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64CBC-8E47-0038-8075-99EA2BEE1B3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C06B0C5-6ED8-A9EA-D7D8-FD89397A81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23D4690-F722-071F-41B3-56627934F911}"/>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5" name="Footer Placeholder 4">
            <a:extLst>
              <a:ext uri="{FF2B5EF4-FFF2-40B4-BE49-F238E27FC236}">
                <a16:creationId xmlns:a16="http://schemas.microsoft.com/office/drawing/2014/main" id="{D23336B2-9878-B72A-2EF5-3CD853DCC1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62C80C-3399-5E6D-B06F-944A2FF0026B}"/>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4031642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8648E-7D5E-146A-798E-3248455813D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AF4A2D4-CFB2-F0AB-AEE2-C33F1B19DD0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5213C0-111F-CE22-51E2-3C27564CDE50}"/>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5" name="Footer Placeholder 4">
            <a:extLst>
              <a:ext uri="{FF2B5EF4-FFF2-40B4-BE49-F238E27FC236}">
                <a16:creationId xmlns:a16="http://schemas.microsoft.com/office/drawing/2014/main" id="{D4BBEDAD-C97A-9E2D-CD29-4B7973C390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651AF5-54A2-EA60-9AED-BA9454324E75}"/>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1346172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31FBB-756B-E37E-B1CF-CA0264AD330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9B5051E-34F3-5C00-4FC6-37A3981F045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58B2464-CCA9-B5B5-C7CA-FDFC6CDA5EA4}"/>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5" name="Footer Placeholder 4">
            <a:extLst>
              <a:ext uri="{FF2B5EF4-FFF2-40B4-BE49-F238E27FC236}">
                <a16:creationId xmlns:a16="http://schemas.microsoft.com/office/drawing/2014/main" id="{0051639C-7789-FA83-DEBC-6C9B89D57E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55BF60-F305-830F-991A-B785A956CCE5}"/>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685796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1D071-8DCC-EF0E-E401-B0DF563C346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FE53FBC-20BC-9291-CC3A-501B8E6D1B0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5685AA-998D-83A7-6CB6-893B231A80B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9C451D2-C254-F4EA-5DFE-78932CFC6AE2}"/>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6" name="Footer Placeholder 5">
            <a:extLst>
              <a:ext uri="{FF2B5EF4-FFF2-40B4-BE49-F238E27FC236}">
                <a16:creationId xmlns:a16="http://schemas.microsoft.com/office/drawing/2014/main" id="{C72179CD-860C-5007-D580-93A44C826D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5A5B08-7912-9989-9827-DD3FE76DC385}"/>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3993581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7D4AF-46FF-2F86-58B2-8384C5FB1A2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B09FA84-9A48-C246-0193-DDDC197621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8B79288-ABD9-2099-AFBD-A6DA31FE046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624357E-1199-A6C4-2FF7-B4560AD0D4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E68755A-7EC1-0337-C926-964BC3CE228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B3F30D7-6BBA-7937-D0AA-DEDABBD2A26C}"/>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8" name="Footer Placeholder 7">
            <a:extLst>
              <a:ext uri="{FF2B5EF4-FFF2-40B4-BE49-F238E27FC236}">
                <a16:creationId xmlns:a16="http://schemas.microsoft.com/office/drawing/2014/main" id="{9C952F0C-6441-1D67-4D11-AEABCF8D5C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9F4543-08B0-B68F-853D-D20C5426A8C2}"/>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1950395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B1B30-765A-73F0-5610-887801A825F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092487D-8DA5-3E18-960E-9F5F6E131910}"/>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4" name="Footer Placeholder 3">
            <a:extLst>
              <a:ext uri="{FF2B5EF4-FFF2-40B4-BE49-F238E27FC236}">
                <a16:creationId xmlns:a16="http://schemas.microsoft.com/office/drawing/2014/main" id="{C30F77E7-1D6F-56D7-86E4-8FCA4FDFF5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0A2E43-B00B-BEC3-E337-16FB71600D12}"/>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3569637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76B736-46CC-8590-87C9-2643D373CBD1}"/>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3" name="Footer Placeholder 2">
            <a:extLst>
              <a:ext uri="{FF2B5EF4-FFF2-40B4-BE49-F238E27FC236}">
                <a16:creationId xmlns:a16="http://schemas.microsoft.com/office/drawing/2014/main" id="{933EA956-44DB-6DDD-9EA4-97E520919F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DEFA3AA-15DF-0A61-954E-7B0604F5062F}"/>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4229045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EB967-98D1-6420-689E-8E8191BBD0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D6D9DE8-3887-F3A5-9E5B-D4A2817D97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6120AB0-1EE4-214E-C836-57973E80A0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B45183-3E04-6DF2-3395-AB73B12D2A1B}"/>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6" name="Footer Placeholder 5">
            <a:extLst>
              <a:ext uri="{FF2B5EF4-FFF2-40B4-BE49-F238E27FC236}">
                <a16:creationId xmlns:a16="http://schemas.microsoft.com/office/drawing/2014/main" id="{213BA133-3F8D-4153-8D30-852830F615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590AC8-F74F-74CC-C28A-1531303AF431}"/>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3489473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3B6C9-E909-E362-5666-BE3183257B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94F1831-06F8-7609-72AC-A713275B21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C0B0A2B-6F13-9736-7CDF-8365DD3A1C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D4ECE8-A529-D7BA-968B-A84A128D374A}"/>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6" name="Footer Placeholder 5">
            <a:extLst>
              <a:ext uri="{FF2B5EF4-FFF2-40B4-BE49-F238E27FC236}">
                <a16:creationId xmlns:a16="http://schemas.microsoft.com/office/drawing/2014/main" id="{0AF64C15-B156-0A7E-509C-A1082444AB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A8B7AB-912A-4779-3D6C-3C53C4F779A2}"/>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1577134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A4C05-E793-24A5-E68C-7505F38C95C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6A0A952-628B-9E7A-45E2-5D1941AF833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72D7A2-8821-684D-80C1-C30361292565}"/>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5" name="Footer Placeholder 4">
            <a:extLst>
              <a:ext uri="{FF2B5EF4-FFF2-40B4-BE49-F238E27FC236}">
                <a16:creationId xmlns:a16="http://schemas.microsoft.com/office/drawing/2014/main" id="{590E5949-7CD8-4A95-C399-F63CCDD674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E285FC-F5BD-B89A-3F92-3D35C1E50752}"/>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2270554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0807A8-9D9F-C532-D8E1-DA93F96BDA9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A1DD801-DB53-44D8-408D-984FE0B6D9F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91EF03-5A15-234B-8EA7-686FA5CCCC84}"/>
              </a:ext>
            </a:extLst>
          </p:cNvPr>
          <p:cNvSpPr>
            <a:spLocks noGrp="1"/>
          </p:cNvSpPr>
          <p:nvPr>
            <p:ph type="dt" sz="half" idx="10"/>
          </p:nvPr>
        </p:nvSpPr>
        <p:spPr/>
        <p:txBody>
          <a:bodyPr/>
          <a:lstStyle/>
          <a:p>
            <a:fld id="{9D191327-7DD1-984E-A850-B8D88509C18F}" type="datetimeFigureOut">
              <a:rPr lang="en-US" smtClean="0"/>
              <a:t>7/29/2026</a:t>
            </a:fld>
            <a:endParaRPr lang="en-US"/>
          </a:p>
        </p:txBody>
      </p:sp>
      <p:sp>
        <p:nvSpPr>
          <p:cNvPr id="5" name="Footer Placeholder 4">
            <a:extLst>
              <a:ext uri="{FF2B5EF4-FFF2-40B4-BE49-F238E27FC236}">
                <a16:creationId xmlns:a16="http://schemas.microsoft.com/office/drawing/2014/main" id="{F63B6AA9-7AD9-10B8-82D1-15CF848AEA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0C0934-D086-C1FF-BA7F-5FD3CE849752}"/>
              </a:ext>
            </a:extLst>
          </p:cNvPr>
          <p:cNvSpPr>
            <a:spLocks noGrp="1"/>
          </p:cNvSpPr>
          <p:nvPr>
            <p:ph type="sldNum" sz="quarter" idx="12"/>
          </p:nvPr>
        </p:nvSpPr>
        <p:spPr/>
        <p:txBody>
          <a:bodyPr/>
          <a:lstStyle/>
          <a:p>
            <a:fld id="{0D7CF888-5685-3D42-843C-3161C124EAF6}" type="slidenum">
              <a:rPr lang="en-US" smtClean="0"/>
              <a:t>‹#›</a:t>
            </a:fld>
            <a:endParaRPr lang="en-US"/>
          </a:p>
        </p:txBody>
      </p:sp>
    </p:spTree>
    <p:extLst>
      <p:ext uri="{BB962C8B-B14F-4D97-AF65-F5344CB8AC3E}">
        <p14:creationId xmlns:p14="http://schemas.microsoft.com/office/powerpoint/2010/main" val="3530863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ABF64F-46B7-FB42-BCA0-E0E95ACDEF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F27BA58-3D9C-6F56-60AB-49EB4707F6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DC3948-160A-99D3-C7A1-802ACC5AE0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D191327-7DD1-984E-A850-B8D88509C18F}" type="datetimeFigureOut">
              <a:rPr lang="en-US" smtClean="0"/>
              <a:t>7/29/2026</a:t>
            </a:fld>
            <a:endParaRPr lang="en-US"/>
          </a:p>
        </p:txBody>
      </p:sp>
      <p:sp>
        <p:nvSpPr>
          <p:cNvPr id="5" name="Footer Placeholder 4">
            <a:extLst>
              <a:ext uri="{FF2B5EF4-FFF2-40B4-BE49-F238E27FC236}">
                <a16:creationId xmlns:a16="http://schemas.microsoft.com/office/drawing/2014/main" id="{99A0ADBA-072E-1C18-C580-F1E1357A02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D50545F-55E2-38B1-F934-AE103F80A0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D7CF888-5685-3D42-843C-3161C124EAF6}" type="slidenum">
              <a:rPr lang="en-US" smtClean="0"/>
              <a:t>‹#›</a:t>
            </a:fld>
            <a:endParaRPr lang="en-US"/>
          </a:p>
        </p:txBody>
      </p:sp>
    </p:spTree>
    <p:extLst>
      <p:ext uri="{BB962C8B-B14F-4D97-AF65-F5344CB8AC3E}">
        <p14:creationId xmlns:p14="http://schemas.microsoft.com/office/powerpoint/2010/main" val="3826381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arryevanscom.wordpress.com/2017/02/13/media-audiences-week-3-models-of-communication-shannon-and-weaver-hall/" TargetMode="External"/><Relationship Id="rId2" Type="http://schemas.openxmlformats.org/officeDocument/2006/relationships/hyperlink" Target="https://www.linkedin.com/pulse/multi-generational-restaurant-making-work-when-speaks-billings-9vuuc#:~:text=The%20%22Over%2DCommunication%22%20Trap,Gen%20Z%20across%20all%20positions" TargetMode="External"/><Relationship Id="rId1" Type="http://schemas.openxmlformats.org/officeDocument/2006/relationships/slideLayout" Target="../slideLayouts/slideLayout2.xml"/><Relationship Id="rId4" Type="http://schemas.openxmlformats.org/officeDocument/2006/relationships/hyperlink" Target="https://www.oysterhr.com/library/generational-differences-in-the-workpla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095C8-130D-275D-A338-71F8A8B36177}"/>
              </a:ext>
            </a:extLst>
          </p:cNvPr>
          <p:cNvSpPr>
            <a:spLocks noGrp="1"/>
          </p:cNvSpPr>
          <p:nvPr>
            <p:ph type="ctrTitle"/>
          </p:nvPr>
        </p:nvSpPr>
        <p:spPr>
          <a:xfrm>
            <a:off x="753418" y="-653579"/>
            <a:ext cx="10685164" cy="3909541"/>
          </a:xfrm>
        </p:spPr>
        <p:txBody>
          <a:bodyPr>
            <a:normAutofit/>
          </a:bodyPr>
          <a:lstStyle/>
          <a:p>
            <a:pPr algn="l"/>
            <a:r>
              <a:rPr lang="en-GB" sz="4100" b="1" dirty="0">
                <a:latin typeface="Baskerville" panose="02020502070401020303" pitchFamily="18" charset="0"/>
                <a:ea typeface="Baskerville" panose="02020502070401020303" pitchFamily="18" charset="0"/>
              </a:rPr>
              <a:t>Number: 4 </a:t>
            </a:r>
            <a:br>
              <a:rPr lang="en-GB" sz="4100" b="1" dirty="0">
                <a:latin typeface="Baskerville" panose="02020502070401020303" pitchFamily="18" charset="0"/>
                <a:ea typeface="Baskerville" panose="02020502070401020303" pitchFamily="18" charset="0"/>
              </a:rPr>
            </a:br>
            <a:br>
              <a:rPr lang="en-GB" sz="4100" b="1" dirty="0">
                <a:latin typeface="Baskerville" panose="02020502070401020303" pitchFamily="18" charset="0"/>
                <a:ea typeface="Baskerville" panose="02020502070401020303" pitchFamily="18" charset="0"/>
              </a:rPr>
            </a:br>
            <a:r>
              <a:rPr lang="en-GB" sz="4100" b="1" dirty="0">
                <a:latin typeface="Baskerville" panose="02020502070401020303" pitchFamily="18" charset="0"/>
                <a:ea typeface="Baskerville" panose="02020502070401020303" pitchFamily="18" charset="0"/>
              </a:rPr>
              <a:t>Presentation: communication barriers </a:t>
            </a:r>
            <a:br>
              <a:rPr lang="en-GB" sz="4100" b="1" dirty="0">
                <a:latin typeface="Baskerville" panose="02020502070401020303" pitchFamily="18" charset="0"/>
                <a:ea typeface="Baskerville" panose="02020502070401020303" pitchFamily="18" charset="0"/>
              </a:rPr>
            </a:br>
            <a:r>
              <a:rPr lang="en-GB" sz="4100" b="1" dirty="0">
                <a:latin typeface="Baskerville" panose="02020502070401020303" pitchFamily="18" charset="0"/>
                <a:ea typeface="Baskerville" panose="02020502070401020303" pitchFamily="18" charset="0"/>
              </a:rPr>
              <a:t>Age/ generational</a:t>
            </a:r>
            <a:r>
              <a:rPr lang="en-GB" dirty="0"/>
              <a:t> </a:t>
            </a:r>
            <a:endParaRPr lang="en-US" dirty="0"/>
          </a:p>
        </p:txBody>
      </p:sp>
      <p:sp>
        <p:nvSpPr>
          <p:cNvPr id="3" name="Subtitle 2">
            <a:extLst>
              <a:ext uri="{FF2B5EF4-FFF2-40B4-BE49-F238E27FC236}">
                <a16:creationId xmlns:a16="http://schemas.microsoft.com/office/drawing/2014/main" id="{DD6D0398-0C63-D71F-3C57-9E8D41C21131}"/>
              </a:ext>
            </a:extLst>
          </p:cNvPr>
          <p:cNvSpPr>
            <a:spLocks noGrp="1"/>
          </p:cNvSpPr>
          <p:nvPr>
            <p:ph type="subTitle" idx="1"/>
          </p:nvPr>
        </p:nvSpPr>
        <p:spPr>
          <a:xfrm>
            <a:off x="753418" y="4839730"/>
            <a:ext cx="9914581" cy="2020352"/>
          </a:xfrm>
        </p:spPr>
        <p:txBody>
          <a:bodyPr>
            <a:normAutofit/>
          </a:bodyPr>
          <a:lstStyle/>
          <a:p>
            <a:pPr algn="l"/>
            <a:r>
              <a:rPr lang="en-GB" sz="3100" b="1" dirty="0">
                <a:latin typeface="Baskerville" panose="02020502070401020303" pitchFamily="18" charset="0"/>
                <a:ea typeface="Baskerville" panose="02020502070401020303" pitchFamily="18" charset="0"/>
              </a:rPr>
              <a:t>Name: Kaitlyn Telemaque </a:t>
            </a:r>
          </a:p>
          <a:p>
            <a:pPr algn="l"/>
            <a:r>
              <a:rPr lang="en-GB" sz="3100" b="1" dirty="0">
                <a:latin typeface="Baskerville" panose="02020502070401020303" pitchFamily="18" charset="0"/>
                <a:ea typeface="Baskerville" panose="02020502070401020303" pitchFamily="18" charset="0"/>
              </a:rPr>
              <a:t>Id no. 2516559</a:t>
            </a:r>
            <a:endParaRPr lang="en-US" sz="3100" b="1" dirty="0">
              <a:latin typeface="Baskerville" panose="02020502070401020303" pitchFamily="18" charset="0"/>
              <a:ea typeface="Baskerville" panose="02020502070401020303" pitchFamily="18" charset="0"/>
            </a:endParaRPr>
          </a:p>
        </p:txBody>
      </p:sp>
    </p:spTree>
    <p:extLst>
      <p:ext uri="{BB962C8B-B14F-4D97-AF65-F5344CB8AC3E}">
        <p14:creationId xmlns:p14="http://schemas.microsoft.com/office/powerpoint/2010/main" val="3397332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F1ADE-E178-FC12-C8FC-5E4E8FA0A1C7}"/>
              </a:ext>
            </a:extLst>
          </p:cNvPr>
          <p:cNvSpPr>
            <a:spLocks noGrp="1"/>
          </p:cNvSpPr>
          <p:nvPr>
            <p:ph type="title"/>
          </p:nvPr>
        </p:nvSpPr>
        <p:spPr>
          <a:xfrm>
            <a:off x="838200" y="365125"/>
            <a:ext cx="10515600" cy="1625686"/>
          </a:xfrm>
        </p:spPr>
        <p:txBody>
          <a:bodyPr>
            <a:noAutofit/>
          </a:bodyPr>
          <a:lstStyle/>
          <a:p>
            <a:pPr algn="ctr"/>
            <a:r>
              <a:rPr lang="en-GB" sz="4700" u="sng" dirty="0">
                <a:latin typeface="Baskerville" panose="02020502070401020303" pitchFamily="18" charset="0"/>
                <a:ea typeface="Baskerville" panose="02020502070401020303" pitchFamily="18" charset="0"/>
              </a:rPr>
              <a:t>Age/ generational differences in flight foods Ltd </a:t>
            </a:r>
            <a:endParaRPr lang="en-US" sz="4700" u="sng" dirty="0">
              <a:latin typeface="Baskerville" panose="02020502070401020303" pitchFamily="18" charset="0"/>
              <a:ea typeface="Baskerville" panose="02020502070401020303" pitchFamily="18" charset="0"/>
            </a:endParaRPr>
          </a:p>
        </p:txBody>
      </p:sp>
      <p:sp>
        <p:nvSpPr>
          <p:cNvPr id="3" name="Content Placeholder 2">
            <a:extLst>
              <a:ext uri="{FF2B5EF4-FFF2-40B4-BE49-F238E27FC236}">
                <a16:creationId xmlns:a16="http://schemas.microsoft.com/office/drawing/2014/main" id="{6EC7EAB5-5EB1-83E1-34D8-A8846EF8CEFA}"/>
              </a:ext>
            </a:extLst>
          </p:cNvPr>
          <p:cNvSpPr>
            <a:spLocks noGrp="1"/>
          </p:cNvSpPr>
          <p:nvPr>
            <p:ph idx="1"/>
          </p:nvPr>
        </p:nvSpPr>
        <p:spPr>
          <a:xfrm>
            <a:off x="838200" y="2505676"/>
            <a:ext cx="11304252" cy="4352324"/>
          </a:xfrm>
        </p:spPr>
        <p:txBody>
          <a:bodyPr>
            <a:normAutofit/>
          </a:bodyPr>
          <a:lstStyle/>
          <a:p>
            <a:r>
              <a:rPr lang="en-GB" sz="3200" dirty="0">
                <a:latin typeface="Baskerville" panose="02020502070401020303" pitchFamily="18" charset="0"/>
                <a:ea typeface="Baskerville" panose="02020502070401020303" pitchFamily="18" charset="0"/>
              </a:rPr>
              <a:t>This presentation will explain the age/generational communication barriers between workers</a:t>
            </a:r>
          </a:p>
          <a:p>
            <a:r>
              <a:rPr lang="en-GB" sz="3200" dirty="0">
                <a:latin typeface="Baskerville" panose="02020502070401020303" pitchFamily="18" charset="0"/>
                <a:ea typeface="Baskerville" panose="02020502070401020303" pitchFamily="18" charset="0"/>
              </a:rPr>
              <a:t>Describing the difference between workers </a:t>
            </a:r>
          </a:p>
          <a:p>
            <a:r>
              <a:rPr lang="en-GB" sz="3200" dirty="0">
                <a:latin typeface="Baskerville" panose="02020502070401020303" pitchFamily="18" charset="0"/>
                <a:ea typeface="Baskerville" panose="02020502070401020303" pitchFamily="18" charset="0"/>
              </a:rPr>
              <a:t>Based on the Shannon and weaver model of communication (1948)</a:t>
            </a:r>
          </a:p>
          <a:p>
            <a:r>
              <a:rPr lang="en-GB" sz="3200" dirty="0">
                <a:latin typeface="Baskerville" panose="02020502070401020303" pitchFamily="18" charset="0"/>
                <a:ea typeface="Baskerville" panose="02020502070401020303" pitchFamily="18" charset="0"/>
              </a:rPr>
              <a:t>Shows why they are lacking in communication </a:t>
            </a:r>
            <a:endParaRPr lang="en-US" sz="3200" dirty="0">
              <a:latin typeface="Baskerville" panose="02020502070401020303" pitchFamily="18" charset="0"/>
              <a:ea typeface="Baskerville" panose="02020502070401020303" pitchFamily="18" charset="0"/>
            </a:endParaRPr>
          </a:p>
        </p:txBody>
      </p:sp>
    </p:spTree>
    <p:extLst>
      <p:ext uri="{BB962C8B-B14F-4D97-AF65-F5344CB8AC3E}">
        <p14:creationId xmlns:p14="http://schemas.microsoft.com/office/powerpoint/2010/main" val="2674778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22D5E-FDAA-4496-B508-0B37340475CD}"/>
              </a:ext>
            </a:extLst>
          </p:cNvPr>
          <p:cNvSpPr>
            <a:spLocks noGrp="1"/>
          </p:cNvSpPr>
          <p:nvPr>
            <p:ph type="title"/>
          </p:nvPr>
        </p:nvSpPr>
        <p:spPr/>
        <p:txBody>
          <a:bodyPr/>
          <a:lstStyle/>
          <a:p>
            <a:pPr algn="ctr"/>
            <a:r>
              <a:rPr lang="en-GB" sz="5000" u="sng" dirty="0">
                <a:latin typeface="Baskerville" panose="02020502070401020303" pitchFamily="18" charset="0"/>
                <a:ea typeface="Baskerville" panose="02020502070401020303" pitchFamily="18" charset="0"/>
              </a:rPr>
              <a:t>Age/generational barrier</a:t>
            </a:r>
            <a:r>
              <a:rPr lang="en-GB" dirty="0"/>
              <a:t> </a:t>
            </a:r>
            <a:endParaRPr lang="en-US" dirty="0"/>
          </a:p>
        </p:txBody>
      </p:sp>
      <p:sp>
        <p:nvSpPr>
          <p:cNvPr id="3" name="Content Placeholder 2">
            <a:extLst>
              <a:ext uri="{FF2B5EF4-FFF2-40B4-BE49-F238E27FC236}">
                <a16:creationId xmlns:a16="http://schemas.microsoft.com/office/drawing/2014/main" id="{E296BAD5-07DA-BDE4-1042-B56AE4D98C1C}"/>
              </a:ext>
            </a:extLst>
          </p:cNvPr>
          <p:cNvSpPr>
            <a:spLocks noGrp="1"/>
          </p:cNvSpPr>
          <p:nvPr>
            <p:ph idx="1"/>
          </p:nvPr>
        </p:nvSpPr>
        <p:spPr>
          <a:xfrm>
            <a:off x="1147119" y="1690688"/>
            <a:ext cx="10515600" cy="4351338"/>
          </a:xfrm>
        </p:spPr>
        <p:txBody>
          <a:bodyPr/>
          <a:lstStyle/>
          <a:p>
            <a:r>
              <a:rPr lang="en-GB" sz="2900" dirty="0">
                <a:latin typeface="Baskerville" panose="02020502070401020303" pitchFamily="18" charset="0"/>
                <a:ea typeface="Baskerville" panose="02020502070401020303" pitchFamily="18" charset="0"/>
              </a:rPr>
              <a:t>Workers range from ages 16-60 years old </a:t>
            </a:r>
          </a:p>
          <a:p>
            <a:r>
              <a:rPr lang="en-GB" sz="2900" dirty="0">
                <a:latin typeface="Baskerville" panose="02020502070401020303" pitchFamily="18" charset="0"/>
                <a:ea typeface="Baskerville" panose="02020502070401020303" pitchFamily="18" charset="0"/>
              </a:rPr>
              <a:t>The older generation prefers phone calls or face to face  communication whilst the younger generation prefer digital communication e.g. messaging </a:t>
            </a:r>
          </a:p>
          <a:p>
            <a:r>
              <a:rPr lang="en-GB" sz="2900" dirty="0">
                <a:latin typeface="Baskerville" panose="02020502070401020303" pitchFamily="18" charset="0"/>
                <a:ea typeface="Baskerville" panose="02020502070401020303" pitchFamily="18" charset="0"/>
              </a:rPr>
              <a:t>Different understandings with new technology and equipment </a:t>
            </a:r>
          </a:p>
          <a:p>
            <a:r>
              <a:rPr lang="en-GB" sz="2900" dirty="0">
                <a:latin typeface="Baskerville" panose="02020502070401020303" pitchFamily="18" charset="0"/>
                <a:ea typeface="Baskerville" panose="02020502070401020303" pitchFamily="18" charset="0"/>
              </a:rPr>
              <a:t>Older generations value direct, formal feedback as the younger generation value frequent, informal feedback </a:t>
            </a:r>
          </a:p>
          <a:p>
            <a:r>
              <a:rPr lang="en-GB" sz="2900" dirty="0">
                <a:latin typeface="Baskerville" panose="02020502070401020303" pitchFamily="18" charset="0"/>
                <a:ea typeface="Baskerville" panose="02020502070401020303" pitchFamily="18" charset="0"/>
              </a:rPr>
              <a:t>Differences in interpretation </a:t>
            </a:r>
          </a:p>
          <a:p>
            <a:endParaRPr lang="en-US" dirty="0"/>
          </a:p>
        </p:txBody>
      </p:sp>
    </p:spTree>
    <p:extLst>
      <p:ext uri="{BB962C8B-B14F-4D97-AF65-F5344CB8AC3E}">
        <p14:creationId xmlns:p14="http://schemas.microsoft.com/office/powerpoint/2010/main" val="1072260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85FCF-7F1D-3E14-57B9-6CBA50630F75}"/>
              </a:ext>
            </a:extLst>
          </p:cNvPr>
          <p:cNvSpPr>
            <a:spLocks noGrp="1"/>
          </p:cNvSpPr>
          <p:nvPr>
            <p:ph type="title"/>
          </p:nvPr>
        </p:nvSpPr>
        <p:spPr/>
        <p:txBody>
          <a:bodyPr>
            <a:normAutofit/>
          </a:bodyPr>
          <a:lstStyle/>
          <a:p>
            <a:pPr algn="ctr"/>
            <a:r>
              <a:rPr lang="en-GB" sz="4300" u="sng" dirty="0">
                <a:latin typeface="Baskerville" panose="02020502070401020303" pitchFamily="18" charset="0"/>
                <a:ea typeface="Baskerville" panose="02020502070401020303" pitchFamily="18" charset="0"/>
              </a:rPr>
              <a:t>Shannon and weaver model of communication in flight foods ltd</a:t>
            </a:r>
            <a:r>
              <a:rPr lang="en-GB" u="sng" dirty="0"/>
              <a:t> </a:t>
            </a:r>
            <a:endParaRPr lang="en-US" u="sng" dirty="0"/>
          </a:p>
        </p:txBody>
      </p:sp>
      <p:pic>
        <p:nvPicPr>
          <p:cNvPr id="6" name="Content Placeholder 5">
            <a:extLst>
              <a:ext uri="{FF2B5EF4-FFF2-40B4-BE49-F238E27FC236}">
                <a16:creationId xmlns:a16="http://schemas.microsoft.com/office/drawing/2014/main" id="{0C7C4FA7-9501-C782-B686-5B345D66737D}"/>
              </a:ext>
            </a:extLst>
          </p:cNvPr>
          <p:cNvPicPr>
            <a:picLocks noGrp="1" noChangeAspect="1"/>
          </p:cNvPicPr>
          <p:nvPr>
            <p:ph idx="1"/>
          </p:nvPr>
        </p:nvPicPr>
        <p:blipFill>
          <a:blip r:embed="rId2"/>
          <a:stretch>
            <a:fillRect/>
          </a:stretch>
        </p:blipFill>
        <p:spPr>
          <a:xfrm>
            <a:off x="838200" y="1709726"/>
            <a:ext cx="10515600" cy="4783149"/>
          </a:xfrm>
          <a:prstGeom prst="rect">
            <a:avLst/>
          </a:prstGeom>
        </p:spPr>
      </p:pic>
      <p:sp>
        <p:nvSpPr>
          <p:cNvPr id="7" name="TextBox 6">
            <a:extLst>
              <a:ext uri="{FF2B5EF4-FFF2-40B4-BE49-F238E27FC236}">
                <a16:creationId xmlns:a16="http://schemas.microsoft.com/office/drawing/2014/main" id="{F6EFD41A-C39F-C4F5-D119-B143570FC1BA}"/>
              </a:ext>
            </a:extLst>
          </p:cNvPr>
          <p:cNvSpPr txBox="1"/>
          <p:nvPr/>
        </p:nvSpPr>
        <p:spPr>
          <a:xfrm>
            <a:off x="426308" y="2558355"/>
            <a:ext cx="2295954" cy="446276"/>
          </a:xfrm>
          <a:prstGeom prst="rect">
            <a:avLst/>
          </a:prstGeom>
          <a:noFill/>
        </p:spPr>
        <p:txBody>
          <a:bodyPr wrap="square" rtlCol="0">
            <a:spAutoFit/>
          </a:bodyPr>
          <a:lstStyle/>
          <a:p>
            <a:pPr algn="l"/>
            <a:r>
              <a:rPr lang="en-GB" sz="2300" b="1" dirty="0">
                <a:solidFill>
                  <a:srgbClr val="FF0000"/>
                </a:solidFill>
              </a:rPr>
              <a:t>Gary</a:t>
            </a:r>
            <a:endParaRPr lang="en-US" sz="2300" b="1" dirty="0">
              <a:solidFill>
                <a:srgbClr val="FF0000"/>
              </a:solidFill>
            </a:endParaRPr>
          </a:p>
        </p:txBody>
      </p:sp>
      <p:sp>
        <p:nvSpPr>
          <p:cNvPr id="8" name="TextBox 7">
            <a:extLst>
              <a:ext uri="{FF2B5EF4-FFF2-40B4-BE49-F238E27FC236}">
                <a16:creationId xmlns:a16="http://schemas.microsoft.com/office/drawing/2014/main" id="{1BF2ADD6-2662-8A84-16B2-A9B21C5313D5}"/>
              </a:ext>
            </a:extLst>
          </p:cNvPr>
          <p:cNvSpPr txBox="1"/>
          <p:nvPr/>
        </p:nvSpPr>
        <p:spPr>
          <a:xfrm>
            <a:off x="10713995" y="2401024"/>
            <a:ext cx="1828800" cy="446276"/>
          </a:xfrm>
          <a:prstGeom prst="rect">
            <a:avLst/>
          </a:prstGeom>
          <a:noFill/>
        </p:spPr>
        <p:txBody>
          <a:bodyPr wrap="square" rtlCol="0">
            <a:spAutoFit/>
          </a:bodyPr>
          <a:lstStyle/>
          <a:p>
            <a:pPr algn="l"/>
            <a:r>
              <a:rPr lang="en-GB" sz="2300" b="1" dirty="0">
                <a:solidFill>
                  <a:srgbClr val="FF0000"/>
                </a:solidFill>
              </a:rPr>
              <a:t>Workers</a:t>
            </a:r>
            <a:endParaRPr lang="en-US" sz="2300" b="1" dirty="0">
              <a:solidFill>
                <a:srgbClr val="FF0000"/>
              </a:solidFill>
            </a:endParaRPr>
          </a:p>
        </p:txBody>
      </p:sp>
      <p:sp>
        <p:nvSpPr>
          <p:cNvPr id="9" name="TextBox 8">
            <a:extLst>
              <a:ext uri="{FF2B5EF4-FFF2-40B4-BE49-F238E27FC236}">
                <a16:creationId xmlns:a16="http://schemas.microsoft.com/office/drawing/2014/main" id="{46AB1CF5-9248-C13F-86DD-D463030BC1A3}"/>
              </a:ext>
            </a:extLst>
          </p:cNvPr>
          <p:cNvSpPr txBox="1"/>
          <p:nvPr/>
        </p:nvSpPr>
        <p:spPr>
          <a:xfrm>
            <a:off x="4290542" y="4050270"/>
            <a:ext cx="4359188" cy="707886"/>
          </a:xfrm>
          <a:prstGeom prst="rect">
            <a:avLst/>
          </a:prstGeom>
          <a:noFill/>
        </p:spPr>
        <p:txBody>
          <a:bodyPr wrap="square" rtlCol="0">
            <a:spAutoFit/>
          </a:bodyPr>
          <a:lstStyle/>
          <a:p>
            <a:pPr algn="l"/>
            <a:endParaRPr lang="en-GB" sz="2000" b="1" dirty="0">
              <a:solidFill>
                <a:srgbClr val="FF0000"/>
              </a:solidFill>
            </a:endParaRPr>
          </a:p>
          <a:p>
            <a:pPr algn="l"/>
            <a:r>
              <a:rPr lang="en-GB" sz="2000" b="1" dirty="0">
                <a:solidFill>
                  <a:srgbClr val="FF0000"/>
                </a:solidFill>
              </a:rPr>
              <a:t>Age/Generational differences </a:t>
            </a:r>
            <a:r>
              <a:rPr lang="en-GB" dirty="0"/>
              <a:t> </a:t>
            </a:r>
            <a:endParaRPr lang="en-US" dirty="0"/>
          </a:p>
        </p:txBody>
      </p:sp>
      <p:sp>
        <p:nvSpPr>
          <p:cNvPr id="10" name="TextBox 9">
            <a:extLst>
              <a:ext uri="{FF2B5EF4-FFF2-40B4-BE49-F238E27FC236}">
                <a16:creationId xmlns:a16="http://schemas.microsoft.com/office/drawing/2014/main" id="{D446B363-E36C-944D-B7EC-EAEA81940A5F}"/>
              </a:ext>
            </a:extLst>
          </p:cNvPr>
          <p:cNvSpPr txBox="1"/>
          <p:nvPr/>
        </p:nvSpPr>
        <p:spPr>
          <a:xfrm>
            <a:off x="8465750" y="6169709"/>
            <a:ext cx="3660346" cy="646331"/>
          </a:xfrm>
          <a:prstGeom prst="rect">
            <a:avLst/>
          </a:prstGeom>
          <a:noFill/>
        </p:spPr>
        <p:txBody>
          <a:bodyPr wrap="square" rtlCol="0">
            <a:spAutoFit/>
          </a:bodyPr>
          <a:lstStyle/>
          <a:p>
            <a:pPr algn="l"/>
            <a:r>
              <a:rPr lang="en-GB" dirty="0"/>
              <a:t>Image: </a:t>
            </a:r>
            <a:r>
              <a:rPr lang="en-GB" b="1" i="1" dirty="0">
                <a:solidFill>
                  <a:srgbClr val="222222"/>
                </a:solidFill>
                <a:effectLst/>
                <a:latin typeface="Anonymous Pro"/>
              </a:rPr>
              <a:t>Shannon and Weaver (1947)- edited by Kaitlyn Telemaque </a:t>
            </a:r>
            <a:endParaRPr lang="en-US" dirty="0"/>
          </a:p>
        </p:txBody>
      </p:sp>
    </p:spTree>
    <p:extLst>
      <p:ext uri="{BB962C8B-B14F-4D97-AF65-F5344CB8AC3E}">
        <p14:creationId xmlns:p14="http://schemas.microsoft.com/office/powerpoint/2010/main" val="1548123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C428F-F443-FEE9-1E74-15F9079C84D9}"/>
              </a:ext>
            </a:extLst>
          </p:cNvPr>
          <p:cNvSpPr>
            <a:spLocks noGrp="1"/>
          </p:cNvSpPr>
          <p:nvPr>
            <p:ph type="title"/>
          </p:nvPr>
        </p:nvSpPr>
        <p:spPr/>
        <p:txBody>
          <a:bodyPr>
            <a:normAutofit/>
          </a:bodyPr>
          <a:lstStyle/>
          <a:p>
            <a:pPr algn="ctr"/>
            <a:r>
              <a:rPr lang="en-GB" sz="5200" u="sng" dirty="0">
                <a:latin typeface="Baskerville" panose="02020502070401020303" pitchFamily="18" charset="0"/>
                <a:ea typeface="Baskerville" panose="02020502070401020303" pitchFamily="18" charset="0"/>
              </a:rPr>
              <a:t>Impact on the business</a:t>
            </a:r>
            <a:r>
              <a:rPr lang="en-GB" sz="5100" u="sng" dirty="0">
                <a:latin typeface="Baskerville" panose="02020502070401020303" pitchFamily="18" charset="0"/>
                <a:ea typeface="Baskerville" panose="02020502070401020303" pitchFamily="18" charset="0"/>
              </a:rPr>
              <a:t> </a:t>
            </a:r>
            <a:endParaRPr lang="en-US" sz="5100" u="sng" dirty="0">
              <a:latin typeface="Baskerville" panose="02020502070401020303" pitchFamily="18" charset="0"/>
              <a:ea typeface="Baskerville" panose="02020502070401020303" pitchFamily="18" charset="0"/>
            </a:endParaRPr>
          </a:p>
        </p:txBody>
      </p:sp>
      <p:sp>
        <p:nvSpPr>
          <p:cNvPr id="3" name="Content Placeholder 2">
            <a:extLst>
              <a:ext uri="{FF2B5EF4-FFF2-40B4-BE49-F238E27FC236}">
                <a16:creationId xmlns:a16="http://schemas.microsoft.com/office/drawing/2014/main" id="{D7B8C16D-8BB2-7475-849E-568E6CDE55E7}"/>
              </a:ext>
            </a:extLst>
          </p:cNvPr>
          <p:cNvSpPr>
            <a:spLocks noGrp="1"/>
          </p:cNvSpPr>
          <p:nvPr>
            <p:ph idx="1"/>
          </p:nvPr>
        </p:nvSpPr>
        <p:spPr/>
        <p:txBody>
          <a:bodyPr>
            <a:normAutofit/>
          </a:bodyPr>
          <a:lstStyle/>
          <a:p>
            <a:r>
              <a:rPr lang="en-GB" sz="3100" dirty="0">
                <a:latin typeface="Baskerville" panose="02020502070401020303" pitchFamily="18" charset="0"/>
                <a:ea typeface="Baskerville" panose="02020502070401020303" pitchFamily="18" charset="0"/>
              </a:rPr>
              <a:t>Conflict between workers </a:t>
            </a:r>
          </a:p>
          <a:p>
            <a:r>
              <a:rPr lang="en-GB" sz="3100" dirty="0">
                <a:latin typeface="Baskerville" panose="02020502070401020303" pitchFamily="18" charset="0"/>
                <a:ea typeface="Baskerville" panose="02020502070401020303" pitchFamily="18" charset="0"/>
              </a:rPr>
              <a:t>Poor food standards/ quality </a:t>
            </a:r>
          </a:p>
          <a:p>
            <a:r>
              <a:rPr lang="en-GB" sz="3100" dirty="0">
                <a:latin typeface="Baskerville" panose="02020502070401020303" pitchFamily="18" charset="0"/>
                <a:ea typeface="Baskerville" panose="02020502070401020303" pitchFamily="18" charset="0"/>
              </a:rPr>
              <a:t>Multiple complaints </a:t>
            </a:r>
          </a:p>
          <a:p>
            <a:r>
              <a:rPr lang="en-GB" sz="3100" dirty="0">
                <a:latin typeface="Baskerville" panose="02020502070401020303" pitchFamily="18" charset="0"/>
                <a:ea typeface="Baskerville" panose="02020502070401020303" pitchFamily="18" charset="0"/>
              </a:rPr>
              <a:t>Loss of business </a:t>
            </a:r>
          </a:p>
          <a:p>
            <a:r>
              <a:rPr lang="en-GB" sz="3100" dirty="0">
                <a:latin typeface="Baskerville" panose="02020502070401020303" pitchFamily="18" charset="0"/>
                <a:ea typeface="Baskerville" panose="02020502070401020303" pitchFamily="18" charset="0"/>
              </a:rPr>
              <a:t>Reduced customer loyalty </a:t>
            </a:r>
          </a:p>
          <a:p>
            <a:r>
              <a:rPr lang="en-GB" sz="3100" dirty="0">
                <a:latin typeface="Baskerville" panose="02020502070401020303" pitchFamily="18" charset="0"/>
                <a:ea typeface="Baskerville" panose="02020502070401020303" pitchFamily="18" charset="0"/>
              </a:rPr>
              <a:t>Misunderstanding between colleges </a:t>
            </a:r>
          </a:p>
          <a:p>
            <a:r>
              <a:rPr lang="en-GB" sz="3100" dirty="0">
                <a:latin typeface="Baskerville" panose="02020502070401020303" pitchFamily="18" charset="0"/>
                <a:ea typeface="Baskerville" panose="02020502070401020303" pitchFamily="18" charset="0"/>
              </a:rPr>
              <a:t>Inconsistent service delivery </a:t>
            </a:r>
          </a:p>
        </p:txBody>
      </p:sp>
    </p:spTree>
    <p:extLst>
      <p:ext uri="{BB962C8B-B14F-4D97-AF65-F5344CB8AC3E}">
        <p14:creationId xmlns:p14="http://schemas.microsoft.com/office/powerpoint/2010/main" val="3492628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13F90-1843-359C-1341-C34E52C4E936}"/>
              </a:ext>
            </a:extLst>
          </p:cNvPr>
          <p:cNvSpPr>
            <a:spLocks noGrp="1"/>
          </p:cNvSpPr>
          <p:nvPr>
            <p:ph type="title"/>
          </p:nvPr>
        </p:nvSpPr>
        <p:spPr/>
        <p:txBody>
          <a:bodyPr>
            <a:normAutofit/>
          </a:bodyPr>
          <a:lstStyle/>
          <a:p>
            <a:pPr algn="ctr"/>
            <a:r>
              <a:rPr lang="en-GB" sz="5900" u="sng" dirty="0">
                <a:latin typeface="Baskerville" panose="02020502070401020303" pitchFamily="18" charset="0"/>
                <a:ea typeface="Baskerville" panose="02020502070401020303" pitchFamily="18" charset="0"/>
              </a:rPr>
              <a:t>solutions:</a:t>
            </a:r>
            <a:endParaRPr lang="en-US" sz="5900" dirty="0"/>
          </a:p>
        </p:txBody>
      </p:sp>
      <p:sp>
        <p:nvSpPr>
          <p:cNvPr id="3" name="Content Placeholder 2">
            <a:extLst>
              <a:ext uri="{FF2B5EF4-FFF2-40B4-BE49-F238E27FC236}">
                <a16:creationId xmlns:a16="http://schemas.microsoft.com/office/drawing/2014/main" id="{9A926B8C-2541-B4E6-F478-C38BCA673CC9}"/>
              </a:ext>
            </a:extLst>
          </p:cNvPr>
          <p:cNvSpPr>
            <a:spLocks noGrp="1"/>
          </p:cNvSpPr>
          <p:nvPr>
            <p:ph idx="1"/>
          </p:nvPr>
        </p:nvSpPr>
        <p:spPr/>
        <p:txBody>
          <a:bodyPr/>
          <a:lstStyle/>
          <a:p>
            <a:r>
              <a:rPr lang="en-GB" sz="3000" i="0" u="none" strike="noStrike" dirty="0">
                <a:effectLst/>
                <a:latin typeface="Baskerville" panose="02020502070401020303" pitchFamily="18" charset="0"/>
                <a:ea typeface="Baskerville" panose="02020502070401020303" pitchFamily="18" charset="0"/>
              </a:rPr>
              <a:t>Implement reverse mentoring-</a:t>
            </a:r>
            <a:r>
              <a:rPr lang="en-GB" sz="3000" b="0" i="0" u="none" strike="noStrike" dirty="0">
                <a:effectLst/>
                <a:latin typeface="Baskerville" panose="02020502070401020303" pitchFamily="18" charset="0"/>
                <a:ea typeface="Baskerville" panose="02020502070401020303" pitchFamily="18" charset="0"/>
              </a:rPr>
              <a:t> where younger employees teach older employees about new technologies, while seasoned workers provide guidance on leadership and company history.</a:t>
            </a:r>
          </a:p>
          <a:p>
            <a:r>
              <a:rPr lang="en-GB" sz="3000" i="0" u="none" strike="noStrike" dirty="0">
                <a:effectLst/>
                <a:latin typeface="Baskerville" panose="02020502070401020303" pitchFamily="18" charset="0"/>
                <a:ea typeface="Baskerville" panose="02020502070401020303" pitchFamily="18" charset="0"/>
              </a:rPr>
              <a:t>Inclusive Training Programs- </a:t>
            </a:r>
            <a:r>
              <a:rPr lang="en-GB" sz="3000" b="0" i="0" u="none" strike="noStrike" dirty="0">
                <a:effectLst/>
                <a:latin typeface="Baskerville" panose="02020502070401020303" pitchFamily="18" charset="0"/>
                <a:ea typeface="Baskerville" panose="02020502070401020303" pitchFamily="18" charset="0"/>
              </a:rPr>
              <a:t>Use diverse training methods to match learning preferences</a:t>
            </a:r>
          </a:p>
          <a:p>
            <a:r>
              <a:rPr lang="en-GB" sz="3000" b="0" i="0" u="none" strike="noStrike" dirty="0">
                <a:effectLst/>
                <a:latin typeface="Baskerville" panose="02020502070401020303" pitchFamily="18" charset="0"/>
                <a:ea typeface="Baskerville" panose="02020502070401020303" pitchFamily="18" charset="0"/>
              </a:rPr>
              <a:t>Carry out training to raise awareness about generational differences and break down stereotypes. Focus on open communication where team members can discuss their preferences.</a:t>
            </a:r>
          </a:p>
          <a:p>
            <a:endParaRPr lang="en-US" dirty="0"/>
          </a:p>
        </p:txBody>
      </p:sp>
    </p:spTree>
    <p:extLst>
      <p:ext uri="{BB962C8B-B14F-4D97-AF65-F5344CB8AC3E}">
        <p14:creationId xmlns:p14="http://schemas.microsoft.com/office/powerpoint/2010/main" val="2619605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45733-FA6F-DEE0-0CAB-BB05E0620545}"/>
              </a:ext>
            </a:extLst>
          </p:cNvPr>
          <p:cNvSpPr>
            <a:spLocks noGrp="1"/>
          </p:cNvSpPr>
          <p:nvPr>
            <p:ph type="title"/>
          </p:nvPr>
        </p:nvSpPr>
        <p:spPr>
          <a:xfrm>
            <a:off x="-294503" y="18255"/>
            <a:ext cx="10515600" cy="1325563"/>
          </a:xfrm>
        </p:spPr>
        <p:txBody>
          <a:bodyPr/>
          <a:lstStyle/>
          <a:p>
            <a:pPr algn="ctr"/>
            <a:r>
              <a:rPr lang="en-GB" sz="5000" u="sng" dirty="0">
                <a:latin typeface="Baskerville" panose="02020502070401020303" pitchFamily="18" charset="0"/>
                <a:ea typeface="Baskerville" panose="02020502070401020303" pitchFamily="18" charset="0"/>
              </a:rPr>
              <a:t>Conclusion</a:t>
            </a:r>
            <a:r>
              <a:rPr lang="en-GB" dirty="0"/>
              <a:t> </a:t>
            </a:r>
            <a:endParaRPr lang="en-US" dirty="0"/>
          </a:p>
        </p:txBody>
      </p:sp>
      <p:sp>
        <p:nvSpPr>
          <p:cNvPr id="3" name="Content Placeholder 2">
            <a:extLst>
              <a:ext uri="{FF2B5EF4-FFF2-40B4-BE49-F238E27FC236}">
                <a16:creationId xmlns:a16="http://schemas.microsoft.com/office/drawing/2014/main" id="{AF58C960-2AAA-0F9E-9DED-D49ECD9AEBB7}"/>
              </a:ext>
            </a:extLst>
          </p:cNvPr>
          <p:cNvSpPr>
            <a:spLocks noGrp="1"/>
          </p:cNvSpPr>
          <p:nvPr>
            <p:ph idx="1"/>
          </p:nvPr>
        </p:nvSpPr>
        <p:spPr/>
        <p:txBody>
          <a:bodyPr>
            <a:normAutofit/>
          </a:bodyPr>
          <a:lstStyle/>
          <a:p>
            <a:pPr marL="0" indent="0">
              <a:buNone/>
            </a:pPr>
            <a:r>
              <a:rPr lang="en-GB" sz="3000" dirty="0">
                <a:latin typeface="Baskerville" panose="02020502070401020303" pitchFamily="18" charset="0"/>
                <a:ea typeface="Baskerville" panose="02020502070401020303" pitchFamily="18" charset="0"/>
              </a:rPr>
              <a:t>In conclusion, flight foods Ltd can improve its business performance by recognising and effectively managing the differences between generations in the workplace. By creating an inclusive workplace, offering flexible working options, and encouraging knowledge sharing between experienced and younger employees, the company can strengthen teamwork and employee satisfaction. Understanding generational preferences in customers can also help improve products and services. Overall, effectively managing generational differences will help increase productivity, improve workplace culture, and support long-term business success.</a:t>
            </a:r>
          </a:p>
          <a:p>
            <a:pPr marL="0" indent="0">
              <a:buNone/>
            </a:pPr>
            <a:endParaRPr lang="en-GB" dirty="0"/>
          </a:p>
          <a:p>
            <a:endParaRPr lang="en-US" dirty="0"/>
          </a:p>
        </p:txBody>
      </p:sp>
    </p:spTree>
    <p:extLst>
      <p:ext uri="{BB962C8B-B14F-4D97-AF65-F5344CB8AC3E}">
        <p14:creationId xmlns:p14="http://schemas.microsoft.com/office/powerpoint/2010/main" val="3728100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A13FD-BBE9-0B21-A637-BF088E2D90AA}"/>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87DF7E3E-B249-B1D9-AAF3-9C94F275BF65}"/>
              </a:ext>
            </a:extLst>
          </p:cNvPr>
          <p:cNvSpPr>
            <a:spLocks noGrp="1"/>
          </p:cNvSpPr>
          <p:nvPr>
            <p:ph idx="1"/>
          </p:nvPr>
        </p:nvSpPr>
        <p:spPr/>
        <p:txBody>
          <a:bodyPr>
            <a:normAutofit/>
          </a:bodyPr>
          <a:lstStyle/>
          <a:p>
            <a:r>
              <a:rPr lang="en-US" dirty="0">
                <a:hlinkClick r:id="rId2"/>
              </a:rPr>
              <a:t>https://</a:t>
            </a:r>
            <a:r>
              <a:rPr lang="en-US" dirty="0" err="1">
                <a:hlinkClick r:id="rId2"/>
              </a:rPr>
              <a:t>www.linkedin.com</a:t>
            </a:r>
            <a:r>
              <a:rPr lang="en-US" dirty="0">
                <a:hlinkClick r:id="rId2"/>
              </a:rPr>
              <a:t>/pulse/multi-generational-restaurant-making-work-when-speaks-billings-</a:t>
            </a:r>
            <a:r>
              <a:rPr lang="en-US" dirty="0" err="1">
                <a:hlinkClick r:id="rId2"/>
              </a:rPr>
              <a:t>9vuuc</a:t>
            </a:r>
            <a:r>
              <a:rPr lang="en-US" dirty="0">
                <a:hlinkClick r:id="rId2"/>
              </a:rPr>
              <a:t>#:~:text=The%20%22Over%</a:t>
            </a:r>
            <a:r>
              <a:rPr lang="en-US" dirty="0" err="1">
                <a:hlinkClick r:id="rId2"/>
              </a:rPr>
              <a:t>2DCommunication</a:t>
            </a:r>
            <a:r>
              <a:rPr lang="en-US" dirty="0">
                <a:hlinkClick r:id="rId2"/>
              </a:rPr>
              <a:t>%22%</a:t>
            </a:r>
            <a:r>
              <a:rPr lang="en-US" dirty="0" err="1">
                <a:hlinkClick r:id="rId2"/>
              </a:rPr>
              <a:t>20Trap,Gen</a:t>
            </a:r>
            <a:r>
              <a:rPr lang="en-US" dirty="0">
                <a:hlinkClick r:id="rId2"/>
              </a:rPr>
              <a:t>%20Z%20across%20all%20positions</a:t>
            </a:r>
            <a:r>
              <a:rPr lang="en-US" dirty="0"/>
              <a:t>.</a:t>
            </a:r>
            <a:r>
              <a:rPr lang="en-GB" dirty="0"/>
              <a:t> </a:t>
            </a:r>
          </a:p>
          <a:p>
            <a:r>
              <a:rPr lang="en-US" dirty="0">
                <a:hlinkClick r:id="rId3"/>
              </a:rPr>
              <a:t>https://harryevanscom.wordpress.com/2017/02/13/media-audiences-week-3-models-of-communication-</a:t>
            </a:r>
            <a:r>
              <a:rPr lang="en-US" dirty="0" err="1">
                <a:hlinkClick r:id="rId3"/>
              </a:rPr>
              <a:t>shannon-and-weaver-hall</a:t>
            </a:r>
            <a:r>
              <a:rPr lang="en-US" dirty="0">
                <a:hlinkClick r:id="rId3"/>
              </a:rPr>
              <a:t>/</a:t>
            </a:r>
            <a:r>
              <a:rPr lang="en-GB" dirty="0"/>
              <a:t> </a:t>
            </a:r>
          </a:p>
          <a:p>
            <a:r>
              <a:rPr lang="en-US" dirty="0">
                <a:hlinkClick r:id="rId4"/>
              </a:rPr>
              <a:t>https://</a:t>
            </a:r>
            <a:r>
              <a:rPr lang="en-US" dirty="0" err="1">
                <a:hlinkClick r:id="rId4"/>
              </a:rPr>
              <a:t>www.oysterhr.com</a:t>
            </a:r>
            <a:r>
              <a:rPr lang="en-US" dirty="0">
                <a:hlinkClick r:id="rId4"/>
              </a:rPr>
              <a:t>/library/generational-differences-in-the-workplace</a:t>
            </a:r>
            <a:r>
              <a:rPr lang="en-GB" dirty="0"/>
              <a:t> </a:t>
            </a:r>
            <a:endParaRPr lang="en-US" dirty="0"/>
          </a:p>
        </p:txBody>
      </p:sp>
    </p:spTree>
    <p:extLst>
      <p:ext uri="{BB962C8B-B14F-4D97-AF65-F5344CB8AC3E}">
        <p14:creationId xmlns:p14="http://schemas.microsoft.com/office/powerpoint/2010/main" val="1495266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Number: 4   Presentation: communication barriers  Age/ generational </vt:lpstr>
      <vt:lpstr>Age/ generational differences in flight foods Ltd </vt:lpstr>
      <vt:lpstr>Age/generational barrier </vt:lpstr>
      <vt:lpstr>Shannon and weaver model of communication in flight foods ltd </vt:lpstr>
      <vt:lpstr>Impact on the business </vt:lpstr>
      <vt:lpstr>solutions:</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Number:3   Presentation: communication barriers  Age/ generational </dc:title>
  <dc:creator>Kaitlyn Telemaque (2516559)</dc:creator>
  <cp:lastModifiedBy>Kaitlyn Telemaque (2516559)</cp:lastModifiedBy>
  <cp:revision>13</cp:revision>
  <dcterms:created xsi:type="dcterms:W3CDTF">2026-04-04T18:42:46Z</dcterms:created>
  <dcterms:modified xsi:type="dcterms:W3CDTF">2026-07-29T15:55:32Z</dcterms:modified>
</cp:coreProperties>
</file>