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0"/>
  </p:notesMasterIdLst>
  <p:sldIdLst>
    <p:sldId id="256" r:id="rId2"/>
    <p:sldId id="257" r:id="rId3"/>
    <p:sldId id="258" r:id="rId4"/>
    <p:sldId id="346" r:id="rId5"/>
    <p:sldId id="268" r:id="rId6"/>
    <p:sldId id="269" r:id="rId7"/>
    <p:sldId id="304" r:id="rId8"/>
    <p:sldId id="270" r:id="rId9"/>
    <p:sldId id="259" r:id="rId10"/>
    <p:sldId id="350" r:id="rId11"/>
    <p:sldId id="347" r:id="rId12"/>
    <p:sldId id="260" r:id="rId13"/>
    <p:sldId id="272" r:id="rId14"/>
    <p:sldId id="297" r:id="rId15"/>
    <p:sldId id="316" r:id="rId16"/>
    <p:sldId id="264" r:id="rId17"/>
    <p:sldId id="265" r:id="rId18"/>
    <p:sldId id="267" r:id="rId19"/>
    <p:sldId id="266" r:id="rId20"/>
    <p:sldId id="330" r:id="rId21"/>
    <p:sldId id="314" r:id="rId22"/>
    <p:sldId id="307" r:id="rId23"/>
    <p:sldId id="308" r:id="rId24"/>
    <p:sldId id="309" r:id="rId25"/>
    <p:sldId id="310" r:id="rId26"/>
    <p:sldId id="311" r:id="rId27"/>
    <p:sldId id="312" r:id="rId28"/>
    <p:sldId id="317" r:id="rId29"/>
    <p:sldId id="332" r:id="rId30"/>
    <p:sldId id="333" r:id="rId31"/>
    <p:sldId id="334" r:id="rId32"/>
    <p:sldId id="342" r:id="rId33"/>
    <p:sldId id="343" r:id="rId34"/>
    <p:sldId id="335" r:id="rId35"/>
    <p:sldId id="336" r:id="rId36"/>
    <p:sldId id="338" r:id="rId37"/>
    <p:sldId id="327" r:id="rId38"/>
    <p:sldId id="339" r:id="rId39"/>
    <p:sldId id="328" r:id="rId40"/>
    <p:sldId id="300" r:id="rId41"/>
    <p:sldId id="329" r:id="rId42"/>
    <p:sldId id="344" r:id="rId43"/>
    <p:sldId id="345" r:id="rId44"/>
    <p:sldId id="348" r:id="rId45"/>
    <p:sldId id="295" r:id="rId46"/>
    <p:sldId id="284" r:id="rId47"/>
    <p:sldId id="296" r:id="rId48"/>
    <p:sldId id="294" r:id="rId49"/>
    <p:sldId id="280" r:id="rId50"/>
    <p:sldId id="279" r:id="rId51"/>
    <p:sldId id="286" r:id="rId52"/>
    <p:sldId id="290" r:id="rId53"/>
    <p:sldId id="292" r:id="rId54"/>
    <p:sldId id="331" r:id="rId55"/>
    <p:sldId id="301" r:id="rId56"/>
    <p:sldId id="341" r:id="rId57"/>
    <p:sldId id="340" r:id="rId58"/>
    <p:sldId id="302"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608B9F-0527-4AF9-B294-213EA552FDBD}" v="12" dt="2025-02-13T10:46:03.2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824" autoAdjust="0"/>
  </p:normalViewPr>
  <p:slideViewPr>
    <p:cSldViewPr snapToGrid="0">
      <p:cViewPr varScale="1">
        <p:scale>
          <a:sx n="87" d="100"/>
          <a:sy n="87" d="100"/>
        </p:scale>
        <p:origin x="66" y="8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5033AE-C7D8-40B4-9FBC-D422B783E005}"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101EE014-33AF-4011-932C-9440A69BECAB}">
      <dgm:prSet/>
      <dgm:spPr/>
      <dgm:t>
        <a:bodyPr/>
        <a:lstStyle/>
        <a:p>
          <a:r>
            <a:rPr lang="en-GB"/>
            <a:t>About todays conent?</a:t>
          </a:r>
          <a:endParaRPr lang="en-US"/>
        </a:p>
      </dgm:t>
    </dgm:pt>
    <dgm:pt modelId="{2BAAE5AB-FB45-41F9-ABAB-7A827A2F8C80}" type="parTrans" cxnId="{CE2D077F-F077-4E58-B77A-B8E861E2C199}">
      <dgm:prSet/>
      <dgm:spPr/>
      <dgm:t>
        <a:bodyPr/>
        <a:lstStyle/>
        <a:p>
          <a:endParaRPr lang="en-US"/>
        </a:p>
      </dgm:t>
    </dgm:pt>
    <dgm:pt modelId="{4F227715-7419-4215-A25F-1DDC14E14864}" type="sibTrans" cxnId="{CE2D077F-F077-4E58-B77A-B8E861E2C199}">
      <dgm:prSet/>
      <dgm:spPr/>
      <dgm:t>
        <a:bodyPr/>
        <a:lstStyle/>
        <a:p>
          <a:endParaRPr lang="en-US"/>
        </a:p>
      </dgm:t>
    </dgm:pt>
    <dgm:pt modelId="{36D4F818-DE6B-49A7-BCC3-01444D4B113B}">
      <dgm:prSet/>
      <dgm:spPr/>
      <dgm:t>
        <a:bodyPr/>
        <a:lstStyle/>
        <a:p>
          <a:r>
            <a:rPr lang="en-GB"/>
            <a:t>About the Assessments?</a:t>
          </a:r>
          <a:endParaRPr lang="en-US"/>
        </a:p>
      </dgm:t>
    </dgm:pt>
    <dgm:pt modelId="{C3FD795D-BC32-4DC3-983A-9B8104C43CE9}" type="parTrans" cxnId="{D8EF9AA0-A0C9-4DB6-AF2E-931F5DF41C6C}">
      <dgm:prSet/>
      <dgm:spPr/>
      <dgm:t>
        <a:bodyPr/>
        <a:lstStyle/>
        <a:p>
          <a:endParaRPr lang="en-US"/>
        </a:p>
      </dgm:t>
    </dgm:pt>
    <dgm:pt modelId="{6B0674E3-DBF5-481A-9EAB-B713C1ABE6FE}" type="sibTrans" cxnId="{D8EF9AA0-A0C9-4DB6-AF2E-931F5DF41C6C}">
      <dgm:prSet/>
      <dgm:spPr/>
      <dgm:t>
        <a:bodyPr/>
        <a:lstStyle/>
        <a:p>
          <a:endParaRPr lang="en-US"/>
        </a:p>
      </dgm:t>
    </dgm:pt>
    <dgm:pt modelId="{5799BD23-2F79-4BAE-9BF2-326048B609DB}">
      <dgm:prSet/>
      <dgm:spPr/>
      <dgm:t>
        <a:bodyPr/>
        <a:lstStyle/>
        <a:p>
          <a:r>
            <a:rPr lang="en-GB"/>
            <a:t>About anything else?</a:t>
          </a:r>
          <a:endParaRPr lang="en-US"/>
        </a:p>
      </dgm:t>
    </dgm:pt>
    <dgm:pt modelId="{0D904EEE-FCB1-413C-ABDA-21E3FD615195}" type="parTrans" cxnId="{B26EC6FE-0439-492B-8474-4D85CBBF7397}">
      <dgm:prSet/>
      <dgm:spPr/>
      <dgm:t>
        <a:bodyPr/>
        <a:lstStyle/>
        <a:p>
          <a:endParaRPr lang="en-US"/>
        </a:p>
      </dgm:t>
    </dgm:pt>
    <dgm:pt modelId="{AD184E68-EF92-4B82-A6E3-8A549FE64D70}" type="sibTrans" cxnId="{B26EC6FE-0439-492B-8474-4D85CBBF7397}">
      <dgm:prSet/>
      <dgm:spPr/>
      <dgm:t>
        <a:bodyPr/>
        <a:lstStyle/>
        <a:p>
          <a:endParaRPr lang="en-US"/>
        </a:p>
      </dgm:t>
    </dgm:pt>
    <dgm:pt modelId="{F6CEBAAB-1EAF-4A09-B254-E668E75881DB}" type="pres">
      <dgm:prSet presAssocID="{895033AE-C7D8-40B4-9FBC-D422B783E005}" presName="hierChild1" presStyleCnt="0">
        <dgm:presLayoutVars>
          <dgm:chPref val="1"/>
          <dgm:dir/>
          <dgm:animOne val="branch"/>
          <dgm:animLvl val="lvl"/>
          <dgm:resizeHandles/>
        </dgm:presLayoutVars>
      </dgm:prSet>
      <dgm:spPr/>
    </dgm:pt>
    <dgm:pt modelId="{5FD6FC0B-D56B-41A8-839E-691414EFADDE}" type="pres">
      <dgm:prSet presAssocID="{101EE014-33AF-4011-932C-9440A69BECAB}" presName="hierRoot1" presStyleCnt="0"/>
      <dgm:spPr/>
    </dgm:pt>
    <dgm:pt modelId="{21218769-BE53-4E28-8433-3965B4BF7C1C}" type="pres">
      <dgm:prSet presAssocID="{101EE014-33AF-4011-932C-9440A69BECAB}" presName="composite" presStyleCnt="0"/>
      <dgm:spPr/>
    </dgm:pt>
    <dgm:pt modelId="{E13C6463-9CF6-478F-9FBD-11491C4DF0F8}" type="pres">
      <dgm:prSet presAssocID="{101EE014-33AF-4011-932C-9440A69BECAB}" presName="background" presStyleLbl="node0" presStyleIdx="0" presStyleCnt="3"/>
      <dgm:spPr/>
    </dgm:pt>
    <dgm:pt modelId="{FADC88F1-E755-4C7D-B3C6-22C57B50D9A0}" type="pres">
      <dgm:prSet presAssocID="{101EE014-33AF-4011-932C-9440A69BECAB}" presName="text" presStyleLbl="fgAcc0" presStyleIdx="0" presStyleCnt="3">
        <dgm:presLayoutVars>
          <dgm:chPref val="3"/>
        </dgm:presLayoutVars>
      </dgm:prSet>
      <dgm:spPr/>
    </dgm:pt>
    <dgm:pt modelId="{F36FA798-C3D3-46B6-B11B-DFDEBF8CC8E0}" type="pres">
      <dgm:prSet presAssocID="{101EE014-33AF-4011-932C-9440A69BECAB}" presName="hierChild2" presStyleCnt="0"/>
      <dgm:spPr/>
    </dgm:pt>
    <dgm:pt modelId="{6A6CF775-AF1D-4748-AD95-07779E891876}" type="pres">
      <dgm:prSet presAssocID="{36D4F818-DE6B-49A7-BCC3-01444D4B113B}" presName="hierRoot1" presStyleCnt="0"/>
      <dgm:spPr/>
    </dgm:pt>
    <dgm:pt modelId="{5FD8FCEA-66B1-4EB5-A690-61C8700B90A9}" type="pres">
      <dgm:prSet presAssocID="{36D4F818-DE6B-49A7-BCC3-01444D4B113B}" presName="composite" presStyleCnt="0"/>
      <dgm:spPr/>
    </dgm:pt>
    <dgm:pt modelId="{4C9CF804-BF41-4315-AE0E-A8D6DFCA8C8C}" type="pres">
      <dgm:prSet presAssocID="{36D4F818-DE6B-49A7-BCC3-01444D4B113B}" presName="background" presStyleLbl="node0" presStyleIdx="1" presStyleCnt="3"/>
      <dgm:spPr/>
    </dgm:pt>
    <dgm:pt modelId="{3FD0DCD9-083B-4A3D-A866-A48B24B0F30C}" type="pres">
      <dgm:prSet presAssocID="{36D4F818-DE6B-49A7-BCC3-01444D4B113B}" presName="text" presStyleLbl="fgAcc0" presStyleIdx="1" presStyleCnt="3">
        <dgm:presLayoutVars>
          <dgm:chPref val="3"/>
        </dgm:presLayoutVars>
      </dgm:prSet>
      <dgm:spPr/>
    </dgm:pt>
    <dgm:pt modelId="{4FCF5D05-E6DA-4BDF-9B60-BCC282C1441B}" type="pres">
      <dgm:prSet presAssocID="{36D4F818-DE6B-49A7-BCC3-01444D4B113B}" presName="hierChild2" presStyleCnt="0"/>
      <dgm:spPr/>
    </dgm:pt>
    <dgm:pt modelId="{5A692E5F-B8EE-4303-B915-E6C385AA3BCB}" type="pres">
      <dgm:prSet presAssocID="{5799BD23-2F79-4BAE-9BF2-326048B609DB}" presName="hierRoot1" presStyleCnt="0"/>
      <dgm:spPr/>
    </dgm:pt>
    <dgm:pt modelId="{6DBE316C-8C4C-4B00-BAE0-8B33A034DA2D}" type="pres">
      <dgm:prSet presAssocID="{5799BD23-2F79-4BAE-9BF2-326048B609DB}" presName="composite" presStyleCnt="0"/>
      <dgm:spPr/>
    </dgm:pt>
    <dgm:pt modelId="{A48F60E9-8FB5-4E5B-8B5E-48E87687B293}" type="pres">
      <dgm:prSet presAssocID="{5799BD23-2F79-4BAE-9BF2-326048B609DB}" presName="background" presStyleLbl="node0" presStyleIdx="2" presStyleCnt="3"/>
      <dgm:spPr/>
    </dgm:pt>
    <dgm:pt modelId="{0D7515B9-EA2C-4133-BB00-5B279A0A821D}" type="pres">
      <dgm:prSet presAssocID="{5799BD23-2F79-4BAE-9BF2-326048B609DB}" presName="text" presStyleLbl="fgAcc0" presStyleIdx="2" presStyleCnt="3">
        <dgm:presLayoutVars>
          <dgm:chPref val="3"/>
        </dgm:presLayoutVars>
      </dgm:prSet>
      <dgm:spPr/>
    </dgm:pt>
    <dgm:pt modelId="{C6B4AEDF-6FEC-4267-9FE8-7F0D65083064}" type="pres">
      <dgm:prSet presAssocID="{5799BD23-2F79-4BAE-9BF2-326048B609DB}" presName="hierChild2" presStyleCnt="0"/>
      <dgm:spPr/>
    </dgm:pt>
  </dgm:ptLst>
  <dgm:cxnLst>
    <dgm:cxn modelId="{F5698D46-1D17-45EF-9465-F4F1A1605715}" type="presOf" srcId="{895033AE-C7D8-40B4-9FBC-D422B783E005}" destId="{F6CEBAAB-1EAF-4A09-B254-E668E75881DB}" srcOrd="0" destOrd="0" presId="urn:microsoft.com/office/officeart/2005/8/layout/hierarchy1"/>
    <dgm:cxn modelId="{CE2D077F-F077-4E58-B77A-B8E861E2C199}" srcId="{895033AE-C7D8-40B4-9FBC-D422B783E005}" destId="{101EE014-33AF-4011-932C-9440A69BECAB}" srcOrd="0" destOrd="0" parTransId="{2BAAE5AB-FB45-41F9-ABAB-7A827A2F8C80}" sibTransId="{4F227715-7419-4215-A25F-1DDC14E14864}"/>
    <dgm:cxn modelId="{34447F8F-CC50-445E-8870-432D1668B3EC}" type="presOf" srcId="{101EE014-33AF-4011-932C-9440A69BECAB}" destId="{FADC88F1-E755-4C7D-B3C6-22C57B50D9A0}" srcOrd="0" destOrd="0" presId="urn:microsoft.com/office/officeart/2005/8/layout/hierarchy1"/>
    <dgm:cxn modelId="{122BFC94-2E97-4B4F-A2D8-EF3CFC5CBFAE}" type="presOf" srcId="{5799BD23-2F79-4BAE-9BF2-326048B609DB}" destId="{0D7515B9-EA2C-4133-BB00-5B279A0A821D}" srcOrd="0" destOrd="0" presId="urn:microsoft.com/office/officeart/2005/8/layout/hierarchy1"/>
    <dgm:cxn modelId="{D8EF9AA0-A0C9-4DB6-AF2E-931F5DF41C6C}" srcId="{895033AE-C7D8-40B4-9FBC-D422B783E005}" destId="{36D4F818-DE6B-49A7-BCC3-01444D4B113B}" srcOrd="1" destOrd="0" parTransId="{C3FD795D-BC32-4DC3-983A-9B8104C43CE9}" sibTransId="{6B0674E3-DBF5-481A-9EAB-B713C1ABE6FE}"/>
    <dgm:cxn modelId="{6F7D26B4-78A2-47E1-99A4-5DE10DACDB51}" type="presOf" srcId="{36D4F818-DE6B-49A7-BCC3-01444D4B113B}" destId="{3FD0DCD9-083B-4A3D-A866-A48B24B0F30C}" srcOrd="0" destOrd="0" presId="urn:microsoft.com/office/officeart/2005/8/layout/hierarchy1"/>
    <dgm:cxn modelId="{B26EC6FE-0439-492B-8474-4D85CBBF7397}" srcId="{895033AE-C7D8-40B4-9FBC-D422B783E005}" destId="{5799BD23-2F79-4BAE-9BF2-326048B609DB}" srcOrd="2" destOrd="0" parTransId="{0D904EEE-FCB1-413C-ABDA-21E3FD615195}" sibTransId="{AD184E68-EF92-4B82-A6E3-8A549FE64D70}"/>
    <dgm:cxn modelId="{A6C4AE8B-57B2-44A4-832A-8AA25119BED9}" type="presParOf" srcId="{F6CEBAAB-1EAF-4A09-B254-E668E75881DB}" destId="{5FD6FC0B-D56B-41A8-839E-691414EFADDE}" srcOrd="0" destOrd="0" presId="urn:microsoft.com/office/officeart/2005/8/layout/hierarchy1"/>
    <dgm:cxn modelId="{F10E2E1C-52E0-4294-A620-12BB776F3590}" type="presParOf" srcId="{5FD6FC0B-D56B-41A8-839E-691414EFADDE}" destId="{21218769-BE53-4E28-8433-3965B4BF7C1C}" srcOrd="0" destOrd="0" presId="urn:microsoft.com/office/officeart/2005/8/layout/hierarchy1"/>
    <dgm:cxn modelId="{7483A06A-7ED5-4D35-A6FD-7C5EF5D4647F}" type="presParOf" srcId="{21218769-BE53-4E28-8433-3965B4BF7C1C}" destId="{E13C6463-9CF6-478F-9FBD-11491C4DF0F8}" srcOrd="0" destOrd="0" presId="urn:microsoft.com/office/officeart/2005/8/layout/hierarchy1"/>
    <dgm:cxn modelId="{502B46D3-FD11-4D6A-8F21-FFA3571343E4}" type="presParOf" srcId="{21218769-BE53-4E28-8433-3965B4BF7C1C}" destId="{FADC88F1-E755-4C7D-B3C6-22C57B50D9A0}" srcOrd="1" destOrd="0" presId="urn:microsoft.com/office/officeart/2005/8/layout/hierarchy1"/>
    <dgm:cxn modelId="{9EB00B71-3362-484C-960E-485D62C53E12}" type="presParOf" srcId="{5FD6FC0B-D56B-41A8-839E-691414EFADDE}" destId="{F36FA798-C3D3-46B6-B11B-DFDEBF8CC8E0}" srcOrd="1" destOrd="0" presId="urn:microsoft.com/office/officeart/2005/8/layout/hierarchy1"/>
    <dgm:cxn modelId="{4D885149-F329-4FB6-899F-8E47852B512C}" type="presParOf" srcId="{F6CEBAAB-1EAF-4A09-B254-E668E75881DB}" destId="{6A6CF775-AF1D-4748-AD95-07779E891876}" srcOrd="1" destOrd="0" presId="urn:microsoft.com/office/officeart/2005/8/layout/hierarchy1"/>
    <dgm:cxn modelId="{93D7122D-EBAA-4659-B0F3-1470E473D826}" type="presParOf" srcId="{6A6CF775-AF1D-4748-AD95-07779E891876}" destId="{5FD8FCEA-66B1-4EB5-A690-61C8700B90A9}" srcOrd="0" destOrd="0" presId="urn:microsoft.com/office/officeart/2005/8/layout/hierarchy1"/>
    <dgm:cxn modelId="{DC502F8A-B24A-4BE4-BCB1-8D45396C0659}" type="presParOf" srcId="{5FD8FCEA-66B1-4EB5-A690-61C8700B90A9}" destId="{4C9CF804-BF41-4315-AE0E-A8D6DFCA8C8C}" srcOrd="0" destOrd="0" presId="urn:microsoft.com/office/officeart/2005/8/layout/hierarchy1"/>
    <dgm:cxn modelId="{93B75B3A-7048-4B02-B812-5FA0AF1E1462}" type="presParOf" srcId="{5FD8FCEA-66B1-4EB5-A690-61C8700B90A9}" destId="{3FD0DCD9-083B-4A3D-A866-A48B24B0F30C}" srcOrd="1" destOrd="0" presId="urn:microsoft.com/office/officeart/2005/8/layout/hierarchy1"/>
    <dgm:cxn modelId="{645BF0E6-1050-4AEA-BDEC-502613E912E5}" type="presParOf" srcId="{6A6CF775-AF1D-4748-AD95-07779E891876}" destId="{4FCF5D05-E6DA-4BDF-9B60-BCC282C1441B}" srcOrd="1" destOrd="0" presId="urn:microsoft.com/office/officeart/2005/8/layout/hierarchy1"/>
    <dgm:cxn modelId="{BAB6E9F9-4F06-40E1-B3B6-14E90A60F260}" type="presParOf" srcId="{F6CEBAAB-1EAF-4A09-B254-E668E75881DB}" destId="{5A692E5F-B8EE-4303-B915-E6C385AA3BCB}" srcOrd="2" destOrd="0" presId="urn:microsoft.com/office/officeart/2005/8/layout/hierarchy1"/>
    <dgm:cxn modelId="{2E0BDEE5-DFF9-401A-96A7-D32AC7A2A838}" type="presParOf" srcId="{5A692E5F-B8EE-4303-B915-E6C385AA3BCB}" destId="{6DBE316C-8C4C-4B00-BAE0-8B33A034DA2D}" srcOrd="0" destOrd="0" presId="urn:microsoft.com/office/officeart/2005/8/layout/hierarchy1"/>
    <dgm:cxn modelId="{F3F4EEB3-6597-402F-875E-06BF43083696}" type="presParOf" srcId="{6DBE316C-8C4C-4B00-BAE0-8B33A034DA2D}" destId="{A48F60E9-8FB5-4E5B-8B5E-48E87687B293}" srcOrd="0" destOrd="0" presId="urn:microsoft.com/office/officeart/2005/8/layout/hierarchy1"/>
    <dgm:cxn modelId="{26046BDD-25E1-4E0F-84B2-9D13E02799EB}" type="presParOf" srcId="{6DBE316C-8C4C-4B00-BAE0-8B33A034DA2D}" destId="{0D7515B9-EA2C-4133-BB00-5B279A0A821D}" srcOrd="1" destOrd="0" presId="urn:microsoft.com/office/officeart/2005/8/layout/hierarchy1"/>
    <dgm:cxn modelId="{A0101269-5411-47A0-BA43-4AF3E639D1B4}" type="presParOf" srcId="{5A692E5F-B8EE-4303-B915-E6C385AA3BCB}" destId="{C6B4AEDF-6FEC-4267-9FE8-7F0D6508306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C6463-9CF6-478F-9FBD-11491C4DF0F8}">
      <dsp:nvSpPr>
        <dsp:cNvPr id="0" name=""/>
        <dsp:cNvSpPr/>
      </dsp:nvSpPr>
      <dsp:spPr>
        <a:xfrm>
          <a:off x="0" y="673555"/>
          <a:ext cx="2823601" cy="1792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DC88F1-E755-4C7D-B3C6-22C57B50D9A0}">
      <dsp:nvSpPr>
        <dsp:cNvPr id="0" name=""/>
        <dsp:cNvSpPr/>
      </dsp:nvSpPr>
      <dsp:spPr>
        <a:xfrm>
          <a:off x="313733" y="971601"/>
          <a:ext cx="2823601" cy="1792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About todays conent?</a:t>
          </a:r>
          <a:endParaRPr lang="en-US" sz="3400" kern="1200"/>
        </a:p>
      </dsp:txBody>
      <dsp:txXfrm>
        <a:off x="366248" y="1024116"/>
        <a:ext cx="2718571" cy="1687956"/>
      </dsp:txXfrm>
    </dsp:sp>
    <dsp:sp modelId="{4C9CF804-BF41-4315-AE0E-A8D6DFCA8C8C}">
      <dsp:nvSpPr>
        <dsp:cNvPr id="0" name=""/>
        <dsp:cNvSpPr/>
      </dsp:nvSpPr>
      <dsp:spPr>
        <a:xfrm>
          <a:off x="3451068" y="673555"/>
          <a:ext cx="2823601" cy="1792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D0DCD9-083B-4A3D-A866-A48B24B0F30C}">
      <dsp:nvSpPr>
        <dsp:cNvPr id="0" name=""/>
        <dsp:cNvSpPr/>
      </dsp:nvSpPr>
      <dsp:spPr>
        <a:xfrm>
          <a:off x="3764802" y="971601"/>
          <a:ext cx="2823601" cy="1792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About the Assessments?</a:t>
          </a:r>
          <a:endParaRPr lang="en-US" sz="3400" kern="1200"/>
        </a:p>
      </dsp:txBody>
      <dsp:txXfrm>
        <a:off x="3817317" y="1024116"/>
        <a:ext cx="2718571" cy="1687956"/>
      </dsp:txXfrm>
    </dsp:sp>
    <dsp:sp modelId="{A48F60E9-8FB5-4E5B-8B5E-48E87687B293}">
      <dsp:nvSpPr>
        <dsp:cNvPr id="0" name=""/>
        <dsp:cNvSpPr/>
      </dsp:nvSpPr>
      <dsp:spPr>
        <a:xfrm>
          <a:off x="6902137" y="673555"/>
          <a:ext cx="2823601" cy="1792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7515B9-EA2C-4133-BB00-5B279A0A821D}">
      <dsp:nvSpPr>
        <dsp:cNvPr id="0" name=""/>
        <dsp:cNvSpPr/>
      </dsp:nvSpPr>
      <dsp:spPr>
        <a:xfrm>
          <a:off x="7215870" y="971601"/>
          <a:ext cx="2823601" cy="1792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About anything else?</a:t>
          </a:r>
          <a:endParaRPr lang="en-US" sz="3400" kern="1200"/>
        </a:p>
      </dsp:txBody>
      <dsp:txXfrm>
        <a:off x="7268385" y="1024116"/>
        <a:ext cx="2718571" cy="168795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66649A-13F8-435C-AD88-9E9CDD2A9F6A}" type="datetimeFigureOut">
              <a:rPr lang="en-GB" smtClean="0"/>
              <a:t>02/02/2026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CD583B-8D18-4048-A14E-303B9DA8BFB6}" type="slidenum">
              <a:rPr lang="en-GB" smtClean="0"/>
              <a:t>‹#›</a:t>
            </a:fld>
            <a:endParaRPr lang="en-GB"/>
          </a:p>
        </p:txBody>
      </p:sp>
    </p:spTree>
    <p:extLst>
      <p:ext uri="{BB962C8B-B14F-4D97-AF65-F5344CB8AC3E}">
        <p14:creationId xmlns:p14="http://schemas.microsoft.com/office/powerpoint/2010/main" val="3148129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theconversation.com/women-and-war-crimes-why-so-few-are-prosecuted-and-what-happens-when-they-are-202186"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gov.uk/government/publications/female-offender-strategy-delivery-plan-2022-to-2025#:~:text=The%20Female%20Offender%20Strategy%20Delivery%20Plan%20highlights%204%20key%20priorities,managed%20successfully%20in%20the%20community"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gov.uk/government/statistics/women-and-the-criminal-justice-system-2023/statistics-on-women-and-the-criminal-justice-system-2023-html#:~:text=In%202023%2C%2022%25%20of%20individuals,criminal%20courts%20as%20a%20result."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40C28"/>
                </a:solidFill>
                <a:effectLst/>
                <a:latin typeface="Google Sans"/>
              </a:rPr>
              <a:t>Fox Features Syndicate from June of 1948 to August of 1951</a:t>
            </a:r>
          </a:p>
          <a:p>
            <a:r>
              <a:rPr lang="en-GB" b="0" i="0" dirty="0">
                <a:solidFill>
                  <a:srgbClr val="242424"/>
                </a:solidFill>
                <a:effectLst/>
                <a:latin typeface="Segoe UI" panose="020B0502040204020203" pitchFamily="34" charset="0"/>
              </a:rPr>
              <a:t>ox Features Syndicate had a notable impact on the portrayal of female crime through its comic series, particularly with titles like </a:t>
            </a:r>
            <a:r>
              <a:rPr lang="en-GB" b="1" i="0" dirty="0">
                <a:solidFill>
                  <a:srgbClr val="242424"/>
                </a:solidFill>
                <a:effectLst/>
                <a:latin typeface="Segoe UI" panose="020B0502040204020203" pitchFamily="34" charset="0"/>
              </a:rPr>
              <a:t>"Crimes by Women"</a:t>
            </a:r>
            <a:r>
              <a:rPr lang="en-GB" b="0" i="0" dirty="0">
                <a:solidFill>
                  <a:srgbClr val="242424"/>
                </a:solidFill>
                <a:effectLst/>
                <a:latin typeface="Segoe UI" panose="020B0502040204020203" pitchFamily="34" charset="0"/>
              </a:rPr>
              <a:t>. This series, published from 1948 to 1951, featured stories about femme fatales, gun molls, and other female criminals engaging in various acts of violence and seduction</a:t>
            </a:r>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3</a:t>
            </a:fld>
            <a:endParaRPr lang="en-GB"/>
          </a:p>
        </p:txBody>
      </p:sp>
    </p:spTree>
    <p:extLst>
      <p:ext uri="{BB962C8B-B14F-4D97-AF65-F5344CB8AC3E}">
        <p14:creationId xmlns:p14="http://schemas.microsoft.com/office/powerpoint/2010/main" val="2995003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Google Sans"/>
              </a:rPr>
              <a:t>Biological positivism is </a:t>
            </a:r>
            <a:r>
              <a:rPr lang="en-GB" b="0" i="0" dirty="0">
                <a:solidFill>
                  <a:srgbClr val="040C28"/>
                </a:solidFill>
                <a:effectLst/>
                <a:latin typeface="Google Sans"/>
              </a:rPr>
              <a:t>a theory that takes an individual's characteristics and behaviour that make up their genetic disposition is what causes them to be criminals</a:t>
            </a:r>
            <a:r>
              <a:rPr lang="en-GB" b="0" i="0" dirty="0">
                <a:solidFill>
                  <a:srgbClr val="1F1F1F"/>
                </a:solidFill>
                <a:effectLst/>
                <a:latin typeface="Google Sans"/>
              </a:rPr>
              <a:t>. Biological positivism in theory states that individuals are born criminals and some are not.  1893</a:t>
            </a:r>
          </a:p>
          <a:p>
            <a:endParaRPr lang="en-GB" b="0" i="0" dirty="0">
              <a:solidFill>
                <a:srgbClr val="1F1F1F"/>
              </a:solidFill>
              <a:effectLst/>
              <a:latin typeface="Google Sans"/>
            </a:endParaRPr>
          </a:p>
          <a:p>
            <a:r>
              <a:rPr lang="en-GB" b="0" i="0" dirty="0">
                <a:solidFill>
                  <a:srgbClr val="202122"/>
                </a:solidFill>
                <a:effectLst/>
                <a:latin typeface="Arial" panose="020B0604020202020204" pitchFamily="34" charset="0"/>
              </a:rPr>
              <a:t>In </a:t>
            </a:r>
            <a:r>
              <a:rPr lang="en-GB" b="0" i="1" dirty="0">
                <a:solidFill>
                  <a:srgbClr val="202122"/>
                </a:solidFill>
                <a:effectLst/>
                <a:latin typeface="Arial" panose="020B0604020202020204" pitchFamily="34" charset="0"/>
              </a:rPr>
              <a:t>Criminal Woman</a:t>
            </a:r>
            <a:r>
              <a:rPr lang="en-GB" b="0" i="0" dirty="0">
                <a:solidFill>
                  <a:srgbClr val="202122"/>
                </a:solidFill>
                <a:effectLst/>
                <a:latin typeface="Arial" panose="020B0604020202020204" pitchFamily="34" charset="0"/>
              </a:rPr>
              <a:t>, Lombroso used his theory to explain women's criminal offending. Lombroso outlines "normal women" as opposed to "criminal women" such as "the prostitute."  Lombroso’s believed women are inferior to men Lombroso and was unable to argue, based on his theory of the born criminal, that women's lesser involvement in crime reflected their comparatively lower level. </a:t>
            </a:r>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5</a:t>
            </a:fld>
            <a:endParaRPr lang="en-GB"/>
          </a:p>
        </p:txBody>
      </p:sp>
    </p:spTree>
    <p:extLst>
      <p:ext uri="{BB962C8B-B14F-4D97-AF65-F5344CB8AC3E}">
        <p14:creationId xmlns:p14="http://schemas.microsoft.com/office/powerpoint/2010/main" val="12243430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333333"/>
                </a:solidFill>
                <a:effectLst/>
                <a:latin typeface="avenir-regular-class"/>
              </a:rPr>
              <a:t>Newburn, T. (2017) </a:t>
            </a:r>
            <a:r>
              <a:rPr lang="en-GB" sz="1200" b="0" i="1" dirty="0">
                <a:solidFill>
                  <a:srgbClr val="333333"/>
                </a:solidFill>
                <a:effectLst/>
                <a:latin typeface="avenir-regular-class"/>
              </a:rPr>
              <a:t>Criminology</a:t>
            </a:r>
            <a:r>
              <a:rPr lang="en-GB" sz="1200" b="0" i="0" dirty="0">
                <a:solidFill>
                  <a:srgbClr val="333333"/>
                </a:solidFill>
                <a:effectLst/>
                <a:latin typeface="avenir-regular-class"/>
              </a:rPr>
              <a:t>. 3rd Edition. Cambridge: Routledge. </a:t>
            </a:r>
            <a:endParaRPr lang="en-GB" sz="1200" dirty="0"/>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6</a:t>
            </a:fld>
            <a:endParaRPr lang="en-GB"/>
          </a:p>
        </p:txBody>
      </p:sp>
    </p:spTree>
    <p:extLst>
      <p:ext uri="{BB962C8B-B14F-4D97-AF65-F5344CB8AC3E}">
        <p14:creationId xmlns:p14="http://schemas.microsoft.com/office/powerpoint/2010/main" val="25785752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Her 1968 article, "The Deviance of Women: A Critique and An Enquiry," was one of the first critiques of conventional criminology from a feminist perspective</a:t>
            </a:r>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9</a:t>
            </a:fld>
            <a:endParaRPr lang="en-GB"/>
          </a:p>
        </p:txBody>
      </p:sp>
    </p:spTree>
    <p:extLst>
      <p:ext uri="{BB962C8B-B14F-4D97-AF65-F5344CB8AC3E}">
        <p14:creationId xmlns:p14="http://schemas.microsoft.com/office/powerpoint/2010/main" val="749368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effectLst/>
              </a:rPr>
              <a:t>'The Future of Feminist Criminology', </a:t>
            </a:r>
            <a:r>
              <a:rPr lang="en-GB" sz="1200" b="0" i="1" dirty="0">
                <a:effectLst/>
              </a:rPr>
              <a:t>Crime, Media and Culture</a:t>
            </a:r>
            <a:r>
              <a:rPr lang="en-GB" sz="1200" b="0" i="0" dirty="0">
                <a:effectLst/>
              </a:rPr>
              <a:t>, 8(2), pp.123-134.</a:t>
            </a:r>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12</a:t>
            </a:fld>
            <a:endParaRPr lang="en-GB"/>
          </a:p>
        </p:txBody>
      </p:sp>
    </p:spTree>
    <p:extLst>
      <p:ext uri="{BB962C8B-B14F-4D97-AF65-F5344CB8AC3E}">
        <p14:creationId xmlns:p14="http://schemas.microsoft.com/office/powerpoint/2010/main" val="28752601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333333"/>
                </a:solidFill>
                <a:effectLst/>
                <a:latin typeface="avenir-regular-class"/>
              </a:rPr>
              <a:t>Embry, R. &amp; Lyons ,P. (2012) 'Sex-Based Sentencing: Sentencing Discrepancies Between Male and Female Sex Offenders', </a:t>
            </a:r>
            <a:r>
              <a:rPr lang="en-GB" sz="1200" b="0" i="1" dirty="0">
                <a:solidFill>
                  <a:srgbClr val="333333"/>
                </a:solidFill>
                <a:effectLst/>
                <a:latin typeface="avenir-regular-class"/>
              </a:rPr>
              <a:t>Feminist Criminology</a:t>
            </a:r>
            <a:r>
              <a:rPr lang="en-GB" sz="1200" b="0" i="0" dirty="0">
                <a:solidFill>
                  <a:srgbClr val="333333"/>
                </a:solidFill>
                <a:effectLst/>
                <a:latin typeface="avenir-regular-class"/>
              </a:rPr>
              <a:t>, 7(2), pp.146 - 162.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242424"/>
                </a:solidFill>
                <a:effectLst/>
                <a:latin typeface="Segoe UI" panose="020B0502040204020203" pitchFamily="34" charset="0"/>
              </a:rPr>
              <a:t>Double deviance theory</a:t>
            </a:r>
            <a:r>
              <a:rPr lang="en-GB" b="0" i="0" dirty="0">
                <a:solidFill>
                  <a:srgbClr val="242424"/>
                </a:solidFill>
                <a:effectLst/>
                <a:latin typeface="Segoe UI" panose="020B0502040204020203" pitchFamily="34" charset="0"/>
              </a:rPr>
              <a:t> suggests that women who commit crimes are judged more harshly than men because they are seen as violating both legal and gender norms.</a:t>
            </a:r>
            <a:endParaRPr lang="en-GB" sz="1200" dirty="0"/>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14</a:t>
            </a:fld>
            <a:endParaRPr lang="en-GB"/>
          </a:p>
        </p:txBody>
      </p:sp>
    </p:spTree>
    <p:extLst>
      <p:ext uri="{BB962C8B-B14F-4D97-AF65-F5344CB8AC3E}">
        <p14:creationId xmlns:p14="http://schemas.microsoft.com/office/powerpoint/2010/main" val="7330611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effectLst/>
              </a:rPr>
              <a:t>'The Future of Feminist Criminology', </a:t>
            </a:r>
            <a:r>
              <a:rPr lang="en-GB" sz="1200" b="0" i="1" dirty="0">
                <a:effectLst/>
              </a:rPr>
              <a:t>Crime, Media and Culture</a:t>
            </a:r>
            <a:r>
              <a:rPr lang="en-GB" sz="1200" b="0" i="0" dirty="0">
                <a:effectLst/>
              </a:rPr>
              <a:t>, 8(2), pp.123-134.</a:t>
            </a:r>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16</a:t>
            </a:fld>
            <a:endParaRPr lang="en-GB"/>
          </a:p>
        </p:txBody>
      </p:sp>
    </p:spTree>
    <p:extLst>
      <p:ext uri="{BB962C8B-B14F-4D97-AF65-F5344CB8AC3E}">
        <p14:creationId xmlns:p14="http://schemas.microsoft.com/office/powerpoint/2010/main" val="39436251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https://www.cps.gov.uk/legal-guidance/prostitution-and-exploitation-prostitution</a:t>
            </a:r>
          </a:p>
          <a:p>
            <a:endParaRPr lang="en-GB"/>
          </a:p>
          <a:p>
            <a:r>
              <a:rPr lang="en-GB"/>
              <a:t>https://library.college.police.uk/docs/appref/Sex-Work-and-Prostitution-Guidance-Jan-2019.pdf</a:t>
            </a:r>
          </a:p>
        </p:txBody>
      </p:sp>
      <p:sp>
        <p:nvSpPr>
          <p:cNvPr id="4" name="Slide Number Placeholder 3"/>
          <p:cNvSpPr>
            <a:spLocks noGrp="1"/>
          </p:cNvSpPr>
          <p:nvPr>
            <p:ph type="sldNum" sz="quarter" idx="5"/>
          </p:nvPr>
        </p:nvSpPr>
        <p:spPr/>
        <p:txBody>
          <a:bodyPr/>
          <a:lstStyle/>
          <a:p>
            <a:fld id="{27CD583B-8D18-4048-A14E-303B9DA8BFB6}" type="slidenum">
              <a:rPr lang="en-GB" smtClean="0"/>
              <a:t>20</a:t>
            </a:fld>
            <a:endParaRPr lang="en-GB"/>
          </a:p>
        </p:txBody>
      </p:sp>
    </p:spTree>
    <p:extLst>
      <p:ext uri="{BB962C8B-B14F-4D97-AF65-F5344CB8AC3E}">
        <p14:creationId xmlns:p14="http://schemas.microsoft.com/office/powerpoint/2010/main" val="778417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err="1">
                <a:latin typeface="Vollkorn"/>
              </a:rPr>
              <a:t>Herta</a:t>
            </a:r>
            <a:r>
              <a:rPr lang="en-GB" sz="1200">
                <a:latin typeface="Vollkorn"/>
              </a:rPr>
              <a:t> </a:t>
            </a:r>
            <a:r>
              <a:rPr lang="en-GB" sz="1200" err="1">
                <a:latin typeface="Vollkorn"/>
              </a:rPr>
              <a:t>Oberheuser</a:t>
            </a:r>
            <a:r>
              <a:rPr lang="en-GB" sz="1200">
                <a:latin typeface="Vollkorn"/>
              </a:rPr>
              <a:t> </a:t>
            </a:r>
            <a:endParaRPr lang="en-GB"/>
          </a:p>
        </p:txBody>
      </p:sp>
      <p:sp>
        <p:nvSpPr>
          <p:cNvPr id="4" name="Slide Number Placeholder 3"/>
          <p:cNvSpPr>
            <a:spLocks noGrp="1"/>
          </p:cNvSpPr>
          <p:nvPr>
            <p:ph type="sldNum" sz="quarter" idx="5"/>
          </p:nvPr>
        </p:nvSpPr>
        <p:spPr/>
        <p:txBody>
          <a:bodyPr/>
          <a:lstStyle/>
          <a:p>
            <a:fld id="{27CD583B-8D18-4048-A14E-303B9DA8BFB6}" type="slidenum">
              <a:rPr lang="en-GB" smtClean="0"/>
              <a:t>21</a:t>
            </a:fld>
            <a:endParaRPr lang="en-GB"/>
          </a:p>
        </p:txBody>
      </p:sp>
    </p:spTree>
    <p:extLst>
      <p:ext uri="{BB962C8B-B14F-4D97-AF65-F5344CB8AC3E}">
        <p14:creationId xmlns:p14="http://schemas.microsoft.com/office/powerpoint/2010/main" val="6755443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Women and war crimes: why so few are prosecuted, and what happens when they are</a:t>
            </a:r>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22</a:t>
            </a:fld>
            <a:endParaRPr lang="en-GB"/>
          </a:p>
        </p:txBody>
      </p:sp>
    </p:spTree>
    <p:extLst>
      <p:ext uri="{BB962C8B-B14F-4D97-AF65-F5344CB8AC3E}">
        <p14:creationId xmlns:p14="http://schemas.microsoft.com/office/powerpoint/2010/main" val="12709108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42424"/>
                </a:solidFill>
                <a:effectLst/>
                <a:latin typeface="Segoe UI" panose="020B0502040204020203" pitchFamily="34" charset="0"/>
              </a:rPr>
              <a:t>Hilde Wernicke</a:t>
            </a:r>
            <a:r>
              <a:rPr lang="en-GB" b="0" i="0" dirty="0">
                <a:solidFill>
                  <a:srgbClr val="242424"/>
                </a:solidFill>
                <a:effectLst/>
                <a:latin typeface="Segoe UI" panose="020B0502040204020203" pitchFamily="34" charset="0"/>
              </a:rPr>
              <a:t> and </a:t>
            </a:r>
            <a:r>
              <a:rPr lang="en-GB" b="1" i="0" dirty="0">
                <a:solidFill>
                  <a:srgbClr val="242424"/>
                </a:solidFill>
                <a:effectLst/>
                <a:latin typeface="Segoe UI" panose="020B0502040204020203" pitchFamily="34" charset="0"/>
              </a:rPr>
              <a:t>Helene Wieczorek</a:t>
            </a:r>
            <a:r>
              <a:rPr lang="en-GB" b="0" i="0" dirty="0">
                <a:solidFill>
                  <a:srgbClr val="242424"/>
                </a:solidFill>
                <a:effectLst/>
                <a:latin typeface="Segoe UI" panose="020B0502040204020203" pitchFamily="34" charset="0"/>
              </a:rPr>
              <a:t> were involved in the Nazi euthanasia programme during World War II, specifically at the </a:t>
            </a:r>
            <a:r>
              <a:rPr lang="en-GB" b="0" i="0" dirty="0" err="1">
                <a:solidFill>
                  <a:srgbClr val="242424"/>
                </a:solidFill>
                <a:effectLst/>
                <a:latin typeface="Segoe UI" panose="020B0502040204020203" pitchFamily="34" charset="0"/>
              </a:rPr>
              <a:t>Meseritz-Obrawalde</a:t>
            </a:r>
            <a:r>
              <a:rPr lang="en-GB" b="0" i="0" dirty="0">
                <a:solidFill>
                  <a:srgbClr val="242424"/>
                </a:solidFill>
                <a:effectLst/>
                <a:latin typeface="Segoe UI" panose="020B0502040204020203" pitchFamily="34" charset="0"/>
              </a:rPr>
              <a:t> psychiatric hospital. responsible for selecting patients for euthanasia, often targeting those deemed "unfit" or "unproductive“. killing of hundreds of patients, including children, through lethal injections. These two women played significant roles in the atrocities committed under the Nazi regime, highlighting the involvement of medical professionals in the systematic killing of vulnerable individuals.</a:t>
            </a:r>
          </a:p>
          <a:p>
            <a:endParaRPr lang="en-GB" dirty="0"/>
          </a:p>
          <a:p>
            <a:r>
              <a:rPr lang="en-GB" b="1" i="0" dirty="0">
                <a:solidFill>
                  <a:srgbClr val="242424"/>
                </a:solidFill>
                <a:effectLst/>
                <a:latin typeface="Segoe UI" panose="020B0502040204020203" pitchFamily="34" charset="0"/>
              </a:rPr>
              <a:t>Herta </a:t>
            </a:r>
            <a:r>
              <a:rPr lang="en-GB" b="1" i="0" dirty="0" err="1">
                <a:solidFill>
                  <a:srgbClr val="242424"/>
                </a:solidFill>
                <a:effectLst/>
                <a:latin typeface="Segoe UI" panose="020B0502040204020203" pitchFamily="34" charset="0"/>
              </a:rPr>
              <a:t>Oberheuser</a:t>
            </a:r>
            <a:r>
              <a:rPr lang="en-GB" b="0" i="0" dirty="0">
                <a:solidFill>
                  <a:srgbClr val="242424"/>
                </a:solidFill>
                <a:effectLst/>
                <a:latin typeface="Segoe UI" panose="020B0502040204020203" pitchFamily="34" charset="0"/>
              </a:rPr>
              <a:t> was a German physician and a convicted war criminal known for her brutal medical experiments on prisoners at the Ravensbrück concentration camp during World War II.</a:t>
            </a:r>
          </a:p>
          <a:p>
            <a:endParaRPr lang="en-GB" b="0" i="0" dirty="0">
              <a:solidFill>
                <a:srgbClr val="242424"/>
              </a:solidFill>
              <a:effectLst/>
              <a:latin typeface="Segoe UI" panose="020B0502040204020203" pitchFamily="34" charset="0"/>
            </a:endParaRPr>
          </a:p>
          <a:p>
            <a:r>
              <a:rPr lang="en-GB" sz="1200" b="0" i="0" dirty="0">
                <a:effectLst/>
                <a:latin typeface="Vollkorn"/>
              </a:rPr>
              <a:t>Erna </a:t>
            </a:r>
            <a:r>
              <a:rPr lang="en-GB" sz="1200" b="0" i="0" dirty="0" err="1">
                <a:effectLst/>
                <a:latin typeface="Vollkorn"/>
              </a:rPr>
              <a:t>Wallisch</a:t>
            </a:r>
            <a:r>
              <a:rPr lang="en-GB" sz="1200" b="0" i="0" dirty="0">
                <a:effectLst/>
                <a:latin typeface="Vollkorn"/>
              </a:rPr>
              <a:t> </a:t>
            </a:r>
            <a:r>
              <a:rPr lang="en-GB" sz="1200" b="0" i="0" dirty="0">
                <a:solidFill>
                  <a:srgbClr val="242424"/>
                </a:solidFill>
                <a:effectLst/>
                <a:latin typeface="Segoe UI" panose="020B0502040204020203" pitchFamily="34" charset="0"/>
              </a:rPr>
              <a:t>– the pregnant monster - </a:t>
            </a:r>
            <a:r>
              <a:rPr lang="en-GB" b="0" i="0" dirty="0">
                <a:solidFill>
                  <a:srgbClr val="242424"/>
                </a:solidFill>
                <a:effectLst/>
                <a:latin typeface="Segoe UI" panose="020B0502040204020203" pitchFamily="34" charset="0"/>
              </a:rPr>
              <a:t>female guard at Nazi concentration camps during World War II. known for her brutal treatment of prisoners, including beating women and children on their way to the gas chambers</a:t>
            </a:r>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24</a:t>
            </a:fld>
            <a:endParaRPr lang="en-GB"/>
          </a:p>
        </p:txBody>
      </p:sp>
    </p:spTree>
    <p:extLst>
      <p:ext uri="{BB962C8B-B14F-4D97-AF65-F5344CB8AC3E}">
        <p14:creationId xmlns:p14="http://schemas.microsoft.com/office/powerpoint/2010/main" val="11805955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Bosnian Serb former politician and university professor who played a significant role during the Bosnian War.</a:t>
            </a:r>
          </a:p>
          <a:p>
            <a:r>
              <a:rPr lang="en-GB" b="0" i="0" dirty="0">
                <a:solidFill>
                  <a:srgbClr val="242424"/>
                </a:solidFill>
                <a:effectLst/>
                <a:latin typeface="Segoe UI" panose="020B0502040204020203" pitchFamily="34" charset="0"/>
              </a:rPr>
              <a:t>She plea-bargained with the ICTY and pleaded guilty to one count of crimes against humanity in exchange for other charges being dropped</a:t>
            </a:r>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26</a:t>
            </a:fld>
            <a:endParaRPr lang="en-GB"/>
          </a:p>
        </p:txBody>
      </p:sp>
    </p:spTree>
    <p:extLst>
      <p:ext uri="{BB962C8B-B14F-4D97-AF65-F5344CB8AC3E}">
        <p14:creationId xmlns:p14="http://schemas.microsoft.com/office/powerpoint/2010/main" val="1034196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https://assets.publishing.service.gov.uk/government/uploads/system/uploads/attachment_data/file/1132790/female-offender-strategy-delivery-plan-2022-25.pdf</a:t>
            </a:r>
          </a:p>
          <a:p>
            <a:endParaRPr lang="en-GB" dirty="0"/>
          </a:p>
          <a:p>
            <a:r>
              <a:rPr lang="en-GB" dirty="0">
                <a:hlinkClick r:id="rId3"/>
              </a:rPr>
              <a:t>Female Offender Strategy Delivery Plan 2022 to 2025 - GOV.UK</a:t>
            </a:r>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28</a:t>
            </a:fld>
            <a:endParaRPr lang="en-GB"/>
          </a:p>
        </p:txBody>
      </p:sp>
    </p:spTree>
    <p:extLst>
      <p:ext uri="{BB962C8B-B14F-4D97-AF65-F5344CB8AC3E}">
        <p14:creationId xmlns:p14="http://schemas.microsoft.com/office/powerpoint/2010/main" val="27699381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Statistics on Women and the Criminal Justice System 2023 (HTML) - GOV.UK</a:t>
            </a:r>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29</a:t>
            </a:fld>
            <a:endParaRPr lang="en-GB"/>
          </a:p>
        </p:txBody>
      </p:sp>
    </p:spTree>
    <p:extLst>
      <p:ext uri="{BB962C8B-B14F-4D97-AF65-F5344CB8AC3E}">
        <p14:creationId xmlns:p14="http://schemas.microsoft.com/office/powerpoint/2010/main" val="34112195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5F6368"/>
                </a:solidFill>
                <a:effectLst/>
                <a:latin typeface="arial" panose="020B0604020202020204" pitchFamily="34" charset="0"/>
              </a:rPr>
              <a:t>Indictable</a:t>
            </a:r>
            <a:r>
              <a:rPr lang="en-GB" b="0" i="0" dirty="0">
                <a:solidFill>
                  <a:srgbClr val="4D5156"/>
                </a:solidFill>
                <a:effectLst/>
                <a:latin typeface="arial" panose="020B0604020202020204" pitchFamily="34" charset="0"/>
              </a:rPr>
              <a:t> only </a:t>
            </a:r>
            <a:r>
              <a:rPr lang="en-GB" b="1" i="0" dirty="0">
                <a:solidFill>
                  <a:srgbClr val="5F6368"/>
                </a:solidFill>
                <a:effectLst/>
                <a:latin typeface="arial" panose="020B0604020202020204" pitchFamily="34" charset="0"/>
              </a:rPr>
              <a:t>offences</a:t>
            </a:r>
            <a:r>
              <a:rPr lang="en-GB" b="0" i="0" dirty="0">
                <a:solidFill>
                  <a:srgbClr val="4D5156"/>
                </a:solidFill>
                <a:effectLst/>
                <a:latin typeface="arial" panose="020B0604020202020204" pitchFamily="34" charset="0"/>
              </a:rPr>
              <a:t> must be tried in the Crown Court.  -murder, rape, sexual assault, </a:t>
            </a:r>
            <a:r>
              <a:rPr lang="en-GB" b="0" i="0" dirty="0">
                <a:solidFill>
                  <a:srgbClr val="202124"/>
                </a:solidFill>
                <a:effectLst/>
                <a:latin typeface="Google Sans"/>
              </a:rPr>
              <a:t>Aggravated burglary, Theft, FGM, manslaughter</a:t>
            </a:r>
            <a:endParaRPr lang="en-GB" dirty="0"/>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31</a:t>
            </a:fld>
            <a:endParaRPr lang="en-GB"/>
          </a:p>
        </p:txBody>
      </p:sp>
    </p:spTree>
    <p:extLst>
      <p:ext uri="{BB962C8B-B14F-4D97-AF65-F5344CB8AC3E}">
        <p14:creationId xmlns:p14="http://schemas.microsoft.com/office/powerpoint/2010/main" val="23270858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https://www.ons.gov.uk/peoplepopulationandcommunity/crimeandjustice/articles/sexualoffencesvictimcharacteristicsenglandandwales/yearendingmarch2022#sex</a:t>
            </a:r>
          </a:p>
        </p:txBody>
      </p:sp>
      <p:sp>
        <p:nvSpPr>
          <p:cNvPr id="4" name="Slide Number Placeholder 3"/>
          <p:cNvSpPr>
            <a:spLocks noGrp="1"/>
          </p:cNvSpPr>
          <p:nvPr>
            <p:ph type="sldNum" sz="quarter" idx="5"/>
          </p:nvPr>
        </p:nvSpPr>
        <p:spPr/>
        <p:txBody>
          <a:bodyPr/>
          <a:lstStyle/>
          <a:p>
            <a:fld id="{F481A9E1-2D19-481A-93A3-FE71A4A260FA}" type="slidenum">
              <a:rPr lang="en-GB" smtClean="0"/>
              <a:t>33</a:t>
            </a:fld>
            <a:endParaRPr lang="en-GB"/>
          </a:p>
        </p:txBody>
      </p:sp>
    </p:spTree>
    <p:extLst>
      <p:ext uri="{BB962C8B-B14F-4D97-AF65-F5344CB8AC3E}">
        <p14:creationId xmlns:p14="http://schemas.microsoft.com/office/powerpoint/2010/main" val="24936229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5F6368"/>
                </a:solidFill>
                <a:effectLst/>
                <a:latin typeface="arial" panose="020B0604020202020204" pitchFamily="34" charset="0"/>
              </a:rPr>
              <a:t>Indictable</a:t>
            </a:r>
            <a:r>
              <a:rPr lang="en-GB" b="0" i="0" dirty="0">
                <a:solidFill>
                  <a:srgbClr val="4D5156"/>
                </a:solidFill>
                <a:effectLst/>
                <a:latin typeface="arial" panose="020B0604020202020204" pitchFamily="34" charset="0"/>
              </a:rPr>
              <a:t> only </a:t>
            </a:r>
            <a:r>
              <a:rPr lang="en-GB" b="1" i="0" dirty="0">
                <a:solidFill>
                  <a:srgbClr val="5F6368"/>
                </a:solidFill>
                <a:effectLst/>
                <a:latin typeface="arial" panose="020B0604020202020204" pitchFamily="34" charset="0"/>
              </a:rPr>
              <a:t>offences</a:t>
            </a:r>
            <a:r>
              <a:rPr lang="en-GB" b="0" i="0" dirty="0">
                <a:solidFill>
                  <a:srgbClr val="4D5156"/>
                </a:solidFill>
                <a:effectLst/>
                <a:latin typeface="arial" panose="020B0604020202020204" pitchFamily="34" charset="0"/>
              </a:rPr>
              <a:t> must be tried in the Crown Court.  -murder, rape, sexual assault, </a:t>
            </a:r>
            <a:r>
              <a:rPr lang="en-GB" b="0" i="0" dirty="0">
                <a:solidFill>
                  <a:srgbClr val="202124"/>
                </a:solidFill>
                <a:effectLst/>
                <a:latin typeface="Google Sans"/>
              </a:rPr>
              <a:t>Aggravated burglary, Theft, FGM, manslaughter</a:t>
            </a:r>
            <a:endParaRPr lang="en-GB" dirty="0"/>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34</a:t>
            </a:fld>
            <a:endParaRPr lang="en-GB"/>
          </a:p>
        </p:txBody>
      </p:sp>
    </p:spTree>
    <p:extLst>
      <p:ext uri="{BB962C8B-B14F-4D97-AF65-F5344CB8AC3E}">
        <p14:creationId xmlns:p14="http://schemas.microsoft.com/office/powerpoint/2010/main" val="26669626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https://victimscommissioner.org.uk/news/the-distressing-truth-is-that-if-you-are-raped-in-britain-today-your-chances-of-seeing-justice-are-slim/#:~:text=Only%205%25%20of%20rapes%20that,you%20will%20get%20to%20trial.</a:t>
            </a:r>
          </a:p>
        </p:txBody>
      </p:sp>
      <p:sp>
        <p:nvSpPr>
          <p:cNvPr id="4" name="Slide Number Placeholder 3"/>
          <p:cNvSpPr>
            <a:spLocks noGrp="1"/>
          </p:cNvSpPr>
          <p:nvPr>
            <p:ph type="sldNum" sz="quarter" idx="5"/>
          </p:nvPr>
        </p:nvSpPr>
        <p:spPr/>
        <p:txBody>
          <a:bodyPr/>
          <a:lstStyle/>
          <a:p>
            <a:fld id="{F481A9E1-2D19-481A-93A3-FE71A4A260FA}" type="slidenum">
              <a:rPr lang="en-GB" smtClean="0"/>
              <a:t>43</a:t>
            </a:fld>
            <a:endParaRPr lang="en-GB"/>
          </a:p>
        </p:txBody>
      </p:sp>
    </p:spTree>
    <p:extLst>
      <p:ext uri="{BB962C8B-B14F-4D97-AF65-F5344CB8AC3E}">
        <p14:creationId xmlns:p14="http://schemas.microsoft.com/office/powerpoint/2010/main" val="40312178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333333"/>
                </a:solidFill>
                <a:effectLst/>
                <a:latin typeface="avenir-regular-class"/>
              </a:rPr>
              <a:t>Ministry of Justice (2020) </a:t>
            </a:r>
            <a:r>
              <a:rPr lang="en-GB" sz="1200" b="0" i="1" dirty="0">
                <a:solidFill>
                  <a:srgbClr val="333333"/>
                </a:solidFill>
                <a:effectLst/>
                <a:latin typeface="avenir-regular-class"/>
              </a:rPr>
              <a:t>Women and the Criminal Justice System, 2019</a:t>
            </a:r>
            <a:r>
              <a:rPr lang="en-GB" sz="1200" b="0" i="0" dirty="0">
                <a:solidFill>
                  <a:srgbClr val="333333"/>
                </a:solidFill>
                <a:effectLst/>
                <a:latin typeface="avenir-regular-class"/>
              </a:rPr>
              <a:t>. London:  Available at: https://www.gov.uk/government/statistics/women-and-the-criminal-justice-system-2019/women-and-the-criminal-justice-system-2019#victims (Accessed: 16/10/2022).</a:t>
            </a:r>
            <a:endParaRPr lang="en-GB" sz="1200" dirty="0"/>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46</a:t>
            </a:fld>
            <a:endParaRPr lang="en-GB"/>
          </a:p>
        </p:txBody>
      </p:sp>
    </p:spTree>
    <p:extLst>
      <p:ext uri="{BB962C8B-B14F-4D97-AF65-F5344CB8AC3E}">
        <p14:creationId xmlns:p14="http://schemas.microsoft.com/office/powerpoint/2010/main" val="30585508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1A9E1-2D19-481A-93A3-FE71A4A260FA}" type="slidenum">
              <a:rPr lang="en-GB" smtClean="0"/>
              <a:t>47</a:t>
            </a:fld>
            <a:endParaRPr lang="en-GB"/>
          </a:p>
        </p:txBody>
      </p:sp>
    </p:spTree>
    <p:extLst>
      <p:ext uri="{BB962C8B-B14F-4D97-AF65-F5344CB8AC3E}">
        <p14:creationId xmlns:p14="http://schemas.microsoft.com/office/powerpoint/2010/main" val="2769372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333333"/>
                </a:solidFill>
                <a:effectLst/>
                <a:latin typeface="avenir-regular-class"/>
              </a:rPr>
              <a:t>Barlow, C. (2016) </a:t>
            </a:r>
            <a:r>
              <a:rPr lang="en-GB" sz="1200" b="0" i="1" dirty="0">
                <a:solidFill>
                  <a:srgbClr val="333333"/>
                </a:solidFill>
                <a:effectLst/>
                <a:latin typeface="avenir-regular-class"/>
              </a:rPr>
              <a:t>Coercion and women co-offenders: A gendered pathway into crime</a:t>
            </a:r>
            <a:r>
              <a:rPr lang="en-GB" sz="1200" b="0" i="0" dirty="0">
                <a:solidFill>
                  <a:srgbClr val="333333"/>
                </a:solidFill>
                <a:effectLst/>
                <a:latin typeface="avenir-regular-class"/>
              </a:rPr>
              <a:t>. Bristol: Policy Press. </a:t>
            </a:r>
            <a:endParaRPr lang="en-GB" sz="1200" dirty="0"/>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48</a:t>
            </a:fld>
            <a:endParaRPr lang="en-GB"/>
          </a:p>
        </p:txBody>
      </p:sp>
    </p:spTree>
    <p:extLst>
      <p:ext uri="{BB962C8B-B14F-4D97-AF65-F5344CB8AC3E}">
        <p14:creationId xmlns:p14="http://schemas.microsoft.com/office/powerpoint/2010/main" val="12102354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https://www.gov.uk/government/statistics/hate-crime-england-and-wales-2022-to-2023/hate-crime-england-and-wales-2022-to-2023</a:t>
            </a:r>
          </a:p>
        </p:txBody>
      </p:sp>
      <p:sp>
        <p:nvSpPr>
          <p:cNvPr id="4" name="Slide Number Placeholder 3"/>
          <p:cNvSpPr>
            <a:spLocks noGrp="1"/>
          </p:cNvSpPr>
          <p:nvPr>
            <p:ph type="sldNum" sz="quarter" idx="5"/>
          </p:nvPr>
        </p:nvSpPr>
        <p:spPr/>
        <p:txBody>
          <a:bodyPr/>
          <a:lstStyle/>
          <a:p>
            <a:fld id="{F481A9E1-2D19-481A-93A3-FE71A4A260FA}" type="slidenum">
              <a:rPr lang="en-GB" smtClean="0"/>
              <a:t>52</a:t>
            </a:fld>
            <a:endParaRPr lang="en-GB"/>
          </a:p>
        </p:txBody>
      </p:sp>
    </p:spTree>
    <p:extLst>
      <p:ext uri="{BB962C8B-B14F-4D97-AF65-F5344CB8AC3E}">
        <p14:creationId xmlns:p14="http://schemas.microsoft.com/office/powerpoint/2010/main" val="1609455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https://www.theguardian.com/society/2023/oct/15/two-thirds-prisons-officially-overcrowded-england-wales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Wandsworth </a:t>
            </a:r>
            <a:r>
              <a:rPr lang="en-GB" b="0" i="0" dirty="0">
                <a:solidFill>
                  <a:srgbClr val="121212"/>
                </a:solidFill>
                <a:effectLst/>
                <a:latin typeface="GuardianTextEgyptian"/>
              </a:rPr>
              <a:t>despite the alleged escape of a terror suspect last month -Daniel Khalife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21212"/>
              </a:solidFill>
              <a:effectLst/>
              <a:latin typeface="GuardianTextEgyptian"/>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https://www.bbc.co.uk/news/uk-politics-67116658</a:t>
            </a:r>
          </a:p>
          <a:p>
            <a:endParaRPr lang="en-GB" dirty="0"/>
          </a:p>
        </p:txBody>
      </p:sp>
      <p:sp>
        <p:nvSpPr>
          <p:cNvPr id="4" name="Slide Number Placeholder 3"/>
          <p:cNvSpPr>
            <a:spLocks noGrp="1"/>
          </p:cNvSpPr>
          <p:nvPr>
            <p:ph type="sldNum" sz="quarter" idx="5"/>
          </p:nvPr>
        </p:nvSpPr>
        <p:spPr/>
        <p:txBody>
          <a:bodyPr/>
          <a:lstStyle/>
          <a:p>
            <a:fld id="{27CD583B-8D18-4048-A14E-303B9DA8BFB6}" type="slidenum">
              <a:rPr lang="en-GB" smtClean="0"/>
              <a:t>54</a:t>
            </a:fld>
            <a:endParaRPr lang="en-GB"/>
          </a:p>
        </p:txBody>
      </p:sp>
    </p:spTree>
    <p:extLst>
      <p:ext uri="{BB962C8B-B14F-4D97-AF65-F5344CB8AC3E}">
        <p14:creationId xmlns:p14="http://schemas.microsoft.com/office/powerpoint/2010/main" val="35146583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1A9E1-2D19-481A-93A3-FE71A4A260FA}" type="slidenum">
              <a:rPr lang="en-GB" smtClean="0"/>
              <a:t>56</a:t>
            </a:fld>
            <a:endParaRPr lang="en-GB"/>
          </a:p>
        </p:txBody>
      </p:sp>
    </p:spTree>
    <p:extLst>
      <p:ext uri="{BB962C8B-B14F-4D97-AF65-F5344CB8AC3E}">
        <p14:creationId xmlns:p14="http://schemas.microsoft.com/office/powerpoint/2010/main" val="20320766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39C4C-0316-B68F-1668-CBB1E38E65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741071-5F9F-C068-E36A-E28848DA54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52E7E9-C365-3026-A9E4-105CFBB99514}"/>
              </a:ext>
            </a:extLst>
          </p:cNvPr>
          <p:cNvSpPr>
            <a:spLocks noGrp="1"/>
          </p:cNvSpPr>
          <p:nvPr>
            <p:ph type="dt" sz="half" idx="10"/>
          </p:nvPr>
        </p:nvSpPr>
        <p:spPr/>
        <p:txBody>
          <a:bodyPr/>
          <a:lstStyle/>
          <a:p>
            <a:fld id="{82289D7C-E5E5-4A9A-8BB2-A345D090D1E8}" type="datetimeFigureOut">
              <a:rPr lang="en-GB" smtClean="0"/>
              <a:t>02/02/2026</a:t>
            </a:fld>
            <a:endParaRPr lang="en-GB"/>
          </a:p>
        </p:txBody>
      </p:sp>
      <p:sp>
        <p:nvSpPr>
          <p:cNvPr id="5" name="Footer Placeholder 4">
            <a:extLst>
              <a:ext uri="{FF2B5EF4-FFF2-40B4-BE49-F238E27FC236}">
                <a16:creationId xmlns:a16="http://schemas.microsoft.com/office/drawing/2014/main" id="{357352CA-8AB1-3893-E873-EA47807890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F0490A-BF4E-6C12-07C9-084175008DE2}"/>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3959053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98D08-AC52-C438-0D4E-C58BE3E414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0CA2A4-11DF-E43D-E94B-6F55416992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C79D4F-4C0E-ABB3-B2E6-AF3357FF3037}"/>
              </a:ext>
            </a:extLst>
          </p:cNvPr>
          <p:cNvSpPr>
            <a:spLocks noGrp="1"/>
          </p:cNvSpPr>
          <p:nvPr>
            <p:ph type="dt" sz="half" idx="10"/>
          </p:nvPr>
        </p:nvSpPr>
        <p:spPr/>
        <p:txBody>
          <a:bodyPr/>
          <a:lstStyle/>
          <a:p>
            <a:fld id="{82289D7C-E5E5-4A9A-8BB2-A345D090D1E8}" type="datetimeFigureOut">
              <a:rPr lang="en-GB" smtClean="0"/>
              <a:t>02/02/2026</a:t>
            </a:fld>
            <a:endParaRPr lang="en-GB"/>
          </a:p>
        </p:txBody>
      </p:sp>
      <p:sp>
        <p:nvSpPr>
          <p:cNvPr id="5" name="Footer Placeholder 4">
            <a:extLst>
              <a:ext uri="{FF2B5EF4-FFF2-40B4-BE49-F238E27FC236}">
                <a16:creationId xmlns:a16="http://schemas.microsoft.com/office/drawing/2014/main" id="{50A86DE5-479E-E0E5-2EE2-77C12EC49B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918275-EE64-6AAD-48ED-F83ADFE28DDF}"/>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145529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1033B-F1B2-EC7D-AE58-6D7DC32812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750C03-0E77-9638-2E5C-39CD57F404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9E1A18-7DB1-FD3E-D06A-42C62595055F}"/>
              </a:ext>
            </a:extLst>
          </p:cNvPr>
          <p:cNvSpPr>
            <a:spLocks noGrp="1"/>
          </p:cNvSpPr>
          <p:nvPr>
            <p:ph type="dt" sz="half" idx="10"/>
          </p:nvPr>
        </p:nvSpPr>
        <p:spPr/>
        <p:txBody>
          <a:bodyPr/>
          <a:lstStyle/>
          <a:p>
            <a:fld id="{82289D7C-E5E5-4A9A-8BB2-A345D090D1E8}" type="datetimeFigureOut">
              <a:rPr lang="en-GB" smtClean="0"/>
              <a:t>02/02/2026</a:t>
            </a:fld>
            <a:endParaRPr lang="en-GB"/>
          </a:p>
        </p:txBody>
      </p:sp>
      <p:sp>
        <p:nvSpPr>
          <p:cNvPr id="5" name="Footer Placeholder 4">
            <a:extLst>
              <a:ext uri="{FF2B5EF4-FFF2-40B4-BE49-F238E27FC236}">
                <a16:creationId xmlns:a16="http://schemas.microsoft.com/office/drawing/2014/main" id="{D3A83667-F9F5-25B0-8C71-6201152DD7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D7C15D-50FA-2C22-CF96-24C0C9D82CE6}"/>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521338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DA86-F705-91BF-E37F-291CCD57E0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B0F0F1-D2F4-04B4-3805-BE34EC8364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6E33BD-400E-D8BD-4378-8FADB9A280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F78647-E86E-B24A-C635-5611977D4773}"/>
              </a:ext>
            </a:extLst>
          </p:cNvPr>
          <p:cNvSpPr>
            <a:spLocks noGrp="1"/>
          </p:cNvSpPr>
          <p:nvPr>
            <p:ph type="dt" sz="half" idx="10"/>
          </p:nvPr>
        </p:nvSpPr>
        <p:spPr/>
        <p:txBody>
          <a:bodyPr/>
          <a:lstStyle/>
          <a:p>
            <a:fld id="{82289D7C-E5E5-4A9A-8BB2-A345D090D1E8}" type="datetimeFigureOut">
              <a:rPr lang="en-GB" smtClean="0"/>
              <a:t>02/02/2026</a:t>
            </a:fld>
            <a:endParaRPr lang="en-GB"/>
          </a:p>
        </p:txBody>
      </p:sp>
      <p:sp>
        <p:nvSpPr>
          <p:cNvPr id="6" name="Footer Placeholder 5">
            <a:extLst>
              <a:ext uri="{FF2B5EF4-FFF2-40B4-BE49-F238E27FC236}">
                <a16:creationId xmlns:a16="http://schemas.microsoft.com/office/drawing/2014/main" id="{82265043-D778-0507-FB6F-F4404ED93A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A80673-DA73-13D7-4BE2-468FF1961D93}"/>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3638918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1B15D-7749-F97F-1BA2-43F1D2699D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1BFF83-6F23-5F13-B662-F698BAC970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AB2A17-A916-7792-9ABC-2F1E61E506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28AA7D-C086-7F1F-C759-227F3339F6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55419B-B149-A0E8-FEBD-8E4EDABAA8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A270994-4EFD-A850-0EF9-8C174C0B9B75}"/>
              </a:ext>
            </a:extLst>
          </p:cNvPr>
          <p:cNvSpPr>
            <a:spLocks noGrp="1"/>
          </p:cNvSpPr>
          <p:nvPr>
            <p:ph type="dt" sz="half" idx="10"/>
          </p:nvPr>
        </p:nvSpPr>
        <p:spPr/>
        <p:txBody>
          <a:bodyPr/>
          <a:lstStyle/>
          <a:p>
            <a:fld id="{82289D7C-E5E5-4A9A-8BB2-A345D090D1E8}" type="datetimeFigureOut">
              <a:rPr lang="en-GB" smtClean="0"/>
              <a:t>02/02/2026</a:t>
            </a:fld>
            <a:endParaRPr lang="en-GB"/>
          </a:p>
        </p:txBody>
      </p:sp>
      <p:sp>
        <p:nvSpPr>
          <p:cNvPr id="8" name="Footer Placeholder 7">
            <a:extLst>
              <a:ext uri="{FF2B5EF4-FFF2-40B4-BE49-F238E27FC236}">
                <a16:creationId xmlns:a16="http://schemas.microsoft.com/office/drawing/2014/main" id="{C0741EFA-2888-F9B4-6B14-0C2F5772022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2EBF56-BE27-CD99-4FB3-5B5DF599A1F7}"/>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2612552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8EF1-B0B5-4EA4-6B6B-2B8257FB8A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D9FADE-0B5F-4F11-93FA-9EA7E3155007}"/>
              </a:ext>
            </a:extLst>
          </p:cNvPr>
          <p:cNvSpPr>
            <a:spLocks noGrp="1"/>
          </p:cNvSpPr>
          <p:nvPr>
            <p:ph type="dt" sz="half" idx="10"/>
          </p:nvPr>
        </p:nvSpPr>
        <p:spPr/>
        <p:txBody>
          <a:bodyPr/>
          <a:lstStyle/>
          <a:p>
            <a:fld id="{82289D7C-E5E5-4A9A-8BB2-A345D090D1E8}" type="datetimeFigureOut">
              <a:rPr lang="en-GB" smtClean="0"/>
              <a:t>02/02/2026</a:t>
            </a:fld>
            <a:endParaRPr lang="en-GB"/>
          </a:p>
        </p:txBody>
      </p:sp>
      <p:sp>
        <p:nvSpPr>
          <p:cNvPr id="4" name="Footer Placeholder 3">
            <a:extLst>
              <a:ext uri="{FF2B5EF4-FFF2-40B4-BE49-F238E27FC236}">
                <a16:creationId xmlns:a16="http://schemas.microsoft.com/office/drawing/2014/main" id="{92A23579-ECF1-34B4-92E1-1B3D7E92BB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0544C1-EC0D-C7F4-2E85-6B9B21D5CAA7}"/>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144491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B8A607-AB03-B8DF-F7C6-685ADA300D75}"/>
              </a:ext>
            </a:extLst>
          </p:cNvPr>
          <p:cNvSpPr>
            <a:spLocks noGrp="1"/>
          </p:cNvSpPr>
          <p:nvPr>
            <p:ph type="dt" sz="half" idx="10"/>
          </p:nvPr>
        </p:nvSpPr>
        <p:spPr/>
        <p:txBody>
          <a:bodyPr/>
          <a:lstStyle/>
          <a:p>
            <a:fld id="{82289D7C-E5E5-4A9A-8BB2-A345D090D1E8}" type="datetimeFigureOut">
              <a:rPr lang="en-GB" smtClean="0"/>
              <a:t>02/02/2026</a:t>
            </a:fld>
            <a:endParaRPr lang="en-GB"/>
          </a:p>
        </p:txBody>
      </p:sp>
      <p:sp>
        <p:nvSpPr>
          <p:cNvPr id="3" name="Footer Placeholder 2">
            <a:extLst>
              <a:ext uri="{FF2B5EF4-FFF2-40B4-BE49-F238E27FC236}">
                <a16:creationId xmlns:a16="http://schemas.microsoft.com/office/drawing/2014/main" id="{CE428BD6-122F-71BD-2D67-BFED32FE8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7B8935-8BE7-2891-C193-C4CCA78D2EC6}"/>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2538713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085E3-8E12-1140-366A-0145788F8E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888C0F-4C24-02AC-54B6-087BAB8D50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13FF6D-72C5-90AA-9064-CD5F431B99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D1A112-D4BB-3F93-C146-848874111F9C}"/>
              </a:ext>
            </a:extLst>
          </p:cNvPr>
          <p:cNvSpPr>
            <a:spLocks noGrp="1"/>
          </p:cNvSpPr>
          <p:nvPr>
            <p:ph type="dt" sz="half" idx="10"/>
          </p:nvPr>
        </p:nvSpPr>
        <p:spPr/>
        <p:txBody>
          <a:bodyPr/>
          <a:lstStyle/>
          <a:p>
            <a:fld id="{82289D7C-E5E5-4A9A-8BB2-A345D090D1E8}" type="datetimeFigureOut">
              <a:rPr lang="en-GB" smtClean="0"/>
              <a:t>02/02/2026</a:t>
            </a:fld>
            <a:endParaRPr lang="en-GB"/>
          </a:p>
        </p:txBody>
      </p:sp>
      <p:sp>
        <p:nvSpPr>
          <p:cNvPr id="6" name="Footer Placeholder 5">
            <a:extLst>
              <a:ext uri="{FF2B5EF4-FFF2-40B4-BE49-F238E27FC236}">
                <a16:creationId xmlns:a16="http://schemas.microsoft.com/office/drawing/2014/main" id="{7C8DAB44-C55E-1183-0ABB-284D544E42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3721B1-4DFC-8CFD-9919-794C3DB689BC}"/>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2990875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04D9D-6777-DE36-78B4-0D0C2C67ED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B9A1B22-190E-B8AC-309C-926CC5F659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EF8E36-5D92-2937-8590-5099266A6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48B0BA-88BA-A84C-54AC-C34F2E154A4C}"/>
              </a:ext>
            </a:extLst>
          </p:cNvPr>
          <p:cNvSpPr>
            <a:spLocks noGrp="1"/>
          </p:cNvSpPr>
          <p:nvPr>
            <p:ph type="dt" sz="half" idx="10"/>
          </p:nvPr>
        </p:nvSpPr>
        <p:spPr/>
        <p:txBody>
          <a:bodyPr/>
          <a:lstStyle/>
          <a:p>
            <a:fld id="{82289D7C-E5E5-4A9A-8BB2-A345D090D1E8}" type="datetimeFigureOut">
              <a:rPr lang="en-GB" smtClean="0"/>
              <a:t>02/02/2026</a:t>
            </a:fld>
            <a:endParaRPr lang="en-GB"/>
          </a:p>
        </p:txBody>
      </p:sp>
      <p:sp>
        <p:nvSpPr>
          <p:cNvPr id="6" name="Footer Placeholder 5">
            <a:extLst>
              <a:ext uri="{FF2B5EF4-FFF2-40B4-BE49-F238E27FC236}">
                <a16:creationId xmlns:a16="http://schemas.microsoft.com/office/drawing/2014/main" id="{A343153A-B5D0-09A9-82E8-E9B76B7302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D55C9B-265A-0F34-70C7-F7B4E225EF4A}"/>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2071069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6B4C-EC5D-774B-2CA1-98C9DD3BE6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F90C0C-5304-1BF6-1CAC-579E80E091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8196A6-DA0F-C899-B677-C1D2AFB52DCF}"/>
              </a:ext>
            </a:extLst>
          </p:cNvPr>
          <p:cNvSpPr>
            <a:spLocks noGrp="1"/>
          </p:cNvSpPr>
          <p:nvPr>
            <p:ph type="dt" sz="half" idx="10"/>
          </p:nvPr>
        </p:nvSpPr>
        <p:spPr/>
        <p:txBody>
          <a:bodyPr/>
          <a:lstStyle/>
          <a:p>
            <a:fld id="{82289D7C-E5E5-4A9A-8BB2-A345D090D1E8}" type="datetimeFigureOut">
              <a:rPr lang="en-GB" smtClean="0"/>
              <a:t>02/02/2026</a:t>
            </a:fld>
            <a:endParaRPr lang="en-GB"/>
          </a:p>
        </p:txBody>
      </p:sp>
      <p:sp>
        <p:nvSpPr>
          <p:cNvPr id="5" name="Footer Placeholder 4">
            <a:extLst>
              <a:ext uri="{FF2B5EF4-FFF2-40B4-BE49-F238E27FC236}">
                <a16:creationId xmlns:a16="http://schemas.microsoft.com/office/drawing/2014/main" id="{81E6C8E9-4F6B-A16B-A416-3B4A028077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0985D5-CC55-D793-738F-A33A4A3310A3}"/>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3408239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EA2E28-B912-E254-DEC9-B9A8052A5A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34CCDA-08EF-9CCA-D8CC-919A778024F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405200-C254-EF37-7A83-B0A74FE8F0E3}"/>
              </a:ext>
            </a:extLst>
          </p:cNvPr>
          <p:cNvSpPr>
            <a:spLocks noGrp="1"/>
          </p:cNvSpPr>
          <p:nvPr>
            <p:ph type="dt" sz="half" idx="10"/>
          </p:nvPr>
        </p:nvSpPr>
        <p:spPr/>
        <p:txBody>
          <a:bodyPr/>
          <a:lstStyle/>
          <a:p>
            <a:fld id="{82289D7C-E5E5-4A9A-8BB2-A345D090D1E8}" type="datetimeFigureOut">
              <a:rPr lang="en-GB" smtClean="0"/>
              <a:t>02/02/2026</a:t>
            </a:fld>
            <a:endParaRPr lang="en-GB"/>
          </a:p>
        </p:txBody>
      </p:sp>
      <p:sp>
        <p:nvSpPr>
          <p:cNvPr id="5" name="Footer Placeholder 4">
            <a:extLst>
              <a:ext uri="{FF2B5EF4-FFF2-40B4-BE49-F238E27FC236}">
                <a16:creationId xmlns:a16="http://schemas.microsoft.com/office/drawing/2014/main" id="{1ED232F1-3D8D-7A05-9431-1F97B18C83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3D1157-9A4D-AD83-4587-5E5AF3859920}"/>
              </a:ext>
            </a:extLst>
          </p:cNvPr>
          <p:cNvSpPr>
            <a:spLocks noGrp="1"/>
          </p:cNvSpPr>
          <p:nvPr>
            <p:ph type="sldNum" sz="quarter" idx="12"/>
          </p:nvPr>
        </p:nvSpPr>
        <p:spPr/>
        <p:txBody>
          <a:bodyPr/>
          <a:lstStyle/>
          <a:p>
            <a:fld id="{19E00D25-4D40-4F49-AEC8-4A654E125C4D}" type="slidenum">
              <a:rPr lang="en-GB" smtClean="0"/>
              <a:t>‹#›</a:t>
            </a:fld>
            <a:endParaRPr lang="en-GB"/>
          </a:p>
        </p:txBody>
      </p:sp>
    </p:spTree>
    <p:extLst>
      <p:ext uri="{BB962C8B-B14F-4D97-AF65-F5344CB8AC3E}">
        <p14:creationId xmlns:p14="http://schemas.microsoft.com/office/powerpoint/2010/main" val="3714266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D79B5C-E236-4524-E20D-0591B484BD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FA0469-5F16-D390-096A-05192CD655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ED9EB4-12CB-1A98-A8A1-79BC0EF461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289D7C-E5E5-4A9A-8BB2-A345D090D1E8}" type="datetimeFigureOut">
              <a:rPr lang="en-GB" smtClean="0"/>
              <a:t>02/02/2026</a:t>
            </a:fld>
            <a:endParaRPr lang="en-GB"/>
          </a:p>
        </p:txBody>
      </p:sp>
      <p:sp>
        <p:nvSpPr>
          <p:cNvPr id="5" name="Footer Placeholder 4">
            <a:extLst>
              <a:ext uri="{FF2B5EF4-FFF2-40B4-BE49-F238E27FC236}">
                <a16:creationId xmlns:a16="http://schemas.microsoft.com/office/drawing/2014/main" id="{8FE5E665-0F24-582D-4866-DF963FAE3D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E44719-3F9E-EC84-8339-270CD6ABF1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E00D25-4D40-4F49-AEC8-4A654E125C4D}" type="slidenum">
              <a:rPr lang="en-GB" smtClean="0"/>
              <a:t>‹#›</a:t>
            </a:fld>
            <a:endParaRPr lang="en-GB"/>
          </a:p>
        </p:txBody>
      </p:sp>
    </p:spTree>
    <p:extLst>
      <p:ext uri="{BB962C8B-B14F-4D97-AF65-F5344CB8AC3E}">
        <p14:creationId xmlns:p14="http://schemas.microsoft.com/office/powerpoint/2010/main" val="9449837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32790/female-offender-strategy-delivery-plan-2022-25.pdf"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32790/female-offender-strategy-delivery-plan-2022-25.pdf"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D52371-6A92-67C1-0E80-F2FE12B7BCA7}"/>
              </a:ext>
            </a:extLst>
          </p:cNvPr>
          <p:cNvSpPr>
            <a:spLocks noGrp="1"/>
          </p:cNvSpPr>
          <p:nvPr>
            <p:ph type="ctrTitle"/>
          </p:nvPr>
        </p:nvSpPr>
        <p:spPr>
          <a:xfrm>
            <a:off x="1113810" y="2960716"/>
            <a:ext cx="4036334" cy="2387600"/>
          </a:xfrm>
        </p:spPr>
        <p:txBody>
          <a:bodyPr anchor="t">
            <a:normAutofit/>
          </a:bodyPr>
          <a:lstStyle/>
          <a:p>
            <a:pPr algn="l"/>
            <a:r>
              <a:rPr lang="en-GB" sz="5400"/>
              <a:t>Gender, Race, Religion and Crime</a:t>
            </a:r>
          </a:p>
        </p:txBody>
      </p:sp>
      <p:sp>
        <p:nvSpPr>
          <p:cNvPr id="3" name="Subtitle 2">
            <a:extLst>
              <a:ext uri="{FF2B5EF4-FFF2-40B4-BE49-F238E27FC236}">
                <a16:creationId xmlns:a16="http://schemas.microsoft.com/office/drawing/2014/main" id="{57949857-6BAF-0106-C977-4EE1CF543533}"/>
              </a:ext>
            </a:extLst>
          </p:cNvPr>
          <p:cNvSpPr>
            <a:spLocks noGrp="1"/>
          </p:cNvSpPr>
          <p:nvPr>
            <p:ph type="subTitle" idx="1"/>
          </p:nvPr>
        </p:nvSpPr>
        <p:spPr>
          <a:xfrm>
            <a:off x="1113809" y="953037"/>
            <a:ext cx="4036333" cy="1709849"/>
          </a:xfrm>
        </p:spPr>
        <p:txBody>
          <a:bodyPr anchor="b">
            <a:normAutofit/>
          </a:bodyPr>
          <a:lstStyle/>
          <a:p>
            <a:pPr algn="l"/>
            <a:r>
              <a:rPr lang="en-GB" sz="2000" dirty="0"/>
              <a:t>Week 3 – Gender and Crime</a:t>
            </a:r>
          </a:p>
          <a:p>
            <a:pPr algn="l"/>
            <a:r>
              <a:rPr lang="en-GB" sz="2000" dirty="0"/>
              <a:t>Nerys Musgrove 2026</a:t>
            </a:r>
          </a:p>
        </p:txBody>
      </p:sp>
      <p:grpSp>
        <p:nvGrpSpPr>
          <p:cNvPr id="1033" name="Group 103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034" name="Rectangle 103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8" name="Rectangle 103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hat is the relationship between Gender and Crime? | Teaching Resources">
            <a:extLst>
              <a:ext uri="{FF2B5EF4-FFF2-40B4-BE49-F238E27FC236}">
                <a16:creationId xmlns:a16="http://schemas.microsoft.com/office/drawing/2014/main" id="{72FC4C79-BA5D-C835-B3FB-9C8AEC083A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22492" y="1323623"/>
            <a:ext cx="5536001" cy="415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2494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103EA-2251-EE33-37A8-17D56ABA6A05}"/>
              </a:ext>
            </a:extLst>
          </p:cNvPr>
          <p:cNvSpPr>
            <a:spLocks noGrp="1"/>
          </p:cNvSpPr>
          <p:nvPr>
            <p:ph type="title"/>
          </p:nvPr>
        </p:nvSpPr>
        <p:spPr>
          <a:xfrm>
            <a:off x="645065" y="1463040"/>
            <a:ext cx="3796306" cy="2690949"/>
          </a:xfrm>
        </p:spPr>
        <p:txBody>
          <a:bodyPr anchor="t">
            <a:normAutofit/>
          </a:bodyPr>
          <a:lstStyle/>
          <a:p>
            <a:r>
              <a:rPr lang="en-GB" sz="4800" dirty="0"/>
              <a:t>Session Outline</a:t>
            </a:r>
            <a:br>
              <a:rPr lang="en-GB" sz="4800" dirty="0"/>
            </a:br>
            <a:endParaRPr lang="en-GB" sz="4800"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B7E2B0-2082-5E9F-7D5C-73125F1CD5F1}"/>
              </a:ext>
            </a:extLst>
          </p:cNvPr>
          <p:cNvSpPr>
            <a:spLocks noGrp="1"/>
          </p:cNvSpPr>
          <p:nvPr>
            <p:ph idx="1"/>
          </p:nvPr>
        </p:nvSpPr>
        <p:spPr>
          <a:xfrm>
            <a:off x="5656218" y="1463039"/>
            <a:ext cx="5542387" cy="4300447"/>
          </a:xfrm>
        </p:spPr>
        <p:txBody>
          <a:bodyPr anchor="t">
            <a:normAutofit/>
          </a:bodyPr>
          <a:lstStyle/>
          <a:p>
            <a:r>
              <a:rPr lang="en-GB" dirty="0"/>
              <a:t>Feminist Criminology</a:t>
            </a:r>
          </a:p>
          <a:p>
            <a:r>
              <a:rPr lang="en-GB" dirty="0"/>
              <a:t>Rates of crime and victimisation by gender</a:t>
            </a:r>
          </a:p>
          <a:p>
            <a:r>
              <a:rPr lang="en-GB" dirty="0"/>
              <a:t>Double Deviance</a:t>
            </a:r>
          </a:p>
          <a:p>
            <a:r>
              <a:rPr lang="en-GB" dirty="0"/>
              <a:t>War crimes – Women’s place</a:t>
            </a:r>
          </a:p>
        </p:txBody>
      </p:sp>
    </p:spTree>
    <p:extLst>
      <p:ext uri="{BB962C8B-B14F-4D97-AF65-F5344CB8AC3E}">
        <p14:creationId xmlns:p14="http://schemas.microsoft.com/office/powerpoint/2010/main" val="3271656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344FEF-EC6B-8D34-46A1-6061FFA517B2}"/>
              </a:ext>
            </a:extLst>
          </p:cNvPr>
          <p:cNvSpPr>
            <a:spLocks noGrp="1"/>
          </p:cNvSpPr>
          <p:nvPr>
            <p:ph type="title"/>
          </p:nvPr>
        </p:nvSpPr>
        <p:spPr>
          <a:xfrm>
            <a:off x="599609" y="679730"/>
            <a:ext cx="4171994" cy="4284155"/>
          </a:xfrm>
        </p:spPr>
        <p:txBody>
          <a:bodyPr vert="horz" lIns="91440" tIns="45720" rIns="91440" bIns="45720" rtlCol="0" anchor="b">
            <a:normAutofit/>
          </a:bodyPr>
          <a:lstStyle/>
          <a:p>
            <a:r>
              <a:rPr lang="en-US" sz="6000" kern="1200" dirty="0">
                <a:solidFill>
                  <a:schemeClr val="tx1"/>
                </a:solidFill>
                <a:latin typeface="+mj-lt"/>
                <a:ea typeface="+mj-ea"/>
                <a:cs typeface="+mj-cs"/>
              </a:rPr>
              <a:t>Feminist Criminology</a:t>
            </a:r>
            <a:br>
              <a:rPr lang="en-US" sz="6000" kern="1200" dirty="0">
                <a:solidFill>
                  <a:schemeClr val="tx1"/>
                </a:solidFill>
                <a:latin typeface="+mj-lt"/>
                <a:ea typeface="+mj-ea"/>
                <a:cs typeface="+mj-cs"/>
              </a:rPr>
            </a:br>
            <a:endParaRPr lang="en-US" sz="1100" kern="1200" dirty="0">
              <a:solidFill>
                <a:schemeClr val="tx1"/>
              </a:solidFill>
              <a:latin typeface="+mj-lt"/>
              <a:ea typeface="+mj-ea"/>
              <a:cs typeface="+mj-cs"/>
            </a:endParaRPr>
          </a:p>
        </p:txBody>
      </p:sp>
      <p:grpSp>
        <p:nvGrpSpPr>
          <p:cNvPr id="2057" name="Group 2056">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2058" name="Straight Connector 2057">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59" name="Rectangle 2058">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1" name="Rectangle 2060">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Feminism and Crime by Leila Poole | Bad Feminist UK">
            <a:extLst>
              <a:ext uri="{FF2B5EF4-FFF2-40B4-BE49-F238E27FC236}">
                <a16:creationId xmlns:a16="http://schemas.microsoft.com/office/drawing/2014/main" id="{4B36A35B-5D0E-D726-5D73-0068FD4F22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14655" y="343366"/>
            <a:ext cx="4114800" cy="6141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832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15F0C-FD68-181A-9743-FE6F70DE2019}"/>
              </a:ext>
            </a:extLst>
          </p:cNvPr>
          <p:cNvSpPr>
            <a:spLocks noGrp="1"/>
          </p:cNvSpPr>
          <p:nvPr>
            <p:ph type="title"/>
          </p:nvPr>
        </p:nvSpPr>
        <p:spPr>
          <a:xfrm>
            <a:off x="838200" y="365125"/>
            <a:ext cx="10515600" cy="870117"/>
          </a:xfrm>
        </p:spPr>
        <p:txBody>
          <a:bodyPr>
            <a:normAutofit fontScale="90000"/>
          </a:bodyPr>
          <a:lstStyle/>
          <a:p>
            <a:br>
              <a:rPr lang="en-GB" b="0" i="0" dirty="0">
                <a:solidFill>
                  <a:srgbClr val="040C28"/>
                </a:solidFill>
                <a:effectLst/>
                <a:latin typeface="Google Sans"/>
              </a:rPr>
            </a:br>
            <a:r>
              <a:rPr lang="en-GB" sz="3600" b="0" i="0" dirty="0">
                <a:solidFill>
                  <a:srgbClr val="040C28"/>
                </a:solidFill>
                <a:effectLst/>
                <a:latin typeface="Google Sans"/>
              </a:rPr>
              <a:t>Fox Features Syndicate from 1948 to 1951</a:t>
            </a:r>
            <a:br>
              <a:rPr lang="en-GB" b="0" i="0" dirty="0">
                <a:solidFill>
                  <a:srgbClr val="040C28"/>
                </a:solidFill>
                <a:effectLst/>
                <a:latin typeface="Google Sans"/>
              </a:rPr>
            </a:br>
            <a:endParaRPr lang="en-GB" dirty="0"/>
          </a:p>
        </p:txBody>
      </p:sp>
      <p:sp>
        <p:nvSpPr>
          <p:cNvPr id="3" name="Content Placeholder 2">
            <a:extLst>
              <a:ext uri="{FF2B5EF4-FFF2-40B4-BE49-F238E27FC236}">
                <a16:creationId xmlns:a16="http://schemas.microsoft.com/office/drawing/2014/main" id="{538584BE-CDCB-443D-6210-4D2888DFB88B}"/>
              </a:ext>
            </a:extLst>
          </p:cNvPr>
          <p:cNvSpPr>
            <a:spLocks noGrp="1"/>
          </p:cNvSpPr>
          <p:nvPr>
            <p:ph idx="1"/>
          </p:nvPr>
        </p:nvSpPr>
        <p:spPr>
          <a:xfrm>
            <a:off x="838200" y="1235242"/>
            <a:ext cx="10515600" cy="4941721"/>
          </a:xfrm>
        </p:spPr>
        <p:txBody>
          <a:bodyPr>
            <a:normAutofit fontScale="92500"/>
          </a:bodyPr>
          <a:lstStyle/>
          <a:p>
            <a:pPr marL="0" indent="0" algn="l">
              <a:buNone/>
            </a:pPr>
            <a:r>
              <a:rPr lang="en-GB" b="1" i="0" dirty="0">
                <a:solidFill>
                  <a:srgbClr val="242424"/>
                </a:solidFill>
                <a:effectLst/>
              </a:rPr>
              <a:t>Stereotypical Portrayals</a:t>
            </a:r>
            <a:r>
              <a:rPr lang="en-GB" b="0" i="0" dirty="0">
                <a:solidFill>
                  <a:srgbClr val="242424"/>
                </a:solidFill>
                <a:effectLst/>
              </a:rPr>
              <a:t>: The comics often depicted women as dangerous and seductive, reinforcing stereotypes of women as either victims or villains</a:t>
            </a:r>
          </a:p>
          <a:p>
            <a:pPr marL="0" indent="0" algn="l">
              <a:buNone/>
            </a:pPr>
            <a:r>
              <a:rPr lang="en-GB" b="1" i="0" dirty="0">
                <a:solidFill>
                  <a:srgbClr val="242424"/>
                </a:solidFill>
                <a:effectLst/>
              </a:rPr>
              <a:t>Cultural Reflection</a:t>
            </a:r>
            <a:r>
              <a:rPr lang="en-GB" b="0" i="0" dirty="0">
                <a:solidFill>
                  <a:srgbClr val="242424"/>
                </a:solidFill>
                <a:effectLst/>
              </a:rPr>
              <a:t>: These stories mirrored the post-World War II cultural anxieties about changing gender roles and the increasing visibility of women in public life</a:t>
            </a:r>
          </a:p>
          <a:p>
            <a:pPr marL="0" indent="0" algn="l">
              <a:buNone/>
            </a:pPr>
            <a:r>
              <a:rPr lang="en-GB" b="1" i="0" dirty="0">
                <a:solidFill>
                  <a:srgbClr val="242424"/>
                </a:solidFill>
                <a:effectLst/>
              </a:rPr>
              <a:t>Sensationalism</a:t>
            </a:r>
            <a:r>
              <a:rPr lang="en-GB" b="0" i="0" dirty="0">
                <a:solidFill>
                  <a:srgbClr val="242424"/>
                </a:solidFill>
                <a:effectLst/>
              </a:rPr>
              <a:t>: The comics prioritised sensationalised women</a:t>
            </a:r>
          </a:p>
          <a:p>
            <a:pPr marL="0" indent="0" algn="l">
              <a:buNone/>
            </a:pPr>
            <a:r>
              <a:rPr lang="en-GB" b="1" i="0" dirty="0">
                <a:solidFill>
                  <a:srgbClr val="242424"/>
                </a:solidFill>
                <a:effectLst/>
              </a:rPr>
              <a:t>Historical Context</a:t>
            </a:r>
            <a:r>
              <a:rPr lang="en-GB" b="0" i="0" dirty="0">
                <a:solidFill>
                  <a:srgbClr val="242424"/>
                </a:solidFill>
                <a:effectLst/>
              </a:rPr>
              <a:t>: The series included both fictional and loosely based real-life stories, such as the tale of Bonnie Parker from the Bonnie and Clyde duo</a:t>
            </a:r>
          </a:p>
          <a:p>
            <a:pPr marL="0" indent="0" algn="l">
              <a:buNone/>
            </a:pPr>
            <a:r>
              <a:rPr lang="en-GB" dirty="0">
                <a:solidFill>
                  <a:srgbClr val="242424"/>
                </a:solidFill>
              </a:rPr>
              <a:t>The start of the </a:t>
            </a:r>
            <a:r>
              <a:rPr lang="en-GB" b="0" i="0" dirty="0">
                <a:solidFill>
                  <a:srgbClr val="242424"/>
                </a:solidFill>
                <a:effectLst/>
              </a:rPr>
              <a:t>media representations of female criminals, although evolved through time, the impact of such portrayals on societal perceptions of women and crime.</a:t>
            </a:r>
          </a:p>
          <a:p>
            <a:endParaRPr lang="en-GB" dirty="0"/>
          </a:p>
        </p:txBody>
      </p:sp>
    </p:spTree>
    <p:extLst>
      <p:ext uri="{BB962C8B-B14F-4D97-AF65-F5344CB8AC3E}">
        <p14:creationId xmlns:p14="http://schemas.microsoft.com/office/powerpoint/2010/main" val="3496959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74" name="Picture 2" descr="Cesare Lombroso - Wikipedia">
            <a:extLst>
              <a:ext uri="{FF2B5EF4-FFF2-40B4-BE49-F238E27FC236}">
                <a16:creationId xmlns:a16="http://schemas.microsoft.com/office/drawing/2014/main" id="{61C7800A-BA47-01AC-C00B-4B8E3A2CC0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598"/>
          <a:stretch/>
        </p:blipFill>
        <p:spPr bwMode="auto">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08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5CDEA8-EC50-6EBC-62D7-01228AA51099}"/>
              </a:ext>
            </a:extLst>
          </p:cNvPr>
          <p:cNvSpPr>
            <a:spLocks noGrp="1"/>
          </p:cNvSpPr>
          <p:nvPr>
            <p:ph type="title"/>
          </p:nvPr>
        </p:nvSpPr>
        <p:spPr>
          <a:xfrm>
            <a:off x="5827048" y="407987"/>
            <a:ext cx="5721484" cy="1325563"/>
          </a:xfrm>
        </p:spPr>
        <p:txBody>
          <a:bodyPr>
            <a:normAutofit/>
          </a:bodyPr>
          <a:lstStyle/>
          <a:p>
            <a:r>
              <a:rPr lang="en-GB"/>
              <a:t>Early Criminology and the Female Offender</a:t>
            </a:r>
          </a:p>
        </p:txBody>
      </p:sp>
      <p:sp>
        <p:nvSpPr>
          <p:cNvPr id="3" name="Content Placeholder 2">
            <a:extLst>
              <a:ext uri="{FF2B5EF4-FFF2-40B4-BE49-F238E27FC236}">
                <a16:creationId xmlns:a16="http://schemas.microsoft.com/office/drawing/2014/main" id="{1A54D7E8-EB20-F5A3-9120-C7E5F013A412}"/>
              </a:ext>
            </a:extLst>
          </p:cNvPr>
          <p:cNvSpPr>
            <a:spLocks noGrp="1"/>
          </p:cNvSpPr>
          <p:nvPr>
            <p:ph idx="1"/>
          </p:nvPr>
        </p:nvSpPr>
        <p:spPr>
          <a:xfrm>
            <a:off x="5827048" y="1868487"/>
            <a:ext cx="5721484" cy="4351338"/>
          </a:xfrm>
        </p:spPr>
        <p:txBody>
          <a:bodyPr>
            <a:normAutofit/>
          </a:bodyPr>
          <a:lstStyle/>
          <a:p>
            <a:r>
              <a:rPr lang="en-GB" dirty="0"/>
              <a:t>Lombroso (Biological Positivism)</a:t>
            </a:r>
          </a:p>
          <a:p>
            <a:pPr lvl="1"/>
            <a:r>
              <a:rPr lang="en-GB" dirty="0"/>
              <a:t>Believed women were less evolved than men and so had less room for degeneration and being “born criminal”.</a:t>
            </a:r>
          </a:p>
          <a:p>
            <a:pPr lvl="1"/>
            <a:r>
              <a:rPr lang="en-GB" dirty="0"/>
              <a:t>Suggested the most common form of regression was Prostitution.</a:t>
            </a:r>
          </a:p>
          <a:p>
            <a:pPr lvl="1"/>
            <a:r>
              <a:rPr lang="en-GB" dirty="0"/>
              <a:t>Although this is seen as archaic and discredited, the lack of investigation into female offending means many of the assumptions of this are still carried through to modern criminology</a:t>
            </a:r>
          </a:p>
          <a:p>
            <a:pPr lvl="1"/>
            <a:endParaRPr lang="en-GB" dirty="0"/>
          </a:p>
        </p:txBody>
      </p:sp>
      <p:sp>
        <p:nvSpPr>
          <p:cNvPr id="6" name="TextBox 5">
            <a:extLst>
              <a:ext uri="{FF2B5EF4-FFF2-40B4-BE49-F238E27FC236}">
                <a16:creationId xmlns:a16="http://schemas.microsoft.com/office/drawing/2014/main" id="{30328FA8-5CCA-FF05-B6CF-DCB46E94F300}"/>
              </a:ext>
            </a:extLst>
          </p:cNvPr>
          <p:cNvSpPr txBox="1"/>
          <p:nvPr/>
        </p:nvSpPr>
        <p:spPr>
          <a:xfrm>
            <a:off x="7074159" y="6385024"/>
            <a:ext cx="6099110" cy="307777"/>
          </a:xfrm>
          <a:prstGeom prst="rect">
            <a:avLst/>
          </a:prstGeom>
          <a:noFill/>
        </p:spPr>
        <p:txBody>
          <a:bodyPr wrap="square">
            <a:spAutoFit/>
          </a:bodyPr>
          <a:lstStyle/>
          <a:p>
            <a:r>
              <a:rPr lang="en-GB" sz="1400" b="0" i="0">
                <a:solidFill>
                  <a:srgbClr val="333333"/>
                </a:solidFill>
                <a:effectLst/>
                <a:latin typeface="avenir-regular-class"/>
              </a:rPr>
              <a:t>Newburn, T. (2017) </a:t>
            </a:r>
            <a:r>
              <a:rPr lang="en-GB" sz="1400" b="0" i="1">
                <a:solidFill>
                  <a:srgbClr val="333333"/>
                </a:solidFill>
                <a:effectLst/>
                <a:latin typeface="avenir-regular-class"/>
              </a:rPr>
              <a:t>Criminology</a:t>
            </a:r>
            <a:r>
              <a:rPr lang="en-GB" sz="1400" b="0" i="0">
                <a:solidFill>
                  <a:srgbClr val="333333"/>
                </a:solidFill>
                <a:effectLst/>
                <a:latin typeface="avenir-regular-class"/>
              </a:rPr>
              <a:t>. 3rd Edition. Cambridge: Routledge. </a:t>
            </a:r>
            <a:endParaRPr lang="en-GB" sz="1400"/>
          </a:p>
        </p:txBody>
      </p:sp>
    </p:spTree>
    <p:extLst>
      <p:ext uri="{BB962C8B-B14F-4D97-AF65-F5344CB8AC3E}">
        <p14:creationId xmlns:p14="http://schemas.microsoft.com/office/powerpoint/2010/main" val="4219223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5CDEA8-EC50-6EBC-62D7-01228AA51099}"/>
              </a:ext>
            </a:extLst>
          </p:cNvPr>
          <p:cNvSpPr>
            <a:spLocks noGrp="1"/>
          </p:cNvSpPr>
          <p:nvPr>
            <p:ph type="title"/>
          </p:nvPr>
        </p:nvSpPr>
        <p:spPr>
          <a:xfrm>
            <a:off x="838201" y="365126"/>
            <a:ext cx="5251316" cy="897618"/>
          </a:xfrm>
        </p:spPr>
        <p:txBody>
          <a:bodyPr>
            <a:normAutofit fontScale="90000"/>
          </a:bodyPr>
          <a:lstStyle/>
          <a:p>
            <a:r>
              <a:rPr lang="en-GB" sz="3200" dirty="0"/>
              <a:t>Early Criminology and the Female Offender</a:t>
            </a:r>
          </a:p>
        </p:txBody>
      </p:sp>
      <p:sp>
        <p:nvSpPr>
          <p:cNvPr id="3" name="Content Placeholder 2">
            <a:extLst>
              <a:ext uri="{FF2B5EF4-FFF2-40B4-BE49-F238E27FC236}">
                <a16:creationId xmlns:a16="http://schemas.microsoft.com/office/drawing/2014/main" id="{1A54D7E8-EB20-F5A3-9120-C7E5F013A412}"/>
              </a:ext>
            </a:extLst>
          </p:cNvPr>
          <p:cNvSpPr>
            <a:spLocks noGrp="1"/>
          </p:cNvSpPr>
          <p:nvPr>
            <p:ph idx="1"/>
          </p:nvPr>
        </p:nvSpPr>
        <p:spPr>
          <a:xfrm>
            <a:off x="383458" y="1509486"/>
            <a:ext cx="5706058" cy="4908001"/>
          </a:xfrm>
        </p:spPr>
        <p:txBody>
          <a:bodyPr>
            <a:normAutofit/>
          </a:bodyPr>
          <a:lstStyle/>
          <a:p>
            <a:r>
              <a:rPr lang="en-GB" sz="2000" dirty="0"/>
              <a:t>W. I Thomas</a:t>
            </a:r>
          </a:p>
          <a:p>
            <a:pPr lvl="1"/>
            <a:r>
              <a:rPr lang="en-GB" sz="2000" dirty="0"/>
              <a:t>Emphasised link between sexuality, promiscuity and deviance. Again, focused on prostitution as the key feature of female offending.</a:t>
            </a:r>
          </a:p>
          <a:p>
            <a:pPr marL="457200" lvl="1" indent="0">
              <a:buNone/>
            </a:pPr>
            <a:endParaRPr lang="en-GB" sz="2000" dirty="0"/>
          </a:p>
          <a:p>
            <a:pPr lvl="1"/>
            <a:r>
              <a:rPr lang="en-GB" sz="2000" dirty="0"/>
              <a:t>Suggested that female criminals were cold, calculating and amoral. They had failed to “learn appropriate gender roles” and so “required greater control and oversight”.</a:t>
            </a:r>
          </a:p>
          <a:p>
            <a:pPr lvl="1"/>
            <a:r>
              <a:rPr lang="en-GB" sz="2000" dirty="0"/>
              <a:t>Echoed Durkheim’s ideas on anomie, suggested that the frustration felt by changing attitudes towards women and the awareness of their relative deprivation drove them to delinquency, often specifically defined as sexual delinquency.</a:t>
            </a:r>
          </a:p>
        </p:txBody>
      </p:sp>
      <p:pic>
        <p:nvPicPr>
          <p:cNvPr id="4098" name="Picture 2" descr="William Isaac Thomas | Open Library">
            <a:extLst>
              <a:ext uri="{FF2B5EF4-FFF2-40B4-BE49-F238E27FC236}">
                <a16:creationId xmlns:a16="http://schemas.microsoft.com/office/drawing/2014/main" id="{3133EF30-AF95-D400-CB17-2D71A097A2B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9536"/>
          <a:stretch/>
        </p:blipFill>
        <p:spPr bwMode="auto">
          <a:xfrm>
            <a:off x="6612673" y="10"/>
            <a:ext cx="5579327"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6871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E86A2-B9EE-ECBE-13DA-E562B90F35A5}"/>
              </a:ext>
            </a:extLst>
          </p:cNvPr>
          <p:cNvSpPr>
            <a:spLocks noGrp="1"/>
          </p:cNvSpPr>
          <p:nvPr>
            <p:ph type="title"/>
          </p:nvPr>
        </p:nvSpPr>
        <p:spPr>
          <a:xfrm>
            <a:off x="572493" y="238539"/>
            <a:ext cx="11018520" cy="1071521"/>
          </a:xfrm>
        </p:spPr>
        <p:txBody>
          <a:bodyPr anchor="b">
            <a:normAutofit/>
          </a:bodyPr>
          <a:lstStyle/>
          <a:p>
            <a:r>
              <a:rPr lang="en-GB" sz="4000" b="1" i="0">
                <a:effectLst/>
                <a:latin typeface="Arial" panose="020B0604020202020204" pitchFamily="34" charset="0"/>
              </a:rPr>
              <a:t>Magdalene Laundries in Ireland</a:t>
            </a:r>
            <a:endParaRPr lang="en-GB" sz="4000"/>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DA39C8-1957-50B0-996E-E4C2B136E2C8}"/>
              </a:ext>
            </a:extLst>
          </p:cNvPr>
          <p:cNvSpPr>
            <a:spLocks noGrp="1"/>
          </p:cNvSpPr>
          <p:nvPr>
            <p:ph idx="1"/>
          </p:nvPr>
        </p:nvSpPr>
        <p:spPr>
          <a:xfrm>
            <a:off x="572492" y="1828800"/>
            <a:ext cx="7672097" cy="4361688"/>
          </a:xfrm>
        </p:spPr>
        <p:txBody>
          <a:bodyPr anchor="t">
            <a:normAutofit lnSpcReduction="10000"/>
          </a:bodyPr>
          <a:lstStyle/>
          <a:p>
            <a:r>
              <a:rPr lang="en-GB" sz="2200" b="0" i="0" dirty="0">
                <a:effectLst/>
                <a:latin typeface="Arial" panose="020B0604020202020204" pitchFamily="34" charset="0"/>
              </a:rPr>
              <a:t>Run by Roman Catholics 1837 to 1996</a:t>
            </a:r>
          </a:p>
          <a:p>
            <a:r>
              <a:rPr lang="en-GB" sz="2200" dirty="0">
                <a:latin typeface="Arial" panose="020B0604020202020204" pitchFamily="34" charset="0"/>
              </a:rPr>
              <a:t>House “Fallen Girls/Women” – punished for </a:t>
            </a:r>
            <a:r>
              <a:rPr lang="en-GB" sz="2200" b="0" i="0" dirty="0">
                <a:effectLst/>
                <a:latin typeface="Open Sans" panose="020B0606030504020204" pitchFamily="34" charset="0"/>
              </a:rPr>
              <a:t>having sex outside of marriage, unwed mothers, flirtatious women and others deemed unfit for society.</a:t>
            </a:r>
            <a:endParaRPr lang="en-GB" sz="2200" dirty="0">
              <a:latin typeface="Arial" panose="020B0604020202020204" pitchFamily="34" charset="0"/>
            </a:endParaRPr>
          </a:p>
          <a:p>
            <a:r>
              <a:rPr lang="en-GB" sz="2200" b="0" i="0" dirty="0">
                <a:effectLst/>
                <a:latin typeface="Arial" panose="020B0604020202020204" pitchFamily="34" charset="0"/>
                <a:cs typeface="Arial" panose="020B0604020202020204" pitchFamily="34" charset="0"/>
              </a:rPr>
              <a:t>Women could be incarcerated for life in Magdalene Laundries.</a:t>
            </a:r>
          </a:p>
          <a:p>
            <a:r>
              <a:rPr lang="en-GB" sz="2200" dirty="0">
                <a:latin typeface="Open Sans" panose="020B0606030504020204" pitchFamily="34" charset="0"/>
              </a:rPr>
              <a:t>P</a:t>
            </a:r>
            <a:r>
              <a:rPr lang="en-GB" sz="2200" b="0" i="0" dirty="0">
                <a:effectLst/>
                <a:latin typeface="Open Sans" panose="020B0606030504020204" pitchFamily="34" charset="0"/>
              </a:rPr>
              <a:t>unishment </a:t>
            </a:r>
            <a:r>
              <a:rPr lang="en-GB" sz="2200" dirty="0">
                <a:latin typeface="Open Sans" panose="020B0606030504020204" pitchFamily="34" charset="0"/>
              </a:rPr>
              <a:t>was</a:t>
            </a:r>
            <a:r>
              <a:rPr lang="en-GB" sz="2200" b="0" i="0" dirty="0">
                <a:effectLst/>
                <a:latin typeface="Open Sans" panose="020B0606030504020204" pitchFamily="34" charset="0"/>
              </a:rPr>
              <a:t> forced labour under the strict supervision of nuns for months/years/life.</a:t>
            </a:r>
            <a:endParaRPr lang="en-GB" sz="2200" dirty="0">
              <a:latin typeface="Arial" panose="020B0604020202020204" pitchFamily="34" charset="0"/>
              <a:cs typeface="Arial" panose="020B0604020202020204" pitchFamily="34" charset="0"/>
            </a:endParaRPr>
          </a:p>
          <a:p>
            <a:r>
              <a:rPr lang="en-GB" sz="2200" b="0" i="0" dirty="0">
                <a:effectLst/>
                <a:latin typeface="Arial" panose="020B0604020202020204" pitchFamily="34" charset="0"/>
                <a:cs typeface="Arial" panose="020B0604020202020204" pitchFamily="34" charset="0"/>
              </a:rPr>
              <a:t>Donnybrook Laundry workhouse </a:t>
            </a:r>
          </a:p>
          <a:p>
            <a:pPr lvl="1"/>
            <a:r>
              <a:rPr lang="en-GB" sz="2200" dirty="0">
                <a:latin typeface="Arial" panose="020B0604020202020204" pitchFamily="34" charset="0"/>
                <a:cs typeface="Arial" panose="020B0604020202020204" pitchFamily="34" charset="0"/>
              </a:rPr>
              <a:t>Mass graves found of women and children </a:t>
            </a:r>
          </a:p>
          <a:p>
            <a:pPr lvl="1"/>
            <a:r>
              <a:rPr lang="en-GB" sz="2200" b="0" i="0" dirty="0">
                <a:effectLst/>
                <a:latin typeface="Arial" panose="020B0604020202020204" pitchFamily="34" charset="0"/>
                <a:cs typeface="Arial" panose="020B0604020202020204" pitchFamily="34" charset="0"/>
              </a:rPr>
              <a:t>Unknown bodies</a:t>
            </a:r>
          </a:p>
          <a:p>
            <a:pPr lvl="1"/>
            <a:r>
              <a:rPr lang="en-GB" sz="2200" b="0" i="0" dirty="0">
                <a:effectLst/>
                <a:latin typeface="Arial" panose="020B0604020202020204" pitchFamily="34" charset="0"/>
                <a:cs typeface="Arial" panose="020B0604020202020204" pitchFamily="34" charset="0"/>
              </a:rPr>
              <a:t>Lives and deaths</a:t>
            </a:r>
            <a:r>
              <a:rPr lang="en-GB" sz="2200" dirty="0">
                <a:latin typeface="Arial" panose="020B0604020202020204" pitchFamily="34" charset="0"/>
                <a:cs typeface="Arial" panose="020B0604020202020204" pitchFamily="34" charset="0"/>
              </a:rPr>
              <a:t> were secrets  </a:t>
            </a:r>
          </a:p>
          <a:p>
            <a:pPr lvl="1"/>
            <a:r>
              <a:rPr lang="en-GB" sz="2200" dirty="0">
                <a:latin typeface="Arial" panose="020B0604020202020204" pitchFamily="34" charset="0"/>
                <a:cs typeface="Arial" panose="020B0604020202020204" pitchFamily="34" charset="0"/>
              </a:rPr>
              <a:t>Children taken and adopted USA / Australia </a:t>
            </a:r>
            <a:endParaRPr lang="en-GB" sz="2200" b="0" i="0" dirty="0">
              <a:effectLst/>
              <a:latin typeface="Arial" panose="020B0604020202020204" pitchFamily="34" charset="0"/>
              <a:cs typeface="Arial" panose="020B0604020202020204" pitchFamily="34" charset="0"/>
            </a:endParaRPr>
          </a:p>
          <a:p>
            <a:endParaRPr lang="en-GB" sz="2000" b="0" i="0" dirty="0">
              <a:effectLst/>
              <a:latin typeface="Arial" panose="020B0604020202020204" pitchFamily="34" charset="0"/>
            </a:endParaRPr>
          </a:p>
        </p:txBody>
      </p:sp>
      <p:pic>
        <p:nvPicPr>
          <p:cNvPr id="1026" name="Picture 2" descr="Haunting images show everyday life in Magdalene Laundries | Daily Mail  Online">
            <a:extLst>
              <a:ext uri="{FF2B5EF4-FFF2-40B4-BE49-F238E27FC236}">
                <a16:creationId xmlns:a16="http://schemas.microsoft.com/office/drawing/2014/main" id="{CD870CCB-78AF-6C19-6902-F4DE702BBBE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416" r="-2" b="-2"/>
          <a:stretch/>
        </p:blipFill>
        <p:spPr bwMode="auto">
          <a:xfrm>
            <a:off x="8574374" y="2093976"/>
            <a:ext cx="3042348"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9332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C10B2-D808-6024-CABE-9AD1F4B14E84}"/>
              </a:ext>
            </a:extLst>
          </p:cNvPr>
          <p:cNvSpPr>
            <a:spLocks noGrp="1"/>
          </p:cNvSpPr>
          <p:nvPr>
            <p:ph type="title"/>
          </p:nvPr>
        </p:nvSpPr>
        <p:spPr>
          <a:xfrm>
            <a:off x="1075767" y="1188637"/>
            <a:ext cx="2988234" cy="4480726"/>
          </a:xfrm>
        </p:spPr>
        <p:txBody>
          <a:bodyPr>
            <a:normAutofit/>
          </a:bodyPr>
          <a:lstStyle/>
          <a:p>
            <a:pPr algn="r"/>
            <a:r>
              <a:rPr lang="en-GB" sz="4100"/>
              <a:t>Classical Criminology and Women</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BE3D60-C9A7-4438-034E-398B57107422}"/>
              </a:ext>
            </a:extLst>
          </p:cNvPr>
          <p:cNvSpPr>
            <a:spLocks noGrp="1"/>
          </p:cNvSpPr>
          <p:nvPr>
            <p:ph idx="1"/>
          </p:nvPr>
        </p:nvSpPr>
        <p:spPr>
          <a:xfrm>
            <a:off x="5255260" y="1648870"/>
            <a:ext cx="4702848" cy="3560260"/>
          </a:xfrm>
        </p:spPr>
        <p:txBody>
          <a:bodyPr anchor="ctr">
            <a:normAutofit lnSpcReduction="10000"/>
          </a:bodyPr>
          <a:lstStyle/>
          <a:p>
            <a:r>
              <a:rPr lang="en-GB"/>
              <a:t>Criminology of the mid 20</a:t>
            </a:r>
            <a:r>
              <a:rPr lang="en-GB" baseline="30000"/>
              <a:t>th</a:t>
            </a:r>
            <a:r>
              <a:rPr lang="en-GB"/>
              <a:t> century seemed to ignore women almost entirely. </a:t>
            </a:r>
          </a:p>
          <a:p>
            <a:r>
              <a:rPr lang="en-GB"/>
              <a:t>Classicism, strain theory, control theory, subcultural theory and even radical criminology all made very little mention, if at all, of the fact of female criminality.</a:t>
            </a:r>
          </a:p>
        </p:txBody>
      </p:sp>
      <p:sp>
        <p:nvSpPr>
          <p:cNvPr id="4" name="TextBox 3">
            <a:extLst>
              <a:ext uri="{FF2B5EF4-FFF2-40B4-BE49-F238E27FC236}">
                <a16:creationId xmlns:a16="http://schemas.microsoft.com/office/drawing/2014/main" id="{59B52020-E1FF-37D5-BACD-315DC21E9688}"/>
              </a:ext>
            </a:extLst>
          </p:cNvPr>
          <p:cNvSpPr txBox="1"/>
          <p:nvPr/>
        </p:nvSpPr>
        <p:spPr>
          <a:xfrm>
            <a:off x="685800" y="5718711"/>
            <a:ext cx="6099110" cy="307777"/>
          </a:xfrm>
          <a:prstGeom prst="rect">
            <a:avLst/>
          </a:prstGeom>
          <a:noFill/>
        </p:spPr>
        <p:txBody>
          <a:bodyPr wrap="square">
            <a:spAutoFit/>
          </a:bodyPr>
          <a:lstStyle/>
          <a:p>
            <a:r>
              <a:rPr lang="en-GB" sz="1400" b="0" i="0">
                <a:solidFill>
                  <a:srgbClr val="333333"/>
                </a:solidFill>
                <a:effectLst/>
                <a:latin typeface="avenir-regular-class"/>
              </a:rPr>
              <a:t>Newburn, T. (2017) </a:t>
            </a:r>
            <a:r>
              <a:rPr lang="en-GB" sz="1400" b="0" i="1">
                <a:solidFill>
                  <a:srgbClr val="333333"/>
                </a:solidFill>
                <a:effectLst/>
                <a:latin typeface="avenir-regular-class"/>
              </a:rPr>
              <a:t>Criminology</a:t>
            </a:r>
            <a:r>
              <a:rPr lang="en-GB" sz="1400" b="0" i="0">
                <a:solidFill>
                  <a:srgbClr val="333333"/>
                </a:solidFill>
                <a:effectLst/>
                <a:latin typeface="avenir-regular-class"/>
              </a:rPr>
              <a:t>. 3rd Edition. Cambridge: Routledge. </a:t>
            </a:r>
            <a:endParaRPr lang="en-GB" sz="1400"/>
          </a:p>
        </p:txBody>
      </p:sp>
    </p:spTree>
    <p:extLst>
      <p:ext uri="{BB962C8B-B14F-4D97-AF65-F5344CB8AC3E}">
        <p14:creationId xmlns:p14="http://schemas.microsoft.com/office/powerpoint/2010/main" val="483664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96AE3-0CA5-7E04-C6E3-1D880CFCC654}"/>
              </a:ext>
            </a:extLst>
          </p:cNvPr>
          <p:cNvSpPr>
            <a:spLocks noGrp="1"/>
          </p:cNvSpPr>
          <p:nvPr>
            <p:ph type="title"/>
          </p:nvPr>
        </p:nvSpPr>
        <p:spPr>
          <a:xfrm>
            <a:off x="572493" y="238539"/>
            <a:ext cx="11018520" cy="1434415"/>
          </a:xfrm>
        </p:spPr>
        <p:txBody>
          <a:bodyPr anchor="b">
            <a:normAutofit/>
          </a:bodyPr>
          <a:lstStyle/>
          <a:p>
            <a:r>
              <a:rPr lang="en-GB" sz="5400" dirty="0"/>
              <a:t>Feminist Criminology</a:t>
            </a:r>
          </a:p>
        </p:txBody>
      </p:sp>
      <p:sp>
        <p:nvSpPr>
          <p:cNvPr id="3" name="Content Placeholder 2">
            <a:extLst>
              <a:ext uri="{FF2B5EF4-FFF2-40B4-BE49-F238E27FC236}">
                <a16:creationId xmlns:a16="http://schemas.microsoft.com/office/drawing/2014/main" id="{B313CB6D-CB7D-A843-26A0-4A962BF514C6}"/>
              </a:ext>
            </a:extLst>
          </p:cNvPr>
          <p:cNvSpPr>
            <a:spLocks noGrp="1"/>
          </p:cNvSpPr>
          <p:nvPr>
            <p:ph idx="1"/>
          </p:nvPr>
        </p:nvSpPr>
        <p:spPr>
          <a:xfrm>
            <a:off x="572493" y="2071316"/>
            <a:ext cx="6713552" cy="4119172"/>
          </a:xfrm>
        </p:spPr>
        <p:txBody>
          <a:bodyPr anchor="t">
            <a:normAutofit/>
          </a:bodyPr>
          <a:lstStyle/>
          <a:p>
            <a:r>
              <a:rPr lang="en-GB" sz="2200" dirty="0"/>
              <a:t>Frances Heidensohn (2012) and others in her area called for a reorganisation of criminological and sociological research “which telescopes decades of comparable studies of males” (1968).</a:t>
            </a:r>
          </a:p>
          <a:p>
            <a:endParaRPr lang="en-GB" sz="2200" dirty="0"/>
          </a:p>
          <a:p>
            <a:pPr algn="r"/>
            <a:endParaRPr lang="en-GB" sz="1800" b="0" i="0" dirty="0">
              <a:effectLst/>
              <a:latin typeface="avenir-regular-class"/>
            </a:endParaRPr>
          </a:p>
          <a:p>
            <a:pPr algn="r"/>
            <a:r>
              <a:rPr lang="en-GB" sz="1800" b="0" i="0" dirty="0">
                <a:effectLst/>
                <a:latin typeface="avenir-regular-class"/>
              </a:rPr>
              <a:t>Heidensohn, F. (2012) 'The Future of Feminist Criminology', </a:t>
            </a:r>
            <a:r>
              <a:rPr lang="en-GB" sz="1800" b="0" i="1" dirty="0">
                <a:effectLst/>
                <a:latin typeface="avenir-regular-class"/>
              </a:rPr>
              <a:t>Crime, Media and Culture</a:t>
            </a:r>
            <a:r>
              <a:rPr lang="en-GB" sz="1800" b="0" i="0" dirty="0">
                <a:effectLst/>
                <a:latin typeface="avenir-regular-class"/>
              </a:rPr>
              <a:t>, 8(2), pp.123-134.</a:t>
            </a:r>
            <a:endParaRPr lang="en-GB" sz="1800" dirty="0"/>
          </a:p>
        </p:txBody>
      </p:sp>
      <p:pic>
        <p:nvPicPr>
          <p:cNvPr id="5122" name="Picture 2" descr="frances-heidensohn">
            <a:extLst>
              <a:ext uri="{FF2B5EF4-FFF2-40B4-BE49-F238E27FC236}">
                <a16:creationId xmlns:a16="http://schemas.microsoft.com/office/drawing/2014/main" id="{1DD79BC0-249E-0D3F-DBB7-58BD602BBBB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47" r="3150"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1445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281C8-586D-6293-6EF1-3DB6C6E3B766}"/>
              </a:ext>
            </a:extLst>
          </p:cNvPr>
          <p:cNvSpPr>
            <a:spLocks noGrp="1"/>
          </p:cNvSpPr>
          <p:nvPr>
            <p:ph type="title"/>
          </p:nvPr>
        </p:nvSpPr>
        <p:spPr>
          <a:xfrm>
            <a:off x="838200" y="365126"/>
            <a:ext cx="10515600" cy="661570"/>
          </a:xfrm>
        </p:spPr>
        <p:txBody>
          <a:bodyPr>
            <a:normAutofit fontScale="90000"/>
          </a:bodyPr>
          <a:lstStyle/>
          <a:p>
            <a:r>
              <a:rPr lang="en-GB" sz="4400" dirty="0"/>
              <a:t>Feminist Criminology</a:t>
            </a:r>
            <a:endParaRPr lang="en-GB" dirty="0"/>
          </a:p>
        </p:txBody>
      </p:sp>
      <p:sp>
        <p:nvSpPr>
          <p:cNvPr id="3" name="Content Placeholder 2">
            <a:extLst>
              <a:ext uri="{FF2B5EF4-FFF2-40B4-BE49-F238E27FC236}">
                <a16:creationId xmlns:a16="http://schemas.microsoft.com/office/drawing/2014/main" id="{C0F14F98-C859-A768-36D4-FB61972D9994}"/>
              </a:ext>
            </a:extLst>
          </p:cNvPr>
          <p:cNvSpPr>
            <a:spLocks noGrp="1"/>
          </p:cNvSpPr>
          <p:nvPr>
            <p:ph idx="1"/>
          </p:nvPr>
        </p:nvSpPr>
        <p:spPr>
          <a:xfrm>
            <a:off x="838200" y="1828799"/>
            <a:ext cx="10515600" cy="4348163"/>
          </a:xfrm>
        </p:spPr>
        <p:txBody>
          <a:bodyPr>
            <a:normAutofit fontScale="77500" lnSpcReduction="20000"/>
          </a:bodyPr>
          <a:lstStyle/>
          <a:p>
            <a:pPr marL="0" indent="0" algn="l">
              <a:buNone/>
            </a:pPr>
            <a:r>
              <a:rPr lang="en-GB" b="1" i="0" dirty="0">
                <a:solidFill>
                  <a:srgbClr val="242424"/>
                </a:solidFill>
                <a:effectLst/>
                <a:latin typeface="Segoe UI" panose="020B0502040204020203" pitchFamily="34" charset="0"/>
              </a:rPr>
              <a:t>Gender and Crime</a:t>
            </a:r>
            <a:r>
              <a:rPr lang="en-GB" b="0" i="0" dirty="0">
                <a:solidFill>
                  <a:srgbClr val="242424"/>
                </a:solidFill>
                <a:effectLst/>
                <a:latin typeface="Segoe UI" panose="020B0502040204020203" pitchFamily="34" charset="0"/>
              </a:rPr>
              <a:t>: Feminist criminologists examine how societal norms and gender roles influence criminal behaviour. They explore why women commit crimes and how their pathways to offending differ from men’s</a:t>
            </a:r>
          </a:p>
          <a:p>
            <a:pPr marL="0" indent="0" algn="l">
              <a:buNone/>
            </a:pPr>
            <a:r>
              <a:rPr lang="en-GB" b="1" i="0" dirty="0">
                <a:solidFill>
                  <a:srgbClr val="242424"/>
                </a:solidFill>
                <a:effectLst/>
                <a:latin typeface="Segoe UI" panose="020B0502040204020203" pitchFamily="34" charset="0"/>
              </a:rPr>
              <a:t>Victimisation</a:t>
            </a:r>
            <a:r>
              <a:rPr lang="en-GB" b="0" i="0" dirty="0">
                <a:solidFill>
                  <a:srgbClr val="242424"/>
                </a:solidFill>
                <a:effectLst/>
                <a:latin typeface="Segoe UI" panose="020B0502040204020203" pitchFamily="34" charset="0"/>
              </a:rPr>
              <a:t>: how women experience victimisation, particularly in cases of domestic violence, sexual assault, and other gender-based crimes. unique challenges women face in these situations</a:t>
            </a:r>
          </a:p>
          <a:p>
            <a:pPr marL="0" indent="0" algn="l">
              <a:buNone/>
            </a:pPr>
            <a:r>
              <a:rPr lang="en-GB" b="1" i="0" dirty="0">
                <a:solidFill>
                  <a:srgbClr val="242424"/>
                </a:solidFill>
                <a:effectLst/>
                <a:latin typeface="Segoe UI" panose="020B0502040204020203" pitchFamily="34" charset="0"/>
              </a:rPr>
              <a:t>Patriarchy and Power</a:t>
            </a:r>
            <a:r>
              <a:rPr lang="en-GB" b="0" i="0" dirty="0">
                <a:solidFill>
                  <a:srgbClr val="242424"/>
                </a:solidFill>
                <a:effectLst/>
                <a:latin typeface="Segoe UI" panose="020B0502040204020203" pitchFamily="34" charset="0"/>
              </a:rPr>
              <a:t>: Feminist criminology often critiques the structures within society and the criminal justice system. It argues that these structures perpetuate gender inequalities and contribute to the marginalisation of women</a:t>
            </a:r>
          </a:p>
          <a:p>
            <a:pPr marL="0" indent="0" algn="l">
              <a:buNone/>
            </a:pPr>
            <a:r>
              <a:rPr lang="en-GB" b="1" i="0" dirty="0">
                <a:solidFill>
                  <a:srgbClr val="242424"/>
                </a:solidFill>
                <a:effectLst/>
                <a:latin typeface="Segoe UI" panose="020B0502040204020203" pitchFamily="34" charset="0"/>
              </a:rPr>
              <a:t>Intersectionality</a:t>
            </a:r>
            <a:r>
              <a:rPr lang="en-GB" b="0" i="0" dirty="0">
                <a:solidFill>
                  <a:srgbClr val="242424"/>
                </a:solidFill>
                <a:effectLst/>
                <a:latin typeface="Segoe UI" panose="020B0502040204020203" pitchFamily="34" charset="0"/>
              </a:rPr>
              <a:t>: This approach considers how various forms of discrimination, such as race, class, and sexuality, intersect with gender to affect women's experiences with crime and justice</a:t>
            </a:r>
          </a:p>
          <a:p>
            <a:pPr marL="0" indent="0" algn="l">
              <a:buNone/>
            </a:pPr>
            <a:r>
              <a:rPr lang="en-GB" b="1" i="0" dirty="0">
                <a:solidFill>
                  <a:srgbClr val="242424"/>
                </a:solidFill>
                <a:effectLst/>
                <a:latin typeface="Segoe UI" panose="020B0502040204020203" pitchFamily="34" charset="0"/>
              </a:rPr>
              <a:t>Reform and Advocacy</a:t>
            </a:r>
            <a:r>
              <a:rPr lang="en-GB" b="0" i="0" dirty="0">
                <a:solidFill>
                  <a:srgbClr val="242424"/>
                </a:solidFill>
                <a:effectLst/>
                <a:latin typeface="Segoe UI" panose="020B0502040204020203" pitchFamily="34" charset="0"/>
              </a:rPr>
              <a:t>: Feminist criminologists advocate for changes in policies and practices to better address the needs of women in the criminal justice system</a:t>
            </a:r>
            <a:r>
              <a:rPr lang="en-GB" b="0" i="0">
                <a:solidFill>
                  <a:srgbClr val="242424"/>
                </a:solidFill>
                <a:effectLst/>
                <a:latin typeface="Segoe UI" panose="020B0502040204020203" pitchFamily="34" charset="0"/>
              </a:rPr>
              <a:t>. </a:t>
            </a:r>
            <a:endParaRPr lang="en-GB" dirty="0"/>
          </a:p>
        </p:txBody>
      </p:sp>
    </p:spTree>
    <p:extLst>
      <p:ext uri="{BB962C8B-B14F-4D97-AF65-F5344CB8AC3E}">
        <p14:creationId xmlns:p14="http://schemas.microsoft.com/office/powerpoint/2010/main" val="239379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29772-6032-7140-5E52-2C08ADDF00B3}"/>
              </a:ext>
            </a:extLst>
          </p:cNvPr>
          <p:cNvSpPr>
            <a:spLocks noGrp="1"/>
          </p:cNvSpPr>
          <p:nvPr>
            <p:ph type="title"/>
          </p:nvPr>
        </p:nvSpPr>
        <p:spPr>
          <a:xfrm>
            <a:off x="838200" y="365126"/>
            <a:ext cx="10515600" cy="645528"/>
          </a:xfrm>
        </p:spPr>
        <p:txBody>
          <a:bodyPr>
            <a:normAutofit fontScale="90000"/>
          </a:bodyPr>
          <a:lstStyle/>
          <a:p>
            <a:r>
              <a:rPr lang="en-GB" dirty="0"/>
              <a:t>Heidensohn</a:t>
            </a:r>
          </a:p>
        </p:txBody>
      </p:sp>
      <p:sp>
        <p:nvSpPr>
          <p:cNvPr id="3" name="Content Placeholder 2">
            <a:extLst>
              <a:ext uri="{FF2B5EF4-FFF2-40B4-BE49-F238E27FC236}">
                <a16:creationId xmlns:a16="http://schemas.microsoft.com/office/drawing/2014/main" id="{28565C89-03C0-45E0-B573-B4D3AAE674CC}"/>
              </a:ext>
            </a:extLst>
          </p:cNvPr>
          <p:cNvSpPr>
            <a:spLocks noGrp="1"/>
          </p:cNvSpPr>
          <p:nvPr>
            <p:ph idx="1"/>
          </p:nvPr>
        </p:nvSpPr>
        <p:spPr>
          <a:xfrm>
            <a:off x="838200" y="1219200"/>
            <a:ext cx="10515600" cy="4957763"/>
          </a:xfrm>
        </p:spPr>
        <p:txBody>
          <a:bodyPr>
            <a:normAutofit fontScale="92500"/>
          </a:bodyPr>
          <a:lstStyle/>
          <a:p>
            <a:pPr marL="0" indent="0" algn="l">
              <a:buNone/>
            </a:pPr>
            <a:r>
              <a:rPr lang="en-GB" b="1" i="0" dirty="0">
                <a:solidFill>
                  <a:srgbClr val="242424"/>
                </a:solidFill>
                <a:effectLst/>
                <a:latin typeface="Segoe UI" panose="020B0502040204020203" pitchFamily="34" charset="0"/>
              </a:rPr>
              <a:t>Contributions to Feminist Criminology</a:t>
            </a:r>
          </a:p>
          <a:p>
            <a:pPr marL="0" indent="0" algn="l">
              <a:buNone/>
            </a:pPr>
            <a:r>
              <a:rPr lang="en-GB" b="1" i="0" dirty="0">
                <a:solidFill>
                  <a:srgbClr val="242424"/>
                </a:solidFill>
                <a:effectLst/>
                <a:latin typeface="Segoe UI" panose="020B0502040204020203" pitchFamily="34" charset="0"/>
              </a:rPr>
              <a:t>Gender and Crime</a:t>
            </a:r>
            <a:r>
              <a:rPr lang="en-GB" b="0" i="0" dirty="0">
                <a:solidFill>
                  <a:srgbClr val="242424"/>
                </a:solidFill>
                <a:effectLst/>
                <a:latin typeface="Segoe UI" panose="020B0502040204020203" pitchFamily="34" charset="0"/>
              </a:rPr>
              <a:t>: work focuses on how gender influences crime and the criminal justice system. Explored the ways in which traditional criminology has often ignored or misrepresented women's experiences</a:t>
            </a:r>
          </a:p>
          <a:p>
            <a:pPr marL="0" indent="0" algn="l">
              <a:buNone/>
            </a:pPr>
            <a:r>
              <a:rPr lang="en-GB" b="1" i="0" dirty="0">
                <a:solidFill>
                  <a:srgbClr val="242424"/>
                </a:solidFill>
                <a:effectLst/>
                <a:latin typeface="Segoe UI" panose="020B0502040204020203" pitchFamily="34" charset="0"/>
              </a:rPr>
              <a:t>Women in Policing</a:t>
            </a:r>
            <a:r>
              <a:rPr lang="en-GB" b="0" i="0" dirty="0">
                <a:solidFill>
                  <a:srgbClr val="242424"/>
                </a:solidFill>
                <a:effectLst/>
                <a:latin typeface="Segoe UI" panose="020B0502040204020203" pitchFamily="34" charset="0"/>
              </a:rPr>
              <a:t>: </a:t>
            </a:r>
            <a:r>
              <a:rPr lang="en-GB" dirty="0">
                <a:solidFill>
                  <a:srgbClr val="242424"/>
                </a:solidFill>
                <a:latin typeface="Segoe UI" panose="020B0502040204020203" pitchFamily="34" charset="0"/>
              </a:rPr>
              <a:t>E</a:t>
            </a:r>
            <a:r>
              <a:rPr lang="en-GB" b="0" i="0" dirty="0">
                <a:solidFill>
                  <a:srgbClr val="242424"/>
                </a:solidFill>
                <a:effectLst/>
                <a:latin typeface="Segoe UI" panose="020B0502040204020203" pitchFamily="34" charset="0"/>
              </a:rPr>
              <a:t>xamined the role of women in policing highlighting the challenges and contributions of female police officers</a:t>
            </a:r>
          </a:p>
          <a:p>
            <a:pPr marL="0" indent="0" algn="l">
              <a:buNone/>
            </a:pPr>
            <a:r>
              <a:rPr lang="en-GB" b="1" i="0" dirty="0">
                <a:solidFill>
                  <a:srgbClr val="242424"/>
                </a:solidFill>
                <a:effectLst/>
                <a:latin typeface="Segoe UI" panose="020B0502040204020203" pitchFamily="34" charset="0"/>
              </a:rPr>
              <a:t>International and Comparative Studies</a:t>
            </a:r>
            <a:r>
              <a:rPr lang="en-GB" b="0" i="0" dirty="0">
                <a:solidFill>
                  <a:srgbClr val="242424"/>
                </a:solidFill>
                <a:effectLst/>
                <a:latin typeface="Segoe UI" panose="020B0502040204020203" pitchFamily="34" charset="0"/>
              </a:rPr>
              <a:t>: Heidensohn has conducted extensive research on crime and justice from an international and comparative perspective</a:t>
            </a:r>
          </a:p>
          <a:p>
            <a:pPr marL="0" indent="0" algn="l">
              <a:buNone/>
            </a:pPr>
            <a:r>
              <a:rPr lang="en-GB" dirty="0">
                <a:solidFill>
                  <a:srgbClr val="242424"/>
                </a:solidFill>
                <a:latin typeface="Segoe UI" panose="020B0502040204020203" pitchFamily="34" charset="0"/>
              </a:rPr>
              <a:t>S</a:t>
            </a:r>
            <a:r>
              <a:rPr lang="en-GB" b="0" i="0" dirty="0">
                <a:solidFill>
                  <a:srgbClr val="242424"/>
                </a:solidFill>
                <a:effectLst/>
                <a:latin typeface="Segoe UI" panose="020B0502040204020203" pitchFamily="34" charset="0"/>
              </a:rPr>
              <a:t>haping the field of feminist criminology and advancing our understanding of gender and crime</a:t>
            </a:r>
          </a:p>
          <a:p>
            <a:endParaRPr lang="en-GB" dirty="0"/>
          </a:p>
        </p:txBody>
      </p:sp>
    </p:spTree>
    <p:extLst>
      <p:ext uri="{BB962C8B-B14F-4D97-AF65-F5344CB8AC3E}">
        <p14:creationId xmlns:p14="http://schemas.microsoft.com/office/powerpoint/2010/main" val="4251176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509B6-3100-32F8-7952-284994DD3CC7}"/>
              </a:ext>
            </a:extLst>
          </p:cNvPr>
          <p:cNvSpPr>
            <a:spLocks noGrp="1"/>
          </p:cNvSpPr>
          <p:nvPr>
            <p:ph type="title"/>
          </p:nvPr>
        </p:nvSpPr>
        <p:spPr>
          <a:xfrm>
            <a:off x="645065" y="1463040"/>
            <a:ext cx="3796306" cy="2690949"/>
          </a:xfrm>
        </p:spPr>
        <p:txBody>
          <a:bodyPr anchor="t">
            <a:normAutofit/>
          </a:bodyPr>
          <a:lstStyle/>
          <a:p>
            <a:r>
              <a:rPr lang="en-GB" sz="4800" dirty="0"/>
              <a:t>Feminist Criminology</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BEE425-F4B6-2337-462D-7D7A4AD89F7D}"/>
              </a:ext>
            </a:extLst>
          </p:cNvPr>
          <p:cNvSpPr>
            <a:spLocks noGrp="1"/>
          </p:cNvSpPr>
          <p:nvPr>
            <p:ph idx="1"/>
          </p:nvPr>
        </p:nvSpPr>
        <p:spPr>
          <a:xfrm>
            <a:off x="5086436" y="205752"/>
            <a:ext cx="6160296" cy="5710095"/>
          </a:xfrm>
        </p:spPr>
        <p:txBody>
          <a:bodyPr anchor="t">
            <a:normAutofit/>
          </a:bodyPr>
          <a:lstStyle/>
          <a:p>
            <a:r>
              <a:rPr lang="en-GB" sz="2000" dirty="0"/>
              <a:t>“Themes common to the initial critique were:</a:t>
            </a:r>
          </a:p>
          <a:p>
            <a:endParaRPr lang="en-GB" sz="2000" dirty="0"/>
          </a:p>
          <a:p>
            <a:pPr lvl="1"/>
            <a:r>
              <a:rPr lang="en-GB" sz="2000" b="0" i="0" u="none" strike="noStrike" baseline="0" dirty="0"/>
              <a:t>in most mainstream criminology women and girls were invisible and ignored; when they did appear their lives and experiences were distorted and stereotyped;</a:t>
            </a:r>
          </a:p>
          <a:p>
            <a:pPr lvl="1"/>
            <a:r>
              <a:rPr lang="en-GB" sz="2000" b="0" i="0" u="none" strike="noStrike" baseline="0" dirty="0"/>
              <a:t>the notable differences between men and women in recorded crime rates—the ‘gender gap’—was not questioned or explored, leaving much of conventional theory weakened and inadequate;</a:t>
            </a:r>
          </a:p>
          <a:p>
            <a:pPr lvl="1"/>
            <a:r>
              <a:rPr lang="en-GB" sz="2000" b="0" i="0" u="none" strike="noStrike" baseline="0" dirty="0"/>
              <a:t>a major programme of research on women and crime was needed to catch up with decades of neglect; </a:t>
            </a:r>
          </a:p>
          <a:p>
            <a:pPr lvl="1"/>
            <a:r>
              <a:rPr lang="en-GB" sz="2000" b="0" i="0" u="none" strike="noStrike" baseline="0" dirty="0"/>
              <a:t>an important outcome would be the learning of valuable lessons for criminal justice policy for both sexes (Heidensohn, 1968, 2010).” </a:t>
            </a:r>
            <a:endParaRPr lang="en-GB" sz="2000" dirty="0"/>
          </a:p>
          <a:p>
            <a:r>
              <a:rPr lang="en-GB" sz="2000" dirty="0"/>
              <a:t>Discussion Point: Why are each of these critiques important?</a:t>
            </a:r>
          </a:p>
        </p:txBody>
      </p:sp>
      <p:sp>
        <p:nvSpPr>
          <p:cNvPr id="5" name="TextBox 4">
            <a:extLst>
              <a:ext uri="{FF2B5EF4-FFF2-40B4-BE49-F238E27FC236}">
                <a16:creationId xmlns:a16="http://schemas.microsoft.com/office/drawing/2014/main" id="{A47145E9-5839-4FC3-ABF1-F6A04231B925}"/>
              </a:ext>
            </a:extLst>
          </p:cNvPr>
          <p:cNvSpPr txBox="1"/>
          <p:nvPr/>
        </p:nvSpPr>
        <p:spPr>
          <a:xfrm>
            <a:off x="0" y="31793"/>
            <a:ext cx="4900245" cy="307777"/>
          </a:xfrm>
          <a:prstGeom prst="rect">
            <a:avLst/>
          </a:prstGeom>
          <a:noFill/>
        </p:spPr>
        <p:txBody>
          <a:bodyPr wrap="square">
            <a:spAutoFit/>
          </a:bodyPr>
          <a:lstStyle/>
          <a:p>
            <a:r>
              <a:rPr lang="en-GB" sz="1400" b="0" i="0" dirty="0">
                <a:effectLst/>
              </a:rPr>
              <a:t>Heidensohn, F. (2012)</a:t>
            </a:r>
            <a:endParaRPr lang="en-GB" sz="1400" dirty="0"/>
          </a:p>
        </p:txBody>
      </p:sp>
    </p:spTree>
    <p:extLst>
      <p:ext uri="{BB962C8B-B14F-4D97-AF65-F5344CB8AC3E}">
        <p14:creationId xmlns:p14="http://schemas.microsoft.com/office/powerpoint/2010/main" val="2147248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945F7-D8EC-1776-1C20-A0E7C36EBAF6}"/>
              </a:ext>
            </a:extLst>
          </p:cNvPr>
          <p:cNvSpPr>
            <a:spLocks noGrp="1"/>
          </p:cNvSpPr>
          <p:nvPr>
            <p:ph type="title"/>
          </p:nvPr>
        </p:nvSpPr>
        <p:spPr>
          <a:xfrm>
            <a:off x="589560" y="318048"/>
            <a:ext cx="4560584" cy="1189910"/>
          </a:xfrm>
        </p:spPr>
        <p:txBody>
          <a:bodyPr anchor="ctr">
            <a:normAutofit/>
          </a:bodyPr>
          <a:lstStyle/>
          <a:p>
            <a:r>
              <a:rPr lang="en-GB" sz="3700" dirty="0"/>
              <a:t>Feminist Criminology – Double Deviance</a:t>
            </a:r>
          </a:p>
        </p:txBody>
      </p:sp>
      <p:sp>
        <p:nvSpPr>
          <p:cNvPr id="3" name="Content Placeholder 2">
            <a:extLst>
              <a:ext uri="{FF2B5EF4-FFF2-40B4-BE49-F238E27FC236}">
                <a16:creationId xmlns:a16="http://schemas.microsoft.com/office/drawing/2014/main" id="{AD794C98-23D7-359A-B6FB-024ACC345897}"/>
              </a:ext>
            </a:extLst>
          </p:cNvPr>
          <p:cNvSpPr>
            <a:spLocks noGrp="1"/>
          </p:cNvSpPr>
          <p:nvPr>
            <p:ph idx="1"/>
          </p:nvPr>
        </p:nvSpPr>
        <p:spPr>
          <a:xfrm>
            <a:off x="355196" y="1652337"/>
            <a:ext cx="5596425" cy="5013934"/>
          </a:xfrm>
        </p:spPr>
        <p:txBody>
          <a:bodyPr anchor="ctr">
            <a:normAutofit/>
          </a:bodyPr>
          <a:lstStyle/>
          <a:p>
            <a:r>
              <a:rPr lang="en-GB" sz="2000" dirty="0"/>
              <a:t>Carol Smart – Women, Crime and Criminology (1976)</a:t>
            </a:r>
          </a:p>
          <a:p>
            <a:pPr lvl="1"/>
            <a:r>
              <a:rPr lang="en-GB" sz="2000" dirty="0"/>
              <a:t>Argued female offenders were treated as “doubly deviant” because they not only broke the law, but also transgressed their gender roles.</a:t>
            </a:r>
          </a:p>
          <a:p>
            <a:pPr lvl="1"/>
            <a:r>
              <a:rPr lang="en-GB" sz="2000" dirty="0"/>
              <a:t>Early research by Eaton (1986) found female defendants in court were seen as dependants within the family, and as being responsible for their behaviour and that of their family.</a:t>
            </a:r>
          </a:p>
          <a:p>
            <a:pPr lvl="1"/>
            <a:r>
              <a:rPr lang="en-GB" sz="2000" dirty="0"/>
              <a:t>Edwards (1984): “Female defendants are processed within the criminal justice system in accordance with the crimes which they committed and the extent to which the commission of the act and its nature deviate from appropriate female behaviour”</a:t>
            </a:r>
          </a:p>
        </p:txBody>
      </p:sp>
      <p:pic>
        <p:nvPicPr>
          <p:cNvPr id="6146" name="Picture 2" descr="palgrave Archives - The Source">
            <a:extLst>
              <a:ext uri="{FF2B5EF4-FFF2-40B4-BE49-F238E27FC236}">
                <a16:creationId xmlns:a16="http://schemas.microsoft.com/office/drawing/2014/main" id="{697B8EF3-8B37-1A7B-EA59-75D8BE332E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062"/>
          <a:stretch/>
        </p:blipFill>
        <p:spPr bwMode="auto">
          <a:xfrm>
            <a:off x="6798170" y="799352"/>
            <a:ext cx="4605027" cy="52592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206EE08-B670-EC76-2637-B76BC3977A39}"/>
              </a:ext>
            </a:extLst>
          </p:cNvPr>
          <p:cNvSpPr txBox="1"/>
          <p:nvPr/>
        </p:nvSpPr>
        <p:spPr>
          <a:xfrm>
            <a:off x="6550090" y="10271"/>
            <a:ext cx="6096000" cy="307777"/>
          </a:xfrm>
          <a:prstGeom prst="rect">
            <a:avLst/>
          </a:prstGeom>
          <a:noFill/>
        </p:spPr>
        <p:txBody>
          <a:bodyPr wrap="square">
            <a:spAutoFit/>
          </a:bodyPr>
          <a:lstStyle/>
          <a:p>
            <a:r>
              <a:rPr lang="en-GB" sz="1400" b="0" i="0">
                <a:solidFill>
                  <a:srgbClr val="333333"/>
                </a:solidFill>
                <a:effectLst/>
                <a:latin typeface="avenir-regular-class"/>
              </a:rPr>
              <a:t>Newburn, T. (2017) </a:t>
            </a:r>
            <a:r>
              <a:rPr lang="en-GB" sz="1400" b="0" i="1">
                <a:solidFill>
                  <a:srgbClr val="333333"/>
                </a:solidFill>
                <a:effectLst/>
                <a:latin typeface="avenir-regular-class"/>
              </a:rPr>
              <a:t>Criminology</a:t>
            </a:r>
            <a:r>
              <a:rPr lang="en-GB" sz="1400" b="0" i="0">
                <a:solidFill>
                  <a:srgbClr val="333333"/>
                </a:solidFill>
                <a:effectLst/>
                <a:latin typeface="avenir-regular-class"/>
              </a:rPr>
              <a:t>. 3rd Edition. Cambridge: Routledge. </a:t>
            </a:r>
            <a:endParaRPr lang="en-GB" sz="1400"/>
          </a:p>
        </p:txBody>
      </p:sp>
    </p:spTree>
    <p:extLst>
      <p:ext uri="{BB962C8B-B14F-4D97-AF65-F5344CB8AC3E}">
        <p14:creationId xmlns:p14="http://schemas.microsoft.com/office/powerpoint/2010/main" val="2268391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41E196-FDFD-5AAF-1130-3358D09F70C5}"/>
              </a:ext>
            </a:extLst>
          </p:cNvPr>
          <p:cNvSpPr>
            <a:spLocks noGrp="1"/>
          </p:cNvSpPr>
          <p:nvPr>
            <p:ph type="title"/>
          </p:nvPr>
        </p:nvSpPr>
        <p:spPr>
          <a:xfrm>
            <a:off x="1075767" y="1188637"/>
            <a:ext cx="2988234" cy="4480726"/>
          </a:xfrm>
        </p:spPr>
        <p:txBody>
          <a:bodyPr>
            <a:normAutofit/>
          </a:bodyPr>
          <a:lstStyle/>
          <a:p>
            <a:pPr algn="r"/>
            <a:r>
              <a:rPr lang="en-GB" sz="4100"/>
              <a:t>Feminist Criminology – Double Deviance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237231-C541-7F26-5708-F48DBBADA1F2}"/>
              </a:ext>
            </a:extLst>
          </p:cNvPr>
          <p:cNvSpPr>
            <a:spLocks noGrp="1"/>
          </p:cNvSpPr>
          <p:nvPr>
            <p:ph idx="1"/>
          </p:nvPr>
        </p:nvSpPr>
        <p:spPr>
          <a:xfrm>
            <a:off x="5255259" y="1042737"/>
            <a:ext cx="5557117" cy="4626626"/>
          </a:xfrm>
        </p:spPr>
        <p:txBody>
          <a:bodyPr anchor="ctr">
            <a:normAutofit/>
          </a:bodyPr>
          <a:lstStyle/>
          <a:p>
            <a:r>
              <a:rPr lang="en-GB" sz="2400" dirty="0"/>
              <a:t>Double Deviance is often discussed in terms of the judgement or stigma that is applied to female criminals but doesn’t necessarily equate to harsher punishments from the criminal justice system.</a:t>
            </a:r>
          </a:p>
          <a:p>
            <a:endParaRPr lang="en-GB" sz="2400" dirty="0"/>
          </a:p>
          <a:p>
            <a:r>
              <a:rPr lang="en-GB" sz="2400" dirty="0"/>
              <a:t>Embry and Lyons (2012) note that although we would expect double deviance to result in harsher punishment, the trend in sentencing suggests women are punished less harshly than men are.</a:t>
            </a:r>
          </a:p>
        </p:txBody>
      </p:sp>
      <p:sp>
        <p:nvSpPr>
          <p:cNvPr id="5" name="TextBox 4">
            <a:extLst>
              <a:ext uri="{FF2B5EF4-FFF2-40B4-BE49-F238E27FC236}">
                <a16:creationId xmlns:a16="http://schemas.microsoft.com/office/drawing/2014/main" id="{45EE5F42-513B-6F44-1700-9D7285FFECA0}"/>
              </a:ext>
            </a:extLst>
          </p:cNvPr>
          <p:cNvSpPr txBox="1"/>
          <p:nvPr/>
        </p:nvSpPr>
        <p:spPr>
          <a:xfrm>
            <a:off x="5860511" y="5745693"/>
            <a:ext cx="6096000" cy="261610"/>
          </a:xfrm>
          <a:prstGeom prst="rect">
            <a:avLst/>
          </a:prstGeom>
          <a:noFill/>
        </p:spPr>
        <p:txBody>
          <a:bodyPr wrap="square">
            <a:spAutoFit/>
          </a:bodyPr>
          <a:lstStyle/>
          <a:p>
            <a:r>
              <a:rPr lang="en-GB" sz="1100" b="0" i="0" dirty="0">
                <a:solidFill>
                  <a:srgbClr val="333333"/>
                </a:solidFill>
                <a:effectLst/>
                <a:latin typeface="avenir-regular-class"/>
              </a:rPr>
              <a:t>Embry, R. &amp; Lyons ,P. (2012)</a:t>
            </a:r>
            <a:endParaRPr lang="en-GB" sz="1100" dirty="0"/>
          </a:p>
        </p:txBody>
      </p:sp>
    </p:spTree>
    <p:extLst>
      <p:ext uri="{BB962C8B-B14F-4D97-AF65-F5344CB8AC3E}">
        <p14:creationId xmlns:p14="http://schemas.microsoft.com/office/powerpoint/2010/main" val="1539087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53249-AF4B-763A-928A-C30B40D3E9D4}"/>
              </a:ext>
            </a:extLst>
          </p:cNvPr>
          <p:cNvSpPr>
            <a:spLocks noGrp="1"/>
          </p:cNvSpPr>
          <p:nvPr>
            <p:ph type="title"/>
          </p:nvPr>
        </p:nvSpPr>
        <p:spPr>
          <a:xfrm>
            <a:off x="838200" y="365126"/>
            <a:ext cx="10515600" cy="897618"/>
          </a:xfrm>
        </p:spPr>
        <p:txBody>
          <a:bodyPr/>
          <a:lstStyle/>
          <a:p>
            <a:r>
              <a:rPr lang="en-GB" sz="4400" b="1" i="0">
                <a:solidFill>
                  <a:srgbClr val="2A2A2A"/>
                </a:solidFill>
                <a:effectLst/>
                <a:latin typeface="Merriweather" panose="00000500000000000000" pitchFamily="2" charset="0"/>
              </a:rPr>
              <a:t>Drunk and Doubly Deviant?</a:t>
            </a:r>
            <a:endParaRPr lang="en-GB"/>
          </a:p>
        </p:txBody>
      </p:sp>
      <p:sp>
        <p:nvSpPr>
          <p:cNvPr id="3" name="Content Placeholder 2">
            <a:extLst>
              <a:ext uri="{FF2B5EF4-FFF2-40B4-BE49-F238E27FC236}">
                <a16:creationId xmlns:a16="http://schemas.microsoft.com/office/drawing/2014/main" id="{7CB81E2D-5D64-DAFF-D683-A9CEF901CC3C}"/>
              </a:ext>
            </a:extLst>
          </p:cNvPr>
          <p:cNvSpPr>
            <a:spLocks noGrp="1"/>
          </p:cNvSpPr>
          <p:nvPr>
            <p:ph idx="1"/>
          </p:nvPr>
        </p:nvSpPr>
        <p:spPr>
          <a:xfrm>
            <a:off x="838200" y="1732547"/>
            <a:ext cx="10515600" cy="4444416"/>
          </a:xfrm>
        </p:spPr>
        <p:txBody>
          <a:bodyPr/>
          <a:lstStyle/>
          <a:p>
            <a:r>
              <a:rPr lang="en-GB" sz="2000" dirty="0" err="1">
                <a:latin typeface="Arial" panose="020B0604020202020204" pitchFamily="34" charset="0"/>
                <a:cs typeface="Arial" panose="020B0604020202020204" pitchFamily="34" charset="0"/>
              </a:rPr>
              <a:t>Lightowlers</a:t>
            </a:r>
            <a:r>
              <a:rPr lang="en-GB" sz="2000" dirty="0">
                <a:latin typeface="Arial" panose="020B0604020202020204" pitchFamily="34" charset="0"/>
                <a:cs typeface="Arial" panose="020B0604020202020204" pitchFamily="34" charset="0"/>
              </a:rPr>
              <a:t>, C.  (2018)</a:t>
            </a:r>
          </a:p>
          <a:p>
            <a:r>
              <a:rPr lang="en-GB" sz="2000" dirty="0">
                <a:latin typeface="Arial" panose="020B0604020202020204" pitchFamily="34" charset="0"/>
                <a:cs typeface="Arial" panose="020B0604020202020204" pitchFamily="34" charset="0"/>
              </a:rPr>
              <a:t>P</a:t>
            </a:r>
            <a:r>
              <a:rPr lang="en-GB" sz="2000" b="0" i="0" dirty="0">
                <a:effectLst/>
                <a:latin typeface="Arial" panose="020B0604020202020204" pitchFamily="34" charset="0"/>
                <a:cs typeface="Arial" panose="020B0604020202020204" pitchFamily="34" charset="0"/>
              </a:rPr>
              <a:t>robability of custody and sentence severity using the Crown Court Sentencing Survey –intoxication and assault offences.</a:t>
            </a:r>
          </a:p>
          <a:p>
            <a:r>
              <a:rPr lang="en-GB" sz="2000" dirty="0">
                <a:latin typeface="Arial" panose="020B0604020202020204" pitchFamily="34" charset="0"/>
                <a:cs typeface="Arial" panose="020B0604020202020204" pitchFamily="34" charset="0"/>
              </a:rPr>
              <a:t>Main findings – female defendants' cases are twice likely to be taken more serious compared to males where intoxication is present.</a:t>
            </a:r>
          </a:p>
          <a:p>
            <a:r>
              <a:rPr lang="en-GB" sz="2000" dirty="0">
                <a:latin typeface="Arial" panose="020B0604020202020204" pitchFamily="34" charset="0"/>
                <a:cs typeface="Arial" panose="020B0604020202020204" pitchFamily="34" charset="0"/>
              </a:rPr>
              <a:t>Women are judge more harshly than men – alcohol history, family life, social services, previous cases</a:t>
            </a:r>
          </a:p>
          <a:p>
            <a:r>
              <a:rPr lang="en-GB" sz="2000" b="0" i="0" dirty="0">
                <a:effectLst/>
                <a:latin typeface="Arial" panose="020B0604020202020204" pitchFamily="34" charset="0"/>
                <a:cs typeface="Arial" panose="020B0604020202020204" pitchFamily="34" charset="0"/>
              </a:rPr>
              <a:t>Two polarized standpoints are clear –</a:t>
            </a:r>
          </a:p>
          <a:p>
            <a:r>
              <a:rPr lang="en-GB" sz="2000" b="0" i="0" dirty="0">
                <a:effectLst/>
                <a:latin typeface="Arial" panose="020B0604020202020204" pitchFamily="34" charset="0"/>
                <a:cs typeface="Arial" panose="020B0604020202020204" pitchFamily="34" charset="0"/>
              </a:rPr>
              <a:t> those suggesting women are treated with greater leniency (sometimes also referred to as ‘chivalry’) </a:t>
            </a:r>
          </a:p>
          <a:p>
            <a:r>
              <a:rPr lang="en-GB" sz="2000" dirty="0">
                <a:latin typeface="Arial" panose="020B0604020202020204" pitchFamily="34" charset="0"/>
                <a:cs typeface="Arial" panose="020B0604020202020204" pitchFamily="34" charset="0"/>
              </a:rPr>
              <a:t>T</a:t>
            </a:r>
            <a:r>
              <a:rPr lang="en-GB" sz="2000" b="0" i="0" dirty="0">
                <a:effectLst/>
                <a:latin typeface="Arial" panose="020B0604020202020204" pitchFamily="34" charset="0"/>
                <a:cs typeface="Arial" panose="020B0604020202020204" pitchFamily="34" charset="0"/>
              </a:rPr>
              <a:t>hose suggesting women receive </a:t>
            </a:r>
            <a:r>
              <a:rPr lang="en-GB" sz="2000" b="0" i="0" dirty="0">
                <a:solidFill>
                  <a:srgbClr val="2A2A2A"/>
                </a:solidFill>
                <a:effectLst/>
                <a:latin typeface="Arial" panose="020B0604020202020204" pitchFamily="34" charset="0"/>
                <a:cs typeface="Arial" panose="020B0604020202020204" pitchFamily="34" charset="0"/>
              </a:rPr>
              <a:t>more </a:t>
            </a:r>
            <a:r>
              <a:rPr lang="en-GB" sz="2000" b="0" i="0" dirty="0">
                <a:effectLst/>
                <a:latin typeface="Arial" panose="020B0604020202020204" pitchFamily="34" charset="0"/>
                <a:cs typeface="Arial" panose="020B0604020202020204" pitchFamily="34" charset="0"/>
              </a:rPr>
              <a:t>severe treatment as they are seen as ‘doubly deviant’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5543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1F6FD-DFBA-348D-C532-56513326F5CA}"/>
              </a:ext>
            </a:extLst>
          </p:cNvPr>
          <p:cNvSpPr>
            <a:spLocks noGrp="1"/>
          </p:cNvSpPr>
          <p:nvPr>
            <p:ph type="title"/>
          </p:nvPr>
        </p:nvSpPr>
        <p:spPr>
          <a:xfrm>
            <a:off x="808638" y="23203"/>
            <a:ext cx="9236700" cy="1188950"/>
          </a:xfrm>
        </p:spPr>
        <p:txBody>
          <a:bodyPr anchor="b">
            <a:normAutofit/>
          </a:bodyPr>
          <a:lstStyle/>
          <a:p>
            <a:r>
              <a:rPr lang="en-GB" sz="5400" dirty="0"/>
              <a:t>Feminist Criminology</a:t>
            </a:r>
          </a:p>
        </p:txBody>
      </p:sp>
      <p:sp>
        <p:nvSpPr>
          <p:cNvPr id="3" name="Content Placeholder 2">
            <a:extLst>
              <a:ext uri="{FF2B5EF4-FFF2-40B4-BE49-F238E27FC236}">
                <a16:creationId xmlns:a16="http://schemas.microsoft.com/office/drawing/2014/main" id="{96461290-0B2E-18F5-8EC3-52D03298D85A}"/>
              </a:ext>
            </a:extLst>
          </p:cNvPr>
          <p:cNvSpPr>
            <a:spLocks noGrp="1"/>
          </p:cNvSpPr>
          <p:nvPr>
            <p:ph idx="1"/>
          </p:nvPr>
        </p:nvSpPr>
        <p:spPr>
          <a:xfrm>
            <a:off x="387927" y="1519931"/>
            <a:ext cx="10875818" cy="4830994"/>
          </a:xfrm>
        </p:spPr>
        <p:txBody>
          <a:bodyPr anchor="ctr">
            <a:normAutofit lnSpcReduction="10000"/>
          </a:bodyPr>
          <a:lstStyle/>
          <a:p>
            <a:pPr marL="0" indent="0">
              <a:buNone/>
            </a:pPr>
            <a:r>
              <a:rPr lang="en-GB" sz="2000" b="0" i="0" u="sng" strike="noStrike" baseline="0" dirty="0">
                <a:latin typeface="Frutiger-Light"/>
              </a:rPr>
              <a:t>Issues Highlighted by Feminist Criminologist Research Studies by early 2000’s</a:t>
            </a:r>
            <a:endParaRPr lang="en-GB" sz="2000" b="0" i="0" u="none" strike="noStrike" baseline="0" dirty="0">
              <a:latin typeface="Frutiger-Light"/>
            </a:endParaRPr>
          </a:p>
          <a:p>
            <a:endParaRPr lang="en-GB" sz="2000" b="0" i="0" u="none" strike="noStrike" baseline="0" dirty="0">
              <a:latin typeface="Frutiger-Light"/>
            </a:endParaRPr>
          </a:p>
          <a:p>
            <a:r>
              <a:rPr lang="en-GB" sz="2000" b="0" i="0" u="none" strike="noStrike" baseline="0" dirty="0">
                <a:latin typeface="Frutiger-Light"/>
              </a:rPr>
              <a:t>research projects on gender and crime were being undertaken across the world and international agencies such as the United Nations were supporting the collection and comparison of survey data on topics such as domestic violence, sexual assault and trafficking for sexual purposes, leading to the concept of blurred boundaries, where the links between the status of the same women as victims and as perpetrators were recognised;</a:t>
            </a:r>
          </a:p>
          <a:p>
            <a:r>
              <a:rPr lang="en-GB" sz="2000" b="0" i="0" u="none" strike="noStrike" baseline="0" dirty="0">
                <a:latin typeface="Frutiger-Light"/>
              </a:rPr>
              <a:t>at national level the impact on the public policy agenda was considerable: many nations had altered their legal and social welfare structures to respond to research on domestic and sexual violence;</a:t>
            </a:r>
          </a:p>
          <a:p>
            <a:r>
              <a:rPr lang="en-GB" sz="2000" b="0" i="0" u="none" strike="noStrike" baseline="0" dirty="0">
                <a:latin typeface="Frutiger-Light"/>
              </a:rPr>
              <a:t>recruitment of women to law enforcement agencies became a priority in increasing numbers of countries, based on evaluative research which had demonstrated their competence (Brown and Heidensohn, 2000);</a:t>
            </a:r>
          </a:p>
          <a:p>
            <a:r>
              <a:rPr lang="en-GB" sz="2000" b="0" i="0" u="none" strike="noStrike" baseline="0" dirty="0">
                <a:latin typeface="Frutiger-Light"/>
              </a:rPr>
              <a:t>there were signs that ways of treating female offenders were being taken much more seriously, with extra resources being invested in them and new regimes adopted in places as varied as Ireland, Canada and Britain.</a:t>
            </a:r>
            <a:endParaRPr lang="en-GB" sz="2000" dirty="0"/>
          </a:p>
        </p:txBody>
      </p:sp>
      <p:sp>
        <p:nvSpPr>
          <p:cNvPr id="4" name="TextBox 3">
            <a:extLst>
              <a:ext uri="{FF2B5EF4-FFF2-40B4-BE49-F238E27FC236}">
                <a16:creationId xmlns:a16="http://schemas.microsoft.com/office/drawing/2014/main" id="{FFAF632C-1A0E-8032-2ED1-2DF477EDBEAC}"/>
              </a:ext>
            </a:extLst>
          </p:cNvPr>
          <p:cNvSpPr txBox="1"/>
          <p:nvPr/>
        </p:nvSpPr>
        <p:spPr>
          <a:xfrm>
            <a:off x="7219411" y="23203"/>
            <a:ext cx="4972588" cy="307777"/>
          </a:xfrm>
          <a:prstGeom prst="rect">
            <a:avLst/>
          </a:prstGeom>
          <a:noFill/>
        </p:spPr>
        <p:txBody>
          <a:bodyPr wrap="square">
            <a:spAutoFit/>
          </a:bodyPr>
          <a:lstStyle/>
          <a:p>
            <a:r>
              <a:rPr lang="en-GB" sz="1400" b="0" i="0" dirty="0">
                <a:effectLst/>
              </a:rPr>
              <a:t>Heidensohn, F. (2012)</a:t>
            </a:r>
            <a:endParaRPr lang="en-GB" sz="1400" dirty="0"/>
          </a:p>
        </p:txBody>
      </p:sp>
    </p:spTree>
    <p:extLst>
      <p:ext uri="{BB962C8B-B14F-4D97-AF65-F5344CB8AC3E}">
        <p14:creationId xmlns:p14="http://schemas.microsoft.com/office/powerpoint/2010/main" val="490973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D0ED2-57AF-D23F-8FCF-2DD6728417F5}"/>
              </a:ext>
            </a:extLst>
          </p:cNvPr>
          <p:cNvSpPr>
            <a:spLocks noGrp="1"/>
          </p:cNvSpPr>
          <p:nvPr>
            <p:ph type="title"/>
          </p:nvPr>
        </p:nvSpPr>
        <p:spPr>
          <a:xfrm>
            <a:off x="838200" y="365125"/>
            <a:ext cx="10515600" cy="1325563"/>
          </a:xfrm>
        </p:spPr>
        <p:txBody>
          <a:bodyPr>
            <a:normAutofit/>
          </a:bodyPr>
          <a:lstStyle/>
          <a:p>
            <a:r>
              <a:rPr lang="en-GB"/>
              <a:t>Criticisms of Feminist Criminology</a:t>
            </a:r>
          </a:p>
        </p:txBody>
      </p:sp>
      <p:sp>
        <p:nvSpPr>
          <p:cNvPr id="3" name="Content Placeholder 2">
            <a:extLst>
              <a:ext uri="{FF2B5EF4-FFF2-40B4-BE49-F238E27FC236}">
                <a16:creationId xmlns:a16="http://schemas.microsoft.com/office/drawing/2014/main" id="{DF268901-7D6D-662C-2067-BE3B5BE0EDD3}"/>
              </a:ext>
            </a:extLst>
          </p:cNvPr>
          <p:cNvSpPr>
            <a:spLocks noGrp="1"/>
          </p:cNvSpPr>
          <p:nvPr>
            <p:ph idx="1"/>
          </p:nvPr>
        </p:nvSpPr>
        <p:spPr>
          <a:xfrm>
            <a:off x="838200" y="1825625"/>
            <a:ext cx="10515600" cy="4351338"/>
          </a:xfrm>
        </p:spPr>
        <p:txBody>
          <a:bodyPr>
            <a:normAutofit/>
          </a:bodyPr>
          <a:lstStyle/>
          <a:p>
            <a:r>
              <a:rPr lang="en-GB" sz="2400" b="0" i="0" u="none" strike="noStrike" baseline="0" dirty="0">
                <a:latin typeface="Frutiger-Light"/>
              </a:rPr>
              <a:t>Smart suggested that too high a price might be paid for raising the profile of the study of women and crime, and a version of what may be called the Pandora Box</a:t>
            </a:r>
          </a:p>
          <a:p>
            <a:r>
              <a:rPr lang="en-GB" sz="2400" b="0" i="0" u="none" strike="noStrike" baseline="0" dirty="0">
                <a:latin typeface="Frutiger-Light"/>
              </a:rPr>
              <a:t>Some scholars  Snyder, S. argues that the global trend towards greater and harsher punishment of women is an unintended consequence of feminists whose work has forced criminal justice agencies to take women much more seriously.</a:t>
            </a:r>
          </a:p>
          <a:p>
            <a:r>
              <a:rPr lang="en-GB" sz="2400" b="0" i="0" u="none" strike="noStrike" baseline="0" dirty="0">
                <a:latin typeface="Frutiger-Light"/>
              </a:rPr>
              <a:t> Worrall has used a similar argument about girls’ delinquency in Australia and the UK, while Steffensmeier and colleagues tested ‘behaviour change’ and ‘policy change’ hypotheses to explain recorded increases in female involvement in violent crime in the USA </a:t>
            </a:r>
          </a:p>
          <a:p>
            <a:r>
              <a:rPr lang="en-GB" sz="2400" b="0" i="0" u="none" strike="noStrike" baseline="0" dirty="0">
                <a:latin typeface="Frutiger-Light"/>
              </a:rPr>
              <a:t>They concluded that policy change was the more plausible theory and attributed it to the impact of greater equality and enhanced awareness of gender issues.</a:t>
            </a:r>
            <a:endParaRPr lang="en-GB" sz="2400" dirty="0"/>
          </a:p>
        </p:txBody>
      </p:sp>
      <p:sp>
        <p:nvSpPr>
          <p:cNvPr id="5" name="TextBox 4">
            <a:extLst>
              <a:ext uri="{FF2B5EF4-FFF2-40B4-BE49-F238E27FC236}">
                <a16:creationId xmlns:a16="http://schemas.microsoft.com/office/drawing/2014/main" id="{C2190DBA-429A-D017-12B4-0B659F592A17}"/>
              </a:ext>
            </a:extLst>
          </p:cNvPr>
          <p:cNvSpPr txBox="1"/>
          <p:nvPr/>
        </p:nvSpPr>
        <p:spPr>
          <a:xfrm>
            <a:off x="7216364" y="6222411"/>
            <a:ext cx="4972588" cy="523220"/>
          </a:xfrm>
          <a:prstGeom prst="rect">
            <a:avLst/>
          </a:prstGeom>
          <a:noFill/>
        </p:spPr>
        <p:txBody>
          <a:bodyPr wrap="square">
            <a:spAutoFit/>
          </a:bodyPr>
          <a:lstStyle/>
          <a:p>
            <a:r>
              <a:rPr lang="en-GB" sz="1400" b="0" i="0">
                <a:effectLst/>
              </a:rPr>
              <a:t>Heidensohn, F. (2012) 'The Future of Feminist Criminology', </a:t>
            </a:r>
            <a:r>
              <a:rPr lang="en-GB" sz="1400" b="0" i="1">
                <a:effectLst/>
              </a:rPr>
              <a:t>Crime, Media and Culture</a:t>
            </a:r>
            <a:r>
              <a:rPr lang="en-GB" sz="1400" b="0" i="0">
                <a:effectLst/>
              </a:rPr>
              <a:t>, 8(2), pp.123-134.</a:t>
            </a:r>
            <a:endParaRPr lang="en-GB" sz="1400"/>
          </a:p>
        </p:txBody>
      </p:sp>
    </p:spTree>
    <p:extLst>
      <p:ext uri="{BB962C8B-B14F-4D97-AF65-F5344CB8AC3E}">
        <p14:creationId xmlns:p14="http://schemas.microsoft.com/office/powerpoint/2010/main" val="2515917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EB2C2-B38B-7E56-4A3F-F3FD6039C86B}"/>
              </a:ext>
            </a:extLst>
          </p:cNvPr>
          <p:cNvSpPr>
            <a:spLocks noGrp="1"/>
          </p:cNvSpPr>
          <p:nvPr>
            <p:ph type="title"/>
          </p:nvPr>
        </p:nvSpPr>
        <p:spPr>
          <a:xfrm>
            <a:off x="593558" y="1188637"/>
            <a:ext cx="2614863" cy="4480726"/>
          </a:xfrm>
        </p:spPr>
        <p:txBody>
          <a:bodyPr>
            <a:normAutofit/>
          </a:bodyPr>
          <a:lstStyle/>
          <a:p>
            <a:pPr algn="r"/>
            <a:r>
              <a:rPr lang="en-GB" sz="3200" dirty="0"/>
              <a:t>Weaknesses of Feminist Criminology</a:t>
            </a:r>
          </a:p>
        </p:txBody>
      </p:sp>
      <p:sp>
        <p:nvSpPr>
          <p:cNvPr id="3" name="Content Placeholder 2">
            <a:extLst>
              <a:ext uri="{FF2B5EF4-FFF2-40B4-BE49-F238E27FC236}">
                <a16:creationId xmlns:a16="http://schemas.microsoft.com/office/drawing/2014/main" id="{DAD48B06-C80D-1898-2FD3-4DA33956FA23}"/>
              </a:ext>
            </a:extLst>
          </p:cNvPr>
          <p:cNvSpPr>
            <a:spLocks noGrp="1"/>
          </p:cNvSpPr>
          <p:nvPr>
            <p:ph idx="1"/>
          </p:nvPr>
        </p:nvSpPr>
        <p:spPr>
          <a:xfrm>
            <a:off x="4652211" y="304799"/>
            <a:ext cx="6464020" cy="5579807"/>
          </a:xfrm>
        </p:spPr>
        <p:txBody>
          <a:bodyPr anchor="ctr">
            <a:normAutofit/>
          </a:bodyPr>
          <a:lstStyle/>
          <a:p>
            <a:pPr algn="l"/>
            <a:r>
              <a:rPr lang="en-GB" sz="1800" b="0" i="0" u="none" strike="noStrike" baseline="0" dirty="0">
                <a:latin typeface="Frutiger-Light"/>
              </a:rPr>
              <a:t>little innovation on theoretical approaches;</a:t>
            </a:r>
          </a:p>
          <a:p>
            <a:pPr algn="l"/>
            <a:r>
              <a:rPr lang="en-GB" sz="1800" b="0" i="0" u="none" strike="noStrike" baseline="0" dirty="0">
                <a:latin typeface="Frutiger-Light"/>
              </a:rPr>
              <a:t>gaps in the range of topics researched, especially in intersectional areas, but also equity, gender in criminal justice professions such as probation and in the history of crime and punishment;</a:t>
            </a:r>
          </a:p>
          <a:p>
            <a:pPr algn="l"/>
            <a:r>
              <a:rPr lang="en-GB" sz="1800" b="0" i="0" u="none" strike="noStrike" baseline="0" dirty="0">
                <a:latin typeface="Frutiger-Light"/>
              </a:rPr>
              <a:t>the continued failure of some of the major writers in the field to give more than token acknowledgement to gender in their work remains a limitation—for them and for the subject.</a:t>
            </a:r>
          </a:p>
          <a:p>
            <a:pPr algn="l"/>
            <a:r>
              <a:rPr lang="en-GB" sz="1800" b="0" i="0" u="none" strike="noStrike" baseline="0" dirty="0">
                <a:latin typeface="Frutiger-Light"/>
              </a:rPr>
              <a:t>I have already noted the worldwide upward trend in the penalisation of women and girls which can be construed as an example of taking gender too seriously in the study of crime;</a:t>
            </a:r>
          </a:p>
          <a:p>
            <a:pPr algn="l"/>
            <a:r>
              <a:rPr lang="en-GB" sz="1800" b="0" i="0" u="none" strike="noStrike" baseline="0" dirty="0">
                <a:latin typeface="Frutiger-Light"/>
              </a:rPr>
              <a:t>what Chesney-Lind (2006) called, in the US context, ‘vengeful equity’—a form of backlash against women and gender-aware studies has been stressed as a danger in a polarised, punitive, post-credit-crunch world;</a:t>
            </a:r>
          </a:p>
          <a:p>
            <a:pPr algn="l"/>
            <a:r>
              <a:rPr lang="en-GB" sz="1800" b="0" i="0" u="none" strike="noStrike" baseline="0" dirty="0">
                <a:latin typeface="Frutiger-Light"/>
              </a:rPr>
              <a:t>in the world beyond the West, and in western nations also, there are too many examples of the most egregious gendered crimes, from genital mutilation, through abuse by soldiers and police to so-called honour killings.</a:t>
            </a:r>
            <a:endParaRPr lang="en-GB" sz="1800" dirty="0"/>
          </a:p>
        </p:txBody>
      </p:sp>
      <p:sp>
        <p:nvSpPr>
          <p:cNvPr id="4" name="TextBox 3">
            <a:extLst>
              <a:ext uri="{FF2B5EF4-FFF2-40B4-BE49-F238E27FC236}">
                <a16:creationId xmlns:a16="http://schemas.microsoft.com/office/drawing/2014/main" id="{081125E3-C255-6F7E-4AB3-140A457A5FB1}"/>
              </a:ext>
            </a:extLst>
          </p:cNvPr>
          <p:cNvSpPr txBox="1"/>
          <p:nvPr/>
        </p:nvSpPr>
        <p:spPr>
          <a:xfrm>
            <a:off x="83590" y="61481"/>
            <a:ext cx="4972588" cy="523220"/>
          </a:xfrm>
          <a:prstGeom prst="rect">
            <a:avLst/>
          </a:prstGeom>
          <a:noFill/>
        </p:spPr>
        <p:txBody>
          <a:bodyPr wrap="square">
            <a:spAutoFit/>
          </a:bodyPr>
          <a:lstStyle/>
          <a:p>
            <a:r>
              <a:rPr lang="en-GB" sz="1400" b="0" i="0">
                <a:effectLst/>
              </a:rPr>
              <a:t>Heidensohn, F. (2012) 'The Future of Feminist Criminology', </a:t>
            </a:r>
            <a:r>
              <a:rPr lang="en-GB" sz="1400" b="0" i="1">
                <a:effectLst/>
              </a:rPr>
              <a:t>Crime, Media and Culture</a:t>
            </a:r>
            <a:r>
              <a:rPr lang="en-GB" sz="1400" b="0" i="0">
                <a:effectLst/>
              </a:rPr>
              <a:t>, 8(2), pp.123-134.</a:t>
            </a:r>
            <a:endParaRPr lang="en-GB" sz="1400"/>
          </a:p>
        </p:txBody>
      </p:sp>
    </p:spTree>
    <p:extLst>
      <p:ext uri="{BB962C8B-B14F-4D97-AF65-F5344CB8AC3E}">
        <p14:creationId xmlns:p14="http://schemas.microsoft.com/office/powerpoint/2010/main" val="10394370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EB2C2-B38B-7E56-4A3F-F3FD6039C86B}"/>
              </a:ext>
            </a:extLst>
          </p:cNvPr>
          <p:cNvSpPr>
            <a:spLocks noGrp="1"/>
          </p:cNvSpPr>
          <p:nvPr>
            <p:ph type="title"/>
          </p:nvPr>
        </p:nvSpPr>
        <p:spPr>
          <a:xfrm>
            <a:off x="1075767" y="1188637"/>
            <a:ext cx="2164738" cy="4480726"/>
          </a:xfrm>
        </p:spPr>
        <p:txBody>
          <a:bodyPr>
            <a:normAutofit/>
          </a:bodyPr>
          <a:lstStyle/>
          <a:p>
            <a:pPr algn="r"/>
            <a:r>
              <a:rPr lang="en-GB" sz="3200" dirty="0"/>
              <a:t>Strengths of Feminist Criminology</a:t>
            </a:r>
          </a:p>
        </p:txBody>
      </p:sp>
      <p:sp>
        <p:nvSpPr>
          <p:cNvPr id="3" name="Content Placeholder 2">
            <a:extLst>
              <a:ext uri="{FF2B5EF4-FFF2-40B4-BE49-F238E27FC236}">
                <a16:creationId xmlns:a16="http://schemas.microsoft.com/office/drawing/2014/main" id="{DAD48B06-C80D-1898-2FD3-4DA33956FA23}"/>
              </a:ext>
            </a:extLst>
          </p:cNvPr>
          <p:cNvSpPr>
            <a:spLocks noGrp="1"/>
          </p:cNvSpPr>
          <p:nvPr>
            <p:ph idx="1"/>
          </p:nvPr>
        </p:nvSpPr>
        <p:spPr>
          <a:xfrm>
            <a:off x="4523874" y="449179"/>
            <a:ext cx="6592357" cy="5435427"/>
          </a:xfrm>
        </p:spPr>
        <p:txBody>
          <a:bodyPr anchor="ctr">
            <a:normAutofit/>
          </a:bodyPr>
          <a:lstStyle/>
          <a:p>
            <a:r>
              <a:rPr lang="en-GB" sz="1800" b="0" i="0" u="none" strike="noStrike" baseline="0" dirty="0">
                <a:latin typeface="Frutiger-Light"/>
              </a:rPr>
              <a:t>there is a substantial and growing body of work, which is widely accepted and cited;</a:t>
            </a:r>
          </a:p>
          <a:p>
            <a:r>
              <a:rPr lang="en-GB" sz="1800" b="0" i="0" u="none" strike="noStrike" baseline="0" dirty="0">
                <a:latin typeface="SymbolMT"/>
              </a:rPr>
              <a:t> </a:t>
            </a:r>
            <a:r>
              <a:rPr lang="en-GB" sz="1800" b="0" i="0" u="none" strike="noStrike" baseline="0" dirty="0">
                <a:latin typeface="Frutiger-Light"/>
              </a:rPr>
              <a:t>there are large numbers of postgraduates doing relevant research and significant, but fewer and in junior posts, numbers of faculty;</a:t>
            </a:r>
          </a:p>
          <a:p>
            <a:r>
              <a:rPr lang="en-GB" sz="1800" b="0" i="0" u="none" strike="noStrike" baseline="0" dirty="0">
                <a:latin typeface="Frutiger-Light"/>
              </a:rPr>
              <a:t>arguably a fundamental cultural shift has taken place in criminology: female offending was not of interest to anyone 40 years ago, but now it is—to scholars, policy-makers, criminal justice professionals, and to offenders themselves;</a:t>
            </a:r>
          </a:p>
          <a:p>
            <a:r>
              <a:rPr lang="en-GB" sz="1800" b="0" i="0" u="none" strike="noStrike" baseline="0" dirty="0">
                <a:latin typeface="Frutiger-Light"/>
              </a:rPr>
              <a:t>notable impact in the UK at least on policy debates about the penal treatment of women as a host of reports and studies testify—Fawcett, Carlen et al., Corston and </a:t>
            </a:r>
            <a:r>
              <a:rPr lang="en-GB" sz="1800" b="0" i="0" u="none" strike="noStrike" baseline="0" dirty="0" err="1">
                <a:latin typeface="Frutiger-Light"/>
              </a:rPr>
              <a:t>Gelsthorpe</a:t>
            </a:r>
            <a:r>
              <a:rPr lang="en-GB" sz="1800" b="0" i="0" u="none" strike="noStrike" baseline="0" dirty="0">
                <a:latin typeface="Frutiger-Light"/>
              </a:rPr>
              <a:t>, as do the various government initiatives which ensued (see Heidensohn and Silvestri, 2012) for a review);</a:t>
            </a:r>
          </a:p>
          <a:p>
            <a:r>
              <a:rPr lang="en-GB" sz="1800" b="0" i="0" u="none" strike="noStrike" baseline="0" dirty="0">
                <a:latin typeface="Frutiger-Light"/>
              </a:rPr>
              <a:t>the same is true, though with a smaller research resource involved, of several areas in criminal justice and law enforcement—gender and policing, the relevant skills needed for officers, diversity in the judiciary and other criminal justice systems (CJS) professionals.</a:t>
            </a:r>
            <a:endParaRPr lang="en-GB" sz="1800" dirty="0"/>
          </a:p>
        </p:txBody>
      </p:sp>
      <p:sp>
        <p:nvSpPr>
          <p:cNvPr id="4" name="TextBox 3">
            <a:extLst>
              <a:ext uri="{FF2B5EF4-FFF2-40B4-BE49-F238E27FC236}">
                <a16:creationId xmlns:a16="http://schemas.microsoft.com/office/drawing/2014/main" id="{081125E3-C255-6F7E-4AB3-140A457A5FB1}"/>
              </a:ext>
            </a:extLst>
          </p:cNvPr>
          <p:cNvSpPr txBox="1"/>
          <p:nvPr/>
        </p:nvSpPr>
        <p:spPr>
          <a:xfrm>
            <a:off x="83590" y="61481"/>
            <a:ext cx="4972588" cy="523220"/>
          </a:xfrm>
          <a:prstGeom prst="rect">
            <a:avLst/>
          </a:prstGeom>
          <a:noFill/>
        </p:spPr>
        <p:txBody>
          <a:bodyPr wrap="square">
            <a:spAutoFit/>
          </a:bodyPr>
          <a:lstStyle/>
          <a:p>
            <a:r>
              <a:rPr lang="en-GB" sz="1400" b="0" i="0">
                <a:effectLst/>
              </a:rPr>
              <a:t>Heidensohn, F. (2012) 'The Future of Feminist Criminology', </a:t>
            </a:r>
            <a:r>
              <a:rPr lang="en-GB" sz="1400" b="0" i="1">
                <a:effectLst/>
              </a:rPr>
              <a:t>Crime, Media and Culture</a:t>
            </a:r>
            <a:r>
              <a:rPr lang="en-GB" sz="1400" b="0" i="0">
                <a:effectLst/>
              </a:rPr>
              <a:t>, 8(2), pp.123-134.</a:t>
            </a:r>
            <a:endParaRPr lang="en-GB" sz="1400"/>
          </a:p>
        </p:txBody>
      </p:sp>
    </p:spTree>
    <p:extLst>
      <p:ext uri="{BB962C8B-B14F-4D97-AF65-F5344CB8AC3E}">
        <p14:creationId xmlns:p14="http://schemas.microsoft.com/office/powerpoint/2010/main" val="26806074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The false feminism of criminalising sex workers' clients | openDemocracy">
            <a:extLst>
              <a:ext uri="{FF2B5EF4-FFF2-40B4-BE49-F238E27FC236}">
                <a16:creationId xmlns:a16="http://schemas.microsoft.com/office/drawing/2014/main" id="{A0790DA3-CC45-CC23-3433-9A529D3BC4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39" r="6868"/>
          <a:stretch/>
        </p:blipFill>
        <p:spPr bwMode="auto">
          <a:xfrm>
            <a:off x="6633029" y="1146374"/>
            <a:ext cx="5558971" cy="5711626"/>
          </a:xfrm>
          <a:prstGeom prst="rect">
            <a:avLst/>
          </a:prstGeom>
          <a:noFill/>
          <a:extLst>
            <a:ext uri="{909E8E84-426E-40DD-AFC4-6F175D3DCCD1}">
              <a14:hiddenFill xmlns:a14="http://schemas.microsoft.com/office/drawing/2010/main">
                <a:solidFill>
                  <a:srgbClr val="FFFFFF"/>
                </a:solidFill>
              </a14:hiddenFill>
            </a:ext>
          </a:extLst>
        </p:spPr>
      </p:pic>
      <p:sp useBgFill="1">
        <p:nvSpPr>
          <p:cNvPr id="13321" name="Rectangle 13320">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80CE7-A205-704F-C52D-713BA60FE8AC}"/>
              </a:ext>
            </a:extLst>
          </p:cNvPr>
          <p:cNvSpPr>
            <a:spLocks noGrp="1"/>
          </p:cNvSpPr>
          <p:nvPr>
            <p:ph type="title"/>
          </p:nvPr>
        </p:nvSpPr>
        <p:spPr>
          <a:xfrm>
            <a:off x="761801" y="250409"/>
            <a:ext cx="10222952" cy="1228299"/>
          </a:xfrm>
        </p:spPr>
        <p:txBody>
          <a:bodyPr>
            <a:normAutofit/>
          </a:bodyPr>
          <a:lstStyle/>
          <a:p>
            <a:br>
              <a:rPr lang="en-GB" sz="2500"/>
            </a:br>
            <a:r>
              <a:rPr lang="en-GB" sz="2500"/>
              <a:t>Sex work - Discussion point: How and why is sex work criminalised?</a:t>
            </a:r>
            <a:br>
              <a:rPr lang="en-GB" sz="2500"/>
            </a:br>
            <a:endParaRPr lang="en-GB" sz="2500"/>
          </a:p>
        </p:txBody>
      </p:sp>
      <p:sp>
        <p:nvSpPr>
          <p:cNvPr id="3" name="Content Placeholder 2">
            <a:extLst>
              <a:ext uri="{FF2B5EF4-FFF2-40B4-BE49-F238E27FC236}">
                <a16:creationId xmlns:a16="http://schemas.microsoft.com/office/drawing/2014/main" id="{114EDAEF-DBBD-2D22-6336-55F75A9A4E1E}"/>
              </a:ext>
            </a:extLst>
          </p:cNvPr>
          <p:cNvSpPr>
            <a:spLocks noGrp="1"/>
          </p:cNvSpPr>
          <p:nvPr>
            <p:ph idx="1"/>
          </p:nvPr>
        </p:nvSpPr>
        <p:spPr>
          <a:xfrm>
            <a:off x="761801" y="1729117"/>
            <a:ext cx="5334199" cy="4569543"/>
          </a:xfrm>
        </p:spPr>
        <p:txBody>
          <a:bodyPr anchor="ctr">
            <a:normAutofit/>
          </a:bodyPr>
          <a:lstStyle/>
          <a:p>
            <a:r>
              <a:rPr lang="en-GB" sz="2000" b="0" i="0">
                <a:effectLst/>
                <a:latin typeface="Lato" panose="020F0502020204030203" pitchFamily="34" charset="0"/>
              </a:rPr>
              <a:t>No law against sex work however, soliciting in public place, kerb crawling, brothels and pimping are illegal.</a:t>
            </a:r>
          </a:p>
          <a:p>
            <a:r>
              <a:rPr lang="en-GB" sz="2000" b="0" i="0">
                <a:effectLst/>
                <a:latin typeface="Lato" panose="020F0502020204030203" pitchFamily="34" charset="0"/>
              </a:rPr>
              <a:t>The CPS focuses on the prosecution of those who force others into prostitution, exploit, abuse and harm them </a:t>
            </a:r>
            <a:endParaRPr lang="en-GB" sz="2000" b="0" i="0">
              <a:effectLst/>
              <a:latin typeface="Arial" panose="020B0604020202020204" pitchFamily="34" charset="0"/>
            </a:endParaRPr>
          </a:p>
          <a:p>
            <a:r>
              <a:rPr lang="en-GB" sz="2000" b="0" i="0">
                <a:effectLst/>
                <a:latin typeface="Arial" panose="020B0604020202020204" pitchFamily="34" charset="0"/>
              </a:rPr>
              <a:t>Though laws regulating sex work exist, they are not always strictly enforced</a:t>
            </a:r>
          </a:p>
          <a:p>
            <a:r>
              <a:rPr lang="en-GB" sz="2000">
                <a:latin typeface="Arial" panose="020B0604020202020204" pitchFamily="34" charset="0"/>
              </a:rPr>
              <a:t>Vulnerabilities -  forced / Human trafficking / Drugs /  violence / health </a:t>
            </a:r>
          </a:p>
        </p:txBody>
      </p:sp>
    </p:spTree>
    <p:extLst>
      <p:ext uri="{BB962C8B-B14F-4D97-AF65-F5344CB8AC3E}">
        <p14:creationId xmlns:p14="http://schemas.microsoft.com/office/powerpoint/2010/main" val="2379536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1468F4-F23C-53AD-89B2-897ED834D72E}"/>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Women and War Crimes</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8C98FAA2-A208-72C4-3D7D-A71907DD4718}"/>
              </a:ext>
            </a:extLst>
          </p:cNvPr>
          <p:cNvPicPr>
            <a:picLocks noGrp="1" noChangeAspect="1"/>
          </p:cNvPicPr>
          <p:nvPr>
            <p:ph idx="1"/>
          </p:nvPr>
        </p:nvPicPr>
        <p:blipFill rotWithShape="1">
          <a:blip r:embed="rId3"/>
          <a:srcRect l="1475" r="3552" b="-1"/>
          <a:stretch/>
        </p:blipFill>
        <p:spPr>
          <a:xfrm>
            <a:off x="976251" y="942538"/>
            <a:ext cx="7163222" cy="4808332"/>
          </a:xfrm>
          <a:prstGeom prst="rect">
            <a:avLst/>
          </a:prstGeom>
          <a:effectLst/>
        </p:spPr>
      </p:pic>
    </p:spTree>
    <p:extLst>
      <p:ext uri="{BB962C8B-B14F-4D97-AF65-F5344CB8AC3E}">
        <p14:creationId xmlns:p14="http://schemas.microsoft.com/office/powerpoint/2010/main" val="3889203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F51D9-0E62-2D6C-A82C-599D0D0C595B}"/>
              </a:ext>
            </a:extLst>
          </p:cNvPr>
          <p:cNvSpPr>
            <a:spLocks noGrp="1"/>
          </p:cNvSpPr>
          <p:nvPr>
            <p:ph type="title"/>
          </p:nvPr>
        </p:nvSpPr>
        <p:spPr>
          <a:xfrm>
            <a:off x="761800" y="762001"/>
            <a:ext cx="5334197" cy="587114"/>
          </a:xfrm>
        </p:spPr>
        <p:txBody>
          <a:bodyPr anchor="ctr">
            <a:normAutofit/>
          </a:bodyPr>
          <a:lstStyle/>
          <a:p>
            <a:r>
              <a:rPr lang="en-GB" sz="3200" b="0" i="0">
                <a:effectLst/>
                <a:latin typeface="Vollkorn"/>
              </a:rPr>
              <a:t>Women war criminals</a:t>
            </a:r>
            <a:endParaRPr lang="en-GB" sz="3200"/>
          </a:p>
        </p:txBody>
      </p:sp>
      <p:sp>
        <p:nvSpPr>
          <p:cNvPr id="3" name="Content Placeholder 2">
            <a:extLst>
              <a:ext uri="{FF2B5EF4-FFF2-40B4-BE49-F238E27FC236}">
                <a16:creationId xmlns:a16="http://schemas.microsoft.com/office/drawing/2014/main" id="{53CF756B-FA20-55FF-41C0-74338476068E}"/>
              </a:ext>
            </a:extLst>
          </p:cNvPr>
          <p:cNvSpPr>
            <a:spLocks noGrp="1"/>
          </p:cNvSpPr>
          <p:nvPr>
            <p:ph idx="1"/>
          </p:nvPr>
        </p:nvSpPr>
        <p:spPr>
          <a:xfrm>
            <a:off x="761800" y="1360001"/>
            <a:ext cx="6703302" cy="4965848"/>
          </a:xfrm>
        </p:spPr>
        <p:txBody>
          <a:bodyPr anchor="ctr">
            <a:noAutofit/>
          </a:bodyPr>
          <a:lstStyle/>
          <a:p>
            <a:r>
              <a:rPr lang="en-GB" sz="2200">
                <a:latin typeface="Vollkorn"/>
              </a:rPr>
              <a:t>G</a:t>
            </a:r>
            <a:r>
              <a:rPr lang="en-GB" sz="2200" b="0" i="0">
                <a:effectLst/>
                <a:latin typeface="Vollkorn"/>
              </a:rPr>
              <a:t>o unnoticed because their participation in wartime violence challenges deeply held assumptions about war and about women.</a:t>
            </a:r>
          </a:p>
          <a:p>
            <a:r>
              <a:rPr lang="en-GB" sz="2200">
                <a:latin typeface="Vollkorn"/>
              </a:rPr>
              <a:t>Women seen as innocent civilians in both policy and imagination.</a:t>
            </a:r>
          </a:p>
          <a:p>
            <a:r>
              <a:rPr lang="en-GB" sz="2200">
                <a:latin typeface="Vollkorn"/>
              </a:rPr>
              <a:t>United Nations Security Council Resolution states that </a:t>
            </a:r>
            <a:r>
              <a:rPr lang="en-GB" sz="2200" b="0" i="0">
                <a:effectLst/>
                <a:latin typeface="Vollkorn"/>
              </a:rPr>
              <a:t>women and children are the vast majority of those adversely affected by armed conflict. </a:t>
            </a:r>
          </a:p>
          <a:p>
            <a:r>
              <a:rPr lang="en-GB" sz="2200" b="0" i="0">
                <a:effectLst/>
                <a:latin typeface="Vollkorn"/>
              </a:rPr>
              <a:t>By grouping women with children — boys and girls under the age of 18 who are generally protected from prosecution for war-related crimes under international law</a:t>
            </a:r>
          </a:p>
          <a:p>
            <a:r>
              <a:rPr lang="en-GB" sz="2200" b="0" i="0">
                <a:effectLst/>
                <a:latin typeface="Vollkorn"/>
              </a:rPr>
              <a:t>However, women have played key roles in perpetrating war crimes and crimes against humanity. </a:t>
            </a:r>
            <a:endParaRPr lang="en-GB" sz="2200"/>
          </a:p>
        </p:txBody>
      </p:sp>
      <p:pic>
        <p:nvPicPr>
          <p:cNvPr id="5" name="Picture 4" descr="Checkmate in a chess game">
            <a:extLst>
              <a:ext uri="{FF2B5EF4-FFF2-40B4-BE49-F238E27FC236}">
                <a16:creationId xmlns:a16="http://schemas.microsoft.com/office/drawing/2014/main" id="{0FFF9C67-CD60-695A-E7F0-09F9A0C46D04}"/>
              </a:ext>
            </a:extLst>
          </p:cNvPr>
          <p:cNvPicPr>
            <a:picLocks noChangeAspect="1"/>
          </p:cNvPicPr>
          <p:nvPr/>
        </p:nvPicPr>
        <p:blipFill rotWithShape="1">
          <a:blip r:embed="rId3"/>
          <a:srcRect l="19331" r="21844" b="2"/>
          <a:stretch/>
        </p:blipFill>
        <p:spPr>
          <a:xfrm>
            <a:off x="8184629" y="-10886"/>
            <a:ext cx="4007371"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113437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1DA82-ADAA-CF98-9B11-944A41176F70}"/>
              </a:ext>
            </a:extLst>
          </p:cNvPr>
          <p:cNvSpPr>
            <a:spLocks noGrp="1"/>
          </p:cNvSpPr>
          <p:nvPr>
            <p:ph type="title"/>
          </p:nvPr>
        </p:nvSpPr>
        <p:spPr>
          <a:xfrm>
            <a:off x="761800" y="762002"/>
            <a:ext cx="5334197" cy="811965"/>
          </a:xfrm>
        </p:spPr>
        <p:txBody>
          <a:bodyPr anchor="ctr">
            <a:normAutofit/>
          </a:bodyPr>
          <a:lstStyle/>
          <a:p>
            <a:r>
              <a:rPr lang="en-GB" sz="2400" b="0" i="0">
                <a:effectLst/>
                <a:latin typeface="Vollkorn"/>
              </a:rPr>
              <a:t>The International Military Tribunal at Nuremberg (1945 to 1946)</a:t>
            </a:r>
            <a:endParaRPr lang="en-GB" sz="2400"/>
          </a:p>
        </p:txBody>
      </p:sp>
      <p:sp>
        <p:nvSpPr>
          <p:cNvPr id="3" name="Content Placeholder 2">
            <a:extLst>
              <a:ext uri="{FF2B5EF4-FFF2-40B4-BE49-F238E27FC236}">
                <a16:creationId xmlns:a16="http://schemas.microsoft.com/office/drawing/2014/main" id="{1FB6F9B3-6DD6-DE70-D6C1-5903514CF9EB}"/>
              </a:ext>
            </a:extLst>
          </p:cNvPr>
          <p:cNvSpPr>
            <a:spLocks noGrp="1"/>
          </p:cNvSpPr>
          <p:nvPr>
            <p:ph idx="1"/>
          </p:nvPr>
        </p:nvSpPr>
        <p:spPr>
          <a:xfrm>
            <a:off x="761800" y="1798820"/>
            <a:ext cx="6553400" cy="4441259"/>
          </a:xfrm>
        </p:spPr>
        <p:txBody>
          <a:bodyPr anchor="ctr">
            <a:normAutofit/>
          </a:bodyPr>
          <a:lstStyle/>
          <a:p>
            <a:r>
              <a:rPr lang="en-GB" sz="2200" b="0" i="0">
                <a:effectLst/>
                <a:latin typeface="Vollkorn"/>
              </a:rPr>
              <a:t>500,000 women participated in the Nazi occupation of Eastern Europe</a:t>
            </a:r>
          </a:p>
          <a:p>
            <a:r>
              <a:rPr lang="en-GB" sz="2200">
                <a:latin typeface="Vollkorn"/>
              </a:rPr>
              <a:t>F</a:t>
            </a:r>
            <a:r>
              <a:rPr lang="en-GB" sz="2200" b="0" i="0">
                <a:effectLst/>
                <a:latin typeface="Vollkorn"/>
              </a:rPr>
              <a:t>ew Women involved in the German Nazi Government were prosecuted for war crimes</a:t>
            </a:r>
          </a:p>
          <a:p>
            <a:r>
              <a:rPr lang="en-GB" sz="2200" b="0" i="0">
                <a:effectLst/>
                <a:latin typeface="Vollkorn"/>
              </a:rPr>
              <a:t>Considered reduced accountability for women who were clerks</a:t>
            </a:r>
            <a:r>
              <a:rPr lang="en-GB" sz="2200">
                <a:latin typeface="Vollkorn"/>
              </a:rPr>
              <a:t>/</a:t>
            </a:r>
            <a:r>
              <a:rPr lang="en-GB" sz="2200" b="0" i="0">
                <a:effectLst/>
                <a:latin typeface="Vollkorn"/>
              </a:rPr>
              <a:t> secretaries and other similar staff in the Nazi government were not threats to German society. </a:t>
            </a:r>
          </a:p>
          <a:p>
            <a:r>
              <a:rPr lang="en-GB" sz="2200" b="0" i="0">
                <a:effectLst/>
                <a:latin typeface="Vollkorn"/>
              </a:rPr>
              <a:t>Women, who were concentrated in such low-level positions, were assumed not to be a risk even though women were active in the party.</a:t>
            </a:r>
          </a:p>
          <a:p>
            <a:r>
              <a:rPr lang="en-GB" sz="2200" b="0" i="0">
                <a:effectLst/>
                <a:latin typeface="Vollkorn"/>
              </a:rPr>
              <a:t>Only 26 women were sentenced to death in Germany and Austria. </a:t>
            </a:r>
          </a:p>
          <a:p>
            <a:endParaRPr lang="en-GB" sz="2200" b="0" i="0">
              <a:effectLst/>
              <a:latin typeface="Vollkorn"/>
            </a:endParaRPr>
          </a:p>
        </p:txBody>
      </p:sp>
      <p:pic>
        <p:nvPicPr>
          <p:cNvPr id="5" name="Picture 4" descr="Statue on top of building">
            <a:extLst>
              <a:ext uri="{FF2B5EF4-FFF2-40B4-BE49-F238E27FC236}">
                <a16:creationId xmlns:a16="http://schemas.microsoft.com/office/drawing/2014/main" id="{6123B292-23B1-E2F1-63C8-2283326F91A6}"/>
              </a:ext>
            </a:extLst>
          </p:cNvPr>
          <p:cNvPicPr>
            <a:picLocks noChangeAspect="1"/>
          </p:cNvPicPr>
          <p:nvPr/>
        </p:nvPicPr>
        <p:blipFill rotWithShape="1">
          <a:blip r:embed="rId2"/>
          <a:srcRect l="32524" r="15639" b="-1"/>
          <a:stretch/>
        </p:blipFill>
        <p:spPr>
          <a:xfrm>
            <a:off x="7884825" y="-10886"/>
            <a:ext cx="4307175"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469693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60F3A-CA27-1A38-8D82-8E04B7095A44}"/>
              </a:ext>
            </a:extLst>
          </p:cNvPr>
          <p:cNvSpPr>
            <a:spLocks noGrp="1"/>
          </p:cNvSpPr>
          <p:nvPr>
            <p:ph type="title"/>
          </p:nvPr>
        </p:nvSpPr>
        <p:spPr>
          <a:xfrm>
            <a:off x="838200" y="365125"/>
            <a:ext cx="10515600" cy="1306443"/>
          </a:xfrm>
        </p:spPr>
        <p:txBody>
          <a:bodyPr>
            <a:normAutofit/>
          </a:bodyPr>
          <a:lstStyle/>
          <a:p>
            <a:r>
              <a:rPr lang="en-GB" sz="4000"/>
              <a:t>War Criminals </a:t>
            </a:r>
          </a:p>
        </p:txBody>
      </p:sp>
      <p:sp>
        <p:nvSpPr>
          <p:cNvPr id="3" name="Content Placeholder 2">
            <a:extLst>
              <a:ext uri="{FF2B5EF4-FFF2-40B4-BE49-F238E27FC236}">
                <a16:creationId xmlns:a16="http://schemas.microsoft.com/office/drawing/2014/main" id="{9B4ADCDD-8361-24DC-920D-E6AE4AE9533F}"/>
              </a:ext>
            </a:extLst>
          </p:cNvPr>
          <p:cNvSpPr>
            <a:spLocks noGrp="1"/>
          </p:cNvSpPr>
          <p:nvPr>
            <p:ph idx="1"/>
          </p:nvPr>
        </p:nvSpPr>
        <p:spPr>
          <a:xfrm>
            <a:off x="838200" y="1543987"/>
            <a:ext cx="6714744" cy="4585103"/>
          </a:xfrm>
        </p:spPr>
        <p:txBody>
          <a:bodyPr>
            <a:normAutofit/>
          </a:bodyPr>
          <a:lstStyle/>
          <a:p>
            <a:r>
              <a:rPr lang="en-GB" sz="2400" b="0" i="0" dirty="0">
                <a:effectLst/>
                <a:latin typeface="Vollkorn"/>
              </a:rPr>
              <a:t>Hilde Wernicke and Helene Wieczorek, who were sentenced to death for poisoning disable patients as nurses</a:t>
            </a:r>
          </a:p>
          <a:p>
            <a:r>
              <a:rPr lang="en-GB" sz="2400" dirty="0">
                <a:latin typeface="Vollkorn"/>
              </a:rPr>
              <a:t>Herta </a:t>
            </a:r>
            <a:r>
              <a:rPr lang="en-GB" sz="2400" dirty="0" err="1">
                <a:latin typeface="Vollkorn"/>
              </a:rPr>
              <a:t>Oberheuser</a:t>
            </a:r>
            <a:r>
              <a:rPr lang="en-GB" sz="2400" dirty="0">
                <a:latin typeface="Vollkorn"/>
              </a:rPr>
              <a:t> performed medical practices at killed many. Received 20 years, served 5, became family doctor until medial licence was revoked in 1958.</a:t>
            </a:r>
          </a:p>
          <a:p>
            <a:r>
              <a:rPr lang="en-GB" sz="2400" b="0" i="0" dirty="0">
                <a:effectLst/>
                <a:latin typeface="Vollkorn"/>
              </a:rPr>
              <a:t>Erna </a:t>
            </a:r>
            <a:r>
              <a:rPr lang="en-GB" sz="2400" b="0" i="0" dirty="0" err="1">
                <a:effectLst/>
                <a:latin typeface="Vollkorn"/>
              </a:rPr>
              <a:t>Wallisch</a:t>
            </a:r>
            <a:r>
              <a:rPr lang="en-GB" sz="2400" b="0" i="0" dirty="0">
                <a:effectLst/>
                <a:latin typeface="Vollkorn"/>
              </a:rPr>
              <a:t> (7</a:t>
            </a:r>
            <a:r>
              <a:rPr lang="en-GB" sz="2400" b="0" i="0" baseline="30000" dirty="0">
                <a:effectLst/>
                <a:latin typeface="Vollkorn"/>
              </a:rPr>
              <a:t>th</a:t>
            </a:r>
            <a:r>
              <a:rPr lang="en-GB" sz="2400" b="0" i="0" dirty="0">
                <a:effectLst/>
                <a:latin typeface="Vollkorn"/>
              </a:rPr>
              <a:t> most at large Nazi) Auschwitz Camp</a:t>
            </a:r>
          </a:p>
          <a:p>
            <a:pPr lvl="1"/>
            <a:r>
              <a:rPr lang="en-GB" b="0" i="0" dirty="0">
                <a:effectLst/>
                <a:latin typeface="Vollkorn"/>
              </a:rPr>
              <a:t>2015 (91 years old), 260,000 counts of accessory to murder was brought against her. Died before trial.</a:t>
            </a:r>
          </a:p>
          <a:p>
            <a:endParaRPr lang="en-GB" sz="2000" dirty="0"/>
          </a:p>
        </p:txBody>
      </p:sp>
      <p:pic>
        <p:nvPicPr>
          <p:cNvPr id="5122" name="Picture 2" descr="Nazi Ravensbrück camp: How ordinary women became SS torturers - BBC News">
            <a:extLst>
              <a:ext uri="{FF2B5EF4-FFF2-40B4-BE49-F238E27FC236}">
                <a16:creationId xmlns:a16="http://schemas.microsoft.com/office/drawing/2014/main" id="{1F11D399-55DB-99BE-089C-CF980229CD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169" r="29458" b="1"/>
          <a:stretch/>
        </p:blipFill>
        <p:spPr bwMode="auto">
          <a:xfrm>
            <a:off x="7989293" y="1627792"/>
            <a:ext cx="3423093" cy="4501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7995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1EB27-1DE0-418F-6E37-66DFC93B6FA5}"/>
              </a:ext>
            </a:extLst>
          </p:cNvPr>
          <p:cNvSpPr>
            <a:spLocks noGrp="1"/>
          </p:cNvSpPr>
          <p:nvPr>
            <p:ph type="title"/>
          </p:nvPr>
        </p:nvSpPr>
        <p:spPr>
          <a:xfrm>
            <a:off x="761995" y="307447"/>
            <a:ext cx="10693884" cy="1109932"/>
          </a:xfrm>
        </p:spPr>
        <p:txBody>
          <a:bodyPr>
            <a:normAutofit/>
          </a:bodyPr>
          <a:lstStyle/>
          <a:p>
            <a:r>
              <a:rPr lang="en-GB" sz="4000" b="0" i="0">
                <a:effectLst/>
                <a:latin typeface="ReithSans"/>
              </a:rPr>
              <a:t>Ravensbrück</a:t>
            </a:r>
            <a:endParaRPr lang="en-GB" sz="4000"/>
          </a:p>
        </p:txBody>
      </p:sp>
      <p:pic>
        <p:nvPicPr>
          <p:cNvPr id="6" name="Picture 5">
            <a:extLst>
              <a:ext uri="{FF2B5EF4-FFF2-40B4-BE49-F238E27FC236}">
                <a16:creationId xmlns:a16="http://schemas.microsoft.com/office/drawing/2014/main" id="{4280AD20-89E5-8DF8-27DC-CFA29BB82A23}"/>
              </a:ext>
            </a:extLst>
          </p:cNvPr>
          <p:cNvPicPr>
            <a:picLocks noChangeAspect="1"/>
          </p:cNvPicPr>
          <p:nvPr/>
        </p:nvPicPr>
        <p:blipFill>
          <a:blip r:embed="rId2"/>
          <a:stretch>
            <a:fillRect/>
          </a:stretch>
        </p:blipFill>
        <p:spPr>
          <a:xfrm>
            <a:off x="736122" y="2036564"/>
            <a:ext cx="4690317" cy="3529698"/>
          </a:xfrm>
          <a:prstGeom prst="rect">
            <a:avLst/>
          </a:prstGeom>
        </p:spPr>
      </p:pic>
      <p:sp>
        <p:nvSpPr>
          <p:cNvPr id="3" name="Content Placeholder 2">
            <a:extLst>
              <a:ext uri="{FF2B5EF4-FFF2-40B4-BE49-F238E27FC236}">
                <a16:creationId xmlns:a16="http://schemas.microsoft.com/office/drawing/2014/main" id="{C5E647B6-C2DC-E17A-A7DF-584F6388A7DD}"/>
              </a:ext>
            </a:extLst>
          </p:cNvPr>
          <p:cNvSpPr>
            <a:spLocks noGrp="1"/>
          </p:cNvSpPr>
          <p:nvPr>
            <p:ph idx="1"/>
          </p:nvPr>
        </p:nvSpPr>
        <p:spPr>
          <a:xfrm>
            <a:off x="6188435" y="959370"/>
            <a:ext cx="5267444" cy="5301154"/>
          </a:xfrm>
        </p:spPr>
        <p:txBody>
          <a:bodyPr anchor="ctr">
            <a:normAutofit/>
          </a:bodyPr>
          <a:lstStyle/>
          <a:p>
            <a:pPr marL="0" indent="0">
              <a:buNone/>
            </a:pPr>
            <a:r>
              <a:rPr lang="en-GB" sz="2000" b="0" i="0" dirty="0">
                <a:effectLst/>
                <a:latin typeface="ReithSans"/>
              </a:rPr>
              <a:t>3,500 women worked as Nazi concentration camp guards</a:t>
            </a:r>
          </a:p>
          <a:p>
            <a:pPr fontAlgn="base"/>
            <a:r>
              <a:rPr lang="en-GB" sz="2000" b="0" i="0" dirty="0">
                <a:effectLst/>
                <a:latin typeface="ReithSans"/>
              </a:rPr>
              <a:t>120,000 women from all over Europe were imprisoned </a:t>
            </a:r>
          </a:p>
          <a:p>
            <a:pPr fontAlgn="base"/>
            <a:r>
              <a:rPr lang="en-GB" sz="2000" dirty="0">
                <a:latin typeface="ReithSans"/>
              </a:rPr>
              <a:t>Re</a:t>
            </a:r>
            <a:r>
              <a:rPr lang="en-GB" sz="2000" b="0" i="0" dirty="0">
                <a:effectLst/>
                <a:latin typeface="ReithSans"/>
              </a:rPr>
              <a:t>sistance fighters or political opponents, </a:t>
            </a:r>
          </a:p>
          <a:p>
            <a:pPr fontAlgn="base"/>
            <a:r>
              <a:rPr lang="en-GB" sz="2000" b="0" i="0" dirty="0">
                <a:effectLst/>
                <a:latin typeface="ReithSans"/>
              </a:rPr>
              <a:t>Others seen as "unfit" for Nazi society: Jews, lesbians, sex workers or homeless women, travellers.</a:t>
            </a:r>
          </a:p>
          <a:p>
            <a:pPr fontAlgn="base"/>
            <a:r>
              <a:rPr lang="en-GB" sz="2000" b="0" i="0" dirty="0">
                <a:effectLst/>
                <a:latin typeface="ReithSans"/>
              </a:rPr>
              <a:t>30,000 women there – gassed, hanged, diseases, worked to death, starved</a:t>
            </a:r>
          </a:p>
          <a:p>
            <a:pPr fontAlgn="base"/>
            <a:r>
              <a:rPr lang="en-GB" sz="2000" b="0" i="0" dirty="0">
                <a:effectLst/>
                <a:latin typeface="ReithSans"/>
              </a:rPr>
              <a:t>Female guards were brutal</a:t>
            </a:r>
          </a:p>
          <a:p>
            <a:pPr fontAlgn="base"/>
            <a:r>
              <a:rPr lang="en-GB" sz="2000" b="0" i="0" dirty="0">
                <a:effectLst/>
                <a:latin typeface="ReithSans"/>
              </a:rPr>
              <a:t>Nicknames such as "bloody </a:t>
            </a:r>
            <a:r>
              <a:rPr lang="en-GB" sz="2000" b="0" i="0" dirty="0" err="1">
                <a:effectLst/>
                <a:latin typeface="ReithSans"/>
              </a:rPr>
              <a:t>Brygyda</a:t>
            </a:r>
            <a:r>
              <a:rPr lang="en-GB" sz="2000" b="0" i="0" dirty="0">
                <a:effectLst/>
                <a:latin typeface="ReithSans"/>
              </a:rPr>
              <a:t>" or "revolver Anna".</a:t>
            </a:r>
            <a:br>
              <a:rPr lang="en-GB" sz="1400" b="0" i="0" dirty="0">
                <a:effectLst/>
                <a:latin typeface="ReithSans"/>
              </a:rPr>
            </a:br>
            <a:endParaRPr lang="en-GB" sz="1400" b="1" dirty="0"/>
          </a:p>
        </p:txBody>
      </p:sp>
    </p:spTree>
    <p:extLst>
      <p:ext uri="{BB962C8B-B14F-4D97-AF65-F5344CB8AC3E}">
        <p14:creationId xmlns:p14="http://schemas.microsoft.com/office/powerpoint/2010/main" val="37619570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D08E2-7F55-5D0A-9568-69B13ADFBC4E}"/>
              </a:ext>
            </a:extLst>
          </p:cNvPr>
          <p:cNvSpPr>
            <a:spLocks noGrp="1"/>
          </p:cNvSpPr>
          <p:nvPr>
            <p:ph type="title"/>
          </p:nvPr>
        </p:nvSpPr>
        <p:spPr>
          <a:xfrm>
            <a:off x="838200" y="365125"/>
            <a:ext cx="10515600" cy="1306443"/>
          </a:xfrm>
        </p:spPr>
        <p:txBody>
          <a:bodyPr>
            <a:normAutofit/>
          </a:bodyPr>
          <a:lstStyle/>
          <a:p>
            <a:r>
              <a:rPr lang="en-GB" sz="4000" b="0" i="0" dirty="0">
                <a:effectLst/>
                <a:latin typeface="Vollkorn"/>
              </a:rPr>
              <a:t>Biljana </a:t>
            </a:r>
            <a:r>
              <a:rPr lang="en-GB" sz="4000" b="0" i="0" dirty="0" err="1">
                <a:effectLst/>
                <a:latin typeface="Vollkorn"/>
              </a:rPr>
              <a:t>Plavšić</a:t>
            </a:r>
            <a:endParaRPr lang="en-GB" sz="4000" dirty="0"/>
          </a:p>
        </p:txBody>
      </p:sp>
      <p:sp>
        <p:nvSpPr>
          <p:cNvPr id="3" name="Content Placeholder 2">
            <a:extLst>
              <a:ext uri="{FF2B5EF4-FFF2-40B4-BE49-F238E27FC236}">
                <a16:creationId xmlns:a16="http://schemas.microsoft.com/office/drawing/2014/main" id="{EF2E76D4-0976-DE13-7E2D-77C713EBBF33}"/>
              </a:ext>
            </a:extLst>
          </p:cNvPr>
          <p:cNvSpPr>
            <a:spLocks noGrp="1"/>
          </p:cNvSpPr>
          <p:nvPr>
            <p:ph idx="1"/>
          </p:nvPr>
        </p:nvSpPr>
        <p:spPr>
          <a:xfrm>
            <a:off x="464696" y="1671568"/>
            <a:ext cx="7088248" cy="4487503"/>
          </a:xfrm>
        </p:spPr>
        <p:txBody>
          <a:bodyPr>
            <a:normAutofit/>
          </a:bodyPr>
          <a:lstStyle/>
          <a:p>
            <a:r>
              <a:rPr lang="en-GB" sz="2000" b="0" i="0">
                <a:effectLst/>
                <a:latin typeface="Vollkorn"/>
              </a:rPr>
              <a:t>1993 to 1995 war Bosnia and Croatia </a:t>
            </a:r>
          </a:p>
          <a:p>
            <a:r>
              <a:rPr lang="en-GB" sz="2000" b="0" i="0">
                <a:effectLst/>
                <a:latin typeface="Vollkorn"/>
              </a:rPr>
              <a:t>Only woman prosecuted for war crimes by the International Criminal Tribunal</a:t>
            </a:r>
          </a:p>
          <a:p>
            <a:r>
              <a:rPr lang="en-GB" sz="2000">
                <a:latin typeface="Vollkorn"/>
              </a:rPr>
              <a:t>Worked long side male government leaders</a:t>
            </a:r>
          </a:p>
          <a:p>
            <a:r>
              <a:rPr lang="en-GB" sz="2000" b="0" i="0">
                <a:effectLst/>
                <a:latin typeface="Vollkorn"/>
              </a:rPr>
              <a:t>2002, Plavšić agreed to plead guilty to one count of persecution on political, racial, and religious grounds for the ethnic cleansing of non-Serbs.</a:t>
            </a:r>
          </a:p>
          <a:p>
            <a:r>
              <a:rPr lang="en-GB" sz="2000">
                <a:latin typeface="Vollkorn"/>
              </a:rPr>
              <a:t>Argument against her being </a:t>
            </a:r>
            <a:r>
              <a:rPr lang="en-GB" sz="2000" b="0" i="0">
                <a:effectLst/>
                <a:latin typeface="Vollkorn"/>
              </a:rPr>
              <a:t>excluded from many of the high-level decisions made by her male peers. </a:t>
            </a:r>
            <a:endParaRPr lang="en-GB" sz="2000">
              <a:latin typeface="Vollkorn"/>
            </a:endParaRPr>
          </a:p>
          <a:p>
            <a:r>
              <a:rPr lang="en-GB" sz="2000" b="0" i="0">
                <a:effectLst/>
                <a:latin typeface="Vollkorn"/>
              </a:rPr>
              <a:t>11 years in a Swedish prison. She was released for good behaviour after serving two-thirds of her sentence.</a:t>
            </a:r>
            <a:endParaRPr lang="en-GB" sz="2000"/>
          </a:p>
        </p:txBody>
      </p:sp>
      <p:pic>
        <p:nvPicPr>
          <p:cNvPr id="3074" name="Picture 2" descr="Biljana Plavšić - Wikipedia">
            <a:extLst>
              <a:ext uri="{FF2B5EF4-FFF2-40B4-BE49-F238E27FC236}">
                <a16:creationId xmlns:a16="http://schemas.microsoft.com/office/drawing/2014/main" id="{7CC452DB-98A5-DE20-4832-0F86652277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120"/>
          <a:stretch/>
        </p:blipFill>
        <p:spPr bwMode="auto">
          <a:xfrm>
            <a:off x="7798887" y="1753589"/>
            <a:ext cx="3613500" cy="4405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64717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8825D-0021-51BA-8F88-691DC1974066}"/>
              </a:ext>
            </a:extLst>
          </p:cNvPr>
          <p:cNvSpPr>
            <a:spLocks noGrp="1"/>
          </p:cNvSpPr>
          <p:nvPr>
            <p:ph type="title"/>
          </p:nvPr>
        </p:nvSpPr>
        <p:spPr>
          <a:xfrm>
            <a:off x="838200" y="365125"/>
            <a:ext cx="10515600" cy="1306443"/>
          </a:xfrm>
        </p:spPr>
        <p:txBody>
          <a:bodyPr>
            <a:normAutofit/>
          </a:bodyPr>
          <a:lstStyle/>
          <a:p>
            <a:r>
              <a:rPr lang="en-GB" sz="4000" b="0" i="0" dirty="0">
                <a:effectLst/>
                <a:latin typeface="Vollkorn"/>
              </a:rPr>
              <a:t>Pauline </a:t>
            </a:r>
            <a:r>
              <a:rPr lang="en-GB" sz="4000" b="0" i="0" dirty="0" err="1">
                <a:effectLst/>
                <a:latin typeface="Vollkorn"/>
              </a:rPr>
              <a:t>Nyiramasuhuko</a:t>
            </a:r>
            <a:endParaRPr lang="en-GB" sz="4000" dirty="0"/>
          </a:p>
        </p:txBody>
      </p:sp>
      <p:sp>
        <p:nvSpPr>
          <p:cNvPr id="3" name="Content Placeholder 2">
            <a:extLst>
              <a:ext uri="{FF2B5EF4-FFF2-40B4-BE49-F238E27FC236}">
                <a16:creationId xmlns:a16="http://schemas.microsoft.com/office/drawing/2014/main" id="{27CADE44-1EB7-C697-CCA9-6D55F710C3CB}"/>
              </a:ext>
            </a:extLst>
          </p:cNvPr>
          <p:cNvSpPr>
            <a:spLocks noGrp="1"/>
          </p:cNvSpPr>
          <p:nvPr>
            <p:ph idx="1"/>
          </p:nvPr>
        </p:nvSpPr>
        <p:spPr>
          <a:xfrm>
            <a:off x="838200" y="1671569"/>
            <a:ext cx="6714744" cy="4457522"/>
          </a:xfrm>
        </p:spPr>
        <p:txBody>
          <a:bodyPr>
            <a:normAutofit/>
          </a:bodyPr>
          <a:lstStyle/>
          <a:p>
            <a:r>
              <a:rPr lang="en-GB" sz="2400" b="0" i="0" dirty="0">
                <a:effectLst/>
                <a:latin typeface="Vollkorn"/>
              </a:rPr>
              <a:t>The International Criminal Tribunal for Rwanda stated that </a:t>
            </a:r>
            <a:r>
              <a:rPr lang="en-GB" sz="2400" b="0" i="0" dirty="0" err="1">
                <a:effectLst/>
                <a:latin typeface="Vollkorn"/>
              </a:rPr>
              <a:t>Nyiramasuhuko</a:t>
            </a:r>
            <a:r>
              <a:rPr lang="en-GB" sz="2400" b="0" i="0" dirty="0">
                <a:effectLst/>
                <a:latin typeface="Vollkorn"/>
              </a:rPr>
              <a:t> played a central role in the regime’s plan of genocide by inciting killings if Tutsi men and </a:t>
            </a:r>
            <a:r>
              <a:rPr lang="en-GB" sz="2400" dirty="0">
                <a:latin typeface="Vollkorn"/>
              </a:rPr>
              <a:t>rape and murder of Tutsi women (1994/95).</a:t>
            </a:r>
          </a:p>
          <a:p>
            <a:r>
              <a:rPr lang="en-GB" sz="2400" dirty="0">
                <a:latin typeface="Vollkorn"/>
              </a:rPr>
              <a:t>Travel to Government buildings to ensure the genocidal plan was taking place.</a:t>
            </a:r>
          </a:p>
          <a:p>
            <a:r>
              <a:rPr lang="en-GB" sz="2400" dirty="0">
                <a:latin typeface="Vollkorn"/>
              </a:rPr>
              <a:t>Legal team portrayed her as a caring mother and defender of women and families, and main decisions were made by males.</a:t>
            </a:r>
          </a:p>
          <a:p>
            <a:r>
              <a:rPr lang="en-GB" sz="2400" dirty="0">
                <a:latin typeface="Vollkorn"/>
              </a:rPr>
              <a:t>Received life reduced to 47 years in prison.</a:t>
            </a:r>
          </a:p>
          <a:p>
            <a:endParaRPr lang="en-GB" sz="2400" dirty="0">
              <a:latin typeface="Vollkorn"/>
            </a:endParaRPr>
          </a:p>
          <a:p>
            <a:endParaRPr lang="en-GB" sz="2000" dirty="0">
              <a:latin typeface="Vollkorn"/>
            </a:endParaRPr>
          </a:p>
        </p:txBody>
      </p:sp>
      <p:pic>
        <p:nvPicPr>
          <p:cNvPr id="4098" name="Picture 2" descr="(Source picture: All voices)">
            <a:extLst>
              <a:ext uri="{FF2B5EF4-FFF2-40B4-BE49-F238E27FC236}">
                <a16:creationId xmlns:a16="http://schemas.microsoft.com/office/drawing/2014/main" id="{2CB4E6FA-0375-0A54-45E7-F5A048ED8F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472" r="18721" b="-1"/>
          <a:stretch/>
        </p:blipFill>
        <p:spPr bwMode="auto">
          <a:xfrm>
            <a:off x="7989293" y="1904282"/>
            <a:ext cx="3423093" cy="4224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1339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19112-BB0E-7D70-3670-D918F112F9F0}"/>
              </a:ext>
            </a:extLst>
          </p:cNvPr>
          <p:cNvSpPr>
            <a:spLocks noGrp="1"/>
          </p:cNvSpPr>
          <p:nvPr>
            <p:ph type="title"/>
          </p:nvPr>
        </p:nvSpPr>
        <p:spPr>
          <a:xfrm>
            <a:off x="838200" y="365126"/>
            <a:ext cx="10515600" cy="926646"/>
          </a:xfrm>
        </p:spPr>
        <p:txBody>
          <a:bodyPr>
            <a:normAutofit fontScale="90000"/>
          </a:bodyPr>
          <a:lstStyle/>
          <a:p>
            <a:br>
              <a:rPr lang="en-GB" b="1" i="0" dirty="0">
                <a:solidFill>
                  <a:srgbClr val="0B0C0C"/>
                </a:solidFill>
                <a:effectLst/>
                <a:latin typeface="GDS Transport"/>
              </a:rPr>
            </a:br>
            <a:r>
              <a:rPr lang="en-GB" sz="3600" b="1" i="0" dirty="0">
                <a:solidFill>
                  <a:srgbClr val="0B0C0C"/>
                </a:solidFill>
                <a:effectLst/>
                <a:latin typeface="GDS Transport"/>
              </a:rPr>
              <a:t>Female Offender Strategy Delivery Plan 2022 to 2025</a:t>
            </a:r>
            <a:br>
              <a:rPr lang="en-GB" b="1" i="0" dirty="0">
                <a:solidFill>
                  <a:srgbClr val="0B0C0C"/>
                </a:solidFill>
                <a:effectLst/>
                <a:latin typeface="GDS Transport"/>
              </a:rPr>
            </a:br>
            <a:endParaRPr lang="en-GB" b="1" dirty="0"/>
          </a:p>
        </p:txBody>
      </p:sp>
      <p:sp>
        <p:nvSpPr>
          <p:cNvPr id="3" name="Content Placeholder 2">
            <a:extLst>
              <a:ext uri="{FF2B5EF4-FFF2-40B4-BE49-F238E27FC236}">
                <a16:creationId xmlns:a16="http://schemas.microsoft.com/office/drawing/2014/main" id="{3DA5894F-886F-CE44-6AC5-AE3797D81CB8}"/>
              </a:ext>
            </a:extLst>
          </p:cNvPr>
          <p:cNvSpPr>
            <a:spLocks noGrp="1"/>
          </p:cNvSpPr>
          <p:nvPr>
            <p:ph idx="1"/>
          </p:nvPr>
        </p:nvSpPr>
        <p:spPr>
          <a:xfrm>
            <a:off x="838200" y="1700463"/>
            <a:ext cx="10515600" cy="4476500"/>
          </a:xfrm>
        </p:spPr>
        <p:txBody>
          <a:bodyPr/>
          <a:lstStyle/>
          <a:p>
            <a:r>
              <a:rPr lang="en-GB" dirty="0"/>
              <a:t>UK Policy Paper</a:t>
            </a:r>
          </a:p>
          <a:p>
            <a:r>
              <a:rPr lang="en-GB" dirty="0">
                <a:solidFill>
                  <a:srgbClr val="0B0C0C"/>
                </a:solidFill>
                <a:latin typeface="GDS Transport"/>
              </a:rPr>
              <a:t>D</a:t>
            </a:r>
            <a:r>
              <a:rPr lang="en-GB" b="0" i="0" dirty="0">
                <a:solidFill>
                  <a:srgbClr val="0B0C0C"/>
                </a:solidFill>
                <a:effectLst/>
                <a:latin typeface="GDS Transport"/>
              </a:rPr>
              <a:t>eliver 4 key priorities to reduce women’s offending:</a:t>
            </a:r>
          </a:p>
          <a:p>
            <a:r>
              <a:rPr lang="en-GB" dirty="0"/>
              <a:t>Fewer women serving short custodial sentences with a greater proportion managed successfully in the community</a:t>
            </a:r>
          </a:p>
          <a:p>
            <a:r>
              <a:rPr lang="en-GB" dirty="0"/>
              <a:t>Fewer women entering the justice system and reoffending</a:t>
            </a:r>
          </a:p>
          <a:p>
            <a:r>
              <a:rPr lang="en-GB" dirty="0"/>
              <a:t>Better outcomes for women in custody</a:t>
            </a:r>
          </a:p>
          <a:p>
            <a:r>
              <a:rPr lang="en-GB" dirty="0"/>
              <a:t>Protecting the public through better outcomes for women on release</a:t>
            </a:r>
          </a:p>
        </p:txBody>
      </p:sp>
    </p:spTree>
    <p:extLst>
      <p:ext uri="{BB962C8B-B14F-4D97-AF65-F5344CB8AC3E}">
        <p14:creationId xmlns:p14="http://schemas.microsoft.com/office/powerpoint/2010/main" val="9050138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E279A06-3A9E-06D6-DF47-95DC4E816EF9}"/>
              </a:ext>
            </a:extLst>
          </p:cNvPr>
          <p:cNvPicPr>
            <a:picLocks noChangeAspect="1"/>
          </p:cNvPicPr>
          <p:nvPr/>
        </p:nvPicPr>
        <p:blipFill>
          <a:blip r:embed="rId3"/>
          <a:stretch>
            <a:fillRect/>
          </a:stretch>
        </p:blipFill>
        <p:spPr>
          <a:xfrm>
            <a:off x="994611" y="176464"/>
            <a:ext cx="10748210" cy="5914774"/>
          </a:xfrm>
          <a:prstGeom prst="rect">
            <a:avLst/>
          </a:prstGeom>
        </p:spPr>
      </p:pic>
    </p:spTree>
    <p:extLst>
      <p:ext uri="{BB962C8B-B14F-4D97-AF65-F5344CB8AC3E}">
        <p14:creationId xmlns:p14="http://schemas.microsoft.com/office/powerpoint/2010/main" val="27898061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B5DEECC-283A-642F-420F-AA817A9937F8}"/>
              </a:ext>
            </a:extLst>
          </p:cNvPr>
          <p:cNvPicPr>
            <a:picLocks noChangeAspect="1"/>
          </p:cNvPicPr>
          <p:nvPr/>
        </p:nvPicPr>
        <p:blipFill>
          <a:blip r:embed="rId2"/>
          <a:stretch>
            <a:fillRect/>
          </a:stretch>
        </p:blipFill>
        <p:spPr>
          <a:xfrm>
            <a:off x="946484" y="176464"/>
            <a:ext cx="10539663" cy="5952874"/>
          </a:xfrm>
          <a:prstGeom prst="rect">
            <a:avLst/>
          </a:prstGeom>
        </p:spPr>
      </p:pic>
    </p:spTree>
    <p:extLst>
      <p:ext uri="{BB962C8B-B14F-4D97-AF65-F5344CB8AC3E}">
        <p14:creationId xmlns:p14="http://schemas.microsoft.com/office/powerpoint/2010/main" val="31679624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4AE2CF8-6615-9DE1-9DDD-9C579E999029}"/>
              </a:ext>
            </a:extLst>
          </p:cNvPr>
          <p:cNvPicPr>
            <a:picLocks noChangeAspect="1"/>
          </p:cNvPicPr>
          <p:nvPr/>
        </p:nvPicPr>
        <p:blipFill>
          <a:blip r:embed="rId3"/>
          <a:stretch>
            <a:fillRect/>
          </a:stretch>
        </p:blipFill>
        <p:spPr>
          <a:xfrm>
            <a:off x="432333" y="304800"/>
            <a:ext cx="11246320" cy="5748338"/>
          </a:xfrm>
          <a:prstGeom prst="rect">
            <a:avLst/>
          </a:prstGeom>
        </p:spPr>
      </p:pic>
    </p:spTree>
    <p:extLst>
      <p:ext uri="{BB962C8B-B14F-4D97-AF65-F5344CB8AC3E}">
        <p14:creationId xmlns:p14="http://schemas.microsoft.com/office/powerpoint/2010/main" val="19626355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B8A1F-43D8-8E25-4597-7FDDC1D8B2ED}"/>
              </a:ext>
            </a:extLst>
          </p:cNvPr>
          <p:cNvSpPr>
            <a:spLocks noGrp="1"/>
          </p:cNvSpPr>
          <p:nvPr>
            <p:ph type="title"/>
          </p:nvPr>
        </p:nvSpPr>
        <p:spPr>
          <a:xfrm>
            <a:off x="572493" y="238539"/>
            <a:ext cx="11018520" cy="1434415"/>
          </a:xfrm>
        </p:spPr>
        <p:txBody>
          <a:bodyPr anchor="b">
            <a:normAutofit/>
          </a:bodyPr>
          <a:lstStyle/>
          <a:p>
            <a:r>
              <a:rPr lang="en-GB" sz="5400"/>
              <a:t>Chivalry Theory </a:t>
            </a:r>
          </a:p>
        </p:txBody>
      </p:sp>
      <p:sp>
        <p:nvSpPr>
          <p:cNvPr id="3" name="Content Placeholder 2">
            <a:extLst>
              <a:ext uri="{FF2B5EF4-FFF2-40B4-BE49-F238E27FC236}">
                <a16:creationId xmlns:a16="http://schemas.microsoft.com/office/drawing/2014/main" id="{560C49F6-7FA3-801E-C88E-9EC4524A9B29}"/>
              </a:ext>
            </a:extLst>
          </p:cNvPr>
          <p:cNvSpPr>
            <a:spLocks noGrp="1"/>
          </p:cNvSpPr>
          <p:nvPr>
            <p:ph idx="1"/>
          </p:nvPr>
        </p:nvSpPr>
        <p:spPr>
          <a:xfrm>
            <a:off x="464695" y="2071316"/>
            <a:ext cx="6821349" cy="4119172"/>
          </a:xfrm>
        </p:spPr>
        <p:txBody>
          <a:bodyPr anchor="t">
            <a:normAutofit/>
          </a:bodyPr>
          <a:lstStyle/>
          <a:p>
            <a:r>
              <a:rPr lang="en-GB" sz="2200" b="0" i="0" dirty="0">
                <a:effectLst/>
                <a:latin typeface="Google Sans"/>
              </a:rPr>
              <a:t>Chivalry suggests that women who commit crime are awarded more lenient sentences than males</a:t>
            </a:r>
          </a:p>
          <a:p>
            <a:r>
              <a:rPr lang="en-GB" sz="2200" dirty="0">
                <a:latin typeface="Google Sans"/>
              </a:rPr>
              <a:t>Males' attitudes toward females appeals to them when they sentence females</a:t>
            </a:r>
            <a:endParaRPr lang="en-GB" sz="2200" b="0" i="0" dirty="0">
              <a:effectLst/>
              <a:latin typeface="Google Sans"/>
            </a:endParaRPr>
          </a:p>
          <a:p>
            <a:r>
              <a:rPr lang="en-GB" sz="2200" b="0" i="0" dirty="0">
                <a:effectLst/>
                <a:latin typeface="Google Sans"/>
              </a:rPr>
              <a:t>One possible reason for the lenient sentencing is that women are generally viewed as the caregiver / loving mother – traditional attitudes </a:t>
            </a:r>
          </a:p>
          <a:p>
            <a:r>
              <a:rPr lang="en-GB" sz="2200" b="0" i="0" dirty="0">
                <a:effectLst/>
                <a:latin typeface="Google Sans"/>
              </a:rPr>
              <a:t>Women profit from their ‘Femaleness’</a:t>
            </a:r>
          </a:p>
          <a:p>
            <a:r>
              <a:rPr lang="en-GB" sz="2200" dirty="0">
                <a:latin typeface="Google Sans"/>
              </a:rPr>
              <a:t>Otto </a:t>
            </a:r>
            <a:r>
              <a:rPr lang="en-GB" sz="2200" dirty="0" err="1">
                <a:latin typeface="Google Sans"/>
              </a:rPr>
              <a:t>Pollark</a:t>
            </a:r>
            <a:r>
              <a:rPr lang="en-GB" sz="2200" dirty="0">
                <a:latin typeface="Google Sans"/>
              </a:rPr>
              <a:t> </a:t>
            </a:r>
            <a:endParaRPr lang="en-GB" sz="2200" b="0" i="0" dirty="0">
              <a:effectLst/>
              <a:latin typeface="Google Sans"/>
            </a:endParaRPr>
          </a:p>
        </p:txBody>
      </p:sp>
      <p:pic>
        <p:nvPicPr>
          <p:cNvPr id="1026" name="Picture 2" descr="Chivalry Thesis by James Hansell">
            <a:extLst>
              <a:ext uri="{FF2B5EF4-FFF2-40B4-BE49-F238E27FC236}">
                <a16:creationId xmlns:a16="http://schemas.microsoft.com/office/drawing/2014/main" id="{D5320202-473A-6C14-C785-6B6638CD83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733" r="29308" b="-1"/>
          <a:stretch/>
        </p:blipFill>
        <p:spPr bwMode="auto">
          <a:xfrm>
            <a:off x="7612378" y="2093976"/>
            <a:ext cx="400434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93814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7D6D5-BDDD-061D-54F4-D8BA4BB112EE}"/>
              </a:ext>
            </a:extLst>
          </p:cNvPr>
          <p:cNvSpPr>
            <a:spLocks noGrp="1"/>
          </p:cNvSpPr>
          <p:nvPr>
            <p:ph type="title"/>
          </p:nvPr>
        </p:nvSpPr>
        <p:spPr>
          <a:xfrm>
            <a:off x="838200" y="365125"/>
            <a:ext cx="10515600" cy="624681"/>
          </a:xfrm>
        </p:spPr>
        <p:txBody>
          <a:bodyPr>
            <a:normAutofit fontScale="90000"/>
          </a:bodyPr>
          <a:lstStyle/>
          <a:p>
            <a:r>
              <a:rPr lang="en-GB" sz="4400" dirty="0"/>
              <a:t>Rates of Sexual Assault  - 2020</a:t>
            </a:r>
            <a:endParaRPr lang="en-GB" dirty="0"/>
          </a:p>
        </p:txBody>
      </p:sp>
      <p:pic>
        <p:nvPicPr>
          <p:cNvPr id="5" name="Content Placeholder 4">
            <a:extLst>
              <a:ext uri="{FF2B5EF4-FFF2-40B4-BE49-F238E27FC236}">
                <a16:creationId xmlns:a16="http://schemas.microsoft.com/office/drawing/2014/main" id="{105C0FFC-CED8-A877-CFCC-26C6D13A7C08}"/>
              </a:ext>
            </a:extLst>
          </p:cNvPr>
          <p:cNvPicPr>
            <a:picLocks noGrp="1" noChangeAspect="1"/>
          </p:cNvPicPr>
          <p:nvPr>
            <p:ph idx="1"/>
          </p:nvPr>
        </p:nvPicPr>
        <p:blipFill>
          <a:blip r:embed="rId3"/>
          <a:stretch>
            <a:fillRect/>
          </a:stretch>
        </p:blipFill>
        <p:spPr>
          <a:xfrm>
            <a:off x="719528" y="1648918"/>
            <a:ext cx="10515599" cy="4219276"/>
          </a:xfrm>
        </p:spPr>
      </p:pic>
    </p:spTree>
    <p:extLst>
      <p:ext uri="{BB962C8B-B14F-4D97-AF65-F5344CB8AC3E}">
        <p14:creationId xmlns:p14="http://schemas.microsoft.com/office/powerpoint/2010/main" val="5003600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6759EA-6DE1-9187-F999-92A624692D7D}"/>
              </a:ext>
            </a:extLst>
          </p:cNvPr>
          <p:cNvPicPr>
            <a:picLocks noChangeAspect="1"/>
          </p:cNvPicPr>
          <p:nvPr/>
        </p:nvPicPr>
        <p:blipFill>
          <a:blip r:embed="rId3"/>
          <a:stretch>
            <a:fillRect/>
          </a:stretch>
        </p:blipFill>
        <p:spPr>
          <a:xfrm>
            <a:off x="930441" y="790575"/>
            <a:ext cx="10507579" cy="5276850"/>
          </a:xfrm>
          <a:prstGeom prst="rect">
            <a:avLst/>
          </a:prstGeom>
        </p:spPr>
      </p:pic>
    </p:spTree>
    <p:extLst>
      <p:ext uri="{BB962C8B-B14F-4D97-AF65-F5344CB8AC3E}">
        <p14:creationId xmlns:p14="http://schemas.microsoft.com/office/powerpoint/2010/main" val="42310950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21D9AA-8E17-AC94-6021-875EC3AEB677}"/>
              </a:ext>
            </a:extLst>
          </p:cNvPr>
          <p:cNvPicPr>
            <a:picLocks noChangeAspect="1"/>
          </p:cNvPicPr>
          <p:nvPr/>
        </p:nvPicPr>
        <p:blipFill>
          <a:blip r:embed="rId2"/>
          <a:stretch>
            <a:fillRect/>
          </a:stretch>
        </p:blipFill>
        <p:spPr>
          <a:xfrm>
            <a:off x="705853" y="262036"/>
            <a:ext cx="11101136" cy="6186890"/>
          </a:xfrm>
          <a:prstGeom prst="rect">
            <a:avLst/>
          </a:prstGeom>
        </p:spPr>
      </p:pic>
    </p:spTree>
    <p:extLst>
      <p:ext uri="{BB962C8B-B14F-4D97-AF65-F5344CB8AC3E}">
        <p14:creationId xmlns:p14="http://schemas.microsoft.com/office/powerpoint/2010/main" val="28148030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54A013-B6C7-9845-E2E7-0F0288DDC20E}"/>
              </a:ext>
            </a:extLst>
          </p:cNvPr>
          <p:cNvPicPr>
            <a:picLocks noChangeAspect="1"/>
          </p:cNvPicPr>
          <p:nvPr/>
        </p:nvPicPr>
        <p:blipFill>
          <a:blip r:embed="rId2"/>
          <a:stretch>
            <a:fillRect/>
          </a:stretch>
        </p:blipFill>
        <p:spPr>
          <a:xfrm>
            <a:off x="449179" y="208548"/>
            <a:ext cx="10924673" cy="6224336"/>
          </a:xfrm>
          <a:prstGeom prst="rect">
            <a:avLst/>
          </a:prstGeom>
        </p:spPr>
      </p:pic>
    </p:spTree>
    <p:extLst>
      <p:ext uri="{BB962C8B-B14F-4D97-AF65-F5344CB8AC3E}">
        <p14:creationId xmlns:p14="http://schemas.microsoft.com/office/powerpoint/2010/main" val="33252172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053C742-EE7B-C0F7-40DE-77960A9FC96E}"/>
              </a:ext>
            </a:extLst>
          </p:cNvPr>
          <p:cNvPicPr>
            <a:picLocks noChangeAspect="1"/>
          </p:cNvPicPr>
          <p:nvPr/>
        </p:nvPicPr>
        <p:blipFill>
          <a:blip r:embed="rId2"/>
          <a:stretch>
            <a:fillRect/>
          </a:stretch>
        </p:blipFill>
        <p:spPr>
          <a:xfrm>
            <a:off x="882317" y="643467"/>
            <a:ext cx="10482370" cy="5571066"/>
          </a:xfrm>
          <a:prstGeom prst="rect">
            <a:avLst/>
          </a:prstGeom>
        </p:spPr>
      </p:pic>
    </p:spTree>
    <p:extLst>
      <p:ext uri="{BB962C8B-B14F-4D97-AF65-F5344CB8AC3E}">
        <p14:creationId xmlns:p14="http://schemas.microsoft.com/office/powerpoint/2010/main" val="37045484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E921FFC-8B75-BCB7-F116-2B608BA1E1F4}"/>
              </a:ext>
            </a:extLst>
          </p:cNvPr>
          <p:cNvPicPr>
            <a:picLocks noChangeAspect="1"/>
          </p:cNvPicPr>
          <p:nvPr/>
        </p:nvPicPr>
        <p:blipFill>
          <a:blip r:embed="rId2"/>
          <a:stretch>
            <a:fillRect/>
          </a:stretch>
        </p:blipFill>
        <p:spPr>
          <a:xfrm>
            <a:off x="930442" y="352926"/>
            <a:ext cx="10363200" cy="6112042"/>
          </a:xfrm>
          <a:prstGeom prst="rect">
            <a:avLst/>
          </a:prstGeom>
        </p:spPr>
      </p:pic>
    </p:spTree>
    <p:extLst>
      <p:ext uri="{BB962C8B-B14F-4D97-AF65-F5344CB8AC3E}">
        <p14:creationId xmlns:p14="http://schemas.microsoft.com/office/powerpoint/2010/main" val="2383884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35D95-B29A-4424-3F97-86D9BE4C7A5B}"/>
              </a:ext>
            </a:extLst>
          </p:cNvPr>
          <p:cNvSpPr>
            <a:spLocks noGrp="1"/>
          </p:cNvSpPr>
          <p:nvPr>
            <p:ph type="title"/>
          </p:nvPr>
        </p:nvSpPr>
        <p:spPr>
          <a:xfrm>
            <a:off x="838200" y="365126"/>
            <a:ext cx="10515600" cy="912132"/>
          </a:xfrm>
        </p:spPr>
        <p:txBody>
          <a:bodyPr>
            <a:normAutofit/>
          </a:bodyPr>
          <a:lstStyle/>
          <a:p>
            <a:r>
              <a:rPr lang="en-GB" sz="3600"/>
              <a:t>Perceptions of the Criminal Justice System</a:t>
            </a:r>
          </a:p>
        </p:txBody>
      </p:sp>
      <p:sp>
        <p:nvSpPr>
          <p:cNvPr id="3" name="Content Placeholder 2">
            <a:extLst>
              <a:ext uri="{FF2B5EF4-FFF2-40B4-BE49-F238E27FC236}">
                <a16:creationId xmlns:a16="http://schemas.microsoft.com/office/drawing/2014/main" id="{4399F9D9-6C5F-1B56-472C-6D36FA76F9EE}"/>
              </a:ext>
            </a:extLst>
          </p:cNvPr>
          <p:cNvSpPr>
            <a:spLocks noGrp="1"/>
          </p:cNvSpPr>
          <p:nvPr>
            <p:ph idx="1"/>
          </p:nvPr>
        </p:nvSpPr>
        <p:spPr>
          <a:xfrm>
            <a:off x="838200" y="1459832"/>
            <a:ext cx="10515600" cy="4717131"/>
          </a:xfrm>
        </p:spPr>
        <p:txBody>
          <a:bodyPr>
            <a:normAutofit fontScale="70000" lnSpcReduction="20000"/>
          </a:bodyPr>
          <a:lstStyle/>
          <a:p>
            <a:r>
              <a:rPr lang="en-GB" dirty="0">
                <a:solidFill>
                  <a:srgbClr val="0B0C0C"/>
                </a:solidFill>
                <a:latin typeface="GDS Transport"/>
              </a:rPr>
              <a:t>F</a:t>
            </a:r>
            <a:r>
              <a:rPr lang="en-GB" b="0" i="0" dirty="0">
                <a:solidFill>
                  <a:srgbClr val="0B0C0C"/>
                </a:solidFill>
                <a:effectLst/>
                <a:latin typeface="GDS Transport"/>
              </a:rPr>
              <a:t>emales appear to be represented throughout the CJS</a:t>
            </a:r>
          </a:p>
          <a:p>
            <a:r>
              <a:rPr lang="en-GB" dirty="0">
                <a:solidFill>
                  <a:srgbClr val="0B0C0C"/>
                </a:solidFill>
                <a:latin typeface="GDS Transport"/>
              </a:rPr>
              <a:t>Victims – </a:t>
            </a:r>
            <a:r>
              <a:rPr lang="en-GB" b="0" i="0" dirty="0">
                <a:solidFill>
                  <a:srgbClr val="0B0C0C"/>
                </a:solidFill>
                <a:effectLst/>
                <a:latin typeface="GDS Transport"/>
              </a:rPr>
              <a:t>Excluding fraud and computer misuse, females were significantly less likely of being a victim of personal crime than males.</a:t>
            </a:r>
            <a:endParaRPr lang="en-GB" dirty="0">
              <a:solidFill>
                <a:srgbClr val="0B0C0C"/>
              </a:solidFill>
              <a:latin typeface="GDS Transport"/>
            </a:endParaRPr>
          </a:p>
          <a:p>
            <a:r>
              <a:rPr lang="en-GB" b="0" i="0" dirty="0">
                <a:solidFill>
                  <a:srgbClr val="0B0C0C"/>
                </a:solidFill>
                <a:effectLst/>
                <a:latin typeface="GDS Transport"/>
              </a:rPr>
              <a:t>In 2023/24, 720,500 arrests were carried out by police in England and Wales. An 8% increase since 2022/23. Females accounted for 16% of arrests, which has remained stable over the last 3 years. </a:t>
            </a:r>
          </a:p>
          <a:p>
            <a:r>
              <a:rPr lang="en-GB" b="0" i="0" dirty="0">
                <a:solidFill>
                  <a:srgbClr val="0B0C0C"/>
                </a:solidFill>
                <a:effectLst/>
                <a:latin typeface="GDS Transport"/>
              </a:rPr>
              <a:t>A greater proportion of female offenders are sentenced for offences that tend to receive shorter sentences.</a:t>
            </a:r>
          </a:p>
          <a:p>
            <a:r>
              <a:rPr lang="en-GB" b="0" i="0" dirty="0">
                <a:solidFill>
                  <a:srgbClr val="0B0C0C"/>
                </a:solidFill>
                <a:effectLst/>
                <a:latin typeface="GDS Transport"/>
              </a:rPr>
              <a:t>As at 30 June 2024, 16% of females and 4% of males were serving sentences of less than 12 months.</a:t>
            </a:r>
          </a:p>
          <a:p>
            <a:r>
              <a:rPr lang="en-GB" b="0" i="0" dirty="0">
                <a:solidFill>
                  <a:srgbClr val="0B0C0C"/>
                </a:solidFill>
                <a:effectLst/>
                <a:latin typeface="GDS Transport"/>
              </a:rPr>
              <a:t>number of individuals who self-harmed per 1,000 prisoners was 341 for females and 146 for males. The number of instances of self-harm per self-harming individual was over three times as high for females at 16.4.</a:t>
            </a:r>
          </a:p>
          <a:p>
            <a:r>
              <a:rPr lang="en-GB" b="0" i="0" dirty="0">
                <a:solidFill>
                  <a:srgbClr val="0B0C0C"/>
                </a:solidFill>
                <a:effectLst/>
                <a:latin typeface="GDS Transport"/>
              </a:rPr>
              <a:t>In 2023, 74% of those prosecuted for TV licence evasion were female. This offence accounted for 12% of all female prosecutions.</a:t>
            </a:r>
          </a:p>
          <a:p>
            <a:r>
              <a:rPr lang="en-GB" dirty="0">
                <a:solidFill>
                  <a:srgbClr val="0B0C0C"/>
                </a:solidFill>
                <a:latin typeface="GDS Transport"/>
              </a:rPr>
              <a:t>F</a:t>
            </a:r>
            <a:r>
              <a:rPr lang="en-GB" b="0" i="0" dirty="0">
                <a:solidFill>
                  <a:srgbClr val="0B0C0C"/>
                </a:solidFill>
                <a:effectLst/>
                <a:latin typeface="GDS Transport"/>
              </a:rPr>
              <a:t>emale defendants prosecuted at court, 14% were prosecuted for indictable offences compared to 23% of male defendants</a:t>
            </a:r>
          </a:p>
        </p:txBody>
      </p:sp>
    </p:spTree>
    <p:extLst>
      <p:ext uri="{BB962C8B-B14F-4D97-AF65-F5344CB8AC3E}">
        <p14:creationId xmlns:p14="http://schemas.microsoft.com/office/powerpoint/2010/main" val="6242906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5F0446-C981-E5CC-2C5C-3108E8ED5AB7}"/>
              </a:ext>
            </a:extLst>
          </p:cNvPr>
          <p:cNvSpPr>
            <a:spLocks noGrp="1"/>
          </p:cNvSpPr>
          <p:nvPr>
            <p:ph type="title"/>
          </p:nvPr>
        </p:nvSpPr>
        <p:spPr>
          <a:xfrm>
            <a:off x="1043631" y="809898"/>
            <a:ext cx="9942716" cy="1554480"/>
          </a:xfrm>
        </p:spPr>
        <p:txBody>
          <a:bodyPr anchor="ctr">
            <a:normAutofit/>
          </a:bodyPr>
          <a:lstStyle/>
          <a:p>
            <a:r>
              <a:rPr lang="en-GB" sz="4800"/>
              <a:t>Concluding Thoughts</a:t>
            </a:r>
          </a:p>
        </p:txBody>
      </p:sp>
      <p:sp>
        <p:nvSpPr>
          <p:cNvPr id="3" name="Content Placeholder 2">
            <a:extLst>
              <a:ext uri="{FF2B5EF4-FFF2-40B4-BE49-F238E27FC236}">
                <a16:creationId xmlns:a16="http://schemas.microsoft.com/office/drawing/2014/main" id="{799B9C9E-0AB7-BA5F-78B0-C4D6945355AF}"/>
              </a:ext>
            </a:extLst>
          </p:cNvPr>
          <p:cNvSpPr>
            <a:spLocks noGrp="1"/>
          </p:cNvSpPr>
          <p:nvPr>
            <p:ph idx="1"/>
          </p:nvPr>
        </p:nvSpPr>
        <p:spPr>
          <a:xfrm>
            <a:off x="1045028" y="3017522"/>
            <a:ext cx="9941319" cy="3124658"/>
          </a:xfrm>
        </p:spPr>
        <p:txBody>
          <a:bodyPr anchor="ctr">
            <a:normAutofit/>
          </a:bodyPr>
          <a:lstStyle/>
          <a:p>
            <a:r>
              <a:rPr lang="en-GB" sz="2400"/>
              <a:t>The lens of gender and feminism gives a lot of unique and necessary colour to the discussion of offending, policing and the criminal justice system.</a:t>
            </a:r>
          </a:p>
          <a:p>
            <a:r>
              <a:rPr lang="en-GB" sz="2400"/>
              <a:t>All genders face their own challenges when it comes to punishment and the reintegration into society following engagement with the justice system.</a:t>
            </a:r>
          </a:p>
          <a:p>
            <a:r>
              <a:rPr lang="en-GB" sz="2400"/>
              <a:t>Understanding the role gender and sexuality play in our investigation of hate crime and victimisation can have a profound effect on the ways we assume/hope policing of these vulnerable communities is done.</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53965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AF3B0-3A89-2116-CEFB-3E73C2B721E0}"/>
              </a:ext>
            </a:extLst>
          </p:cNvPr>
          <p:cNvSpPr>
            <a:spLocks noGrp="1"/>
          </p:cNvSpPr>
          <p:nvPr>
            <p:ph type="title"/>
          </p:nvPr>
        </p:nvSpPr>
        <p:spPr/>
        <p:txBody>
          <a:bodyPr/>
          <a:lstStyle/>
          <a:p>
            <a:r>
              <a:rPr lang="en-GB"/>
              <a:t>Class Task</a:t>
            </a:r>
          </a:p>
        </p:txBody>
      </p:sp>
      <p:sp>
        <p:nvSpPr>
          <p:cNvPr id="3" name="Content Placeholder 2">
            <a:extLst>
              <a:ext uri="{FF2B5EF4-FFF2-40B4-BE49-F238E27FC236}">
                <a16:creationId xmlns:a16="http://schemas.microsoft.com/office/drawing/2014/main" id="{13A58363-29A8-234F-F305-5FE186A1A66C}"/>
              </a:ext>
            </a:extLst>
          </p:cNvPr>
          <p:cNvSpPr>
            <a:spLocks noGrp="1"/>
          </p:cNvSpPr>
          <p:nvPr>
            <p:ph idx="1"/>
          </p:nvPr>
        </p:nvSpPr>
        <p:spPr/>
        <p:txBody>
          <a:bodyPr/>
          <a:lstStyle/>
          <a:p>
            <a:r>
              <a:rPr lang="en-GB"/>
              <a:t>Evaluate and summarise the </a:t>
            </a:r>
            <a:r>
              <a:rPr lang="en-GB" sz="2800" b="1" i="0">
                <a:solidFill>
                  <a:srgbClr val="0B0C0C"/>
                </a:solidFill>
                <a:effectLst/>
                <a:latin typeface="GDS Transport"/>
              </a:rPr>
              <a:t>Female Offender Strategy Delivery Plan 2022 to 2025</a:t>
            </a:r>
            <a:r>
              <a:rPr lang="en-GB"/>
              <a:t> </a:t>
            </a:r>
          </a:p>
          <a:p>
            <a:r>
              <a:rPr lang="en-GB"/>
              <a:t>Was there one prior to the above? – did it work, what did it achieve, success stories (if any!)</a:t>
            </a:r>
          </a:p>
          <a:p>
            <a:r>
              <a:rPr lang="en-GB">
                <a:hlinkClick r:id="rId2"/>
              </a:rPr>
              <a:t>https://assets.publishing.service.gov.uk/government/uploads/system/uploads/attachment_data/file/1132790/female-offender-strategy-delivery-plan-2022-25.pdf</a:t>
            </a:r>
            <a:endParaRPr lang="en-GB"/>
          </a:p>
          <a:p>
            <a:endParaRPr lang="en-GB"/>
          </a:p>
          <a:p>
            <a:endParaRPr lang="en-GB"/>
          </a:p>
        </p:txBody>
      </p:sp>
    </p:spTree>
    <p:extLst>
      <p:ext uri="{BB962C8B-B14F-4D97-AF65-F5344CB8AC3E}">
        <p14:creationId xmlns:p14="http://schemas.microsoft.com/office/powerpoint/2010/main" val="40561099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9D4AC-C919-AB50-3785-177966E10181}"/>
              </a:ext>
            </a:extLst>
          </p:cNvPr>
          <p:cNvSpPr>
            <a:spLocks noGrp="1"/>
          </p:cNvSpPr>
          <p:nvPr>
            <p:ph type="title"/>
          </p:nvPr>
        </p:nvSpPr>
        <p:spPr>
          <a:xfrm>
            <a:off x="838200" y="365125"/>
            <a:ext cx="10515600" cy="879059"/>
          </a:xfrm>
        </p:spPr>
        <p:txBody>
          <a:bodyPr/>
          <a:lstStyle/>
          <a:p>
            <a:r>
              <a:rPr lang="en-GB" sz="4400" dirty="0"/>
              <a:t>Rates of Sexual Assault</a:t>
            </a:r>
            <a:endParaRPr lang="en-GB" dirty="0"/>
          </a:p>
        </p:txBody>
      </p:sp>
      <p:sp>
        <p:nvSpPr>
          <p:cNvPr id="3" name="Content Placeholder 2">
            <a:extLst>
              <a:ext uri="{FF2B5EF4-FFF2-40B4-BE49-F238E27FC236}">
                <a16:creationId xmlns:a16="http://schemas.microsoft.com/office/drawing/2014/main" id="{D49F299F-BBD5-4C18-3B09-B7F3F7D1767D}"/>
              </a:ext>
            </a:extLst>
          </p:cNvPr>
          <p:cNvSpPr>
            <a:spLocks noGrp="1"/>
          </p:cNvSpPr>
          <p:nvPr>
            <p:ph idx="1"/>
          </p:nvPr>
        </p:nvSpPr>
        <p:spPr>
          <a:xfrm>
            <a:off x="838200" y="1244184"/>
            <a:ext cx="10515600" cy="4932779"/>
          </a:xfrm>
        </p:spPr>
        <p:txBody>
          <a:bodyPr>
            <a:normAutofit/>
          </a:bodyPr>
          <a:lstStyle/>
          <a:p>
            <a:pPr algn="l">
              <a:buFont typeface="Arial" panose="020B0604020202020204" pitchFamily="34" charset="0"/>
              <a:buChar char="•"/>
            </a:pPr>
            <a:r>
              <a:rPr lang="en-GB" b="0" i="0" dirty="0">
                <a:effectLst/>
                <a:latin typeface="open sans" panose="020B0606030504020204" pitchFamily="34" charset="0"/>
              </a:rPr>
              <a:t>Year ending March 2022 estimated that 2.3% (over 1.1 million) of adults aged 16 years experienced sexual assault (including attempts) in the last year.</a:t>
            </a:r>
          </a:p>
          <a:p>
            <a:r>
              <a:rPr lang="en-GB" b="0" i="0" dirty="0">
                <a:effectLst/>
                <a:latin typeface="open sans" panose="020B0606030504020204" pitchFamily="34" charset="0"/>
              </a:rPr>
              <a:t>The police recorded 193,566 sexual offences in England and Wales in the year ending March 2022, the highest level recorded.</a:t>
            </a:r>
          </a:p>
          <a:p>
            <a:pPr algn="l">
              <a:buFont typeface="Arial" panose="020B0604020202020204" pitchFamily="34" charset="0"/>
              <a:buChar char="•"/>
            </a:pPr>
            <a:r>
              <a:rPr lang="en-GB" b="0" i="0" dirty="0">
                <a:effectLst/>
                <a:latin typeface="open sans" panose="020B0606030504020204" pitchFamily="34" charset="0"/>
              </a:rPr>
              <a:t>The number of police recorded sexual offences has increased over the last decade, with the latest figure 31% higher than the year ending March 2021, and 19% higher than the year ending March 2020. </a:t>
            </a:r>
          </a:p>
          <a:p>
            <a:endParaRPr lang="en-GB" dirty="0"/>
          </a:p>
        </p:txBody>
      </p:sp>
    </p:spTree>
    <p:extLst>
      <p:ext uri="{BB962C8B-B14F-4D97-AF65-F5344CB8AC3E}">
        <p14:creationId xmlns:p14="http://schemas.microsoft.com/office/powerpoint/2010/main" val="15793981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DB68B-C0FE-E81F-C704-295AE72ABE25}"/>
              </a:ext>
            </a:extLst>
          </p:cNvPr>
          <p:cNvSpPr>
            <a:spLocks noGrp="1"/>
          </p:cNvSpPr>
          <p:nvPr>
            <p:ph type="title"/>
          </p:nvPr>
        </p:nvSpPr>
        <p:spPr/>
        <p:txBody>
          <a:bodyPr/>
          <a:lstStyle/>
          <a:p>
            <a:r>
              <a:rPr lang="en-GB" dirty="0"/>
              <a:t>Victims Commissioner 2022</a:t>
            </a:r>
          </a:p>
        </p:txBody>
      </p:sp>
      <p:sp>
        <p:nvSpPr>
          <p:cNvPr id="3" name="Content Placeholder 2">
            <a:extLst>
              <a:ext uri="{FF2B5EF4-FFF2-40B4-BE49-F238E27FC236}">
                <a16:creationId xmlns:a16="http://schemas.microsoft.com/office/drawing/2014/main" id="{373B526C-7088-B16A-8878-42EC3F092356}"/>
              </a:ext>
            </a:extLst>
          </p:cNvPr>
          <p:cNvSpPr>
            <a:spLocks noGrp="1"/>
          </p:cNvSpPr>
          <p:nvPr>
            <p:ph idx="1"/>
          </p:nvPr>
        </p:nvSpPr>
        <p:spPr>
          <a:xfrm>
            <a:off x="838200" y="1825625"/>
            <a:ext cx="10515600" cy="4667250"/>
          </a:xfrm>
        </p:spPr>
        <p:txBody>
          <a:bodyPr>
            <a:normAutofit fontScale="85000" lnSpcReduction="20000"/>
          </a:bodyPr>
          <a:lstStyle/>
          <a:p>
            <a:pPr marL="0" indent="0" algn="ctr">
              <a:buNone/>
            </a:pPr>
            <a:r>
              <a:rPr lang="en-GB" b="0" i="1" dirty="0">
                <a:solidFill>
                  <a:srgbClr val="0B0C0C"/>
                </a:solidFill>
                <a:effectLst/>
                <a:latin typeface="PT Sans" panose="020B0503020203020204" pitchFamily="34" charset="0"/>
              </a:rPr>
              <a:t>“</a:t>
            </a:r>
            <a:r>
              <a:rPr lang="en-GB" sz="3100" b="0" i="1" dirty="0">
                <a:effectLst/>
                <a:latin typeface="PT Sans" panose="020B0503020203020204" pitchFamily="34" charset="0"/>
              </a:rPr>
              <a:t>The distressing truth is that if you are raped in Britain today, your chances of seeing justice are slim”</a:t>
            </a:r>
          </a:p>
          <a:p>
            <a:pPr marL="0" indent="0" algn="ctr">
              <a:buNone/>
            </a:pPr>
            <a:endParaRPr lang="en-GB" sz="3100" b="0" i="1" dirty="0">
              <a:effectLst/>
              <a:latin typeface="PT Sans" panose="020B0503020203020204" pitchFamily="34" charset="0"/>
            </a:endParaRPr>
          </a:p>
          <a:p>
            <a:pPr marL="0" indent="0">
              <a:buNone/>
            </a:pPr>
            <a:r>
              <a:rPr lang="en-GB" sz="3100" b="0" i="0" dirty="0">
                <a:effectLst/>
                <a:latin typeface="Arial" panose="020B0604020202020204" pitchFamily="34" charset="0"/>
                <a:cs typeface="Arial" panose="020B0604020202020204" pitchFamily="34" charset="0"/>
              </a:rPr>
              <a:t>In the year to December 2021, there were 67,125 rape offences recorded </a:t>
            </a:r>
          </a:p>
          <a:p>
            <a:pPr marL="0" indent="0">
              <a:buNone/>
            </a:pPr>
            <a:r>
              <a:rPr lang="en-GB" sz="3100" b="0" i="0" dirty="0">
                <a:effectLst/>
                <a:latin typeface="Arial" panose="020B0604020202020204" pitchFamily="34" charset="0"/>
                <a:cs typeface="Arial" panose="020B0604020202020204" pitchFamily="34" charset="0"/>
              </a:rPr>
              <a:t>Completed rape prosecutions plummeted from 5,190 in 2016-17 to just 2,409 in 2020-21.</a:t>
            </a:r>
          </a:p>
          <a:p>
            <a:pPr marL="0" indent="0">
              <a:buNone/>
            </a:pPr>
            <a:r>
              <a:rPr lang="en-GB" sz="3100" b="0" i="0" dirty="0">
                <a:effectLst/>
                <a:latin typeface="Arial" panose="020B0604020202020204" pitchFamily="34" charset="0"/>
                <a:cs typeface="Arial" panose="020B0604020202020204" pitchFamily="34" charset="0"/>
              </a:rPr>
              <a:t>The numbers of convictions almost halved (2,689 in 2016/17 compared to 1,409 in 2020/21). </a:t>
            </a:r>
          </a:p>
          <a:p>
            <a:pPr marL="0" indent="0">
              <a:buNone/>
            </a:pPr>
            <a:r>
              <a:rPr lang="en-GB" sz="3100" b="0" i="0" dirty="0">
                <a:effectLst/>
                <a:latin typeface="Arial" panose="020B0604020202020204" pitchFamily="34" charset="0"/>
                <a:cs typeface="Arial" panose="020B0604020202020204" pitchFamily="34" charset="0"/>
              </a:rPr>
              <a:t>Only 5% of rapes that were given an outcome by the police in the year ending December 2021 resulted in a charge.</a:t>
            </a:r>
          </a:p>
          <a:p>
            <a:pPr marL="0" indent="0">
              <a:buNone/>
            </a:pPr>
            <a:endParaRPr lang="en-GB" sz="3100" b="0" i="0" dirty="0">
              <a:effectLst/>
              <a:latin typeface="Arial" panose="020B0604020202020204" pitchFamily="34" charset="0"/>
              <a:cs typeface="Arial" panose="020B0604020202020204" pitchFamily="34" charset="0"/>
            </a:endParaRPr>
          </a:p>
          <a:p>
            <a:pPr marL="0" indent="0">
              <a:buNone/>
            </a:pPr>
            <a:r>
              <a:rPr lang="en-GB" sz="3100" dirty="0">
                <a:latin typeface="Arial" panose="020B0604020202020204" pitchFamily="34" charset="0"/>
                <a:cs typeface="Arial" panose="020B0604020202020204" pitchFamily="34" charset="0"/>
              </a:rPr>
              <a:t>Third Party materials - </a:t>
            </a:r>
            <a:r>
              <a:rPr lang="en-GB" sz="3100" b="0" i="0" dirty="0">
                <a:effectLst/>
                <a:latin typeface="Arial" panose="020B0604020202020204" pitchFamily="34" charset="0"/>
                <a:cs typeface="Arial" panose="020B0604020202020204" pitchFamily="34" charset="0"/>
              </a:rPr>
              <a:t> intrusions into personal lives</a:t>
            </a:r>
          </a:p>
          <a:p>
            <a:pPr marL="0" indent="0">
              <a:buNone/>
            </a:pPr>
            <a:endParaRPr lang="en-GB" sz="3100" b="0" i="1"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640487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04AD8-B05B-AB14-E528-53E77DD5FC4C}"/>
              </a:ext>
            </a:extLst>
          </p:cNvPr>
          <p:cNvSpPr>
            <a:spLocks noGrp="1"/>
          </p:cNvSpPr>
          <p:nvPr>
            <p:ph type="title"/>
          </p:nvPr>
        </p:nvSpPr>
        <p:spPr>
          <a:xfrm>
            <a:off x="838200" y="365126"/>
            <a:ext cx="10515600" cy="709696"/>
          </a:xfrm>
        </p:spPr>
        <p:txBody>
          <a:bodyPr/>
          <a:lstStyle/>
          <a:p>
            <a:r>
              <a:rPr lang="en-GB" dirty="0"/>
              <a:t>Female V’s Male offending</a:t>
            </a:r>
          </a:p>
        </p:txBody>
      </p:sp>
      <p:sp>
        <p:nvSpPr>
          <p:cNvPr id="3" name="Content Placeholder 2">
            <a:extLst>
              <a:ext uri="{FF2B5EF4-FFF2-40B4-BE49-F238E27FC236}">
                <a16:creationId xmlns:a16="http://schemas.microsoft.com/office/drawing/2014/main" id="{8C4351F6-9964-919A-67C8-DB2C4496F957}"/>
              </a:ext>
            </a:extLst>
          </p:cNvPr>
          <p:cNvSpPr>
            <a:spLocks noGrp="1"/>
          </p:cNvSpPr>
          <p:nvPr>
            <p:ph idx="1"/>
          </p:nvPr>
        </p:nvSpPr>
        <p:spPr>
          <a:xfrm>
            <a:off x="838200" y="1074822"/>
            <a:ext cx="10515600" cy="5102141"/>
          </a:xfrm>
        </p:spPr>
        <p:txBody>
          <a:bodyPr>
            <a:normAutofit fontScale="85000" lnSpcReduction="20000"/>
          </a:bodyPr>
          <a:lstStyle/>
          <a:p>
            <a:pPr algn="l">
              <a:buFont typeface="+mj-lt"/>
              <a:buAutoNum type="arabicPeriod"/>
            </a:pPr>
            <a:r>
              <a:rPr lang="en-GB" b="1" i="0" dirty="0">
                <a:solidFill>
                  <a:srgbClr val="242424"/>
                </a:solidFill>
                <a:effectLst/>
                <a:latin typeface="Segoe UI" panose="020B0502040204020203" pitchFamily="34" charset="0"/>
              </a:rPr>
              <a:t>Economic Necessity</a:t>
            </a:r>
            <a:r>
              <a:rPr lang="en-GB" b="0" i="0" dirty="0">
                <a:solidFill>
                  <a:srgbClr val="242424"/>
                </a:solidFill>
                <a:effectLst/>
                <a:latin typeface="Segoe UI" panose="020B0502040204020203" pitchFamily="34" charset="0"/>
              </a:rPr>
              <a:t>: Many </a:t>
            </a:r>
            <a:r>
              <a:rPr lang="en-GB" b="0" i="0" strike="sngStrike" dirty="0">
                <a:solidFill>
                  <a:srgbClr val="242424"/>
                </a:solidFill>
                <a:effectLst/>
                <a:highlight>
                  <a:srgbClr val="FFFF00"/>
                </a:highlight>
                <a:latin typeface="Segoe UI" panose="020B0502040204020203" pitchFamily="34" charset="0"/>
              </a:rPr>
              <a:t>women</a:t>
            </a:r>
            <a:r>
              <a:rPr lang="en-GB" b="0" i="0" dirty="0">
                <a:solidFill>
                  <a:srgbClr val="242424"/>
                </a:solidFill>
                <a:effectLst/>
                <a:latin typeface="Segoe UI" panose="020B0502040204020203" pitchFamily="34" charset="0"/>
              </a:rPr>
              <a:t> commit crimes out of economic necessity, such as theft or fraud, to support themselves or their families</a:t>
            </a:r>
          </a:p>
          <a:p>
            <a:pPr algn="l">
              <a:buFont typeface="+mj-lt"/>
              <a:buAutoNum type="arabicPeriod"/>
            </a:pPr>
            <a:r>
              <a:rPr lang="en-GB" b="1" i="0" dirty="0">
                <a:solidFill>
                  <a:srgbClr val="242424"/>
                </a:solidFill>
                <a:effectLst/>
                <a:latin typeface="Segoe UI" panose="020B0502040204020203" pitchFamily="34" charset="0"/>
              </a:rPr>
              <a:t>Substance Abuse</a:t>
            </a:r>
            <a:r>
              <a:rPr lang="en-GB" b="0" i="0" dirty="0">
                <a:solidFill>
                  <a:srgbClr val="242424"/>
                </a:solidFill>
                <a:effectLst/>
                <a:latin typeface="Segoe UI" panose="020B0502040204020203" pitchFamily="34" charset="0"/>
              </a:rPr>
              <a:t>: Drug and alcohol addiction are significant factors. </a:t>
            </a:r>
            <a:r>
              <a:rPr lang="en-GB" b="0" i="0" strike="sngStrike" dirty="0">
                <a:solidFill>
                  <a:srgbClr val="242424"/>
                </a:solidFill>
                <a:effectLst/>
                <a:highlight>
                  <a:srgbClr val="FFFF00"/>
                </a:highlight>
                <a:latin typeface="Segoe UI" panose="020B0502040204020203" pitchFamily="34" charset="0"/>
              </a:rPr>
              <a:t>Women</a:t>
            </a:r>
            <a:r>
              <a:rPr lang="en-GB" b="0" i="0" dirty="0">
                <a:solidFill>
                  <a:srgbClr val="242424"/>
                </a:solidFill>
                <a:effectLst/>
                <a:latin typeface="Segoe UI" panose="020B0502040204020203" pitchFamily="34" charset="0"/>
              </a:rPr>
              <a:t> may commit crimes to support their addiction or while under the influence</a:t>
            </a:r>
          </a:p>
          <a:p>
            <a:pPr algn="l">
              <a:buFont typeface="+mj-lt"/>
              <a:buAutoNum type="arabicPeriod"/>
            </a:pPr>
            <a:r>
              <a:rPr lang="en-GB" b="1" i="0" dirty="0">
                <a:solidFill>
                  <a:srgbClr val="242424"/>
                </a:solidFill>
                <a:effectLst/>
                <a:latin typeface="Segoe UI" panose="020B0502040204020203" pitchFamily="34" charset="0"/>
              </a:rPr>
              <a:t>Mental Health Issues</a:t>
            </a:r>
            <a:r>
              <a:rPr lang="en-GB" b="0" i="0" dirty="0">
                <a:solidFill>
                  <a:srgbClr val="242424"/>
                </a:solidFill>
                <a:effectLst/>
                <a:latin typeface="Segoe UI" panose="020B0502040204020203" pitchFamily="34" charset="0"/>
              </a:rPr>
              <a:t>: </a:t>
            </a:r>
            <a:r>
              <a:rPr lang="en-GB" b="0" i="0" strike="sngStrike" dirty="0">
                <a:solidFill>
                  <a:srgbClr val="242424"/>
                </a:solidFill>
                <a:effectLst/>
                <a:highlight>
                  <a:srgbClr val="FFFF00"/>
                </a:highlight>
                <a:latin typeface="Segoe UI" panose="020B0502040204020203" pitchFamily="34" charset="0"/>
              </a:rPr>
              <a:t>Women</a:t>
            </a:r>
            <a:r>
              <a:rPr lang="en-GB" b="0" i="0" dirty="0">
                <a:solidFill>
                  <a:srgbClr val="242424"/>
                </a:solidFill>
                <a:effectLst/>
                <a:latin typeface="Segoe UI" panose="020B0502040204020203" pitchFamily="34" charset="0"/>
              </a:rPr>
              <a:t> offenders often have higher rates of mental health issues compared to their male counterparts. These issues can drive them to commit crimes</a:t>
            </a:r>
          </a:p>
          <a:p>
            <a:pPr algn="l">
              <a:buFont typeface="+mj-lt"/>
              <a:buAutoNum type="arabicPeriod"/>
            </a:pPr>
            <a:r>
              <a:rPr lang="en-GB" b="1" i="0" dirty="0">
                <a:solidFill>
                  <a:srgbClr val="242424"/>
                </a:solidFill>
                <a:effectLst/>
                <a:latin typeface="Segoe UI" panose="020B0502040204020203" pitchFamily="34" charset="0"/>
              </a:rPr>
              <a:t>Histories of Abuse</a:t>
            </a:r>
            <a:r>
              <a:rPr lang="en-GB" b="0" i="0" dirty="0">
                <a:solidFill>
                  <a:srgbClr val="242424"/>
                </a:solidFill>
                <a:effectLst/>
                <a:latin typeface="Segoe UI" panose="020B0502040204020203" pitchFamily="34" charset="0"/>
              </a:rPr>
              <a:t>: Many </a:t>
            </a:r>
            <a:r>
              <a:rPr lang="en-GB" b="0" i="0" strike="sngStrike" dirty="0">
                <a:solidFill>
                  <a:srgbClr val="242424"/>
                </a:solidFill>
                <a:effectLst/>
                <a:highlight>
                  <a:srgbClr val="FFFF00"/>
                </a:highlight>
                <a:latin typeface="Segoe UI" panose="020B0502040204020203" pitchFamily="34" charset="0"/>
              </a:rPr>
              <a:t>women</a:t>
            </a:r>
            <a:r>
              <a:rPr lang="en-GB" b="0" i="0" dirty="0">
                <a:solidFill>
                  <a:srgbClr val="242424"/>
                </a:solidFill>
                <a:effectLst/>
                <a:latin typeface="Segoe UI" panose="020B0502040204020203" pitchFamily="34" charset="0"/>
              </a:rPr>
              <a:t> in the criminal justice system have histories of physical, sexual, or emotional abuse. This trauma can lead to criminal behaviours as a coping mechanism</a:t>
            </a:r>
          </a:p>
          <a:p>
            <a:pPr algn="l">
              <a:buFont typeface="+mj-lt"/>
              <a:buAutoNum type="arabicPeriod"/>
            </a:pPr>
            <a:r>
              <a:rPr lang="en-GB" b="1" i="0" dirty="0">
                <a:solidFill>
                  <a:srgbClr val="242424"/>
                </a:solidFill>
                <a:effectLst/>
                <a:latin typeface="Segoe UI" panose="020B0502040204020203" pitchFamily="34" charset="0"/>
              </a:rPr>
              <a:t>Relationships</a:t>
            </a:r>
            <a:r>
              <a:rPr lang="en-GB" b="0" i="0" dirty="0">
                <a:solidFill>
                  <a:srgbClr val="242424"/>
                </a:solidFill>
                <a:effectLst/>
                <a:latin typeface="Segoe UI" panose="020B0502040204020203" pitchFamily="34" charset="0"/>
              </a:rPr>
              <a:t>: </a:t>
            </a:r>
            <a:r>
              <a:rPr lang="en-GB" b="0" i="0" strike="sngStrike" dirty="0">
                <a:solidFill>
                  <a:srgbClr val="242424"/>
                </a:solidFill>
                <a:effectLst/>
                <a:highlight>
                  <a:srgbClr val="FFFF00"/>
                </a:highlight>
                <a:latin typeface="Segoe UI" panose="020B0502040204020203" pitchFamily="34" charset="0"/>
              </a:rPr>
              <a:t>Women</a:t>
            </a:r>
            <a:r>
              <a:rPr lang="en-GB" b="0" i="0" dirty="0">
                <a:solidFill>
                  <a:srgbClr val="242424"/>
                </a:solidFill>
                <a:effectLst/>
                <a:latin typeface="Segoe UI" panose="020B0502040204020203" pitchFamily="34" charset="0"/>
              </a:rPr>
              <a:t> are sometimes coerced into criminal activities by partners or family members. Relationships can be both protective and criminogenic factors</a:t>
            </a:r>
          </a:p>
          <a:p>
            <a:pPr algn="l">
              <a:buFont typeface="+mj-lt"/>
              <a:buAutoNum type="arabicPeriod"/>
            </a:pPr>
            <a:r>
              <a:rPr lang="en-GB" b="1" i="0" dirty="0">
                <a:solidFill>
                  <a:srgbClr val="242424"/>
                </a:solidFill>
                <a:effectLst/>
                <a:latin typeface="Segoe UI" panose="020B0502040204020203" pitchFamily="34" charset="0"/>
              </a:rPr>
              <a:t>Social and Structural Factors</a:t>
            </a:r>
            <a:r>
              <a:rPr lang="en-GB" b="0" i="0" dirty="0">
                <a:solidFill>
                  <a:srgbClr val="242424"/>
                </a:solidFill>
                <a:effectLst/>
                <a:latin typeface="Segoe UI" panose="020B0502040204020203" pitchFamily="34" charset="0"/>
              </a:rPr>
              <a:t>: Poverty, lack of education, and limited employment opportunities can push </a:t>
            </a:r>
            <a:r>
              <a:rPr lang="en-GB" b="0" i="0" strike="sngStrike" dirty="0">
                <a:solidFill>
                  <a:srgbClr val="242424"/>
                </a:solidFill>
                <a:effectLst/>
                <a:highlight>
                  <a:srgbClr val="FFFF00"/>
                </a:highlight>
                <a:latin typeface="Segoe UI" panose="020B0502040204020203" pitchFamily="34" charset="0"/>
              </a:rPr>
              <a:t>women</a:t>
            </a:r>
            <a:r>
              <a:rPr lang="en-GB" b="0" i="0" dirty="0">
                <a:solidFill>
                  <a:srgbClr val="242424"/>
                </a:solidFill>
                <a:effectLst/>
                <a:latin typeface="Segoe UI" panose="020B0502040204020203" pitchFamily="34" charset="0"/>
              </a:rPr>
              <a:t> towards criminal activities</a:t>
            </a:r>
          </a:p>
        </p:txBody>
      </p:sp>
    </p:spTree>
    <p:extLst>
      <p:ext uri="{BB962C8B-B14F-4D97-AF65-F5344CB8AC3E}">
        <p14:creationId xmlns:p14="http://schemas.microsoft.com/office/powerpoint/2010/main" val="40161139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4716D-1DF8-33D3-9F5A-C4F17F10051B}"/>
              </a:ext>
            </a:extLst>
          </p:cNvPr>
          <p:cNvSpPr>
            <a:spLocks noGrp="1"/>
          </p:cNvSpPr>
          <p:nvPr>
            <p:ph type="title"/>
          </p:nvPr>
        </p:nvSpPr>
        <p:spPr>
          <a:xfrm>
            <a:off x="1043631" y="809898"/>
            <a:ext cx="9942716" cy="854010"/>
          </a:xfrm>
        </p:spPr>
        <p:txBody>
          <a:bodyPr anchor="ctr">
            <a:normAutofit/>
          </a:bodyPr>
          <a:lstStyle/>
          <a:p>
            <a:r>
              <a:rPr lang="en-GB" sz="4800" dirty="0"/>
              <a:t>Female Offending</a:t>
            </a:r>
          </a:p>
        </p:txBody>
      </p:sp>
      <p:sp>
        <p:nvSpPr>
          <p:cNvPr id="3" name="Content Placeholder 2">
            <a:extLst>
              <a:ext uri="{FF2B5EF4-FFF2-40B4-BE49-F238E27FC236}">
                <a16:creationId xmlns:a16="http://schemas.microsoft.com/office/drawing/2014/main" id="{003DD39E-6330-DE53-6103-2C6F3045F9B2}"/>
              </a:ext>
            </a:extLst>
          </p:cNvPr>
          <p:cNvSpPr>
            <a:spLocks noGrp="1"/>
          </p:cNvSpPr>
          <p:nvPr>
            <p:ph idx="1"/>
          </p:nvPr>
        </p:nvSpPr>
        <p:spPr>
          <a:xfrm>
            <a:off x="535670" y="1885198"/>
            <a:ext cx="11024958" cy="4552421"/>
          </a:xfrm>
        </p:spPr>
        <p:txBody>
          <a:bodyPr anchor="ctr">
            <a:normAutofit/>
          </a:bodyPr>
          <a:lstStyle/>
          <a:p>
            <a:r>
              <a:rPr lang="en-GB" sz="1800" b="0" i="0" u="none" strike="noStrike" baseline="0" dirty="0">
                <a:latin typeface="Bembo MT Pro"/>
              </a:rPr>
              <a:t>Daly (1994) Pathways to offending for Women</a:t>
            </a:r>
          </a:p>
          <a:p>
            <a:pPr lvl="1"/>
            <a:r>
              <a:rPr lang="en-GB" sz="1800" b="0" i="0" u="none" strike="noStrike" baseline="0" dirty="0">
                <a:latin typeface="Bembo MT Pro"/>
              </a:rPr>
              <a:t>(a) street women – this usually involved women or girls escaping abuse and violence, entering street life and often engaging in sex work, drugs and theft to survive; </a:t>
            </a:r>
          </a:p>
          <a:p>
            <a:pPr lvl="1"/>
            <a:r>
              <a:rPr lang="en-GB" sz="1800" b="0" i="0" u="none" strike="noStrike" baseline="0" dirty="0">
                <a:latin typeface="Bembo MT Pro"/>
              </a:rPr>
              <a:t>(b) drug-connected women – this involved women using and trafficking drugs, often with intimate partners or family members; </a:t>
            </a:r>
          </a:p>
          <a:p>
            <a:pPr lvl="1"/>
            <a:r>
              <a:rPr lang="en-GB" sz="1800" b="0" i="0" u="none" strike="noStrike" baseline="0" dirty="0">
                <a:latin typeface="Bembo MT Pro"/>
              </a:rPr>
              <a:t>(c) harmed and harming women – these were women who had experienced physical and/or child sex abuse and neglect, school delinquency issues, drug use and displayed an overall hostile demeanour; </a:t>
            </a:r>
          </a:p>
          <a:p>
            <a:pPr lvl="1"/>
            <a:r>
              <a:rPr lang="en-GB" sz="1800" b="0" i="0" u="none" strike="noStrike" baseline="0" dirty="0">
                <a:latin typeface="Bembo MT Pro"/>
              </a:rPr>
              <a:t>(d) battered women – these were women who had suffered abuse within the context of an adult, intimate relationship, which is consequently connected to offending behaviour; </a:t>
            </a:r>
          </a:p>
          <a:p>
            <a:pPr lvl="1"/>
            <a:r>
              <a:rPr lang="en-GB" sz="1800" b="0" i="0" u="none" strike="noStrike" baseline="0" dirty="0">
                <a:latin typeface="Bembo MT Pro"/>
              </a:rPr>
              <a:t>(e) ‘other’ women – this group consisted of women who were not particularly disadvantaged, but were rather motivated by greed and their offending usually involved economic gain. </a:t>
            </a:r>
          </a:p>
          <a:p>
            <a:pPr lvl="1"/>
            <a:endParaRPr lang="en-GB" sz="1800" dirty="0">
              <a:latin typeface="Bembo MT Pro"/>
            </a:endParaRPr>
          </a:p>
          <a:p>
            <a:pPr lvl="1"/>
            <a:endParaRPr lang="en-GB" sz="1800" dirty="0">
              <a:latin typeface="Bembo MT Pro"/>
            </a:endParaRPr>
          </a:p>
          <a:p>
            <a:r>
              <a:rPr lang="en-GB" sz="1800" dirty="0">
                <a:latin typeface="Bembo MT Pro"/>
              </a:rPr>
              <a:t>Can you spot any differences here to the ways we normally talk about, or understand, male offending?</a:t>
            </a:r>
            <a:endParaRPr lang="en-GB" sz="1800" dirty="0"/>
          </a:p>
        </p:txBody>
      </p:sp>
      <p:sp>
        <p:nvSpPr>
          <p:cNvPr id="4" name="TextBox 3">
            <a:extLst>
              <a:ext uri="{FF2B5EF4-FFF2-40B4-BE49-F238E27FC236}">
                <a16:creationId xmlns:a16="http://schemas.microsoft.com/office/drawing/2014/main" id="{5F69C18A-44B7-7A51-D6FD-E3880D002D63}"/>
              </a:ext>
            </a:extLst>
          </p:cNvPr>
          <p:cNvSpPr txBox="1"/>
          <p:nvPr/>
        </p:nvSpPr>
        <p:spPr>
          <a:xfrm>
            <a:off x="6222828" y="126943"/>
            <a:ext cx="6096000" cy="461665"/>
          </a:xfrm>
          <a:prstGeom prst="rect">
            <a:avLst/>
          </a:prstGeom>
          <a:noFill/>
        </p:spPr>
        <p:txBody>
          <a:bodyPr wrap="square">
            <a:spAutoFit/>
          </a:bodyPr>
          <a:lstStyle/>
          <a:p>
            <a:r>
              <a:rPr lang="en-GB" sz="1200" b="0" i="0" dirty="0">
                <a:solidFill>
                  <a:srgbClr val="333333"/>
                </a:solidFill>
                <a:effectLst/>
                <a:latin typeface="avenir-regular-class"/>
              </a:rPr>
              <a:t>Barlow, C. (2016) </a:t>
            </a:r>
            <a:r>
              <a:rPr lang="en-GB" sz="1200" b="0" i="1" dirty="0">
                <a:solidFill>
                  <a:srgbClr val="333333"/>
                </a:solidFill>
                <a:effectLst/>
                <a:latin typeface="avenir-regular-class"/>
              </a:rPr>
              <a:t>Coercion and women co-offenders: A gendered pathway into crime</a:t>
            </a:r>
            <a:r>
              <a:rPr lang="en-GB" sz="1200" b="0" i="0" dirty="0">
                <a:solidFill>
                  <a:srgbClr val="333333"/>
                </a:solidFill>
                <a:effectLst/>
                <a:latin typeface="avenir-regular-class"/>
              </a:rPr>
              <a:t>. Bristol: Policy Press. </a:t>
            </a:r>
            <a:endParaRPr lang="en-GB" sz="1200" dirty="0"/>
          </a:p>
        </p:txBody>
      </p:sp>
    </p:spTree>
    <p:extLst>
      <p:ext uri="{BB962C8B-B14F-4D97-AF65-F5344CB8AC3E}">
        <p14:creationId xmlns:p14="http://schemas.microsoft.com/office/powerpoint/2010/main" val="246318072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E1509-D6BF-3811-78C1-725BEC902C01}"/>
              </a:ext>
            </a:extLst>
          </p:cNvPr>
          <p:cNvSpPr>
            <a:spLocks noGrp="1"/>
          </p:cNvSpPr>
          <p:nvPr>
            <p:ph type="title"/>
          </p:nvPr>
        </p:nvSpPr>
        <p:spPr>
          <a:xfrm>
            <a:off x="645065" y="1463040"/>
            <a:ext cx="1857503" cy="2690949"/>
          </a:xfrm>
        </p:spPr>
        <p:txBody>
          <a:bodyPr anchor="t">
            <a:normAutofit/>
          </a:bodyPr>
          <a:lstStyle/>
          <a:p>
            <a:r>
              <a:rPr lang="en-GB" sz="2000" b="1" dirty="0"/>
              <a:t>Offender Characteristics</a:t>
            </a:r>
          </a:p>
        </p:txBody>
      </p:sp>
      <p:sp>
        <p:nvSpPr>
          <p:cNvPr id="3" name="Content Placeholder 2">
            <a:extLst>
              <a:ext uri="{FF2B5EF4-FFF2-40B4-BE49-F238E27FC236}">
                <a16:creationId xmlns:a16="http://schemas.microsoft.com/office/drawing/2014/main" id="{FCD28BFC-B643-5ED3-7E50-0349EBB6B3EC}"/>
              </a:ext>
            </a:extLst>
          </p:cNvPr>
          <p:cNvSpPr>
            <a:spLocks noGrp="1"/>
          </p:cNvSpPr>
          <p:nvPr>
            <p:ph idx="1"/>
          </p:nvPr>
        </p:nvSpPr>
        <p:spPr>
          <a:xfrm>
            <a:off x="4010526" y="401053"/>
            <a:ext cx="7188080" cy="5809503"/>
          </a:xfrm>
        </p:spPr>
        <p:txBody>
          <a:bodyPr anchor="t">
            <a:normAutofit/>
          </a:bodyPr>
          <a:lstStyle/>
          <a:p>
            <a:r>
              <a:rPr lang="en-GB" sz="2000" b="1" i="0" dirty="0">
                <a:effectLst/>
                <a:latin typeface="GDS Transport"/>
              </a:rPr>
              <a:t>The proportion of all young offenders in the matched cohort that achieved 5 or more GCSEs (or equivalents) graded A* to C, including English and Maths, was slightly higher for the young female group, at 12%, compared to 10% for young males.</a:t>
            </a:r>
            <a:endParaRPr lang="en-GB" sz="2000" b="0" i="0" dirty="0">
              <a:effectLst/>
              <a:latin typeface="GDS Transport"/>
            </a:endParaRPr>
          </a:p>
          <a:p>
            <a:pPr lvl="1"/>
            <a:r>
              <a:rPr lang="en-GB" sz="2000" b="0" i="0" dirty="0">
                <a:effectLst/>
                <a:latin typeface="GDS Transport"/>
              </a:rPr>
              <a:t>This was considerably lower than the proportion of pupils achieving this attainment level for the overall pupil population (including both offenders and non-offenders) in 2013/14 (62% for young females and 52% for young males) and 2014/15 (62% for young females and 53% for young males).</a:t>
            </a:r>
          </a:p>
          <a:p>
            <a:r>
              <a:rPr lang="en-GB" sz="2000" b="1" i="0" dirty="0">
                <a:effectLst/>
                <a:latin typeface="GDS Transport"/>
              </a:rPr>
              <a:t>For both young males and young females that received a sentence/caution in the matched offender cohort, over half (57% of males and 61% of females) received Free School Meals (FSM).</a:t>
            </a:r>
            <a:endParaRPr lang="en-GB" sz="2000" b="0" i="0" dirty="0">
              <a:effectLst/>
              <a:latin typeface="GDS Transport"/>
            </a:endParaRPr>
          </a:p>
          <a:p>
            <a:pPr lvl="1"/>
            <a:r>
              <a:rPr lang="en-GB" sz="2000" b="0" i="0" dirty="0">
                <a:effectLst/>
                <a:latin typeface="GDS Transport"/>
              </a:rPr>
              <a:t>This was higher than the proportion of pupils eligible for FSM in the overall pupil population (including both offenders and non-offenders) in 2013/14 and 2014/15 (14% for both young females and young males).</a:t>
            </a:r>
          </a:p>
        </p:txBody>
      </p:sp>
    </p:spTree>
    <p:extLst>
      <p:ext uri="{BB962C8B-B14F-4D97-AF65-F5344CB8AC3E}">
        <p14:creationId xmlns:p14="http://schemas.microsoft.com/office/powerpoint/2010/main" val="13196910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5822F-8898-975C-7CEA-0F46CB13E5BE}"/>
              </a:ext>
            </a:extLst>
          </p:cNvPr>
          <p:cNvSpPr>
            <a:spLocks noGrp="1"/>
          </p:cNvSpPr>
          <p:nvPr>
            <p:ph type="title"/>
          </p:nvPr>
        </p:nvSpPr>
        <p:spPr>
          <a:xfrm>
            <a:off x="645065" y="1463040"/>
            <a:ext cx="3796306" cy="2690949"/>
          </a:xfrm>
        </p:spPr>
        <p:txBody>
          <a:bodyPr anchor="t">
            <a:normAutofit/>
          </a:bodyPr>
          <a:lstStyle/>
          <a:p>
            <a:r>
              <a:rPr lang="en-GB" sz="4800"/>
              <a:t>Female Offending – Coercion </a:t>
            </a:r>
          </a:p>
        </p:txBody>
      </p:sp>
      <p:sp>
        <p:nvSpPr>
          <p:cNvPr id="3" name="Content Placeholder 2">
            <a:extLst>
              <a:ext uri="{FF2B5EF4-FFF2-40B4-BE49-F238E27FC236}">
                <a16:creationId xmlns:a16="http://schemas.microsoft.com/office/drawing/2014/main" id="{7D1D604E-79FE-09FE-CF1F-47B87FD84BCD}"/>
              </a:ext>
            </a:extLst>
          </p:cNvPr>
          <p:cNvSpPr>
            <a:spLocks noGrp="1"/>
          </p:cNvSpPr>
          <p:nvPr>
            <p:ph idx="1"/>
          </p:nvPr>
        </p:nvSpPr>
        <p:spPr>
          <a:xfrm>
            <a:off x="4781862" y="486027"/>
            <a:ext cx="6416743" cy="5495048"/>
          </a:xfrm>
        </p:spPr>
        <p:txBody>
          <a:bodyPr anchor="t">
            <a:normAutofit/>
          </a:bodyPr>
          <a:lstStyle/>
          <a:p>
            <a:r>
              <a:rPr lang="en-GB" sz="2000" b="0" i="0" u="none" strike="noStrike" baseline="0" dirty="0">
                <a:latin typeface="Bembo MT Pro"/>
              </a:rPr>
              <a:t>research is increasingly recognising the potential impact of co-offending relationships, particularly within the context of women’s criminality. </a:t>
            </a:r>
          </a:p>
          <a:p>
            <a:r>
              <a:rPr lang="en-GB" sz="2000" b="0" i="0" u="none" strike="noStrike" baseline="0" dirty="0">
                <a:latin typeface="Bembo MT Pro"/>
              </a:rPr>
              <a:t>Becker and </a:t>
            </a:r>
            <a:r>
              <a:rPr lang="en-GB" sz="2000" b="0" i="0" u="none" strike="noStrike" baseline="0" dirty="0" err="1">
                <a:latin typeface="Bembo MT Pro"/>
              </a:rPr>
              <a:t>McCorkel</a:t>
            </a:r>
            <a:r>
              <a:rPr lang="en-GB" sz="2000" b="0" i="0" u="none" strike="noStrike" baseline="0" dirty="0">
                <a:latin typeface="Bembo MT Pro"/>
              </a:rPr>
              <a:t> (2011) argue that women are more likely to engage in gender atypical offences when they co-offend with men, such as robbery and murder.</a:t>
            </a:r>
          </a:p>
          <a:p>
            <a:r>
              <a:rPr lang="en-GB" sz="2000" b="0" i="0" u="none" strike="noStrike" baseline="0" dirty="0">
                <a:latin typeface="Bembo MT Pro"/>
              </a:rPr>
              <a:t> Furthermore, Mullins and Wright (2003) suggest that women are often introduced to offences, such as residential burglary, by an intimate male partner. </a:t>
            </a:r>
          </a:p>
          <a:p>
            <a:r>
              <a:rPr lang="en-GB" sz="2000" b="0" i="0" u="none" strike="noStrike" baseline="0" dirty="0">
                <a:latin typeface="Bembo MT Pro"/>
              </a:rPr>
              <a:t>Koons-Witt and Schram (2003) argued that although women who commit crimes alone are more likely to be involved in aggravated assaults, those who co-offend with men often commit more serious offences. </a:t>
            </a:r>
          </a:p>
          <a:p>
            <a:r>
              <a:rPr lang="en-GB" sz="2000" b="0" i="0" u="none" strike="noStrike" baseline="0" dirty="0">
                <a:latin typeface="Bembo MT Pro"/>
              </a:rPr>
              <a:t>Moreover, there has been substantial support for the idea that in specific instances of co- offending, men can </a:t>
            </a:r>
            <a:r>
              <a:rPr lang="en-GB" sz="2000" b="0" i="1" u="none" strike="noStrike" baseline="0" dirty="0">
                <a:latin typeface="Bembo MT Pro"/>
              </a:rPr>
              <a:t>coerce </a:t>
            </a:r>
            <a:r>
              <a:rPr lang="en-GB" sz="2000" b="0" i="0" u="none" strike="noStrike" baseline="0" dirty="0">
                <a:latin typeface="Bembo MT Pro"/>
              </a:rPr>
              <a:t>women to commit a criminal act. </a:t>
            </a:r>
            <a:endParaRPr lang="en-GB" sz="2000" dirty="0"/>
          </a:p>
        </p:txBody>
      </p:sp>
      <p:sp>
        <p:nvSpPr>
          <p:cNvPr id="4" name="TextBox 3">
            <a:extLst>
              <a:ext uri="{FF2B5EF4-FFF2-40B4-BE49-F238E27FC236}">
                <a16:creationId xmlns:a16="http://schemas.microsoft.com/office/drawing/2014/main" id="{6BC3EAE5-6CA4-318E-3183-0231F65C79E6}"/>
              </a:ext>
            </a:extLst>
          </p:cNvPr>
          <p:cNvSpPr txBox="1"/>
          <p:nvPr/>
        </p:nvSpPr>
        <p:spPr>
          <a:xfrm>
            <a:off x="-1" y="24362"/>
            <a:ext cx="6096000" cy="461665"/>
          </a:xfrm>
          <a:prstGeom prst="rect">
            <a:avLst/>
          </a:prstGeom>
          <a:noFill/>
        </p:spPr>
        <p:txBody>
          <a:bodyPr wrap="square">
            <a:spAutoFit/>
          </a:bodyPr>
          <a:lstStyle/>
          <a:p>
            <a:r>
              <a:rPr lang="en-GB" sz="1200" b="0" i="0" dirty="0">
                <a:solidFill>
                  <a:srgbClr val="333333"/>
                </a:solidFill>
                <a:effectLst/>
                <a:latin typeface="avenir-regular-class"/>
              </a:rPr>
              <a:t>Barlow, C. (2016) </a:t>
            </a:r>
            <a:r>
              <a:rPr lang="en-GB" sz="1200" b="0" i="1" dirty="0">
                <a:solidFill>
                  <a:srgbClr val="333333"/>
                </a:solidFill>
                <a:effectLst/>
                <a:latin typeface="avenir-regular-class"/>
              </a:rPr>
              <a:t>Coercion and women co-offenders: A gendered pathway into crime</a:t>
            </a:r>
            <a:r>
              <a:rPr lang="en-GB" sz="1200" b="0" i="0" dirty="0">
                <a:solidFill>
                  <a:srgbClr val="333333"/>
                </a:solidFill>
                <a:effectLst/>
                <a:latin typeface="avenir-regular-class"/>
              </a:rPr>
              <a:t>. Bristol: Policy Press. </a:t>
            </a:r>
            <a:endParaRPr lang="en-GB" sz="1200" dirty="0"/>
          </a:p>
        </p:txBody>
      </p:sp>
    </p:spTree>
    <p:extLst>
      <p:ext uri="{BB962C8B-B14F-4D97-AF65-F5344CB8AC3E}">
        <p14:creationId xmlns:p14="http://schemas.microsoft.com/office/powerpoint/2010/main" val="126845896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B94E8-BF1D-AAA3-B3FF-9A34E30709C2}"/>
              </a:ext>
            </a:extLst>
          </p:cNvPr>
          <p:cNvSpPr>
            <a:spLocks noGrp="1"/>
          </p:cNvSpPr>
          <p:nvPr>
            <p:ph type="title"/>
          </p:nvPr>
        </p:nvSpPr>
        <p:spPr>
          <a:xfrm>
            <a:off x="589560" y="301362"/>
            <a:ext cx="5279408" cy="500743"/>
          </a:xfrm>
        </p:spPr>
        <p:txBody>
          <a:bodyPr anchor="ctr">
            <a:normAutofit fontScale="90000"/>
          </a:bodyPr>
          <a:lstStyle/>
          <a:p>
            <a:r>
              <a:rPr lang="en-GB" sz="4000" dirty="0"/>
              <a:t>Female Offending</a:t>
            </a:r>
          </a:p>
        </p:txBody>
      </p:sp>
      <p:sp>
        <p:nvSpPr>
          <p:cNvPr id="3" name="Content Placeholder 2">
            <a:extLst>
              <a:ext uri="{FF2B5EF4-FFF2-40B4-BE49-F238E27FC236}">
                <a16:creationId xmlns:a16="http://schemas.microsoft.com/office/drawing/2014/main" id="{BCD9BB80-F030-543E-F038-69AD03FD50B0}"/>
              </a:ext>
            </a:extLst>
          </p:cNvPr>
          <p:cNvSpPr>
            <a:spLocks noGrp="1"/>
          </p:cNvSpPr>
          <p:nvPr>
            <p:ph idx="1"/>
          </p:nvPr>
        </p:nvSpPr>
        <p:spPr>
          <a:xfrm>
            <a:off x="590719" y="1573967"/>
            <a:ext cx="6211134" cy="4736123"/>
          </a:xfrm>
        </p:spPr>
        <p:txBody>
          <a:bodyPr anchor="ctr">
            <a:normAutofit/>
          </a:bodyPr>
          <a:lstStyle/>
          <a:p>
            <a:r>
              <a:rPr lang="en-GB" sz="2000" b="0" i="0" u="none" strike="noStrike" baseline="0" dirty="0">
                <a:latin typeface="Bembo MT Pro"/>
              </a:rPr>
              <a:t>Pathways into crime for women offenders identified within this body of research includes childhood victimisation, which links to serious child abuse, mental health issues and female offending behaviour (Covington, 1988; Daly, 1994). </a:t>
            </a:r>
          </a:p>
          <a:p>
            <a:r>
              <a:rPr lang="en-GB" sz="2000" dirty="0">
                <a:latin typeface="Bembo MT Pro"/>
              </a:rPr>
              <a:t>Likes to </a:t>
            </a:r>
            <a:r>
              <a:rPr lang="en-GB" sz="2000" b="0" i="0" u="none" strike="noStrike" baseline="0" dirty="0">
                <a:latin typeface="Bembo MT Pro"/>
              </a:rPr>
              <a:t>patterns of poverty, homelessness and educational issues, class and race among certain women offenders (Richie, 1996). </a:t>
            </a:r>
          </a:p>
          <a:p>
            <a:r>
              <a:rPr lang="en-GB" sz="2000" b="0" i="0" u="none" strike="noStrike" baseline="0" dirty="0">
                <a:latin typeface="Bembo MT Pro"/>
              </a:rPr>
              <a:t>Perhaps most pertinent to this book is the identification of a relational pathway, which identified a combination of dysfunctional relationships, adult victimisation and in some instances substance abuse as playing a central role in women’s offending decisions and behaviour (Gilligan, 1982). </a:t>
            </a:r>
            <a:endParaRPr lang="en-GB" sz="2000" dirty="0"/>
          </a:p>
        </p:txBody>
      </p:sp>
      <p:pic>
        <p:nvPicPr>
          <p:cNvPr id="7170" name="Picture 2" descr="The myth of the she-devil: why we judge female criminals more harshly |  Crime | The Guardian">
            <a:extLst>
              <a:ext uri="{FF2B5EF4-FFF2-40B4-BE49-F238E27FC236}">
                <a16:creationId xmlns:a16="http://schemas.microsoft.com/office/drawing/2014/main" id="{A682626F-91A5-D5F4-AEEA-72618F3B31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497" r="2" b="38248"/>
          <a:stretch/>
        </p:blipFill>
        <p:spPr bwMode="auto">
          <a:xfrm>
            <a:off x="7780421" y="581892"/>
            <a:ext cx="3700435" cy="251875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nfamous Couples Who Killed Together">
            <a:extLst>
              <a:ext uri="{FF2B5EF4-FFF2-40B4-BE49-F238E27FC236}">
                <a16:creationId xmlns:a16="http://schemas.microsoft.com/office/drawing/2014/main" id="{9DC2CFD6-DD8B-B79E-03E3-AEE572ED602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893" r="1" b="10705"/>
          <a:stretch/>
        </p:blipFill>
        <p:spPr bwMode="auto">
          <a:xfrm>
            <a:off x="8165432" y="3707894"/>
            <a:ext cx="3313560"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95163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689C1-9955-ACEA-A5DB-175C40F2CDC4}"/>
              </a:ext>
            </a:extLst>
          </p:cNvPr>
          <p:cNvSpPr>
            <a:spLocks noGrp="1"/>
          </p:cNvSpPr>
          <p:nvPr>
            <p:ph type="title"/>
          </p:nvPr>
        </p:nvSpPr>
        <p:spPr>
          <a:xfrm>
            <a:off x="686834" y="1153572"/>
            <a:ext cx="3200400" cy="4461163"/>
          </a:xfrm>
        </p:spPr>
        <p:txBody>
          <a:bodyPr vert="horz" lIns="91440" tIns="45720" rIns="91440" bIns="45720" rtlCol="0">
            <a:normAutofit/>
          </a:bodyPr>
          <a:lstStyle/>
          <a:p>
            <a:r>
              <a:rPr lang="en-US" kern="1200" dirty="0">
                <a:latin typeface="+mj-lt"/>
                <a:ea typeface="+mj-ea"/>
                <a:cs typeface="+mj-cs"/>
              </a:rPr>
              <a:t>Rates of Homicide</a:t>
            </a:r>
          </a:p>
        </p:txBody>
      </p:sp>
      <p:sp>
        <p:nvSpPr>
          <p:cNvPr id="3" name="Content Placeholder 2">
            <a:extLst>
              <a:ext uri="{FF2B5EF4-FFF2-40B4-BE49-F238E27FC236}">
                <a16:creationId xmlns:a16="http://schemas.microsoft.com/office/drawing/2014/main" id="{A99DCDE5-4D9A-162D-702E-B7D45194AF43}"/>
              </a:ext>
            </a:extLst>
          </p:cNvPr>
          <p:cNvSpPr>
            <a:spLocks noGrp="1"/>
          </p:cNvSpPr>
          <p:nvPr>
            <p:ph idx="1"/>
          </p:nvPr>
        </p:nvSpPr>
        <p:spPr>
          <a:xfrm>
            <a:off x="4447308" y="434716"/>
            <a:ext cx="6906491" cy="5742248"/>
          </a:xfrm>
        </p:spPr>
        <p:txBody>
          <a:bodyPr vert="horz" lIns="91440" tIns="45720" rIns="91440" bIns="45720" rtlCol="0" anchor="ctr">
            <a:normAutofit/>
          </a:bodyPr>
          <a:lstStyle/>
          <a:p>
            <a:r>
              <a:rPr lang="en-US" sz="2200" i="0" dirty="0">
                <a:effectLst/>
                <a:latin typeface="Arial" panose="020B0604020202020204" pitchFamily="34" charset="0"/>
                <a:cs typeface="Arial" panose="020B0604020202020204" pitchFamily="34" charset="0"/>
              </a:rPr>
              <a:t>In 2020/21, 594 homicides were recorded; 70% of victims were male and 30% female.</a:t>
            </a:r>
          </a:p>
          <a:p>
            <a:r>
              <a:rPr lang="en-US" sz="2200" i="0" dirty="0">
                <a:effectLst/>
                <a:latin typeface="Arial" panose="020B0604020202020204" pitchFamily="34" charset="0"/>
                <a:cs typeface="Arial" panose="020B0604020202020204" pitchFamily="34" charset="0"/>
              </a:rPr>
              <a:t>In over half (54%) of female homicide victims (where the suspect was known), the suspect was their partner or ex-partner</a:t>
            </a:r>
            <a:r>
              <a:rPr lang="en-US" sz="2200" b="0" i="0" dirty="0">
                <a:effectLst/>
                <a:latin typeface="Arial" panose="020B0604020202020204" pitchFamily="34" charset="0"/>
                <a:cs typeface="Arial" panose="020B0604020202020204" pitchFamily="34" charset="0"/>
              </a:rPr>
              <a:t>.</a:t>
            </a:r>
          </a:p>
          <a:p>
            <a:pPr algn="l">
              <a:buFont typeface="Arial" panose="020B0604020202020204" pitchFamily="34" charset="0"/>
              <a:buChar char="•"/>
            </a:pPr>
            <a:r>
              <a:rPr lang="en-GB" sz="2200" b="0" i="0" dirty="0">
                <a:solidFill>
                  <a:srgbClr val="323132"/>
                </a:solidFill>
                <a:effectLst/>
                <a:latin typeface="Arial" panose="020B0604020202020204" pitchFamily="34" charset="0"/>
                <a:cs typeface="Arial" panose="020B0604020202020204" pitchFamily="34" charset="0"/>
              </a:rPr>
              <a:t>There were 69 homicides victims aged 13 to 19 years, of these, 51 were killed by a knife or sharp instrument.</a:t>
            </a:r>
          </a:p>
          <a:p>
            <a:pPr algn="l">
              <a:buFont typeface="Arial" panose="020B0604020202020204" pitchFamily="34" charset="0"/>
              <a:buChar char="•"/>
            </a:pPr>
            <a:r>
              <a:rPr lang="en-GB" sz="2200" b="0" i="0" dirty="0">
                <a:solidFill>
                  <a:srgbClr val="323132"/>
                </a:solidFill>
                <a:effectLst/>
                <a:latin typeface="Arial" panose="020B0604020202020204" pitchFamily="34" charset="0"/>
                <a:cs typeface="Arial" panose="020B0604020202020204" pitchFamily="34" charset="0"/>
              </a:rPr>
              <a:t>There were 134 domestic homicides in the year ending March 2022, 18 more than the previous year, and a similar number to the average over the last decade.</a:t>
            </a:r>
          </a:p>
          <a:p>
            <a:pPr algn="l">
              <a:buFont typeface="Arial" panose="020B0604020202020204" pitchFamily="34" charset="0"/>
              <a:buChar char="•"/>
            </a:pPr>
            <a:r>
              <a:rPr lang="en-GB" sz="2200" b="0" i="0" dirty="0">
                <a:solidFill>
                  <a:srgbClr val="323132"/>
                </a:solidFill>
                <a:effectLst/>
                <a:latin typeface="Arial" panose="020B0604020202020204" pitchFamily="34" charset="0"/>
                <a:cs typeface="Arial" panose="020B0604020202020204" pitchFamily="34" charset="0"/>
              </a:rPr>
              <a:t>Males accounted for 72% of homicide victims in the latest year, and 93% of convicted suspects.</a:t>
            </a:r>
          </a:p>
          <a:p>
            <a:endParaRPr lang="en-US" b="0" i="0" dirty="0">
              <a:effectLst/>
            </a:endParaRPr>
          </a:p>
          <a:p>
            <a:endParaRPr lang="en-US" dirty="0"/>
          </a:p>
        </p:txBody>
      </p:sp>
      <p:sp>
        <p:nvSpPr>
          <p:cNvPr id="4" name="TextBox 3">
            <a:extLst>
              <a:ext uri="{FF2B5EF4-FFF2-40B4-BE49-F238E27FC236}">
                <a16:creationId xmlns:a16="http://schemas.microsoft.com/office/drawing/2014/main" id="{58A7147E-EE14-4134-9B2E-F6C365D786E3}"/>
              </a:ext>
            </a:extLst>
          </p:cNvPr>
          <p:cNvSpPr txBox="1"/>
          <p:nvPr/>
        </p:nvSpPr>
        <p:spPr>
          <a:xfrm>
            <a:off x="8451604" y="1412489"/>
            <a:ext cx="3197701"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98407766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04BD9-4107-1DC7-FBA7-13159DF9D8DE}"/>
              </a:ext>
            </a:extLst>
          </p:cNvPr>
          <p:cNvSpPr>
            <a:spLocks noGrp="1"/>
          </p:cNvSpPr>
          <p:nvPr>
            <p:ph type="title"/>
          </p:nvPr>
        </p:nvSpPr>
        <p:spPr>
          <a:xfrm>
            <a:off x="1043631" y="809898"/>
            <a:ext cx="9942716" cy="1554480"/>
          </a:xfrm>
        </p:spPr>
        <p:txBody>
          <a:bodyPr anchor="ctr">
            <a:normAutofit/>
          </a:bodyPr>
          <a:lstStyle/>
          <a:p>
            <a:r>
              <a:rPr lang="en-GB" sz="4800"/>
              <a:t>Rates of Domestic Abuse</a:t>
            </a:r>
          </a:p>
        </p:txBody>
      </p:sp>
      <p:sp>
        <p:nvSpPr>
          <p:cNvPr id="3" name="Content Placeholder 2">
            <a:extLst>
              <a:ext uri="{FF2B5EF4-FFF2-40B4-BE49-F238E27FC236}">
                <a16:creationId xmlns:a16="http://schemas.microsoft.com/office/drawing/2014/main" id="{F194F158-36B0-9F9F-9B9E-C84CEC9C75B2}"/>
              </a:ext>
            </a:extLst>
          </p:cNvPr>
          <p:cNvSpPr>
            <a:spLocks noGrp="1"/>
          </p:cNvSpPr>
          <p:nvPr>
            <p:ph idx="1"/>
          </p:nvPr>
        </p:nvSpPr>
        <p:spPr>
          <a:xfrm>
            <a:off x="1045028" y="2233534"/>
            <a:ext cx="9941319" cy="3908646"/>
          </a:xfrm>
        </p:spPr>
        <p:txBody>
          <a:bodyPr anchor="ctr">
            <a:normAutofit/>
          </a:bodyPr>
          <a:lstStyle/>
          <a:p>
            <a:r>
              <a:rPr lang="en-GB" sz="2000" b="0" i="0" dirty="0">
                <a:effectLst/>
                <a:latin typeface="GDS Transport"/>
              </a:rPr>
              <a:t>In 2019/20, 27.6% of females aged 16-74 reported being victims of domestic abuse once or more since age 16, double that of males (13.8%). Consistently, the proportion of females who reported experiencing domestic abuse in the last year (7.3%) was twice that of males (3.6%).</a:t>
            </a:r>
          </a:p>
          <a:p>
            <a:r>
              <a:rPr lang="en-GB" sz="2000" b="0" i="0" dirty="0">
                <a:effectLst/>
                <a:latin typeface="GDS Transport"/>
              </a:rPr>
              <a:t>Over a three-year time series, a larger proportion of males aged 16-59 had experienced only one form of abuse in the last year (84.6%) compared to females the same age (77.9%). More females experienced two types of abuse (18.3%) than males (13.5%), often including domestic stalking. Females of all age groups were more likely to experience domestic abuse than males. Highest prevalence in females was seen in those aged 20-24 (15.1%), with younger males experiencing highest prevalence in the 16-19 age group (6.5%).</a:t>
            </a:r>
          </a:p>
          <a:p>
            <a:endParaRPr lang="en-GB" sz="2000" dirty="0"/>
          </a:p>
        </p:txBody>
      </p:sp>
      <p:sp>
        <p:nvSpPr>
          <p:cNvPr id="4" name="TextBox 3">
            <a:extLst>
              <a:ext uri="{FF2B5EF4-FFF2-40B4-BE49-F238E27FC236}">
                <a16:creationId xmlns:a16="http://schemas.microsoft.com/office/drawing/2014/main" id="{6C8DF68A-C074-A800-9EB6-246F2B30857F}"/>
              </a:ext>
            </a:extLst>
          </p:cNvPr>
          <p:cNvSpPr txBox="1"/>
          <p:nvPr/>
        </p:nvSpPr>
        <p:spPr>
          <a:xfrm>
            <a:off x="8489716" y="111762"/>
            <a:ext cx="3738272" cy="1200329"/>
          </a:xfrm>
          <a:prstGeom prst="rect">
            <a:avLst/>
          </a:prstGeom>
          <a:noFill/>
        </p:spPr>
        <p:txBody>
          <a:bodyPr wrap="square">
            <a:spAutoFit/>
          </a:bodyPr>
          <a:lstStyle/>
          <a:p>
            <a:r>
              <a:rPr lang="en-GB" sz="1200" b="0" i="0" dirty="0">
                <a:solidFill>
                  <a:srgbClr val="333333"/>
                </a:solidFill>
                <a:effectLst/>
                <a:latin typeface="avenir-regular-class"/>
              </a:rPr>
              <a:t>Ministry of Justice (2020) </a:t>
            </a:r>
            <a:r>
              <a:rPr lang="en-GB" sz="1200" b="0" i="1" dirty="0">
                <a:solidFill>
                  <a:srgbClr val="333333"/>
                </a:solidFill>
                <a:effectLst/>
                <a:latin typeface="avenir-regular-class"/>
              </a:rPr>
              <a:t>Women and the Criminal Justice System, 2019</a:t>
            </a:r>
            <a:r>
              <a:rPr lang="en-GB" sz="1200" b="0" i="0" dirty="0">
                <a:solidFill>
                  <a:srgbClr val="333333"/>
                </a:solidFill>
                <a:effectLst/>
                <a:latin typeface="avenir-regular-class"/>
              </a:rPr>
              <a:t>. London:  Available at: https://www.gov.uk/government/statistics/women-and-the-criminal-justice-system-2019/women-and-the-criminal-justice-system-2019#victims (Accessed: 16/10/2022).</a:t>
            </a:r>
            <a:endParaRPr lang="en-GB" sz="1200" dirty="0"/>
          </a:p>
        </p:txBody>
      </p:sp>
    </p:spTree>
    <p:extLst>
      <p:ext uri="{BB962C8B-B14F-4D97-AF65-F5344CB8AC3E}">
        <p14:creationId xmlns:p14="http://schemas.microsoft.com/office/powerpoint/2010/main" val="224837903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B4D62-F637-977C-1F2E-816C91C5B10A}"/>
              </a:ext>
            </a:extLst>
          </p:cNvPr>
          <p:cNvSpPr>
            <a:spLocks noGrp="1"/>
          </p:cNvSpPr>
          <p:nvPr>
            <p:ph type="title"/>
          </p:nvPr>
        </p:nvSpPr>
        <p:spPr>
          <a:xfrm>
            <a:off x="1285240" y="1050596"/>
            <a:ext cx="8074815" cy="643293"/>
          </a:xfrm>
        </p:spPr>
        <p:txBody>
          <a:bodyPr anchor="ctr">
            <a:normAutofit/>
          </a:bodyPr>
          <a:lstStyle/>
          <a:p>
            <a:r>
              <a:rPr lang="en-GB" sz="3600" dirty="0"/>
              <a:t>Ideal Victims – Domestic Abuse</a:t>
            </a:r>
          </a:p>
        </p:txBody>
      </p:sp>
      <p:sp>
        <p:nvSpPr>
          <p:cNvPr id="3" name="Content Placeholder 2">
            <a:extLst>
              <a:ext uri="{FF2B5EF4-FFF2-40B4-BE49-F238E27FC236}">
                <a16:creationId xmlns:a16="http://schemas.microsoft.com/office/drawing/2014/main" id="{51A6AB67-3853-1E0B-F6DD-8125399B1E34}"/>
              </a:ext>
            </a:extLst>
          </p:cNvPr>
          <p:cNvSpPr>
            <a:spLocks noGrp="1"/>
          </p:cNvSpPr>
          <p:nvPr>
            <p:ph idx="1"/>
          </p:nvPr>
        </p:nvSpPr>
        <p:spPr>
          <a:xfrm>
            <a:off x="1285240" y="1933731"/>
            <a:ext cx="10407088" cy="4347148"/>
          </a:xfrm>
        </p:spPr>
        <p:txBody>
          <a:bodyPr anchor="t">
            <a:normAutofit/>
          </a:bodyPr>
          <a:lstStyle/>
          <a:p>
            <a:r>
              <a:rPr lang="en-GB" sz="2000" b="0" i="1" u="none" strike="noStrike" baseline="0" dirty="0">
                <a:latin typeface="BemboMTPro-Italic"/>
              </a:rPr>
              <a:t>‘Why didn’t she leave?’</a:t>
            </a:r>
            <a:r>
              <a:rPr lang="en-GB" sz="2000" b="0" i="0" u="none" strike="noStrike" baseline="0" dirty="0">
                <a:latin typeface="BemboMTPro-Regular"/>
              </a:rPr>
              <a:t>. </a:t>
            </a:r>
          </a:p>
          <a:p>
            <a:r>
              <a:rPr lang="en-GB" sz="2000" b="0" i="0" u="none" strike="noStrike" baseline="0" dirty="0">
                <a:latin typeface="BemboMTPro-Regular"/>
              </a:rPr>
              <a:t>Much is rendered evident in this short sentence: that the onus is on the victim to act; that the victim is perceived to be female; that the victim had the opportunity and ability to leave; that the victim had somewhere to go; and that the victim is the only one who would (or should) be leaving. </a:t>
            </a:r>
          </a:p>
          <a:p>
            <a:r>
              <a:rPr lang="en-GB" sz="2000" b="0" i="0" u="none" strike="noStrike" baseline="0" dirty="0">
                <a:latin typeface="BemboMTPro-Regular"/>
              </a:rPr>
              <a:t>Rarely do we hear sentiments querying why the perpetrator acted as they did.</a:t>
            </a:r>
          </a:p>
          <a:p>
            <a:r>
              <a:rPr lang="en-GB" sz="2000" b="0" i="0" u="none" strike="noStrike" baseline="0" dirty="0">
                <a:latin typeface="BemboMTPro-Regular"/>
              </a:rPr>
              <a:t>Perhaps the most worrying element of this question is the implication that by leaving, the victim would be in a better – </a:t>
            </a:r>
            <a:r>
              <a:rPr lang="en-GB" sz="2000" b="0" i="1" u="none" strike="noStrike" baseline="0" dirty="0">
                <a:latin typeface="BemboMTPro-Italic"/>
              </a:rPr>
              <a:t>safer </a:t>
            </a:r>
            <a:r>
              <a:rPr lang="en-GB" sz="2000" b="0" i="0" u="none" strike="noStrike" baseline="0" dirty="0">
                <a:latin typeface="BemboMTPro-Regular"/>
              </a:rPr>
              <a:t>– position. </a:t>
            </a:r>
          </a:p>
          <a:p>
            <a:r>
              <a:rPr lang="en-GB" sz="2000" b="0" i="0" u="none" strike="noStrike" baseline="0" dirty="0">
                <a:latin typeface="BemboMTPro-Regular"/>
              </a:rPr>
              <a:t>Decades of feminist research has indicated otherwise: for many women, leaving a violent partner increases their vulnerability and may result in the perpetrator’s violence towards them becoming fatal (Lees, 2000; Humphries and </a:t>
            </a:r>
            <a:r>
              <a:rPr lang="en-GB" sz="2000" b="0" i="0" u="none" strike="noStrike" baseline="0" dirty="0" err="1">
                <a:latin typeface="BemboMTPro-Regular"/>
              </a:rPr>
              <a:t>Thiara</a:t>
            </a:r>
            <a:r>
              <a:rPr lang="en-GB" sz="2000" b="0" i="0" u="none" strike="noStrike" baseline="0" dirty="0">
                <a:latin typeface="BemboMTPro-Regular"/>
              </a:rPr>
              <a:t>, 2002; Krug et al, 2002).</a:t>
            </a:r>
            <a:endParaRPr lang="en-GB" sz="2000" dirty="0"/>
          </a:p>
        </p:txBody>
      </p:sp>
      <p:sp>
        <p:nvSpPr>
          <p:cNvPr id="5" name="TextBox 4">
            <a:extLst>
              <a:ext uri="{FF2B5EF4-FFF2-40B4-BE49-F238E27FC236}">
                <a16:creationId xmlns:a16="http://schemas.microsoft.com/office/drawing/2014/main" id="{4C734B8E-3F31-9D87-74C2-C2A265165C9F}"/>
              </a:ext>
            </a:extLst>
          </p:cNvPr>
          <p:cNvSpPr txBox="1"/>
          <p:nvPr/>
        </p:nvSpPr>
        <p:spPr>
          <a:xfrm>
            <a:off x="6093927" y="127265"/>
            <a:ext cx="6094674" cy="461665"/>
          </a:xfrm>
          <a:prstGeom prst="rect">
            <a:avLst/>
          </a:prstGeom>
          <a:noFill/>
        </p:spPr>
        <p:txBody>
          <a:bodyPr wrap="square">
            <a:spAutoFit/>
          </a:bodyPr>
          <a:lstStyle/>
          <a:p>
            <a:r>
              <a:rPr lang="en-GB" sz="1200" b="0" i="0" dirty="0">
                <a:solidFill>
                  <a:srgbClr val="333333"/>
                </a:solidFill>
                <a:effectLst/>
                <a:latin typeface="avenir-regular-class"/>
              </a:rPr>
              <a:t>Duggan, M. (2018) '"Idealising" Domestic Violence Victims', in M. Duggan (ed.) </a:t>
            </a:r>
            <a:r>
              <a:rPr lang="en-GB" sz="1200" b="0" i="1" dirty="0">
                <a:solidFill>
                  <a:srgbClr val="333333"/>
                </a:solidFill>
                <a:effectLst/>
                <a:latin typeface="avenir-regular-class"/>
              </a:rPr>
              <a:t>Revisiting the Ideal Victim: Developments in Critical Victimology</a:t>
            </a:r>
            <a:r>
              <a:rPr lang="en-GB" sz="1200" b="0" i="0" dirty="0">
                <a:solidFill>
                  <a:srgbClr val="333333"/>
                </a:solidFill>
                <a:effectLst/>
                <a:latin typeface="avenir-regular-class"/>
              </a:rPr>
              <a:t>. Bristol: Policy Press, pp.159 - 174.</a:t>
            </a:r>
            <a:endParaRPr lang="en-GB" sz="1200" dirty="0"/>
          </a:p>
        </p:txBody>
      </p:sp>
    </p:spTree>
    <p:extLst>
      <p:ext uri="{BB962C8B-B14F-4D97-AF65-F5344CB8AC3E}">
        <p14:creationId xmlns:p14="http://schemas.microsoft.com/office/powerpoint/2010/main" val="322819830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8AFAC-4ABE-90FD-1F10-4E4F3FD3265D}"/>
              </a:ext>
            </a:extLst>
          </p:cNvPr>
          <p:cNvSpPr>
            <a:spLocks noGrp="1"/>
          </p:cNvSpPr>
          <p:nvPr>
            <p:ph type="title"/>
          </p:nvPr>
        </p:nvSpPr>
        <p:spPr>
          <a:xfrm>
            <a:off x="1075767" y="1188637"/>
            <a:ext cx="2988234" cy="4480726"/>
          </a:xfrm>
        </p:spPr>
        <p:txBody>
          <a:bodyPr>
            <a:normAutofit/>
          </a:bodyPr>
          <a:lstStyle/>
          <a:p>
            <a:pPr algn="r"/>
            <a:r>
              <a:rPr lang="en-GB" sz="4100"/>
              <a:t>Victimisation – Transgender Hate Crime</a:t>
            </a:r>
          </a:p>
        </p:txBody>
      </p:sp>
      <p:sp>
        <p:nvSpPr>
          <p:cNvPr id="3" name="Content Placeholder 2">
            <a:extLst>
              <a:ext uri="{FF2B5EF4-FFF2-40B4-BE49-F238E27FC236}">
                <a16:creationId xmlns:a16="http://schemas.microsoft.com/office/drawing/2014/main" id="{47A70758-DD27-B13B-C130-7DA1FDF1F902}"/>
              </a:ext>
            </a:extLst>
          </p:cNvPr>
          <p:cNvSpPr>
            <a:spLocks noGrp="1"/>
          </p:cNvSpPr>
          <p:nvPr>
            <p:ph idx="1"/>
          </p:nvPr>
        </p:nvSpPr>
        <p:spPr>
          <a:xfrm>
            <a:off x="4616970" y="839449"/>
            <a:ext cx="6809919" cy="5051685"/>
          </a:xfrm>
        </p:spPr>
        <p:txBody>
          <a:bodyPr anchor="ctr">
            <a:noAutofit/>
          </a:bodyPr>
          <a:lstStyle/>
          <a:p>
            <a:r>
              <a:rPr lang="en-GB" sz="2400" i="0" dirty="0">
                <a:effectLst/>
                <a:latin typeface="var( --e-global-typography-primary-font-family )"/>
              </a:rPr>
              <a:t>The Transgender Community is the most targeted group in LGBT+ community as a whole</a:t>
            </a:r>
          </a:p>
          <a:p>
            <a:r>
              <a:rPr lang="en-GB" sz="2400" i="0" dirty="0">
                <a:effectLst/>
                <a:latin typeface="var( --e-global-typography-text-font-family )"/>
              </a:rPr>
              <a:t>In 2022/2023, </a:t>
            </a:r>
            <a:r>
              <a:rPr lang="en-GB" sz="2400" i="0" dirty="0">
                <a:solidFill>
                  <a:srgbClr val="0B0C0C"/>
                </a:solidFill>
                <a:effectLst/>
                <a:latin typeface="GDS Transport"/>
              </a:rPr>
              <a:t> </a:t>
            </a:r>
            <a:r>
              <a:rPr lang="en-GB" sz="2400" dirty="0">
                <a:solidFill>
                  <a:srgbClr val="0B0C0C"/>
                </a:solidFill>
                <a:latin typeface="var( --e-global-typography-text-font-family )"/>
              </a:rPr>
              <a:t>4</a:t>
            </a:r>
            <a:r>
              <a:rPr lang="en-GB" sz="2400" i="0" dirty="0">
                <a:effectLst/>
                <a:latin typeface="var( --e-global-typography-text-font-family )"/>
              </a:rPr>
              <a:t>,732 Hate Crimes against transgender people were recorded by the Police, an increase from the previous year (Home Office, 2023). </a:t>
            </a:r>
          </a:p>
          <a:p>
            <a:r>
              <a:rPr lang="en-GB" sz="2400" i="0" dirty="0">
                <a:effectLst/>
                <a:latin typeface="var( --e-global-typography-text-font-family )"/>
              </a:rPr>
              <a:t>This number is still severely underreported because out of 108,100 responses to the National LGB</a:t>
            </a:r>
            <a:r>
              <a:rPr lang="en-GB" sz="2400" dirty="0">
                <a:latin typeface="var( --e-global-typography-text-font-family )"/>
              </a:rPr>
              <a:t>T+</a:t>
            </a:r>
            <a:r>
              <a:rPr lang="en-GB" sz="2400" i="0" dirty="0">
                <a:effectLst/>
                <a:latin typeface="var( --e-global-typography-text-font-family )"/>
              </a:rPr>
              <a:t> Survey, 88% of transgender people did not report the most serious type of incident. 48% of transgender people were not satisfied with the Police response after reporting the most serious types of incidents. </a:t>
            </a:r>
          </a:p>
        </p:txBody>
      </p:sp>
    </p:spTree>
    <p:extLst>
      <p:ext uri="{BB962C8B-B14F-4D97-AF65-F5344CB8AC3E}">
        <p14:creationId xmlns:p14="http://schemas.microsoft.com/office/powerpoint/2010/main" val="173241282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8B5AB-30D0-1C78-A7E9-952A6E17E584}"/>
              </a:ext>
            </a:extLst>
          </p:cNvPr>
          <p:cNvSpPr>
            <a:spLocks noGrp="1"/>
          </p:cNvSpPr>
          <p:nvPr>
            <p:ph type="title"/>
          </p:nvPr>
        </p:nvSpPr>
        <p:spPr>
          <a:xfrm>
            <a:off x="1043631" y="809898"/>
            <a:ext cx="9942716" cy="1554480"/>
          </a:xfrm>
        </p:spPr>
        <p:txBody>
          <a:bodyPr anchor="ctr">
            <a:normAutofit/>
          </a:bodyPr>
          <a:lstStyle/>
          <a:p>
            <a:r>
              <a:rPr lang="en-GB" sz="4800"/>
              <a:t>Ideal Victim – LGBTQ+</a:t>
            </a:r>
          </a:p>
        </p:txBody>
      </p:sp>
      <p:sp>
        <p:nvSpPr>
          <p:cNvPr id="3" name="Content Placeholder 2">
            <a:extLst>
              <a:ext uri="{FF2B5EF4-FFF2-40B4-BE49-F238E27FC236}">
                <a16:creationId xmlns:a16="http://schemas.microsoft.com/office/drawing/2014/main" id="{A07C24A0-1625-78C5-25F9-362C580CBDAB}"/>
              </a:ext>
            </a:extLst>
          </p:cNvPr>
          <p:cNvSpPr>
            <a:spLocks noGrp="1"/>
          </p:cNvSpPr>
          <p:nvPr>
            <p:ph idx="1"/>
          </p:nvPr>
        </p:nvSpPr>
        <p:spPr>
          <a:xfrm>
            <a:off x="1045028" y="3017522"/>
            <a:ext cx="9941319" cy="3124658"/>
          </a:xfrm>
        </p:spPr>
        <p:txBody>
          <a:bodyPr anchor="ctr">
            <a:normAutofit/>
          </a:bodyPr>
          <a:lstStyle/>
          <a:p>
            <a:r>
              <a:rPr lang="en-GB" sz="2400"/>
              <a:t>How do you think being part of this group affects your status as a victim?</a:t>
            </a:r>
          </a:p>
          <a:p>
            <a:endParaRPr lang="en-GB" sz="2400"/>
          </a:p>
          <a:p>
            <a:r>
              <a:rPr lang="en-GB" sz="2400"/>
              <a:t>What kinds of issues do you think arise when reporting victimisation as a member of this group?</a:t>
            </a:r>
          </a:p>
          <a:p>
            <a:endParaRPr lang="en-GB" sz="2400"/>
          </a:p>
          <a:p>
            <a:r>
              <a:rPr lang="en-GB" sz="2400"/>
              <a:t>Do you think LGBTQ+ victims are able to claim the status of “ideal victim”?</a:t>
            </a:r>
          </a:p>
        </p:txBody>
      </p:sp>
    </p:spTree>
    <p:extLst>
      <p:ext uri="{BB962C8B-B14F-4D97-AF65-F5344CB8AC3E}">
        <p14:creationId xmlns:p14="http://schemas.microsoft.com/office/powerpoint/2010/main" val="19458033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1A7AD-2EBC-03A2-5291-A4116C477174}"/>
              </a:ext>
            </a:extLst>
          </p:cNvPr>
          <p:cNvSpPr>
            <a:spLocks noGrp="1"/>
          </p:cNvSpPr>
          <p:nvPr>
            <p:ph type="title"/>
          </p:nvPr>
        </p:nvSpPr>
        <p:spPr>
          <a:xfrm>
            <a:off x="838200" y="365125"/>
            <a:ext cx="10515600" cy="707337"/>
          </a:xfrm>
        </p:spPr>
        <p:txBody>
          <a:bodyPr/>
          <a:lstStyle/>
          <a:p>
            <a:r>
              <a:rPr lang="en-GB" sz="4400"/>
              <a:t>Concluding Thoughts</a:t>
            </a:r>
            <a:endParaRPr lang="en-GB"/>
          </a:p>
        </p:txBody>
      </p:sp>
      <p:sp>
        <p:nvSpPr>
          <p:cNvPr id="3" name="Content Placeholder 2">
            <a:extLst>
              <a:ext uri="{FF2B5EF4-FFF2-40B4-BE49-F238E27FC236}">
                <a16:creationId xmlns:a16="http://schemas.microsoft.com/office/drawing/2014/main" id="{672DEBB5-D60D-447F-8D08-18DA32EED861}"/>
              </a:ext>
            </a:extLst>
          </p:cNvPr>
          <p:cNvSpPr>
            <a:spLocks noGrp="1"/>
          </p:cNvSpPr>
          <p:nvPr>
            <p:ph idx="1"/>
          </p:nvPr>
        </p:nvSpPr>
        <p:spPr>
          <a:xfrm>
            <a:off x="838200" y="1005594"/>
            <a:ext cx="10515600" cy="5171369"/>
          </a:xfrm>
        </p:spPr>
        <p:txBody>
          <a:bodyPr>
            <a:normAutofit fontScale="92500"/>
          </a:bodyPr>
          <a:lstStyle/>
          <a:p>
            <a:r>
              <a:rPr lang="en-GB" dirty="0"/>
              <a:t>Prison – worrying time</a:t>
            </a:r>
          </a:p>
          <a:p>
            <a:r>
              <a:rPr lang="en-GB" b="0" i="0" dirty="0">
                <a:solidFill>
                  <a:srgbClr val="121212"/>
                </a:solidFill>
                <a:effectLst/>
                <a:latin typeface="GuardianTextEgyptian"/>
              </a:rPr>
              <a:t>Two-thirds of prisons in England and Wales are officially overcrowded</a:t>
            </a:r>
          </a:p>
          <a:p>
            <a:r>
              <a:rPr lang="en-GB" b="0" i="0" dirty="0">
                <a:solidFill>
                  <a:srgbClr val="121212"/>
                </a:solidFill>
                <a:effectLst/>
                <a:latin typeface="GuardianTextEgyptian"/>
              </a:rPr>
              <a:t>HMP </a:t>
            </a:r>
            <a:r>
              <a:rPr lang="en-GB" dirty="0">
                <a:solidFill>
                  <a:srgbClr val="121212"/>
                </a:solidFill>
                <a:latin typeface="GuardianTextEgyptian"/>
              </a:rPr>
              <a:t>Leeds</a:t>
            </a:r>
            <a:r>
              <a:rPr lang="en-GB" b="0" i="0" dirty="0">
                <a:solidFill>
                  <a:srgbClr val="121212"/>
                </a:solidFill>
                <a:effectLst/>
                <a:latin typeface="GuardianTextEgyptian"/>
              </a:rPr>
              <a:t> holding more extra prisoners than any other jail (172%)</a:t>
            </a:r>
          </a:p>
          <a:p>
            <a:r>
              <a:rPr lang="en-GB" dirty="0">
                <a:solidFill>
                  <a:srgbClr val="141414"/>
                </a:solidFill>
                <a:latin typeface="ReithSans"/>
              </a:rPr>
              <a:t>L</a:t>
            </a:r>
            <a:r>
              <a:rPr lang="en-GB" i="0" dirty="0">
                <a:solidFill>
                  <a:srgbClr val="141414"/>
                </a:solidFill>
                <a:effectLst/>
                <a:latin typeface="ReithSans"/>
              </a:rPr>
              <a:t>ow-level offenders to avoid jail and deporting foreign criminals earlier</a:t>
            </a:r>
          </a:p>
          <a:p>
            <a:pPr algn="l" fontAlgn="base"/>
            <a:r>
              <a:rPr lang="en-GB" b="0" i="0" dirty="0">
                <a:solidFill>
                  <a:srgbClr val="141414"/>
                </a:solidFill>
                <a:effectLst/>
                <a:latin typeface="ReithSans"/>
              </a:rPr>
              <a:t>Alex Chalk Justice Secretary – community work rather than short stints in prison.</a:t>
            </a:r>
          </a:p>
          <a:p>
            <a:pPr algn="ctr" fontAlgn="base"/>
            <a:r>
              <a:rPr lang="en-GB" b="0" i="0" dirty="0">
                <a:solidFill>
                  <a:srgbClr val="141414"/>
                </a:solidFill>
                <a:effectLst/>
                <a:latin typeface="ReithSans"/>
              </a:rPr>
              <a:t>"</a:t>
            </a:r>
            <a:r>
              <a:rPr lang="en-GB" b="0" i="1" dirty="0">
                <a:solidFill>
                  <a:srgbClr val="141414"/>
                </a:solidFill>
                <a:effectLst/>
                <a:latin typeface="ReithSans"/>
              </a:rPr>
              <a:t>A short stretch of a few months inside isn't enough time to rehabilitate criminals, but is more than enough to dislocate them from the family, work and home connections that keep them from crime”(2023).</a:t>
            </a:r>
          </a:p>
          <a:p>
            <a:pPr algn="l" fontAlgn="base"/>
            <a:r>
              <a:rPr lang="en-GB" b="0" i="0" dirty="0">
                <a:solidFill>
                  <a:srgbClr val="141414"/>
                </a:solidFill>
                <a:effectLst/>
                <a:latin typeface="ReithSans"/>
              </a:rPr>
              <a:t>Instead, Chalk wants judges to make criminals "repay their debt to society" through activities including cleaning neighbourhoods and scrubbing graffiti off walls.</a:t>
            </a:r>
          </a:p>
          <a:p>
            <a:endParaRPr lang="en-GB" dirty="0"/>
          </a:p>
        </p:txBody>
      </p:sp>
    </p:spTree>
    <p:extLst>
      <p:ext uri="{BB962C8B-B14F-4D97-AF65-F5344CB8AC3E}">
        <p14:creationId xmlns:p14="http://schemas.microsoft.com/office/powerpoint/2010/main" val="112262059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A9036-B685-8EA7-1289-86104E503704}"/>
              </a:ext>
            </a:extLst>
          </p:cNvPr>
          <p:cNvSpPr>
            <a:spLocks noGrp="1"/>
          </p:cNvSpPr>
          <p:nvPr>
            <p:ph type="title"/>
          </p:nvPr>
        </p:nvSpPr>
        <p:spPr>
          <a:xfrm>
            <a:off x="808638" y="386930"/>
            <a:ext cx="9236700" cy="1188950"/>
          </a:xfrm>
        </p:spPr>
        <p:txBody>
          <a:bodyPr anchor="b">
            <a:normAutofit/>
          </a:bodyPr>
          <a:lstStyle/>
          <a:p>
            <a:r>
              <a:rPr lang="en-GB" sz="5400"/>
              <a:t>Any questions?</a:t>
            </a:r>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2" name="Rectangle 1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918E8D0-D91B-5EEA-8EDD-7A424E6FD75B}"/>
              </a:ext>
            </a:extLst>
          </p:cNvPr>
          <p:cNvGraphicFramePr>
            <a:graphicFrameLocks noGrp="1"/>
          </p:cNvGraphicFramePr>
          <p:nvPr>
            <p:ph idx="1"/>
            <p:extLst>
              <p:ext uri="{D42A27DB-BD31-4B8C-83A1-F6EECF244321}">
                <p14:modId xmlns:p14="http://schemas.microsoft.com/office/powerpoint/2010/main" val="517144599"/>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999335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AF3B0-3A89-2116-CEFB-3E73C2B721E0}"/>
              </a:ext>
            </a:extLst>
          </p:cNvPr>
          <p:cNvSpPr>
            <a:spLocks noGrp="1"/>
          </p:cNvSpPr>
          <p:nvPr>
            <p:ph type="title"/>
          </p:nvPr>
        </p:nvSpPr>
        <p:spPr/>
        <p:txBody>
          <a:bodyPr/>
          <a:lstStyle/>
          <a:p>
            <a:r>
              <a:rPr lang="en-GB"/>
              <a:t>Class Task</a:t>
            </a:r>
          </a:p>
        </p:txBody>
      </p:sp>
      <p:sp>
        <p:nvSpPr>
          <p:cNvPr id="3" name="Content Placeholder 2">
            <a:extLst>
              <a:ext uri="{FF2B5EF4-FFF2-40B4-BE49-F238E27FC236}">
                <a16:creationId xmlns:a16="http://schemas.microsoft.com/office/drawing/2014/main" id="{13A58363-29A8-234F-F305-5FE186A1A66C}"/>
              </a:ext>
            </a:extLst>
          </p:cNvPr>
          <p:cNvSpPr>
            <a:spLocks noGrp="1"/>
          </p:cNvSpPr>
          <p:nvPr>
            <p:ph idx="1"/>
          </p:nvPr>
        </p:nvSpPr>
        <p:spPr/>
        <p:txBody>
          <a:bodyPr/>
          <a:lstStyle/>
          <a:p>
            <a:r>
              <a:rPr lang="en-GB"/>
              <a:t>Evaluate and summarise the </a:t>
            </a:r>
            <a:r>
              <a:rPr lang="en-GB" sz="2800" b="1" i="0">
                <a:solidFill>
                  <a:srgbClr val="0B0C0C"/>
                </a:solidFill>
                <a:effectLst/>
                <a:latin typeface="GDS Transport"/>
              </a:rPr>
              <a:t>Female Offender Strategy Delivery Plan 2022 to 2025</a:t>
            </a:r>
            <a:r>
              <a:rPr lang="en-GB"/>
              <a:t> </a:t>
            </a:r>
          </a:p>
          <a:p>
            <a:r>
              <a:rPr lang="en-GB"/>
              <a:t>Was there one prior to the above? – did it work, what did it achieve, success stories (if any!)</a:t>
            </a:r>
          </a:p>
          <a:p>
            <a:r>
              <a:rPr lang="en-GB">
                <a:hlinkClick r:id="rId3"/>
              </a:rPr>
              <a:t>https://assets.publishing.service.gov.uk/government/uploads/system/uploads/attachment_data/file/1132790/female-offender-strategy-delivery-plan-2022-25.pdf</a:t>
            </a:r>
            <a:endParaRPr lang="en-GB"/>
          </a:p>
          <a:p>
            <a:endParaRPr lang="en-GB"/>
          </a:p>
          <a:p>
            <a:endParaRPr lang="en-GB"/>
          </a:p>
        </p:txBody>
      </p:sp>
    </p:spTree>
    <p:extLst>
      <p:ext uri="{BB962C8B-B14F-4D97-AF65-F5344CB8AC3E}">
        <p14:creationId xmlns:p14="http://schemas.microsoft.com/office/powerpoint/2010/main" val="36001070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E0AAF-94D7-7F44-4921-40B18D4A441B}"/>
              </a:ext>
            </a:extLst>
          </p:cNvPr>
          <p:cNvSpPr>
            <a:spLocks noGrp="1"/>
          </p:cNvSpPr>
          <p:nvPr>
            <p:ph type="title"/>
          </p:nvPr>
        </p:nvSpPr>
        <p:spPr>
          <a:xfrm>
            <a:off x="1051560" y="586822"/>
            <a:ext cx="3657600" cy="1645920"/>
          </a:xfrm>
        </p:spPr>
        <p:txBody>
          <a:bodyPr>
            <a:normAutofit/>
          </a:bodyPr>
          <a:lstStyle/>
          <a:p>
            <a:endParaRPr lang="en-GB" sz="3200"/>
          </a:p>
        </p:txBody>
      </p:sp>
      <p:sp>
        <p:nvSpPr>
          <p:cNvPr id="9" name="Content Placeholder 8">
            <a:extLst>
              <a:ext uri="{FF2B5EF4-FFF2-40B4-BE49-F238E27FC236}">
                <a16:creationId xmlns:a16="http://schemas.microsoft.com/office/drawing/2014/main" id="{7DDCAC8A-7EAB-4D9D-EA61-F76D52FEB4A2}"/>
              </a:ext>
            </a:extLst>
          </p:cNvPr>
          <p:cNvSpPr>
            <a:spLocks noGrp="1"/>
          </p:cNvSpPr>
          <p:nvPr>
            <p:ph idx="1"/>
          </p:nvPr>
        </p:nvSpPr>
        <p:spPr>
          <a:xfrm>
            <a:off x="5250106" y="586822"/>
            <a:ext cx="6106742" cy="1645920"/>
          </a:xfrm>
        </p:spPr>
        <p:txBody>
          <a:bodyPr anchor="ctr">
            <a:normAutofit/>
          </a:bodyPr>
          <a:lstStyle/>
          <a:p>
            <a:endParaRPr lang="en-GB" sz="1800"/>
          </a:p>
        </p:txBody>
      </p:sp>
      <p:pic>
        <p:nvPicPr>
          <p:cNvPr id="11" name="Picture 10">
            <a:extLst>
              <a:ext uri="{FF2B5EF4-FFF2-40B4-BE49-F238E27FC236}">
                <a16:creationId xmlns:a16="http://schemas.microsoft.com/office/drawing/2014/main" id="{0B5E299E-9A24-2F31-5E5D-2581ECAB7BB0}"/>
              </a:ext>
            </a:extLst>
          </p:cNvPr>
          <p:cNvPicPr>
            <a:picLocks noChangeAspect="1"/>
          </p:cNvPicPr>
          <p:nvPr/>
        </p:nvPicPr>
        <p:blipFill>
          <a:blip r:embed="rId2"/>
          <a:stretch>
            <a:fillRect/>
          </a:stretch>
        </p:blipFill>
        <p:spPr>
          <a:xfrm>
            <a:off x="209862" y="678262"/>
            <a:ext cx="4903187" cy="5534999"/>
          </a:xfrm>
          <a:prstGeom prst="rect">
            <a:avLst/>
          </a:prstGeom>
        </p:spPr>
      </p:pic>
      <p:pic>
        <p:nvPicPr>
          <p:cNvPr id="7" name="Picture 6">
            <a:extLst>
              <a:ext uri="{FF2B5EF4-FFF2-40B4-BE49-F238E27FC236}">
                <a16:creationId xmlns:a16="http://schemas.microsoft.com/office/drawing/2014/main" id="{8B315A9B-C4FE-F79E-0561-0765DB426BFC}"/>
              </a:ext>
            </a:extLst>
          </p:cNvPr>
          <p:cNvPicPr>
            <a:picLocks noChangeAspect="1"/>
          </p:cNvPicPr>
          <p:nvPr/>
        </p:nvPicPr>
        <p:blipFill>
          <a:blip r:embed="rId3"/>
          <a:stretch>
            <a:fillRect/>
          </a:stretch>
        </p:blipFill>
        <p:spPr>
          <a:xfrm>
            <a:off x="5525151" y="589986"/>
            <a:ext cx="6260720" cy="5623275"/>
          </a:xfrm>
          <a:prstGeom prst="rect">
            <a:avLst/>
          </a:prstGeom>
        </p:spPr>
      </p:pic>
    </p:spTree>
    <p:extLst>
      <p:ext uri="{BB962C8B-B14F-4D97-AF65-F5344CB8AC3E}">
        <p14:creationId xmlns:p14="http://schemas.microsoft.com/office/powerpoint/2010/main" val="276894889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10535-8722-424B-0810-399017B9C8C9}"/>
              </a:ext>
            </a:extLst>
          </p:cNvPr>
          <p:cNvSpPr>
            <a:spLocks noGrp="1"/>
          </p:cNvSpPr>
          <p:nvPr>
            <p:ph type="title"/>
          </p:nvPr>
        </p:nvSpPr>
        <p:spPr>
          <a:xfrm>
            <a:off x="1282963" y="1238080"/>
            <a:ext cx="9849751" cy="866881"/>
          </a:xfrm>
        </p:spPr>
        <p:txBody>
          <a:bodyPr anchor="b">
            <a:normAutofit/>
          </a:bodyPr>
          <a:lstStyle/>
          <a:p>
            <a:r>
              <a:rPr lang="en-GB" sz="5400"/>
              <a:t>References</a:t>
            </a:r>
          </a:p>
        </p:txBody>
      </p:sp>
      <p:sp>
        <p:nvSpPr>
          <p:cNvPr id="3" name="Content Placeholder 2">
            <a:extLst>
              <a:ext uri="{FF2B5EF4-FFF2-40B4-BE49-F238E27FC236}">
                <a16:creationId xmlns:a16="http://schemas.microsoft.com/office/drawing/2014/main" id="{FBCE8917-866C-27ED-0B98-C3C1A4DFDE4C}"/>
              </a:ext>
            </a:extLst>
          </p:cNvPr>
          <p:cNvSpPr>
            <a:spLocks noGrp="1"/>
          </p:cNvSpPr>
          <p:nvPr>
            <p:ph idx="1"/>
          </p:nvPr>
        </p:nvSpPr>
        <p:spPr>
          <a:xfrm>
            <a:off x="1289304" y="2467039"/>
            <a:ext cx="9849751" cy="3468042"/>
          </a:xfrm>
        </p:spPr>
        <p:txBody>
          <a:bodyPr anchor="ctr">
            <a:normAutofit fontScale="92500"/>
          </a:bodyPr>
          <a:lstStyle/>
          <a:p>
            <a:r>
              <a:rPr lang="en-GB" sz="1100" b="0" i="0">
                <a:effectLst/>
                <a:latin typeface="avenir-regular-class"/>
              </a:rPr>
              <a:t>Barlow, C. (2016) </a:t>
            </a:r>
            <a:r>
              <a:rPr lang="en-GB" sz="1100" b="0" i="1">
                <a:effectLst/>
                <a:latin typeface="avenir-regular-class"/>
              </a:rPr>
              <a:t>Coercion and women co-offenders: A gendered pathway into crime</a:t>
            </a:r>
            <a:r>
              <a:rPr lang="en-GB" sz="1100" b="0" i="0">
                <a:effectLst/>
                <a:latin typeface="avenir-regular-class"/>
              </a:rPr>
              <a:t>. Bristol: Policy Press. </a:t>
            </a:r>
            <a:endParaRPr lang="en-GB" sz="1100"/>
          </a:p>
          <a:p>
            <a:r>
              <a:rPr lang="en-GB" sz="1100"/>
              <a:t>Bradley, C. (2020) Transphobic Hate Crime Report 2020, London: Galop</a:t>
            </a:r>
          </a:p>
          <a:p>
            <a:r>
              <a:rPr lang="en-GB" sz="1100" b="0" i="0" err="1">
                <a:effectLst/>
                <a:latin typeface="avenir-regular-class"/>
              </a:rPr>
              <a:t>Corteen</a:t>
            </a:r>
            <a:r>
              <a:rPr lang="en-GB" sz="1100" b="0" i="0">
                <a:effectLst/>
                <a:latin typeface="avenir-regular-class"/>
              </a:rPr>
              <a:t>, K. (2018) '"New Victimisations: female sex worker hate crime and the 'ideal victim'', in M. Duggan (ed.) </a:t>
            </a:r>
            <a:r>
              <a:rPr lang="en-GB" sz="1100" b="0" i="1">
                <a:effectLst/>
                <a:latin typeface="avenir-regular-class"/>
              </a:rPr>
              <a:t>Revisiting the Ideal Victim: Developments in Critical Victimology</a:t>
            </a:r>
            <a:r>
              <a:rPr lang="en-GB" sz="1100" b="0" i="0">
                <a:effectLst/>
                <a:latin typeface="avenir-regular-class"/>
              </a:rPr>
              <a:t>. Bristol: Policy Press, pp.103 - 121.</a:t>
            </a:r>
            <a:endParaRPr lang="en-GB" sz="1100"/>
          </a:p>
          <a:p>
            <a:r>
              <a:rPr lang="en-GB" sz="1100" b="0" i="0">
                <a:effectLst/>
                <a:latin typeface="avenir-regular-class"/>
              </a:rPr>
              <a:t>Donovan, C &amp; Barnes, R. (2018) 'Being ‘ideal’ or falling short? The legitimacy of lesbian, gay, bisexual</a:t>
            </a:r>
            <a:br>
              <a:rPr lang="en-GB" sz="1100"/>
            </a:br>
            <a:r>
              <a:rPr lang="en-GB" sz="1100" b="0" i="0">
                <a:effectLst/>
                <a:latin typeface="avenir-regular-class"/>
              </a:rPr>
              <a:t>and/or transgender victims of domestic violence and hate crime', in M. Duggan (ed.) </a:t>
            </a:r>
            <a:r>
              <a:rPr lang="en-GB" sz="1100" b="0" i="1">
                <a:effectLst/>
                <a:latin typeface="avenir-regular-class"/>
              </a:rPr>
              <a:t>Revisiting the Ideal Victim: Developments in Critical Victimology</a:t>
            </a:r>
            <a:r>
              <a:rPr lang="en-GB" sz="1100" b="0" i="0">
                <a:effectLst/>
                <a:latin typeface="avenir-regular-class"/>
              </a:rPr>
              <a:t>. Bristol: Policy Press, pp.83 - 101.</a:t>
            </a:r>
            <a:endParaRPr lang="en-GB" sz="1100"/>
          </a:p>
          <a:p>
            <a:r>
              <a:rPr lang="en-GB" sz="1100" b="0" i="0">
                <a:effectLst/>
                <a:latin typeface="avenir-regular-class"/>
              </a:rPr>
              <a:t>Duggan, M. (2018) '"Idealising" Domestic Violence Victims', in M. Duggan (ed.) </a:t>
            </a:r>
            <a:r>
              <a:rPr lang="en-GB" sz="1100" b="0" i="1">
                <a:effectLst/>
                <a:latin typeface="avenir-regular-class"/>
              </a:rPr>
              <a:t>Revisiting the Ideal Victim: Developments in Critical Victimology</a:t>
            </a:r>
            <a:r>
              <a:rPr lang="en-GB" sz="1100" b="0" i="0">
                <a:effectLst/>
                <a:latin typeface="avenir-regular-class"/>
              </a:rPr>
              <a:t>. Bristol: Policy Press, pp.159 - 174.</a:t>
            </a:r>
            <a:endParaRPr lang="en-GB" sz="1100"/>
          </a:p>
          <a:p>
            <a:r>
              <a:rPr lang="en-GB" sz="1100" b="0" i="0">
                <a:effectLst/>
                <a:latin typeface="avenir-regular-class"/>
              </a:rPr>
              <a:t>Duggan, M. (2018) 'Introduction', in M. Duggan (ed.) </a:t>
            </a:r>
            <a:r>
              <a:rPr lang="en-GB" sz="1100" b="0" i="1">
                <a:effectLst/>
                <a:latin typeface="avenir-regular-class"/>
              </a:rPr>
              <a:t>Revisiting the Ideal Victim: Developments in Critical Victimology</a:t>
            </a:r>
            <a:r>
              <a:rPr lang="en-GB" sz="1100" b="0" i="0">
                <a:effectLst/>
                <a:latin typeface="avenir-regular-class"/>
              </a:rPr>
              <a:t>. Bristol: Policy Press, pp.1 - 10.</a:t>
            </a:r>
            <a:endParaRPr lang="en-GB" sz="1100"/>
          </a:p>
          <a:p>
            <a:r>
              <a:rPr lang="en-GB" sz="1100">
                <a:latin typeface="avenir-regular-class"/>
              </a:rPr>
              <a:t>Embry, R. &amp; Lyons ,P. (2012) 'Sex-Based Sentencing: Sentencing Discrepancies Between Male and Female Sex Offenders', </a:t>
            </a:r>
            <a:r>
              <a:rPr lang="en-GB" sz="1100" i="1">
                <a:latin typeface="avenir-regular-class"/>
              </a:rPr>
              <a:t>Feminist Criminology</a:t>
            </a:r>
            <a:r>
              <a:rPr lang="en-GB" sz="1100">
                <a:latin typeface="avenir-regular-class"/>
              </a:rPr>
              <a:t>, 7(2), pp.146 - 162.</a:t>
            </a:r>
            <a:endParaRPr lang="en-GB" sz="1100"/>
          </a:p>
          <a:p>
            <a:r>
              <a:rPr lang="en-GB" sz="1100" b="0" i="0">
                <a:effectLst/>
                <a:latin typeface="avenir-regular-class"/>
              </a:rPr>
              <a:t>Heidensohn, F. (2012) 'The Future of Feminist Criminology', </a:t>
            </a:r>
            <a:r>
              <a:rPr lang="en-GB" sz="1100" b="0" i="1">
                <a:effectLst/>
                <a:latin typeface="avenir-regular-class"/>
              </a:rPr>
              <a:t>Crime, Media and Culture</a:t>
            </a:r>
            <a:r>
              <a:rPr lang="en-GB" sz="1100" b="0" i="0">
                <a:effectLst/>
                <a:latin typeface="avenir-regular-class"/>
              </a:rPr>
              <a:t>, 8(2), pp.123-134.</a:t>
            </a:r>
            <a:endParaRPr lang="en-GB" sz="1100"/>
          </a:p>
          <a:p>
            <a:r>
              <a:rPr lang="en-GB" sz="1100" b="0" i="0">
                <a:effectLst/>
                <a:latin typeface="avenir-regular-class"/>
              </a:rPr>
              <a:t>Ministry of Justice (2020) </a:t>
            </a:r>
            <a:r>
              <a:rPr lang="en-GB" sz="1100" b="0" i="1">
                <a:effectLst/>
                <a:latin typeface="avenir-regular-class"/>
              </a:rPr>
              <a:t>Women and the Criminal Justice System, 2019</a:t>
            </a:r>
            <a:r>
              <a:rPr lang="en-GB" sz="1100" b="0" i="0">
                <a:effectLst/>
                <a:latin typeface="avenir-regular-class"/>
              </a:rPr>
              <a:t>. London:  Available at: https://www.gov.uk/government/statistics/women-and-the-criminal-justice-system-2019/women-and-the-criminal-justice-system-2019#victims (Accessed: 16/10/2022).</a:t>
            </a:r>
            <a:endParaRPr lang="en-GB" sz="1100"/>
          </a:p>
          <a:p>
            <a:r>
              <a:rPr lang="en-GB" sz="1100" b="0" i="0">
                <a:effectLst/>
                <a:latin typeface="avenir-regular-class"/>
              </a:rPr>
              <a:t>Newburn, T. (2017) </a:t>
            </a:r>
            <a:r>
              <a:rPr lang="en-GB" sz="1100" b="0" i="1">
                <a:effectLst/>
                <a:latin typeface="avenir-regular-class"/>
              </a:rPr>
              <a:t>Criminology</a:t>
            </a:r>
            <a:r>
              <a:rPr lang="en-GB" sz="1100" b="0" i="0">
                <a:effectLst/>
                <a:latin typeface="avenir-regular-class"/>
              </a:rPr>
              <a:t>. 3rd Edition. Cambridge: Routledge.</a:t>
            </a:r>
          </a:p>
          <a:p>
            <a:r>
              <a:rPr lang="en-GB" sz="1100" b="0" i="0">
                <a:effectLst/>
                <a:latin typeface="avenir-regular-class"/>
              </a:rPr>
              <a:t> Stop Hate UK (2021) </a:t>
            </a:r>
            <a:r>
              <a:rPr lang="en-GB" sz="1100" b="0" i="1">
                <a:effectLst/>
                <a:latin typeface="avenir-regular-class"/>
              </a:rPr>
              <a:t>About </a:t>
            </a:r>
            <a:r>
              <a:rPr lang="en-GB" sz="1100" b="0" i="1" err="1">
                <a:effectLst/>
                <a:latin typeface="avenir-regular-class"/>
              </a:rPr>
              <a:t>HateCrime</a:t>
            </a:r>
            <a:r>
              <a:rPr lang="en-GB" sz="1100" b="0" i="1">
                <a:effectLst/>
                <a:latin typeface="avenir-regular-class"/>
              </a:rPr>
              <a:t>: Transgender Hate</a:t>
            </a:r>
            <a:r>
              <a:rPr lang="en-GB" sz="1100" b="0" i="0">
                <a:effectLst/>
                <a:latin typeface="avenir-regular-class"/>
              </a:rPr>
              <a:t>. Available at: https://www.stophateuk.org/about-hate-crime/transgender-hate/ (Accessed: 16/10/2022).</a:t>
            </a:r>
            <a:endParaRPr lang="en-GB" sz="1100"/>
          </a:p>
        </p:txBody>
      </p:sp>
    </p:spTree>
    <p:extLst>
      <p:ext uri="{BB962C8B-B14F-4D97-AF65-F5344CB8AC3E}">
        <p14:creationId xmlns:p14="http://schemas.microsoft.com/office/powerpoint/2010/main" val="34704255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6305</Words>
  <Application>Microsoft Office PowerPoint</Application>
  <PresentationFormat>Widescreen</PresentationFormat>
  <Paragraphs>353</Paragraphs>
  <Slides>58</Slides>
  <Notes>24</Notes>
  <HiddenSlides>0</HiddenSlides>
  <MMClips>0</MMClips>
  <ScaleCrop>false</ScaleCrop>
  <HeadingPairs>
    <vt:vector size="6" baseType="variant">
      <vt:variant>
        <vt:lpstr>Fonts Used</vt:lpstr>
      </vt:variant>
      <vt:variant>
        <vt:i4>23</vt:i4>
      </vt:variant>
      <vt:variant>
        <vt:lpstr>Theme</vt:lpstr>
      </vt:variant>
      <vt:variant>
        <vt:i4>1</vt:i4>
      </vt:variant>
      <vt:variant>
        <vt:lpstr>Slide Titles</vt:lpstr>
      </vt:variant>
      <vt:variant>
        <vt:i4>58</vt:i4>
      </vt:variant>
    </vt:vector>
  </HeadingPairs>
  <TitlesOfParts>
    <vt:vector size="82" baseType="lpstr">
      <vt:lpstr>avenir-regular-class</vt:lpstr>
      <vt:lpstr>Bembo MT Pro</vt:lpstr>
      <vt:lpstr>BemboMTPro-Italic</vt:lpstr>
      <vt:lpstr>BemboMTPro-Regular</vt:lpstr>
      <vt:lpstr>Frutiger-Light</vt:lpstr>
      <vt:lpstr>GDS Transport</vt:lpstr>
      <vt:lpstr>Google Sans</vt:lpstr>
      <vt:lpstr>GuardianTextEgyptian</vt:lpstr>
      <vt:lpstr>ReithSans</vt:lpstr>
      <vt:lpstr>SymbolMT</vt:lpstr>
      <vt:lpstr>var( --e-global-typography-primary-font-family )</vt:lpstr>
      <vt:lpstr>var( --e-global-typography-text-font-family )</vt:lpstr>
      <vt:lpstr>Vollkorn</vt:lpstr>
      <vt:lpstr>Arial</vt:lpstr>
      <vt:lpstr>Arial</vt:lpstr>
      <vt:lpstr>Calibri</vt:lpstr>
      <vt:lpstr>Calibri Light</vt:lpstr>
      <vt:lpstr>Lato</vt:lpstr>
      <vt:lpstr>Merriweather</vt:lpstr>
      <vt:lpstr>Open Sans</vt:lpstr>
      <vt:lpstr>Open Sans</vt:lpstr>
      <vt:lpstr>PT Sans</vt:lpstr>
      <vt:lpstr>Segoe UI</vt:lpstr>
      <vt:lpstr>Office Theme</vt:lpstr>
      <vt:lpstr>Gender, Race, Religion and Crime</vt:lpstr>
      <vt:lpstr>Session Outline </vt:lpstr>
      <vt:lpstr>Feminist Criminology </vt:lpstr>
      <vt:lpstr> Fox Features Syndicate from 1948 to 1951 </vt:lpstr>
      <vt:lpstr>Early Criminology and the Female Offender</vt:lpstr>
      <vt:lpstr>Early Criminology and the Female Offender</vt:lpstr>
      <vt:lpstr>Magdalene Laundries in Ireland</vt:lpstr>
      <vt:lpstr>Classical Criminology and Women</vt:lpstr>
      <vt:lpstr>Feminist Criminology</vt:lpstr>
      <vt:lpstr>Feminist Criminology</vt:lpstr>
      <vt:lpstr>Heidensohn</vt:lpstr>
      <vt:lpstr>Feminist Criminology</vt:lpstr>
      <vt:lpstr>Feminist Criminology – Double Deviance</vt:lpstr>
      <vt:lpstr>Feminist Criminology – Double Deviance</vt:lpstr>
      <vt:lpstr>Drunk and Doubly Deviant?</vt:lpstr>
      <vt:lpstr>Feminist Criminology</vt:lpstr>
      <vt:lpstr>Criticisms of Feminist Criminology</vt:lpstr>
      <vt:lpstr>Weaknesses of Feminist Criminology</vt:lpstr>
      <vt:lpstr>Strengths of Feminist Criminology</vt:lpstr>
      <vt:lpstr> Sex work - Discussion point: How and why is sex work criminalised? </vt:lpstr>
      <vt:lpstr>Women and War Crimes</vt:lpstr>
      <vt:lpstr>Women war criminals</vt:lpstr>
      <vt:lpstr>The International Military Tribunal at Nuremberg (1945 to 1946)</vt:lpstr>
      <vt:lpstr>War Criminals </vt:lpstr>
      <vt:lpstr>Ravensbrück</vt:lpstr>
      <vt:lpstr>Biljana Plavšić</vt:lpstr>
      <vt:lpstr>Pauline Nyiramasuhuko</vt:lpstr>
      <vt:lpstr> Female Offender Strategy Delivery Plan 2022 to 2025 </vt:lpstr>
      <vt:lpstr>PowerPoint Presentation</vt:lpstr>
      <vt:lpstr>PowerPoint Presentation</vt:lpstr>
      <vt:lpstr>PowerPoint Presentation</vt:lpstr>
      <vt:lpstr>Chivalry Theory </vt:lpstr>
      <vt:lpstr>Rates of Sexual Assault  - 2020</vt:lpstr>
      <vt:lpstr>PowerPoint Presentation</vt:lpstr>
      <vt:lpstr>PowerPoint Presentation</vt:lpstr>
      <vt:lpstr>PowerPoint Presentation</vt:lpstr>
      <vt:lpstr>PowerPoint Presentation</vt:lpstr>
      <vt:lpstr>PowerPoint Presentation</vt:lpstr>
      <vt:lpstr>Perceptions of the Criminal Justice System</vt:lpstr>
      <vt:lpstr>Concluding Thoughts</vt:lpstr>
      <vt:lpstr>Class Task</vt:lpstr>
      <vt:lpstr>Rates of Sexual Assault</vt:lpstr>
      <vt:lpstr>Victims Commissioner 2022</vt:lpstr>
      <vt:lpstr>Female V’s Male offending</vt:lpstr>
      <vt:lpstr>Female Offending</vt:lpstr>
      <vt:lpstr>Offender Characteristics</vt:lpstr>
      <vt:lpstr>Female Offending – Coercion </vt:lpstr>
      <vt:lpstr>Female Offending</vt:lpstr>
      <vt:lpstr>Rates of Homicide</vt:lpstr>
      <vt:lpstr>Rates of Domestic Abuse</vt:lpstr>
      <vt:lpstr>Ideal Victims – Domestic Abuse</vt:lpstr>
      <vt:lpstr>Victimisation – Transgender Hate Crime</vt:lpstr>
      <vt:lpstr>Ideal Victim – LGBTQ+</vt:lpstr>
      <vt:lpstr>Concluding Thoughts</vt:lpstr>
      <vt:lpstr>Any questions?</vt:lpstr>
      <vt:lpstr>Class Task</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Nerys Musgrove</cp:lastModifiedBy>
  <cp:revision>4</cp:revision>
  <dcterms:created xsi:type="dcterms:W3CDTF">2022-10-13T12:40:06Z</dcterms:created>
  <dcterms:modified xsi:type="dcterms:W3CDTF">2026-02-02T13:01:02Z</dcterms:modified>
</cp:coreProperties>
</file>