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2" r:id="rId3"/>
    <p:sldId id="295" r:id="rId4"/>
    <p:sldId id="296" r:id="rId5"/>
    <p:sldId id="292" r:id="rId6"/>
    <p:sldId id="291" r:id="rId7"/>
    <p:sldId id="293" r:id="rId8"/>
    <p:sldId id="287" r:id="rId9"/>
    <p:sldId id="289" r:id="rId10"/>
    <p:sldId id="297" r:id="rId11"/>
    <p:sldId id="298" r:id="rId12"/>
    <p:sldId id="276" r:id="rId13"/>
    <p:sldId id="294" r:id="rId14"/>
    <p:sldId id="259" r:id="rId15"/>
    <p:sldId id="281" r:id="rId16"/>
    <p:sldId id="282" r:id="rId17"/>
    <p:sldId id="265" r:id="rId18"/>
    <p:sldId id="286" r:id="rId19"/>
    <p:sldId id="277" r:id="rId20"/>
    <p:sldId id="278" r:id="rId21"/>
    <p:sldId id="279" r:id="rId22"/>
    <p:sldId id="288" r:id="rId23"/>
    <p:sldId id="283" r:id="rId24"/>
    <p:sldId id="271" r:id="rId25"/>
    <p:sldId id="290" r:id="rId26"/>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35" autoAdjust="0"/>
    <p:restoredTop sz="94660"/>
  </p:normalViewPr>
  <p:slideViewPr>
    <p:cSldViewPr>
      <p:cViewPr varScale="1">
        <p:scale>
          <a:sx n="118" d="100"/>
          <a:sy n="118" d="100"/>
        </p:scale>
        <p:origin x="-744"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E09067A-87F2-46D4-8D66-2BB247FCA1D2}" type="datetimeFigureOut">
              <a:rPr lang="en-US" smtClean="0"/>
              <a:pPr/>
              <a:t>11/12/2020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608BDA-5026-4465-B75A-8688B002F7E4}"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E09067A-87F2-46D4-8D66-2BB247FCA1D2}" type="datetimeFigureOut">
              <a:rPr lang="en-US" smtClean="0"/>
              <a:pPr/>
              <a:t>11/12/2020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608BDA-5026-4465-B75A-8688B002F7E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09067A-87F2-46D4-8D66-2BB247FCA1D2}" type="datetimeFigureOut">
              <a:rPr lang="en-US" smtClean="0"/>
              <a:pPr/>
              <a:t>11/12/2020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608BDA-5026-4465-B75A-8688B002F7E4}"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E09067A-87F2-46D4-8D66-2BB247FCA1D2}" type="datetimeFigureOut">
              <a:rPr lang="en-US" smtClean="0"/>
              <a:pPr/>
              <a:t>11/12/2020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608BDA-5026-4465-B75A-8688B002F7E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E09067A-87F2-46D4-8D66-2BB247FCA1D2}" type="datetimeFigureOut">
              <a:rPr lang="en-US" smtClean="0"/>
              <a:pPr/>
              <a:t>11/12/2020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C608BDA-5026-4465-B75A-8688B002F7E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E09067A-87F2-46D4-8D66-2BB247FCA1D2}" type="datetimeFigureOut">
              <a:rPr lang="en-US" smtClean="0"/>
              <a:pPr/>
              <a:t>11/12/2020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C608BDA-5026-4465-B75A-8688B002F7E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09067A-87F2-46D4-8D66-2BB247FCA1D2}" type="datetimeFigureOut">
              <a:rPr lang="en-US" smtClean="0"/>
              <a:pPr/>
              <a:t>11/12/2020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608BDA-5026-4465-B75A-8688B002F7E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09067A-87F2-46D4-8D66-2BB247FCA1D2}" type="datetimeFigureOut">
              <a:rPr lang="en-US" smtClean="0"/>
              <a:pPr/>
              <a:t>11/12/2020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608BDA-5026-4465-B75A-8688B002F7E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09067A-87F2-46D4-8D66-2BB247FCA1D2}" type="datetimeFigureOut">
              <a:rPr lang="en-US" smtClean="0"/>
              <a:pPr/>
              <a:t>11/12/2020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608BDA-5026-4465-B75A-8688B002F7E4}"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E09067A-87F2-46D4-8D66-2BB247FCA1D2}" type="datetimeFigureOut">
              <a:rPr lang="en-US" smtClean="0"/>
              <a:pPr/>
              <a:t>11/12/2020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608BDA-5026-4465-B75A-8688B002F7E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E09067A-87F2-46D4-8D66-2BB247FCA1D2}" type="datetimeFigureOut">
              <a:rPr lang="en-US" smtClean="0"/>
              <a:pPr/>
              <a:t>11/12/2020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608BDA-5026-4465-B75A-8688B002F7E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09067A-87F2-46D4-8D66-2BB247FCA1D2}" type="datetimeFigureOut">
              <a:rPr lang="en-US" smtClean="0"/>
              <a:pPr/>
              <a:t>11/12/2020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608BDA-5026-4465-B75A-8688B002F7E4}"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patrickcurry.co.uk/papers/Divination.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kepdic.com/astrolgy.html" TargetMode="External"/><Relationship Id="rId2" Type="http://schemas.openxmlformats.org/officeDocument/2006/relationships/hyperlink" Target="http://skepdic.com/divinati.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cura.free.fr/quinq/01gfcor.htm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express.co.uk/life-style/life/451113/Astrological-forecast-for-2014-from-Capricorn-to-Sagittarius"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2.png"/><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mindfire.ca/The%20Sabian%20Symbols/An%20Astrological%20Mandala%20-%20Symbols%20&amp;%20the%20Cyclic%20Character%20of%20Existence.htm"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mindfire.ca/The%20Sabian%20Symbols/An%20Astrological%20Mandala%20-%20Symbols%20&amp;%20the%20Cyclic%20Character%20of%20Existence.htm"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latin typeface="Cambria" pitchFamily="18" charset="0"/>
              </a:rPr>
              <a:t>N</a:t>
            </a:r>
            <a:r>
              <a:rPr lang="en-GB" dirty="0" smtClean="0">
                <a:latin typeface="Cambria" pitchFamily="18" charset="0"/>
              </a:rPr>
              <a:t>ick Campion</a:t>
            </a:r>
            <a:r>
              <a:rPr lang="en-GB" dirty="0" smtClean="0"/>
              <a:t/>
            </a:r>
            <a:br>
              <a:rPr lang="en-GB" dirty="0" smtClean="0"/>
            </a:br>
            <a:endParaRPr lang="en-US" dirty="0"/>
          </a:p>
        </p:txBody>
      </p:sp>
      <p:sp>
        <p:nvSpPr>
          <p:cNvPr id="3" name="Subtitle 2"/>
          <p:cNvSpPr>
            <a:spLocks noGrp="1"/>
          </p:cNvSpPr>
          <p:nvPr>
            <p:ph type="subTitle" idx="1"/>
          </p:nvPr>
        </p:nvSpPr>
        <p:spPr/>
        <p:txBody>
          <a:bodyPr/>
          <a:lstStyle/>
          <a:p>
            <a:r>
              <a:rPr lang="en-GB" dirty="0" smtClean="0">
                <a:latin typeface="Cambria" pitchFamily="18" charset="0"/>
              </a:rPr>
              <a:t>Divination</a:t>
            </a:r>
          </a:p>
          <a:p>
            <a:r>
              <a:rPr lang="en-GB" dirty="0" smtClean="0">
                <a:latin typeface="Cambria" pitchFamily="18" charset="0"/>
              </a:rPr>
              <a:t>Symbol</a:t>
            </a:r>
            <a:endParaRPr lang="en-US" dirty="0">
              <a:latin typeface="Cambria" pitchFamily="18" charset="0"/>
            </a:endParaRPr>
          </a:p>
        </p:txBody>
      </p:sp>
      <p:pic>
        <p:nvPicPr>
          <p:cNvPr id="6" name="Picture 5" descr="TheSophiaCentre.jpg"/>
          <p:cNvPicPr>
            <a:picLocks noChangeAspect="1"/>
          </p:cNvPicPr>
          <p:nvPr/>
        </p:nvPicPr>
        <p:blipFill>
          <a:blip r:embed="rId2" cstate="print"/>
          <a:stretch>
            <a:fillRect/>
          </a:stretch>
        </p:blipFill>
        <p:spPr>
          <a:xfrm>
            <a:off x="1979712" y="548680"/>
            <a:ext cx="5880768" cy="114185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Purpose</a:t>
            </a:r>
            <a:endParaRPr lang="en-US" dirty="0"/>
          </a:p>
        </p:txBody>
      </p:sp>
      <p:sp>
        <p:nvSpPr>
          <p:cNvPr id="3" name="Content Placeholder 2"/>
          <p:cNvSpPr>
            <a:spLocks noGrp="1"/>
          </p:cNvSpPr>
          <p:nvPr>
            <p:ph idx="1"/>
          </p:nvPr>
        </p:nvSpPr>
        <p:spPr/>
        <p:txBody>
          <a:bodyPr>
            <a:normAutofit fontScale="92500" lnSpcReduction="20000"/>
          </a:bodyPr>
          <a:lstStyle/>
          <a:p>
            <a:pPr>
              <a:buNone/>
            </a:pPr>
            <a:r>
              <a:rPr lang="en-GB" dirty="0" smtClean="0">
                <a:latin typeface="Cambria" pitchFamily="18" charset="0"/>
              </a:rPr>
              <a:t>The purpose of this week: to investigate divination and magic.</a:t>
            </a:r>
          </a:p>
          <a:p>
            <a:pPr>
              <a:buNone/>
            </a:pPr>
            <a:r>
              <a:rPr lang="en-GB" dirty="0" smtClean="0">
                <a:latin typeface="Cambria" pitchFamily="18" charset="0"/>
              </a:rPr>
              <a:t>The reason: </a:t>
            </a:r>
          </a:p>
          <a:p>
            <a:pPr>
              <a:buNone/>
            </a:pPr>
            <a:r>
              <a:rPr lang="en-GB" dirty="0" smtClean="0">
                <a:latin typeface="Cambria" pitchFamily="18" charset="0"/>
              </a:rPr>
              <a:t>because divination – simply defined as ritual communication with divinities or the divine – can use the stars as a medium</a:t>
            </a:r>
          </a:p>
          <a:p>
            <a:pPr>
              <a:buNone/>
            </a:pPr>
            <a:r>
              <a:rPr lang="en-GB" dirty="0" smtClean="0">
                <a:latin typeface="Cambria" pitchFamily="18" charset="0"/>
              </a:rPr>
              <a:t>because magic – simply defined as ritual means of managing the world – can engage with the stars.</a:t>
            </a:r>
          </a:p>
          <a:p>
            <a:pPr>
              <a:buNone/>
            </a:pPr>
            <a:r>
              <a:rPr lang="en-GB" dirty="0" smtClean="0">
                <a:latin typeface="Cambria" pitchFamily="18" charset="0"/>
              </a:rPr>
              <a:t>Both are global phenomena, occurring in all human societies</a:t>
            </a: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The Question</a:t>
            </a:r>
            <a:endParaRPr lang="en-GB" dirty="0">
              <a:latin typeface="Cambria" pitchFamily="18" charset="0"/>
            </a:endParaRPr>
          </a:p>
        </p:txBody>
      </p:sp>
      <p:sp>
        <p:nvSpPr>
          <p:cNvPr id="3" name="Content Placeholder 2"/>
          <p:cNvSpPr>
            <a:spLocks noGrp="1"/>
          </p:cNvSpPr>
          <p:nvPr>
            <p:ph idx="1"/>
          </p:nvPr>
        </p:nvSpPr>
        <p:spPr/>
        <p:txBody>
          <a:bodyPr>
            <a:normAutofit fontScale="77500" lnSpcReduction="20000"/>
          </a:bodyPr>
          <a:lstStyle/>
          <a:p>
            <a:pPr>
              <a:buNone/>
            </a:pPr>
            <a:r>
              <a:rPr lang="en-GB" sz="2000" dirty="0" smtClean="0"/>
              <a:t>Curry, Patrick, ‘Divination, Enchantment and Platonism’, in Jean H. </a:t>
            </a:r>
            <a:r>
              <a:rPr lang="en-GB" sz="2000" dirty="0" err="1" smtClean="0"/>
              <a:t>Lall</a:t>
            </a:r>
            <a:r>
              <a:rPr lang="en-GB" sz="2000" dirty="0" smtClean="0"/>
              <a:t> and Angela Voss (eds.), </a:t>
            </a:r>
            <a:r>
              <a:rPr lang="en-GB" sz="2000" i="1" dirty="0" smtClean="0"/>
              <a:t>The </a:t>
            </a:r>
            <a:r>
              <a:rPr lang="en-GB" sz="2000" i="1" dirty="0" err="1" smtClean="0"/>
              <a:t>Imaginal</a:t>
            </a:r>
            <a:r>
              <a:rPr lang="en-GB" sz="2000" i="1" dirty="0" smtClean="0"/>
              <a:t> Cosmos</a:t>
            </a:r>
            <a:r>
              <a:rPr lang="en-GB" sz="2000" dirty="0" smtClean="0"/>
              <a:t> (Canterbury: University of Kent, 2006) 35-46. </a:t>
            </a:r>
          </a:p>
          <a:p>
            <a:pPr>
              <a:buNone/>
            </a:pPr>
            <a:r>
              <a:rPr lang="en-GB" sz="2000" u="sng" dirty="0" smtClean="0">
                <a:hlinkClick r:id="rId2"/>
              </a:rPr>
              <a:t>http://www.patrickcurry.co.uk/papers/Divination.pdf</a:t>
            </a:r>
            <a:endParaRPr lang="en-GB" sz="2000" dirty="0" smtClean="0"/>
          </a:p>
          <a:p>
            <a:pPr>
              <a:buNone/>
            </a:pPr>
            <a:r>
              <a:rPr lang="en-GB" sz="2000" dirty="0" smtClean="0"/>
              <a:t>NB This is Curry’s own copy, without page numbers.</a:t>
            </a:r>
          </a:p>
          <a:p>
            <a:pPr>
              <a:buNone/>
            </a:pPr>
            <a:endParaRPr lang="en-GB" dirty="0" smtClean="0"/>
          </a:p>
          <a:p>
            <a:pPr>
              <a:buNone/>
            </a:pPr>
            <a:r>
              <a:rPr lang="en-GB" dirty="0" smtClean="0">
                <a:latin typeface="Cambria" pitchFamily="18" charset="0"/>
              </a:rPr>
              <a:t>‘I would like to start by asking, what is divination? In so doing, I am not assuming that it is possible to separate cleanly description and the described, and thus to avoid the contingencies of a particular perspective. I am also aware that any such answer will involve a high degree of generalisation. Nonetheless, it seems a worthwhile question to ask – as well as perfectly fair, since such contingencies cannot be avoided – of an activity that is nigh-well a human universal’.</a:t>
            </a:r>
            <a:endParaRPr lang="en-GB" dirty="0">
              <a:latin typeface="Cambria" pitchFamily="18" charset="0"/>
            </a:endParaRPr>
          </a:p>
        </p:txBody>
      </p:sp>
      <p:pic>
        <p:nvPicPr>
          <p:cNvPr id="4" name="Picture 3" descr="untitled.bmp"/>
          <p:cNvPicPr>
            <a:picLocks noChangeAspect="1"/>
          </p:cNvPicPr>
          <p:nvPr/>
        </p:nvPicPr>
        <p:blipFill>
          <a:blip r:embed="rId3" cstate="print"/>
          <a:stretch>
            <a:fillRect/>
          </a:stretch>
        </p:blipFill>
        <p:spPr>
          <a:xfrm>
            <a:off x="7962548" y="0"/>
            <a:ext cx="1181452" cy="128586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More from Curry…</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a:bodyPr>
          <a:lstStyle/>
          <a:p>
            <a:pPr>
              <a:buNone/>
            </a:pPr>
            <a:r>
              <a:rPr lang="en-US" dirty="0" smtClean="0">
                <a:latin typeface="Cambria" pitchFamily="18" charset="0"/>
                <a:ea typeface="Cambria" pitchFamily="18" charset="0"/>
              </a:rPr>
              <a:t>‘Divination is an act of intervention, not prediction’.</a:t>
            </a:r>
          </a:p>
          <a:p>
            <a:pPr>
              <a:buNone/>
            </a:pPr>
            <a:r>
              <a:rPr lang="en-GB" sz="2100" dirty="0" smtClean="0">
                <a:latin typeface="Cambria" pitchFamily="18" charset="0"/>
                <a:ea typeface="Cambria" pitchFamily="18" charset="0"/>
              </a:rPr>
              <a:t>Curry, Patrick, ‘Astrology: From Pagan to Postmodern?’</a:t>
            </a:r>
            <a:r>
              <a:rPr lang="en-GB" sz="2100" i="1" dirty="0" smtClean="0">
                <a:latin typeface="Cambria" pitchFamily="18" charset="0"/>
                <a:ea typeface="Cambria" pitchFamily="18" charset="0"/>
              </a:rPr>
              <a:t> The Astrological Journal</a:t>
            </a:r>
            <a:r>
              <a:rPr lang="en-GB" sz="2100" dirty="0" smtClean="0">
                <a:latin typeface="Cambria" pitchFamily="18" charset="0"/>
                <a:ea typeface="Cambria" pitchFamily="18" charset="0"/>
              </a:rPr>
              <a:t>, January/February 1994, Vol. 36, no 1, pp. 69-75 (p. 73).</a:t>
            </a: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Divination involves ‘an ongoing dialogue with more-than-human agents’.  </a:t>
            </a:r>
          </a:p>
          <a:p>
            <a:pPr>
              <a:buNone/>
            </a:pPr>
            <a:r>
              <a:rPr lang="en-US" sz="1900" dirty="0" smtClean="0">
                <a:latin typeface="Cambria" pitchFamily="18" charset="0"/>
                <a:ea typeface="Cambria" pitchFamily="18" charset="0"/>
              </a:rPr>
              <a:t>Patrick Curry, ‘Embodiment, </a:t>
            </a:r>
            <a:r>
              <a:rPr lang="en-US" sz="1900" dirty="0" err="1" smtClean="0">
                <a:latin typeface="Cambria" pitchFamily="18" charset="0"/>
                <a:ea typeface="Cambria" pitchFamily="18" charset="0"/>
              </a:rPr>
              <a:t>Alterity</a:t>
            </a:r>
            <a:r>
              <a:rPr lang="en-US" sz="1900" dirty="0" smtClean="0">
                <a:latin typeface="Cambria" pitchFamily="18" charset="0"/>
                <a:ea typeface="Cambria" pitchFamily="18" charset="0"/>
              </a:rPr>
              <a:t> and Agency’ in Patrick Curry (ed.), </a:t>
            </a:r>
            <a:r>
              <a:rPr lang="en-US" sz="1900" i="1" dirty="0" smtClean="0">
                <a:latin typeface="Cambria" pitchFamily="18" charset="0"/>
                <a:ea typeface="Cambria" pitchFamily="18" charset="0"/>
              </a:rPr>
              <a:t>Divination: Perspectives for a New Millennium</a:t>
            </a:r>
            <a:r>
              <a:rPr lang="en-US" sz="1900" dirty="0" smtClean="0">
                <a:latin typeface="Cambria" pitchFamily="18" charset="0"/>
                <a:ea typeface="Cambria" pitchFamily="18" charset="0"/>
              </a:rPr>
              <a:t> (</a:t>
            </a:r>
            <a:r>
              <a:rPr lang="en-US" sz="1900" dirty="0" err="1" smtClean="0">
                <a:latin typeface="Cambria" pitchFamily="18" charset="0"/>
                <a:ea typeface="Cambria" pitchFamily="18" charset="0"/>
              </a:rPr>
              <a:t>Farnham</a:t>
            </a:r>
            <a:r>
              <a:rPr lang="en-US" sz="1900" dirty="0" smtClean="0">
                <a:latin typeface="Cambria" pitchFamily="18" charset="0"/>
                <a:ea typeface="Cambria" pitchFamily="18" charset="0"/>
              </a:rPr>
              <a:t>: </a:t>
            </a:r>
            <a:r>
              <a:rPr lang="en-US" sz="1900" dirty="0" err="1" smtClean="0">
                <a:latin typeface="Cambria" pitchFamily="18" charset="0"/>
                <a:ea typeface="Cambria" pitchFamily="18" charset="0"/>
              </a:rPr>
              <a:t>Ashgate</a:t>
            </a:r>
            <a:r>
              <a:rPr lang="en-US" sz="1900" dirty="0" smtClean="0">
                <a:latin typeface="Cambria" pitchFamily="18" charset="0"/>
                <a:ea typeface="Cambria" pitchFamily="18" charset="0"/>
              </a:rPr>
              <a:t>, 2010), pp.114-5.</a:t>
            </a:r>
            <a:endParaRPr lang="en-GB" sz="1900" dirty="0" smtClean="0">
              <a:latin typeface="Cambria" pitchFamily="18" charset="0"/>
              <a:ea typeface="Cambria" pitchFamily="18" charset="0"/>
            </a:endParaRPr>
          </a:p>
          <a:p>
            <a:endParaRPr lang="en-GB" dirty="0"/>
          </a:p>
        </p:txBody>
      </p:sp>
      <p:pic>
        <p:nvPicPr>
          <p:cNvPr id="4" name="Picture 3" descr="untitled.bmp"/>
          <p:cNvPicPr>
            <a:picLocks noChangeAspect="1"/>
          </p:cNvPicPr>
          <p:nvPr/>
        </p:nvPicPr>
        <p:blipFill>
          <a:blip r:embed="rId2" cstate="print"/>
          <a:stretch>
            <a:fillRect/>
          </a:stretch>
        </p:blipFill>
        <p:spPr>
          <a:xfrm>
            <a:off x="7962548" y="0"/>
            <a:ext cx="1181452" cy="128586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 in modern western astrology</a:t>
            </a:r>
            <a:endParaRPr lang="en-US" dirty="0"/>
          </a:p>
        </p:txBody>
      </p:sp>
      <p:sp>
        <p:nvSpPr>
          <p:cNvPr id="3" name="Content Placeholder 2"/>
          <p:cNvSpPr>
            <a:spLocks noGrp="1"/>
          </p:cNvSpPr>
          <p:nvPr>
            <p:ph sz="half" idx="1"/>
          </p:nvPr>
        </p:nvSpPr>
        <p:spPr/>
        <p:txBody>
          <a:bodyPr>
            <a:normAutofit fontScale="77500" lnSpcReduction="20000"/>
          </a:bodyPr>
          <a:lstStyle/>
          <a:p>
            <a:pPr>
              <a:buNone/>
            </a:pPr>
            <a:r>
              <a:rPr lang="en-GB" dirty="0" smtClean="0">
                <a:latin typeface="Cambria" pitchFamily="18" charset="0"/>
              </a:rPr>
              <a:t>The description of western astrology as divination is:</a:t>
            </a:r>
          </a:p>
          <a:p>
            <a:pPr>
              <a:buNone/>
            </a:pPr>
            <a:r>
              <a:rPr lang="en-GB" dirty="0" smtClean="0">
                <a:latin typeface="Cambria" pitchFamily="18" charset="0"/>
              </a:rPr>
              <a:t>Favoured by other modern western astrologers as well as critics of astrology</a:t>
            </a:r>
          </a:p>
          <a:p>
            <a:pPr>
              <a:buNone/>
            </a:pPr>
            <a:r>
              <a:rPr lang="en-GB" dirty="0" smtClean="0">
                <a:latin typeface="Cambria" pitchFamily="18" charset="0"/>
              </a:rPr>
              <a:t>Rejected by many modern western astrologers</a:t>
            </a:r>
          </a:p>
          <a:p>
            <a:pPr>
              <a:buNone/>
            </a:pPr>
            <a:r>
              <a:rPr lang="en-GB" dirty="0" smtClean="0">
                <a:latin typeface="Cambria" pitchFamily="18" charset="0"/>
              </a:rPr>
              <a:t>Amongst those modern western astrologers who favour the description, there are different views about the nature of divination.</a:t>
            </a:r>
            <a:endParaRPr lang="en-US" dirty="0">
              <a:latin typeface="Cambria" pitchFamily="18" charset="0"/>
            </a:endParaRPr>
          </a:p>
        </p:txBody>
      </p:sp>
      <p:sp>
        <p:nvSpPr>
          <p:cNvPr id="4" name="Content Placeholder 3"/>
          <p:cNvSpPr>
            <a:spLocks noGrp="1"/>
          </p:cNvSpPr>
          <p:nvPr>
            <p:ph sz="half" idx="2"/>
          </p:nvPr>
        </p:nvSpPr>
        <p:spPr/>
        <p:txBody>
          <a:bodyPr>
            <a:normAutofit fontScale="77500" lnSpcReduction="20000"/>
          </a:bodyPr>
          <a:lstStyle/>
          <a:p>
            <a:pPr>
              <a:buNone/>
            </a:pPr>
            <a:r>
              <a:rPr lang="en-US" dirty="0" smtClean="0">
                <a:latin typeface="Cambria" pitchFamily="18" charset="0"/>
              </a:rPr>
              <a:t>Most pre-modern cultures assume that the sky is a means of reading messages sent by gods, goddesses, or a single God. </a:t>
            </a:r>
          </a:p>
          <a:p>
            <a:pPr>
              <a:buNone/>
            </a:pPr>
            <a:r>
              <a:rPr lang="en-US" dirty="0" smtClean="0">
                <a:latin typeface="Cambria" pitchFamily="18" charset="0"/>
              </a:rPr>
              <a:t>In that gods, goddesses and Gods are divine, all pre-modern astronomy therefore includes a divinatory function. </a:t>
            </a:r>
          </a:p>
          <a:p>
            <a:pPr>
              <a:buNone/>
            </a:pPr>
            <a:r>
              <a:rPr lang="en-US" dirty="0" smtClean="0">
                <a:latin typeface="Cambria" pitchFamily="18" charset="0"/>
              </a:rPr>
              <a:t>An understanding of the theory and practice of divination is necessary to an understanding of ‘cultural astronomy’.</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rPr>
              <a:t>Astrology as Divination</a:t>
            </a:r>
            <a:endParaRPr lang="en-GB" dirty="0">
              <a:latin typeface="Cambria" pitchFamily="18" charset="0"/>
            </a:endParaRPr>
          </a:p>
        </p:txBody>
      </p:sp>
      <p:sp>
        <p:nvSpPr>
          <p:cNvPr id="3" name="Content Placeholder 2"/>
          <p:cNvSpPr>
            <a:spLocks noGrp="1"/>
          </p:cNvSpPr>
          <p:nvPr>
            <p:ph idx="1"/>
          </p:nvPr>
        </p:nvSpPr>
        <p:spPr/>
        <p:txBody>
          <a:bodyPr>
            <a:normAutofit/>
          </a:bodyPr>
          <a:lstStyle/>
          <a:p>
            <a:r>
              <a:rPr lang="en-GB" sz="2000" dirty="0" smtClean="0">
                <a:latin typeface="Cambria" pitchFamily="18" charset="0"/>
              </a:rPr>
              <a:t>‘Astrology, in its traditional form, is a type of </a:t>
            </a:r>
            <a:r>
              <a:rPr lang="en-GB" sz="2000" dirty="0" smtClean="0">
                <a:latin typeface="Cambria" pitchFamily="18" charset="0"/>
                <a:hlinkClick r:id="rId2"/>
              </a:rPr>
              <a:t>divination</a:t>
            </a:r>
            <a:r>
              <a:rPr lang="en-GB" sz="2000" dirty="0" smtClean="0">
                <a:latin typeface="Cambria" pitchFamily="18" charset="0"/>
              </a:rPr>
              <a:t> based on the theory that the positions and movements of celestial bodies (stars, planets [except the one you are born on or those in other solar systems], Sun, and Moon) at the time of birth profoundly influence a person's life’.  </a:t>
            </a:r>
          </a:p>
          <a:p>
            <a:r>
              <a:rPr lang="en-GB" sz="2000" dirty="0" smtClean="0">
                <a:latin typeface="Cambria" pitchFamily="18" charset="0"/>
              </a:rPr>
              <a:t>Robert Carroll, ‘Astrology’ in The Sceptic’s Dictionary, </a:t>
            </a:r>
          </a:p>
          <a:p>
            <a:r>
              <a:rPr lang="en-GB" sz="2000" dirty="0" smtClean="0">
                <a:latin typeface="Cambria" pitchFamily="18" charset="0"/>
                <a:hlinkClick r:id="rId3"/>
              </a:rPr>
              <a:t>http://skepdic.com/astrolgy.html</a:t>
            </a:r>
            <a:r>
              <a:rPr lang="en-GB" sz="2000" dirty="0" smtClean="0">
                <a:latin typeface="Cambria" pitchFamily="18" charset="0"/>
              </a:rPr>
              <a:t> [accessed 14 November 2016].</a:t>
            </a:r>
          </a:p>
          <a:p>
            <a:endParaRPr lang="en-GB" sz="2000" dirty="0" smtClean="0">
              <a:latin typeface="Cambria" pitchFamily="18" charset="0"/>
            </a:endParaRPr>
          </a:p>
          <a:p>
            <a:r>
              <a:rPr lang="en-GB" sz="2000" dirty="0" smtClean="0">
                <a:latin typeface="Cambria" pitchFamily="18" charset="0"/>
              </a:rPr>
              <a:t>‘Divination is the attempt to foretell the future or discover occult knowledge by interpreting omens or by using paranormal or supernatural powers.’ </a:t>
            </a:r>
          </a:p>
          <a:p>
            <a:r>
              <a:rPr lang="en-GB" sz="2000" dirty="0" smtClean="0">
                <a:latin typeface="Cambria" pitchFamily="18" charset="0"/>
              </a:rPr>
              <a:t>Robert Carroll, ‘Divination’ in The Sceptic’s Dictionary, </a:t>
            </a:r>
          </a:p>
          <a:p>
            <a:r>
              <a:rPr lang="en-GB" sz="2000" dirty="0" smtClean="0">
                <a:latin typeface="Cambria" pitchFamily="18" charset="0"/>
                <a:hlinkClick r:id="rId3"/>
              </a:rPr>
              <a:t>http://skepdic.com/astrolgy.html</a:t>
            </a:r>
            <a:r>
              <a:rPr lang="en-GB" sz="2000" dirty="0" smtClean="0">
                <a:latin typeface="Cambria" pitchFamily="18" charset="0"/>
              </a:rPr>
              <a:t> [accessed 14 November 2016].</a:t>
            </a:r>
          </a:p>
          <a:p>
            <a:endParaRPr lang="en-GB"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Problems of Definition</a:t>
            </a:r>
            <a:endParaRPr lang="en-US" dirty="0">
              <a:latin typeface="Cambria" pitchFamily="18" charset="0"/>
            </a:endParaRPr>
          </a:p>
        </p:txBody>
      </p:sp>
      <p:sp>
        <p:nvSpPr>
          <p:cNvPr id="3" name="Content Placeholder 2"/>
          <p:cNvSpPr>
            <a:spLocks noGrp="1"/>
          </p:cNvSpPr>
          <p:nvPr>
            <p:ph sz="half" idx="1"/>
          </p:nvPr>
        </p:nvSpPr>
        <p:spPr/>
        <p:txBody>
          <a:bodyPr/>
          <a:lstStyle/>
          <a:p>
            <a:pPr>
              <a:buNone/>
            </a:pPr>
            <a:r>
              <a:rPr lang="en-GB" dirty="0" smtClean="0">
                <a:latin typeface="Cambria" pitchFamily="18" charset="0"/>
              </a:rPr>
              <a:t>Does divination (a) require the presence of divinity, or (b) can there be a secular divination?</a:t>
            </a:r>
          </a:p>
          <a:p>
            <a:pPr>
              <a:buNone/>
            </a:pPr>
            <a:r>
              <a:rPr lang="en-GB" dirty="0" smtClean="0">
                <a:latin typeface="Cambria" pitchFamily="18" charset="0"/>
              </a:rPr>
              <a:t>Does divination depend on (a) an order in the universe, or (b) spontaneous, unpredictable events?</a:t>
            </a:r>
            <a:endParaRPr lang="en-US" dirty="0">
              <a:latin typeface="Cambria" pitchFamily="18" charset="0"/>
            </a:endParaRPr>
          </a:p>
        </p:txBody>
      </p:sp>
      <p:sp>
        <p:nvSpPr>
          <p:cNvPr id="5" name="Content Placeholder 4"/>
          <p:cNvSpPr>
            <a:spLocks noGrp="1"/>
          </p:cNvSpPr>
          <p:nvPr>
            <p:ph sz="half" idx="2"/>
          </p:nvPr>
        </p:nvSpPr>
        <p:spPr/>
        <p:txBody>
          <a:bodyPr/>
          <a:lstStyle/>
          <a:p>
            <a:pPr>
              <a:buNone/>
            </a:pPr>
            <a:r>
              <a:rPr lang="en-GB" dirty="0" smtClean="0">
                <a:latin typeface="Cambria" pitchFamily="18" charset="0"/>
              </a:rPr>
              <a:t>Astrology?</a:t>
            </a:r>
          </a:p>
          <a:p>
            <a:pPr>
              <a:buNone/>
            </a:pPr>
            <a:r>
              <a:rPr lang="en-GB" dirty="0" smtClean="0">
                <a:latin typeface="Cambria" pitchFamily="18" charset="0"/>
              </a:rPr>
              <a:t>Most historians would automatically regard the use of astronomy in order to manage the present or predict the future through contact with the divine as astrology.</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smtClean="0"/>
              <a:t/>
            </a:r>
            <a:br>
              <a:rPr lang="en-GB" sz="2700" dirty="0" smtClean="0"/>
            </a:br>
            <a:r>
              <a:rPr lang="en-GB" sz="2700" dirty="0" smtClean="0"/>
              <a:t>Barbara </a:t>
            </a:r>
            <a:r>
              <a:rPr lang="en-GB" sz="2700" dirty="0" err="1" smtClean="0"/>
              <a:t>Tedlock</a:t>
            </a:r>
            <a:r>
              <a:rPr lang="en-GB" sz="2700" dirty="0" smtClean="0"/>
              <a:t>, ‘Divination as a Way of Knowing: Embodiment, Visualisation, Narrative, and Interpretation’, </a:t>
            </a:r>
            <a:r>
              <a:rPr lang="en-GB" sz="2700" i="1" dirty="0" smtClean="0"/>
              <a:t>Folklore</a:t>
            </a:r>
            <a:r>
              <a:rPr lang="en-GB" sz="2700" dirty="0" smtClean="0"/>
              <a:t>, Vol. 112, No. 2 (Oct., 2001), pp. 189-197 (p. 189)</a:t>
            </a:r>
            <a:r>
              <a:rPr lang="en-GB" dirty="0" smtClean="0"/>
              <a:t/>
            </a:r>
            <a:br>
              <a:rPr lang="en-GB" dirty="0" smtClean="0"/>
            </a:br>
            <a:endParaRPr lang="en-GB" dirty="0"/>
          </a:p>
        </p:txBody>
      </p:sp>
      <p:pic>
        <p:nvPicPr>
          <p:cNvPr id="1026" name="Picture 2"/>
          <p:cNvPicPr>
            <a:picLocks noGrp="1" noChangeAspect="1" noChangeArrowheads="1"/>
          </p:cNvPicPr>
          <p:nvPr>
            <p:ph idx="1"/>
          </p:nvPr>
        </p:nvPicPr>
        <p:blipFill>
          <a:blip r:embed="rId2" cstate="print"/>
          <a:srcRect l="3234" t="38988" r="77561" b="21516"/>
          <a:stretch>
            <a:fillRect/>
          </a:stretch>
        </p:blipFill>
        <p:spPr bwMode="auto">
          <a:xfrm>
            <a:off x="1142976" y="1571612"/>
            <a:ext cx="7436879" cy="4915903"/>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Cambria" pitchFamily="18" charset="0"/>
              </a:rPr>
              <a:t>The Polemics </a:t>
            </a:r>
            <a:r>
              <a:rPr lang="en-US" dirty="0" smtClean="0">
                <a:latin typeface="Cambria" pitchFamily="18" charset="0"/>
              </a:rPr>
              <a:t>on Divination and  Astrology</a:t>
            </a:r>
            <a:r>
              <a:rPr lang="en-US" dirty="0" smtClean="0"/>
              <a:t/>
            </a:r>
            <a:br>
              <a:rPr lang="en-US" dirty="0" smtClean="0"/>
            </a:br>
            <a:endParaRPr lang="en-US" dirty="0"/>
          </a:p>
        </p:txBody>
      </p:sp>
      <p:sp>
        <p:nvSpPr>
          <p:cNvPr id="3" name="Content Placeholder 2"/>
          <p:cNvSpPr>
            <a:spLocks noGrp="1"/>
          </p:cNvSpPr>
          <p:nvPr>
            <p:ph idx="1"/>
          </p:nvPr>
        </p:nvSpPr>
        <p:spPr/>
        <p:txBody>
          <a:bodyPr>
            <a:normAutofit fontScale="55000" lnSpcReduction="20000"/>
          </a:bodyPr>
          <a:lstStyle/>
          <a:p>
            <a:pPr>
              <a:buNone/>
            </a:pPr>
            <a:r>
              <a:rPr lang="en-US" dirty="0">
                <a:latin typeface="Cambria" pitchFamily="18" charset="0"/>
              </a:rPr>
              <a:t>Cicero, </a:t>
            </a:r>
            <a:r>
              <a:rPr lang="en-US" i="1" dirty="0">
                <a:latin typeface="Cambria" pitchFamily="18" charset="0"/>
              </a:rPr>
              <a:t>De </a:t>
            </a:r>
            <a:r>
              <a:rPr lang="en-US" i="1" dirty="0" err="1">
                <a:latin typeface="Cambria" pitchFamily="18" charset="0"/>
              </a:rPr>
              <a:t>Divinatione</a:t>
            </a:r>
            <a:r>
              <a:rPr lang="en-US" dirty="0">
                <a:latin typeface="Cambria" pitchFamily="18" charset="0"/>
              </a:rPr>
              <a:t> 1</a:t>
            </a:r>
            <a:r>
              <a:rPr lang="en-US" baseline="30000" dirty="0">
                <a:latin typeface="Cambria" pitchFamily="18" charset="0"/>
              </a:rPr>
              <a:t>st</a:t>
            </a:r>
            <a:r>
              <a:rPr lang="en-US" dirty="0">
                <a:latin typeface="Cambria" pitchFamily="18" charset="0"/>
              </a:rPr>
              <a:t> c BCE: one argument defines astrology as divination, and attacks divination as having no validity.</a:t>
            </a:r>
            <a:endParaRPr lang="en-US" dirty="0" smtClean="0">
              <a:latin typeface="Cambria" pitchFamily="18" charset="0"/>
            </a:endParaRPr>
          </a:p>
          <a:p>
            <a:pPr>
              <a:buNone/>
            </a:pPr>
            <a:r>
              <a:rPr lang="en-US" dirty="0">
                <a:latin typeface="Cambria" pitchFamily="18" charset="0"/>
              </a:rPr>
              <a:t>Ptolemy </a:t>
            </a:r>
            <a:r>
              <a:rPr lang="en-US" i="1" dirty="0">
                <a:latin typeface="Cambria" pitchFamily="18" charset="0"/>
              </a:rPr>
              <a:t>Tetrabiblos</a:t>
            </a:r>
            <a:r>
              <a:rPr lang="en-US" dirty="0">
                <a:latin typeface="Cambria" pitchFamily="18" charset="0"/>
              </a:rPr>
              <a:t>, 2</a:t>
            </a:r>
            <a:r>
              <a:rPr lang="en-US" baseline="30000" dirty="0">
                <a:latin typeface="Cambria" pitchFamily="18" charset="0"/>
              </a:rPr>
              <a:t>nd</a:t>
            </a:r>
            <a:r>
              <a:rPr lang="en-US" dirty="0">
                <a:latin typeface="Cambria" pitchFamily="18" charset="0"/>
              </a:rPr>
              <a:t> c CE: astrology defined naturalistically.</a:t>
            </a:r>
            <a:endParaRPr lang="en-US" dirty="0" smtClean="0">
              <a:latin typeface="Cambria" pitchFamily="18" charset="0"/>
            </a:endParaRPr>
          </a:p>
          <a:p>
            <a:pPr>
              <a:buNone/>
            </a:pPr>
            <a:r>
              <a:rPr lang="en-US" dirty="0">
                <a:latin typeface="Cambria" pitchFamily="18" charset="0"/>
              </a:rPr>
              <a:t>Augustine, 5</a:t>
            </a:r>
            <a:r>
              <a:rPr lang="en-US" baseline="30000" dirty="0">
                <a:latin typeface="Cambria" pitchFamily="18" charset="0"/>
              </a:rPr>
              <a:t>th</a:t>
            </a:r>
            <a:r>
              <a:rPr lang="en-US" dirty="0">
                <a:latin typeface="Cambria" pitchFamily="18" charset="0"/>
              </a:rPr>
              <a:t> c CE: astrology defined as </a:t>
            </a:r>
            <a:r>
              <a:rPr lang="en-US" dirty="0" smtClean="0">
                <a:latin typeface="Cambria" pitchFamily="18" charset="0"/>
              </a:rPr>
              <a:t>divination </a:t>
            </a:r>
            <a:r>
              <a:rPr lang="en-US" dirty="0">
                <a:latin typeface="Cambria" pitchFamily="18" charset="0"/>
              </a:rPr>
              <a:t>and condemned </a:t>
            </a:r>
            <a:r>
              <a:rPr lang="en-US" dirty="0" smtClean="0">
                <a:latin typeface="Cambria" pitchFamily="18" charset="0"/>
              </a:rPr>
              <a:t>divination as </a:t>
            </a:r>
            <a:r>
              <a:rPr lang="en-US" dirty="0">
                <a:latin typeface="Cambria" pitchFamily="18" charset="0"/>
              </a:rPr>
              <a:t>demonic. Reality of celestial influences acknowledged but not </a:t>
            </a:r>
            <a:r>
              <a:rPr lang="en-US" dirty="0" err="1">
                <a:latin typeface="Cambria" pitchFamily="18" charset="0"/>
              </a:rPr>
              <a:t>recognised</a:t>
            </a:r>
            <a:r>
              <a:rPr lang="en-US" dirty="0">
                <a:latin typeface="Cambria" pitchFamily="18" charset="0"/>
              </a:rPr>
              <a:t> as astrology.</a:t>
            </a:r>
            <a:endParaRPr lang="en-US" dirty="0" smtClean="0">
              <a:latin typeface="Cambria" pitchFamily="18" charset="0"/>
            </a:endParaRPr>
          </a:p>
          <a:p>
            <a:pPr>
              <a:buNone/>
            </a:pPr>
            <a:r>
              <a:rPr lang="en-US" dirty="0">
                <a:latin typeface="Cambria" pitchFamily="18" charset="0"/>
              </a:rPr>
              <a:t>Thomas Aquinas: 13</a:t>
            </a:r>
            <a:r>
              <a:rPr lang="en-US" baseline="30000" dirty="0">
                <a:latin typeface="Cambria" pitchFamily="18" charset="0"/>
              </a:rPr>
              <a:t>th</a:t>
            </a:r>
            <a:r>
              <a:rPr lang="en-US" dirty="0">
                <a:latin typeface="Cambria" pitchFamily="18" charset="0"/>
              </a:rPr>
              <a:t> c CE: condemns astrology as divination, but approves it as natural </a:t>
            </a:r>
            <a:r>
              <a:rPr lang="en-US" dirty="0" smtClean="0">
                <a:latin typeface="Cambria" pitchFamily="18" charset="0"/>
              </a:rPr>
              <a:t>philosophy on the basis that celestial influences </a:t>
            </a:r>
            <a:r>
              <a:rPr lang="en-US" u="sng" dirty="0" smtClean="0">
                <a:latin typeface="Cambria" pitchFamily="18" charset="0"/>
              </a:rPr>
              <a:t>are</a:t>
            </a:r>
            <a:r>
              <a:rPr lang="en-US" dirty="0" smtClean="0">
                <a:latin typeface="Cambria" pitchFamily="18" charset="0"/>
              </a:rPr>
              <a:t> astrology..</a:t>
            </a:r>
          </a:p>
          <a:p>
            <a:pPr>
              <a:buNone/>
            </a:pPr>
            <a:r>
              <a:rPr lang="en-US" dirty="0">
                <a:latin typeface="Cambria" pitchFamily="18" charset="0"/>
              </a:rPr>
              <a:t>19</a:t>
            </a:r>
            <a:r>
              <a:rPr lang="en-US" baseline="30000" dirty="0">
                <a:latin typeface="Cambria" pitchFamily="18" charset="0"/>
              </a:rPr>
              <a:t>th</a:t>
            </a:r>
            <a:r>
              <a:rPr lang="en-US" dirty="0">
                <a:latin typeface="Cambria" pitchFamily="18" charset="0"/>
              </a:rPr>
              <a:t>, 20</a:t>
            </a:r>
            <a:r>
              <a:rPr lang="en-US" baseline="30000" dirty="0">
                <a:latin typeface="Cambria" pitchFamily="18" charset="0"/>
              </a:rPr>
              <a:t>th</a:t>
            </a:r>
            <a:r>
              <a:rPr lang="en-US" dirty="0">
                <a:latin typeface="Cambria" pitchFamily="18" charset="0"/>
              </a:rPr>
              <a:t> c: in </a:t>
            </a:r>
            <a:r>
              <a:rPr lang="en-US" dirty="0" smtClean="0">
                <a:latin typeface="Cambria" pitchFamily="18" charset="0"/>
              </a:rPr>
              <a:t>the English-speaking </a:t>
            </a:r>
            <a:r>
              <a:rPr lang="en-US" dirty="0">
                <a:latin typeface="Cambria" pitchFamily="18" charset="0"/>
              </a:rPr>
              <a:t>world notion of astrology as divination </a:t>
            </a:r>
            <a:r>
              <a:rPr lang="en-US" dirty="0" smtClean="0">
                <a:latin typeface="Cambria" pitchFamily="18" charset="0"/>
              </a:rPr>
              <a:t>was largely </a:t>
            </a:r>
            <a:r>
              <a:rPr lang="en-US" dirty="0">
                <a:latin typeface="Cambria" pitchFamily="18" charset="0"/>
              </a:rPr>
              <a:t>rejected as responsible for astrology’s poor reputation</a:t>
            </a:r>
            <a:r>
              <a:rPr lang="en-US" dirty="0" smtClean="0">
                <a:latin typeface="Cambria" pitchFamily="18" charset="0"/>
              </a:rPr>
              <a:t>. (NB what about the non-English speaking world?)</a:t>
            </a:r>
          </a:p>
          <a:p>
            <a:pPr>
              <a:buNone/>
            </a:pPr>
            <a:r>
              <a:rPr lang="en-US" dirty="0">
                <a:latin typeface="Cambria" pitchFamily="18" charset="0"/>
              </a:rPr>
              <a:t>Late 20</a:t>
            </a:r>
            <a:r>
              <a:rPr lang="en-US" baseline="30000" dirty="0">
                <a:latin typeface="Cambria" pitchFamily="18" charset="0"/>
              </a:rPr>
              <a:t>th</a:t>
            </a:r>
            <a:r>
              <a:rPr lang="en-US" dirty="0">
                <a:latin typeface="Cambria" pitchFamily="18" charset="0"/>
              </a:rPr>
              <a:t> c: attempt by some astrologers to </a:t>
            </a:r>
            <a:r>
              <a:rPr lang="en-US" dirty="0" smtClean="0">
                <a:latin typeface="Cambria" pitchFamily="18" charset="0"/>
              </a:rPr>
              <a:t>redefine the concept of astrology as divination and rehabilitate it.</a:t>
            </a:r>
          </a:p>
          <a:p>
            <a:pPr>
              <a:buNone/>
            </a:pPr>
            <a:r>
              <a:rPr lang="en-US" dirty="0" smtClean="0">
                <a:latin typeface="Cambria" pitchFamily="18" charset="0"/>
              </a:rPr>
              <a:t>Geoffrey Cornelius: all judicial astrology (NB NOT natural astrology) is divination. Cornelius, Geoffrey, ‘Is Astrology Divination and Does it Matter?’, The Mountain Astrologer, issue 81, Oct-Nov 1998.</a:t>
            </a:r>
            <a:endParaRPr lang="en-GB" dirty="0" smtClean="0">
              <a:latin typeface="Cambria" pitchFamily="18" charset="0"/>
            </a:endParaRPr>
          </a:p>
          <a:p>
            <a:pPr>
              <a:buNone/>
            </a:pPr>
            <a:r>
              <a:rPr lang="en-US" dirty="0" smtClean="0">
                <a:latin typeface="Cambria" pitchFamily="18" charset="0"/>
              </a:rPr>
              <a:t>http://cura.free.fr/quinq/01gfcor.html</a:t>
            </a:r>
            <a:endParaRPr lang="en-GB" dirty="0" smtClean="0">
              <a:latin typeface="Cambria" pitchFamily="18" charset="0"/>
            </a:endParaRPr>
          </a:p>
          <a:p>
            <a:pPr>
              <a:buNone/>
            </a:pPr>
            <a:endParaRPr lang="en-US" dirty="0" smtClean="0">
              <a:latin typeface="Cambria" pitchFamily="18" charset="0"/>
            </a:endParaRPr>
          </a:p>
          <a:p>
            <a:pPr>
              <a:buNone/>
            </a:pPr>
            <a:endParaRPr lang="en-US" dirty="0">
              <a:latin typeface="Cambria"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Classification: Plato</a:t>
            </a:r>
            <a:endParaRPr lang="en-US" dirty="0">
              <a:latin typeface="Cambria" pitchFamily="18" charset="0"/>
            </a:endParaRPr>
          </a:p>
        </p:txBody>
      </p:sp>
      <p:sp>
        <p:nvSpPr>
          <p:cNvPr id="3" name="Content Placeholder 2"/>
          <p:cNvSpPr>
            <a:spLocks noGrp="1"/>
          </p:cNvSpPr>
          <p:nvPr>
            <p:ph idx="1"/>
          </p:nvPr>
        </p:nvSpPr>
        <p:spPr/>
        <p:txBody>
          <a:bodyPr>
            <a:normAutofit fontScale="70000" lnSpcReduction="20000"/>
          </a:bodyPr>
          <a:lstStyle/>
          <a:p>
            <a:r>
              <a:rPr lang="en-US" dirty="0">
                <a:latin typeface="Cambria" pitchFamily="18" charset="0"/>
              </a:rPr>
              <a:t>Plato was the first thinker we know of to introduce a typology of </a:t>
            </a:r>
            <a:r>
              <a:rPr lang="en-US" dirty="0" smtClean="0">
                <a:latin typeface="Cambria" pitchFamily="18" charset="0"/>
              </a:rPr>
              <a:t>‘divination’, </a:t>
            </a:r>
            <a:r>
              <a:rPr lang="en-US" dirty="0">
                <a:latin typeface="Cambria" pitchFamily="18" charset="0"/>
              </a:rPr>
              <a:t>dividing it into two forms, which he attributed to Socrates. </a:t>
            </a:r>
            <a:endParaRPr lang="en-US" dirty="0" smtClean="0">
              <a:latin typeface="Cambria" pitchFamily="18" charset="0"/>
            </a:endParaRPr>
          </a:p>
          <a:p>
            <a:r>
              <a:rPr lang="en-US" dirty="0" smtClean="0">
                <a:latin typeface="Cambria" pitchFamily="18" charset="0"/>
              </a:rPr>
              <a:t>The </a:t>
            </a:r>
            <a:r>
              <a:rPr lang="en-US" dirty="0">
                <a:latin typeface="Cambria" pitchFamily="18" charset="0"/>
              </a:rPr>
              <a:t>first,</a:t>
            </a:r>
            <a:r>
              <a:rPr lang="en-US" b="1" dirty="0">
                <a:latin typeface="Cambria" pitchFamily="18" charset="0"/>
              </a:rPr>
              <a:t> mantic prophecy</a:t>
            </a:r>
            <a:r>
              <a:rPr lang="en-US" dirty="0">
                <a:latin typeface="Cambria" pitchFamily="18" charset="0"/>
              </a:rPr>
              <a:t>, was the product of frenzy or inspired madness, as found in the oracles, such as Delphi. He preferred to call this variety manic, rather than mantic, on the grounds that true madness could take one close to the divine. </a:t>
            </a:r>
            <a:endParaRPr lang="en-US" dirty="0" smtClean="0">
              <a:latin typeface="Cambria" pitchFamily="18" charset="0"/>
            </a:endParaRPr>
          </a:p>
          <a:p>
            <a:r>
              <a:rPr lang="en-US" dirty="0" smtClean="0">
                <a:latin typeface="Cambria" pitchFamily="18" charset="0"/>
              </a:rPr>
              <a:t>From </a:t>
            </a:r>
            <a:r>
              <a:rPr lang="en-US" dirty="0">
                <a:latin typeface="Cambria" pitchFamily="18" charset="0"/>
              </a:rPr>
              <a:t>this he distinguished the </a:t>
            </a:r>
            <a:r>
              <a:rPr lang="en-US" b="1" dirty="0">
                <a:latin typeface="Cambria" pitchFamily="18" charset="0"/>
              </a:rPr>
              <a:t>second type, augury</a:t>
            </a:r>
            <a:r>
              <a:rPr lang="en-US" dirty="0">
                <a:latin typeface="Cambria" pitchFamily="18" charset="0"/>
              </a:rPr>
              <a:t>, based on rational methods, such as the observation of birds and signs and their interpretation in line with established rules. </a:t>
            </a:r>
          </a:p>
          <a:p>
            <a:r>
              <a:rPr lang="en-GB" sz="2000" dirty="0">
                <a:latin typeface="Cambria" pitchFamily="18" charset="0"/>
              </a:rPr>
              <a:t>Plato, </a:t>
            </a:r>
            <a:r>
              <a:rPr lang="en-GB" sz="2000" i="1" dirty="0">
                <a:latin typeface="Cambria" pitchFamily="18" charset="0"/>
              </a:rPr>
              <a:t>Phaedrus</a:t>
            </a:r>
            <a:r>
              <a:rPr lang="en-GB" sz="2000" dirty="0">
                <a:latin typeface="Cambria" pitchFamily="18" charset="0"/>
              </a:rPr>
              <a:t>, trans </a:t>
            </a:r>
            <a:r>
              <a:rPr lang="en-GB" sz="2000" dirty="0" err="1">
                <a:latin typeface="Cambria" pitchFamily="18" charset="0"/>
              </a:rPr>
              <a:t>H.N.Fowler</a:t>
            </a:r>
            <a:r>
              <a:rPr lang="en-GB" sz="2000" dirty="0">
                <a:latin typeface="Cambria" pitchFamily="18" charset="0"/>
              </a:rPr>
              <a:t>, Cambridge Mass., London: Harvard University Press, 1914, 244-5.</a:t>
            </a:r>
            <a:endParaRPr lang="en-US" sz="2000" dirty="0">
              <a:latin typeface="Cambria" pitchFamily="18" charset="0"/>
            </a:endParaRPr>
          </a:p>
          <a:p>
            <a:r>
              <a:rPr lang="en-US" sz="2000" dirty="0">
                <a:latin typeface="Cambria" pitchFamily="18" charset="0"/>
              </a:rPr>
              <a:t> </a:t>
            </a:r>
          </a:p>
          <a:p>
            <a:endParaRPr lang="en-US" dirty="0">
              <a:latin typeface="Cambria"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Classification: Cicero</a:t>
            </a:r>
            <a:endParaRPr lang="en-US" dirty="0">
              <a:latin typeface="Cambria" pitchFamily="18" charset="0"/>
            </a:endParaRPr>
          </a:p>
        </p:txBody>
      </p:sp>
      <p:sp>
        <p:nvSpPr>
          <p:cNvPr id="3" name="Content Placeholder 2"/>
          <p:cNvSpPr>
            <a:spLocks noGrp="1"/>
          </p:cNvSpPr>
          <p:nvPr>
            <p:ph sz="half" idx="1"/>
          </p:nvPr>
        </p:nvSpPr>
        <p:spPr/>
        <p:txBody>
          <a:bodyPr>
            <a:normAutofit fontScale="70000" lnSpcReduction="20000"/>
          </a:bodyPr>
          <a:lstStyle/>
          <a:p>
            <a:r>
              <a:rPr lang="en-GB" dirty="0" smtClean="0">
                <a:latin typeface="Cambria" pitchFamily="18" charset="0"/>
              </a:rPr>
              <a:t>Cicero</a:t>
            </a:r>
          </a:p>
          <a:p>
            <a:r>
              <a:rPr lang="en-US" b="1" dirty="0" smtClean="0">
                <a:latin typeface="Cambria" pitchFamily="18" charset="0"/>
              </a:rPr>
              <a:t>Divination – two types:</a:t>
            </a:r>
          </a:p>
          <a:p>
            <a:r>
              <a:rPr lang="en-US" b="1" dirty="0" smtClean="0">
                <a:latin typeface="Cambria" pitchFamily="18" charset="0"/>
              </a:rPr>
              <a:t>1.‘artificial</a:t>
            </a:r>
            <a:r>
              <a:rPr lang="en-US" b="1" dirty="0">
                <a:latin typeface="Cambria" pitchFamily="18" charset="0"/>
              </a:rPr>
              <a:t>’, or ‘by art’</a:t>
            </a:r>
            <a:r>
              <a:rPr lang="en-US" dirty="0">
                <a:latin typeface="Cambria" pitchFamily="18" charset="0"/>
              </a:rPr>
              <a:t>, </a:t>
            </a:r>
            <a:endParaRPr lang="en-US" dirty="0" smtClean="0">
              <a:latin typeface="Cambria" pitchFamily="18" charset="0"/>
            </a:endParaRPr>
          </a:p>
          <a:p>
            <a:r>
              <a:rPr lang="en-US" dirty="0" smtClean="0">
                <a:latin typeface="Cambria" pitchFamily="18" charset="0"/>
              </a:rPr>
              <a:t>required </a:t>
            </a:r>
            <a:r>
              <a:rPr lang="en-US" dirty="0">
                <a:latin typeface="Cambria" pitchFamily="18" charset="0"/>
              </a:rPr>
              <a:t>the analysis of empirical or observed data and proceeded by clear rules of deduction. </a:t>
            </a:r>
            <a:r>
              <a:rPr lang="en-US" dirty="0" err="1">
                <a:latin typeface="Cambria" pitchFamily="18" charset="0"/>
              </a:rPr>
              <a:t>Entrail</a:t>
            </a:r>
            <a:r>
              <a:rPr lang="en-US" dirty="0">
                <a:latin typeface="Cambria" pitchFamily="18" charset="0"/>
              </a:rPr>
              <a:t> divination was artificial, as was astrology. </a:t>
            </a:r>
            <a:r>
              <a:rPr lang="en-US" dirty="0" smtClean="0">
                <a:latin typeface="Cambria" pitchFamily="18" charset="0"/>
              </a:rPr>
              <a:t>2. </a:t>
            </a:r>
            <a:r>
              <a:rPr lang="en-US" b="1" dirty="0" smtClean="0">
                <a:latin typeface="Cambria" pitchFamily="18" charset="0"/>
              </a:rPr>
              <a:t>The </a:t>
            </a:r>
            <a:r>
              <a:rPr lang="en-US" b="1" dirty="0">
                <a:latin typeface="Cambria" pitchFamily="18" charset="0"/>
              </a:rPr>
              <a:t>second was defined as ‘natural’ in that it proceeded from human nature unmediated by external data</a:t>
            </a:r>
            <a:r>
              <a:rPr lang="en-US" dirty="0">
                <a:latin typeface="Cambria" pitchFamily="18" charset="0"/>
              </a:rPr>
              <a:t>. Prime examples of natural divination included dreams, ‘mental excitement’ and ‘frenzy’.</a:t>
            </a:r>
          </a:p>
        </p:txBody>
      </p:sp>
      <p:sp>
        <p:nvSpPr>
          <p:cNvPr id="5" name="Content Placeholder 4"/>
          <p:cNvSpPr>
            <a:spLocks noGrp="1"/>
          </p:cNvSpPr>
          <p:nvPr>
            <p:ph sz="half" idx="2"/>
          </p:nvPr>
        </p:nvSpPr>
        <p:spPr/>
        <p:txBody>
          <a:bodyPr>
            <a:normAutofit fontScale="70000" lnSpcReduction="20000"/>
          </a:bodyPr>
          <a:lstStyle/>
          <a:p>
            <a:r>
              <a:rPr lang="en-GB" dirty="0" smtClean="0">
                <a:latin typeface="Cambria" pitchFamily="18" charset="0"/>
              </a:rPr>
              <a:t>Modern Scholars</a:t>
            </a:r>
          </a:p>
          <a:p>
            <a:r>
              <a:rPr lang="en-GB" dirty="0" smtClean="0">
                <a:latin typeface="Cambria" pitchFamily="18" charset="0"/>
              </a:rPr>
              <a:t>Identify in Babylon two types of divination:</a:t>
            </a:r>
          </a:p>
          <a:p>
            <a:r>
              <a:rPr lang="en-US" dirty="0" smtClean="0">
                <a:latin typeface="Cambria" pitchFamily="18" charset="0"/>
              </a:rPr>
              <a:t>1. </a:t>
            </a:r>
            <a:r>
              <a:rPr lang="en-US" b="1" dirty="0" smtClean="0">
                <a:latin typeface="Cambria" pitchFamily="18" charset="0"/>
              </a:rPr>
              <a:t>intuitive, natural, unprovoked or inspired</a:t>
            </a:r>
            <a:r>
              <a:rPr lang="en-US" dirty="0" smtClean="0">
                <a:latin typeface="Cambria" pitchFamily="18" charset="0"/>
              </a:rPr>
              <a:t> : the sign is sent by a god or goddess.</a:t>
            </a:r>
          </a:p>
          <a:p>
            <a:r>
              <a:rPr lang="en-US" dirty="0" smtClean="0">
                <a:latin typeface="Cambria" pitchFamily="18" charset="0"/>
              </a:rPr>
              <a:t>2. </a:t>
            </a:r>
            <a:r>
              <a:rPr lang="en-US" b="1" dirty="0" smtClean="0">
                <a:latin typeface="Cambria" pitchFamily="18" charset="0"/>
              </a:rPr>
              <a:t>inductive, artificial, operational, deductive or provoked:</a:t>
            </a:r>
          </a:p>
          <a:p>
            <a:r>
              <a:rPr lang="en-GB" dirty="0" smtClean="0">
                <a:latin typeface="Cambria" pitchFamily="18" charset="0"/>
              </a:rPr>
              <a:t>The sign is asked for through prayer or ritual.</a:t>
            </a:r>
            <a:endParaRPr lang="en-US" dirty="0" smtClean="0">
              <a:latin typeface="Cambria" pitchFamily="18" charset="0"/>
            </a:endParaRP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itchFamily="18" charset="0"/>
              </a:rPr>
              <a:t>If some astrology is divination, is it all?</a:t>
            </a:r>
            <a:endParaRPr lang="en-US" dirty="0">
              <a:latin typeface="Cambria" pitchFamily="18" charset="0"/>
            </a:endParaRPr>
          </a:p>
        </p:txBody>
      </p:sp>
      <p:pic>
        <p:nvPicPr>
          <p:cNvPr id="4" name="Content Placeholder 3" descr="Astrodice.jpeg"/>
          <p:cNvPicPr>
            <a:picLocks noGrp="1" noChangeAspect="1"/>
          </p:cNvPicPr>
          <p:nvPr>
            <p:ph idx="1"/>
          </p:nvPr>
        </p:nvPicPr>
        <p:blipFill>
          <a:blip r:embed="rId2" cstate="print"/>
          <a:stretch>
            <a:fillRect/>
          </a:stretch>
        </p:blipFill>
        <p:spPr>
          <a:xfrm>
            <a:off x="2357422" y="4565904"/>
            <a:ext cx="2231136" cy="2292096"/>
          </a:xfrm>
        </p:spPr>
      </p:pic>
      <p:pic>
        <p:nvPicPr>
          <p:cNvPr id="5" name="Picture 4" descr="Astrodice 2.jpeg"/>
          <p:cNvPicPr>
            <a:picLocks noChangeAspect="1"/>
          </p:cNvPicPr>
          <p:nvPr/>
        </p:nvPicPr>
        <p:blipFill>
          <a:blip r:embed="rId3" cstate="print"/>
          <a:stretch>
            <a:fillRect/>
          </a:stretch>
        </p:blipFill>
        <p:spPr>
          <a:xfrm>
            <a:off x="428596" y="2714620"/>
            <a:ext cx="2071702" cy="3255532"/>
          </a:xfrm>
          <a:prstGeom prst="rect">
            <a:avLst/>
          </a:prstGeom>
        </p:spPr>
      </p:pic>
      <p:pic>
        <p:nvPicPr>
          <p:cNvPr id="6" name="Picture 5" descr="Horoscope 497 CE.jpg"/>
          <p:cNvPicPr>
            <a:picLocks noChangeAspect="1"/>
          </p:cNvPicPr>
          <p:nvPr/>
        </p:nvPicPr>
        <p:blipFill>
          <a:blip r:embed="rId4" cstate="print"/>
          <a:stretch>
            <a:fillRect/>
          </a:stretch>
        </p:blipFill>
        <p:spPr>
          <a:xfrm>
            <a:off x="5357818" y="3664896"/>
            <a:ext cx="3286148" cy="3193104"/>
          </a:xfrm>
          <a:prstGeom prst="rect">
            <a:avLst/>
          </a:prstGeom>
        </p:spPr>
      </p:pic>
      <p:pic>
        <p:nvPicPr>
          <p:cNvPr id="7" name="Picture 6"/>
          <p:cNvPicPr/>
          <p:nvPr/>
        </p:nvPicPr>
        <p:blipFill>
          <a:blip r:embed="rId5" cstate="print"/>
          <a:srcRect/>
          <a:stretch>
            <a:fillRect/>
          </a:stretch>
        </p:blipFill>
        <p:spPr bwMode="auto">
          <a:xfrm>
            <a:off x="5000628" y="1428736"/>
            <a:ext cx="3829056" cy="2336788"/>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itchFamily="18" charset="0"/>
              </a:rPr>
              <a:t>Is only some astrology divinatory?</a:t>
            </a:r>
            <a:endParaRPr lang="en-GB" dirty="0">
              <a:latin typeface="Cambria" pitchFamily="18" charset="0"/>
            </a:endParaRPr>
          </a:p>
        </p:txBody>
      </p:sp>
      <p:sp>
        <p:nvSpPr>
          <p:cNvPr id="3" name="Content Placeholder 2"/>
          <p:cNvSpPr>
            <a:spLocks noGrp="1"/>
          </p:cNvSpPr>
          <p:nvPr>
            <p:ph idx="1"/>
          </p:nvPr>
        </p:nvSpPr>
        <p:spPr/>
        <p:txBody>
          <a:bodyPr>
            <a:normAutofit fontScale="40000" lnSpcReduction="20000"/>
          </a:bodyPr>
          <a:lstStyle/>
          <a:p>
            <a:r>
              <a:rPr lang="en-GB" sz="3800" b="1" dirty="0" smtClean="0">
                <a:latin typeface="Cambria" pitchFamily="18" charset="0"/>
              </a:rPr>
              <a:t>‘I have suggested that some part of the phenomenon of astrology belongs to the natural world and is in principle amenable to scientific investigation. Nevertheless, the main part of what we do is the interpretation of symbols to arrive at particular inferences and judgments, whether about character or about events in life….</a:t>
            </a:r>
            <a:r>
              <a:rPr lang="en-GB" sz="3800" dirty="0" smtClean="0">
                <a:latin typeface="Cambria" pitchFamily="18" charset="0"/>
              </a:rPr>
              <a:t>.</a:t>
            </a:r>
          </a:p>
          <a:p>
            <a:endParaRPr lang="en-GB" sz="3800" dirty="0" smtClean="0">
              <a:latin typeface="Cambria" pitchFamily="18" charset="0"/>
            </a:endParaRPr>
          </a:p>
          <a:p>
            <a:r>
              <a:rPr lang="en-GB" sz="3800" dirty="0" smtClean="0">
                <a:latin typeface="Cambria" pitchFamily="18" charset="0"/>
              </a:rPr>
              <a:t> Given the paradoxes of our current understanding, </a:t>
            </a:r>
            <a:r>
              <a:rPr lang="en-GB" sz="3800" b="1" dirty="0" smtClean="0">
                <a:latin typeface="Cambria" pitchFamily="18" charset="0"/>
              </a:rPr>
              <a:t>I suggest we need to take on a "double conception," a division of significance in astrology into two orders</a:t>
            </a:r>
            <a:r>
              <a:rPr lang="en-GB" sz="3800" dirty="0" smtClean="0">
                <a:latin typeface="Cambria" pitchFamily="18" charset="0"/>
              </a:rPr>
              <a:t>, which I have termed, respectively</a:t>
            </a:r>
            <a:r>
              <a:rPr lang="en-GB" sz="3800" b="1" dirty="0" smtClean="0">
                <a:latin typeface="Cambria" pitchFamily="18" charset="0"/>
              </a:rPr>
              <a:t>, Natural</a:t>
            </a:r>
            <a:r>
              <a:rPr lang="en-GB" sz="3800" dirty="0" smtClean="0">
                <a:latin typeface="Cambria" pitchFamily="18" charset="0"/>
              </a:rPr>
              <a:t> and </a:t>
            </a:r>
            <a:r>
              <a:rPr lang="en-GB" sz="3800" b="1" dirty="0" smtClean="0">
                <a:latin typeface="Cambria" pitchFamily="18" charset="0"/>
              </a:rPr>
              <a:t>Divinatory </a:t>
            </a:r>
            <a:r>
              <a:rPr lang="en-GB" sz="3800" dirty="0" smtClean="0">
                <a:latin typeface="Cambria" pitchFamily="18" charset="0"/>
              </a:rPr>
              <a:t>Astrology.</a:t>
            </a:r>
            <a:r>
              <a:rPr lang="en-GB" sz="3800" u="sng" dirty="0" smtClean="0">
                <a:latin typeface="Cambria" pitchFamily="18" charset="0"/>
                <a:hlinkClick r:id="rId2"/>
              </a:rPr>
              <a:t>[2]</a:t>
            </a:r>
            <a:r>
              <a:rPr lang="en-GB" sz="3800" dirty="0" smtClean="0">
                <a:latin typeface="Cambria" pitchFamily="18" charset="0"/>
              </a:rPr>
              <a:t>  By </a:t>
            </a:r>
            <a:r>
              <a:rPr lang="en-GB" sz="3800" i="1" dirty="0" smtClean="0">
                <a:latin typeface="Cambria" pitchFamily="18" charset="0"/>
              </a:rPr>
              <a:t>Divinatory Astrology</a:t>
            </a:r>
            <a:r>
              <a:rPr lang="en-GB" sz="3800" dirty="0" smtClean="0">
                <a:latin typeface="Cambria" pitchFamily="18" charset="0"/>
              </a:rPr>
              <a:t> I mean much the same as the old term </a:t>
            </a:r>
            <a:r>
              <a:rPr lang="en-GB" sz="3800" i="1" dirty="0" smtClean="0">
                <a:latin typeface="Cambria" pitchFamily="18" charset="0"/>
              </a:rPr>
              <a:t>judicial astrology</a:t>
            </a:r>
            <a:r>
              <a:rPr lang="en-GB" sz="3800" dirty="0" smtClean="0">
                <a:latin typeface="Cambria" pitchFamily="18" charset="0"/>
              </a:rPr>
              <a:t>, meaning the art of particular judgments, especially from the horoscope. </a:t>
            </a:r>
            <a:r>
              <a:rPr lang="en-GB" sz="3800" b="1" dirty="0" smtClean="0">
                <a:latin typeface="Cambria" pitchFamily="18" charset="0"/>
              </a:rPr>
              <a:t>Yes, astrology does have a physical and objective presence, an occult mystery of the natural order of things. It has some objective phenomena that are amenable even to our present-day science</a:t>
            </a:r>
            <a:r>
              <a:rPr lang="en-GB" sz="3800" dirty="0" smtClean="0">
                <a:latin typeface="Cambria" pitchFamily="18" charset="0"/>
              </a:rPr>
              <a:t>. All of </a:t>
            </a:r>
            <a:r>
              <a:rPr lang="en-GB" sz="3800" b="1" dirty="0" smtClean="0">
                <a:latin typeface="Cambria" pitchFamily="18" charset="0"/>
              </a:rPr>
              <a:t>this belongs to an astrology of Nature</a:t>
            </a:r>
            <a:r>
              <a:rPr lang="en-GB" sz="3800" dirty="0" smtClean="0">
                <a:latin typeface="Cambria" pitchFamily="18" charset="0"/>
              </a:rPr>
              <a:t>. But when you or I judge a horoscope, our judgment isn't based on those components or categories. It's quite possible for something to have a genuine physical reference and connection to a mysteriously organized universe, in the way that astrologers over millennia have discovered, </a:t>
            </a:r>
            <a:r>
              <a:rPr lang="en-GB" sz="3800" b="1" i="1" dirty="0" smtClean="0">
                <a:latin typeface="Cambria" pitchFamily="18" charset="0"/>
              </a:rPr>
              <a:t>and</a:t>
            </a:r>
            <a:r>
              <a:rPr lang="en-GB" sz="3800" b="1" dirty="0" smtClean="0">
                <a:latin typeface="Cambria" pitchFamily="18" charset="0"/>
              </a:rPr>
              <a:t>, at the same time, for each of our acts of horoscope interpretation to be very purely subjective, an imaginative creation. It's possible for both to exist together</a:t>
            </a:r>
            <a:r>
              <a:rPr lang="en-GB" sz="3800" dirty="0" smtClean="0">
                <a:latin typeface="Cambria" pitchFamily="18" charset="0"/>
              </a:rPr>
              <a:t>.’</a:t>
            </a:r>
          </a:p>
          <a:p>
            <a:endParaRPr lang="en-GB" dirty="0" smtClean="0"/>
          </a:p>
          <a:p>
            <a:pPr>
              <a:buNone/>
            </a:pPr>
            <a:r>
              <a:rPr lang="en-US" dirty="0" smtClean="0">
                <a:latin typeface="Cambria" pitchFamily="18" charset="0"/>
              </a:rPr>
              <a:t>Cornelius, Geoffrey, ‘Is Astrology Divination and Does it Matter?’, The Mountain Astrologer, issue 81, Oct-Nov 1998.</a:t>
            </a:r>
            <a:endParaRPr lang="en-GB" dirty="0" smtClean="0">
              <a:latin typeface="Cambria" pitchFamily="18" charset="0"/>
            </a:endParaRPr>
          </a:p>
          <a:p>
            <a:pPr>
              <a:buNone/>
            </a:pPr>
            <a:r>
              <a:rPr lang="en-US" dirty="0" smtClean="0">
                <a:latin typeface="Cambria" pitchFamily="18" charset="0"/>
              </a:rPr>
              <a:t>http://cura.free.fr/quinq/01gfcor.html</a:t>
            </a:r>
            <a:endParaRPr lang="en-GB" dirty="0" smtClean="0">
              <a:latin typeface="Cambria" pitchFamily="18" charset="0"/>
            </a:endParaRPr>
          </a:p>
          <a:p>
            <a:endParaRPr lang="en-GB" dirty="0"/>
          </a:p>
        </p:txBody>
      </p:sp>
      <p:pic>
        <p:nvPicPr>
          <p:cNvPr id="4" name="Picture 3" descr="Geoffrey Cornelius 2.jpg"/>
          <p:cNvPicPr>
            <a:picLocks noChangeAspect="1"/>
          </p:cNvPicPr>
          <p:nvPr/>
        </p:nvPicPr>
        <p:blipFill>
          <a:blip r:embed="rId3" cstate="print"/>
          <a:stretch>
            <a:fillRect/>
          </a:stretch>
        </p:blipFill>
        <p:spPr>
          <a:xfrm>
            <a:off x="6732240" y="5517232"/>
            <a:ext cx="2232248" cy="125564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itchFamily="18" charset="0"/>
              </a:rPr>
              <a:t>Astrology and Divination: Function</a:t>
            </a:r>
            <a:endParaRPr lang="en-US" dirty="0">
              <a:latin typeface="Cambria" pitchFamily="18" charset="0"/>
            </a:endParaRPr>
          </a:p>
        </p:txBody>
      </p:sp>
      <p:sp>
        <p:nvSpPr>
          <p:cNvPr id="3" name="Content Placeholder 2"/>
          <p:cNvSpPr>
            <a:spLocks noGrp="1"/>
          </p:cNvSpPr>
          <p:nvPr>
            <p:ph sz="half" idx="1"/>
          </p:nvPr>
        </p:nvSpPr>
        <p:spPr/>
        <p:txBody>
          <a:bodyPr>
            <a:normAutofit fontScale="92500" lnSpcReduction="20000"/>
          </a:bodyPr>
          <a:lstStyle/>
          <a:p>
            <a:r>
              <a:rPr lang="en-GB" dirty="0" smtClean="0">
                <a:latin typeface="Cambria" pitchFamily="18" charset="0"/>
              </a:rPr>
              <a:t>Does divination depend on prediction of the future?</a:t>
            </a:r>
          </a:p>
          <a:p>
            <a:r>
              <a:rPr lang="en-GB" dirty="0" smtClean="0">
                <a:latin typeface="Cambria" pitchFamily="18" charset="0"/>
              </a:rPr>
              <a:t>Or is it centred on management of the present?</a:t>
            </a:r>
          </a:p>
          <a:p>
            <a:r>
              <a:rPr lang="en-GB" dirty="0" smtClean="0">
                <a:latin typeface="Cambria" pitchFamily="18" charset="0"/>
              </a:rPr>
              <a:t>Is there a universal human need to know the future?</a:t>
            </a:r>
          </a:p>
          <a:p>
            <a:r>
              <a:rPr lang="en-GB" dirty="0" smtClean="0">
                <a:latin typeface="Cambria" pitchFamily="18" charset="0"/>
              </a:rPr>
              <a:t>Does divination help resolve human insecurity?</a:t>
            </a:r>
            <a:endParaRPr lang="en-US" dirty="0">
              <a:latin typeface="Cambria" pitchFamily="18" charset="0"/>
            </a:endParaRPr>
          </a:p>
        </p:txBody>
      </p:sp>
      <p:sp>
        <p:nvSpPr>
          <p:cNvPr id="5" name="Content Placeholder 4"/>
          <p:cNvSpPr>
            <a:spLocks noGrp="1"/>
          </p:cNvSpPr>
          <p:nvPr>
            <p:ph sz="half" idx="2"/>
          </p:nvPr>
        </p:nvSpPr>
        <p:spPr/>
        <p:txBody>
          <a:bodyPr>
            <a:normAutofit fontScale="92500" lnSpcReduction="20000"/>
          </a:bodyPr>
          <a:lstStyle/>
          <a:p>
            <a:r>
              <a:rPr lang="en-GB" dirty="0" smtClean="0">
                <a:latin typeface="Cambria" pitchFamily="18" charset="0"/>
              </a:rPr>
              <a:t>Babylon: the movement of the stars and planets is the writing of the gods and goddesses in heaven.</a:t>
            </a:r>
            <a:endParaRPr lang="en-US" dirty="0" smtClean="0">
              <a:latin typeface="Cambria" pitchFamily="18" charset="0"/>
            </a:endParaRPr>
          </a:p>
          <a:p>
            <a:r>
              <a:rPr lang="en-GB" dirty="0" smtClean="0">
                <a:latin typeface="Cambria" pitchFamily="18" charset="0"/>
              </a:rPr>
              <a:t>This is then used the manage the state, timing types of event and activity.</a:t>
            </a:r>
            <a:endParaRPr lang="en-GB" dirty="0">
              <a:latin typeface="Cambria" pitchFamily="18" charset="0"/>
            </a:endParaRPr>
          </a:p>
        </p:txBody>
      </p:sp>
      <p:pic>
        <p:nvPicPr>
          <p:cNvPr id="6" name="Picture 5" descr="Enuma Anu Enlil.jpg"/>
          <p:cNvPicPr>
            <a:picLocks noChangeAspect="1"/>
          </p:cNvPicPr>
          <p:nvPr/>
        </p:nvPicPr>
        <p:blipFill>
          <a:blip r:embed="rId2" cstate="print"/>
          <a:stretch>
            <a:fillRect/>
          </a:stretch>
        </p:blipFill>
        <p:spPr>
          <a:xfrm>
            <a:off x="6825045" y="4500570"/>
            <a:ext cx="1229370" cy="206217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To ‘tell fortune’</a:t>
            </a:r>
            <a:endParaRPr lang="en-GB" dirty="0">
              <a:latin typeface="Cambria" pitchFamily="18" charset="0"/>
            </a:endParaRPr>
          </a:p>
        </p:txBody>
      </p:sp>
      <p:sp>
        <p:nvSpPr>
          <p:cNvPr id="3" name="Content Placeholder 2"/>
          <p:cNvSpPr>
            <a:spLocks noGrp="1"/>
          </p:cNvSpPr>
          <p:nvPr>
            <p:ph sz="half" idx="1"/>
          </p:nvPr>
        </p:nvSpPr>
        <p:spPr/>
        <p:txBody>
          <a:bodyPr>
            <a:normAutofit fontScale="92500" lnSpcReduction="20000"/>
          </a:bodyPr>
          <a:lstStyle/>
          <a:p>
            <a:pPr>
              <a:buNone/>
            </a:pPr>
            <a:r>
              <a:rPr lang="en-GB" dirty="0" err="1" smtClean="0">
                <a:latin typeface="Cambria" pitchFamily="18" charset="0"/>
              </a:rPr>
              <a:t>Pietro</a:t>
            </a:r>
            <a:r>
              <a:rPr lang="en-GB" dirty="0" smtClean="0">
                <a:latin typeface="Cambria" pitchFamily="18" charset="0"/>
              </a:rPr>
              <a:t> </a:t>
            </a:r>
            <a:r>
              <a:rPr lang="en-GB" dirty="0" err="1" smtClean="0">
                <a:latin typeface="Cambria" pitchFamily="18" charset="0"/>
              </a:rPr>
              <a:t>Longhi</a:t>
            </a:r>
            <a:r>
              <a:rPr lang="en-GB" dirty="0" smtClean="0">
                <a:latin typeface="Cambria" pitchFamily="18" charset="0"/>
              </a:rPr>
              <a:t>, ‘A Fortune Teller at Venice’, c. 1756,</a:t>
            </a:r>
          </a:p>
          <a:p>
            <a:pPr>
              <a:buNone/>
            </a:pPr>
            <a:r>
              <a:rPr lang="en-GB" dirty="0" smtClean="0">
                <a:latin typeface="Cambria" pitchFamily="18" charset="0"/>
              </a:rPr>
              <a:t>The National Gallery, London</a:t>
            </a:r>
          </a:p>
          <a:p>
            <a:pPr>
              <a:buNone/>
            </a:pPr>
            <a:endParaRPr lang="en-GB" dirty="0" smtClean="0">
              <a:latin typeface="Cambria" pitchFamily="18" charset="0"/>
            </a:endParaRPr>
          </a:p>
          <a:p>
            <a:pPr>
              <a:buNone/>
            </a:pPr>
            <a:r>
              <a:rPr lang="en-GB" dirty="0" smtClean="0">
                <a:latin typeface="Cambria" pitchFamily="18" charset="0"/>
              </a:rPr>
              <a:t>‘The scene is under the lower outside arcade of the Doges' Palace, Venice, where showmen and quacks erected booths, chiefly at the carnival’. </a:t>
            </a:r>
            <a:endParaRPr lang="en-GB" dirty="0">
              <a:latin typeface="Cambria" pitchFamily="18" charset="0"/>
            </a:endParaRPr>
          </a:p>
        </p:txBody>
      </p:sp>
      <p:pic>
        <p:nvPicPr>
          <p:cNvPr id="5" name="Content Placeholder 4" descr="longhi-fortune-teller-venice-NG1334-fm.jpg"/>
          <p:cNvPicPr>
            <a:picLocks noGrp="1" noChangeAspect="1"/>
          </p:cNvPicPr>
          <p:nvPr>
            <p:ph sz="half" idx="2"/>
          </p:nvPr>
        </p:nvPicPr>
        <p:blipFill>
          <a:blip r:embed="rId2" cstate="print"/>
          <a:stretch>
            <a:fillRect/>
          </a:stretch>
        </p:blipFill>
        <p:spPr>
          <a:xfrm>
            <a:off x="4855894" y="1600200"/>
            <a:ext cx="3623211" cy="4525963"/>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itchFamily="18" charset="0"/>
              </a:rPr>
              <a:t>Astrology and Popular Culture: Telling fortunes December 2014</a:t>
            </a:r>
            <a:endParaRPr lang="en-GB" dirty="0">
              <a:latin typeface="Cambria" pitchFamily="18" charset="0"/>
            </a:endParaRPr>
          </a:p>
        </p:txBody>
      </p:sp>
      <p:sp>
        <p:nvSpPr>
          <p:cNvPr id="6" name="Content Placeholder 5"/>
          <p:cNvSpPr>
            <a:spLocks noGrp="1"/>
          </p:cNvSpPr>
          <p:nvPr>
            <p:ph sz="half" idx="1"/>
          </p:nvPr>
        </p:nvSpPr>
        <p:spPr/>
        <p:txBody>
          <a:bodyPr>
            <a:normAutofit/>
          </a:bodyPr>
          <a:lstStyle/>
          <a:p>
            <a:r>
              <a:rPr lang="en-GB" sz="1200" dirty="0" smtClean="0">
                <a:latin typeface="Cambria" pitchFamily="18" charset="0"/>
                <a:hlinkClick r:id="rId2"/>
              </a:rPr>
              <a:t>http://www.express.co.uk/life-style/life/451113/Astrological-forecast-for-2014-from-Capricorn-to-Sagittarius</a:t>
            </a:r>
            <a:endParaRPr lang="en-GB" sz="1200" dirty="0" smtClean="0">
              <a:latin typeface="Cambria" pitchFamily="18" charset="0"/>
            </a:endParaRPr>
          </a:p>
          <a:p>
            <a:endParaRPr lang="en-GB" sz="1200" dirty="0" smtClean="0">
              <a:latin typeface="Cambria" pitchFamily="18" charset="0"/>
            </a:endParaRPr>
          </a:p>
          <a:p>
            <a:r>
              <a:rPr lang="en-GB" sz="1200" dirty="0" smtClean="0">
                <a:latin typeface="Cambria" pitchFamily="18" charset="0"/>
              </a:rPr>
              <a:t>What do the  stars </a:t>
            </a:r>
            <a:r>
              <a:rPr lang="en-GB" sz="1200" b="1" dirty="0" smtClean="0">
                <a:latin typeface="Cambria" pitchFamily="18" charset="0"/>
              </a:rPr>
              <a:t>hold</a:t>
            </a:r>
            <a:r>
              <a:rPr lang="en-GB" sz="1200" dirty="0" smtClean="0">
                <a:latin typeface="Cambria" pitchFamily="18" charset="0"/>
              </a:rPr>
              <a:t> for </a:t>
            </a:r>
            <a:r>
              <a:rPr lang="en-GB" sz="1200" b="1" dirty="0" smtClean="0">
                <a:latin typeface="Cambria" pitchFamily="18" charset="0"/>
              </a:rPr>
              <a:t>you?</a:t>
            </a:r>
          </a:p>
          <a:p>
            <a:r>
              <a:rPr lang="en-GB" sz="1200" dirty="0" smtClean="0">
                <a:latin typeface="Cambria" pitchFamily="18" charset="0"/>
              </a:rPr>
              <a:t>Are you </a:t>
            </a:r>
            <a:r>
              <a:rPr lang="en-GB" sz="1200" b="1" dirty="0" smtClean="0">
                <a:latin typeface="Cambria" pitchFamily="18" charset="0"/>
              </a:rPr>
              <a:t>destined?</a:t>
            </a:r>
          </a:p>
          <a:p>
            <a:endParaRPr lang="en-GB" sz="1200" b="1" dirty="0" smtClean="0">
              <a:latin typeface="Cambria" pitchFamily="18" charset="0"/>
            </a:endParaRPr>
          </a:p>
          <a:p>
            <a:r>
              <a:rPr lang="en-GB" sz="1200" b="1" dirty="0" smtClean="0">
                <a:latin typeface="Cambria" pitchFamily="18" charset="0"/>
              </a:rPr>
              <a:t>What do we draw from this:</a:t>
            </a:r>
          </a:p>
          <a:p>
            <a:r>
              <a:rPr lang="en-GB" sz="1200" b="1" dirty="0" smtClean="0">
                <a:latin typeface="Cambria" pitchFamily="18" charset="0"/>
              </a:rPr>
              <a:t>It is personal</a:t>
            </a:r>
          </a:p>
          <a:p>
            <a:r>
              <a:rPr lang="en-GB" sz="1200" b="1" dirty="0" smtClean="0">
                <a:latin typeface="Cambria" pitchFamily="18" charset="0"/>
              </a:rPr>
              <a:t>There is a sense of purpose, of a future to be lived</a:t>
            </a:r>
          </a:p>
          <a:p>
            <a:r>
              <a:rPr lang="en-GB" sz="1200" b="1" dirty="0" smtClean="0">
                <a:latin typeface="Cambria" pitchFamily="18" charset="0"/>
              </a:rPr>
              <a:t>And a  future embodied in the stars</a:t>
            </a:r>
          </a:p>
          <a:p>
            <a:r>
              <a:rPr lang="en-GB" sz="1200" b="1" dirty="0" smtClean="0">
                <a:latin typeface="Cambria" pitchFamily="18" charset="0"/>
              </a:rPr>
              <a:t>The individual shares destinies with celebrities (= stars)</a:t>
            </a:r>
          </a:p>
          <a:p>
            <a:endParaRPr lang="en-GB" sz="1200" b="1" dirty="0" smtClean="0">
              <a:latin typeface="Cambria" pitchFamily="18" charset="0"/>
            </a:endParaRPr>
          </a:p>
          <a:p>
            <a:r>
              <a:rPr lang="en-GB" sz="1200" b="1" dirty="0" smtClean="0">
                <a:latin typeface="Cambria" pitchFamily="18" charset="0"/>
              </a:rPr>
              <a:t>Is this divination?</a:t>
            </a:r>
          </a:p>
          <a:p>
            <a:r>
              <a:rPr lang="en-GB" sz="1200" b="1" dirty="0" smtClean="0">
                <a:latin typeface="Cambria" pitchFamily="18" charset="0"/>
              </a:rPr>
              <a:t>If so there is no sense of divinity whether external or internal.</a:t>
            </a:r>
          </a:p>
          <a:p>
            <a:endParaRPr lang="en-GB" sz="1200" b="1" dirty="0" smtClean="0">
              <a:latin typeface="Cambria" pitchFamily="18" charset="0"/>
            </a:endParaRPr>
          </a:p>
          <a:p>
            <a:endParaRPr lang="en-GB" sz="1200" b="1" dirty="0" smtClean="0">
              <a:latin typeface="Cambria" pitchFamily="18" charset="0"/>
            </a:endParaRPr>
          </a:p>
          <a:p>
            <a:endParaRPr lang="en-GB" sz="1200" b="1" dirty="0" smtClean="0"/>
          </a:p>
          <a:p>
            <a:endParaRPr lang="en-GB" sz="1200" b="1" dirty="0"/>
          </a:p>
        </p:txBody>
      </p:sp>
      <p:pic>
        <p:nvPicPr>
          <p:cNvPr id="1027" name="Picture 3"/>
          <p:cNvPicPr>
            <a:picLocks noGrp="1" noChangeAspect="1" noChangeArrowheads="1"/>
          </p:cNvPicPr>
          <p:nvPr>
            <p:ph sz="half" idx="2"/>
          </p:nvPr>
        </p:nvPicPr>
        <p:blipFill>
          <a:blip r:embed="rId3" cstate="print"/>
          <a:srcRect l="14167" t="7342" r="67443" b="22672"/>
          <a:stretch>
            <a:fillRect/>
          </a:stretch>
        </p:blipFill>
        <p:spPr bwMode="auto">
          <a:xfrm>
            <a:off x="4987806" y="1640587"/>
            <a:ext cx="3584722" cy="4820833"/>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ea typeface="Cambria" pitchFamily="18" charset="0"/>
              </a:rPr>
              <a:t>Hermeneutics</a:t>
            </a:r>
            <a:endParaRPr lang="en-US" dirty="0">
              <a:latin typeface="Cambria" pitchFamily="18" charset="0"/>
              <a:ea typeface="Cambria" pitchFamily="18" charset="0"/>
            </a:endParaRPr>
          </a:p>
        </p:txBody>
      </p:sp>
      <p:sp>
        <p:nvSpPr>
          <p:cNvPr id="3" name="Content Placeholder 2"/>
          <p:cNvSpPr>
            <a:spLocks noGrp="1"/>
          </p:cNvSpPr>
          <p:nvPr>
            <p:ph sz="half" idx="1"/>
          </p:nvPr>
        </p:nvSpPr>
        <p:spPr/>
        <p:txBody>
          <a:bodyPr>
            <a:normAutofit fontScale="70000" lnSpcReduction="20000"/>
          </a:bodyPr>
          <a:lstStyle/>
          <a:p>
            <a:pPr>
              <a:buNone/>
            </a:pPr>
            <a:r>
              <a:rPr lang="en-GB" dirty="0" smtClean="0">
                <a:latin typeface="Cambria" pitchFamily="18" charset="0"/>
                <a:ea typeface="Cambria" pitchFamily="18" charset="0"/>
              </a:rPr>
              <a:t>Patrick Curry:</a:t>
            </a:r>
          </a:p>
          <a:p>
            <a:pPr>
              <a:buNone/>
            </a:pPr>
            <a:r>
              <a:rPr lang="en-GB" dirty="0" smtClean="0">
                <a:latin typeface="Cambria" pitchFamily="18" charset="0"/>
                <a:ea typeface="Cambria" pitchFamily="18" charset="0"/>
              </a:rPr>
              <a:t>Astrology is divinatory and hermeneutic.</a:t>
            </a:r>
            <a:endParaRPr lang="en-GB" dirty="0">
              <a:latin typeface="Cambria" pitchFamily="18" charset="0"/>
              <a:ea typeface="Cambria" pitchFamily="18" charset="0"/>
            </a:endParaRPr>
          </a:p>
          <a:p>
            <a:pPr>
              <a:buNone/>
            </a:pPr>
            <a:r>
              <a:rPr lang="en-GB" dirty="0" smtClean="0">
                <a:latin typeface="Cambria" pitchFamily="18" charset="0"/>
                <a:ea typeface="Cambria" pitchFamily="18" charset="0"/>
              </a:rPr>
              <a:t>Hermeneutics (from Hermes) is the form of literary analysis that emerged when 19</a:t>
            </a:r>
            <a:r>
              <a:rPr lang="en-GB" baseline="30000" dirty="0" smtClean="0">
                <a:latin typeface="Cambria" pitchFamily="18" charset="0"/>
                <a:ea typeface="Cambria" pitchFamily="18" charset="0"/>
              </a:rPr>
              <a:t>th</a:t>
            </a:r>
            <a:r>
              <a:rPr lang="en-GB" dirty="0" smtClean="0">
                <a:latin typeface="Cambria" pitchFamily="18" charset="0"/>
                <a:ea typeface="Cambria" pitchFamily="18" charset="0"/>
              </a:rPr>
              <a:t> c Biblical scholars began to analyse the Bible as a literary text, rather than a direct source of absolute truth.</a:t>
            </a:r>
          </a:p>
          <a:p>
            <a:pPr>
              <a:buNone/>
            </a:pPr>
            <a:r>
              <a:rPr lang="en-GB" dirty="0" smtClean="0">
                <a:latin typeface="Cambria" pitchFamily="18" charset="0"/>
                <a:ea typeface="Cambria" pitchFamily="18" charset="0"/>
              </a:rPr>
              <a:t>The theory of hermeneutics, as a study of communication, can be applied to an understanding of divination, as a means of communication.</a:t>
            </a:r>
            <a:endParaRPr lang="en-US" dirty="0">
              <a:latin typeface="Cambria" pitchFamily="18" charset="0"/>
              <a:ea typeface="Cambria" pitchFamily="18" charset="0"/>
            </a:endParaRPr>
          </a:p>
        </p:txBody>
      </p:sp>
      <p:sp>
        <p:nvSpPr>
          <p:cNvPr id="6" name="Content Placeholder 5"/>
          <p:cNvSpPr>
            <a:spLocks noGrp="1"/>
          </p:cNvSpPr>
          <p:nvPr>
            <p:ph sz="half" idx="2"/>
          </p:nvPr>
        </p:nvSpPr>
        <p:spPr/>
        <p:txBody>
          <a:bodyPr>
            <a:normAutofit fontScale="70000" lnSpcReduction="20000"/>
          </a:bodyPr>
          <a:lstStyle/>
          <a:p>
            <a:r>
              <a:rPr lang="en-GB" dirty="0" err="1" smtClean="0">
                <a:latin typeface="Cambria" pitchFamily="18" charset="0"/>
                <a:ea typeface="Cambria" pitchFamily="18" charset="0"/>
              </a:rPr>
              <a:t>Gadamer</a:t>
            </a:r>
            <a:r>
              <a:rPr lang="en-GB" dirty="0" smtClean="0">
                <a:latin typeface="Cambria" pitchFamily="18" charset="0"/>
                <a:ea typeface="Cambria" pitchFamily="18" charset="0"/>
              </a:rPr>
              <a:t> (1975[2003]:xxi) has defined hermeneutics simply as ‘the understanding and interpretation of texts’  </a:t>
            </a:r>
            <a:endParaRPr lang="en-US" b="1" dirty="0" smtClean="0">
              <a:latin typeface="Cambria" pitchFamily="18" charset="0"/>
              <a:ea typeface="Cambria" pitchFamily="18" charset="0"/>
            </a:endParaRPr>
          </a:p>
          <a:p>
            <a:r>
              <a:rPr lang="en-GB" dirty="0" smtClean="0">
                <a:latin typeface="Cambria" pitchFamily="18" charset="0"/>
                <a:ea typeface="Cambria" pitchFamily="18" charset="0"/>
              </a:rPr>
              <a:t> </a:t>
            </a:r>
            <a:endParaRPr lang="en-US" b="1" dirty="0" smtClean="0">
              <a:latin typeface="Cambria" pitchFamily="18" charset="0"/>
              <a:ea typeface="Cambria" pitchFamily="18" charset="0"/>
            </a:endParaRPr>
          </a:p>
          <a:p>
            <a:r>
              <a:rPr lang="en-GB" dirty="0" err="1" smtClean="0">
                <a:latin typeface="Cambria" pitchFamily="18" charset="0"/>
                <a:ea typeface="Cambria" pitchFamily="18" charset="0"/>
              </a:rPr>
              <a:t>Ricoeur</a:t>
            </a:r>
            <a:r>
              <a:rPr lang="en-GB" dirty="0" smtClean="0">
                <a:latin typeface="Cambria" pitchFamily="18" charset="0"/>
                <a:ea typeface="Cambria" pitchFamily="18" charset="0"/>
              </a:rPr>
              <a:t> ‘We mean by hermeneutics the theory of rules that govern an exegesis, that is to say, an interpretation of a particular text, or collection of signs susceptible of being considered a text’. (Ricoeur,1981:18).</a:t>
            </a:r>
            <a:endParaRPr lang="en-US" b="1" dirty="0" smtClean="0">
              <a:latin typeface="Cambria" pitchFamily="18" charset="0"/>
              <a:ea typeface="Cambria" pitchFamily="18" charset="0"/>
            </a:endParaRPr>
          </a:p>
          <a:p>
            <a:endParaRPr lang="en-GB" dirty="0">
              <a:latin typeface="Cambria" pitchFamily="18" charset="0"/>
              <a:ea typeface="Cambria" pitchFamily="18" charset="0"/>
            </a:endParaRPr>
          </a:p>
        </p:txBody>
      </p:sp>
      <p:pic>
        <p:nvPicPr>
          <p:cNvPr id="5" name="Picture 4" descr="untitled.bmp"/>
          <p:cNvPicPr>
            <a:picLocks noChangeAspect="1"/>
          </p:cNvPicPr>
          <p:nvPr/>
        </p:nvPicPr>
        <p:blipFill>
          <a:blip r:embed="rId2" cstate="print"/>
          <a:stretch>
            <a:fillRect/>
          </a:stretch>
        </p:blipFill>
        <p:spPr>
          <a:xfrm>
            <a:off x="539552" y="188640"/>
            <a:ext cx="1122139" cy="1221305"/>
          </a:xfrm>
          <a:prstGeom prst="rect">
            <a:avLst/>
          </a:prstGeom>
        </p:spPr>
      </p:pic>
      <p:pic>
        <p:nvPicPr>
          <p:cNvPr id="7" name="Picture 6" descr="gadamer.jpeg"/>
          <p:cNvPicPr>
            <a:picLocks noChangeAspect="1"/>
          </p:cNvPicPr>
          <p:nvPr/>
        </p:nvPicPr>
        <p:blipFill>
          <a:blip r:embed="rId3" cstate="print"/>
          <a:stretch>
            <a:fillRect/>
          </a:stretch>
        </p:blipFill>
        <p:spPr>
          <a:xfrm>
            <a:off x="7572396" y="285728"/>
            <a:ext cx="1262050" cy="1262050"/>
          </a:xfrm>
          <a:prstGeom prst="rect">
            <a:avLst/>
          </a:prstGeom>
        </p:spPr>
      </p:pic>
      <p:pic>
        <p:nvPicPr>
          <p:cNvPr id="8" name="Picture 7" descr="Ricoeur.jpg"/>
          <p:cNvPicPr>
            <a:picLocks noChangeAspect="1"/>
          </p:cNvPicPr>
          <p:nvPr/>
        </p:nvPicPr>
        <p:blipFill>
          <a:blip r:embed="rId4" cstate="print"/>
          <a:stretch>
            <a:fillRect/>
          </a:stretch>
        </p:blipFill>
        <p:spPr>
          <a:xfrm>
            <a:off x="7858148" y="5209472"/>
            <a:ext cx="1285852" cy="1648528"/>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Curry’s thesis</a:t>
            </a:r>
            <a:endParaRPr lang="en-GB" dirty="0">
              <a:latin typeface="Cambria" pitchFamily="18" charset="0"/>
            </a:endParaRPr>
          </a:p>
        </p:txBody>
      </p:sp>
      <p:sp>
        <p:nvSpPr>
          <p:cNvPr id="3" name="Content Placeholder 2"/>
          <p:cNvSpPr>
            <a:spLocks noGrp="1"/>
          </p:cNvSpPr>
          <p:nvPr>
            <p:ph idx="1"/>
          </p:nvPr>
        </p:nvSpPr>
        <p:spPr/>
        <p:txBody>
          <a:bodyPr>
            <a:noAutofit/>
          </a:bodyPr>
          <a:lstStyle/>
          <a:p>
            <a:pPr>
              <a:buNone/>
            </a:pPr>
            <a:r>
              <a:rPr lang="en-GB" sz="1600" dirty="0" smtClean="0">
                <a:latin typeface="Cambria" pitchFamily="18" charset="0"/>
              </a:rPr>
              <a:t>Curry </a:t>
            </a:r>
          </a:p>
          <a:p>
            <a:pPr>
              <a:buNone/>
            </a:pPr>
            <a:r>
              <a:rPr lang="en-GB" sz="1600" dirty="0" smtClean="0">
                <a:latin typeface="Cambria" pitchFamily="18" charset="0"/>
              </a:rPr>
              <a:t>1. argues that Family Resemblances are evident in four key qualities of divination. It is:</a:t>
            </a:r>
          </a:p>
          <a:p>
            <a:pPr>
              <a:buNone/>
            </a:pPr>
            <a:r>
              <a:rPr lang="en-GB" sz="1600" dirty="0" smtClean="0">
                <a:latin typeface="Cambria" pitchFamily="18" charset="0"/>
              </a:rPr>
              <a:t>A. Pluralist.</a:t>
            </a:r>
          </a:p>
          <a:p>
            <a:pPr>
              <a:buNone/>
            </a:pPr>
            <a:r>
              <a:rPr lang="en-GB" sz="1600" dirty="0" smtClean="0">
                <a:latin typeface="Cambria" pitchFamily="18" charset="0"/>
              </a:rPr>
              <a:t>B. Local. What Sean Kane writes about myth also applies to such divination: “Wisdom about nature, that wisdom heard and told in animated pattern, that pattern rendered in such a way as to preserve a place whole and sacred, safe from human meddling: these are the concepts with which to begin an exploration of myth. Of these, the notion of the sanctity of place is vital. </a:t>
            </a:r>
          </a:p>
          <a:p>
            <a:pPr>
              <a:buNone/>
            </a:pPr>
            <a:r>
              <a:rPr lang="en-GB" sz="1600" dirty="0" smtClean="0">
                <a:latin typeface="Cambria" pitchFamily="18" charset="0"/>
              </a:rPr>
              <a:t>C. Sensuous. As David Abram points out, if “each place has its own mind, its own personality, its own intelligence”, then “Intelligence is no longer ours alone but is a property of the earth; we are in it, of it, immersed in its depths.”</a:t>
            </a:r>
          </a:p>
          <a:p>
            <a:pPr>
              <a:buNone/>
            </a:pPr>
            <a:r>
              <a:rPr lang="en-GB" sz="1600" dirty="0" smtClean="0">
                <a:latin typeface="Cambria" pitchFamily="18" charset="0"/>
              </a:rPr>
              <a:t>D. </a:t>
            </a:r>
            <a:r>
              <a:rPr lang="en-GB" sz="1600" dirty="0" err="1" smtClean="0">
                <a:latin typeface="Cambria" pitchFamily="18" charset="0"/>
              </a:rPr>
              <a:t>Metic</a:t>
            </a:r>
            <a:r>
              <a:rPr lang="en-GB" sz="1600" dirty="0" smtClean="0">
                <a:latin typeface="Cambria" pitchFamily="18" charset="0"/>
              </a:rPr>
              <a:t>,</a:t>
            </a:r>
            <a:r>
              <a:rPr lang="en-GB" sz="1600" b="1" i="1" dirty="0" smtClean="0">
                <a:latin typeface="Cambria" pitchFamily="18" charset="0"/>
              </a:rPr>
              <a:t> </a:t>
            </a:r>
            <a:r>
              <a:rPr lang="en-GB" sz="1600" dirty="0" smtClean="0">
                <a:latin typeface="Cambria" pitchFamily="18" charset="0"/>
              </a:rPr>
              <a:t>that is, the mode of being (living, acting, thinking, etc.) characterised as ‘cunning wisdom’,</a:t>
            </a:r>
          </a:p>
          <a:p>
            <a:pPr>
              <a:buNone/>
            </a:pPr>
            <a:r>
              <a:rPr lang="en-GB" sz="1600" dirty="0" smtClean="0">
                <a:latin typeface="Cambria" pitchFamily="18" charset="0"/>
              </a:rPr>
              <a:t>All this is quite uncontroversial/</a:t>
            </a:r>
          </a:p>
          <a:p>
            <a:pPr>
              <a:buNone/>
            </a:pPr>
            <a:endParaRPr lang="en-GB" sz="1600" dirty="0" smtClean="0">
              <a:latin typeface="Cambria" pitchFamily="18" charset="0"/>
            </a:endParaRPr>
          </a:p>
          <a:p>
            <a:pPr>
              <a:buNone/>
            </a:pPr>
            <a:r>
              <a:rPr lang="en-GB" sz="1600" dirty="0" smtClean="0">
                <a:latin typeface="Cambria" pitchFamily="18" charset="0"/>
              </a:rPr>
              <a:t>2. argues that such qualities are fundamentally at odds with a classical Greek tradition largely represented by Plato, of which he is highly critical. This is highly controversial.</a:t>
            </a:r>
          </a:p>
          <a:p>
            <a:endParaRPr lang="en-GB" sz="1600" dirty="0" smtClean="0"/>
          </a:p>
          <a:p>
            <a:endParaRPr lang="en-GB" sz="1600" dirty="0"/>
          </a:p>
        </p:txBody>
      </p:sp>
      <p:pic>
        <p:nvPicPr>
          <p:cNvPr id="4" name="Picture 3" descr="Patrick Curry.jpeg"/>
          <p:cNvPicPr>
            <a:picLocks noChangeAspect="1"/>
          </p:cNvPicPr>
          <p:nvPr/>
        </p:nvPicPr>
        <p:blipFill>
          <a:blip r:embed="rId2" cstate="print"/>
          <a:stretch>
            <a:fillRect/>
          </a:stretch>
        </p:blipFill>
        <p:spPr>
          <a:xfrm>
            <a:off x="7048501" y="0"/>
            <a:ext cx="2095499" cy="1571624"/>
          </a:xfrm>
          <a:prstGeom prst="rect">
            <a:avLst/>
          </a:prstGeom>
        </p:spPr>
      </p:pic>
      <p:sp>
        <p:nvSpPr>
          <p:cNvPr id="5" name="Rectangle 4"/>
          <p:cNvSpPr/>
          <p:nvPr/>
        </p:nvSpPr>
        <p:spPr>
          <a:xfrm>
            <a:off x="2267744" y="6597352"/>
            <a:ext cx="72008" cy="123910844"/>
          </a:xfrm>
          <a:prstGeom prst="rect">
            <a:avLst/>
          </a:prstGeom>
        </p:spPr>
        <p:txBody>
          <a:bodyPr wrap="square">
            <a:spAutoFit/>
          </a:bodyPr>
          <a:lstStyle/>
          <a:p>
            <a:r>
              <a:rPr lang="en-GB" dirty="0" smtClean="0"/>
              <a:t>An astrology whose truth-status could be assessed without the involvement of astrologers would therefore be astrology-as-science. On the other hand, an astrology in which the astrologer is necessarily involved in the interpretation of </a:t>
            </a:r>
            <a:r>
              <a:rPr lang="en-GB" dirty="0" err="1" smtClean="0"/>
              <a:t>horoscopic</a:t>
            </a:r>
            <a:r>
              <a:rPr lang="en-GB" dirty="0" smtClean="0"/>
              <a:t> factors – because such interpretation requires the existence of a responsive, dialogical relationship to the more-than-human – would be astrology-as-divination.</a:t>
            </a:r>
          </a:p>
          <a:p>
            <a:r>
              <a:rPr lang="en-GB" dirty="0" smtClean="0"/>
              <a:t>Phillipson, ‘Astrology and Truth’, p.312.</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latin typeface="Cambria" pitchFamily="18" charset="0"/>
              </a:rPr>
              <a:t>Astrology and Symbol</a:t>
            </a:r>
            <a:endParaRPr lang="en-GB" dirty="0">
              <a:latin typeface="Cambria" pitchFamily="18" charset="0"/>
            </a:endParaRPr>
          </a:p>
        </p:txBody>
      </p:sp>
      <p:sp>
        <p:nvSpPr>
          <p:cNvPr id="3" name="Content Placeholder 2"/>
          <p:cNvSpPr>
            <a:spLocks noGrp="1"/>
          </p:cNvSpPr>
          <p:nvPr>
            <p:ph sz="half" idx="1"/>
          </p:nvPr>
        </p:nvSpPr>
        <p:spPr/>
        <p:txBody>
          <a:bodyPr>
            <a:normAutofit fontScale="77500" lnSpcReduction="20000"/>
          </a:bodyPr>
          <a:lstStyle/>
          <a:p>
            <a:pPr>
              <a:buNone/>
            </a:pPr>
            <a:r>
              <a:rPr lang="en-US" sz="2000" dirty="0" smtClean="0">
                <a:latin typeface="Cambria" pitchFamily="18" charset="0"/>
              </a:rPr>
              <a:t>1982 John Addey, former President of the Astrological Association, makes the link between divination and symbol</a:t>
            </a:r>
          </a:p>
          <a:p>
            <a:pPr>
              <a:buNone/>
            </a:pPr>
            <a:endParaRPr lang="en-US" sz="2000" dirty="0" smtClean="0">
              <a:latin typeface="Cambria" pitchFamily="18" charset="0"/>
            </a:endParaRPr>
          </a:p>
          <a:p>
            <a:pPr>
              <a:buNone/>
            </a:pPr>
            <a:r>
              <a:rPr lang="en-US" sz="2000" dirty="0" smtClean="0">
                <a:latin typeface="Cambria" pitchFamily="18" charset="0"/>
              </a:rPr>
              <a:t>Astrology ‘is a system for symbolism of a high order which can be most valuable’. </a:t>
            </a:r>
          </a:p>
          <a:p>
            <a:pPr>
              <a:buNone/>
            </a:pPr>
            <a:r>
              <a:rPr lang="en-US" sz="2000" dirty="0" smtClean="0">
                <a:latin typeface="Cambria" pitchFamily="18" charset="0"/>
              </a:rPr>
              <a:t>John M. Addey, ‘Astrology as Divination’, </a:t>
            </a:r>
            <a:r>
              <a:rPr lang="en-US" sz="2000" i="1" dirty="0" smtClean="0">
                <a:latin typeface="Cambria" pitchFamily="18" charset="0"/>
              </a:rPr>
              <a:t>Astrology,</a:t>
            </a:r>
            <a:r>
              <a:rPr lang="en-US" sz="2000" dirty="0" smtClean="0">
                <a:latin typeface="Cambria" pitchFamily="18" charset="0"/>
              </a:rPr>
              <a:t> Vol. 56 no 2 (1982), p. 41.</a:t>
            </a:r>
          </a:p>
          <a:p>
            <a:pPr>
              <a:buNone/>
            </a:pPr>
            <a:r>
              <a:rPr lang="en-US" sz="2000" dirty="0" smtClean="0">
                <a:latin typeface="Cambria" pitchFamily="18" charset="0"/>
              </a:rPr>
              <a:t> </a:t>
            </a:r>
          </a:p>
          <a:p>
            <a:pPr>
              <a:buNone/>
            </a:pPr>
            <a:endParaRPr lang="en-GB" sz="2000" dirty="0" smtClean="0">
              <a:latin typeface="Cambria" pitchFamily="18" charset="0"/>
            </a:endParaRPr>
          </a:p>
          <a:p>
            <a:pPr>
              <a:buNone/>
            </a:pPr>
            <a:r>
              <a:rPr lang="en-GB" sz="2000" dirty="0" smtClean="0">
                <a:latin typeface="Cambria" pitchFamily="18" charset="0"/>
              </a:rPr>
              <a:t>To say that astrology is symbolic does not mean that it is also divinatory.</a:t>
            </a:r>
          </a:p>
          <a:p>
            <a:pPr>
              <a:buNone/>
            </a:pPr>
            <a:r>
              <a:rPr lang="en-GB" sz="2000" dirty="0" smtClean="0">
                <a:latin typeface="Cambria" pitchFamily="18" charset="0"/>
              </a:rPr>
              <a:t>However they overlap in the notion of the astrologer as reader of the heavens</a:t>
            </a:r>
            <a:endParaRPr lang="en-US" sz="2000" dirty="0" smtClean="0">
              <a:latin typeface="Cambria" pitchFamily="18" charset="0"/>
            </a:endParaRPr>
          </a:p>
          <a:p>
            <a:endParaRPr lang="en-US" dirty="0">
              <a:latin typeface="Cambria" pitchFamily="18" charset="0"/>
            </a:endParaRPr>
          </a:p>
        </p:txBody>
      </p:sp>
      <p:sp>
        <p:nvSpPr>
          <p:cNvPr id="7" name="Content Placeholder 6"/>
          <p:cNvSpPr>
            <a:spLocks noGrp="1"/>
          </p:cNvSpPr>
          <p:nvPr>
            <p:ph sz="half" idx="2"/>
          </p:nvPr>
        </p:nvSpPr>
        <p:spPr/>
        <p:txBody>
          <a:bodyPr>
            <a:normAutofit fontScale="77500" lnSpcReduction="20000"/>
          </a:bodyPr>
          <a:lstStyle/>
          <a:p>
            <a:pPr>
              <a:buNone/>
            </a:pPr>
            <a:r>
              <a:rPr lang="en-GB" dirty="0" smtClean="0">
                <a:latin typeface="Cambria" pitchFamily="18" charset="0"/>
              </a:rPr>
              <a:t>Greene, Liz, ‘Signs, Signatures, and Symbols: the Languages of Heaven’, in Campion, Nicholas</a:t>
            </a:r>
            <a:r>
              <a:rPr lang="en-US" dirty="0" smtClean="0">
                <a:latin typeface="Cambria" pitchFamily="18" charset="0"/>
              </a:rPr>
              <a:t> and Liz Greene (eds.), </a:t>
            </a:r>
            <a:r>
              <a:rPr lang="en-GB" i="1" dirty="0" err="1" smtClean="0">
                <a:latin typeface="Cambria" pitchFamily="18" charset="0"/>
              </a:rPr>
              <a:t>Astrologies</a:t>
            </a:r>
            <a:r>
              <a:rPr lang="en-GB" i="1" dirty="0" smtClean="0">
                <a:latin typeface="Cambria" pitchFamily="18" charset="0"/>
              </a:rPr>
              <a:t>: Plurality and Diversity</a:t>
            </a:r>
            <a:r>
              <a:rPr lang="en-GB" dirty="0" smtClean="0">
                <a:latin typeface="Cambria" pitchFamily="18" charset="0"/>
              </a:rPr>
              <a:t>, </a:t>
            </a:r>
            <a:r>
              <a:rPr lang="en-GB" dirty="0" err="1" smtClean="0">
                <a:latin typeface="Cambria" pitchFamily="18" charset="0"/>
              </a:rPr>
              <a:t>Lampeter</a:t>
            </a:r>
            <a:r>
              <a:rPr lang="en-GB" dirty="0" smtClean="0">
                <a:latin typeface="Cambria" pitchFamily="18" charset="0"/>
              </a:rPr>
              <a:t>: Sophia Centre Press, 2010, pp. 17-45.</a:t>
            </a:r>
            <a:endParaRPr lang="en-US" dirty="0" smtClean="0">
              <a:latin typeface="Cambria" pitchFamily="18" charset="0"/>
            </a:endParaRPr>
          </a:p>
          <a:p>
            <a:pPr>
              <a:buNone/>
            </a:pPr>
            <a:endParaRPr lang="en-GB" dirty="0" smtClean="0">
              <a:latin typeface="Cambria" pitchFamily="18" charset="0"/>
            </a:endParaRPr>
          </a:p>
          <a:p>
            <a:pPr>
              <a:buNone/>
            </a:pPr>
            <a:r>
              <a:rPr lang="en-GB" dirty="0" smtClean="0">
                <a:latin typeface="Cambria" pitchFamily="18" charset="0"/>
              </a:rPr>
              <a:t>Understanding divination requires an understanding of the debate over the nature of signs and symbols.</a:t>
            </a:r>
            <a:endParaRPr lang="en-GB" dirty="0">
              <a:latin typeface="Cambria" pitchFamily="18" charset="0"/>
            </a:endParaRPr>
          </a:p>
        </p:txBody>
      </p:sp>
      <p:pic>
        <p:nvPicPr>
          <p:cNvPr id="4" name="Picture 3" descr="John Addey.jpeg"/>
          <p:cNvPicPr>
            <a:picLocks noChangeAspect="1"/>
          </p:cNvPicPr>
          <p:nvPr/>
        </p:nvPicPr>
        <p:blipFill>
          <a:blip r:embed="rId2" cstate="print"/>
          <a:stretch>
            <a:fillRect/>
          </a:stretch>
        </p:blipFill>
        <p:spPr>
          <a:xfrm>
            <a:off x="7380312" y="0"/>
            <a:ext cx="1763688" cy="1422597"/>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rPr>
              <a:t>Astrology and Symbol</a:t>
            </a:r>
            <a:endParaRPr lang="en-US" dirty="0">
              <a:latin typeface="Cambria" pitchFamily="18" charset="0"/>
            </a:endParaRPr>
          </a:p>
        </p:txBody>
      </p:sp>
      <p:sp>
        <p:nvSpPr>
          <p:cNvPr id="3" name="Content Placeholder 2"/>
          <p:cNvSpPr>
            <a:spLocks noGrp="1"/>
          </p:cNvSpPr>
          <p:nvPr>
            <p:ph idx="1"/>
          </p:nvPr>
        </p:nvSpPr>
        <p:spPr/>
        <p:txBody>
          <a:bodyPr>
            <a:normAutofit fontScale="85000" lnSpcReduction="10000"/>
          </a:bodyPr>
          <a:lstStyle/>
          <a:p>
            <a:r>
              <a:rPr lang="en-US" dirty="0" smtClean="0"/>
              <a:t> </a:t>
            </a:r>
          </a:p>
          <a:p>
            <a:pPr>
              <a:buNone/>
            </a:pPr>
            <a:r>
              <a:rPr lang="en-US" i="1" dirty="0" smtClean="0">
                <a:latin typeface="Cambria" pitchFamily="18" charset="0"/>
              </a:rPr>
              <a:t>The study of astrology is largely a study of </a:t>
            </a:r>
            <a:r>
              <a:rPr lang="en-US" i="1" dirty="0" err="1" smtClean="0">
                <a:latin typeface="Cambria" pitchFamily="18" charset="0"/>
              </a:rPr>
              <a:t>symbology</a:t>
            </a:r>
            <a:r>
              <a:rPr lang="en-US" i="1" dirty="0" smtClean="0">
                <a:latin typeface="Cambria" pitchFamily="18" charset="0"/>
              </a:rPr>
              <a:t>. There is a special significance attaching to every </a:t>
            </a:r>
            <a:r>
              <a:rPr lang="en-US" i="1" dirty="0" err="1" smtClean="0">
                <a:latin typeface="Cambria" pitchFamily="18" charset="0"/>
              </a:rPr>
              <a:t>horoscopical</a:t>
            </a:r>
            <a:r>
              <a:rPr lang="en-US" i="1" dirty="0" smtClean="0">
                <a:latin typeface="Cambria" pitchFamily="18" charset="0"/>
              </a:rPr>
              <a:t> factor. Each planet, sign and aspect, each house and quadrant of the horoscope has a particular root meaning and represents a natural principle, the working out of which can be traced in the manifold activities of everyday life.</a:t>
            </a:r>
          </a:p>
          <a:p>
            <a:pPr>
              <a:buNone/>
            </a:pPr>
            <a:r>
              <a:rPr lang="en-US" dirty="0" smtClean="0">
                <a:latin typeface="Cambria" pitchFamily="18" charset="0"/>
              </a:rPr>
              <a:t>Davison, R.C., </a:t>
            </a:r>
            <a:r>
              <a:rPr lang="en-US" i="1" dirty="0" smtClean="0">
                <a:latin typeface="Cambria" pitchFamily="18" charset="0"/>
              </a:rPr>
              <a:t>The Technique of Prediction</a:t>
            </a:r>
            <a:r>
              <a:rPr lang="en-US" dirty="0" smtClean="0">
                <a:latin typeface="Cambria" pitchFamily="18" charset="0"/>
              </a:rPr>
              <a:t> (</a:t>
            </a:r>
            <a:r>
              <a:rPr lang="en-US" dirty="0" err="1" smtClean="0">
                <a:latin typeface="Cambria" pitchFamily="18" charset="0"/>
              </a:rPr>
              <a:t>Romford</a:t>
            </a:r>
            <a:r>
              <a:rPr lang="en-US" dirty="0" smtClean="0">
                <a:latin typeface="Cambria" pitchFamily="18" charset="0"/>
              </a:rPr>
              <a:t>, Essex, </a:t>
            </a:r>
            <a:r>
              <a:rPr lang="en-US" dirty="0" err="1" smtClean="0">
                <a:latin typeface="Cambria" pitchFamily="18" charset="0"/>
              </a:rPr>
              <a:t>L.N.Fowler</a:t>
            </a:r>
            <a:r>
              <a:rPr lang="en-US" dirty="0" smtClean="0">
                <a:latin typeface="Cambria" pitchFamily="18" charset="0"/>
              </a:rPr>
              <a:t> &amp; Co. Ltd., 1983 [1955]), p. 14.</a:t>
            </a:r>
          </a:p>
          <a:p>
            <a:r>
              <a:rPr lang="en-US" dirty="0" smtClean="0"/>
              <a:t> </a:t>
            </a:r>
          </a:p>
          <a:p>
            <a:endParaRPr lang="en-US" dirty="0"/>
          </a:p>
        </p:txBody>
      </p:sp>
      <p:pic>
        <p:nvPicPr>
          <p:cNvPr id="4" name="Picture 3" descr="Ronald davison-.jpeg"/>
          <p:cNvPicPr>
            <a:picLocks noChangeAspect="1"/>
          </p:cNvPicPr>
          <p:nvPr/>
        </p:nvPicPr>
        <p:blipFill>
          <a:blip r:embed="rId2" cstate="print"/>
          <a:stretch>
            <a:fillRect/>
          </a:stretch>
        </p:blipFill>
        <p:spPr>
          <a:xfrm>
            <a:off x="7278094" y="0"/>
            <a:ext cx="1865906" cy="1928802"/>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rPr>
              <a:t>Astrology and Symbol</a:t>
            </a:r>
            <a:endParaRPr lang="en-US" dirty="0">
              <a:latin typeface="Cambria" pitchFamily="18" charset="0"/>
            </a:endParaRPr>
          </a:p>
        </p:txBody>
      </p:sp>
      <p:sp>
        <p:nvSpPr>
          <p:cNvPr id="3" name="Content Placeholder 2"/>
          <p:cNvSpPr>
            <a:spLocks noGrp="1"/>
          </p:cNvSpPr>
          <p:nvPr>
            <p:ph idx="1"/>
          </p:nvPr>
        </p:nvSpPr>
        <p:spPr/>
        <p:txBody>
          <a:bodyPr>
            <a:normAutofit fontScale="40000" lnSpcReduction="20000"/>
          </a:bodyPr>
          <a:lstStyle/>
          <a:p>
            <a:r>
              <a:rPr lang="en-US" sz="4500" dirty="0" smtClean="0">
                <a:latin typeface="Cambria" pitchFamily="18" charset="0"/>
              </a:rPr>
              <a:t>‘There has probably been no time in the history of human civilization when the word symbol or its equivalent in any language has been as much used or given so many varied meanings as it is today. Some philosophers and psychologists have coined new words in an attempt to make these meanings more precise. The words "symbol" and "sign" have been differentiated, and the distinction is useful provided no strict boundaries are established between the two sets of meaning... A sign, if precise and accurate, is strictly factual. It is a conventional and socially understandable way of presenting facts. </a:t>
            </a:r>
          </a:p>
          <a:p>
            <a:r>
              <a:rPr lang="en-US" sz="4500" dirty="0" smtClean="0">
                <a:latin typeface="Cambria" pitchFamily="18" charset="0"/>
              </a:rPr>
              <a:t> </a:t>
            </a:r>
          </a:p>
          <a:p>
            <a:r>
              <a:rPr lang="en-US" sz="4500" dirty="0" smtClean="0">
                <a:latin typeface="Cambria" pitchFamily="18" charset="0"/>
              </a:rPr>
              <a:t>…when one deals with a symbol one is in the presence of something that goes beyond the rational and the factual, something </a:t>
            </a:r>
            <a:r>
              <a:rPr lang="en-US" sz="4500" i="1" dirty="0" smtClean="0">
                <a:latin typeface="Cambria" pitchFamily="18" charset="0"/>
              </a:rPr>
              <a:t>that is more than it is</a:t>
            </a:r>
            <a:r>
              <a:rPr lang="en-US" sz="4500" dirty="0" smtClean="0">
                <a:latin typeface="Cambria" pitchFamily="18" charset="0"/>
              </a:rPr>
              <a:t>, because the symbol describes not only what it appears to be rationally and objectively, but also the relationship between a specific human need and the possibility of satisfying this need. A symbol is formulated when there is a human need for it. It may be a strictly personal need...The symbol is "person-centered." </a:t>
            </a:r>
          </a:p>
          <a:p>
            <a:endParaRPr lang="en-US" dirty="0" smtClean="0">
              <a:latin typeface="Cambria" pitchFamily="18" charset="0"/>
            </a:endParaRPr>
          </a:p>
          <a:p>
            <a:r>
              <a:rPr lang="en-US" sz="2500" dirty="0" smtClean="0">
                <a:latin typeface="Cambria" pitchFamily="18" charset="0"/>
              </a:rPr>
              <a:t>Rudhyar, Dane, ‘Symbols and the Cyclic Character of Human Existence’, </a:t>
            </a:r>
            <a:r>
              <a:rPr lang="en-US" sz="2500" u="sng" dirty="0" smtClean="0">
                <a:latin typeface="Cambria" pitchFamily="18" charset="0"/>
                <a:hlinkClick r:id="rId2"/>
              </a:rPr>
              <a:t>http://mindfire.ca/The%20Sabian%20Symbols/An%20Astrological%20Mandala%20-%20Symbols%20&amp;%20the%20Cyclic%20Character%20of%20Existence.htm</a:t>
            </a:r>
            <a:r>
              <a:rPr lang="en-US" sz="2500" dirty="0" smtClean="0">
                <a:latin typeface="Cambria" pitchFamily="18" charset="0"/>
              </a:rPr>
              <a:t>, accessed 4 November 2012; See also Rudhyar, Dane, </a:t>
            </a:r>
            <a:r>
              <a:rPr lang="en-US" sz="2500" i="1" dirty="0" smtClean="0">
                <a:latin typeface="Cambria" pitchFamily="18" charset="0"/>
              </a:rPr>
              <a:t>The </a:t>
            </a:r>
            <a:r>
              <a:rPr lang="en-US" sz="2500" i="1" dirty="0" err="1" smtClean="0">
                <a:latin typeface="Cambria" pitchFamily="18" charset="0"/>
              </a:rPr>
              <a:t>Planetarisation</a:t>
            </a:r>
            <a:r>
              <a:rPr lang="en-US" sz="2500" i="1" dirty="0" smtClean="0">
                <a:latin typeface="Cambria" pitchFamily="18" charset="0"/>
              </a:rPr>
              <a:t> of Consciousness</a:t>
            </a:r>
            <a:r>
              <a:rPr lang="en-US" sz="2500" dirty="0" smtClean="0">
                <a:latin typeface="Cambria" pitchFamily="18" charset="0"/>
              </a:rPr>
              <a:t>,(New York, Aurora Press, 1977), esp. pp. 226-231.</a:t>
            </a:r>
          </a:p>
          <a:p>
            <a:r>
              <a:rPr lang="en-US" sz="2500" dirty="0" smtClean="0">
                <a:latin typeface="Cambria" pitchFamily="18" charset="0"/>
              </a:rPr>
              <a:t>Rudhyar, Dane, ‘Symbols and the Cyclic Character of Human Existence’</a:t>
            </a:r>
            <a:r>
              <a:rPr lang="en-US" dirty="0" smtClean="0">
                <a:latin typeface="Cambria" pitchFamily="18" charset="0"/>
              </a:rPr>
              <a:t>.</a:t>
            </a:r>
          </a:p>
          <a:p>
            <a:endParaRPr lang="en-US" dirty="0"/>
          </a:p>
        </p:txBody>
      </p:sp>
      <p:pic>
        <p:nvPicPr>
          <p:cNvPr id="4" name="Picture 3" descr="Dane Rudhyar 2.jpeg"/>
          <p:cNvPicPr>
            <a:picLocks noChangeAspect="1"/>
          </p:cNvPicPr>
          <p:nvPr/>
        </p:nvPicPr>
        <p:blipFill>
          <a:blip r:embed="rId3" cstate="print"/>
          <a:stretch>
            <a:fillRect/>
          </a:stretch>
        </p:blipFill>
        <p:spPr>
          <a:xfrm>
            <a:off x="8001024" y="0"/>
            <a:ext cx="1023938" cy="1612702"/>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rPr>
              <a:t>Astrology and Symbol</a:t>
            </a:r>
            <a:endParaRPr lang="en-US" dirty="0">
              <a:latin typeface="Cambria" pitchFamily="18" charset="0"/>
            </a:endParaRPr>
          </a:p>
        </p:txBody>
      </p:sp>
      <p:sp>
        <p:nvSpPr>
          <p:cNvPr id="3" name="Content Placeholder 2"/>
          <p:cNvSpPr>
            <a:spLocks noGrp="1"/>
          </p:cNvSpPr>
          <p:nvPr>
            <p:ph idx="1"/>
          </p:nvPr>
        </p:nvSpPr>
        <p:spPr/>
        <p:txBody>
          <a:bodyPr>
            <a:normAutofit fontScale="55000" lnSpcReduction="20000"/>
          </a:bodyPr>
          <a:lstStyle/>
          <a:p>
            <a:endParaRPr lang="en-US" dirty="0" smtClean="0"/>
          </a:p>
          <a:p>
            <a:r>
              <a:rPr lang="en-US" dirty="0" smtClean="0">
                <a:latin typeface="Cambria" pitchFamily="18" charset="0"/>
              </a:rPr>
              <a:t>Similarly, for the humanistic astrologer, a birth chart is a </a:t>
            </a:r>
            <a:r>
              <a:rPr lang="en-US" b="1" dirty="0" smtClean="0">
                <a:latin typeface="Cambria" pitchFamily="18" charset="0"/>
              </a:rPr>
              <a:t>person-centered symbol</a:t>
            </a:r>
            <a:r>
              <a:rPr lang="en-US" dirty="0" smtClean="0">
                <a:latin typeface="Cambria" pitchFamily="18" charset="0"/>
              </a:rPr>
              <a:t>. That is to say</a:t>
            </a:r>
            <a:r>
              <a:rPr lang="en-US" b="1" dirty="0" smtClean="0">
                <a:latin typeface="Cambria" pitchFamily="18" charset="0"/>
              </a:rPr>
              <a:t>, it carries a "message" — the symbolic formulation of the individual's dharma</a:t>
            </a:r>
            <a:r>
              <a:rPr lang="en-US" dirty="0" smtClean="0">
                <a:latin typeface="Cambria" pitchFamily="18" charset="0"/>
              </a:rPr>
              <a:t>. It </a:t>
            </a:r>
            <a:r>
              <a:rPr lang="en-US" i="1" dirty="0" smtClean="0">
                <a:latin typeface="Cambria" pitchFamily="18" charset="0"/>
              </a:rPr>
              <a:t>suggests</a:t>
            </a:r>
            <a:r>
              <a:rPr lang="en-US" dirty="0" smtClean="0">
                <a:latin typeface="Cambria" pitchFamily="18" charset="0"/>
              </a:rPr>
              <a:t> </a:t>
            </a:r>
            <a:r>
              <a:rPr lang="en-US" b="1" dirty="0" smtClean="0">
                <a:latin typeface="Cambria" pitchFamily="18" charset="0"/>
              </a:rPr>
              <a:t>how he can best actualize the innate potentialities of his particular and unique selfhood</a:t>
            </a:r>
            <a:r>
              <a:rPr lang="en-US" dirty="0" smtClean="0">
                <a:latin typeface="Cambria" pitchFamily="18" charset="0"/>
              </a:rPr>
              <a:t>. It is a symbol, a </a:t>
            </a:r>
            <a:r>
              <a:rPr lang="en-US" dirty="0" err="1" smtClean="0">
                <a:latin typeface="Cambria" pitchFamily="18" charset="0"/>
              </a:rPr>
              <a:t>mandala</a:t>
            </a:r>
            <a:r>
              <a:rPr lang="en-US" dirty="0" smtClean="0">
                <a:latin typeface="Cambria" pitchFamily="18" charset="0"/>
              </a:rPr>
              <a:t>, or logos, a word of power. Astrology, seen from this point of view, is a language of symbols. Because it is a language, it implies a process of unfoldment of an idea of feeling-response.’</a:t>
            </a:r>
          </a:p>
          <a:p>
            <a:endParaRPr lang="en-US" dirty="0" smtClean="0">
              <a:latin typeface="Cambria" pitchFamily="18" charset="0"/>
            </a:endParaRPr>
          </a:p>
          <a:p>
            <a:r>
              <a:rPr lang="en-US" dirty="0" smtClean="0">
                <a:latin typeface="Cambria" pitchFamily="18" charset="0"/>
              </a:rPr>
              <a:t>Rudhyar, Dane, ‘Symbols and the Cyclic Character of Human Existence’, </a:t>
            </a:r>
            <a:r>
              <a:rPr lang="en-US" u="sng" dirty="0" smtClean="0">
                <a:latin typeface="Cambria" pitchFamily="18" charset="0"/>
                <a:hlinkClick r:id="rId2"/>
              </a:rPr>
              <a:t>http://mindfire.ca/The%20Sabian%20Symbols/An%20Astrological%20Mandala%20-%20Symbols%20&amp;%20the%20Cyclic%20Character%20of%20Existence.htm</a:t>
            </a:r>
            <a:r>
              <a:rPr lang="en-US" dirty="0" smtClean="0">
                <a:latin typeface="Cambria" pitchFamily="18" charset="0"/>
              </a:rPr>
              <a:t>, accessed 4 November 2012; See also Rudhyar, Dane, </a:t>
            </a:r>
            <a:r>
              <a:rPr lang="en-US" i="1" dirty="0" smtClean="0">
                <a:latin typeface="Cambria" pitchFamily="18" charset="0"/>
              </a:rPr>
              <a:t>The </a:t>
            </a:r>
            <a:r>
              <a:rPr lang="en-US" i="1" dirty="0" err="1" smtClean="0">
                <a:latin typeface="Cambria" pitchFamily="18" charset="0"/>
              </a:rPr>
              <a:t>Planetarisation</a:t>
            </a:r>
            <a:r>
              <a:rPr lang="en-US" i="1" dirty="0" smtClean="0">
                <a:latin typeface="Cambria" pitchFamily="18" charset="0"/>
              </a:rPr>
              <a:t> of Consciousness</a:t>
            </a:r>
            <a:r>
              <a:rPr lang="en-US" dirty="0" smtClean="0">
                <a:latin typeface="Cambria" pitchFamily="18" charset="0"/>
              </a:rPr>
              <a:t>,(New York, Aurora Press, 1977), esp. pp. 226-231.</a:t>
            </a:r>
          </a:p>
          <a:p>
            <a:r>
              <a:rPr lang="en-US" dirty="0" smtClean="0">
                <a:latin typeface="Cambria" pitchFamily="18" charset="0"/>
              </a:rPr>
              <a:t>Rudhyar, Dane, ‘Symbols and the Cyclic Character of Human Existence’.</a:t>
            </a:r>
          </a:p>
          <a:p>
            <a:endParaRPr lang="en-US" dirty="0"/>
          </a:p>
        </p:txBody>
      </p:sp>
      <p:pic>
        <p:nvPicPr>
          <p:cNvPr id="4" name="Picture 3" descr="Dane Rudhyar 2.jpeg"/>
          <p:cNvPicPr>
            <a:picLocks noChangeAspect="1"/>
          </p:cNvPicPr>
          <p:nvPr/>
        </p:nvPicPr>
        <p:blipFill>
          <a:blip r:embed="rId3" cstate="print"/>
          <a:stretch>
            <a:fillRect/>
          </a:stretch>
        </p:blipFill>
        <p:spPr>
          <a:xfrm>
            <a:off x="8001024" y="0"/>
            <a:ext cx="1023938" cy="1612702"/>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1800" dirty="0" smtClean="0">
                <a:latin typeface="Cambria" pitchFamily="18" charset="0"/>
              </a:rPr>
              <a:t>The enduring fascination of divinatory narratives: the Times 6 May 2015, p. 33 (this was the day before the 2015 UK general election: the figure in yellow is the UK Liberal Democrat leader Nick Clegg and the character with the quiff and rosy cheeks is Conservative leader David Cameron)</a:t>
            </a:r>
            <a:endParaRPr lang="en-GB" sz="1800" dirty="0">
              <a:latin typeface="Cambria" pitchFamily="18" charset="0"/>
            </a:endParaRPr>
          </a:p>
        </p:txBody>
      </p:sp>
      <p:pic>
        <p:nvPicPr>
          <p:cNvPr id="4" name="Content Placeholder 3" descr="Times 6 May 2015.jpeg"/>
          <p:cNvPicPr>
            <a:picLocks noGrp="1" noChangeAspect="1"/>
          </p:cNvPicPr>
          <p:nvPr>
            <p:ph idx="1"/>
          </p:nvPr>
        </p:nvPicPr>
        <p:blipFill>
          <a:blip r:embed="rId2" cstate="print"/>
          <a:stretch>
            <a:fillRect/>
          </a:stretch>
        </p:blipFill>
        <p:spPr>
          <a:xfrm>
            <a:off x="921481" y="1428736"/>
            <a:ext cx="7819999" cy="5214974"/>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rPr>
              <a:t>And in poetry</a:t>
            </a:r>
            <a:endParaRPr lang="en-US" dirty="0">
              <a:latin typeface="Cambria" pitchFamily="18" charset="0"/>
            </a:endParaRPr>
          </a:p>
        </p:txBody>
      </p:sp>
      <p:sp>
        <p:nvSpPr>
          <p:cNvPr id="3" name="Content Placeholder 2"/>
          <p:cNvSpPr>
            <a:spLocks noGrp="1"/>
          </p:cNvSpPr>
          <p:nvPr>
            <p:ph idx="1"/>
          </p:nvPr>
        </p:nvSpPr>
        <p:spPr/>
        <p:txBody>
          <a:bodyPr>
            <a:normAutofit fontScale="92500" lnSpcReduction="10000"/>
          </a:bodyPr>
          <a:lstStyle/>
          <a:p>
            <a:pPr algn="ctr">
              <a:buNone/>
            </a:pPr>
            <a:r>
              <a:rPr lang="en-US" sz="4400" i="1" dirty="0" smtClean="0">
                <a:latin typeface="Cambria" pitchFamily="18" charset="0"/>
              </a:rPr>
              <a:t>Dawn I love you I have the whole night in my veins</a:t>
            </a:r>
          </a:p>
          <a:p>
            <a:pPr algn="ctr">
              <a:buNone/>
            </a:pPr>
            <a:r>
              <a:rPr lang="en-US" sz="4400" i="1" dirty="0" smtClean="0">
                <a:latin typeface="Cambria" pitchFamily="18" charset="0"/>
              </a:rPr>
              <a:t>All night I watched you</a:t>
            </a:r>
          </a:p>
          <a:p>
            <a:pPr algn="ctr">
              <a:buNone/>
            </a:pPr>
            <a:r>
              <a:rPr lang="en-US" sz="4400" i="1" dirty="0" smtClean="0">
                <a:latin typeface="Cambria" pitchFamily="18" charset="0"/>
              </a:rPr>
              <a:t>I have everything to divine</a:t>
            </a:r>
          </a:p>
          <a:p>
            <a:pPr>
              <a:buNone/>
            </a:pPr>
            <a:endParaRPr lang="en-GB" dirty="0" smtClean="0"/>
          </a:p>
          <a:p>
            <a:pPr>
              <a:buNone/>
            </a:pPr>
            <a:r>
              <a:rPr lang="en-GB" dirty="0" smtClean="0">
                <a:latin typeface="Cambria" pitchFamily="18" charset="0"/>
              </a:rPr>
              <a:t>Paul </a:t>
            </a:r>
            <a:r>
              <a:rPr lang="en-GB" dirty="0" err="1" smtClean="0">
                <a:latin typeface="Cambria" pitchFamily="18" charset="0"/>
              </a:rPr>
              <a:t>Eluard</a:t>
            </a:r>
            <a:r>
              <a:rPr lang="en-GB" dirty="0" smtClean="0">
                <a:latin typeface="Cambria" pitchFamily="18" charset="0"/>
              </a:rPr>
              <a:t>, </a:t>
            </a:r>
            <a:r>
              <a:rPr lang="en-GB" i="1" dirty="0" smtClean="0">
                <a:latin typeface="Cambria" pitchFamily="18" charset="0"/>
              </a:rPr>
              <a:t>Love, Poetry</a:t>
            </a:r>
            <a:r>
              <a:rPr lang="en-GB" dirty="0" smtClean="0">
                <a:latin typeface="Cambria" pitchFamily="18" charset="0"/>
              </a:rPr>
              <a:t>, XX, lines 1-3, p. 61 (1929) (NB </a:t>
            </a:r>
            <a:r>
              <a:rPr lang="en-GB" dirty="0" err="1" smtClean="0">
                <a:latin typeface="Cambria" pitchFamily="18" charset="0"/>
              </a:rPr>
              <a:t>Eluard’s</a:t>
            </a:r>
            <a:r>
              <a:rPr lang="en-GB" dirty="0" smtClean="0">
                <a:latin typeface="Cambria" pitchFamily="18" charset="0"/>
              </a:rPr>
              <a:t> horoscope was cast by surrealist poet Andre Breton)</a:t>
            </a:r>
            <a:endParaRPr lang="en-US" dirty="0" smtClean="0">
              <a:latin typeface="Cambria" pitchFamily="18" charset="0"/>
            </a:endParaRPr>
          </a:p>
          <a:p>
            <a:endParaRPr lang="en-US" dirty="0"/>
          </a:p>
        </p:txBody>
      </p:sp>
      <p:pic>
        <p:nvPicPr>
          <p:cNvPr id="4" name="Picture 3" descr="Paul Eluard.jpeg"/>
          <p:cNvPicPr>
            <a:picLocks noChangeAspect="1"/>
          </p:cNvPicPr>
          <p:nvPr/>
        </p:nvPicPr>
        <p:blipFill>
          <a:blip r:embed="rId2" cstate="print"/>
          <a:stretch>
            <a:fillRect/>
          </a:stretch>
        </p:blipFill>
        <p:spPr>
          <a:xfrm>
            <a:off x="7816022" y="1"/>
            <a:ext cx="1208932" cy="1643049"/>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latin typeface="Cambria" pitchFamily="18" charset="0"/>
              </a:rPr>
              <a:t>Conclusion, Questions and Reading</a:t>
            </a:r>
            <a:endParaRPr lang="en-US" dirty="0">
              <a:latin typeface="Cambria" pitchFamily="18" charset="0"/>
            </a:endParaRPr>
          </a:p>
        </p:txBody>
      </p:sp>
      <p:sp>
        <p:nvSpPr>
          <p:cNvPr id="3" name="Content Placeholder 2"/>
          <p:cNvSpPr>
            <a:spLocks noGrp="1"/>
          </p:cNvSpPr>
          <p:nvPr>
            <p:ph sz="half" idx="1"/>
          </p:nvPr>
        </p:nvSpPr>
        <p:spPr/>
        <p:txBody>
          <a:bodyPr>
            <a:normAutofit fontScale="62500" lnSpcReduction="20000"/>
          </a:bodyPr>
          <a:lstStyle/>
          <a:p>
            <a:pPr>
              <a:buNone/>
            </a:pPr>
            <a:r>
              <a:rPr lang="en-GB" dirty="0" smtClean="0">
                <a:latin typeface="Cambria" pitchFamily="18" charset="0"/>
              </a:rPr>
              <a:t>To say that astrology is symbolic does not mean that it is also divinatory.</a:t>
            </a:r>
          </a:p>
          <a:p>
            <a:pPr>
              <a:buNone/>
            </a:pPr>
            <a:r>
              <a:rPr lang="en-GB" dirty="0" smtClean="0">
                <a:latin typeface="Cambria" pitchFamily="18" charset="0"/>
              </a:rPr>
              <a:t>However they overlap in the notion of the astrologer as reader of the heavens</a:t>
            </a:r>
          </a:p>
          <a:p>
            <a:pPr>
              <a:buNone/>
            </a:pPr>
            <a:r>
              <a:rPr lang="en-GB" dirty="0" smtClean="0">
                <a:latin typeface="Cambria" pitchFamily="18" charset="0"/>
              </a:rPr>
              <a:t>Is all astrology divinatory or only some?</a:t>
            </a:r>
          </a:p>
          <a:p>
            <a:pPr>
              <a:buNone/>
            </a:pPr>
            <a:r>
              <a:rPr lang="en-GB" dirty="0" smtClean="0">
                <a:latin typeface="Cambria" pitchFamily="18" charset="0"/>
              </a:rPr>
              <a:t>Is astrology divinatory in its very nature, or is it not divinatory in its very nature but can be practiced as or with divination?</a:t>
            </a:r>
          </a:p>
          <a:p>
            <a:pPr>
              <a:buNone/>
            </a:pPr>
            <a:r>
              <a:rPr lang="en-GB" dirty="0" smtClean="0">
                <a:latin typeface="Cambria" pitchFamily="18" charset="0"/>
              </a:rPr>
              <a:t>Reading:</a:t>
            </a:r>
          </a:p>
          <a:p>
            <a:pPr>
              <a:buNone/>
            </a:pPr>
            <a:r>
              <a:rPr lang="en-GB" dirty="0" smtClean="0">
                <a:latin typeface="Cambria" pitchFamily="18" charset="0"/>
              </a:rPr>
              <a:t>See the reading this week on </a:t>
            </a:r>
            <a:r>
              <a:rPr lang="en-GB" dirty="0" err="1" smtClean="0">
                <a:latin typeface="Cambria" pitchFamily="18" charset="0"/>
              </a:rPr>
              <a:t>Moodle</a:t>
            </a:r>
            <a:endParaRPr lang="en-GB" dirty="0" smtClean="0">
              <a:latin typeface="Cambria" pitchFamily="18" charset="0"/>
            </a:endParaRPr>
          </a:p>
          <a:p>
            <a:pPr>
              <a:buNone/>
            </a:pPr>
            <a:r>
              <a:rPr lang="en-GB" dirty="0" smtClean="0">
                <a:latin typeface="Cambria" pitchFamily="18" charset="0"/>
              </a:rPr>
              <a:t>Search the web for primary sources</a:t>
            </a:r>
          </a:p>
          <a:p>
            <a:pPr>
              <a:buNone/>
            </a:pPr>
            <a:r>
              <a:rPr lang="en-GB" dirty="0" smtClean="0">
                <a:latin typeface="Cambria" pitchFamily="18" charset="0"/>
              </a:rPr>
              <a:t>Check JSTOR</a:t>
            </a:r>
          </a:p>
          <a:p>
            <a:endParaRPr lang="en-US" dirty="0"/>
          </a:p>
        </p:txBody>
      </p:sp>
      <p:sp>
        <p:nvSpPr>
          <p:cNvPr id="4" name="Content Placeholder 3"/>
          <p:cNvSpPr>
            <a:spLocks noGrp="1"/>
          </p:cNvSpPr>
          <p:nvPr>
            <p:ph sz="half" idx="2"/>
          </p:nvPr>
        </p:nvSpPr>
        <p:spPr/>
        <p:txBody>
          <a:bodyPr>
            <a:normAutofit fontScale="62500" lnSpcReduction="20000"/>
          </a:bodyPr>
          <a:lstStyle/>
          <a:p>
            <a:pPr>
              <a:buNone/>
            </a:pPr>
            <a:r>
              <a:rPr lang="en-GB" dirty="0" smtClean="0">
                <a:latin typeface="Cambria" pitchFamily="18" charset="0"/>
              </a:rPr>
              <a:t>In what ways can the notion of the symbol be applied to other modules – e.g. Heavenly Discourses, </a:t>
            </a:r>
            <a:r>
              <a:rPr lang="en-GB" dirty="0" err="1" smtClean="0">
                <a:latin typeface="Cambria" pitchFamily="18" charset="0"/>
              </a:rPr>
              <a:t>Skyscapes</a:t>
            </a:r>
            <a:r>
              <a:rPr lang="en-GB" dirty="0" smtClean="0">
                <a:latin typeface="Cambria" pitchFamily="18" charset="0"/>
              </a:rPr>
              <a:t>, Astral Religion?</a:t>
            </a:r>
          </a:p>
          <a:p>
            <a:pPr>
              <a:buNone/>
            </a:pPr>
            <a:endParaRPr lang="en-GB" dirty="0" smtClean="0">
              <a:latin typeface="Cambria" pitchFamily="18" charset="0"/>
            </a:endParaRPr>
          </a:p>
          <a:p>
            <a:pPr>
              <a:buNone/>
            </a:pPr>
            <a:r>
              <a:rPr lang="en-GB" dirty="0" smtClean="0">
                <a:latin typeface="Cambria" pitchFamily="18" charset="0"/>
              </a:rPr>
              <a:t>In what ways can our understanding of divination be applied to other modules.</a:t>
            </a:r>
          </a:p>
          <a:p>
            <a:pPr>
              <a:buNone/>
            </a:pPr>
            <a:endParaRPr lang="en-GB" dirty="0" smtClean="0"/>
          </a:p>
          <a:p>
            <a:pPr>
              <a:buNone/>
            </a:pPr>
            <a:r>
              <a:rPr lang="en-GB" b="1" dirty="0" smtClean="0"/>
              <a:t>Keep, download and use again the material in this week – and all weeks </a:t>
            </a:r>
            <a:r>
              <a:rPr lang="en-GB" b="1" smtClean="0"/>
              <a:t>in this </a:t>
            </a:r>
            <a:r>
              <a:rPr lang="en-GB" b="1" dirty="0" smtClean="0"/>
              <a:t>module</a:t>
            </a:r>
            <a:endParaRPr lang="en-GB" b="1" dirty="0"/>
          </a:p>
        </p:txBody>
      </p:sp>
      <p:pic>
        <p:nvPicPr>
          <p:cNvPr id="5" name="Picture 4" descr="TheSophiaCentre.jpg"/>
          <p:cNvPicPr>
            <a:picLocks noChangeAspect="1"/>
          </p:cNvPicPr>
          <p:nvPr/>
        </p:nvPicPr>
        <p:blipFill>
          <a:blip r:embed="rId2" cstate="print"/>
          <a:stretch>
            <a:fillRect/>
          </a:stretch>
        </p:blipFill>
        <p:spPr>
          <a:xfrm>
            <a:off x="4375796" y="5805264"/>
            <a:ext cx="4768204" cy="925831"/>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855</TotalTime>
  <Words>2339</Words>
  <Application>Microsoft Office PowerPoint</Application>
  <PresentationFormat>On-screen Show (4:3)</PresentationFormat>
  <Paragraphs>175</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Nick Campion </vt:lpstr>
      <vt:lpstr>Purpose</vt:lpstr>
      <vt:lpstr>The Question</vt:lpstr>
      <vt:lpstr>More from Curry…</vt:lpstr>
      <vt:lpstr>Issues in modern western astrology</vt:lpstr>
      <vt:lpstr>Astrology as Divination</vt:lpstr>
      <vt:lpstr>Problems of Definition</vt:lpstr>
      <vt:lpstr> Barbara Tedlock, ‘Divination as a Way of Knowing: Embodiment, Visualisation, Narrative, and Interpretation’, Folklore, Vol. 112, No. 2 (Oct., 2001), pp. 189-197 (p. 189) </vt:lpstr>
      <vt:lpstr>The Polemics on Divination and  Astrology </vt:lpstr>
      <vt:lpstr>Classification: Plato</vt:lpstr>
      <vt:lpstr>Classification: Cicero</vt:lpstr>
      <vt:lpstr>If some astrology is divination, is it all?</vt:lpstr>
      <vt:lpstr>Is only some astrology divinatory?</vt:lpstr>
      <vt:lpstr>Astrology and Divination: Function</vt:lpstr>
      <vt:lpstr>To ‘tell fortune’</vt:lpstr>
      <vt:lpstr>Astrology and Popular Culture: Telling fortunes December 2014</vt:lpstr>
      <vt:lpstr>Hermeneutics</vt:lpstr>
      <vt:lpstr>Curry’s thesis</vt:lpstr>
      <vt:lpstr>Astrology and Symbol</vt:lpstr>
      <vt:lpstr>Astrology and Symbol</vt:lpstr>
      <vt:lpstr>Astrology and Symbol</vt:lpstr>
      <vt:lpstr>Astrology and Symbol</vt:lpstr>
      <vt:lpstr>The enduring fascination of divinatory narratives: the Times 6 May 2015, p. 33 (this was the day before the 2015 UK general election: the figure in yellow is the UK Liberal Democrat leader Nick Clegg and the character with the quiff and rosy cheeks is Conservative leader David Cameron)</vt:lpstr>
      <vt:lpstr>And in poetry</vt:lpstr>
      <vt:lpstr>Conclusion, Questions and Reading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111</cp:revision>
  <dcterms:created xsi:type="dcterms:W3CDTF">2012-03-12T14:50:53Z</dcterms:created>
  <dcterms:modified xsi:type="dcterms:W3CDTF">2020-11-12T18:08:29Z</dcterms:modified>
</cp:coreProperties>
</file>