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243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243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1d03857b48_0_0:notes"/>
          <p:cNvSpPr/>
          <p:nvPr>
            <p:ph idx="2" type="sldImg"/>
          </p:nvPr>
        </p:nvSpPr>
        <p:spPr>
          <a:xfrm>
            <a:off x="381239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31d03857b4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Widespread in Eurasia. </a:t>
            </a:r>
            <a:r>
              <a:rPr lang="en"/>
              <a:t>Earlier in Wales and South England, and later in Scotland and North England. Hunted for fur, meat and castoreum.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Environment</a:t>
            </a:r>
            <a:r>
              <a:rPr lang="en"/>
              <a:t> (Wales) Act 2016, section 7 of </a:t>
            </a:r>
            <a:r>
              <a:rPr lang="en"/>
              <a:t>priority</a:t>
            </a:r>
            <a:r>
              <a:rPr lang="en"/>
              <a:t> habitats - lowland fen.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Increased biodiversity because of how they shape the habitat around them - damming and burrowing activities create ponds, wetland, and disturbed areas.  also reduces flooding and drought.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1d03857b48_1_2:notes"/>
          <p:cNvSpPr/>
          <p:nvPr>
            <p:ph idx="2" type="sldImg"/>
          </p:nvPr>
        </p:nvSpPr>
        <p:spPr>
          <a:xfrm>
            <a:off x="381243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1d03857b48_1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1d03857b48_0_5:notes"/>
          <p:cNvSpPr/>
          <p:nvPr>
            <p:ph idx="2" type="sldImg"/>
          </p:nvPr>
        </p:nvSpPr>
        <p:spPr>
          <a:xfrm>
            <a:off x="381239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1d03857b4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Cors Dyfi = 17 hectare site, sitka spruce plantation post WWII.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Surrounded by railway line, road, and caravan park, in Powys, above Aberystwyth.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Welsh Beaver Project has been looking to reintro beavers since about 2005 - they looked at the Rheidol catchment, which the Dyfi is part of.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1d03857b48_0_10:notes"/>
          <p:cNvSpPr/>
          <p:nvPr>
            <p:ph idx="2" type="sldImg"/>
          </p:nvPr>
        </p:nvSpPr>
        <p:spPr>
          <a:xfrm>
            <a:off x="381239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1d03857b4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Lethal control licences issued in Tay and Earn catchment in Scotland - individuals trapped and removed from there so they wouldn't be killed.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Echinococcus multilocularis - tapeworm species that has small mammals such as foxes and beavers as its hosts in Europe.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1d03857b48_0_15:notes"/>
          <p:cNvSpPr/>
          <p:nvPr>
            <p:ph idx="2" type="sldImg"/>
          </p:nvPr>
        </p:nvSpPr>
        <p:spPr>
          <a:xfrm>
            <a:off x="381239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31d03857b48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1d03857b48_0_20:notes"/>
          <p:cNvSpPr/>
          <p:nvPr>
            <p:ph idx="2" type="sldImg"/>
          </p:nvPr>
        </p:nvSpPr>
        <p:spPr>
          <a:xfrm>
            <a:off x="381239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1d03857b48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Spring 2024, 3 years after initial reintro. Female had to be put down, injuries were determined to be from the other beavers - by this time there were 4 in total.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Unsure of the future of this project, but Wildlife Trusts overall are now advocating for full release and reintro, rather than into enclosures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1d03857b48_1_14:notes"/>
          <p:cNvSpPr/>
          <p:nvPr>
            <p:ph idx="2" type="sldImg"/>
          </p:nvPr>
        </p:nvSpPr>
        <p:spPr>
          <a:xfrm>
            <a:off x="381243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31d03857b48_1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1d03857b48_1_21:notes"/>
          <p:cNvSpPr/>
          <p:nvPr>
            <p:ph idx="2" type="sldImg"/>
          </p:nvPr>
        </p:nvSpPr>
        <p:spPr>
          <a:xfrm>
            <a:off x="381243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1d03857b48_1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1d03857b48_1_26:notes"/>
          <p:cNvSpPr/>
          <p:nvPr>
            <p:ph idx="2" type="sldImg"/>
          </p:nvPr>
        </p:nvSpPr>
        <p:spPr>
          <a:xfrm>
            <a:off x="381243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31d03857b48_1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1d03857b48_1_33:notes"/>
          <p:cNvSpPr/>
          <p:nvPr>
            <p:ph idx="2" type="sldImg"/>
          </p:nvPr>
        </p:nvSpPr>
        <p:spPr>
          <a:xfrm>
            <a:off x="381243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1d03857b48_1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3500" lIns="93500" spcFirstLastPara="1" rIns="93500" wrap="square" tIns="935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300" cy="755700"/>
          </a:xfrm>
          <a:prstGeom prst="rect">
            <a:avLst/>
          </a:prstGeom>
        </p:spPr>
        <p:txBody>
          <a:bodyPr anchorCtr="0" anchor="b" bIns="93500" lIns="93500" spcFirstLastPara="1" rIns="93500" wrap="square" tIns="935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300" cy="3179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1pPr>
            <a:lvl2pPr lvl="1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2pPr>
            <a:lvl3pPr lvl="2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3pPr>
            <a:lvl4pPr lvl="3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4pPr>
            <a:lvl5pPr lvl="4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5pPr>
            <a:lvl6pPr lvl="5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6pPr>
            <a:lvl7pPr lvl="6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7pPr>
            <a:lvl8pPr lvl="7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8pPr>
            <a:lvl9pPr lvl="8">
              <a:spcBef>
                <a:spcPts val="0"/>
              </a:spcBef>
              <a:spcAft>
                <a:spcPts val="0"/>
              </a:spcAft>
              <a:buSzPts val="4900"/>
              <a:buNone/>
              <a:defRPr sz="49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3500" lIns="93500" spcFirstLastPara="1" rIns="93500" wrap="square" tIns="93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3500" lIns="93500" spcFirstLastPara="1" rIns="93500" wrap="square" tIns="935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1pPr>
            <a:lvl2pPr lvl="1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2pPr>
            <a:lvl3pPr lvl="2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3pPr>
            <a:lvl4pPr lvl="3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4pPr>
            <a:lvl5pPr lvl="4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5pPr>
            <a:lvl6pPr lvl="5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6pPr>
            <a:lvl7pPr lvl="6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7pPr>
            <a:lvl8pPr lvl="7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8pPr>
            <a:lvl9pPr lvl="8" algn="ctr">
              <a:spcBef>
                <a:spcPts val="0"/>
              </a:spcBef>
              <a:spcAft>
                <a:spcPts val="0"/>
              </a:spcAft>
              <a:buSzPts val="4300"/>
              <a:buNone/>
              <a:defRPr sz="43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3500" lIns="93500" spcFirstLastPara="1" rIns="93500" wrap="square" tIns="935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300"/>
              <a:buNone/>
              <a:defRPr sz="123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>
            <a:lvl1pPr indent="-349250" lvl="0" marL="45720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indent="-323850" lvl="1" marL="914400" algn="ctr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2pPr>
            <a:lvl3pPr indent="-323850" lvl="2" marL="1371600" algn="ctr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3pPr>
            <a:lvl4pPr indent="-323850" lvl="3" marL="1828800" algn="ctr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4pPr>
            <a:lvl5pPr indent="-323850" lvl="4" marL="2286000" algn="ctr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5pPr>
            <a:lvl6pPr indent="-323850" lvl="5" marL="2743200" algn="ctr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6pPr>
            <a:lvl7pPr indent="-323850" lvl="6" marL="3200400" algn="ctr">
              <a:spcBef>
                <a:spcPts val="0"/>
              </a:spcBef>
              <a:spcAft>
                <a:spcPts val="0"/>
              </a:spcAft>
              <a:buSzPts val="1500"/>
              <a:buChar char="●"/>
              <a:defRPr/>
            </a:lvl7pPr>
            <a:lvl8pPr indent="-323850" lvl="7" marL="3657600" algn="ctr">
              <a:spcBef>
                <a:spcPts val="0"/>
              </a:spcBef>
              <a:spcAft>
                <a:spcPts val="0"/>
              </a:spcAft>
              <a:buSzPts val="1500"/>
              <a:buChar char="○"/>
              <a:defRPr/>
            </a:lvl8pPr>
            <a:lvl9pPr indent="-323850" lvl="8" marL="4114800" algn="ctr">
              <a:spcBef>
                <a:spcPts val="0"/>
              </a:spcBef>
              <a:spcAft>
                <a:spcPts val="0"/>
              </a:spcAft>
              <a:buSzPts val="15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3500" lIns="93500" spcFirstLastPara="1" rIns="93500" wrap="square" tIns="9350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3500" lIns="93500" spcFirstLastPara="1" rIns="93500" wrap="square" tIns="935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3500" lIns="93500" spcFirstLastPara="1" rIns="93500" wrap="square" tIns="93500">
            <a:normAutofit/>
          </a:bodyPr>
          <a:lstStyle>
            <a:lvl1pPr indent="-3492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1pPr>
            <a:lvl2pPr indent="-3238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○"/>
              <a:defRPr sz="1500">
                <a:solidFill>
                  <a:schemeClr val="dk2"/>
                </a:solidFill>
              </a:defRPr>
            </a:lvl2pPr>
            <a:lvl3pPr indent="-3238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■"/>
              <a:defRPr sz="1500">
                <a:solidFill>
                  <a:schemeClr val="dk2"/>
                </a:solidFill>
              </a:defRPr>
            </a:lvl3pPr>
            <a:lvl4pPr indent="-3238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  <a:defRPr sz="1500">
                <a:solidFill>
                  <a:schemeClr val="dk2"/>
                </a:solidFill>
              </a:defRPr>
            </a:lvl4pPr>
            <a:lvl5pPr indent="-3238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○"/>
              <a:defRPr sz="1500">
                <a:solidFill>
                  <a:schemeClr val="dk2"/>
                </a:solidFill>
              </a:defRPr>
            </a:lvl5pPr>
            <a:lvl6pPr indent="-3238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■"/>
              <a:defRPr sz="1500">
                <a:solidFill>
                  <a:schemeClr val="dk2"/>
                </a:solidFill>
              </a:defRPr>
            </a:lvl6pPr>
            <a:lvl7pPr indent="-3238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●"/>
              <a:defRPr sz="1500">
                <a:solidFill>
                  <a:schemeClr val="dk2"/>
                </a:solidFill>
              </a:defRPr>
            </a:lvl7pPr>
            <a:lvl8pPr indent="-3238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○"/>
              <a:defRPr sz="1500">
                <a:solidFill>
                  <a:schemeClr val="dk2"/>
                </a:solidFill>
              </a:defRPr>
            </a:lvl8pPr>
            <a:lvl9pPr indent="-3238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Char char="■"/>
              <a:defRPr sz="15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3500" lIns="93500" spcFirstLastPara="1" rIns="93500" wrap="square" tIns="9350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2288"/>
            <a:ext cx="9144003" cy="5148072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3" name="Google Shape;1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0" name="Google Shape;11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7" name="Google Shape;11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3500" lIns="93500" spcFirstLastPara="1" rIns="93500" wrap="square" tIns="935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4" name="Google Shape;12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