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68758" autoAdjust="0"/>
  </p:normalViewPr>
  <p:slideViewPr>
    <p:cSldViewPr snapToGrid="0">
      <p:cViewPr varScale="1">
        <p:scale>
          <a:sx n="76" d="100"/>
          <a:sy n="76" d="100"/>
        </p:scale>
        <p:origin x="214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059B46-8859-47A9-8762-9E42A8A91E51}" type="datetimeFigureOut">
              <a:t>4/14/2024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DC798E-218F-47D3-99D3-69B087655A4E}" type="slidenum">
              <a:t>‹#›</a:t>
            </a:fld>
            <a:endParaRPr lang="en-US"/>
          </a:p>
        </p:txBody>
      </p:sp>
    </p:spTree>
    <p:extLst>
      <p:ext uri="{BB962C8B-B14F-4D97-AF65-F5344CB8AC3E}">
        <p14:creationId xmlns:p14="http://schemas.microsoft.com/office/powerpoint/2010/main" val="3322631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0" dirty="0"/>
              <a:t>To ensure AstraZeneca's merger is a success and a cooperation that is gainful between its UK headquarters and it's new German management office through examination of intercultural communication theories and developing solutions that are customized.</a:t>
            </a:r>
          </a:p>
          <a:p>
            <a:endParaRPr lang="en-US" b="0" dirty="0">
              <a:cs typeface="Calibri"/>
            </a:endParaRPr>
          </a:p>
        </p:txBody>
      </p:sp>
      <p:sp>
        <p:nvSpPr>
          <p:cNvPr id="4" name="Slide Number Placeholder 3"/>
          <p:cNvSpPr>
            <a:spLocks noGrp="1"/>
          </p:cNvSpPr>
          <p:nvPr>
            <p:ph type="sldNum" sz="quarter" idx="5"/>
          </p:nvPr>
        </p:nvSpPr>
        <p:spPr/>
        <p:txBody>
          <a:bodyPr/>
          <a:lstStyle/>
          <a:p>
            <a:fld id="{CFDC798E-218F-47D3-99D3-69B087655A4E}" type="slidenum">
              <a:t>3</a:t>
            </a:fld>
            <a:endParaRPr lang="en-US"/>
          </a:p>
        </p:txBody>
      </p:sp>
    </p:spTree>
    <p:extLst>
      <p:ext uri="{BB962C8B-B14F-4D97-AF65-F5344CB8AC3E}">
        <p14:creationId xmlns:p14="http://schemas.microsoft.com/office/powerpoint/2010/main" val="4915433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effectLst/>
                <a:latin typeface="Axiforma"/>
              </a:rPr>
              <a:t>The observation of Germany that exercises less reliance on power than the UK, which follows Hofstede's theory, gives a hint that the association is orienting to justice and not power. The most recognized character of Germany is the Fear of the Uncertainty, the need to known, in other words, to be in control.. While the UK stresses more the particularity and nobility, the USA encourages and assumes the group activity and feeling. Through Trompenaars's dimensions the reader is introduced to the dimensions of human existence, which include being neutral or emotional person and being a universalist or particularist, always influencing how communication related difficulties are solved. The UK on the other hand, which </a:t>
            </a:r>
            <a:r>
              <a:rPr lang="en-US" b="0" i="0" dirty="0" err="1">
                <a:effectLst/>
                <a:latin typeface="Axiforma"/>
              </a:rPr>
              <a:t>emphasises</a:t>
            </a:r>
            <a:r>
              <a:rPr lang="en-US" b="0" i="0" dirty="0">
                <a:effectLst/>
                <a:latin typeface="Axiforma"/>
              </a:rPr>
              <a:t> low-context communication, gives an insight into a high-context culture of Germany, where context is very essential. Such cultural dissimilarities should be grasped in order to enable a smooth communication, joint-work and integration between the two countries.</a:t>
            </a:r>
            <a:br>
              <a:rPr lang="en-US" b="0" i="0" dirty="0">
                <a:effectLst/>
                <a:latin typeface="Axiforma"/>
              </a:rPr>
            </a:br>
            <a:br>
              <a:rPr lang="en-US" b="0" i="0" dirty="0">
                <a:effectLst/>
                <a:latin typeface="Axiforma"/>
              </a:rPr>
            </a:br>
            <a:br>
              <a:rPr lang="en-US" b="0" i="0" dirty="0">
                <a:effectLst/>
                <a:latin typeface="Axiforma"/>
              </a:rPr>
            </a:br>
            <a:br>
              <a:rPr lang="en-US" b="0" i="0" dirty="0">
                <a:effectLst/>
                <a:latin typeface="Axiforma"/>
              </a:rPr>
            </a:br>
            <a:br>
              <a:rPr lang="en-US" b="0" i="0" dirty="0">
                <a:effectLst/>
                <a:latin typeface="Axiforma"/>
              </a:rPr>
            </a:br>
            <a:br>
              <a:rPr lang="en-US" b="0" i="0" dirty="0">
                <a:effectLst/>
                <a:latin typeface="Axiforma"/>
              </a:rPr>
            </a:br>
            <a:br>
              <a:rPr lang="en-US" b="0" i="0" dirty="0">
                <a:effectLst/>
                <a:latin typeface="Axiforma"/>
              </a:rPr>
            </a:br>
            <a:br>
              <a:rPr lang="en-US" b="0" i="0" dirty="0">
                <a:effectLst/>
                <a:latin typeface="Axiforma"/>
              </a:rPr>
            </a:br>
            <a:br>
              <a:rPr lang="en-US" b="0" i="0" dirty="0">
                <a:effectLst/>
                <a:latin typeface="Axiforma"/>
              </a:rPr>
            </a:br>
            <a:endParaRPr lang="en-US" b="0" i="0" dirty="0">
              <a:effectLst/>
              <a:latin typeface="Axiforma"/>
            </a:endParaRPr>
          </a:p>
          <a:p>
            <a:br>
              <a:rPr lang="en-US" b="0" i="0" dirty="0">
                <a:solidFill>
                  <a:srgbClr val="000000"/>
                </a:solidFill>
                <a:effectLst/>
                <a:latin typeface="Axiforma"/>
              </a:rPr>
            </a:br>
            <a:endParaRPr lang="en-GB" dirty="0"/>
          </a:p>
        </p:txBody>
      </p:sp>
      <p:sp>
        <p:nvSpPr>
          <p:cNvPr id="4" name="Slide Number Placeholder 3"/>
          <p:cNvSpPr>
            <a:spLocks noGrp="1"/>
          </p:cNvSpPr>
          <p:nvPr>
            <p:ph type="sldNum" sz="quarter" idx="5"/>
          </p:nvPr>
        </p:nvSpPr>
        <p:spPr/>
        <p:txBody>
          <a:bodyPr/>
          <a:lstStyle/>
          <a:p>
            <a:fld id="{CFDC798E-218F-47D3-99D3-69B087655A4E}" type="slidenum">
              <a:rPr lang="en-IN" smtClean="0"/>
              <a:t>4</a:t>
            </a:fld>
            <a:endParaRPr lang="en-IN"/>
          </a:p>
        </p:txBody>
      </p:sp>
    </p:spTree>
    <p:extLst>
      <p:ext uri="{BB962C8B-B14F-4D97-AF65-F5344CB8AC3E}">
        <p14:creationId xmlns:p14="http://schemas.microsoft.com/office/powerpoint/2010/main" val="111081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Language issues form the first few differences —English a language of UK and German a language of Germany, are just the cultural part of many cultural differences between UK and Germany. This distinction might result in the situations of difficulty understanding each other during business affairs. Generally Germans are quite homogenous nation and their society reflects this built on homogeneity while in UK people are less homogenous and it has more diverse ethnic population. As far as social hierarchy is concerned, Germany puts more stress on the concepts of equality and social unity than social distance arranged in the UK's model. There is also different timing of beliefs where Germany is a result of the mixing of Protestantism, Catholicism and secularism, on the other hand, the UK is diverse in religion. Germany often prioritizes long-term approach which is supposed to be accurate, carefully planned and stable. On the other hand, there is an English orientation, which values short-term planning and flexibility. Differences in varying demands give rise for a detailed comprehension when moving from the UK to Germany. Collaboration of AstraZeneca into German market is depended on identifying and closing the cultural differences. Successful communication strategies, with communication methods which are appropriate in terms of linguistic differences and cultural requirements, as well as care and attention to German social structures, religious beliefs, and business morals, will be crucial in the smooth operations and overall sound performance in Germany.</a:t>
            </a:r>
          </a:p>
          <a:p>
            <a:br>
              <a:rPr lang="en-US" dirty="0"/>
            </a:b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CFDC798E-218F-47D3-99D3-69B087655A4E}" type="slidenum">
              <a:t>5</a:t>
            </a:fld>
            <a:endParaRPr lang="en-US"/>
          </a:p>
        </p:txBody>
      </p:sp>
    </p:spTree>
    <p:extLst>
      <p:ext uri="{BB962C8B-B14F-4D97-AF65-F5344CB8AC3E}">
        <p14:creationId xmlns:p14="http://schemas.microsoft.com/office/powerpoint/2010/main" val="3224661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successful communication solution is the main requirement for AstraZeneca's business to expand in Germany. Germans prefer the provided case to the utterance of carefully and exactly walking the language, adding that they are blunt and straightforward in their expression. It is paramount to seize the opportunity and build up trusting and friendly relationships with German counterparts; this becomes the most valuable part of customer service and the success of the transaction. It is necessary to maintain formality in communication because Germans value the principle of the polite and orderly way of communication, which can be used both personally and in writing. Getting there at the set hour demonstrates the proper cultural treatment of Germans, who place great importance on keeping an appointment or a date. Moreover, the other side is the understanding and using German business etiquette which involve steps like handing over business card and greeting people in a decent manner. AstraZeneca can find over the barriers of culture and bring about well communication paths with its German opposites by putting those recommendations into practice.</a:t>
            </a:r>
            <a:endParaRPr lang="en-US" dirty="0">
              <a:cs typeface="+mn-lt"/>
            </a:endParaRPr>
          </a:p>
        </p:txBody>
      </p:sp>
      <p:sp>
        <p:nvSpPr>
          <p:cNvPr id="4" name="Slide Number Placeholder 3"/>
          <p:cNvSpPr>
            <a:spLocks noGrp="1"/>
          </p:cNvSpPr>
          <p:nvPr>
            <p:ph type="sldNum" sz="quarter" idx="5"/>
          </p:nvPr>
        </p:nvSpPr>
        <p:spPr/>
        <p:txBody>
          <a:bodyPr/>
          <a:lstStyle/>
          <a:p>
            <a:fld id="{CFDC798E-218F-47D3-99D3-69B087655A4E}" type="slidenum">
              <a:t>6</a:t>
            </a:fld>
            <a:endParaRPr lang="en-US"/>
          </a:p>
        </p:txBody>
      </p:sp>
    </p:spTree>
    <p:extLst>
      <p:ext uri="{BB962C8B-B14F-4D97-AF65-F5344CB8AC3E}">
        <p14:creationId xmlns:p14="http://schemas.microsoft.com/office/powerpoint/2010/main" val="35080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Growth of AstraZeneca in the German Market is challenging and beset with difficulties. Hence, the communication between the UK staff who are native English speakers and the above-mentioned German counterparts may suffer from a language barrier. In second point, the UK and Germany’s differences in the work culture, entrepreneurial spirit and traditionally of the UK versus the Germany’s principle to stick to the main point in the matters, may cause the controversies and the conflicts. A regular diversity in communication styles, for example, Germans prefer direct and concise contacts instead of British who might be more indirect, increases this particular complexity. Additionally, decision-making processes can also have differences i.e. Germans can seek for consensus whilst UK employees might prioritize efficiency which can, in turn, to some extent impede operations. Furthermore, time perception differs among the population. Precision in schedule ranks well with the German, while the British may have their own way of keeping time. Primarily, etiquette and business customs of two cultures differ very much from each other including greeting properly and exchange business cards. So, country is a place where people differ in the culture. Keeping in mind these challenges, we propose a solution by means of cultural sensitivity training as well as active communication that will help AstraZeneca to penetrate German market successfully.</a:t>
            </a:r>
          </a:p>
          <a:p>
            <a:br>
              <a:rPr lang="en-US" dirty="0"/>
            </a:br>
            <a:endParaRPr lang="en-US" dirty="0"/>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FDC798E-218F-47D3-99D3-69B087655A4E}" type="slidenum">
              <a:rPr lang="en-US"/>
              <a:t>7</a:t>
            </a:fld>
            <a:endParaRPr lang="en-US"/>
          </a:p>
        </p:txBody>
      </p:sp>
    </p:spTree>
    <p:extLst>
      <p:ext uri="{BB962C8B-B14F-4D97-AF65-F5344CB8AC3E}">
        <p14:creationId xmlns:p14="http://schemas.microsoft.com/office/powerpoint/2010/main" val="4266390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effectLst/>
                <a:latin typeface="Axiforma"/>
              </a:rPr>
              <a:t>Cultural differences can be breached and joint effective cooperation can be established by employing specific communication ways that comprise things like relationship-building, observance of the formal structure, punctuality, and following the business etiquette and customs of the country. Not only that, cultural sensitivity training for the staff members ensures that they can communicate cross-culturally, as well as accept cultural diversity in its merit. </a:t>
            </a:r>
            <a:br>
              <a:rPr lang="en-US" b="0" i="0" dirty="0">
                <a:solidFill>
                  <a:srgbClr val="000000"/>
                </a:solidFill>
                <a:effectLst/>
                <a:latin typeface="Axiforma"/>
              </a:rPr>
            </a:br>
            <a:endParaRPr lang="en-US" dirty="0"/>
          </a:p>
        </p:txBody>
      </p:sp>
      <p:sp>
        <p:nvSpPr>
          <p:cNvPr id="4" name="Slide Number Placeholder 3"/>
          <p:cNvSpPr>
            <a:spLocks noGrp="1"/>
          </p:cNvSpPr>
          <p:nvPr>
            <p:ph type="sldNum" sz="quarter" idx="5"/>
          </p:nvPr>
        </p:nvSpPr>
        <p:spPr/>
        <p:txBody>
          <a:bodyPr/>
          <a:lstStyle/>
          <a:p>
            <a:fld id="{CFDC798E-218F-47D3-99D3-69B087655A4E}" type="slidenum">
              <a:rPr lang="en-US"/>
              <a:t>8</a:t>
            </a:fld>
            <a:endParaRPr lang="en-US"/>
          </a:p>
        </p:txBody>
      </p:sp>
    </p:spTree>
    <p:extLst>
      <p:ext uri="{BB962C8B-B14F-4D97-AF65-F5344CB8AC3E}">
        <p14:creationId xmlns:p14="http://schemas.microsoft.com/office/powerpoint/2010/main" val="2814334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latin typeface="Times New Roman" panose="02020603050405020304" pitchFamily="18" charset="0"/>
              </a:defRPr>
            </a:lvl1pPr>
          </a:lstStyle>
          <a:p>
            <a:fld id="{846CE7D5-CF57-46EF-B807-FDD0502418D4}" type="datetimeFigureOut">
              <a:rPr lang="en-US" smtClean="0"/>
              <a:pPr/>
              <a:t>4/14/2024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latin typeface="Times New Roman" panose="02020603050405020304" pitchFamily="18" charset="0"/>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latin typeface="Times New Roman" panose="02020603050405020304" pitchFamily="18" charset="0"/>
              </a:defRPr>
            </a:lvl1pPr>
          </a:lstStyle>
          <a:p>
            <a:fld id="{330EA680-D336-4FF7-8B7A-9848BB0A1C32}" type="slidenum">
              <a:rPr lang="en-US" smtClean="0"/>
              <a:pPr/>
              <a:t>‹#›</a:t>
            </a:fld>
            <a:endParaRPr lang="en-US" dirty="0"/>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emergency-live.com/no/it/nyheter/tribunale-di-bruxelles-ordina-ad-astrazeneca-di-consegnare-50-millioner-di-dosi-allunione-europea/"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22" name="Rectangle 21">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latin typeface="Times New Roman" panose="02020603050405020304" pitchFamily="18" charset="0"/>
            </a:endParaRPr>
          </a:p>
        </p:txBody>
      </p:sp>
      <p:sp>
        <p:nvSpPr>
          <p:cNvPr id="12" name="Freeform: Shape 11">
            <a:extLst>
              <a:ext uri="{FF2B5EF4-FFF2-40B4-BE49-F238E27FC236}">
                <a16:creationId xmlns:a16="http://schemas.microsoft.com/office/drawing/2014/main" id="{CBCB02B1-1B82-403C-B7D2-E2CED1882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grpSp>
        <p:nvGrpSpPr>
          <p:cNvPr id="14" name="Group 13">
            <a:extLst>
              <a:ext uri="{FF2B5EF4-FFF2-40B4-BE49-F238E27FC236}">
                <a16:creationId xmlns:a16="http://schemas.microsoft.com/office/drawing/2014/main" id="{CCDE13A7-6382-4A67-BEBE-4FF1F37C7F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E9978FC9-2E40-4257-8D97-FAB20CA4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Times New Roman" panose="02020603050405020304" pitchFamily="18" charset="0"/>
              </a:endParaRPr>
            </a:p>
          </p:txBody>
        </p:sp>
        <p:sp>
          <p:nvSpPr>
            <p:cNvPr id="16" name="Freeform: Shape 15">
              <a:extLst>
                <a:ext uri="{FF2B5EF4-FFF2-40B4-BE49-F238E27FC236}">
                  <a16:creationId xmlns:a16="http://schemas.microsoft.com/office/drawing/2014/main" id="{740ABB98-77BA-4C40-8121-34D196E58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Times New Roman" panose="02020603050405020304" pitchFamily="18" charset="0"/>
              </a:endParaRPr>
            </a:p>
          </p:txBody>
        </p:sp>
        <p:sp>
          <p:nvSpPr>
            <p:cNvPr id="17" name="Freeform: Shape 16">
              <a:extLst>
                <a:ext uri="{FF2B5EF4-FFF2-40B4-BE49-F238E27FC236}">
                  <a16:creationId xmlns:a16="http://schemas.microsoft.com/office/drawing/2014/main" id="{41AA752E-66C1-4835-8A3C-55647515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Times New Roman" panose="02020603050405020304" pitchFamily="18" charset="0"/>
              </a:endParaRPr>
            </a:p>
          </p:txBody>
        </p:sp>
        <p:sp>
          <p:nvSpPr>
            <p:cNvPr id="18" name="Freeform: Shape 17">
              <a:extLst>
                <a:ext uri="{FF2B5EF4-FFF2-40B4-BE49-F238E27FC236}">
                  <a16:creationId xmlns:a16="http://schemas.microsoft.com/office/drawing/2014/main" id="{EE9555AB-2295-4939-AEC9-B2CBFCB4C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Times New Roman" panose="02020603050405020304" pitchFamily="18" charset="0"/>
              </a:endParaRPr>
            </a:p>
          </p:txBody>
        </p:sp>
        <p:sp>
          <p:nvSpPr>
            <p:cNvPr id="19" name="Freeform: Shape 18">
              <a:extLst>
                <a:ext uri="{FF2B5EF4-FFF2-40B4-BE49-F238E27FC236}">
                  <a16:creationId xmlns:a16="http://schemas.microsoft.com/office/drawing/2014/main" id="{97499201-5A2C-48B3-9B02-5519B8829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Times New Roman" panose="02020603050405020304" pitchFamily="18" charset="0"/>
              </a:endParaRPr>
            </a:p>
          </p:txBody>
        </p:sp>
        <p:sp>
          <p:nvSpPr>
            <p:cNvPr id="20" name="Freeform: Shape 19">
              <a:extLst>
                <a:ext uri="{FF2B5EF4-FFF2-40B4-BE49-F238E27FC236}">
                  <a16:creationId xmlns:a16="http://schemas.microsoft.com/office/drawing/2014/main" id="{D3FC2AE7-C60C-4C48-BCAE-410BB6C3D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Times New Roman" panose="02020603050405020304" pitchFamily="18" charset="0"/>
              </a:endParaRPr>
            </a:p>
          </p:txBody>
        </p:sp>
        <p:sp>
          <p:nvSpPr>
            <p:cNvPr id="21" name="Freeform: Shape 20">
              <a:extLst>
                <a:ext uri="{FF2B5EF4-FFF2-40B4-BE49-F238E27FC236}">
                  <a16:creationId xmlns:a16="http://schemas.microsoft.com/office/drawing/2014/main" id="{40EA1593-6BC9-441E-8F3C-46DD50F81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latin typeface="Times New Roman" panose="02020603050405020304" pitchFamily="18" charset="0"/>
              </a:endParaRPr>
            </a:p>
          </p:txBody>
        </p:sp>
      </p:grpSp>
      <p:sp>
        <p:nvSpPr>
          <p:cNvPr id="2" name="Title 1"/>
          <p:cNvSpPr>
            <a:spLocks noGrp="1"/>
          </p:cNvSpPr>
          <p:nvPr>
            <p:ph type="ctrTitle"/>
          </p:nvPr>
        </p:nvSpPr>
        <p:spPr>
          <a:xfrm>
            <a:off x="3371787" y="1741337"/>
            <a:ext cx="5448730" cy="2387918"/>
          </a:xfrm>
        </p:spPr>
        <p:txBody>
          <a:bodyPr vert="horz" lIns="91440" tIns="45720" rIns="91440" bIns="45720" rtlCol="0" anchor="b">
            <a:noAutofit/>
          </a:bodyPr>
          <a:lstStyle/>
          <a:p>
            <a:br>
              <a:rPr lang="en-US" sz="3200" b="1" dirty="0">
                <a:solidFill>
                  <a:schemeClr val="tx2"/>
                </a:solidFill>
                <a:latin typeface="Times New Roman"/>
                <a:ea typeface="+mj-lt"/>
                <a:cs typeface="Times New Roman"/>
              </a:rPr>
            </a:br>
            <a:br>
              <a:rPr lang="en-US" sz="3200" b="1" dirty="0">
                <a:solidFill>
                  <a:schemeClr val="tx2"/>
                </a:solidFill>
                <a:latin typeface="Times New Roman"/>
                <a:ea typeface="+mj-lt"/>
                <a:cs typeface="Times New Roman"/>
              </a:rPr>
            </a:br>
            <a:br>
              <a:rPr lang="en-US" sz="3200" b="1" dirty="0">
                <a:solidFill>
                  <a:schemeClr val="tx2"/>
                </a:solidFill>
                <a:latin typeface="Times New Roman"/>
                <a:ea typeface="+mj-lt"/>
                <a:cs typeface="Times New Roman"/>
              </a:rPr>
            </a:br>
            <a:br>
              <a:rPr lang="en-US" sz="3200" b="1" dirty="0">
                <a:solidFill>
                  <a:schemeClr val="tx2"/>
                </a:solidFill>
                <a:latin typeface="Times New Roman"/>
                <a:ea typeface="+mj-lt"/>
                <a:cs typeface="Times New Roman"/>
              </a:rPr>
            </a:br>
            <a:r>
              <a:rPr lang="en-US" sz="3200" b="1" dirty="0">
                <a:solidFill>
                  <a:schemeClr val="tx2"/>
                </a:solidFill>
                <a:latin typeface="Times New Roman"/>
                <a:ea typeface="+mj-lt"/>
                <a:cs typeface="Times New Roman"/>
              </a:rPr>
              <a:t> BA Business Management International Business Communications</a:t>
            </a:r>
            <a:endParaRPr lang="en-US" sz="3200" b="1" dirty="0">
              <a:solidFill>
                <a:schemeClr val="tx2"/>
              </a:solidFill>
              <a:latin typeface="Times New Roman"/>
              <a:cs typeface="Times New Roman"/>
            </a:endParaRPr>
          </a:p>
        </p:txBody>
      </p:sp>
      <p:sp>
        <p:nvSpPr>
          <p:cNvPr id="3" name="Subtitle 2"/>
          <p:cNvSpPr>
            <a:spLocks noGrp="1"/>
          </p:cNvSpPr>
          <p:nvPr>
            <p:ph type="subTitle" idx="1"/>
          </p:nvPr>
        </p:nvSpPr>
        <p:spPr>
          <a:xfrm>
            <a:off x="3371161" y="4200522"/>
            <a:ext cx="5449982" cy="682079"/>
          </a:xfrm>
        </p:spPr>
        <p:txBody>
          <a:bodyPr vert="horz" lIns="91440" tIns="45720" rIns="91440" bIns="45720" rtlCol="0">
            <a:normAutofit/>
          </a:bodyPr>
          <a:lstStyle/>
          <a:p>
            <a:r>
              <a:rPr lang="en-US" sz="1500" b="1" dirty="0">
                <a:solidFill>
                  <a:schemeClr val="tx2"/>
                </a:solidFill>
                <a:latin typeface="Times New Roman"/>
                <a:cs typeface="Times New Roman"/>
              </a:rPr>
              <a:t>Student Name: Alexandru Sebastian Melinte</a:t>
            </a:r>
          </a:p>
          <a:p>
            <a:r>
              <a:rPr lang="en-US" sz="1500" b="1" dirty="0">
                <a:solidFill>
                  <a:schemeClr val="tx2"/>
                </a:solidFill>
                <a:latin typeface="Times New Roman"/>
                <a:cs typeface="Times New Roman"/>
              </a:rPr>
              <a:t>Student Id: 1907706</a:t>
            </a:r>
          </a:p>
          <a:p>
            <a:endParaRPr lang="en-US" sz="1500" b="1" dirty="0">
              <a:solidFill>
                <a:schemeClr val="tx2"/>
              </a:solidFill>
              <a:latin typeface="Times New Roman"/>
              <a:cs typeface="Times New Roman"/>
            </a:endParaRPr>
          </a:p>
        </p:txBody>
      </p:sp>
      <p:grpSp>
        <p:nvGrpSpPr>
          <p:cNvPr id="23" name="Group 22">
            <a:extLst>
              <a:ext uri="{FF2B5EF4-FFF2-40B4-BE49-F238E27FC236}">
                <a16:creationId xmlns:a16="http://schemas.microsoft.com/office/drawing/2014/main" id="{17147D5D-F01F-4164-BD81-D10DC6F23E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142" y="2854"/>
            <a:ext cx="2783421" cy="2406445"/>
            <a:chOff x="-305" y="-4155"/>
            <a:chExt cx="2514948" cy="2174333"/>
          </a:xfrm>
        </p:grpSpPr>
        <p:sp>
          <p:nvSpPr>
            <p:cNvPr id="24" name="Freeform: Shape 23">
              <a:extLst>
                <a:ext uri="{FF2B5EF4-FFF2-40B4-BE49-F238E27FC236}">
                  <a16:creationId xmlns:a16="http://schemas.microsoft.com/office/drawing/2014/main" id="{F24C7412-3E2D-4708-8DC3-425A457A1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25" name="Freeform: Shape 24">
              <a:extLst>
                <a:ext uri="{FF2B5EF4-FFF2-40B4-BE49-F238E27FC236}">
                  <a16:creationId xmlns:a16="http://schemas.microsoft.com/office/drawing/2014/main" id="{71483A6A-CB0B-4469-B09D-C9451F9B0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26" name="Freeform: Shape 25">
              <a:extLst>
                <a:ext uri="{FF2B5EF4-FFF2-40B4-BE49-F238E27FC236}">
                  <a16:creationId xmlns:a16="http://schemas.microsoft.com/office/drawing/2014/main" id="{9A935E9D-EB55-46F3-BCCB-9CB918E87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latin typeface="Times New Roman" panose="02020603050405020304" pitchFamily="18" charset="0"/>
              </a:endParaRPr>
            </a:p>
          </p:txBody>
        </p:sp>
        <p:sp>
          <p:nvSpPr>
            <p:cNvPr id="27" name="Freeform: Shape 26">
              <a:extLst>
                <a:ext uri="{FF2B5EF4-FFF2-40B4-BE49-F238E27FC236}">
                  <a16:creationId xmlns:a16="http://schemas.microsoft.com/office/drawing/2014/main" id="{8EDC5655-C7D7-4936-91EA-E188A96DC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grpSp>
      <p:grpSp>
        <p:nvGrpSpPr>
          <p:cNvPr id="29" name="Group 28">
            <a:extLst>
              <a:ext uri="{FF2B5EF4-FFF2-40B4-BE49-F238E27FC236}">
                <a16:creationId xmlns:a16="http://schemas.microsoft.com/office/drawing/2014/main" id="{6D0E248E-80AB-4B35-BA8D-F940FCB443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17253" y="4456669"/>
            <a:ext cx="2783421" cy="2406445"/>
            <a:chOff x="-305" y="-4155"/>
            <a:chExt cx="2514948" cy="2174333"/>
          </a:xfrm>
        </p:grpSpPr>
        <p:sp>
          <p:nvSpPr>
            <p:cNvPr id="30" name="Freeform: Shape 29">
              <a:extLst>
                <a:ext uri="{FF2B5EF4-FFF2-40B4-BE49-F238E27FC236}">
                  <a16:creationId xmlns:a16="http://schemas.microsoft.com/office/drawing/2014/main" id="{F9E91B0A-66E8-4298-BAC6-004DBE491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31" name="Freeform: Shape 30">
              <a:extLst>
                <a:ext uri="{FF2B5EF4-FFF2-40B4-BE49-F238E27FC236}">
                  <a16:creationId xmlns:a16="http://schemas.microsoft.com/office/drawing/2014/main" id="{0A629C66-36BD-487E-B1CD-ED026D778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32" name="Freeform: Shape 31">
              <a:extLst>
                <a:ext uri="{FF2B5EF4-FFF2-40B4-BE49-F238E27FC236}">
                  <a16:creationId xmlns:a16="http://schemas.microsoft.com/office/drawing/2014/main" id="{A6BC2D2C-3D7D-4224-81BC-22C094C9FB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latin typeface="Times New Roman" panose="02020603050405020304" pitchFamily="18" charset="0"/>
              </a:endParaRPr>
            </a:p>
          </p:txBody>
        </p:sp>
        <p:sp>
          <p:nvSpPr>
            <p:cNvPr id="33" name="Freeform: Shape 32">
              <a:extLst>
                <a:ext uri="{FF2B5EF4-FFF2-40B4-BE49-F238E27FC236}">
                  <a16:creationId xmlns:a16="http://schemas.microsoft.com/office/drawing/2014/main" id="{53BDF903-22C5-4312-8776-C2ABC3EDC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grpSp>
      <p:sp>
        <p:nvSpPr>
          <p:cNvPr id="2" name="Title 1">
            <a:extLst>
              <a:ext uri="{FF2B5EF4-FFF2-40B4-BE49-F238E27FC236}">
                <a16:creationId xmlns:a16="http://schemas.microsoft.com/office/drawing/2014/main" id="{06B995E4-08E7-453C-5179-7E810D8FBFE5}"/>
              </a:ext>
            </a:extLst>
          </p:cNvPr>
          <p:cNvSpPr>
            <a:spLocks noGrp="1"/>
          </p:cNvSpPr>
          <p:nvPr>
            <p:ph type="title"/>
          </p:nvPr>
        </p:nvSpPr>
        <p:spPr>
          <a:xfrm>
            <a:off x="3286663" y="669985"/>
            <a:ext cx="5618365" cy="883838"/>
          </a:xfrm>
        </p:spPr>
        <p:txBody>
          <a:bodyPr>
            <a:normAutofit/>
          </a:bodyPr>
          <a:lstStyle/>
          <a:p>
            <a:pPr algn="ctr"/>
            <a:r>
              <a:rPr lang="en-US" sz="3600" b="1" dirty="0">
                <a:solidFill>
                  <a:schemeClr val="tx2"/>
                </a:solidFill>
                <a:latin typeface="Times New Roman"/>
                <a:cs typeface="Times New Roman"/>
              </a:rPr>
              <a:t>Table of Content </a:t>
            </a:r>
          </a:p>
        </p:txBody>
      </p:sp>
      <p:graphicFrame>
        <p:nvGraphicFramePr>
          <p:cNvPr id="4" name="Content Placeholder 3">
            <a:extLst>
              <a:ext uri="{FF2B5EF4-FFF2-40B4-BE49-F238E27FC236}">
                <a16:creationId xmlns:a16="http://schemas.microsoft.com/office/drawing/2014/main" id="{E27B4838-9C48-939C-8E3F-173445234A19}"/>
              </a:ext>
            </a:extLst>
          </p:cNvPr>
          <p:cNvGraphicFramePr>
            <a:graphicFrameLocks noGrp="1"/>
          </p:cNvGraphicFramePr>
          <p:nvPr>
            <p:ph idx="1"/>
            <p:extLst>
              <p:ext uri="{D42A27DB-BD31-4B8C-83A1-F6EECF244321}">
                <p14:modId xmlns:p14="http://schemas.microsoft.com/office/powerpoint/2010/main" val="79692897"/>
              </p:ext>
            </p:extLst>
          </p:nvPr>
        </p:nvGraphicFramePr>
        <p:xfrm>
          <a:off x="1924714" y="2428661"/>
          <a:ext cx="8398548" cy="3205880"/>
        </p:xfrm>
        <a:graphic>
          <a:graphicData uri="http://schemas.openxmlformats.org/drawingml/2006/table">
            <a:tbl>
              <a:tblPr firstRow="1" bandRow="1">
                <a:tableStyleId>{5C22544A-7EE6-4342-B048-85BDC9FD1C3A}</a:tableStyleId>
              </a:tblPr>
              <a:tblGrid>
                <a:gridCol w="772187">
                  <a:extLst>
                    <a:ext uri="{9D8B030D-6E8A-4147-A177-3AD203B41FA5}">
                      <a16:colId xmlns:a16="http://schemas.microsoft.com/office/drawing/2014/main" val="3546522165"/>
                    </a:ext>
                  </a:extLst>
                </a:gridCol>
                <a:gridCol w="6412375">
                  <a:extLst>
                    <a:ext uri="{9D8B030D-6E8A-4147-A177-3AD203B41FA5}">
                      <a16:colId xmlns:a16="http://schemas.microsoft.com/office/drawing/2014/main" val="2287861698"/>
                    </a:ext>
                  </a:extLst>
                </a:gridCol>
                <a:gridCol w="1213986">
                  <a:extLst>
                    <a:ext uri="{9D8B030D-6E8A-4147-A177-3AD203B41FA5}">
                      <a16:colId xmlns:a16="http://schemas.microsoft.com/office/drawing/2014/main" val="4187619150"/>
                    </a:ext>
                  </a:extLst>
                </a:gridCol>
              </a:tblGrid>
              <a:tr h="400735">
                <a:tc>
                  <a:txBody>
                    <a:bodyPr/>
                    <a:lstStyle/>
                    <a:p>
                      <a:r>
                        <a:rPr lang="en-GB" b="1" dirty="0">
                          <a:latin typeface="Times New Roman" panose="02020603050405020304" pitchFamily="18" charset="0"/>
                          <a:cs typeface="Times New Roman" panose="02020603050405020304" pitchFamily="18" charset="0"/>
                        </a:rPr>
                        <a:t>S.No.</a:t>
                      </a:r>
                    </a:p>
                  </a:txBody>
                  <a:tcPr/>
                </a:tc>
                <a:tc>
                  <a:txBody>
                    <a:bodyPr/>
                    <a:lstStyle/>
                    <a:p>
                      <a:r>
                        <a:rPr lang="en-GB" b="1" dirty="0">
                          <a:latin typeface="Times New Roman" panose="02020603050405020304" pitchFamily="18" charset="0"/>
                          <a:cs typeface="Times New Roman" panose="02020603050405020304" pitchFamily="18" charset="0"/>
                        </a:rPr>
                        <a:t>Title</a:t>
                      </a:r>
                    </a:p>
                  </a:txBody>
                  <a:tcPr/>
                </a:tc>
                <a:tc>
                  <a:txBody>
                    <a:bodyPr/>
                    <a:lstStyle/>
                    <a:p>
                      <a:r>
                        <a:rPr lang="en-GB" b="1" dirty="0">
                          <a:latin typeface="Times New Roman" panose="02020603050405020304" pitchFamily="18" charset="0"/>
                          <a:cs typeface="Times New Roman" panose="02020603050405020304" pitchFamily="18" charset="0"/>
                        </a:rPr>
                        <a:t>Slide No.</a:t>
                      </a:r>
                    </a:p>
                  </a:txBody>
                  <a:tcPr/>
                </a:tc>
                <a:extLst>
                  <a:ext uri="{0D108BD9-81ED-4DB2-BD59-A6C34878D82A}">
                    <a16:rowId xmlns:a16="http://schemas.microsoft.com/office/drawing/2014/main" val="2478487647"/>
                  </a:ext>
                </a:extLst>
              </a:tr>
              <a:tr h="400735">
                <a:tc>
                  <a:txBody>
                    <a:bodyPr/>
                    <a:lstStyle/>
                    <a:p>
                      <a:pPr algn="ctr"/>
                      <a:r>
                        <a:rPr lang="en-GB" b="1" dirty="0">
                          <a:latin typeface="Times New Roman" panose="02020603050405020304" pitchFamily="18" charset="0"/>
                          <a:cs typeface="Times New Roman" panose="02020603050405020304" pitchFamily="18" charset="0"/>
                        </a:rPr>
                        <a:t>1</a:t>
                      </a:r>
                    </a:p>
                  </a:txBody>
                  <a:tcPr/>
                </a:tc>
                <a:tc>
                  <a:txBody>
                    <a:bodyPr/>
                    <a:lstStyle/>
                    <a:p>
                      <a:r>
                        <a:rPr lang="en-US" sz="1800" b="1" dirty="0">
                          <a:latin typeface="Times New Roman" panose="02020603050405020304" pitchFamily="18" charset="0"/>
                          <a:cs typeface="Times New Roman" panose="02020603050405020304" pitchFamily="18" charset="0"/>
                        </a:rPr>
                        <a:t>Introduction </a:t>
                      </a:r>
                      <a:endParaRPr lang="en-GB" b="1" dirty="0">
                        <a:latin typeface="Times New Roman" panose="02020603050405020304" pitchFamily="18" charset="0"/>
                        <a:cs typeface="Times New Roman" panose="02020603050405020304" pitchFamily="18" charset="0"/>
                      </a:endParaRPr>
                    </a:p>
                  </a:txBody>
                  <a:tcPr/>
                </a:tc>
                <a:tc>
                  <a:txBody>
                    <a:bodyPr/>
                    <a:lstStyle/>
                    <a:p>
                      <a:pPr algn="ctr"/>
                      <a:r>
                        <a:rPr lang="en-GB" b="1" dirty="0">
                          <a:latin typeface="Times New Roman" panose="02020603050405020304" pitchFamily="18" charset="0"/>
                          <a:cs typeface="Times New Roman" panose="02020603050405020304" pitchFamily="18" charset="0"/>
                        </a:rPr>
                        <a:t>3</a:t>
                      </a:r>
                    </a:p>
                  </a:txBody>
                  <a:tcPr/>
                </a:tc>
                <a:extLst>
                  <a:ext uri="{0D108BD9-81ED-4DB2-BD59-A6C34878D82A}">
                    <a16:rowId xmlns:a16="http://schemas.microsoft.com/office/drawing/2014/main" val="1721092054"/>
                  </a:ext>
                </a:extLst>
              </a:tr>
              <a:tr h="400735">
                <a:tc>
                  <a:txBody>
                    <a:bodyPr/>
                    <a:lstStyle/>
                    <a:p>
                      <a:pPr algn="ctr"/>
                      <a:r>
                        <a:rPr lang="en-GB" b="1" dirty="0">
                          <a:latin typeface="Times New Roman" panose="02020603050405020304" pitchFamily="18" charset="0"/>
                          <a:cs typeface="Times New Roman" panose="02020603050405020304" pitchFamily="18" charset="0"/>
                        </a:rPr>
                        <a:t>2</a:t>
                      </a:r>
                    </a:p>
                  </a:txBody>
                  <a:tcPr/>
                </a:tc>
                <a:tc>
                  <a:txBody>
                    <a:bodyPr/>
                    <a:lstStyle/>
                    <a:p>
                      <a:r>
                        <a:rPr lang="en-US" sz="1800" b="1" dirty="0">
                          <a:latin typeface="Times New Roman" panose="02020603050405020304" pitchFamily="18" charset="0"/>
                          <a:cs typeface="Times New Roman" panose="02020603050405020304" pitchFamily="18" charset="0"/>
                        </a:rPr>
                        <a:t>Intercultural Communication Theories</a:t>
                      </a:r>
                      <a:endParaRPr lang="en-GB" b="1" dirty="0">
                        <a:latin typeface="Times New Roman" panose="02020603050405020304" pitchFamily="18" charset="0"/>
                        <a:cs typeface="Times New Roman" panose="02020603050405020304" pitchFamily="18" charset="0"/>
                      </a:endParaRPr>
                    </a:p>
                  </a:txBody>
                  <a:tcPr/>
                </a:tc>
                <a:tc>
                  <a:txBody>
                    <a:bodyPr/>
                    <a:lstStyle/>
                    <a:p>
                      <a:pPr algn="ctr"/>
                      <a:r>
                        <a:rPr lang="en-GB" b="1" dirty="0">
                          <a:latin typeface="Times New Roman" panose="02020603050405020304" pitchFamily="18" charset="0"/>
                          <a:cs typeface="Times New Roman" panose="02020603050405020304" pitchFamily="18" charset="0"/>
                        </a:rPr>
                        <a:t>4</a:t>
                      </a:r>
                    </a:p>
                  </a:txBody>
                  <a:tcPr/>
                </a:tc>
                <a:extLst>
                  <a:ext uri="{0D108BD9-81ED-4DB2-BD59-A6C34878D82A}">
                    <a16:rowId xmlns:a16="http://schemas.microsoft.com/office/drawing/2014/main" val="3248906022"/>
                  </a:ext>
                </a:extLst>
              </a:tr>
              <a:tr h="400735">
                <a:tc>
                  <a:txBody>
                    <a:bodyPr/>
                    <a:lstStyle/>
                    <a:p>
                      <a:pPr algn="ctr"/>
                      <a:r>
                        <a:rPr lang="en-GB" b="1" dirty="0">
                          <a:latin typeface="Times New Roman" panose="02020603050405020304" pitchFamily="18" charset="0"/>
                          <a:cs typeface="Times New Roman" panose="02020603050405020304" pitchFamily="18" charset="0"/>
                        </a:rPr>
                        <a:t>3</a:t>
                      </a:r>
                    </a:p>
                  </a:txBody>
                  <a:tcPr/>
                </a:tc>
                <a:tc>
                  <a:txBody>
                    <a:bodyPr/>
                    <a:lstStyle/>
                    <a:p>
                      <a:r>
                        <a:rPr lang="en-US" sz="1800" b="1" dirty="0">
                          <a:latin typeface="Times New Roman" panose="02020603050405020304" pitchFamily="18" charset="0"/>
                          <a:ea typeface="+mj-lt"/>
                          <a:cs typeface="Times New Roman" panose="02020603050405020304" pitchFamily="18" charset="0"/>
                        </a:rPr>
                        <a:t>Cultural Differences Between the UK and Germany</a:t>
                      </a:r>
                      <a:endParaRPr lang="en-GB" b="1" dirty="0">
                        <a:latin typeface="Times New Roman" panose="02020603050405020304" pitchFamily="18" charset="0"/>
                        <a:cs typeface="Times New Roman" panose="02020603050405020304" pitchFamily="18" charset="0"/>
                      </a:endParaRPr>
                    </a:p>
                  </a:txBody>
                  <a:tcPr/>
                </a:tc>
                <a:tc>
                  <a:txBody>
                    <a:bodyPr/>
                    <a:lstStyle/>
                    <a:p>
                      <a:pPr algn="ctr"/>
                      <a:r>
                        <a:rPr lang="en-GB" b="1" dirty="0">
                          <a:latin typeface="Times New Roman" panose="02020603050405020304" pitchFamily="18" charset="0"/>
                          <a:cs typeface="Times New Roman" panose="02020603050405020304" pitchFamily="18" charset="0"/>
                        </a:rPr>
                        <a:t>5</a:t>
                      </a:r>
                    </a:p>
                  </a:txBody>
                  <a:tcPr/>
                </a:tc>
                <a:extLst>
                  <a:ext uri="{0D108BD9-81ED-4DB2-BD59-A6C34878D82A}">
                    <a16:rowId xmlns:a16="http://schemas.microsoft.com/office/drawing/2014/main" val="1455977226"/>
                  </a:ext>
                </a:extLst>
              </a:tr>
              <a:tr h="400735">
                <a:tc>
                  <a:txBody>
                    <a:bodyPr/>
                    <a:lstStyle/>
                    <a:p>
                      <a:pPr algn="ctr"/>
                      <a:r>
                        <a:rPr lang="en-GB" b="1" dirty="0">
                          <a:latin typeface="Times New Roman" panose="02020603050405020304" pitchFamily="18" charset="0"/>
                          <a:cs typeface="Times New Roman" panose="02020603050405020304" pitchFamily="18" charset="0"/>
                        </a:rPr>
                        <a:t>4</a:t>
                      </a:r>
                    </a:p>
                  </a:txBody>
                  <a:tcPr/>
                </a:tc>
                <a:tc>
                  <a:txBody>
                    <a:bodyPr/>
                    <a:lstStyle/>
                    <a:p>
                      <a:r>
                        <a:rPr lang="en-US" sz="1800" b="1" dirty="0">
                          <a:latin typeface="Times New Roman" panose="02020603050405020304" pitchFamily="18" charset="0"/>
                          <a:ea typeface="+mj-lt"/>
                          <a:cs typeface="Times New Roman" panose="02020603050405020304" pitchFamily="18" charset="0"/>
                        </a:rPr>
                        <a:t>Business Communication Solutions</a:t>
                      </a:r>
                      <a:endParaRPr lang="en-GB" b="1" dirty="0">
                        <a:latin typeface="Times New Roman" panose="02020603050405020304" pitchFamily="18" charset="0"/>
                        <a:cs typeface="Times New Roman" panose="02020603050405020304" pitchFamily="18" charset="0"/>
                      </a:endParaRPr>
                    </a:p>
                  </a:txBody>
                  <a:tcPr/>
                </a:tc>
                <a:tc>
                  <a:txBody>
                    <a:bodyPr/>
                    <a:lstStyle/>
                    <a:p>
                      <a:pPr algn="ctr"/>
                      <a:r>
                        <a:rPr lang="en-GB" b="1" dirty="0">
                          <a:latin typeface="Times New Roman" panose="02020603050405020304" pitchFamily="18" charset="0"/>
                          <a:cs typeface="Times New Roman" panose="02020603050405020304" pitchFamily="18" charset="0"/>
                        </a:rPr>
                        <a:t>6</a:t>
                      </a:r>
                    </a:p>
                  </a:txBody>
                  <a:tcPr/>
                </a:tc>
                <a:extLst>
                  <a:ext uri="{0D108BD9-81ED-4DB2-BD59-A6C34878D82A}">
                    <a16:rowId xmlns:a16="http://schemas.microsoft.com/office/drawing/2014/main" val="3779624368"/>
                  </a:ext>
                </a:extLst>
              </a:tr>
              <a:tr h="400735">
                <a:tc>
                  <a:txBody>
                    <a:bodyPr/>
                    <a:lstStyle/>
                    <a:p>
                      <a:pPr algn="ctr"/>
                      <a:r>
                        <a:rPr lang="en-GB" b="1" dirty="0">
                          <a:latin typeface="Times New Roman" panose="02020603050405020304" pitchFamily="18" charset="0"/>
                          <a:cs typeface="Times New Roman" panose="02020603050405020304" pitchFamily="18" charset="0"/>
                        </a:rPr>
                        <a:t>5</a:t>
                      </a:r>
                    </a:p>
                  </a:txBody>
                  <a:tcPr/>
                </a:tc>
                <a:tc>
                  <a:txBody>
                    <a:bodyPr/>
                    <a:lstStyle/>
                    <a:p>
                      <a:r>
                        <a:rPr lang="en-US" sz="1800" b="1" dirty="0">
                          <a:latin typeface="Times New Roman" panose="02020603050405020304" pitchFamily="18" charset="0"/>
                          <a:ea typeface="Söhne"/>
                          <a:cs typeface="Times New Roman" panose="02020603050405020304" pitchFamily="18" charset="0"/>
                        </a:rPr>
                        <a:t>Challenges and Difficulties</a:t>
                      </a:r>
                      <a:endParaRPr lang="en-GB" b="1" dirty="0">
                        <a:latin typeface="Times New Roman" panose="02020603050405020304" pitchFamily="18" charset="0"/>
                        <a:cs typeface="Times New Roman" panose="02020603050405020304" pitchFamily="18" charset="0"/>
                      </a:endParaRPr>
                    </a:p>
                  </a:txBody>
                  <a:tcPr/>
                </a:tc>
                <a:tc>
                  <a:txBody>
                    <a:bodyPr/>
                    <a:lstStyle/>
                    <a:p>
                      <a:pPr algn="ctr"/>
                      <a:r>
                        <a:rPr lang="en-GB" b="1" dirty="0">
                          <a:latin typeface="Times New Roman" panose="02020603050405020304" pitchFamily="18" charset="0"/>
                          <a:cs typeface="Times New Roman" panose="02020603050405020304" pitchFamily="18" charset="0"/>
                        </a:rPr>
                        <a:t>7</a:t>
                      </a:r>
                    </a:p>
                  </a:txBody>
                  <a:tcPr/>
                </a:tc>
                <a:extLst>
                  <a:ext uri="{0D108BD9-81ED-4DB2-BD59-A6C34878D82A}">
                    <a16:rowId xmlns:a16="http://schemas.microsoft.com/office/drawing/2014/main" val="4159307065"/>
                  </a:ext>
                </a:extLst>
              </a:tr>
              <a:tr h="400735">
                <a:tc>
                  <a:txBody>
                    <a:bodyPr/>
                    <a:lstStyle/>
                    <a:p>
                      <a:pPr algn="ctr"/>
                      <a:r>
                        <a:rPr lang="en-GB" b="1" dirty="0">
                          <a:latin typeface="Times New Roman" panose="02020603050405020304" pitchFamily="18" charset="0"/>
                          <a:cs typeface="Times New Roman" panose="02020603050405020304" pitchFamily="18" charset="0"/>
                        </a:rPr>
                        <a:t>6</a:t>
                      </a:r>
                    </a:p>
                  </a:txBody>
                  <a:tcPr/>
                </a:tc>
                <a:tc>
                  <a:txBody>
                    <a:bodyPr/>
                    <a:lstStyle/>
                    <a:p>
                      <a:r>
                        <a:rPr lang="en-GB" b="1" dirty="0">
                          <a:latin typeface="Times New Roman" panose="02020603050405020304" pitchFamily="18" charset="0"/>
                          <a:cs typeface="Times New Roman" panose="02020603050405020304" pitchFamily="18" charset="0"/>
                        </a:rPr>
                        <a:t>Conclusion </a:t>
                      </a:r>
                    </a:p>
                  </a:txBody>
                  <a:tcPr/>
                </a:tc>
                <a:tc>
                  <a:txBody>
                    <a:bodyPr/>
                    <a:lstStyle/>
                    <a:p>
                      <a:pPr algn="ctr"/>
                      <a:r>
                        <a:rPr lang="en-GB" b="1" dirty="0">
                          <a:latin typeface="Times New Roman" panose="02020603050405020304" pitchFamily="18" charset="0"/>
                          <a:cs typeface="Times New Roman" panose="02020603050405020304" pitchFamily="18" charset="0"/>
                        </a:rPr>
                        <a:t>8</a:t>
                      </a:r>
                    </a:p>
                  </a:txBody>
                  <a:tcPr/>
                </a:tc>
                <a:extLst>
                  <a:ext uri="{0D108BD9-81ED-4DB2-BD59-A6C34878D82A}">
                    <a16:rowId xmlns:a16="http://schemas.microsoft.com/office/drawing/2014/main" val="1016356114"/>
                  </a:ext>
                </a:extLst>
              </a:tr>
              <a:tr h="400735">
                <a:tc>
                  <a:txBody>
                    <a:bodyPr/>
                    <a:lstStyle/>
                    <a:p>
                      <a:pPr algn="ctr"/>
                      <a:r>
                        <a:rPr lang="en-GB" b="1" dirty="0">
                          <a:latin typeface="Times New Roman" panose="02020603050405020304" pitchFamily="18" charset="0"/>
                          <a:cs typeface="Times New Roman" panose="02020603050405020304" pitchFamily="18" charset="0"/>
                        </a:rPr>
                        <a:t>7</a:t>
                      </a:r>
                    </a:p>
                  </a:txBody>
                  <a:tcPr/>
                </a:tc>
                <a:tc>
                  <a:txBody>
                    <a:bodyPr/>
                    <a:lstStyle/>
                    <a:p>
                      <a:r>
                        <a:rPr lang="en-GB" b="1" dirty="0">
                          <a:latin typeface="Times New Roman" panose="02020603050405020304" pitchFamily="18" charset="0"/>
                          <a:cs typeface="Times New Roman" panose="02020603050405020304" pitchFamily="18" charset="0"/>
                        </a:rPr>
                        <a:t>References </a:t>
                      </a:r>
                    </a:p>
                  </a:txBody>
                  <a:tcPr/>
                </a:tc>
                <a:tc>
                  <a:txBody>
                    <a:bodyPr/>
                    <a:lstStyle/>
                    <a:p>
                      <a:pPr algn="ctr"/>
                      <a:r>
                        <a:rPr lang="en-GB" b="1" dirty="0">
                          <a:latin typeface="Times New Roman" panose="02020603050405020304" pitchFamily="18" charset="0"/>
                          <a:cs typeface="Times New Roman" panose="02020603050405020304" pitchFamily="18" charset="0"/>
                        </a:rPr>
                        <a:t>9</a:t>
                      </a:r>
                    </a:p>
                  </a:txBody>
                  <a:tcPr/>
                </a:tc>
                <a:extLst>
                  <a:ext uri="{0D108BD9-81ED-4DB2-BD59-A6C34878D82A}">
                    <a16:rowId xmlns:a16="http://schemas.microsoft.com/office/drawing/2014/main" val="4224017244"/>
                  </a:ext>
                </a:extLst>
              </a:tr>
            </a:tbl>
          </a:graphicData>
        </a:graphic>
      </p:graphicFrame>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latin typeface="Times New Roman" panose="02020603050405020304" pitchFamily="18" charset="0"/>
              </a:endParaRPr>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grpSp>
    </p:spTree>
    <p:extLst>
      <p:ext uri="{BB962C8B-B14F-4D97-AF65-F5344CB8AC3E}">
        <p14:creationId xmlns:p14="http://schemas.microsoft.com/office/powerpoint/2010/main" val="3108267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pic>
        <p:nvPicPr>
          <p:cNvPr id="5" name="Picture 4" descr="A syringe and a bottle of vaccine&#10;&#10;Description automatically generated">
            <a:extLst>
              <a:ext uri="{FF2B5EF4-FFF2-40B4-BE49-F238E27FC236}">
                <a16:creationId xmlns:a16="http://schemas.microsoft.com/office/drawing/2014/main" id="{81B9D955-EA7C-2470-CB29-2265E453D05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5884" r="-1" b="-1"/>
          <a:stretch/>
        </p:blipFill>
        <p:spPr>
          <a:xfrm>
            <a:off x="1" y="10"/>
            <a:ext cx="7066978"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2" name="Title 1">
            <a:extLst>
              <a:ext uri="{FF2B5EF4-FFF2-40B4-BE49-F238E27FC236}">
                <a16:creationId xmlns:a16="http://schemas.microsoft.com/office/drawing/2014/main" id="{B2D28B54-1132-0055-19E3-CB04928A491F}"/>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dirty="0">
                <a:latin typeface="Times New Roman" panose="02020603050405020304" pitchFamily="18" charset="0"/>
                <a:cs typeface="Times New Roman" panose="02020603050405020304" pitchFamily="18" charset="0"/>
              </a:rPr>
              <a:t>Introduction </a:t>
            </a:r>
          </a:p>
        </p:txBody>
      </p:sp>
      <p:sp>
        <p:nvSpPr>
          <p:cNvPr id="4" name="TextBox 3">
            <a:extLst>
              <a:ext uri="{FF2B5EF4-FFF2-40B4-BE49-F238E27FC236}">
                <a16:creationId xmlns:a16="http://schemas.microsoft.com/office/drawing/2014/main" id="{D2A38F51-A8B9-8B11-739A-BA7D41E87A1D}"/>
              </a:ext>
            </a:extLst>
          </p:cNvPr>
          <p:cNvSpPr txBox="1"/>
          <p:nvPr/>
        </p:nvSpPr>
        <p:spPr>
          <a:xfrm>
            <a:off x="7318011" y="1694078"/>
            <a:ext cx="4619907" cy="34896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just">
              <a:lnSpc>
                <a:spcPct val="150000"/>
              </a:lnSpc>
              <a:spcAft>
                <a:spcPts val="600"/>
              </a:spcAft>
            </a:pPr>
            <a:r>
              <a:rPr lang="en-US" sz="1600" dirty="0">
                <a:latin typeface="Times New Roman" panose="02020603050405020304" pitchFamily="18" charset="0"/>
                <a:cs typeface="Times New Roman" panose="02020603050405020304" pitchFamily="18" charset="0"/>
              </a:rPr>
              <a:t>AstraZeneca is one of the most multinational pharma companies that are known in the world for they developing a variety of therapeutics targeted at major diseases like cancer, heart ailments, and breathing complications. This presentation is intended to pinpoint the cultural issues that Astra </a:t>
            </a:r>
            <a:r>
              <a:rPr lang="en-US" sz="1600" dirty="0" err="1">
                <a:latin typeface="Times New Roman" panose="02020603050405020304" pitchFamily="18" charset="0"/>
                <a:cs typeface="Times New Roman" panose="02020603050405020304" pitchFamily="18" charset="0"/>
              </a:rPr>
              <a:t>Zneca</a:t>
            </a:r>
            <a:r>
              <a:rPr lang="en-US" sz="1600" dirty="0">
                <a:latin typeface="Times New Roman" panose="02020603050405020304" pitchFamily="18" charset="0"/>
                <a:cs typeface="Times New Roman" panose="02020603050405020304" pitchFamily="18" charset="0"/>
              </a:rPr>
              <a:t> had to deal with during the expansion of its operations in the German market(Lukaszuk et al., 2022).</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30A8F5F-FA07-DF53-39C1-C1A5AD47F471}"/>
              </a:ext>
            </a:extLst>
          </p:cNvPr>
          <p:cNvSpPr>
            <a:spLocks/>
          </p:cNvSpPr>
          <p:nvPr/>
        </p:nvSpPr>
        <p:spPr>
          <a:xfrm>
            <a:off x="1286639" y="2406038"/>
            <a:ext cx="7480029" cy="3280479"/>
          </a:xfrm>
          <a:prstGeom prst="rect">
            <a:avLst/>
          </a:prstGeom>
        </p:spPr>
        <p:txBody>
          <a:bodyPr vert="horz" lIns="91440" tIns="45720" rIns="91440" bIns="45720" rtlCol="0" anchor="t">
            <a:normAutofit/>
          </a:bodyPr>
          <a:lstStyle/>
          <a:p>
            <a:pPr algn="just" defTabSz="777240">
              <a:spcAft>
                <a:spcPts val="600"/>
              </a:spcAft>
            </a:pPr>
            <a:endParaRPr lang="en-US" sz="1530" b="1" kern="1200">
              <a:solidFill>
                <a:schemeClr val="tx1"/>
              </a:solidFill>
              <a:latin typeface="Times New Roman"/>
              <a:ea typeface="+mn-ea"/>
              <a:cs typeface="Times New Roman"/>
            </a:endParaRPr>
          </a:p>
          <a:p>
            <a:pPr algn="just">
              <a:spcAft>
                <a:spcPts val="600"/>
              </a:spcAft>
              <a:buNone/>
            </a:pPr>
            <a:endParaRPr lang="en-US" b="1">
              <a:latin typeface="Times New Roman"/>
              <a:cs typeface="Times New Roman"/>
            </a:endParaRPr>
          </a:p>
        </p:txBody>
      </p:sp>
    </p:spTree>
    <p:extLst>
      <p:ext uri="{BB962C8B-B14F-4D97-AF65-F5344CB8AC3E}">
        <p14:creationId xmlns:p14="http://schemas.microsoft.com/office/powerpoint/2010/main" val="4052245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pic>
        <p:nvPicPr>
          <p:cNvPr id="7" name="Picture 6" descr="Large skydiving group mid-air">
            <a:extLst>
              <a:ext uri="{FF2B5EF4-FFF2-40B4-BE49-F238E27FC236}">
                <a16:creationId xmlns:a16="http://schemas.microsoft.com/office/drawing/2014/main" id="{8871113A-BC55-22EB-B92E-95CB1FEB6FF9}"/>
              </a:ext>
            </a:extLst>
          </p:cNvPr>
          <p:cNvPicPr>
            <a:picLocks noChangeAspect="1"/>
          </p:cNvPicPr>
          <p:nvPr/>
        </p:nvPicPr>
        <p:blipFill rotWithShape="1">
          <a:blip r:embed="rId3"/>
          <a:srcRect l="21273" r="19595" b="3"/>
          <a:stretch/>
        </p:blipFill>
        <p:spPr>
          <a:xfrm>
            <a:off x="6103027" y="10"/>
            <a:ext cx="6088971" cy="6857990"/>
          </a:xfrm>
          <a:prstGeom prst="rect">
            <a:avLst/>
          </a:prstGeom>
        </p:spPr>
      </p:pic>
      <p:sp useBgFill="1">
        <p:nvSpPr>
          <p:cNvPr id="13" name="Rectangle 12">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useBgFill="1">
        <p:nvSpPr>
          <p:cNvPr id="15" name="Rectangle 14">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2" name="Title 1">
            <a:extLst>
              <a:ext uri="{FF2B5EF4-FFF2-40B4-BE49-F238E27FC236}">
                <a16:creationId xmlns:a16="http://schemas.microsoft.com/office/drawing/2014/main" id="{1B5C93E9-9505-C863-EE1B-40E6F41AB2E9}"/>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3700" b="1" dirty="0">
                <a:latin typeface="Times New Roman"/>
                <a:cs typeface="Times New Roman"/>
              </a:rPr>
              <a:t>Intercultural Communication Theories</a:t>
            </a:r>
          </a:p>
        </p:txBody>
      </p:sp>
      <p:sp>
        <p:nvSpPr>
          <p:cNvPr id="5" name="TextBox 4">
            <a:extLst>
              <a:ext uri="{FF2B5EF4-FFF2-40B4-BE49-F238E27FC236}">
                <a16:creationId xmlns:a16="http://schemas.microsoft.com/office/drawing/2014/main" id="{0A397D56-B629-A223-0A7D-EE2B9CF5F1F0}"/>
              </a:ext>
            </a:extLst>
          </p:cNvPr>
          <p:cNvSpPr txBox="1"/>
          <p:nvPr/>
        </p:nvSpPr>
        <p:spPr>
          <a:xfrm>
            <a:off x="457000" y="2405958"/>
            <a:ext cx="5393081" cy="425461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gn="just">
              <a:lnSpc>
                <a:spcPct val="150000"/>
              </a:lnSpc>
              <a:spcAft>
                <a:spcPts val="600"/>
              </a:spcAft>
              <a:buFont typeface="Arial" panose="020B0604020202020204" pitchFamily="34" charset="0"/>
              <a:buChar char="•"/>
            </a:pPr>
            <a:r>
              <a:rPr lang="en-US" sz="1200" dirty="0">
                <a:latin typeface="Times New Roman"/>
                <a:cs typeface="Times New Roman"/>
              </a:rPr>
              <a:t>Germany has according to Hofstede's theory lower power distance than the UK which rings that less relations with power and more fairness are the higher priority. Besides, Germany has a correspondingly larger score for uncertainty avoidance, which could be evidence of the desire for structured environments As for example, the UK is also fascinated with traditional conservatives and </a:t>
            </a:r>
            <a:r>
              <a:rPr lang="en-US" sz="1200" dirty="0" err="1">
                <a:latin typeface="Times New Roman"/>
                <a:cs typeface="Times New Roman"/>
              </a:rPr>
              <a:t>prioritises</a:t>
            </a:r>
            <a:r>
              <a:rPr lang="en-US" sz="1200" dirty="0">
                <a:latin typeface="Times New Roman"/>
                <a:cs typeface="Times New Roman"/>
              </a:rPr>
              <a:t> of the individual and masculinity.</a:t>
            </a:r>
            <a:endParaRPr lang="en-US" sz="2000" dirty="0">
              <a:latin typeface="Times New Roman"/>
              <a:cs typeface="Times New Roman"/>
            </a:endParaRPr>
          </a:p>
          <a:p>
            <a:pPr marL="285750" indent="-228600" algn="just">
              <a:lnSpc>
                <a:spcPct val="150000"/>
              </a:lnSpc>
              <a:spcAft>
                <a:spcPts val="600"/>
              </a:spcAft>
              <a:buFont typeface="Arial" panose="020B0604020202020204" pitchFamily="34" charset="0"/>
              <a:buChar char="•"/>
            </a:pPr>
            <a:r>
              <a:rPr lang="en-US" sz="1200" dirty="0">
                <a:latin typeface="Times New Roman"/>
                <a:cs typeface="Times New Roman"/>
              </a:rPr>
              <a:t>Dimension of Trompenaars explains the situation which leads to universalism vs. universalism and neutral vs. as these nations differ emotionally, and understanding such discrepancy may serve as a barrier in how they resolve issues in their communication and coordination.</a:t>
            </a:r>
          </a:p>
          <a:p>
            <a:pPr marL="285750" indent="-228600" algn="just">
              <a:lnSpc>
                <a:spcPct val="150000"/>
              </a:lnSpc>
              <a:spcAft>
                <a:spcPts val="600"/>
              </a:spcAft>
              <a:buFont typeface="Arial" panose="020B0604020202020204" pitchFamily="34" charset="0"/>
              <a:buChar char="•"/>
            </a:pPr>
            <a:r>
              <a:rPr lang="en-US" sz="1200" dirty="0">
                <a:latin typeface="Times New Roman"/>
                <a:cs typeface="Times New Roman"/>
              </a:rPr>
              <a:t>Study of Hall's model of high-context cultures where context ‘spells’ are </a:t>
            </a:r>
            <a:r>
              <a:rPr lang="en-US" sz="1200" dirty="0" err="1">
                <a:latin typeface="Times New Roman"/>
                <a:cs typeface="Times New Roman"/>
              </a:rPr>
              <a:t>emphasised</a:t>
            </a:r>
            <a:r>
              <a:rPr lang="en-US" sz="1200" dirty="0">
                <a:latin typeface="Times New Roman"/>
                <a:cs typeface="Times New Roman"/>
              </a:rPr>
              <a:t>  as opposed to UK's low-context culture where explicit communication is preferred, makes the process of distinguishing the two cultures easier(Eyre et al., 2021).</a:t>
            </a:r>
          </a:p>
        </p:txBody>
      </p:sp>
    </p:spTree>
    <p:extLst>
      <p:ext uri="{BB962C8B-B14F-4D97-AF65-F5344CB8AC3E}">
        <p14:creationId xmlns:p14="http://schemas.microsoft.com/office/powerpoint/2010/main" val="4157688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EC4F8-6B14-D538-1200-FADD119C438D}"/>
              </a:ext>
            </a:extLst>
          </p:cNvPr>
          <p:cNvSpPr>
            <a:spLocks noGrp="1"/>
          </p:cNvSpPr>
          <p:nvPr>
            <p:ph type="title"/>
          </p:nvPr>
        </p:nvSpPr>
        <p:spPr>
          <a:xfrm>
            <a:off x="6385076" y="261937"/>
            <a:ext cx="5291663" cy="1628775"/>
          </a:xfrm>
        </p:spPr>
        <p:txBody>
          <a:bodyPr anchor="b">
            <a:normAutofit/>
          </a:bodyPr>
          <a:lstStyle/>
          <a:p>
            <a:r>
              <a:rPr lang="en-US" sz="3700" b="1" dirty="0">
                <a:latin typeface="Times New Roman"/>
                <a:ea typeface="+mj-lt"/>
                <a:cs typeface="+mj-lt"/>
              </a:rPr>
              <a:t>Cultural Differences Between the UK and Germany</a:t>
            </a:r>
            <a:endParaRPr lang="en-US" sz="3700" dirty="0">
              <a:latin typeface="Times New Roman"/>
              <a:ea typeface="+mj-lt"/>
              <a:cs typeface="+mj-lt"/>
            </a:endParaRPr>
          </a:p>
        </p:txBody>
      </p:sp>
      <p:pic>
        <p:nvPicPr>
          <p:cNvPr id="5" name="Picture 4" descr="Colourful carved figures of humans">
            <a:extLst>
              <a:ext uri="{FF2B5EF4-FFF2-40B4-BE49-F238E27FC236}">
                <a16:creationId xmlns:a16="http://schemas.microsoft.com/office/drawing/2014/main" id="{7D23CA01-B02B-2F29-34B3-B4931542AA6F}"/>
              </a:ext>
            </a:extLst>
          </p:cNvPr>
          <p:cNvPicPr>
            <a:picLocks noChangeAspect="1"/>
          </p:cNvPicPr>
          <p:nvPr/>
        </p:nvPicPr>
        <p:blipFill rotWithShape="1">
          <a:blip r:embed="rId3"/>
          <a:srcRect l="18571" r="18082" b="2"/>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10071FB4-9AA2-D1CC-8AC5-82B7062E1B19}"/>
              </a:ext>
            </a:extLst>
          </p:cNvPr>
          <p:cNvSpPr>
            <a:spLocks noGrp="1"/>
          </p:cNvSpPr>
          <p:nvPr>
            <p:ph idx="1"/>
          </p:nvPr>
        </p:nvSpPr>
        <p:spPr>
          <a:xfrm>
            <a:off x="6091164" y="1890712"/>
            <a:ext cx="5951900" cy="4705351"/>
          </a:xfrm>
        </p:spPr>
        <p:txBody>
          <a:bodyPr vert="horz" lIns="91440" tIns="45720" rIns="91440" bIns="45720" rtlCol="0" anchor="t">
            <a:normAutofit lnSpcReduction="10000"/>
          </a:bodyPr>
          <a:lstStyle/>
          <a:p>
            <a:pPr marL="0" indent="0" algn="just">
              <a:lnSpc>
                <a:spcPct val="150000"/>
              </a:lnSpc>
              <a:buNone/>
            </a:pPr>
            <a:r>
              <a:rPr lang="en-US" sz="1200" b="1" dirty="0">
                <a:latin typeface="Times New Roman"/>
                <a:ea typeface="+mn-lt"/>
                <a:cs typeface="Times New Roman" panose="02020603050405020304" pitchFamily="18" charset="0"/>
              </a:rPr>
              <a:t>Language: </a:t>
            </a:r>
            <a:r>
              <a:rPr lang="en-US" sz="1200" dirty="0">
                <a:latin typeface="Times New Roman"/>
                <a:ea typeface="+mn-lt"/>
                <a:cs typeface="Times New Roman" panose="02020603050405020304" pitchFamily="18" charset="0"/>
              </a:rPr>
              <a:t>To carry out the first example, the word 'German' would be located in Germany and the word 'English' came from the United Kingdom. This potentiates a language gap existing during the interpersonal relationships at the place of work which could hurt the willingness and ability of the foreigners to do those tasks.</a:t>
            </a:r>
          </a:p>
          <a:p>
            <a:pPr marL="0" indent="0" algn="just">
              <a:lnSpc>
                <a:spcPct val="150000"/>
              </a:lnSpc>
              <a:buNone/>
            </a:pPr>
            <a:r>
              <a:rPr lang="en-US" sz="1200" dirty="0">
                <a:latin typeface="Times New Roman"/>
                <a:ea typeface="+mn-lt"/>
                <a:cs typeface="Times New Roman" panose="02020603050405020304" pitchFamily="18" charset="0"/>
              </a:rPr>
              <a:t>So, Germany is an ethnically homogeneous country having the majority of German citizens, whereas the UK is ethnically diverse having a larger population of people from multiple ethnic backgrounds.</a:t>
            </a:r>
          </a:p>
          <a:p>
            <a:pPr marL="0" indent="0" algn="just">
              <a:lnSpc>
                <a:spcPct val="150000"/>
              </a:lnSpc>
              <a:buNone/>
            </a:pPr>
            <a:r>
              <a:rPr lang="en-US" sz="1200" b="1" dirty="0">
                <a:latin typeface="Times New Roman"/>
                <a:ea typeface="+mn-lt"/>
                <a:cs typeface="Times New Roman" panose="02020603050405020304" pitchFamily="18" charset="0"/>
              </a:rPr>
              <a:t>Social Structures: </a:t>
            </a:r>
            <a:r>
              <a:rPr lang="en-US" sz="1200" dirty="0">
                <a:latin typeface="Times New Roman"/>
                <a:ea typeface="+mn-lt"/>
                <a:cs typeface="Times New Roman" panose="02020603050405020304" pitchFamily="18" charset="0"/>
              </a:rPr>
              <a:t>Regarding Germany, they pay more attention to social unity and equality rather than in the UK where the social framework is often viewed to be more hierarchical(Amer et al., 2022).</a:t>
            </a:r>
          </a:p>
          <a:p>
            <a:pPr marL="0" indent="0" algn="just">
              <a:lnSpc>
                <a:spcPct val="150000"/>
              </a:lnSpc>
              <a:buNone/>
            </a:pPr>
            <a:r>
              <a:rPr lang="en-US" sz="1200" b="1" dirty="0">
                <a:latin typeface="Times New Roman"/>
                <a:ea typeface="+mn-lt"/>
                <a:cs typeface="Times New Roman" panose="02020603050405020304" pitchFamily="18" charset="0"/>
              </a:rPr>
              <a:t>Religious Values: </a:t>
            </a:r>
            <a:r>
              <a:rPr lang="en-US" sz="1200" dirty="0">
                <a:latin typeface="Times New Roman"/>
                <a:ea typeface="+mn-lt"/>
                <a:cs typeface="Times New Roman" panose="02020603050405020304" pitchFamily="18" charset="0"/>
              </a:rPr>
              <a:t>The religious conflict in the Middle Ages brought Protestantism, Catholicism and secularism to Germany; the situation in the UK is more persistent,  where the religious beliefs spread from one end to another on the religious scale.</a:t>
            </a:r>
          </a:p>
          <a:p>
            <a:pPr marL="0" indent="0" algn="just">
              <a:lnSpc>
                <a:spcPct val="150000"/>
              </a:lnSpc>
              <a:buNone/>
            </a:pPr>
            <a:r>
              <a:rPr lang="en-US" sz="1200" b="1" dirty="0">
                <a:latin typeface="Times New Roman"/>
                <a:ea typeface="+mn-lt"/>
                <a:cs typeface="Times New Roman" panose="02020603050405020304" pitchFamily="18" charset="0"/>
              </a:rPr>
              <a:t>Business and Work-related Attitudes: </a:t>
            </a:r>
            <a:r>
              <a:rPr lang="en-US" sz="1200" dirty="0">
                <a:latin typeface="Times New Roman"/>
                <a:ea typeface="+mn-lt"/>
                <a:cs typeface="Times New Roman" panose="02020603050405020304" pitchFamily="18" charset="0"/>
              </a:rPr>
              <a:t>In</a:t>
            </a:r>
            <a:r>
              <a:rPr lang="en-US" sz="1200" b="1" dirty="0">
                <a:latin typeface="Times New Roman"/>
                <a:ea typeface="+mn-lt"/>
                <a:cs typeface="Times New Roman" panose="02020603050405020304" pitchFamily="18" charset="0"/>
              </a:rPr>
              <a:t> </a:t>
            </a:r>
            <a:r>
              <a:rPr lang="en-US" sz="1200" dirty="0">
                <a:latin typeface="Times New Roman"/>
                <a:ea typeface="+mn-lt"/>
                <a:cs typeface="Times New Roman" panose="02020603050405020304" pitchFamily="18" charset="0"/>
              </a:rPr>
              <a:t>contrast to the UK is fixed to the principles of stability, accuracy, and long-term planning about business management, Germany depends on spontaneity and entrepreneurship(</a:t>
            </a:r>
            <a:r>
              <a:rPr lang="en-US" sz="1200" dirty="0" err="1">
                <a:latin typeface="Times New Roman"/>
                <a:ea typeface="+mn-lt"/>
                <a:cs typeface="Times New Roman" panose="02020603050405020304" pitchFamily="18" charset="0"/>
              </a:rPr>
              <a:t>Pooladi</a:t>
            </a:r>
            <a:r>
              <a:rPr lang="en-US" sz="1200" dirty="0">
                <a:latin typeface="Times New Roman"/>
                <a:ea typeface="+mn-lt"/>
                <a:cs typeface="Times New Roman" panose="02020603050405020304" pitchFamily="18" charset="0"/>
              </a:rPr>
              <a:t>, and </a:t>
            </a:r>
            <a:r>
              <a:rPr lang="en-US" sz="1200" dirty="0" err="1">
                <a:latin typeface="Times New Roman"/>
                <a:ea typeface="+mn-lt"/>
                <a:cs typeface="Times New Roman" panose="02020603050405020304" pitchFamily="18" charset="0"/>
              </a:rPr>
              <a:t>Karani</a:t>
            </a:r>
            <a:r>
              <a:rPr lang="en-US" sz="1200" dirty="0">
                <a:latin typeface="Times New Roman"/>
                <a:ea typeface="+mn-lt"/>
                <a:cs typeface="Times New Roman" panose="02020603050405020304" pitchFamily="18" charset="0"/>
              </a:rPr>
              <a:t>, 2021).</a:t>
            </a:r>
            <a:endParaRPr lang="en-US" sz="1200" dirty="0">
              <a:latin typeface="Times New Roman"/>
              <a:cs typeface="Times New Roman"/>
            </a:endParaRPr>
          </a:p>
        </p:txBody>
      </p:sp>
    </p:spTree>
    <p:extLst>
      <p:ext uri="{BB962C8B-B14F-4D97-AF65-F5344CB8AC3E}">
        <p14:creationId xmlns:p14="http://schemas.microsoft.com/office/powerpoint/2010/main" val="3414152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pic>
        <p:nvPicPr>
          <p:cNvPr id="5" name="Picture 4" descr="Puzzle pieces">
            <a:extLst>
              <a:ext uri="{FF2B5EF4-FFF2-40B4-BE49-F238E27FC236}">
                <a16:creationId xmlns:a16="http://schemas.microsoft.com/office/drawing/2014/main" id="{99498537-3B58-87C3-D777-511BEDCFFE24}"/>
              </a:ext>
            </a:extLst>
          </p:cNvPr>
          <p:cNvPicPr>
            <a:picLocks noChangeAspect="1"/>
          </p:cNvPicPr>
          <p:nvPr/>
        </p:nvPicPr>
        <p:blipFill rotWithShape="1">
          <a:blip r:embed="rId3"/>
          <a:srcRect l="24572" r="16472" b="7"/>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2" name="Title 1">
            <a:extLst>
              <a:ext uri="{FF2B5EF4-FFF2-40B4-BE49-F238E27FC236}">
                <a16:creationId xmlns:a16="http://schemas.microsoft.com/office/drawing/2014/main" id="{2A0F7684-07C3-B088-03C7-673DD4AF2D71}"/>
              </a:ext>
            </a:extLst>
          </p:cNvPr>
          <p:cNvSpPr>
            <a:spLocks noGrp="1"/>
          </p:cNvSpPr>
          <p:nvPr>
            <p:ph type="title"/>
          </p:nvPr>
        </p:nvSpPr>
        <p:spPr>
          <a:xfrm>
            <a:off x="761801" y="328512"/>
            <a:ext cx="4778387" cy="1628970"/>
          </a:xfrm>
        </p:spPr>
        <p:txBody>
          <a:bodyPr anchor="ctr">
            <a:normAutofit/>
          </a:bodyPr>
          <a:lstStyle/>
          <a:p>
            <a:r>
              <a:rPr lang="en-US" sz="3700" b="1" dirty="0">
                <a:latin typeface="Times New Roman"/>
                <a:ea typeface="+mj-lt"/>
                <a:cs typeface="+mj-lt"/>
              </a:rPr>
              <a:t>Business Communication Solutions</a:t>
            </a:r>
          </a:p>
        </p:txBody>
      </p:sp>
      <p:sp>
        <p:nvSpPr>
          <p:cNvPr id="3" name="Content Placeholder 2">
            <a:extLst>
              <a:ext uri="{FF2B5EF4-FFF2-40B4-BE49-F238E27FC236}">
                <a16:creationId xmlns:a16="http://schemas.microsoft.com/office/drawing/2014/main" id="{C826A89F-B1BB-564E-03A0-04117C2D7E35}"/>
              </a:ext>
            </a:extLst>
          </p:cNvPr>
          <p:cNvSpPr>
            <a:spLocks noGrp="1"/>
          </p:cNvSpPr>
          <p:nvPr>
            <p:ph idx="1"/>
          </p:nvPr>
        </p:nvSpPr>
        <p:spPr>
          <a:xfrm>
            <a:off x="249382" y="2150918"/>
            <a:ext cx="5673436" cy="4551217"/>
          </a:xfrm>
        </p:spPr>
        <p:txBody>
          <a:bodyPr vert="horz" lIns="91440" tIns="45720" rIns="91440" bIns="45720" rtlCol="0" anchor="ctr">
            <a:normAutofit fontScale="92500" lnSpcReduction="20000"/>
          </a:bodyPr>
          <a:lstStyle/>
          <a:p>
            <a:pPr marL="0" indent="0" algn="just">
              <a:lnSpc>
                <a:spcPct val="150000"/>
              </a:lnSpc>
              <a:buNone/>
            </a:pPr>
            <a:r>
              <a:rPr lang="en-US" sz="1600" dirty="0">
                <a:latin typeface="Times New Roman"/>
                <a:ea typeface="+mn-lt"/>
                <a:cs typeface="Times New Roman" panose="02020603050405020304" pitchFamily="18" charset="0"/>
              </a:rPr>
              <a:t>The Germans tend to speak straightforwardly with even the most complex ideas being clearly explained.</a:t>
            </a:r>
          </a:p>
          <a:p>
            <a:pPr algn="just">
              <a:lnSpc>
                <a:spcPct val="150000"/>
              </a:lnSpc>
            </a:pPr>
            <a:r>
              <a:rPr lang="en-US" sz="1600" b="1" dirty="0">
                <a:latin typeface="Times New Roman"/>
                <a:ea typeface="+mn-lt"/>
                <a:cs typeface="Times New Roman" panose="02020603050405020304" pitchFamily="18" charset="0"/>
              </a:rPr>
              <a:t>Developing Relationships: </a:t>
            </a:r>
            <a:r>
              <a:rPr lang="en-US" sz="1600" dirty="0">
                <a:latin typeface="Times New Roman"/>
                <a:ea typeface="+mn-lt"/>
                <a:cs typeface="Times New Roman" panose="02020603050405020304" pitchFamily="18" charset="0"/>
              </a:rPr>
              <a:t>Do not hesitate to build up relationships with your German colleagues starting with the beginning of your work to make communication easier for you.</a:t>
            </a:r>
          </a:p>
          <a:p>
            <a:pPr algn="just">
              <a:lnSpc>
                <a:spcPct val="150000"/>
              </a:lnSpc>
            </a:pPr>
            <a:r>
              <a:rPr lang="en-US" sz="1600" b="1" dirty="0">
                <a:latin typeface="Times New Roman"/>
                <a:ea typeface="+mn-lt"/>
                <a:cs typeface="Times New Roman" panose="02020603050405020304" pitchFamily="18" charset="0"/>
              </a:rPr>
              <a:t>Formality in Communication: </a:t>
            </a:r>
            <a:r>
              <a:rPr lang="en-US" sz="1600" dirty="0">
                <a:latin typeface="Times New Roman"/>
                <a:ea typeface="+mn-lt"/>
                <a:cs typeface="Times New Roman" panose="02020603050405020304" pitchFamily="18" charset="0"/>
              </a:rPr>
              <a:t>When it comes to communicating in any formality or writing, remember to use a certain degree of formality.</a:t>
            </a:r>
          </a:p>
          <a:p>
            <a:pPr algn="just">
              <a:lnSpc>
                <a:spcPct val="150000"/>
              </a:lnSpc>
            </a:pPr>
            <a:r>
              <a:rPr lang="en-US" sz="1600" b="1" dirty="0">
                <a:latin typeface="Times New Roman"/>
                <a:ea typeface="+mn-lt"/>
                <a:cs typeface="Times New Roman" panose="02020603050405020304" pitchFamily="18" charset="0"/>
              </a:rPr>
              <a:t>Punctuality: </a:t>
            </a:r>
            <a:r>
              <a:rPr lang="en-US" sz="1600" dirty="0">
                <a:latin typeface="Times New Roman"/>
                <a:ea typeface="+mn-lt"/>
                <a:cs typeface="Times New Roman" panose="02020603050405020304" pitchFamily="18" charset="0"/>
              </a:rPr>
              <a:t>Watch out for the time of Germany-related deadlines and try to meet them promptly.</a:t>
            </a:r>
          </a:p>
          <a:p>
            <a:pPr algn="just">
              <a:lnSpc>
                <a:spcPct val="150000"/>
              </a:lnSpc>
            </a:pPr>
            <a:r>
              <a:rPr lang="en-US" sz="1600" b="1" dirty="0">
                <a:latin typeface="Times New Roman"/>
                <a:ea typeface="+mn-lt"/>
                <a:cs typeface="Times New Roman" panose="02020603050405020304" pitchFamily="18" charset="0"/>
              </a:rPr>
              <a:t>Business Etiquette: </a:t>
            </a:r>
            <a:r>
              <a:rPr lang="en-US" sz="1600" dirty="0">
                <a:latin typeface="Times New Roman"/>
                <a:ea typeface="+mn-lt"/>
                <a:cs typeface="Times New Roman" panose="02020603050405020304" pitchFamily="18" charset="0"/>
              </a:rPr>
              <a:t>Discover the traditions in regard to the exchange of business cards and sending respectful greetings in Germany(Whitaker et al., 2022).</a:t>
            </a:r>
            <a:endParaRPr lang="en-US" sz="1600" dirty="0">
              <a:latin typeface="Times New Roman"/>
              <a:cs typeface="Times New Roman"/>
            </a:endParaRPr>
          </a:p>
        </p:txBody>
      </p:sp>
    </p:spTree>
    <p:extLst>
      <p:ext uri="{BB962C8B-B14F-4D97-AF65-F5344CB8AC3E}">
        <p14:creationId xmlns:p14="http://schemas.microsoft.com/office/powerpoint/2010/main" val="3858741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pic>
        <p:nvPicPr>
          <p:cNvPr id="5" name="Picture 4" descr="Working space background">
            <a:extLst>
              <a:ext uri="{FF2B5EF4-FFF2-40B4-BE49-F238E27FC236}">
                <a16:creationId xmlns:a16="http://schemas.microsoft.com/office/drawing/2014/main" id="{A0135FD4-E704-1A33-5C61-D7A38FD1DF5E}"/>
              </a:ext>
            </a:extLst>
          </p:cNvPr>
          <p:cNvPicPr>
            <a:picLocks noChangeAspect="1"/>
          </p:cNvPicPr>
          <p:nvPr/>
        </p:nvPicPr>
        <p:blipFill rotWithShape="1">
          <a:blip r:embed="rId3"/>
          <a:srcRect l="47422" r="-4" b="-4"/>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2" name="Title 1">
            <a:extLst>
              <a:ext uri="{FF2B5EF4-FFF2-40B4-BE49-F238E27FC236}">
                <a16:creationId xmlns:a16="http://schemas.microsoft.com/office/drawing/2014/main" id="{4DA2282F-24DF-D6CE-4DB9-9387DFA69D26}"/>
              </a:ext>
            </a:extLst>
          </p:cNvPr>
          <p:cNvSpPr>
            <a:spLocks noGrp="1"/>
          </p:cNvSpPr>
          <p:nvPr>
            <p:ph type="title"/>
          </p:nvPr>
        </p:nvSpPr>
        <p:spPr>
          <a:xfrm>
            <a:off x="6115317" y="405685"/>
            <a:ext cx="5464968" cy="1559301"/>
          </a:xfrm>
        </p:spPr>
        <p:txBody>
          <a:bodyPr>
            <a:normAutofit/>
          </a:bodyPr>
          <a:lstStyle/>
          <a:p>
            <a:r>
              <a:rPr lang="en-US" sz="4000" b="1" dirty="0">
                <a:latin typeface="Times New Roman"/>
                <a:ea typeface="Söhne"/>
                <a:cs typeface="Söhne"/>
              </a:rPr>
              <a:t>Challenges and Difficulties</a:t>
            </a:r>
            <a:endParaRPr lang="en-US" sz="4000" b="1" dirty="0">
              <a:latin typeface="Times New Roman"/>
            </a:endParaRPr>
          </a:p>
        </p:txBody>
      </p:sp>
      <p:sp>
        <p:nvSpPr>
          <p:cNvPr id="3" name="Content Placeholder 2">
            <a:extLst>
              <a:ext uri="{FF2B5EF4-FFF2-40B4-BE49-F238E27FC236}">
                <a16:creationId xmlns:a16="http://schemas.microsoft.com/office/drawing/2014/main" id="{6A920D55-8103-7B62-B1F3-E1C12229F590}"/>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457200" indent="-457200" algn="just">
              <a:lnSpc>
                <a:spcPct val="150000"/>
              </a:lnSpc>
            </a:pPr>
            <a:r>
              <a:rPr lang="en-US" sz="2000" dirty="0">
                <a:latin typeface="Times New Roman"/>
                <a:ea typeface="+mn-lt"/>
                <a:cs typeface="Times New Roman" panose="02020603050405020304" pitchFamily="18" charset="0"/>
              </a:rPr>
              <a:t>Language Barrier</a:t>
            </a:r>
            <a:endParaRPr lang="en-US" sz="2000" dirty="0">
              <a:latin typeface="Times New Roman"/>
              <a:cs typeface="Times New Roman"/>
            </a:endParaRPr>
          </a:p>
          <a:p>
            <a:pPr marL="457200" indent="-457200" algn="just">
              <a:lnSpc>
                <a:spcPct val="150000"/>
              </a:lnSpc>
            </a:pPr>
            <a:r>
              <a:rPr lang="en-US" sz="2000" dirty="0">
                <a:latin typeface="Times New Roman"/>
                <a:ea typeface="+mn-lt"/>
                <a:cs typeface="Times New Roman" panose="02020603050405020304" pitchFamily="18" charset="0"/>
              </a:rPr>
              <a:t>Differences in Work Culture </a:t>
            </a:r>
          </a:p>
          <a:p>
            <a:pPr marL="457200" indent="-457200" algn="just">
              <a:lnSpc>
                <a:spcPct val="150000"/>
              </a:lnSpc>
            </a:pPr>
            <a:r>
              <a:rPr lang="en-US" sz="2000" dirty="0">
                <a:latin typeface="Times New Roman"/>
                <a:ea typeface="+mn-lt"/>
                <a:cs typeface="Times New Roman" panose="02020603050405020304" pitchFamily="18" charset="0"/>
              </a:rPr>
              <a:t>Communication Styles </a:t>
            </a:r>
          </a:p>
          <a:p>
            <a:pPr marL="457200" indent="-457200" algn="just">
              <a:lnSpc>
                <a:spcPct val="150000"/>
              </a:lnSpc>
            </a:pPr>
            <a:r>
              <a:rPr lang="en-US" sz="2000" dirty="0">
                <a:latin typeface="Times New Roman"/>
                <a:ea typeface="+mn-lt"/>
                <a:cs typeface="Times New Roman" panose="02020603050405020304" pitchFamily="18" charset="0"/>
              </a:rPr>
              <a:t>Decision-Making Processes </a:t>
            </a:r>
          </a:p>
          <a:p>
            <a:pPr marL="457200" indent="-457200" algn="just">
              <a:lnSpc>
                <a:spcPct val="150000"/>
              </a:lnSpc>
            </a:pPr>
            <a:r>
              <a:rPr lang="en-US" sz="2000" dirty="0">
                <a:latin typeface="Times New Roman"/>
                <a:ea typeface="+mn-lt"/>
                <a:cs typeface="Times New Roman" panose="02020603050405020304" pitchFamily="18" charset="0"/>
              </a:rPr>
              <a:t>Perception of Time Etiquette and Business Customs (</a:t>
            </a:r>
            <a:r>
              <a:rPr lang="en-US" sz="2000" dirty="0" err="1">
                <a:latin typeface="Times New Roman"/>
                <a:ea typeface="+mn-lt"/>
                <a:cs typeface="Times New Roman" panose="02020603050405020304" pitchFamily="18" charset="0"/>
              </a:rPr>
              <a:t>Ghiasi</a:t>
            </a:r>
            <a:r>
              <a:rPr lang="en-US" sz="2000" dirty="0">
                <a:latin typeface="Times New Roman"/>
                <a:ea typeface="+mn-lt"/>
                <a:cs typeface="Times New Roman" panose="02020603050405020304" pitchFamily="18" charset="0"/>
              </a:rPr>
              <a:t> et al., 2021).</a:t>
            </a:r>
            <a:endParaRPr lang="en-US" sz="2000" dirty="0">
              <a:latin typeface="Times New Roman"/>
            </a:endParaRPr>
          </a:p>
        </p:txBody>
      </p:sp>
    </p:spTree>
    <p:extLst>
      <p:ext uri="{BB962C8B-B14F-4D97-AF65-F5344CB8AC3E}">
        <p14:creationId xmlns:p14="http://schemas.microsoft.com/office/powerpoint/2010/main" val="3356839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p:nvSpPr>
          <p:cNvPr id="20" name="Rectangle 19">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pic>
        <p:nvPicPr>
          <p:cNvPr id="14" name="Picture 13" descr="Red toy person in front of two lines of white figures">
            <a:extLst>
              <a:ext uri="{FF2B5EF4-FFF2-40B4-BE49-F238E27FC236}">
                <a16:creationId xmlns:a16="http://schemas.microsoft.com/office/drawing/2014/main" id="{B7AF11E2-662F-361E-41EE-A46C35D5F1AD}"/>
              </a:ext>
            </a:extLst>
          </p:cNvPr>
          <p:cNvPicPr>
            <a:picLocks noChangeAspect="1"/>
          </p:cNvPicPr>
          <p:nvPr/>
        </p:nvPicPr>
        <p:blipFill rotWithShape="1">
          <a:blip r:embed="rId3"/>
          <a:srcRect l="31477" r="27957" b="5"/>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E0AE34C2-8FBA-08E5-1176-724E2A4B2B06}"/>
              </a:ext>
            </a:extLst>
          </p:cNvPr>
          <p:cNvSpPr>
            <a:spLocks noGrp="1"/>
          </p:cNvSpPr>
          <p:nvPr>
            <p:ph type="title"/>
          </p:nvPr>
        </p:nvSpPr>
        <p:spPr>
          <a:xfrm>
            <a:off x="568517" y="609277"/>
            <a:ext cx="6831188" cy="1322887"/>
          </a:xfrm>
        </p:spPr>
        <p:txBody>
          <a:bodyPr>
            <a:normAutofit/>
          </a:bodyPr>
          <a:lstStyle/>
          <a:p>
            <a:r>
              <a:rPr lang="en-US" b="1"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62BFA75E-1BC4-C66F-959C-CDF93F6613CC}"/>
              </a:ext>
            </a:extLst>
          </p:cNvPr>
          <p:cNvSpPr>
            <a:spLocks noGrp="1"/>
          </p:cNvSpPr>
          <p:nvPr>
            <p:ph idx="1"/>
          </p:nvPr>
        </p:nvSpPr>
        <p:spPr>
          <a:xfrm>
            <a:off x="708410" y="1932164"/>
            <a:ext cx="6279244" cy="4113794"/>
          </a:xfrm>
        </p:spPr>
        <p:txBody>
          <a:bodyPr vert="horz" lIns="91440" tIns="45720" rIns="91440" bIns="45720" rtlCol="0" anchor="t">
            <a:noAutofit/>
          </a:bodyPr>
          <a:lstStyle/>
          <a:p>
            <a:pPr marL="0" indent="0" algn="just">
              <a:lnSpc>
                <a:spcPct val="150000"/>
              </a:lnSpc>
              <a:buNone/>
            </a:pPr>
            <a:r>
              <a:rPr lang="en-US" sz="1800" dirty="0">
                <a:latin typeface="Times New Roman"/>
                <a:cs typeface="Times New Roman"/>
              </a:rPr>
              <a:t>To conclude, the strategic basis of AstraZeneca’s winning position in Germany will be the ability to use the country’s cultural focus. Cultural awareness and adaptability are indispensable because they prevent the problems that can surface in language barriers; cultural clashes at the workplace, people's communication styles and decision-making methods; and differences in perceptions of time and business conduct. By the recognition and the thorough combating of these problems, AstraZeneca can take the direction to the more substantial connections with its agglomeration in Germany and can discover their common understanding and respect. </a:t>
            </a:r>
          </a:p>
        </p:txBody>
      </p:sp>
    </p:spTree>
    <p:extLst>
      <p:ext uri="{BB962C8B-B14F-4D97-AF65-F5344CB8AC3E}">
        <p14:creationId xmlns:p14="http://schemas.microsoft.com/office/powerpoint/2010/main" val="734491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endParaRPr>
          </a:p>
        </p:txBody>
      </p:sp>
      <p:sp useBgFill="1">
        <p:nvSpPr>
          <p:cNvPr id="22" name="Rectangle 21">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FD21E3-8C2E-60AA-36AB-B31DFC802966}"/>
              </a:ext>
            </a:extLst>
          </p:cNvPr>
          <p:cNvSpPr>
            <a:spLocks noGrp="1"/>
          </p:cNvSpPr>
          <p:nvPr>
            <p:ph type="title"/>
          </p:nvPr>
        </p:nvSpPr>
        <p:spPr>
          <a:xfrm>
            <a:off x="806257" y="393057"/>
            <a:ext cx="10098637" cy="914400"/>
          </a:xfrm>
        </p:spPr>
        <p:txBody>
          <a:bodyPr>
            <a:normAutofit/>
          </a:bodyPr>
          <a:lstStyle/>
          <a:p>
            <a:r>
              <a:rPr lang="en-US" sz="4000" b="1" dirty="0">
                <a:latin typeface="Times New Roman"/>
                <a:cs typeface="Times New Roman"/>
              </a:rPr>
              <a:t>References </a:t>
            </a:r>
          </a:p>
        </p:txBody>
      </p:sp>
      <p:sp>
        <p:nvSpPr>
          <p:cNvPr id="23" name="Rectangle 22">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2DA07B6-03B9-99D0-22AF-7FEE548AE3EB}"/>
              </a:ext>
            </a:extLst>
          </p:cNvPr>
          <p:cNvSpPr>
            <a:spLocks noGrp="1"/>
          </p:cNvSpPr>
          <p:nvPr>
            <p:ph idx="1"/>
          </p:nvPr>
        </p:nvSpPr>
        <p:spPr>
          <a:xfrm>
            <a:off x="737616" y="1307457"/>
            <a:ext cx="10716767" cy="5243813"/>
          </a:xfrm>
        </p:spPr>
        <p:txBody>
          <a:bodyPr>
            <a:noAutofit/>
          </a:bodyPr>
          <a:lstStyle/>
          <a:p>
            <a:pPr marL="0" indent="0" algn="just">
              <a:lnSpc>
                <a:spcPct val="150000"/>
              </a:lnSpc>
              <a:spcAft>
                <a:spcPts val="1000"/>
              </a:spcAft>
              <a:buNone/>
            </a:pP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Amer, F.H.I.,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Alzayyat</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Alzayyat</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Alomran</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Wafai</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Alabssi</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Alsultan</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Ibrahim, F.,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Alzayyat</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Wafai</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S.A. and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Alsultan</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D.H., (2022). Side Effects of COVID-19 Vaccines (Pfizer, AstraZeneca) in Saudi Arabia, Eastern Province.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Cureus</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14(7).</a:t>
            </a:r>
            <a:endParaRPr lang="en-IN"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Aft>
                <a:spcPts val="1000"/>
              </a:spcAft>
              <a:buNone/>
            </a:pP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Eyre, D.W., Lumley, S.F., Wei, J., Cox, S., James, T., Justice, A.,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Jesuthasan</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O'Donnell, D., Howarth, A., Hatch, S.B. and Marsden, B.D., (2021). Quantitative SARS-CoV-2 anti-spike responses to Pfizer–BioNTech and Oxford–AstraZeneca vaccines by previous infection status. Clinical Microbiology and Infection, 27(10), pp.1516-e7.</a:t>
            </a:r>
            <a:endParaRPr lang="en-IN"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Aft>
                <a:spcPts val="1000"/>
              </a:spcAft>
              <a:buNone/>
            </a:pP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Ghiasi</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Valizadeh</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Arabsorkhi</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Hoseyni</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T.S., Esfandiari, K.,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Sadighpour</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 and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Jahantigh</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H.R., (2021). Efficacy and side effects of Sputnik V, Sinopharm and AstraZeneca vaccines to stop COVID-19; a review and discussion.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Immunopathologia</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Persa, 7(2), pp.e31-e31.</a:t>
            </a:r>
            <a:endParaRPr lang="en-IN"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Aft>
                <a:spcPts val="1000"/>
              </a:spcAft>
              <a:buNone/>
            </a:pP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Lukaszuk, K.,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Podolak</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Malinowska</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Lukaszuk, J. and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Jakiel</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(2022). Cross-reactivity between half doses of Pfizer and AstraZeneca vaccines—a preliminary study. Vaccines, 10(4), p.521.</a:t>
            </a:r>
            <a:endParaRPr lang="en-IN"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Aft>
                <a:spcPts val="1000"/>
              </a:spcAft>
              <a:buNone/>
            </a:pP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Pooladi</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Karani</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(2021). Oxford-AstraZeneca Vaccine for COVID-19: A Case Report. Journal of Cellular &amp; Molecular </a:t>
            </a:r>
            <a:r>
              <a:rPr lang="en-GB" sz="13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Anesthesia</a:t>
            </a: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6(4), pp.346-351.</a:t>
            </a:r>
            <a:endParaRPr lang="en-IN"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Aft>
                <a:spcPts val="1000"/>
              </a:spcAft>
              <a:buNone/>
            </a:pPr>
            <a:r>
              <a:rPr lang="en-GB"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Whitaker, H.J., Tsang, R.S., Byford, R., Andrews, N.J., Sherlock, J., Pillai, P.S., Williams, J., Button, E., Campbell, H., Sinnathamby, M. and Victor, W., (2022). Pfizer-BioNTech and Oxford AstraZeneca COVID-19 vaccine effectiveness and immune response amongst individuals in clinical risk groups. Journal of Infection, 84(5), pp.675-683.</a:t>
            </a:r>
            <a:endParaRPr lang="en-IN" sz="1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US" sz="1300" dirty="0"/>
          </a:p>
        </p:txBody>
      </p:sp>
    </p:spTree>
    <p:extLst>
      <p:ext uri="{BB962C8B-B14F-4D97-AF65-F5344CB8AC3E}">
        <p14:creationId xmlns:p14="http://schemas.microsoft.com/office/powerpoint/2010/main" val="2060981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2134</Words>
  <Application>Microsoft Office PowerPoint</Application>
  <PresentationFormat>Widescreen</PresentationFormat>
  <Paragraphs>76</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 Display</vt:lpstr>
      <vt:lpstr>Arial</vt:lpstr>
      <vt:lpstr>Axiforma</vt:lpstr>
      <vt:lpstr>Calibri</vt:lpstr>
      <vt:lpstr>Times New Roman</vt:lpstr>
      <vt:lpstr>office theme</vt:lpstr>
      <vt:lpstr>     BA Business Management International Business Communications</vt:lpstr>
      <vt:lpstr>Table of Content </vt:lpstr>
      <vt:lpstr>Introduction </vt:lpstr>
      <vt:lpstr>Intercultural Communication Theories</vt:lpstr>
      <vt:lpstr>Cultural Differences Between the UK and Germany</vt:lpstr>
      <vt:lpstr>Business Communication Solutions</vt:lpstr>
      <vt:lpstr>Challenges and Difficulties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2024-04-10T09:39:41Z</dcterms:created>
  <dcterms:modified xsi:type="dcterms:W3CDTF">2024-04-14T11:49:40Z</dcterms:modified>
</cp:coreProperties>
</file>