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9" r:id="rId1"/>
  </p:sldMasterIdLst>
  <p:notesMasterIdLst>
    <p:notesMasterId r:id="rId12"/>
  </p:notesMasterIdLst>
  <p:sldIdLst>
    <p:sldId id="256" r:id="rId2"/>
    <p:sldId id="257" r:id="rId3"/>
    <p:sldId id="258" r:id="rId4"/>
    <p:sldId id="260" r:id="rId5"/>
    <p:sldId id="259" r:id="rId6"/>
    <p:sldId id="261" r:id="rId7"/>
    <p:sldId id="263" r:id="rId8"/>
    <p:sldId id="262"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87519"/>
  </p:normalViewPr>
  <p:slideViewPr>
    <p:cSldViewPr snapToGrid="0" snapToObjects="1">
      <p:cViewPr varScale="1">
        <p:scale>
          <a:sx n="99" d="100"/>
          <a:sy n="99" d="100"/>
        </p:scale>
        <p:origin x="1056"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5A7992-446D-2D4D-9899-B96DA849AEC0}" type="datetimeFigureOut">
              <a:rPr lang="en-US" smtClean="0"/>
              <a:t>2/14/24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4DD94E-2552-004C-A9D3-8C6E3021042F}" type="slidenum">
              <a:rPr lang="en-US" smtClean="0"/>
              <a:t>‹#›</a:t>
            </a:fld>
            <a:endParaRPr lang="en-US"/>
          </a:p>
        </p:txBody>
      </p:sp>
    </p:spTree>
    <p:extLst>
      <p:ext uri="{BB962C8B-B14F-4D97-AF65-F5344CB8AC3E}">
        <p14:creationId xmlns:p14="http://schemas.microsoft.com/office/powerpoint/2010/main" val="12417461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involves discussing how a local school work in collaboration with their community to benefit the learner's holistic development. As a result, the British Educational Research Associations ethical guidelines (2018) will be followed, keeping the name of the school, children and area anonymized, protecting confidentiality. </a:t>
            </a:r>
          </a:p>
        </p:txBody>
      </p:sp>
      <p:sp>
        <p:nvSpPr>
          <p:cNvPr id="4" name="Slide Number Placeholder 3"/>
          <p:cNvSpPr>
            <a:spLocks noGrp="1"/>
          </p:cNvSpPr>
          <p:nvPr>
            <p:ph type="sldNum" sz="quarter" idx="5"/>
          </p:nvPr>
        </p:nvSpPr>
        <p:spPr/>
        <p:txBody>
          <a:bodyPr/>
          <a:lstStyle/>
          <a:p>
            <a:fld id="{9C4DD94E-2552-004C-A9D3-8C6E3021042F}" type="slidenum">
              <a:rPr lang="en-US" smtClean="0"/>
              <a:t>2</a:t>
            </a:fld>
            <a:endParaRPr lang="en-US"/>
          </a:p>
        </p:txBody>
      </p:sp>
    </p:spTree>
    <p:extLst>
      <p:ext uri="{BB962C8B-B14F-4D97-AF65-F5344CB8AC3E}">
        <p14:creationId xmlns:p14="http://schemas.microsoft.com/office/powerpoint/2010/main" val="24487976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School A follow the Curriculum for Wales, resulting in them focusing on the four purposes outlined in the curriculum. The four areas include, ambitious, capable learners, enterprising creative contributors, ethical informed citizens and healthy confident individuals. These four purposes correspond with a few of the core aims outlined in the Well-being of Future Generations (Wales) Act 2015, for example, healthy confident individuals link to the aim of creating a healthier Wales, with both highlighting the want to maximize mental well-being and aiming to educate individuals on positive life-style  and behaviour choices. The purpose that will be focused on within this presentation is healthy confident individuals, however, the community work that school A participates in does meet all four of the purposes of the curriculum for Wales (2024). </a:t>
            </a:r>
          </a:p>
        </p:txBody>
      </p:sp>
      <p:sp>
        <p:nvSpPr>
          <p:cNvPr id="4" name="Slide Number Placeholder 3"/>
          <p:cNvSpPr>
            <a:spLocks noGrp="1"/>
          </p:cNvSpPr>
          <p:nvPr>
            <p:ph type="sldNum" sz="quarter" idx="5"/>
          </p:nvPr>
        </p:nvSpPr>
        <p:spPr/>
        <p:txBody>
          <a:bodyPr/>
          <a:lstStyle/>
          <a:p>
            <a:fld id="{9C4DD94E-2552-004C-A9D3-8C6E3021042F}" type="slidenum">
              <a:rPr lang="en-US" smtClean="0"/>
              <a:t>3</a:t>
            </a:fld>
            <a:endParaRPr lang="en-US"/>
          </a:p>
        </p:txBody>
      </p:sp>
    </p:spTree>
    <p:extLst>
      <p:ext uri="{BB962C8B-B14F-4D97-AF65-F5344CB8AC3E}">
        <p14:creationId xmlns:p14="http://schemas.microsoft.com/office/powerpoint/2010/main" val="15570093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Within the teaching profession, adapting to every individual child and their needs is a vital element when supporting the child and their holistic development. Social Justice for children in Wales includes ensuring that all children of all identity groups have the same rights, opportunities, access to resources and benefits, ensuring equality and equity (Unicef, 2024). This corresponds with Article 2 of the United Nations Convention on the Rights of the Child (2024) being no child should experience discrimination whatever their ethnicity, sex, religion, language, abilities or any other status, whatever they think or say, whatever their family background. This highlights the factors we as teachers need to consider when working with children as every child is different but still matter and gaining relationships with the child, family and community is a key element when providing support.</a:t>
            </a:r>
          </a:p>
        </p:txBody>
      </p:sp>
      <p:sp>
        <p:nvSpPr>
          <p:cNvPr id="4" name="Slide Number Placeholder 3"/>
          <p:cNvSpPr>
            <a:spLocks noGrp="1"/>
          </p:cNvSpPr>
          <p:nvPr>
            <p:ph type="sldNum" sz="quarter" idx="5"/>
          </p:nvPr>
        </p:nvSpPr>
        <p:spPr/>
        <p:txBody>
          <a:bodyPr/>
          <a:lstStyle/>
          <a:p>
            <a:fld id="{9C4DD94E-2552-004C-A9D3-8C6E3021042F}" type="slidenum">
              <a:rPr lang="en-US" smtClean="0"/>
              <a:t>4</a:t>
            </a:fld>
            <a:endParaRPr lang="en-US"/>
          </a:p>
        </p:txBody>
      </p:sp>
    </p:spTree>
    <p:extLst>
      <p:ext uri="{BB962C8B-B14F-4D97-AF65-F5344CB8AC3E}">
        <p14:creationId xmlns:p14="http://schemas.microsoft.com/office/powerpoint/2010/main" val="9031746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By educating the parents on good nutrition, positive life-style choices and providing them with new skills, it will have positive benefits on the children and their life-style choices due to them having a positive, educated role model. According to Albert Bandura (1977) and his social learning theory, children role model the acts of those closest to them, meaning if the child’s parents role model a healthy life-style whilst producing freshly grown nutritious food the possibility of the child continuing these healthy habits in their future maximizes. This can lead to those children becoming confident healthy individuals, meeting the purpose of the curriculum. Furthermore, these healthy habits formed by the parents and child can continue to influence future generations, combatting poverty, hunger and maximizing health and well-being (Big Bocs Bwyd A, 2024). </a:t>
            </a:r>
          </a:p>
        </p:txBody>
      </p:sp>
      <p:sp>
        <p:nvSpPr>
          <p:cNvPr id="4" name="Slide Number Placeholder 3"/>
          <p:cNvSpPr>
            <a:spLocks noGrp="1"/>
          </p:cNvSpPr>
          <p:nvPr>
            <p:ph type="sldNum" sz="quarter" idx="5"/>
          </p:nvPr>
        </p:nvSpPr>
        <p:spPr/>
        <p:txBody>
          <a:bodyPr/>
          <a:lstStyle/>
          <a:p>
            <a:fld id="{9C4DD94E-2552-004C-A9D3-8C6E3021042F}" type="slidenum">
              <a:rPr lang="en-US" smtClean="0"/>
              <a:t>5</a:t>
            </a:fld>
            <a:endParaRPr lang="en-US"/>
          </a:p>
        </p:txBody>
      </p:sp>
    </p:spTree>
    <p:extLst>
      <p:ext uri="{BB962C8B-B14F-4D97-AF65-F5344CB8AC3E}">
        <p14:creationId xmlns:p14="http://schemas.microsoft.com/office/powerpoint/2010/main" val="35803671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rationale for the implementation of the Big Bocs Bwyd Initiative links to the Sustainable Development Goals lined out in the Well-being of Futures Generations Act (Wales) 2015 as the school aims to achieve the goals of No Poverty, Zero Hunger, Quality Education and Good Health (Gov.Wales, D. 2019). In correlation to Maslow (1987) and his hierarchy of needs pyramid, this initiative supports meeting the child’s physiological needs as school A provides essential resources to their community, ensuring the children’s basic needs are met. Without this initiative, many children, families and members of the community may struggle to meet their child’s basic needs which could impact the child’s academic progress and holistic development. </a:t>
            </a:r>
          </a:p>
          <a:p>
            <a:endParaRPr lang="en-US" dirty="0"/>
          </a:p>
        </p:txBody>
      </p:sp>
      <p:sp>
        <p:nvSpPr>
          <p:cNvPr id="4" name="Slide Number Placeholder 3"/>
          <p:cNvSpPr>
            <a:spLocks noGrp="1"/>
          </p:cNvSpPr>
          <p:nvPr>
            <p:ph type="sldNum" sz="quarter" idx="5"/>
          </p:nvPr>
        </p:nvSpPr>
        <p:spPr/>
        <p:txBody>
          <a:bodyPr/>
          <a:lstStyle/>
          <a:p>
            <a:fld id="{9C4DD94E-2552-004C-A9D3-8C6E3021042F}" type="slidenum">
              <a:rPr lang="en-US" smtClean="0"/>
              <a:t>6</a:t>
            </a:fld>
            <a:endParaRPr lang="en-US"/>
          </a:p>
        </p:txBody>
      </p:sp>
    </p:spTree>
    <p:extLst>
      <p:ext uri="{BB962C8B-B14F-4D97-AF65-F5344CB8AC3E}">
        <p14:creationId xmlns:p14="http://schemas.microsoft.com/office/powerpoint/2010/main" val="18864109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critically analyze the evaluation process implemented by school A, they minimized the potential of an implementation gap by including a variety of strategies to evaluate the Big Bocs Bwyd initiative (Terpstra and Fyfe, 2015). In contrast, Cypress (2017) argues that qualitative research strategies such as questionnaires and interviews can be prone to a variety of errors and biases which can affect the validity and reliability of the results gathered. However, due to School A’s community being located in a under resources area resulting in deprivation, other forms of gathering data may act as a barrier, for example, parents having to produce written evidence may cause anxiety or may prevent them providing feedback for the evaluation. Efron and Ravid (2019) argue that strategies such as professional conversations used for data collection are successful as participates may feel more comfortable verbally sharing their opinion rather than writing it down. Furthermore, it gives the participates an opportunity to expand and provide more information on the topic in research, providing further data. From analysing the strategies outlined in the evaluation process, school A has included a variety of strategies including professional discussions that increases participation which then increases the probability of obtaining an accurate representation of the outcomes of the Big Bocs Bwyd initiative (Efron and Ravid, 2019).</a:t>
            </a:r>
          </a:p>
        </p:txBody>
      </p:sp>
      <p:sp>
        <p:nvSpPr>
          <p:cNvPr id="4" name="Slide Number Placeholder 3"/>
          <p:cNvSpPr>
            <a:spLocks noGrp="1"/>
          </p:cNvSpPr>
          <p:nvPr>
            <p:ph type="sldNum" sz="quarter" idx="5"/>
          </p:nvPr>
        </p:nvSpPr>
        <p:spPr/>
        <p:txBody>
          <a:bodyPr/>
          <a:lstStyle/>
          <a:p>
            <a:fld id="{9C4DD94E-2552-004C-A9D3-8C6E3021042F}" type="slidenum">
              <a:rPr lang="en-US" smtClean="0"/>
              <a:t>7</a:t>
            </a:fld>
            <a:endParaRPr lang="en-US"/>
          </a:p>
        </p:txBody>
      </p:sp>
    </p:spTree>
    <p:extLst>
      <p:ext uri="{BB962C8B-B14F-4D97-AF65-F5344CB8AC3E}">
        <p14:creationId xmlns:p14="http://schemas.microsoft.com/office/powerpoint/2010/main" val="19199848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outcomes of the Big Bocs Bwyd initiative being implemented in school A includes the school being named within the top 3 finalists for the world’s best school prizes in relation to the community work they offer (Vale of Glamorgan, 2023). Furthermore, Estyn (2017) which is the education and training inspectors for Wales recognize the significant progress pupils at school A have made, regarding their self-esteem, confidence and positive outlook towards their academic learning, showing that the pupils are becoming healthy confident individuals, meeting the purpose within the curriculum. Moreover, parents, children and members of the community have provided feedback with someone saying and I quote “the shop has been a lifeline” (Big Bocs Bwyd B, 2023). Following conducting research and conversating with staff that work in school A and seeing the Big Bocs Bwyd initiative in action, I have been able to recognize the significant positive outcomes the community work has offered and the direct positive impact it has had on the learners and their academic journey. </a:t>
            </a:r>
          </a:p>
        </p:txBody>
      </p:sp>
      <p:sp>
        <p:nvSpPr>
          <p:cNvPr id="4" name="Slide Number Placeholder 3"/>
          <p:cNvSpPr>
            <a:spLocks noGrp="1"/>
          </p:cNvSpPr>
          <p:nvPr>
            <p:ph type="sldNum" sz="quarter" idx="5"/>
          </p:nvPr>
        </p:nvSpPr>
        <p:spPr/>
        <p:txBody>
          <a:bodyPr/>
          <a:lstStyle/>
          <a:p>
            <a:fld id="{9C4DD94E-2552-004C-A9D3-8C6E3021042F}" type="slidenum">
              <a:rPr lang="en-US" smtClean="0"/>
              <a:t>8</a:t>
            </a:fld>
            <a:endParaRPr lang="en-US"/>
          </a:p>
        </p:txBody>
      </p:sp>
    </p:spTree>
    <p:extLst>
      <p:ext uri="{BB962C8B-B14F-4D97-AF65-F5344CB8AC3E}">
        <p14:creationId xmlns:p14="http://schemas.microsoft.com/office/powerpoint/2010/main" val="2670871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Tovey, </a:t>
            </a:r>
            <a:r>
              <a:rPr lang="en-US" i="1" dirty="0"/>
              <a:t>et al</a:t>
            </a:r>
            <a:r>
              <a:rPr lang="en-US" i="0" dirty="0"/>
              <a:t> (2023) qualitative research study, 15% of people using foodbanks reported feeling embarrassed and ashamed for accessing food aid due to being labelled as lazy and uneducated. In correlation, Howard Becker (1966) argues that individuals may view themselves as the label provided to them by society. Unfortunately, this may prevent members of the community accessing the resources provided by the Big Bocs Bwyd initiative. Linking this to Bronfenbrenner’s Ecological systems theory (1979), if the parents feel ashamed of their situation regarding living in poverty, the child will be directly influenced by them, causing them to experience the same negative emotions, effecting their health and well-being. A suggestion to overcome this barrier is providing a home delivery service, allowing further members of the community to access the help and support provided by school A, allowing both the learner and family to feel supported within their mesosystem (Bronfenbrenner, 1979).</a:t>
            </a:r>
            <a:endParaRPr lang="en-US" dirty="0"/>
          </a:p>
        </p:txBody>
      </p:sp>
      <p:sp>
        <p:nvSpPr>
          <p:cNvPr id="4" name="Slide Number Placeholder 3"/>
          <p:cNvSpPr>
            <a:spLocks noGrp="1"/>
          </p:cNvSpPr>
          <p:nvPr>
            <p:ph type="sldNum" sz="quarter" idx="5"/>
          </p:nvPr>
        </p:nvSpPr>
        <p:spPr/>
        <p:txBody>
          <a:bodyPr/>
          <a:lstStyle/>
          <a:p>
            <a:fld id="{9C4DD94E-2552-004C-A9D3-8C6E3021042F}" type="slidenum">
              <a:rPr lang="en-US" smtClean="0"/>
              <a:t>9</a:t>
            </a:fld>
            <a:endParaRPr lang="en-US"/>
          </a:p>
        </p:txBody>
      </p:sp>
    </p:spTree>
    <p:extLst>
      <p:ext uri="{BB962C8B-B14F-4D97-AF65-F5344CB8AC3E}">
        <p14:creationId xmlns:p14="http://schemas.microsoft.com/office/powerpoint/2010/main" val="18775208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within this presentation, I have shown an </a:t>
            </a:r>
            <a:r>
              <a:rPr lang="en-US" sz="1200" dirty="0"/>
              <a:t>understanding of how the learner, the school and the local community work together to deliver one of the four purposes of the new curriculum. I have critically examined this process and made suggestions in accordance to strengthening the community project. From this, I have gained an understanding of the importance working with the learner, school and local community is when supporting the leaners and their holistic development. furthermore, by working with all stakeholders, addressing the needs and rights of the child is rendered more feasible. This is recognized by Maier,</a:t>
            </a:r>
            <a:r>
              <a:rPr lang="en-US" sz="1200" i="1" dirty="0"/>
              <a:t> et al </a:t>
            </a:r>
            <a:r>
              <a:rPr lang="en-US" sz="1200" i="0" dirty="0"/>
              <a:t>(2017) in their systematic review as they highlight working in partnership with parents and the community can support the process of achieving social justice for all children. I will continue to </a:t>
            </a:r>
            <a:r>
              <a:rPr lang="en-US" sz="1200" i="0" dirty="0" err="1"/>
              <a:t>prioritise</a:t>
            </a:r>
            <a:r>
              <a:rPr lang="en-US" sz="1200" i="0" dirty="0"/>
              <a:t> building strong relationships with the learner, school and community within my future practice and will work towards strengthening community engagement, allowing the children I come across in my professional practice to thrive and reach their utmost potential. Thank you for listening. </a:t>
            </a:r>
            <a:endParaRPr lang="en-US" dirty="0"/>
          </a:p>
        </p:txBody>
      </p:sp>
      <p:sp>
        <p:nvSpPr>
          <p:cNvPr id="4" name="Slide Number Placeholder 3"/>
          <p:cNvSpPr>
            <a:spLocks noGrp="1"/>
          </p:cNvSpPr>
          <p:nvPr>
            <p:ph type="sldNum" sz="quarter" idx="5"/>
          </p:nvPr>
        </p:nvSpPr>
        <p:spPr/>
        <p:txBody>
          <a:bodyPr/>
          <a:lstStyle/>
          <a:p>
            <a:fld id="{9C4DD94E-2552-004C-A9D3-8C6E3021042F}" type="slidenum">
              <a:rPr lang="en-US" smtClean="0"/>
              <a:t>10</a:t>
            </a:fld>
            <a:endParaRPr lang="en-US"/>
          </a:p>
        </p:txBody>
      </p:sp>
    </p:spTree>
    <p:extLst>
      <p:ext uri="{BB962C8B-B14F-4D97-AF65-F5344CB8AC3E}">
        <p14:creationId xmlns:p14="http://schemas.microsoft.com/office/powerpoint/2010/main" val="27803028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9D6F5-A9D4-C22B-732C-A31A172FB93C}"/>
              </a:ext>
            </a:extLst>
          </p:cNvPr>
          <p:cNvSpPr>
            <a:spLocks noGrp="1"/>
          </p:cNvSpPr>
          <p:nvPr>
            <p:ph type="ctrTitle"/>
          </p:nvPr>
        </p:nvSpPr>
        <p:spPr>
          <a:xfrm>
            <a:off x="1524000" y="1122363"/>
            <a:ext cx="9144000" cy="2209393"/>
          </a:xfrm>
        </p:spPr>
        <p:txBody>
          <a:bodyPr anchor="b">
            <a:normAutofit/>
          </a:bodyPr>
          <a:lstStyle>
            <a:lvl1pPr algn="ctr">
              <a:defRPr sz="3600"/>
            </a:lvl1pPr>
          </a:lstStyle>
          <a:p>
            <a:r>
              <a:rPr lang="en-US" dirty="0"/>
              <a:t>Click to edit Master title style</a:t>
            </a:r>
          </a:p>
        </p:txBody>
      </p:sp>
      <p:sp>
        <p:nvSpPr>
          <p:cNvPr id="3" name="Subtitle 2">
            <a:extLst>
              <a:ext uri="{FF2B5EF4-FFF2-40B4-BE49-F238E27FC236}">
                <a16:creationId xmlns:a16="http://schemas.microsoft.com/office/drawing/2014/main" id="{E11AFD6E-3459-290F-1147-F0C47ACEEA5B}"/>
              </a:ext>
            </a:extLst>
          </p:cNvPr>
          <p:cNvSpPr>
            <a:spLocks noGrp="1"/>
          </p:cNvSpPr>
          <p:nvPr>
            <p:ph type="subTitle" idx="1"/>
          </p:nvPr>
        </p:nvSpPr>
        <p:spPr>
          <a:xfrm>
            <a:off x="1524000" y="4346774"/>
            <a:ext cx="9144000" cy="1066890"/>
          </a:xfrm>
        </p:spPr>
        <p:txBody>
          <a:bodyPr anchor="t">
            <a:normAutofit/>
          </a:bodyPr>
          <a:lstStyle>
            <a:lvl1pPr marL="0" indent="0" algn="ctr">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54674D3-6FB9-5549-B0F2-FD61E82D1FF1}"/>
              </a:ext>
            </a:extLst>
          </p:cNvPr>
          <p:cNvSpPr>
            <a:spLocks noGrp="1"/>
          </p:cNvSpPr>
          <p:nvPr>
            <p:ph type="dt" sz="half" idx="10"/>
          </p:nvPr>
        </p:nvSpPr>
        <p:spPr/>
        <p:txBody>
          <a:bodyPr/>
          <a:lstStyle/>
          <a:p>
            <a:fld id="{1ECB5883-038C-4696-8E27-1811E470D6D4}" type="datetime1">
              <a:rPr lang="en-US" smtClean="0"/>
              <a:t>2/14/24</a:t>
            </a:fld>
            <a:endParaRPr lang="en-US"/>
          </a:p>
        </p:txBody>
      </p:sp>
      <p:sp>
        <p:nvSpPr>
          <p:cNvPr id="5" name="Footer Placeholder 4">
            <a:extLst>
              <a:ext uri="{FF2B5EF4-FFF2-40B4-BE49-F238E27FC236}">
                <a16:creationId xmlns:a16="http://schemas.microsoft.com/office/drawing/2014/main" id="{AB239BBC-C979-2C77-493E-CF5498AEB5DB}"/>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53813B7E-A51C-D9CD-2189-650A9D63BFF9}"/>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9515852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155F0-A6D4-C39B-394F-0B16E9C9CE8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BD1860F-B260-57CE-E12B-2C94860319E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F745C9F-D94D-E5D3-B73A-20621FA536D5}"/>
              </a:ext>
            </a:extLst>
          </p:cNvPr>
          <p:cNvSpPr>
            <a:spLocks noGrp="1"/>
          </p:cNvSpPr>
          <p:nvPr>
            <p:ph type="dt" sz="half" idx="10"/>
          </p:nvPr>
        </p:nvSpPr>
        <p:spPr/>
        <p:txBody>
          <a:bodyPr/>
          <a:lstStyle/>
          <a:p>
            <a:fld id="{579F6069-8263-4296-913A-BC2234E8D32B}" type="datetime1">
              <a:rPr lang="en-US" smtClean="0"/>
              <a:t>2/14/24</a:t>
            </a:fld>
            <a:endParaRPr lang="en-US"/>
          </a:p>
        </p:txBody>
      </p:sp>
      <p:sp>
        <p:nvSpPr>
          <p:cNvPr id="5" name="Footer Placeholder 4">
            <a:extLst>
              <a:ext uri="{FF2B5EF4-FFF2-40B4-BE49-F238E27FC236}">
                <a16:creationId xmlns:a16="http://schemas.microsoft.com/office/drawing/2014/main" id="{E5FAB243-BB42-966A-4708-15C9B11D6885}"/>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5C3A3BD-2CC5-03D3-4CD6-E31A55BA2D23}"/>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20930331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D8633-AC3B-E617-1C54-84932DDD72E5}"/>
              </a:ext>
            </a:extLst>
          </p:cNvPr>
          <p:cNvSpPr>
            <a:spLocks noGrp="1"/>
          </p:cNvSpPr>
          <p:nvPr>
            <p:ph type="title"/>
          </p:nvPr>
        </p:nvSpPr>
        <p:spPr>
          <a:xfrm>
            <a:off x="1474236" y="1514688"/>
            <a:ext cx="8584164" cy="3138875"/>
          </a:xfrm>
        </p:spPr>
        <p:txBody>
          <a:bodyPr anchor="b">
            <a:normAutofit/>
          </a:bodyPr>
          <a:lstStyle>
            <a:lvl1pPr>
              <a:defRPr sz="3600" cap="all" spc="300" baseline="0"/>
            </a:lvl1pPr>
          </a:lstStyle>
          <a:p>
            <a:r>
              <a:rPr lang="en-US" dirty="0"/>
              <a:t>Click to edit Master title style</a:t>
            </a:r>
          </a:p>
        </p:txBody>
      </p:sp>
      <p:sp>
        <p:nvSpPr>
          <p:cNvPr id="3" name="Text Placeholder 2">
            <a:extLst>
              <a:ext uri="{FF2B5EF4-FFF2-40B4-BE49-F238E27FC236}">
                <a16:creationId xmlns:a16="http://schemas.microsoft.com/office/drawing/2014/main" id="{CF68C242-ECAB-AEC3-7E9B-F9854AF31CD2}"/>
              </a:ext>
            </a:extLst>
          </p:cNvPr>
          <p:cNvSpPr>
            <a:spLocks noGrp="1"/>
          </p:cNvSpPr>
          <p:nvPr>
            <p:ph type="body" idx="1"/>
          </p:nvPr>
        </p:nvSpPr>
        <p:spPr>
          <a:xfrm>
            <a:off x="1474236" y="4963885"/>
            <a:ext cx="8584165" cy="1125765"/>
          </a:xfrm>
        </p:spPr>
        <p:txBody>
          <a:bodyPr>
            <a:normAutofit/>
          </a:bodyPr>
          <a:lstStyle>
            <a:lvl1pPr marL="0" indent="0">
              <a:buNone/>
              <a:defRPr sz="1600" cap="all" spc="300" baseline="0">
                <a:solidFill>
                  <a:schemeClr val="tx2"/>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120D9B82-EEF4-2CD7-61FE-BAFB2B96D641}"/>
              </a:ext>
            </a:extLst>
          </p:cNvPr>
          <p:cNvSpPr>
            <a:spLocks noGrp="1"/>
          </p:cNvSpPr>
          <p:nvPr>
            <p:ph type="dt" sz="half" idx="10"/>
          </p:nvPr>
        </p:nvSpPr>
        <p:spPr/>
        <p:txBody>
          <a:bodyPr/>
          <a:lstStyle/>
          <a:p>
            <a:fld id="{BC9F5005-EC25-4FB9-B19B-2437F0B120D2}" type="datetime1">
              <a:rPr lang="en-US" smtClean="0"/>
              <a:t>2/14/24</a:t>
            </a:fld>
            <a:endParaRPr lang="en-US"/>
          </a:p>
        </p:txBody>
      </p:sp>
      <p:sp>
        <p:nvSpPr>
          <p:cNvPr id="5" name="Footer Placeholder 4">
            <a:extLst>
              <a:ext uri="{FF2B5EF4-FFF2-40B4-BE49-F238E27FC236}">
                <a16:creationId xmlns:a16="http://schemas.microsoft.com/office/drawing/2014/main" id="{59A222B6-F7A8-70A5-B023-FCAD5D7C4BB1}"/>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E85D758-2E38-8A8D-75BC-667F6A23B95B}"/>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20495677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F60DFF-11BD-F5F4-35D4-1986ABBD367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C5D1279-E9A9-702E-144D-61114B788E88}"/>
              </a:ext>
            </a:extLst>
          </p:cNvPr>
          <p:cNvSpPr>
            <a:spLocks noGrp="1"/>
          </p:cNvSpPr>
          <p:nvPr>
            <p:ph sz="half" idx="1"/>
          </p:nvPr>
        </p:nvSpPr>
        <p:spPr>
          <a:xfrm>
            <a:off x="877824" y="2159175"/>
            <a:ext cx="4977453" cy="4017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584E624-7A76-56EC-FA0D-E2AA8EF9B951}"/>
              </a:ext>
            </a:extLst>
          </p:cNvPr>
          <p:cNvSpPr>
            <a:spLocks noGrp="1"/>
          </p:cNvSpPr>
          <p:nvPr>
            <p:ph sz="half" idx="2"/>
          </p:nvPr>
        </p:nvSpPr>
        <p:spPr>
          <a:xfrm>
            <a:off x="6328391" y="2159175"/>
            <a:ext cx="4985785" cy="4017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99D7DF5-30AD-AE47-D516-5CEE82770734}"/>
              </a:ext>
            </a:extLst>
          </p:cNvPr>
          <p:cNvSpPr>
            <a:spLocks noGrp="1"/>
          </p:cNvSpPr>
          <p:nvPr>
            <p:ph type="dt" sz="half" idx="10"/>
          </p:nvPr>
        </p:nvSpPr>
        <p:spPr/>
        <p:txBody>
          <a:bodyPr/>
          <a:lstStyle/>
          <a:p>
            <a:fld id="{0B283B5C-2325-42FF-AF91-C1451D9D66CC}" type="datetime1">
              <a:rPr lang="en-US" smtClean="0"/>
              <a:t>2/14/24</a:t>
            </a:fld>
            <a:endParaRPr lang="en-US"/>
          </a:p>
        </p:txBody>
      </p:sp>
      <p:sp>
        <p:nvSpPr>
          <p:cNvPr id="6" name="Footer Placeholder 5">
            <a:extLst>
              <a:ext uri="{FF2B5EF4-FFF2-40B4-BE49-F238E27FC236}">
                <a16:creationId xmlns:a16="http://schemas.microsoft.com/office/drawing/2014/main" id="{8B05C503-B649-B083-6341-F6E376AF8C72}"/>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1E53EA35-CF5A-DB36-8B14-5C184B6F14D3}"/>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16104676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BA3D8-FDD9-329B-BCC6-BBF47F01BEE2}"/>
              </a:ext>
            </a:extLst>
          </p:cNvPr>
          <p:cNvSpPr>
            <a:spLocks noGrp="1"/>
          </p:cNvSpPr>
          <p:nvPr>
            <p:ph type="title"/>
          </p:nvPr>
        </p:nvSpPr>
        <p:spPr>
          <a:xfrm>
            <a:off x="881348" y="602671"/>
            <a:ext cx="10429303" cy="768928"/>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82EEF7DC-0699-CB3C-A7CB-39035D89A4A5}"/>
              </a:ext>
            </a:extLst>
          </p:cNvPr>
          <p:cNvSpPr>
            <a:spLocks noGrp="1"/>
          </p:cNvSpPr>
          <p:nvPr>
            <p:ph type="body" idx="1"/>
          </p:nvPr>
        </p:nvSpPr>
        <p:spPr>
          <a:xfrm>
            <a:off x="881349" y="1696325"/>
            <a:ext cx="4963538" cy="647700"/>
          </a:xfrm>
        </p:spPr>
        <p:txBody>
          <a:bodyPr anchor="b">
            <a:noAutofit/>
          </a:bodyPr>
          <a:lstStyle>
            <a:lvl1pPr marL="0" indent="0">
              <a:buNone/>
              <a:defRPr sz="14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D252EB40-99E1-CCA4-BAFA-F51AA56CF295}"/>
              </a:ext>
            </a:extLst>
          </p:cNvPr>
          <p:cNvSpPr>
            <a:spLocks noGrp="1"/>
          </p:cNvSpPr>
          <p:nvPr>
            <p:ph sz="half" idx="2"/>
          </p:nvPr>
        </p:nvSpPr>
        <p:spPr>
          <a:xfrm>
            <a:off x="881349" y="2344025"/>
            <a:ext cx="4963538" cy="3833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38979BC-6B50-751D-D569-F360938B05C8}"/>
              </a:ext>
            </a:extLst>
          </p:cNvPr>
          <p:cNvSpPr>
            <a:spLocks noGrp="1"/>
          </p:cNvSpPr>
          <p:nvPr>
            <p:ph type="body" sz="quarter" idx="3"/>
          </p:nvPr>
        </p:nvSpPr>
        <p:spPr>
          <a:xfrm>
            <a:off x="6322669" y="1696325"/>
            <a:ext cx="4987982" cy="647700"/>
          </a:xfrm>
        </p:spPr>
        <p:txBody>
          <a:bodyPr anchor="b">
            <a:noAutofit/>
          </a:bodyPr>
          <a:lstStyle>
            <a:lvl1pPr marL="0" indent="0">
              <a:buNone/>
              <a:defRPr sz="14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4A3A26F-230E-2D25-6BDC-6ECA00FAEFD5}"/>
              </a:ext>
            </a:extLst>
          </p:cNvPr>
          <p:cNvSpPr>
            <a:spLocks noGrp="1"/>
          </p:cNvSpPr>
          <p:nvPr>
            <p:ph sz="quarter" idx="4"/>
          </p:nvPr>
        </p:nvSpPr>
        <p:spPr>
          <a:xfrm>
            <a:off x="6322669" y="2344025"/>
            <a:ext cx="4987982" cy="383337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48182A01-DE7C-3BA4-96FF-CDEF2F608FCA}"/>
              </a:ext>
            </a:extLst>
          </p:cNvPr>
          <p:cNvSpPr>
            <a:spLocks noGrp="1"/>
          </p:cNvSpPr>
          <p:nvPr>
            <p:ph type="dt" sz="half" idx="10"/>
          </p:nvPr>
        </p:nvSpPr>
        <p:spPr/>
        <p:txBody>
          <a:bodyPr/>
          <a:lstStyle/>
          <a:p>
            <a:fld id="{0F88DB08-3B01-46DD-99F2-F6F6334EA669}" type="datetime1">
              <a:rPr lang="en-US" smtClean="0"/>
              <a:t>2/14/24</a:t>
            </a:fld>
            <a:endParaRPr lang="en-US"/>
          </a:p>
        </p:txBody>
      </p:sp>
      <p:sp>
        <p:nvSpPr>
          <p:cNvPr id="8" name="Footer Placeholder 7">
            <a:extLst>
              <a:ext uri="{FF2B5EF4-FFF2-40B4-BE49-F238E27FC236}">
                <a16:creationId xmlns:a16="http://schemas.microsoft.com/office/drawing/2014/main" id="{6FCAA828-0166-8ECD-BCE8-654BEFDD7155}"/>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7690C0D2-459A-04AA-FD90-7687D2FE8A9D}"/>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33388624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D549F-FA71-857F-E02E-3CB63CE683E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F569611-F911-D3D4-B613-ACCDA56C45D2}"/>
              </a:ext>
            </a:extLst>
          </p:cNvPr>
          <p:cNvSpPr>
            <a:spLocks noGrp="1"/>
          </p:cNvSpPr>
          <p:nvPr>
            <p:ph type="dt" sz="half" idx="10"/>
          </p:nvPr>
        </p:nvSpPr>
        <p:spPr/>
        <p:txBody>
          <a:bodyPr/>
          <a:lstStyle/>
          <a:p>
            <a:fld id="{5892AC11-ACC3-4129-BBD7-C580BF1A4EE7}" type="datetime1">
              <a:rPr lang="en-US" smtClean="0"/>
              <a:t>2/14/24</a:t>
            </a:fld>
            <a:endParaRPr lang="en-US"/>
          </a:p>
        </p:txBody>
      </p:sp>
      <p:sp>
        <p:nvSpPr>
          <p:cNvPr id="4" name="Footer Placeholder 3">
            <a:extLst>
              <a:ext uri="{FF2B5EF4-FFF2-40B4-BE49-F238E27FC236}">
                <a16:creationId xmlns:a16="http://schemas.microsoft.com/office/drawing/2014/main" id="{F6EA1961-0B6B-8FEB-F2CB-C42E90EF2DFD}"/>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F42AA80E-3139-9F1B-9C3E-2A76628CF4F8}"/>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34365297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AF54789-9F96-511A-0FB6-24F6A8418C72}"/>
              </a:ext>
            </a:extLst>
          </p:cNvPr>
          <p:cNvSpPr>
            <a:spLocks noGrp="1"/>
          </p:cNvSpPr>
          <p:nvPr>
            <p:ph type="dt" sz="half" idx="10"/>
          </p:nvPr>
        </p:nvSpPr>
        <p:spPr/>
        <p:txBody>
          <a:bodyPr/>
          <a:lstStyle/>
          <a:p>
            <a:fld id="{6D80F7F3-E406-44E2-93AF-674B3F1A2E51}" type="datetime1">
              <a:rPr lang="en-US" smtClean="0"/>
              <a:t>2/14/24</a:t>
            </a:fld>
            <a:endParaRPr lang="en-US"/>
          </a:p>
        </p:txBody>
      </p:sp>
      <p:sp>
        <p:nvSpPr>
          <p:cNvPr id="3" name="Footer Placeholder 2">
            <a:extLst>
              <a:ext uri="{FF2B5EF4-FFF2-40B4-BE49-F238E27FC236}">
                <a16:creationId xmlns:a16="http://schemas.microsoft.com/office/drawing/2014/main" id="{8B780399-ADEF-8F74-9F59-6AD804C9393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95B6A34F-ABAB-9C4E-38A1-C6EEB944B97C}"/>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1549638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E3917-2BF6-1CE2-F34B-49F0D09A1B91}"/>
              </a:ext>
            </a:extLst>
          </p:cNvPr>
          <p:cNvSpPr>
            <a:spLocks noGrp="1"/>
          </p:cNvSpPr>
          <p:nvPr>
            <p:ph type="title"/>
          </p:nvPr>
        </p:nvSpPr>
        <p:spPr>
          <a:xfrm>
            <a:off x="839788" y="807868"/>
            <a:ext cx="3640713" cy="2062594"/>
          </a:xfrm>
        </p:spPr>
        <p:txBody>
          <a:bodyPr anchor="t">
            <a:normAutofit/>
          </a:bodyPr>
          <a:lstStyle>
            <a:lvl1pPr>
              <a:defRPr sz="2800"/>
            </a:lvl1pPr>
          </a:lstStyle>
          <a:p>
            <a:r>
              <a:rPr lang="en-US" dirty="0"/>
              <a:t>Click to edit Master title style</a:t>
            </a:r>
          </a:p>
        </p:txBody>
      </p:sp>
      <p:sp>
        <p:nvSpPr>
          <p:cNvPr id="3" name="Content Placeholder 2">
            <a:extLst>
              <a:ext uri="{FF2B5EF4-FFF2-40B4-BE49-F238E27FC236}">
                <a16:creationId xmlns:a16="http://schemas.microsoft.com/office/drawing/2014/main" id="{40815B8F-A9F3-8583-FFF1-175021F17AF0}"/>
              </a:ext>
            </a:extLst>
          </p:cNvPr>
          <p:cNvSpPr>
            <a:spLocks noGrp="1"/>
          </p:cNvSpPr>
          <p:nvPr>
            <p:ph idx="1"/>
          </p:nvPr>
        </p:nvSpPr>
        <p:spPr>
          <a:xfrm>
            <a:off x="5432898" y="807867"/>
            <a:ext cx="5922489" cy="505318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C5D90AFF-A949-CE9E-6B94-C1B619612915}"/>
              </a:ext>
            </a:extLst>
          </p:cNvPr>
          <p:cNvSpPr>
            <a:spLocks noGrp="1"/>
          </p:cNvSpPr>
          <p:nvPr>
            <p:ph type="body" sz="half" idx="2"/>
          </p:nvPr>
        </p:nvSpPr>
        <p:spPr>
          <a:xfrm>
            <a:off x="839788" y="3000652"/>
            <a:ext cx="3640713"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A95267E-088F-FB9A-9469-551890F29F01}"/>
              </a:ext>
            </a:extLst>
          </p:cNvPr>
          <p:cNvSpPr>
            <a:spLocks noGrp="1"/>
          </p:cNvSpPr>
          <p:nvPr>
            <p:ph type="dt" sz="half" idx="10"/>
          </p:nvPr>
        </p:nvSpPr>
        <p:spPr/>
        <p:txBody>
          <a:bodyPr/>
          <a:lstStyle/>
          <a:p>
            <a:fld id="{2FB1DD93-7C9D-4E53-81F0-DDE57FEA7EDB}" type="datetime1">
              <a:rPr lang="en-US" smtClean="0"/>
              <a:t>2/14/24</a:t>
            </a:fld>
            <a:endParaRPr lang="en-US"/>
          </a:p>
        </p:txBody>
      </p:sp>
      <p:sp>
        <p:nvSpPr>
          <p:cNvPr id="6" name="Footer Placeholder 5">
            <a:extLst>
              <a:ext uri="{FF2B5EF4-FFF2-40B4-BE49-F238E27FC236}">
                <a16:creationId xmlns:a16="http://schemas.microsoft.com/office/drawing/2014/main" id="{38EA3FFC-B3A6-C0B6-5DAE-70BE0D6FBD69}"/>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08D35F-BC2E-8D14-060F-449CBAF7C0D2}"/>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21237356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909ED-ED97-A3CE-5569-77B45F41450A}"/>
              </a:ext>
            </a:extLst>
          </p:cNvPr>
          <p:cNvSpPr>
            <a:spLocks noGrp="1"/>
          </p:cNvSpPr>
          <p:nvPr>
            <p:ph type="title"/>
          </p:nvPr>
        </p:nvSpPr>
        <p:spPr>
          <a:xfrm>
            <a:off x="839788" y="820881"/>
            <a:ext cx="3639312" cy="2062595"/>
          </a:xfrm>
        </p:spPr>
        <p:txBody>
          <a:bodyPr anchor="t">
            <a:normAutofit/>
          </a:bodyPr>
          <a:lstStyle>
            <a:lvl1pPr>
              <a:defRPr sz="2800"/>
            </a:lvl1pPr>
          </a:lstStyle>
          <a:p>
            <a:r>
              <a:rPr lang="en-US" dirty="0"/>
              <a:t>Click to edit Master title style</a:t>
            </a:r>
          </a:p>
        </p:txBody>
      </p:sp>
      <p:sp>
        <p:nvSpPr>
          <p:cNvPr id="3" name="Picture Placeholder 2">
            <a:extLst>
              <a:ext uri="{FF2B5EF4-FFF2-40B4-BE49-F238E27FC236}">
                <a16:creationId xmlns:a16="http://schemas.microsoft.com/office/drawing/2014/main" id="{0683BB3A-9E24-DE4C-9619-1502F1B6F389}"/>
              </a:ext>
            </a:extLst>
          </p:cNvPr>
          <p:cNvSpPr>
            <a:spLocks noGrp="1"/>
          </p:cNvSpPr>
          <p:nvPr>
            <p:ph type="pic" idx="1"/>
          </p:nvPr>
        </p:nvSpPr>
        <p:spPr>
          <a:xfrm>
            <a:off x="5247408" y="919595"/>
            <a:ext cx="6107979" cy="501361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4B4CE1F-29E0-88BB-8489-E58236B8B17B}"/>
              </a:ext>
            </a:extLst>
          </p:cNvPr>
          <p:cNvSpPr>
            <a:spLocks noGrp="1"/>
          </p:cNvSpPr>
          <p:nvPr>
            <p:ph type="body" sz="half" idx="2"/>
          </p:nvPr>
        </p:nvSpPr>
        <p:spPr>
          <a:xfrm>
            <a:off x="839788" y="3000652"/>
            <a:ext cx="3643889" cy="28683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724B7212-6816-FFD1-50B2-58844AD38E26}"/>
              </a:ext>
            </a:extLst>
          </p:cNvPr>
          <p:cNvSpPr>
            <a:spLocks noGrp="1"/>
          </p:cNvSpPr>
          <p:nvPr>
            <p:ph type="dt" sz="half" idx="10"/>
          </p:nvPr>
        </p:nvSpPr>
        <p:spPr/>
        <p:txBody>
          <a:bodyPr/>
          <a:lstStyle/>
          <a:p>
            <a:fld id="{3DF7BC28-59DE-4F83-B4A1-497203279FAD}" type="datetime1">
              <a:rPr lang="en-US" smtClean="0"/>
              <a:t>2/14/24</a:t>
            </a:fld>
            <a:endParaRPr lang="en-US"/>
          </a:p>
        </p:txBody>
      </p:sp>
      <p:sp>
        <p:nvSpPr>
          <p:cNvPr id="6" name="Footer Placeholder 5">
            <a:extLst>
              <a:ext uri="{FF2B5EF4-FFF2-40B4-BE49-F238E27FC236}">
                <a16:creationId xmlns:a16="http://schemas.microsoft.com/office/drawing/2014/main" id="{A2417744-5A24-B7B7-5FD6-E98E60832F27}"/>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14CDA4D1-A71D-A7A6-3D0C-294E5D280BE8}"/>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20757684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990AE-F72C-4C2E-E2D0-7A8D7EEF08C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F41B46D-142E-8C8E-C4F4-B6B1586A6FD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54D92E3-36AD-2615-0166-6B73C34F10FA}"/>
              </a:ext>
            </a:extLst>
          </p:cNvPr>
          <p:cNvSpPr>
            <a:spLocks noGrp="1"/>
          </p:cNvSpPr>
          <p:nvPr>
            <p:ph type="dt" sz="half" idx="10"/>
          </p:nvPr>
        </p:nvSpPr>
        <p:spPr/>
        <p:txBody>
          <a:bodyPr/>
          <a:lstStyle/>
          <a:p>
            <a:fld id="{61E8A6D4-154B-4E4D-9001-7A6C328D243E}" type="datetime1">
              <a:rPr lang="en-US" smtClean="0"/>
              <a:t>2/14/24</a:t>
            </a:fld>
            <a:endParaRPr lang="en-US"/>
          </a:p>
        </p:txBody>
      </p:sp>
      <p:sp>
        <p:nvSpPr>
          <p:cNvPr id="5" name="Footer Placeholder 4">
            <a:extLst>
              <a:ext uri="{FF2B5EF4-FFF2-40B4-BE49-F238E27FC236}">
                <a16:creationId xmlns:a16="http://schemas.microsoft.com/office/drawing/2014/main" id="{F10BFB69-319D-2284-2734-217160D396D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A6883B0-C775-5BD2-8EC6-A41D19BCA156}"/>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33570111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040463-6D41-8D45-088A-540B0D18838A}"/>
              </a:ext>
            </a:extLst>
          </p:cNvPr>
          <p:cNvSpPr>
            <a:spLocks noGrp="1"/>
          </p:cNvSpPr>
          <p:nvPr>
            <p:ph type="title" orient="vert"/>
          </p:nvPr>
        </p:nvSpPr>
        <p:spPr>
          <a:xfrm>
            <a:off x="8724900" y="592281"/>
            <a:ext cx="2628900" cy="558468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B5F2276-7F04-F3F7-E3CE-F81C8DC637DC}"/>
              </a:ext>
            </a:extLst>
          </p:cNvPr>
          <p:cNvSpPr>
            <a:spLocks noGrp="1"/>
          </p:cNvSpPr>
          <p:nvPr>
            <p:ph type="body" orient="vert" idx="1"/>
          </p:nvPr>
        </p:nvSpPr>
        <p:spPr>
          <a:xfrm>
            <a:off x="838200" y="592281"/>
            <a:ext cx="7734300" cy="558468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71802BF-9E0C-3251-8FAE-81F07DB05344}"/>
              </a:ext>
            </a:extLst>
          </p:cNvPr>
          <p:cNvSpPr>
            <a:spLocks noGrp="1"/>
          </p:cNvSpPr>
          <p:nvPr>
            <p:ph type="dt" sz="half" idx="10"/>
          </p:nvPr>
        </p:nvSpPr>
        <p:spPr/>
        <p:txBody>
          <a:bodyPr/>
          <a:lstStyle/>
          <a:p>
            <a:fld id="{EF880999-9BD6-4929-BDEC-B84E21C16701}" type="datetime1">
              <a:rPr lang="en-US" smtClean="0"/>
              <a:t>2/14/24</a:t>
            </a:fld>
            <a:endParaRPr lang="en-US"/>
          </a:p>
        </p:txBody>
      </p:sp>
      <p:sp>
        <p:nvSpPr>
          <p:cNvPr id="5" name="Footer Placeholder 4">
            <a:extLst>
              <a:ext uri="{FF2B5EF4-FFF2-40B4-BE49-F238E27FC236}">
                <a16:creationId xmlns:a16="http://schemas.microsoft.com/office/drawing/2014/main" id="{329F1754-5B8F-A9FA-E8B1-06E04CE283D5}"/>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5F01E6A8-5139-ECD4-CC0C-32FFC6741000}"/>
              </a:ext>
            </a:extLst>
          </p:cNvPr>
          <p:cNvSpPr>
            <a:spLocks noGrp="1"/>
          </p:cNvSpPr>
          <p:nvPr>
            <p:ph type="sldNum" sz="quarter" idx="12"/>
          </p:nvPr>
        </p:nvSpPr>
        <p:spPr/>
        <p:txBody>
          <a:bodyPr/>
          <a:lstStyle/>
          <a:p>
            <a:fld id="{C68AC1EC-23E2-4F0E-A5A4-674EC8DB954E}" type="slidenum">
              <a:rPr lang="en-US" smtClean="0"/>
              <a:t>‹#›</a:t>
            </a:fld>
            <a:endParaRPr lang="en-US"/>
          </a:p>
        </p:txBody>
      </p:sp>
    </p:spTree>
    <p:extLst>
      <p:ext uri="{BB962C8B-B14F-4D97-AF65-F5344CB8AC3E}">
        <p14:creationId xmlns:p14="http://schemas.microsoft.com/office/powerpoint/2010/main" val="1684327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5858A62-FE72-978B-BE71-05908D82E1A4}"/>
              </a:ext>
            </a:extLst>
          </p:cNvPr>
          <p:cNvSpPr/>
          <p:nvPr/>
        </p:nvSpPr>
        <p:spPr>
          <a:xfrm>
            <a:off x="0" y="0"/>
            <a:ext cx="12192000" cy="6860161"/>
          </a:xfrm>
          <a:prstGeom prst="rect">
            <a:avLst/>
          </a:prstGeom>
          <a:solidFill>
            <a:schemeClr val="bg2">
              <a:lumMod val="75000"/>
              <a:alpha val="15000"/>
            </a:schemeClr>
          </a:solidFill>
          <a:ln w="19050" cap="flat" cmpd="sng" algn="ctr">
            <a:noFill/>
            <a:prstDash val="solid"/>
            <a:miter lim="800000"/>
          </a:ln>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a:extLst>
              <a:ext uri="{FF2B5EF4-FFF2-40B4-BE49-F238E27FC236}">
                <a16:creationId xmlns:a16="http://schemas.microsoft.com/office/drawing/2014/main" id="{5BFA14B7-4740-5D9F-6489-BAD00C3E0D68}"/>
              </a:ext>
            </a:extLst>
          </p:cNvPr>
          <p:cNvSpPr>
            <a:spLocks noGrp="1"/>
          </p:cNvSpPr>
          <p:nvPr>
            <p:ph type="title"/>
          </p:nvPr>
        </p:nvSpPr>
        <p:spPr>
          <a:xfrm>
            <a:off x="871108" y="588245"/>
            <a:ext cx="10449784" cy="1265928"/>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7790487F-803F-C5AF-BD93-39C0FC738963}"/>
              </a:ext>
            </a:extLst>
          </p:cNvPr>
          <p:cNvSpPr>
            <a:spLocks noGrp="1"/>
          </p:cNvSpPr>
          <p:nvPr>
            <p:ph type="body" idx="1"/>
          </p:nvPr>
        </p:nvSpPr>
        <p:spPr>
          <a:xfrm>
            <a:off x="877824" y="2157984"/>
            <a:ext cx="10442448" cy="3903819"/>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86FCEF-4EDF-C2EF-7D81-FEFF7042F350}"/>
              </a:ext>
            </a:extLst>
          </p:cNvPr>
          <p:cNvSpPr>
            <a:spLocks noGrp="1"/>
          </p:cNvSpPr>
          <p:nvPr>
            <p:ph type="dt" sz="half" idx="2"/>
          </p:nvPr>
        </p:nvSpPr>
        <p:spPr>
          <a:xfrm>
            <a:off x="877824" y="6356350"/>
            <a:ext cx="2743200" cy="365125"/>
          </a:xfrm>
          <a:prstGeom prst="rect">
            <a:avLst/>
          </a:prstGeom>
        </p:spPr>
        <p:txBody>
          <a:bodyPr vert="horz" lIns="91440" tIns="45720" rIns="91440" bIns="45720" rtlCol="0" anchor="ctr"/>
          <a:lstStyle>
            <a:lvl1pPr algn="l">
              <a:defRPr sz="800" cap="all" spc="300" baseline="0">
                <a:solidFill>
                  <a:schemeClr val="tx2"/>
                </a:solidFill>
              </a:defRPr>
            </a:lvl1pPr>
          </a:lstStyle>
          <a:p>
            <a:fld id="{0BDC4764-F656-4735-9820-9886F8DF1D6A}" type="datetime1">
              <a:rPr lang="en-US" smtClean="0"/>
              <a:t>2/14/24</a:t>
            </a:fld>
            <a:endParaRPr lang="en-US" dirty="0"/>
          </a:p>
        </p:txBody>
      </p:sp>
      <p:sp>
        <p:nvSpPr>
          <p:cNvPr id="5" name="Footer Placeholder 4">
            <a:extLst>
              <a:ext uri="{FF2B5EF4-FFF2-40B4-BE49-F238E27FC236}">
                <a16:creationId xmlns:a16="http://schemas.microsoft.com/office/drawing/2014/main" id="{9A4663BC-4D46-C74D-DDF2-9D25B4D96F9B}"/>
              </a:ext>
            </a:extLst>
          </p:cNvPr>
          <p:cNvSpPr>
            <a:spLocks noGrp="1"/>
          </p:cNvSpPr>
          <p:nvPr>
            <p:ph type="ftr" sz="quarter" idx="3"/>
          </p:nvPr>
        </p:nvSpPr>
        <p:spPr>
          <a:xfrm>
            <a:off x="7132320" y="6356350"/>
            <a:ext cx="4297680" cy="365125"/>
          </a:xfrm>
          <a:prstGeom prst="rect">
            <a:avLst/>
          </a:prstGeom>
        </p:spPr>
        <p:txBody>
          <a:bodyPr vert="horz" lIns="91440" tIns="45720" rIns="91440" bIns="45720" rtlCol="0" anchor="ctr"/>
          <a:lstStyle>
            <a:lvl1pPr algn="r">
              <a:defRPr sz="800" cap="all" spc="300" baseline="0">
                <a:solidFill>
                  <a:schemeClr val="tx2"/>
                </a:solidFill>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B71B4EAE-CB5C-D14B-77EF-7B155FA68353}"/>
              </a:ext>
            </a:extLst>
          </p:cNvPr>
          <p:cNvSpPr>
            <a:spLocks noGrp="1"/>
          </p:cNvSpPr>
          <p:nvPr>
            <p:ph type="sldNum" sz="quarter" idx="4"/>
          </p:nvPr>
        </p:nvSpPr>
        <p:spPr>
          <a:xfrm>
            <a:off x="11429999" y="6356350"/>
            <a:ext cx="521207" cy="365125"/>
          </a:xfrm>
          <a:prstGeom prst="rect">
            <a:avLst/>
          </a:prstGeom>
        </p:spPr>
        <p:txBody>
          <a:bodyPr vert="horz" lIns="91440" tIns="45720" rIns="91440" bIns="45720" rtlCol="0" anchor="ctr"/>
          <a:lstStyle>
            <a:lvl1pPr algn="r">
              <a:defRPr sz="1400">
                <a:solidFill>
                  <a:schemeClr val="tx2"/>
                </a:solidFill>
                <a:latin typeface="+mj-lt"/>
              </a:defRPr>
            </a:lvl1pPr>
          </a:lstStyle>
          <a:p>
            <a:fld id="{C68AC1EC-23E2-4F0E-A5A4-674EC8DB954E}" type="slidenum">
              <a:rPr lang="en-US" smtClean="0"/>
              <a:pPr/>
              <a:t>‹#›</a:t>
            </a:fld>
            <a:endParaRPr lang="en-US"/>
          </a:p>
        </p:txBody>
      </p:sp>
    </p:spTree>
    <p:extLst>
      <p:ext uri="{BB962C8B-B14F-4D97-AF65-F5344CB8AC3E}">
        <p14:creationId xmlns:p14="http://schemas.microsoft.com/office/powerpoint/2010/main" val="3325724071"/>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8" r:id="rId10"/>
    <p:sldLayoutId id="2147483697" r:id="rId11"/>
  </p:sldLayoutIdLst>
  <p:hf hdr="0"/>
  <p:txStyles>
    <p:titleStyle>
      <a:lvl1pPr algn="l" defTabSz="914400" rtl="0" eaLnBrk="1" latinLnBrk="0" hangingPunct="1">
        <a:lnSpc>
          <a:spcPct val="100000"/>
        </a:lnSpc>
        <a:spcBef>
          <a:spcPct val="0"/>
        </a:spcBef>
        <a:buNone/>
        <a:defRPr sz="32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2"/>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200" kern="1200">
          <a:solidFill>
            <a:schemeClr val="tx2"/>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1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5.xml"/><Relationship Id="rId7" Type="http://schemas.openxmlformats.org/officeDocument/2006/relationships/image" Target="../media/image6.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2.png"/><Relationship Id="rId4" Type="http://schemas.openxmlformats.org/officeDocument/2006/relationships/notesSlide" Target="../notesSlides/notesSlide2.xml"/><Relationship Id="rId9"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slideLayout" Target="../slideLayouts/slideLayout5.xml"/><Relationship Id="rId7" Type="http://schemas.openxmlformats.org/officeDocument/2006/relationships/image" Target="../media/image12.jpe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1.png"/><Relationship Id="rId5" Type="http://schemas.openxmlformats.org/officeDocument/2006/relationships/image" Target="../media/image10.jpeg"/><Relationship Id="rId4" Type="http://schemas.openxmlformats.org/officeDocument/2006/relationships/notesSlide" Target="../notesSlides/notesSlide4.xml"/><Relationship Id="rId9"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5.jpeg"/><Relationship Id="rId5" Type="http://schemas.openxmlformats.org/officeDocument/2006/relationships/image" Target="../media/image14.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slideLayout" Target="../slideLayouts/slideLayout5.xml"/><Relationship Id="rId7" Type="http://schemas.openxmlformats.org/officeDocument/2006/relationships/image" Target="../media/image20.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notesSlide" Target="../notesSlides/notesSlide7.xml"/><Relationship Id="rId9" Type="http://schemas.openxmlformats.org/officeDocument/2006/relationships/image" Target="../media/image2.png"/></Relationships>
</file>

<file path=ppt/slides/_rels/slide9.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5.xml"/><Relationship Id="rId7" Type="http://schemas.openxmlformats.org/officeDocument/2006/relationships/image" Target="../media/image24.jpe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3.png"/><Relationship Id="rId5" Type="http://schemas.openxmlformats.org/officeDocument/2006/relationships/image" Target="../media/image22.jpe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notesSlide" Target="../notesSlides/notesSlide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9B1FC-B77A-9447-949D-2DE59B6EEDAA}"/>
              </a:ext>
            </a:extLst>
          </p:cNvPr>
          <p:cNvSpPr>
            <a:spLocks noGrp="1"/>
          </p:cNvSpPr>
          <p:nvPr>
            <p:ph type="title"/>
          </p:nvPr>
        </p:nvSpPr>
        <p:spPr>
          <a:xfrm>
            <a:off x="490602" y="335671"/>
            <a:ext cx="11210795" cy="914699"/>
          </a:xfrm>
        </p:spPr>
        <p:txBody>
          <a:bodyPr anchor="b">
            <a:noAutofit/>
          </a:bodyPr>
          <a:lstStyle/>
          <a:p>
            <a:pPr>
              <a:lnSpc>
                <a:spcPct val="90000"/>
              </a:lnSpc>
            </a:pPr>
            <a:r>
              <a:rPr lang="en-US" sz="2000" dirty="0"/>
              <a:t>Title: Understanding how the learner, the school and the local community work together to deliver one of the four purposes of the new curriculum: A video presentation that critically examines this process.</a:t>
            </a:r>
          </a:p>
        </p:txBody>
      </p:sp>
      <p:sp>
        <p:nvSpPr>
          <p:cNvPr id="3" name="Subtitle 2">
            <a:extLst>
              <a:ext uri="{FF2B5EF4-FFF2-40B4-BE49-F238E27FC236}">
                <a16:creationId xmlns:a16="http://schemas.microsoft.com/office/drawing/2014/main" id="{A0698831-0FDB-6245-9CE9-D986F5C29F16}"/>
              </a:ext>
            </a:extLst>
          </p:cNvPr>
          <p:cNvSpPr>
            <a:spLocks noGrp="1"/>
          </p:cNvSpPr>
          <p:nvPr>
            <p:ph type="body" idx="1"/>
          </p:nvPr>
        </p:nvSpPr>
        <p:spPr>
          <a:xfrm>
            <a:off x="490602" y="1696325"/>
            <a:ext cx="4963538" cy="647700"/>
          </a:xfrm>
        </p:spPr>
        <p:txBody>
          <a:bodyPr anchor="b">
            <a:normAutofit/>
          </a:bodyPr>
          <a:lstStyle/>
          <a:p>
            <a:pPr>
              <a:lnSpc>
                <a:spcPct val="110000"/>
              </a:lnSpc>
            </a:pPr>
            <a:r>
              <a:rPr lang="en-US" sz="1300" dirty="0"/>
              <a:t>By rebecca perrett</a:t>
            </a:r>
          </a:p>
          <a:p>
            <a:pPr>
              <a:lnSpc>
                <a:spcPct val="110000"/>
              </a:lnSpc>
            </a:pPr>
            <a:r>
              <a:rPr lang="en-US" sz="1300" dirty="0"/>
              <a:t>Student number: 2300138</a:t>
            </a:r>
          </a:p>
        </p:txBody>
      </p:sp>
      <p:pic>
        <p:nvPicPr>
          <p:cNvPr id="1030" name="Picture 6" descr="Community Focused Schools [HTML] | GOV.WALES">
            <a:extLst>
              <a:ext uri="{FF2B5EF4-FFF2-40B4-BE49-F238E27FC236}">
                <a16:creationId xmlns:a16="http://schemas.microsoft.com/office/drawing/2014/main" id="{643CFD19-61DD-0E4C-A5B0-78732B2B2E5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72372" y="1696324"/>
            <a:ext cx="6497306" cy="464732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B75E9174-0E24-1B49-9007-FB930F686156}"/>
              </a:ext>
            </a:extLst>
          </p:cNvPr>
          <p:cNvSpPr txBox="1"/>
          <p:nvPr/>
        </p:nvSpPr>
        <p:spPr>
          <a:xfrm>
            <a:off x="3728581" y="6368440"/>
            <a:ext cx="2367419" cy="307777"/>
          </a:xfrm>
          <a:prstGeom prst="rect">
            <a:avLst/>
          </a:prstGeom>
          <a:noFill/>
        </p:spPr>
        <p:txBody>
          <a:bodyPr wrap="square" rtlCol="0">
            <a:spAutoFit/>
          </a:bodyPr>
          <a:lstStyle/>
          <a:p>
            <a:r>
              <a:rPr lang="en-US" sz="1400" dirty="0"/>
              <a:t>(Gov.wales C, 2022)</a:t>
            </a:r>
          </a:p>
        </p:txBody>
      </p:sp>
      <p:pic>
        <p:nvPicPr>
          <p:cNvPr id="7" name="Audio 6">
            <a:hlinkClick r:id="" action="ppaction://media"/>
            <a:extLst>
              <a:ext uri="{FF2B5EF4-FFF2-40B4-BE49-F238E27FC236}">
                <a16:creationId xmlns:a16="http://schemas.microsoft.com/office/drawing/2014/main" id="{33B5BFCF-7BC3-AD4F-AD6F-441336E527F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497750158"/>
      </p:ext>
    </p:extLst>
  </p:cSld>
  <p:clrMapOvr>
    <a:masterClrMapping/>
  </p:clrMapOvr>
  <mc:AlternateContent xmlns:mc="http://schemas.openxmlformats.org/markup-compatibility/2006" xmlns:p14="http://schemas.microsoft.com/office/powerpoint/2010/main">
    <mc:Choice Requires="p14">
      <p:transition spd="slow" p14:dur="2000" advTm="23832"/>
    </mc:Choice>
    <mc:Fallback xmlns="">
      <p:transition spd="slow" advTm="238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E9D3C-DDBB-CC42-8B06-2A2C4B44EF73}"/>
              </a:ext>
            </a:extLst>
          </p:cNvPr>
          <p:cNvSpPr>
            <a:spLocks noGrp="1"/>
          </p:cNvSpPr>
          <p:nvPr>
            <p:ph type="title"/>
          </p:nvPr>
        </p:nvSpPr>
        <p:spPr/>
        <p:txBody>
          <a:bodyPr/>
          <a:lstStyle/>
          <a:p>
            <a:r>
              <a:rPr lang="en-US" dirty="0"/>
              <a:t>School Context.</a:t>
            </a:r>
          </a:p>
        </p:txBody>
      </p:sp>
      <p:sp>
        <p:nvSpPr>
          <p:cNvPr id="3" name="Text Placeholder 2">
            <a:extLst>
              <a:ext uri="{FF2B5EF4-FFF2-40B4-BE49-F238E27FC236}">
                <a16:creationId xmlns:a16="http://schemas.microsoft.com/office/drawing/2014/main" id="{B1D59154-041F-8E41-A615-81F75DFDFC68}"/>
              </a:ext>
            </a:extLst>
          </p:cNvPr>
          <p:cNvSpPr>
            <a:spLocks noGrp="1"/>
          </p:cNvSpPr>
          <p:nvPr>
            <p:ph type="body" idx="1"/>
          </p:nvPr>
        </p:nvSpPr>
        <p:spPr>
          <a:xfrm>
            <a:off x="881349" y="1696325"/>
            <a:ext cx="5441320" cy="647700"/>
          </a:xfrm>
        </p:spPr>
        <p:txBody>
          <a:bodyPr/>
          <a:lstStyle/>
          <a:p>
            <a:r>
              <a:rPr lang="en-US" dirty="0">
                <a:latin typeface="+mj-lt"/>
              </a:rPr>
              <a:t>School a is a community focused school. </a:t>
            </a:r>
          </a:p>
        </p:txBody>
      </p:sp>
      <p:sp>
        <p:nvSpPr>
          <p:cNvPr id="4" name="Content Placeholder 3">
            <a:extLst>
              <a:ext uri="{FF2B5EF4-FFF2-40B4-BE49-F238E27FC236}">
                <a16:creationId xmlns:a16="http://schemas.microsoft.com/office/drawing/2014/main" id="{B9FA6D59-E5C9-344A-B1C1-9672FBBD7739}"/>
              </a:ext>
            </a:extLst>
          </p:cNvPr>
          <p:cNvSpPr>
            <a:spLocks noGrp="1"/>
          </p:cNvSpPr>
          <p:nvPr>
            <p:ph sz="half" idx="2"/>
          </p:nvPr>
        </p:nvSpPr>
        <p:spPr>
          <a:xfrm>
            <a:off x="877824" y="2421958"/>
            <a:ext cx="4963538" cy="4299517"/>
          </a:xfrm>
        </p:spPr>
        <p:txBody>
          <a:bodyPr>
            <a:normAutofit fontScale="92500" lnSpcReduction="10000"/>
          </a:bodyPr>
          <a:lstStyle/>
          <a:p>
            <a:r>
              <a:rPr lang="en-US" dirty="0"/>
              <a:t>School A is situated in a coastal urban area (Estyn, 2017).</a:t>
            </a:r>
          </a:p>
          <a:p>
            <a:r>
              <a:rPr lang="en-US" dirty="0"/>
              <a:t>Number of mix gender learners: 473 (my local school, 2023).</a:t>
            </a:r>
          </a:p>
          <a:p>
            <a:r>
              <a:rPr lang="en-US" dirty="0"/>
              <a:t>38.2% of learners are eligible for free school meals which is 14.4% higher than the national average in Wales (Gov.uk A, 2022).</a:t>
            </a:r>
          </a:p>
          <a:p>
            <a:r>
              <a:rPr lang="en-US" dirty="0"/>
              <a:t>10.1% of learners have an additional learning need which is 3.3% higher than the national average in Wales (Gov.wales A, 2022). </a:t>
            </a:r>
          </a:p>
          <a:p>
            <a:r>
              <a:rPr lang="en-US" dirty="0"/>
              <a:t>3.5% of learners have English as a second language (my local school, 2023).</a:t>
            </a:r>
          </a:p>
          <a:p>
            <a:r>
              <a:rPr lang="en-US" dirty="0"/>
              <a:t>8.4% of learners are from the Black, Asian and Minority Ethnic community (my local school, 2023).</a:t>
            </a:r>
          </a:p>
        </p:txBody>
      </p:sp>
      <p:pic>
        <p:nvPicPr>
          <p:cNvPr id="2060" name="Picture 12" descr="Community Focused Schools [HTML] | GOV.WALES">
            <a:extLst>
              <a:ext uri="{FF2B5EF4-FFF2-40B4-BE49-F238E27FC236}">
                <a16:creationId xmlns:a16="http://schemas.microsoft.com/office/drawing/2014/main" id="{1CC42D8A-2524-944A-B5F4-DC267B24D6E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28836" y="1811818"/>
            <a:ext cx="4445213" cy="4443512"/>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EB4CBD6B-86BC-A948-B529-583E84742F82}"/>
              </a:ext>
            </a:extLst>
          </p:cNvPr>
          <p:cNvSpPr txBox="1"/>
          <p:nvPr/>
        </p:nvSpPr>
        <p:spPr>
          <a:xfrm>
            <a:off x="8519075" y="6255329"/>
            <a:ext cx="3231715" cy="369332"/>
          </a:xfrm>
          <a:prstGeom prst="rect">
            <a:avLst/>
          </a:prstGeom>
          <a:noFill/>
        </p:spPr>
        <p:txBody>
          <a:bodyPr wrap="square" rtlCol="0">
            <a:spAutoFit/>
          </a:bodyPr>
          <a:lstStyle/>
          <a:p>
            <a:r>
              <a:rPr lang="en-US" dirty="0"/>
              <a:t>(Gov.wales C, 2022)</a:t>
            </a:r>
          </a:p>
        </p:txBody>
      </p:sp>
      <p:pic>
        <p:nvPicPr>
          <p:cNvPr id="6" name="Audio 5">
            <a:hlinkClick r:id="" action="ppaction://media"/>
            <a:extLst>
              <a:ext uri="{FF2B5EF4-FFF2-40B4-BE49-F238E27FC236}">
                <a16:creationId xmlns:a16="http://schemas.microsoft.com/office/drawing/2014/main" id="{CC964F9C-4547-3141-84FB-62E3D332F5B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033055132"/>
      </p:ext>
    </p:extLst>
  </p:cSld>
  <p:clrMapOvr>
    <a:masterClrMapping/>
  </p:clrMapOvr>
  <mc:AlternateContent xmlns:mc="http://schemas.openxmlformats.org/markup-compatibility/2006" xmlns:p14="http://schemas.microsoft.com/office/powerpoint/2010/main">
    <mc:Choice Requires="p14">
      <p:transition spd="slow" p14:dur="2000" advTm="68458"/>
    </mc:Choice>
    <mc:Fallback xmlns="">
      <p:transition spd="slow" advTm="684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8C24C-44F5-9D45-BE72-DD86E45AB558}"/>
              </a:ext>
            </a:extLst>
          </p:cNvPr>
          <p:cNvSpPr>
            <a:spLocks noGrp="1"/>
          </p:cNvSpPr>
          <p:nvPr>
            <p:ph type="title"/>
          </p:nvPr>
        </p:nvSpPr>
        <p:spPr>
          <a:xfrm>
            <a:off x="693458" y="477411"/>
            <a:ext cx="10429303" cy="768928"/>
          </a:xfrm>
        </p:spPr>
        <p:txBody>
          <a:bodyPr/>
          <a:lstStyle/>
          <a:p>
            <a:r>
              <a:rPr lang="en-US" dirty="0"/>
              <a:t>Four Purposes of the Curriculum for Wales.</a:t>
            </a:r>
          </a:p>
        </p:txBody>
      </p:sp>
      <p:pic>
        <p:nvPicPr>
          <p:cNvPr id="3074" name="Picture 2" descr="Cross-cutting themes for designing your curriculum - Hwb">
            <a:extLst>
              <a:ext uri="{FF2B5EF4-FFF2-40B4-BE49-F238E27FC236}">
                <a16:creationId xmlns:a16="http://schemas.microsoft.com/office/drawing/2014/main" id="{C2DEEDE9-65C9-5C46-8C90-7370556DD89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24278" y="1553814"/>
            <a:ext cx="5356258" cy="442110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DBACB5D4-C432-F449-99CB-D06817F283E9}"/>
              </a:ext>
            </a:extLst>
          </p:cNvPr>
          <p:cNvSpPr txBox="1"/>
          <p:nvPr/>
        </p:nvSpPr>
        <p:spPr>
          <a:xfrm>
            <a:off x="5436295" y="5974915"/>
            <a:ext cx="3244241" cy="338554"/>
          </a:xfrm>
          <a:prstGeom prst="rect">
            <a:avLst/>
          </a:prstGeom>
          <a:noFill/>
        </p:spPr>
        <p:txBody>
          <a:bodyPr wrap="square" rtlCol="0">
            <a:spAutoFit/>
          </a:bodyPr>
          <a:lstStyle/>
          <a:p>
            <a:r>
              <a:rPr lang="en-US" sz="1600" dirty="0"/>
              <a:t>(Hwb, 2024)</a:t>
            </a:r>
          </a:p>
        </p:txBody>
      </p:sp>
      <p:pic>
        <p:nvPicPr>
          <p:cNvPr id="3076" name="Picture 4" descr="A Prosperous Wales – The Future Generations Commissioner for Wales">
            <a:extLst>
              <a:ext uri="{FF2B5EF4-FFF2-40B4-BE49-F238E27FC236}">
                <a16:creationId xmlns:a16="http://schemas.microsoft.com/office/drawing/2014/main" id="{5FB0A20F-4DC8-CF4A-A627-29E5B3FC3DD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13990" y="1375213"/>
            <a:ext cx="2014342" cy="1832715"/>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A Healthier Wales – The Future Generations Commissioner for Wales">
            <a:extLst>
              <a:ext uri="{FF2B5EF4-FFF2-40B4-BE49-F238E27FC236}">
                <a16:creationId xmlns:a16="http://schemas.microsoft.com/office/drawing/2014/main" id="{F898A18B-09B7-664E-9D3F-2267D39383C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894223" y="4621346"/>
            <a:ext cx="2158445" cy="1747826"/>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A Globally Responsible Wales – The Future Generations Commissioner for Wales">
            <a:extLst>
              <a:ext uri="{FF2B5EF4-FFF2-40B4-BE49-F238E27FC236}">
                <a16:creationId xmlns:a16="http://schemas.microsoft.com/office/drawing/2014/main" id="{D8BC922C-EFCA-A442-8B75-36328376163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13990" y="4525439"/>
            <a:ext cx="2158445" cy="1939640"/>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A Resilient Wales – The Future Generations Commissioner for Wales">
            <a:extLst>
              <a:ext uri="{FF2B5EF4-FFF2-40B4-BE49-F238E27FC236}">
                <a16:creationId xmlns:a16="http://schemas.microsoft.com/office/drawing/2014/main" id="{A2D071ED-DF7B-2B4B-934F-7C20967C77D8}"/>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968887" y="1312275"/>
            <a:ext cx="2009123" cy="1832715"/>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9B702F0E-7F3A-6446-A9F9-42E88FA94B7B}"/>
              </a:ext>
            </a:extLst>
          </p:cNvPr>
          <p:cNvSpPr txBox="1"/>
          <p:nvPr/>
        </p:nvSpPr>
        <p:spPr>
          <a:xfrm>
            <a:off x="9968887" y="3239544"/>
            <a:ext cx="2370547" cy="378912"/>
          </a:xfrm>
          <a:prstGeom prst="rect">
            <a:avLst/>
          </a:prstGeom>
          <a:noFill/>
        </p:spPr>
        <p:txBody>
          <a:bodyPr wrap="square" rtlCol="0">
            <a:spAutoFit/>
          </a:bodyPr>
          <a:lstStyle/>
          <a:p>
            <a:r>
              <a:rPr lang="en-US" dirty="0"/>
              <a:t>A Resilient Wales</a:t>
            </a:r>
          </a:p>
        </p:txBody>
      </p:sp>
      <p:sp>
        <p:nvSpPr>
          <p:cNvPr id="12" name="TextBox 11">
            <a:extLst>
              <a:ext uri="{FF2B5EF4-FFF2-40B4-BE49-F238E27FC236}">
                <a16:creationId xmlns:a16="http://schemas.microsoft.com/office/drawing/2014/main" id="{9B6DE829-D55E-7D40-9360-68AFBFE27114}"/>
              </a:ext>
            </a:extLst>
          </p:cNvPr>
          <p:cNvSpPr txBox="1"/>
          <p:nvPr/>
        </p:nvSpPr>
        <p:spPr>
          <a:xfrm>
            <a:off x="187637" y="3280741"/>
            <a:ext cx="2158445" cy="369332"/>
          </a:xfrm>
          <a:prstGeom prst="rect">
            <a:avLst/>
          </a:prstGeom>
          <a:noFill/>
        </p:spPr>
        <p:txBody>
          <a:bodyPr wrap="square" rtlCol="0">
            <a:spAutoFit/>
          </a:bodyPr>
          <a:lstStyle/>
          <a:p>
            <a:r>
              <a:rPr lang="en-US" dirty="0"/>
              <a:t>A Prosperous Wales.</a:t>
            </a:r>
          </a:p>
        </p:txBody>
      </p:sp>
      <p:sp>
        <p:nvSpPr>
          <p:cNvPr id="13" name="TextBox 12">
            <a:extLst>
              <a:ext uri="{FF2B5EF4-FFF2-40B4-BE49-F238E27FC236}">
                <a16:creationId xmlns:a16="http://schemas.microsoft.com/office/drawing/2014/main" id="{56A12C64-70A3-994A-AB96-ED5CA2084AAF}"/>
              </a:ext>
            </a:extLst>
          </p:cNvPr>
          <p:cNvSpPr txBox="1"/>
          <p:nvPr/>
        </p:nvSpPr>
        <p:spPr>
          <a:xfrm>
            <a:off x="9894223" y="6465079"/>
            <a:ext cx="2382577" cy="369332"/>
          </a:xfrm>
          <a:prstGeom prst="rect">
            <a:avLst/>
          </a:prstGeom>
          <a:noFill/>
        </p:spPr>
        <p:txBody>
          <a:bodyPr wrap="square" rtlCol="0">
            <a:spAutoFit/>
          </a:bodyPr>
          <a:lstStyle/>
          <a:p>
            <a:r>
              <a:rPr lang="en-US" dirty="0"/>
              <a:t>A Healthier Wales.</a:t>
            </a:r>
          </a:p>
        </p:txBody>
      </p:sp>
      <p:sp>
        <p:nvSpPr>
          <p:cNvPr id="14" name="TextBox 13">
            <a:extLst>
              <a:ext uri="{FF2B5EF4-FFF2-40B4-BE49-F238E27FC236}">
                <a16:creationId xmlns:a16="http://schemas.microsoft.com/office/drawing/2014/main" id="{B0C2C571-1B36-3D40-B194-E6694679125F}"/>
              </a:ext>
            </a:extLst>
          </p:cNvPr>
          <p:cNvSpPr txBox="1"/>
          <p:nvPr/>
        </p:nvSpPr>
        <p:spPr>
          <a:xfrm>
            <a:off x="0" y="6468774"/>
            <a:ext cx="3568372" cy="369332"/>
          </a:xfrm>
          <a:prstGeom prst="rect">
            <a:avLst/>
          </a:prstGeom>
          <a:noFill/>
        </p:spPr>
        <p:txBody>
          <a:bodyPr wrap="square" rtlCol="0">
            <a:spAutoFit/>
          </a:bodyPr>
          <a:lstStyle/>
          <a:p>
            <a:r>
              <a:rPr lang="en-US" dirty="0"/>
              <a:t>A Globally Responsible Wales.</a:t>
            </a:r>
          </a:p>
        </p:txBody>
      </p:sp>
      <p:pic>
        <p:nvPicPr>
          <p:cNvPr id="8" name="Audio 7">
            <a:hlinkClick r:id="" action="ppaction://media"/>
            <a:extLst>
              <a:ext uri="{FF2B5EF4-FFF2-40B4-BE49-F238E27FC236}">
                <a16:creationId xmlns:a16="http://schemas.microsoft.com/office/drawing/2014/main" id="{159F90ED-1F5D-4E40-8E4B-B6BEBACF7902}"/>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914824511"/>
      </p:ext>
    </p:extLst>
  </p:cSld>
  <p:clrMapOvr>
    <a:masterClrMapping/>
  </p:clrMapOvr>
  <mc:AlternateContent xmlns:mc="http://schemas.openxmlformats.org/markup-compatibility/2006" xmlns:p14="http://schemas.microsoft.com/office/powerpoint/2010/main">
    <mc:Choice Requires="p14">
      <p:transition spd="slow" p14:dur="2000" advTm="44981"/>
    </mc:Choice>
    <mc:Fallback xmlns="">
      <p:transition spd="slow" advTm="449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84F47-2EF7-B141-9EFD-61880E5FFED0}"/>
              </a:ext>
            </a:extLst>
          </p:cNvPr>
          <p:cNvSpPr>
            <a:spLocks noGrp="1"/>
          </p:cNvSpPr>
          <p:nvPr>
            <p:ph type="title"/>
          </p:nvPr>
        </p:nvSpPr>
        <p:spPr/>
        <p:txBody>
          <a:bodyPr/>
          <a:lstStyle/>
          <a:p>
            <a:r>
              <a:rPr lang="en-US" dirty="0"/>
              <a:t>Social Justice for Children in Wales.</a:t>
            </a:r>
          </a:p>
        </p:txBody>
      </p:sp>
      <p:sp>
        <p:nvSpPr>
          <p:cNvPr id="4" name="Content Placeholder 3">
            <a:extLst>
              <a:ext uri="{FF2B5EF4-FFF2-40B4-BE49-F238E27FC236}">
                <a16:creationId xmlns:a16="http://schemas.microsoft.com/office/drawing/2014/main" id="{641F4D02-77CD-AB43-A5A5-BF21EE060EE9}"/>
              </a:ext>
            </a:extLst>
          </p:cNvPr>
          <p:cNvSpPr>
            <a:spLocks noGrp="1"/>
          </p:cNvSpPr>
          <p:nvPr>
            <p:ph sz="half" idx="2"/>
          </p:nvPr>
        </p:nvSpPr>
        <p:spPr>
          <a:xfrm>
            <a:off x="877824" y="2344025"/>
            <a:ext cx="4963538" cy="3833370"/>
          </a:xfrm>
        </p:spPr>
        <p:txBody>
          <a:bodyPr/>
          <a:lstStyle/>
          <a:p>
            <a:r>
              <a:rPr lang="en-US" dirty="0"/>
              <a:t>In Wales 28% of children are living in poverty (Children in Wales, 2024).</a:t>
            </a:r>
          </a:p>
          <a:p>
            <a:r>
              <a:rPr lang="en-US" dirty="0"/>
              <a:t>15.8% of children in Wales have an additional learning need (Gov.wales A, 2022).</a:t>
            </a:r>
          </a:p>
          <a:p>
            <a:r>
              <a:rPr lang="en-US" dirty="0"/>
              <a:t>6% of the Welsh population identify as part of the non-white ethnic community (Gov.wales A, 2022).</a:t>
            </a:r>
          </a:p>
          <a:p>
            <a:r>
              <a:rPr lang="en-US" dirty="0"/>
              <a:t>112.4 per 10,000 children are looked after children in Wales (Gov.wales B, 2022).</a:t>
            </a:r>
          </a:p>
        </p:txBody>
      </p:sp>
      <p:pic>
        <p:nvPicPr>
          <p:cNvPr id="4100" name="Picture 4" descr="Implementing the UNCRC in Wales: effective structures and mechanisms for  children | Children's Legal Centre Wales">
            <a:extLst>
              <a:ext uri="{FF2B5EF4-FFF2-40B4-BE49-F238E27FC236}">
                <a16:creationId xmlns:a16="http://schemas.microsoft.com/office/drawing/2014/main" id="{6FC7A88C-28D4-824D-BFBA-2DACB44D3EA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40315" y="1958974"/>
            <a:ext cx="3470336" cy="381000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E6E1383-EC3D-EC4B-A597-95A898C15110}"/>
              </a:ext>
            </a:extLst>
          </p:cNvPr>
          <p:cNvSpPr txBox="1"/>
          <p:nvPr/>
        </p:nvSpPr>
        <p:spPr>
          <a:xfrm>
            <a:off x="7840315" y="5783370"/>
            <a:ext cx="3270271" cy="307777"/>
          </a:xfrm>
          <a:prstGeom prst="rect">
            <a:avLst/>
          </a:prstGeom>
          <a:noFill/>
        </p:spPr>
        <p:txBody>
          <a:bodyPr wrap="square" rtlCol="0">
            <a:spAutoFit/>
          </a:bodyPr>
          <a:lstStyle/>
          <a:p>
            <a:r>
              <a:rPr lang="en-US" sz="1400" dirty="0"/>
              <a:t>(Children’s Legal Centre Wales, 2023)</a:t>
            </a:r>
          </a:p>
        </p:txBody>
      </p:sp>
      <p:pic>
        <p:nvPicPr>
          <p:cNvPr id="12" name="Audio 11">
            <a:hlinkClick r:id="" action="ppaction://media"/>
            <a:extLst>
              <a:ext uri="{FF2B5EF4-FFF2-40B4-BE49-F238E27FC236}">
                <a16:creationId xmlns:a16="http://schemas.microsoft.com/office/drawing/2014/main" id="{4106EFEB-6B31-DA4F-8B97-A31B7524060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1722640532"/>
      </p:ext>
    </p:extLst>
  </p:cSld>
  <p:clrMapOvr>
    <a:masterClrMapping/>
  </p:clrMapOvr>
  <mc:AlternateContent xmlns:mc="http://schemas.openxmlformats.org/markup-compatibility/2006" xmlns:p14="http://schemas.microsoft.com/office/powerpoint/2010/main">
    <mc:Choice Requires="p14">
      <p:transition spd="slow" p14:dur="2000" advTm="74910"/>
    </mc:Choice>
    <mc:Fallback xmlns="">
      <p:transition spd="slow" advTm="749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495657-AAA3-AA44-B05B-842A4BF53432}"/>
              </a:ext>
            </a:extLst>
          </p:cNvPr>
          <p:cNvSpPr>
            <a:spLocks noGrp="1"/>
          </p:cNvSpPr>
          <p:nvPr>
            <p:ph type="title"/>
          </p:nvPr>
        </p:nvSpPr>
        <p:spPr>
          <a:xfrm>
            <a:off x="225915" y="604385"/>
            <a:ext cx="10429303" cy="768928"/>
          </a:xfrm>
        </p:spPr>
        <p:txBody>
          <a:bodyPr/>
          <a:lstStyle/>
          <a:p>
            <a:r>
              <a:rPr lang="en-US" dirty="0"/>
              <a:t>Big Bocs Bwyd Initiative.</a:t>
            </a:r>
          </a:p>
        </p:txBody>
      </p:sp>
      <p:sp>
        <p:nvSpPr>
          <p:cNvPr id="3" name="Text Placeholder 2">
            <a:extLst>
              <a:ext uri="{FF2B5EF4-FFF2-40B4-BE49-F238E27FC236}">
                <a16:creationId xmlns:a16="http://schemas.microsoft.com/office/drawing/2014/main" id="{1ED942AD-576A-2446-AE23-4C99FDAF58E7}"/>
              </a:ext>
            </a:extLst>
          </p:cNvPr>
          <p:cNvSpPr>
            <a:spLocks noGrp="1"/>
          </p:cNvSpPr>
          <p:nvPr>
            <p:ph type="body" idx="1"/>
          </p:nvPr>
        </p:nvSpPr>
        <p:spPr>
          <a:xfrm>
            <a:off x="405360" y="1696325"/>
            <a:ext cx="4963538" cy="647700"/>
          </a:xfrm>
        </p:spPr>
        <p:txBody>
          <a:bodyPr/>
          <a:lstStyle/>
          <a:p>
            <a:r>
              <a:rPr lang="en-US" dirty="0"/>
              <a:t>What is the Big Bocs bwyd initiative?</a:t>
            </a:r>
          </a:p>
        </p:txBody>
      </p:sp>
      <p:sp>
        <p:nvSpPr>
          <p:cNvPr id="4" name="Content Placeholder 3">
            <a:extLst>
              <a:ext uri="{FF2B5EF4-FFF2-40B4-BE49-F238E27FC236}">
                <a16:creationId xmlns:a16="http://schemas.microsoft.com/office/drawing/2014/main" id="{272FCFB1-BFDE-BC48-B7E2-38788A0F383C}"/>
              </a:ext>
            </a:extLst>
          </p:cNvPr>
          <p:cNvSpPr>
            <a:spLocks noGrp="1"/>
          </p:cNvSpPr>
          <p:nvPr>
            <p:ph sz="half" idx="2"/>
          </p:nvPr>
        </p:nvSpPr>
        <p:spPr>
          <a:xfrm>
            <a:off x="477029" y="2358209"/>
            <a:ext cx="4963538" cy="3833370"/>
          </a:xfrm>
        </p:spPr>
        <p:txBody>
          <a:bodyPr>
            <a:normAutofit fontScale="92500"/>
          </a:bodyPr>
          <a:lstStyle/>
          <a:p>
            <a:r>
              <a:rPr lang="en-US" dirty="0"/>
              <a:t>Big Bocs Bwyd is an initiative that supports the community in providing them with essential resources on a pay as you can service such as food, clothing and practical life skills (Big Bocs Bwyd A, 2024). </a:t>
            </a:r>
          </a:p>
          <a:p>
            <a:r>
              <a:rPr lang="en-US" dirty="0"/>
              <a:t>The Big Bocs Bwyd initiative includes educating parents, carers and members of the community on nutrition and leading a healthy life-style, meeting the purpose of creating healthy confident individuals (Big Bocs Bwyd A, 2024). </a:t>
            </a:r>
          </a:p>
          <a:p>
            <a:r>
              <a:rPr lang="en-US" dirty="0"/>
              <a:t>The Big Bocs Bwyd initiative includes providing lessons to the children, parents and members of the community on growing their own food (Big Bocs Bwyd A, 2024).</a:t>
            </a:r>
          </a:p>
          <a:p>
            <a:endParaRPr lang="en-US" dirty="0"/>
          </a:p>
        </p:txBody>
      </p:sp>
      <p:pic>
        <p:nvPicPr>
          <p:cNvPr id="5122" name="Picture 2" descr="The Big Bocs Bwyd Initiative: How Barry primary schools are feeding hungry  families during the pandemic | Local News | News | Barry Nub News | by Alex  Jones">
            <a:extLst>
              <a:ext uri="{FF2B5EF4-FFF2-40B4-BE49-F238E27FC236}">
                <a16:creationId xmlns:a16="http://schemas.microsoft.com/office/drawing/2014/main" id="{34E59509-15D2-B840-97CC-351A56475D8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968261" y="712774"/>
            <a:ext cx="3044572" cy="2716226"/>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A360B8DB-ABB9-2B45-849A-206D0CBC55D1}"/>
              </a:ext>
            </a:extLst>
          </p:cNvPr>
          <p:cNvSpPr txBox="1"/>
          <p:nvPr/>
        </p:nvSpPr>
        <p:spPr>
          <a:xfrm>
            <a:off x="8968261" y="3458218"/>
            <a:ext cx="2956142" cy="307777"/>
          </a:xfrm>
          <a:prstGeom prst="rect">
            <a:avLst/>
          </a:prstGeom>
          <a:noFill/>
        </p:spPr>
        <p:txBody>
          <a:bodyPr wrap="square" rtlCol="0">
            <a:spAutoFit/>
          </a:bodyPr>
          <a:lstStyle/>
          <a:p>
            <a:r>
              <a:rPr lang="en-US" sz="1400" dirty="0"/>
              <a:t>(Jones, A. 2021)</a:t>
            </a:r>
          </a:p>
        </p:txBody>
      </p:sp>
      <p:pic>
        <p:nvPicPr>
          <p:cNvPr id="5126" name="Picture 6" descr="Home - Big Bocs Bwyd">
            <a:extLst>
              <a:ext uri="{FF2B5EF4-FFF2-40B4-BE49-F238E27FC236}">
                <a16:creationId xmlns:a16="http://schemas.microsoft.com/office/drawing/2014/main" id="{F520AA16-5262-B845-9E92-EFA052FEBEE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928895" y="3920279"/>
            <a:ext cx="2880200" cy="265320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5E37514D-D95B-494F-A3DA-F903D22725D8}"/>
              </a:ext>
            </a:extLst>
          </p:cNvPr>
          <p:cNvSpPr txBox="1"/>
          <p:nvPr/>
        </p:nvSpPr>
        <p:spPr>
          <a:xfrm>
            <a:off x="5844887" y="6573480"/>
            <a:ext cx="2146718" cy="307777"/>
          </a:xfrm>
          <a:prstGeom prst="rect">
            <a:avLst/>
          </a:prstGeom>
          <a:noFill/>
        </p:spPr>
        <p:txBody>
          <a:bodyPr wrap="square" rtlCol="0">
            <a:spAutoFit/>
          </a:bodyPr>
          <a:lstStyle/>
          <a:p>
            <a:r>
              <a:rPr lang="en-US" sz="1400" dirty="0"/>
              <a:t>(Big Bocs Bwyd, 2024)</a:t>
            </a:r>
          </a:p>
        </p:txBody>
      </p:sp>
      <p:pic>
        <p:nvPicPr>
          <p:cNvPr id="5128" name="Picture 8" descr="Love Treorchy - The new 'Big Bocs Bwyd' has opened today... | Facebook">
            <a:extLst>
              <a:ext uri="{FF2B5EF4-FFF2-40B4-BE49-F238E27FC236}">
                <a16:creationId xmlns:a16="http://schemas.microsoft.com/office/drawing/2014/main" id="{D3C45836-CEF8-EA4D-8490-31254E5D2A80}"/>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928895" y="712774"/>
            <a:ext cx="2880200" cy="2716226"/>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E04003A2-1E87-FB49-A366-79308609B996}"/>
              </a:ext>
            </a:extLst>
          </p:cNvPr>
          <p:cNvSpPr txBox="1"/>
          <p:nvPr/>
        </p:nvSpPr>
        <p:spPr>
          <a:xfrm>
            <a:off x="5928895" y="3458218"/>
            <a:ext cx="2062710" cy="307777"/>
          </a:xfrm>
          <a:prstGeom prst="rect">
            <a:avLst/>
          </a:prstGeom>
          <a:noFill/>
        </p:spPr>
        <p:txBody>
          <a:bodyPr wrap="square" rtlCol="0">
            <a:spAutoFit/>
          </a:bodyPr>
          <a:lstStyle/>
          <a:p>
            <a:r>
              <a:rPr lang="en-US" sz="1400" dirty="0"/>
              <a:t>(Big Bocs Bwyd, 2024)</a:t>
            </a:r>
          </a:p>
        </p:txBody>
      </p:sp>
      <p:sp>
        <p:nvSpPr>
          <p:cNvPr id="6" name="TextBox 5">
            <a:extLst>
              <a:ext uri="{FF2B5EF4-FFF2-40B4-BE49-F238E27FC236}">
                <a16:creationId xmlns:a16="http://schemas.microsoft.com/office/drawing/2014/main" id="{9A5B44CA-9A60-3246-BB04-091974858B19}"/>
              </a:ext>
            </a:extLst>
          </p:cNvPr>
          <p:cNvSpPr txBox="1"/>
          <p:nvPr/>
        </p:nvSpPr>
        <p:spPr>
          <a:xfrm>
            <a:off x="9077739" y="6550223"/>
            <a:ext cx="2279374" cy="307777"/>
          </a:xfrm>
          <a:prstGeom prst="rect">
            <a:avLst/>
          </a:prstGeom>
          <a:noFill/>
        </p:spPr>
        <p:txBody>
          <a:bodyPr wrap="square" rtlCol="0">
            <a:spAutoFit/>
          </a:bodyPr>
          <a:lstStyle/>
          <a:p>
            <a:r>
              <a:rPr lang="en-US" sz="1400" dirty="0"/>
              <a:t>(Albert Bandura, 2017)</a:t>
            </a:r>
          </a:p>
        </p:txBody>
      </p:sp>
      <p:pic>
        <p:nvPicPr>
          <p:cNvPr id="2052" name="Picture 4" descr="Albert Bandura, Psychologist from Stanfor University. Social psychology, self efficacy, moral disengagement, agency.">
            <a:extLst>
              <a:ext uri="{FF2B5EF4-FFF2-40B4-BE49-F238E27FC236}">
                <a16:creationId xmlns:a16="http://schemas.microsoft.com/office/drawing/2014/main" id="{558BBE6F-C388-9B44-9C12-27D1E649C13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946977" y="3920279"/>
            <a:ext cx="3087139" cy="2591158"/>
          </a:xfrm>
          <a:prstGeom prst="rect">
            <a:avLst/>
          </a:prstGeom>
          <a:noFill/>
          <a:extLst>
            <a:ext uri="{909E8E84-426E-40DD-AFC4-6F175D3DCCD1}">
              <a14:hiddenFill xmlns:a14="http://schemas.microsoft.com/office/drawing/2010/main">
                <a:solidFill>
                  <a:srgbClr val="FFFFFF"/>
                </a:solidFill>
              </a14:hiddenFill>
            </a:ext>
          </a:extLst>
        </p:spPr>
      </p:pic>
      <p:pic>
        <p:nvPicPr>
          <p:cNvPr id="14" name="Audio 13">
            <a:hlinkClick r:id="" action="ppaction://media"/>
            <a:extLst>
              <a:ext uri="{FF2B5EF4-FFF2-40B4-BE49-F238E27FC236}">
                <a16:creationId xmlns:a16="http://schemas.microsoft.com/office/drawing/2014/main" id="{8748A74F-98F4-094E-B437-2AFDDE4D6229}"/>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930535564"/>
      </p:ext>
    </p:extLst>
  </p:cSld>
  <p:clrMapOvr>
    <a:masterClrMapping/>
  </p:clrMapOvr>
  <mc:AlternateContent xmlns:mc="http://schemas.openxmlformats.org/markup-compatibility/2006" xmlns:p14="http://schemas.microsoft.com/office/powerpoint/2010/main">
    <mc:Choice Requires="p14">
      <p:transition spd="slow" p14:dur="2000" advTm="87361"/>
    </mc:Choice>
    <mc:Fallback xmlns="">
      <p:transition spd="slow" advTm="873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FCC1F-E414-6248-BE0C-48BF864A7246}"/>
              </a:ext>
            </a:extLst>
          </p:cNvPr>
          <p:cNvSpPr>
            <a:spLocks noGrp="1"/>
          </p:cNvSpPr>
          <p:nvPr>
            <p:ph type="title"/>
          </p:nvPr>
        </p:nvSpPr>
        <p:spPr/>
        <p:txBody>
          <a:bodyPr/>
          <a:lstStyle/>
          <a:p>
            <a:r>
              <a:rPr lang="en-US" dirty="0"/>
              <a:t>Rationale.</a:t>
            </a:r>
          </a:p>
        </p:txBody>
      </p:sp>
      <p:sp>
        <p:nvSpPr>
          <p:cNvPr id="3" name="Text Placeholder 2">
            <a:extLst>
              <a:ext uri="{FF2B5EF4-FFF2-40B4-BE49-F238E27FC236}">
                <a16:creationId xmlns:a16="http://schemas.microsoft.com/office/drawing/2014/main" id="{FABED1B6-E6C5-9144-AD80-B5F5FCC27DCC}"/>
              </a:ext>
            </a:extLst>
          </p:cNvPr>
          <p:cNvSpPr>
            <a:spLocks noGrp="1"/>
          </p:cNvSpPr>
          <p:nvPr>
            <p:ph type="body" idx="1"/>
          </p:nvPr>
        </p:nvSpPr>
        <p:spPr>
          <a:xfrm>
            <a:off x="881348" y="1344405"/>
            <a:ext cx="4963538" cy="647700"/>
          </a:xfrm>
        </p:spPr>
        <p:txBody>
          <a:bodyPr/>
          <a:lstStyle/>
          <a:p>
            <a:r>
              <a:rPr lang="en-US" dirty="0"/>
              <a:t>School A goals.</a:t>
            </a:r>
          </a:p>
        </p:txBody>
      </p:sp>
      <p:sp>
        <p:nvSpPr>
          <p:cNvPr id="4" name="Content Placeholder 3">
            <a:extLst>
              <a:ext uri="{FF2B5EF4-FFF2-40B4-BE49-F238E27FC236}">
                <a16:creationId xmlns:a16="http://schemas.microsoft.com/office/drawing/2014/main" id="{D1BFD16A-E061-344A-A326-8A85E7AD34B6}"/>
              </a:ext>
            </a:extLst>
          </p:cNvPr>
          <p:cNvSpPr>
            <a:spLocks noGrp="1"/>
          </p:cNvSpPr>
          <p:nvPr>
            <p:ph sz="half" idx="2"/>
          </p:nvPr>
        </p:nvSpPr>
        <p:spPr>
          <a:xfrm>
            <a:off x="881348" y="2030967"/>
            <a:ext cx="4963538" cy="3833370"/>
          </a:xfrm>
        </p:spPr>
        <p:txBody>
          <a:bodyPr/>
          <a:lstStyle/>
          <a:p>
            <a:r>
              <a:rPr lang="en-US" dirty="0"/>
              <a:t>Overcoming Poverty.</a:t>
            </a:r>
          </a:p>
          <a:p>
            <a:r>
              <a:rPr lang="en-US" dirty="0"/>
              <a:t>Zero Hunger.</a:t>
            </a:r>
          </a:p>
          <a:p>
            <a:r>
              <a:rPr lang="en-US" dirty="0"/>
              <a:t>Quality Education.</a:t>
            </a:r>
          </a:p>
          <a:p>
            <a:r>
              <a:rPr lang="en-US" dirty="0"/>
              <a:t>Good Health.</a:t>
            </a:r>
          </a:p>
          <a:p>
            <a:r>
              <a:rPr lang="en-US" dirty="0"/>
              <a:t>(Gov.wales D, 2019)</a:t>
            </a:r>
          </a:p>
        </p:txBody>
      </p:sp>
      <p:pic>
        <p:nvPicPr>
          <p:cNvPr id="1026" name="Picture 2" descr="Welsh research excels at addressing UN sustainable development goals">
            <a:extLst>
              <a:ext uri="{FF2B5EF4-FFF2-40B4-BE49-F238E27FC236}">
                <a16:creationId xmlns:a16="http://schemas.microsoft.com/office/drawing/2014/main" id="{821838ED-CBBB-CB46-88E4-C37F78F5D31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28796" y="177752"/>
            <a:ext cx="6663204" cy="2981005"/>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4" descr="Maslow's Hierarchy of Needs">
            <a:extLst>
              <a:ext uri="{FF2B5EF4-FFF2-40B4-BE49-F238E27FC236}">
                <a16:creationId xmlns:a16="http://schemas.microsoft.com/office/drawing/2014/main" id="{6B0A77F2-73BB-5D4A-A682-674AE7C6AB6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709177" y="3449597"/>
            <a:ext cx="5832082" cy="3355222"/>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A1D2F4CE-D8AE-1C4F-962C-6012A855D72D}"/>
              </a:ext>
            </a:extLst>
          </p:cNvPr>
          <p:cNvSpPr txBox="1"/>
          <p:nvPr/>
        </p:nvSpPr>
        <p:spPr>
          <a:xfrm>
            <a:off x="5844886" y="3427389"/>
            <a:ext cx="6096000" cy="369332"/>
          </a:xfrm>
          <a:prstGeom prst="rect">
            <a:avLst/>
          </a:prstGeom>
          <a:noFill/>
        </p:spPr>
        <p:txBody>
          <a:bodyPr wrap="square">
            <a:spAutoFit/>
          </a:bodyPr>
          <a:lstStyle/>
          <a:p>
            <a:r>
              <a:rPr lang="en-US" sz="1400" dirty="0"/>
              <a:t>(Mcleod, A. 2024</a:t>
            </a:r>
            <a:r>
              <a:rPr lang="en-US" sz="1800" dirty="0"/>
              <a:t>)</a:t>
            </a:r>
          </a:p>
        </p:txBody>
      </p:sp>
      <p:sp>
        <p:nvSpPr>
          <p:cNvPr id="18" name="TextBox 17">
            <a:extLst>
              <a:ext uri="{FF2B5EF4-FFF2-40B4-BE49-F238E27FC236}">
                <a16:creationId xmlns:a16="http://schemas.microsoft.com/office/drawing/2014/main" id="{08148852-2F6E-EE4C-875F-399B5408351B}"/>
              </a:ext>
            </a:extLst>
          </p:cNvPr>
          <p:cNvSpPr txBox="1"/>
          <p:nvPr/>
        </p:nvSpPr>
        <p:spPr>
          <a:xfrm>
            <a:off x="5844886" y="3094331"/>
            <a:ext cx="1988504" cy="307777"/>
          </a:xfrm>
          <a:prstGeom prst="rect">
            <a:avLst/>
          </a:prstGeom>
          <a:noFill/>
        </p:spPr>
        <p:txBody>
          <a:bodyPr wrap="square" rtlCol="0">
            <a:spAutoFit/>
          </a:bodyPr>
          <a:lstStyle/>
          <a:p>
            <a:r>
              <a:rPr lang="en-US" sz="1400" dirty="0"/>
              <a:t>(Gov.wales D, 2019)</a:t>
            </a:r>
          </a:p>
        </p:txBody>
      </p:sp>
      <p:pic>
        <p:nvPicPr>
          <p:cNvPr id="6" name="Audio 5">
            <a:hlinkClick r:id="" action="ppaction://media"/>
            <a:extLst>
              <a:ext uri="{FF2B5EF4-FFF2-40B4-BE49-F238E27FC236}">
                <a16:creationId xmlns:a16="http://schemas.microsoft.com/office/drawing/2014/main" id="{3212155F-5A24-1943-9C73-CE5CE61309E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125563356"/>
      </p:ext>
    </p:extLst>
  </p:cSld>
  <p:clrMapOvr>
    <a:masterClrMapping/>
  </p:clrMapOvr>
  <mc:AlternateContent xmlns:mc="http://schemas.openxmlformats.org/markup-compatibility/2006" xmlns:p14="http://schemas.microsoft.com/office/powerpoint/2010/main">
    <mc:Choice Requires="p14">
      <p:transition spd="slow" p14:dur="2000" advTm="39201"/>
    </mc:Choice>
    <mc:Fallback xmlns="">
      <p:transition spd="slow" advTm="392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31D18-FA00-AF46-A1DD-AFF6B5D9CE19}"/>
              </a:ext>
            </a:extLst>
          </p:cNvPr>
          <p:cNvSpPr>
            <a:spLocks noGrp="1"/>
          </p:cNvSpPr>
          <p:nvPr>
            <p:ph type="title"/>
          </p:nvPr>
        </p:nvSpPr>
        <p:spPr>
          <a:xfrm>
            <a:off x="881348" y="334043"/>
            <a:ext cx="10429303" cy="768928"/>
          </a:xfrm>
        </p:spPr>
        <p:txBody>
          <a:bodyPr/>
          <a:lstStyle/>
          <a:p>
            <a:r>
              <a:rPr lang="en-US" dirty="0"/>
              <a:t>Evaluation Process of Big Bocs Bwyd.</a:t>
            </a:r>
          </a:p>
        </p:txBody>
      </p:sp>
      <p:sp>
        <p:nvSpPr>
          <p:cNvPr id="3" name="Text Placeholder 2">
            <a:extLst>
              <a:ext uri="{FF2B5EF4-FFF2-40B4-BE49-F238E27FC236}">
                <a16:creationId xmlns:a16="http://schemas.microsoft.com/office/drawing/2014/main" id="{FB9CB338-1B95-4842-BC29-D0D0D98D7900}"/>
              </a:ext>
            </a:extLst>
          </p:cNvPr>
          <p:cNvSpPr>
            <a:spLocks noGrp="1"/>
          </p:cNvSpPr>
          <p:nvPr>
            <p:ph type="body" idx="1"/>
          </p:nvPr>
        </p:nvSpPr>
        <p:spPr>
          <a:xfrm>
            <a:off x="881349" y="1232686"/>
            <a:ext cx="4963538" cy="647700"/>
          </a:xfrm>
        </p:spPr>
        <p:txBody>
          <a:bodyPr/>
          <a:lstStyle/>
          <a:p>
            <a:r>
              <a:rPr lang="en-US" dirty="0"/>
              <a:t>School A evaluation process.</a:t>
            </a:r>
          </a:p>
        </p:txBody>
      </p:sp>
      <p:sp>
        <p:nvSpPr>
          <p:cNvPr id="4" name="Content Placeholder 3">
            <a:extLst>
              <a:ext uri="{FF2B5EF4-FFF2-40B4-BE49-F238E27FC236}">
                <a16:creationId xmlns:a16="http://schemas.microsoft.com/office/drawing/2014/main" id="{42F47DC3-E60E-6748-A354-31C7BEC2BD21}"/>
              </a:ext>
            </a:extLst>
          </p:cNvPr>
          <p:cNvSpPr>
            <a:spLocks noGrp="1"/>
          </p:cNvSpPr>
          <p:nvPr>
            <p:ph sz="half" idx="2"/>
          </p:nvPr>
        </p:nvSpPr>
        <p:spPr>
          <a:xfrm>
            <a:off x="881349" y="2010101"/>
            <a:ext cx="4963538" cy="3833370"/>
          </a:xfrm>
        </p:spPr>
        <p:txBody>
          <a:bodyPr/>
          <a:lstStyle/>
          <a:p>
            <a:r>
              <a:rPr lang="en-US" dirty="0"/>
              <a:t>Community questionnaires.</a:t>
            </a:r>
          </a:p>
          <a:p>
            <a:r>
              <a:rPr lang="en-US" dirty="0"/>
              <a:t>Monitoring the usage of the Big Bocs Bwyd resources.</a:t>
            </a:r>
          </a:p>
          <a:p>
            <a:r>
              <a:rPr lang="en-US" dirty="0"/>
              <a:t>Parental engagement discussions.</a:t>
            </a:r>
          </a:p>
          <a:p>
            <a:r>
              <a:rPr lang="en-US" dirty="0"/>
              <a:t>Feedback forms provided for community and parents completion. </a:t>
            </a:r>
          </a:p>
          <a:p>
            <a:r>
              <a:rPr lang="en-US" dirty="0"/>
              <a:t>Monitoring children’s well-being and academic progress.</a:t>
            </a:r>
          </a:p>
          <a:p>
            <a:r>
              <a:rPr lang="en-US" dirty="0"/>
              <a:t>Feedback from staff and leaners.</a:t>
            </a:r>
          </a:p>
        </p:txBody>
      </p:sp>
      <p:pic>
        <p:nvPicPr>
          <p:cNvPr id="1026" name="Picture 2" descr="Parental Engagement Strategy – East Lothian 2017 – Pencaitland Primary  School">
            <a:extLst>
              <a:ext uri="{FF2B5EF4-FFF2-40B4-BE49-F238E27FC236}">
                <a16:creationId xmlns:a16="http://schemas.microsoft.com/office/drawing/2014/main" id="{16423433-E794-CA49-95DC-9C85E3E41DE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86586" y="1104878"/>
            <a:ext cx="4336220" cy="2580598"/>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41EC91E0-5411-D44D-B1C0-D8895E06C6CF}"/>
              </a:ext>
            </a:extLst>
          </p:cNvPr>
          <p:cNvSpPr txBox="1"/>
          <p:nvPr/>
        </p:nvSpPr>
        <p:spPr>
          <a:xfrm>
            <a:off x="7993761" y="3685476"/>
            <a:ext cx="3085123" cy="307777"/>
          </a:xfrm>
          <a:prstGeom prst="rect">
            <a:avLst/>
          </a:prstGeom>
          <a:noFill/>
        </p:spPr>
        <p:txBody>
          <a:bodyPr wrap="square" rtlCol="0">
            <a:spAutoFit/>
          </a:bodyPr>
          <a:lstStyle/>
          <a:p>
            <a:r>
              <a:rPr lang="en-US" sz="1400" dirty="0"/>
              <a:t>(Pencaitland Primary School, 2017)</a:t>
            </a:r>
            <a:endParaRPr lang="en-US" dirty="0"/>
          </a:p>
        </p:txBody>
      </p:sp>
      <p:sp>
        <p:nvSpPr>
          <p:cNvPr id="11" name="Rectangle 10">
            <a:extLst>
              <a:ext uri="{FF2B5EF4-FFF2-40B4-BE49-F238E27FC236}">
                <a16:creationId xmlns:a16="http://schemas.microsoft.com/office/drawing/2014/main" id="{28B4C14F-20E2-B349-94BE-D964DD152FCF}"/>
              </a:ext>
            </a:extLst>
          </p:cNvPr>
          <p:cNvSpPr/>
          <p:nvPr/>
        </p:nvSpPr>
        <p:spPr>
          <a:xfrm>
            <a:off x="8137302" y="3738565"/>
            <a:ext cx="2074984" cy="179367"/>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p>
        </p:txBody>
      </p:sp>
      <p:pic>
        <p:nvPicPr>
          <p:cNvPr id="5" name="Picture 2" descr="Levels of Evidence - Evidence-Based Practice - LibGuides at ...">
            <a:extLst>
              <a:ext uri="{FF2B5EF4-FFF2-40B4-BE49-F238E27FC236}">
                <a16:creationId xmlns:a16="http://schemas.microsoft.com/office/drawing/2014/main" id="{92D805AE-8ACE-8E4A-BADB-54278631391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486586" y="3971021"/>
            <a:ext cx="4336220" cy="267447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FEB49AD5-2ED3-9B40-AE8D-3EC1B453EC3D}"/>
              </a:ext>
            </a:extLst>
          </p:cNvPr>
          <p:cNvSpPr txBox="1"/>
          <p:nvPr/>
        </p:nvSpPr>
        <p:spPr>
          <a:xfrm>
            <a:off x="7665983" y="6573851"/>
            <a:ext cx="3412901" cy="307777"/>
          </a:xfrm>
          <a:prstGeom prst="rect">
            <a:avLst/>
          </a:prstGeom>
          <a:noFill/>
        </p:spPr>
        <p:txBody>
          <a:bodyPr wrap="square" rtlCol="0">
            <a:spAutoFit/>
          </a:bodyPr>
          <a:lstStyle/>
          <a:p>
            <a:r>
              <a:rPr lang="en-US" sz="1400" dirty="0"/>
              <a:t>(John Moritz Library, 2018)</a:t>
            </a:r>
          </a:p>
        </p:txBody>
      </p:sp>
      <p:pic>
        <p:nvPicPr>
          <p:cNvPr id="20" name="Audio 19">
            <a:hlinkClick r:id="" action="ppaction://media"/>
            <a:extLst>
              <a:ext uri="{FF2B5EF4-FFF2-40B4-BE49-F238E27FC236}">
                <a16:creationId xmlns:a16="http://schemas.microsoft.com/office/drawing/2014/main" id="{F612C4EC-5700-C044-9D83-D044BA533DC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4094963411"/>
      </p:ext>
    </p:extLst>
  </p:cSld>
  <p:clrMapOvr>
    <a:masterClrMapping/>
  </p:clrMapOvr>
  <mc:AlternateContent xmlns:mc="http://schemas.openxmlformats.org/markup-compatibility/2006" xmlns:p14="http://schemas.microsoft.com/office/powerpoint/2010/main">
    <mc:Choice Requires="p14">
      <p:transition spd="slow" p14:dur="2000" advTm="91889"/>
    </mc:Choice>
    <mc:Fallback xmlns="">
      <p:transition spd="slow" advTm="918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D93832-A758-B143-8868-C1E309B28F0F}"/>
              </a:ext>
            </a:extLst>
          </p:cNvPr>
          <p:cNvSpPr>
            <a:spLocks noGrp="1"/>
          </p:cNvSpPr>
          <p:nvPr>
            <p:ph type="title"/>
          </p:nvPr>
        </p:nvSpPr>
        <p:spPr/>
        <p:txBody>
          <a:bodyPr/>
          <a:lstStyle/>
          <a:p>
            <a:r>
              <a:rPr lang="en-US" dirty="0"/>
              <a:t>Outcomes of the Implementation of the Big Bocs Bwyd.</a:t>
            </a:r>
          </a:p>
        </p:txBody>
      </p:sp>
      <p:pic>
        <p:nvPicPr>
          <p:cNvPr id="11" name="Content Placeholder 10" descr="A close-up of text&#10;&#10;Description automatically generated">
            <a:extLst>
              <a:ext uri="{FF2B5EF4-FFF2-40B4-BE49-F238E27FC236}">
                <a16:creationId xmlns:a16="http://schemas.microsoft.com/office/drawing/2014/main" id="{DCFED152-194E-214B-A103-DF49943B3369}"/>
              </a:ext>
            </a:extLst>
          </p:cNvPr>
          <p:cNvPicPr>
            <a:picLocks noGrp="1" noChangeAspect="1"/>
          </p:cNvPicPr>
          <p:nvPr>
            <p:ph sz="half" idx="2"/>
          </p:nvPr>
        </p:nvPicPr>
        <p:blipFill>
          <a:blip r:embed="rId5"/>
          <a:stretch>
            <a:fillRect/>
          </a:stretch>
        </p:blipFill>
        <p:spPr>
          <a:xfrm>
            <a:off x="6498475" y="4621397"/>
            <a:ext cx="5417831" cy="1552905"/>
          </a:xfrm>
        </p:spPr>
      </p:pic>
      <p:sp>
        <p:nvSpPr>
          <p:cNvPr id="5" name="Text Placeholder 4">
            <a:extLst>
              <a:ext uri="{FF2B5EF4-FFF2-40B4-BE49-F238E27FC236}">
                <a16:creationId xmlns:a16="http://schemas.microsoft.com/office/drawing/2014/main" id="{0C6DE1AE-62C4-7146-AF80-D868652B3DD5}"/>
              </a:ext>
            </a:extLst>
          </p:cNvPr>
          <p:cNvSpPr>
            <a:spLocks noGrp="1"/>
          </p:cNvSpPr>
          <p:nvPr>
            <p:ph type="body" sz="quarter" idx="3"/>
          </p:nvPr>
        </p:nvSpPr>
        <p:spPr>
          <a:xfrm>
            <a:off x="705544" y="1856146"/>
            <a:ext cx="5542855" cy="647700"/>
          </a:xfrm>
        </p:spPr>
        <p:txBody>
          <a:bodyPr/>
          <a:lstStyle/>
          <a:p>
            <a:r>
              <a:rPr lang="en-US" dirty="0"/>
              <a:t>“the shop has been a lifeline” (Big Bocs bwyd b. 2023).</a:t>
            </a:r>
          </a:p>
        </p:txBody>
      </p:sp>
      <p:pic>
        <p:nvPicPr>
          <p:cNvPr id="14" name="Content Placeholder 13">
            <a:extLst>
              <a:ext uri="{FF2B5EF4-FFF2-40B4-BE49-F238E27FC236}">
                <a16:creationId xmlns:a16="http://schemas.microsoft.com/office/drawing/2014/main" id="{41761165-8394-AD49-B6D5-78C83118066D}"/>
              </a:ext>
            </a:extLst>
          </p:cNvPr>
          <p:cNvPicPr>
            <a:picLocks noGrp="1" noChangeAspect="1"/>
          </p:cNvPicPr>
          <p:nvPr>
            <p:ph sz="quarter" idx="4"/>
          </p:nvPr>
        </p:nvPicPr>
        <p:blipFill>
          <a:blip r:embed="rId6"/>
          <a:stretch>
            <a:fillRect/>
          </a:stretch>
        </p:blipFill>
        <p:spPr>
          <a:xfrm>
            <a:off x="6498475" y="3095235"/>
            <a:ext cx="5452731" cy="1251422"/>
          </a:xfrm>
        </p:spPr>
      </p:pic>
      <p:sp>
        <p:nvSpPr>
          <p:cNvPr id="12" name="TextBox 11">
            <a:extLst>
              <a:ext uri="{FF2B5EF4-FFF2-40B4-BE49-F238E27FC236}">
                <a16:creationId xmlns:a16="http://schemas.microsoft.com/office/drawing/2014/main" id="{ACCAF5AE-8C37-9D4B-8AE6-CA43FA817910}"/>
              </a:ext>
            </a:extLst>
          </p:cNvPr>
          <p:cNvSpPr txBox="1"/>
          <p:nvPr/>
        </p:nvSpPr>
        <p:spPr>
          <a:xfrm>
            <a:off x="6498475" y="6138958"/>
            <a:ext cx="1958141" cy="307777"/>
          </a:xfrm>
          <a:prstGeom prst="rect">
            <a:avLst/>
          </a:prstGeom>
          <a:noFill/>
        </p:spPr>
        <p:txBody>
          <a:bodyPr wrap="square" rtlCol="0">
            <a:spAutoFit/>
          </a:bodyPr>
          <a:lstStyle/>
          <a:p>
            <a:r>
              <a:rPr lang="en-US" sz="1400" dirty="0"/>
              <a:t>(Estyn, 2017)</a:t>
            </a:r>
          </a:p>
        </p:txBody>
      </p:sp>
      <p:sp>
        <p:nvSpPr>
          <p:cNvPr id="15" name="Rectangle 14">
            <a:extLst>
              <a:ext uri="{FF2B5EF4-FFF2-40B4-BE49-F238E27FC236}">
                <a16:creationId xmlns:a16="http://schemas.microsoft.com/office/drawing/2014/main" id="{8A72816B-8F04-864F-B84F-029DC49637A1}"/>
              </a:ext>
            </a:extLst>
          </p:cNvPr>
          <p:cNvSpPr/>
          <p:nvPr/>
        </p:nvSpPr>
        <p:spPr>
          <a:xfrm>
            <a:off x="7477545" y="3212123"/>
            <a:ext cx="2731477" cy="216877"/>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1FA23388-5315-1C43-9D1F-5E6A48D36AD1}"/>
              </a:ext>
            </a:extLst>
          </p:cNvPr>
          <p:cNvPicPr>
            <a:picLocks noChangeAspect="1"/>
          </p:cNvPicPr>
          <p:nvPr/>
        </p:nvPicPr>
        <p:blipFill>
          <a:blip r:embed="rId7"/>
          <a:stretch>
            <a:fillRect/>
          </a:stretch>
        </p:blipFill>
        <p:spPr>
          <a:xfrm>
            <a:off x="6498474" y="1953529"/>
            <a:ext cx="5417832" cy="800100"/>
          </a:xfrm>
          <a:prstGeom prst="rect">
            <a:avLst/>
          </a:prstGeom>
        </p:spPr>
      </p:pic>
      <p:sp>
        <p:nvSpPr>
          <p:cNvPr id="18" name="Rectangle 17">
            <a:extLst>
              <a:ext uri="{FF2B5EF4-FFF2-40B4-BE49-F238E27FC236}">
                <a16:creationId xmlns:a16="http://schemas.microsoft.com/office/drawing/2014/main" id="{9DE048BC-4A5C-B948-A22A-5E4617E7E300}"/>
              </a:ext>
            </a:extLst>
          </p:cNvPr>
          <p:cNvSpPr/>
          <p:nvPr/>
        </p:nvSpPr>
        <p:spPr>
          <a:xfrm>
            <a:off x="6498474" y="1996671"/>
            <a:ext cx="3137895" cy="218991"/>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
        <p:nvSpPr>
          <p:cNvPr id="19" name="TextBox 18">
            <a:extLst>
              <a:ext uri="{FF2B5EF4-FFF2-40B4-BE49-F238E27FC236}">
                <a16:creationId xmlns:a16="http://schemas.microsoft.com/office/drawing/2014/main" id="{979FDEE5-DD49-7344-AAE2-FEA1DD29EDE1}"/>
              </a:ext>
            </a:extLst>
          </p:cNvPr>
          <p:cNvSpPr txBox="1"/>
          <p:nvPr/>
        </p:nvSpPr>
        <p:spPr>
          <a:xfrm>
            <a:off x="6451581" y="2729014"/>
            <a:ext cx="3231680" cy="307777"/>
          </a:xfrm>
          <a:prstGeom prst="rect">
            <a:avLst/>
          </a:prstGeom>
          <a:noFill/>
        </p:spPr>
        <p:txBody>
          <a:bodyPr wrap="square" rtlCol="0">
            <a:spAutoFit/>
          </a:bodyPr>
          <a:lstStyle/>
          <a:p>
            <a:r>
              <a:rPr lang="en-US" sz="1400" dirty="0"/>
              <a:t>(Vale of Glamorgan, 2023)</a:t>
            </a:r>
          </a:p>
        </p:txBody>
      </p:sp>
      <p:sp>
        <p:nvSpPr>
          <p:cNvPr id="20" name="TextBox 19">
            <a:extLst>
              <a:ext uri="{FF2B5EF4-FFF2-40B4-BE49-F238E27FC236}">
                <a16:creationId xmlns:a16="http://schemas.microsoft.com/office/drawing/2014/main" id="{1C8E4671-E9D3-554E-A4D6-0B1546D703B7}"/>
              </a:ext>
            </a:extLst>
          </p:cNvPr>
          <p:cNvSpPr txBox="1"/>
          <p:nvPr/>
        </p:nvSpPr>
        <p:spPr>
          <a:xfrm>
            <a:off x="6451581" y="4283793"/>
            <a:ext cx="2262554" cy="307777"/>
          </a:xfrm>
          <a:prstGeom prst="rect">
            <a:avLst/>
          </a:prstGeom>
          <a:noFill/>
        </p:spPr>
        <p:txBody>
          <a:bodyPr wrap="square" rtlCol="0">
            <a:spAutoFit/>
          </a:bodyPr>
          <a:lstStyle/>
          <a:p>
            <a:r>
              <a:rPr lang="en-US" sz="1400" dirty="0"/>
              <a:t>(Vale of Glamorgan, 2023)</a:t>
            </a:r>
          </a:p>
        </p:txBody>
      </p:sp>
      <p:pic>
        <p:nvPicPr>
          <p:cNvPr id="2052" name="Picture 4" descr="Big Bocs Bwyd Collaboration Takes to the Royal Welsh Show - Castell Howell">
            <a:extLst>
              <a:ext uri="{FF2B5EF4-FFF2-40B4-BE49-F238E27FC236}">
                <a16:creationId xmlns:a16="http://schemas.microsoft.com/office/drawing/2014/main" id="{1C5F2C92-A903-2E43-99F7-D9DD015A4A49}"/>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r="36674"/>
          <a:stretch/>
        </p:blipFill>
        <p:spPr bwMode="auto">
          <a:xfrm>
            <a:off x="870136" y="2816943"/>
            <a:ext cx="5417831" cy="2933700"/>
          </a:xfrm>
          <a:prstGeom prst="rect">
            <a:avLst/>
          </a:prstGeom>
          <a:noFill/>
          <a:extLst>
            <a:ext uri="{909E8E84-426E-40DD-AFC4-6F175D3DCCD1}">
              <a14:hiddenFill xmlns:a14="http://schemas.microsoft.com/office/drawing/2010/main">
                <a:solidFill>
                  <a:srgbClr val="FFFFFF"/>
                </a:solidFill>
              </a14:hiddenFill>
            </a:ext>
          </a:extLst>
        </p:spPr>
      </p:pic>
      <p:sp>
        <p:nvSpPr>
          <p:cNvPr id="22" name="Oval 21">
            <a:extLst>
              <a:ext uri="{FF2B5EF4-FFF2-40B4-BE49-F238E27FC236}">
                <a16:creationId xmlns:a16="http://schemas.microsoft.com/office/drawing/2014/main" id="{5C65B6FA-68A0-A441-8D41-49CD101218B3}"/>
              </a:ext>
            </a:extLst>
          </p:cNvPr>
          <p:cNvSpPr/>
          <p:nvPr/>
        </p:nvSpPr>
        <p:spPr>
          <a:xfrm>
            <a:off x="3419615" y="2924925"/>
            <a:ext cx="318872" cy="287197"/>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0C8C4978-11A5-FF44-B00B-B5F715519A07}"/>
              </a:ext>
            </a:extLst>
          </p:cNvPr>
          <p:cNvSpPr/>
          <p:nvPr/>
        </p:nvSpPr>
        <p:spPr>
          <a:xfrm>
            <a:off x="1413709" y="3686907"/>
            <a:ext cx="192352" cy="33523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B19D6AC9-EE80-AF4B-9777-5430A083E129}"/>
              </a:ext>
            </a:extLst>
          </p:cNvPr>
          <p:cNvSpPr/>
          <p:nvPr/>
        </p:nvSpPr>
        <p:spPr>
          <a:xfrm>
            <a:off x="2004646" y="4038679"/>
            <a:ext cx="132589" cy="381496"/>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070AA289-CD80-D346-BDAF-149C1D5CDCA1}"/>
              </a:ext>
            </a:extLst>
          </p:cNvPr>
          <p:cNvSpPr/>
          <p:nvPr/>
        </p:nvSpPr>
        <p:spPr>
          <a:xfrm>
            <a:off x="2867371" y="3502116"/>
            <a:ext cx="351692" cy="437659"/>
          </a:xfrm>
          <a:prstGeom prst="ellipse">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p>
        </p:txBody>
      </p:sp>
      <p:pic>
        <p:nvPicPr>
          <p:cNvPr id="3" name="Audio 2">
            <a:hlinkClick r:id="" action="ppaction://media"/>
            <a:extLst>
              <a:ext uri="{FF2B5EF4-FFF2-40B4-BE49-F238E27FC236}">
                <a16:creationId xmlns:a16="http://schemas.microsoft.com/office/drawing/2014/main" id="{7A4488FB-C26E-CA4E-8A1C-189344D54FE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3821985211"/>
      </p:ext>
    </p:extLst>
  </p:cSld>
  <p:clrMapOvr>
    <a:masterClrMapping/>
  </p:clrMapOvr>
  <mc:AlternateContent xmlns:mc="http://schemas.openxmlformats.org/markup-compatibility/2006" xmlns:p14="http://schemas.microsoft.com/office/powerpoint/2010/main">
    <mc:Choice Requires="p14">
      <p:transition spd="slow" p14:dur="2000" advTm="60514"/>
    </mc:Choice>
    <mc:Fallback xmlns="">
      <p:transition spd="slow" advTm="605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59A56-8261-104D-837B-1DC85C9DB23E}"/>
              </a:ext>
            </a:extLst>
          </p:cNvPr>
          <p:cNvSpPr>
            <a:spLocks noGrp="1"/>
          </p:cNvSpPr>
          <p:nvPr>
            <p:ph type="title"/>
          </p:nvPr>
        </p:nvSpPr>
        <p:spPr/>
        <p:txBody>
          <a:bodyPr>
            <a:normAutofit/>
          </a:bodyPr>
          <a:lstStyle/>
          <a:p>
            <a:r>
              <a:rPr lang="en-US" dirty="0"/>
              <a:t>Suggestions.</a:t>
            </a:r>
          </a:p>
        </p:txBody>
      </p:sp>
      <p:sp>
        <p:nvSpPr>
          <p:cNvPr id="4" name="Content Placeholder 3">
            <a:extLst>
              <a:ext uri="{FF2B5EF4-FFF2-40B4-BE49-F238E27FC236}">
                <a16:creationId xmlns:a16="http://schemas.microsoft.com/office/drawing/2014/main" id="{AFF801DD-F389-B84D-A68E-93D936DE2979}"/>
              </a:ext>
            </a:extLst>
          </p:cNvPr>
          <p:cNvSpPr>
            <a:spLocks noGrp="1"/>
          </p:cNvSpPr>
          <p:nvPr>
            <p:ph sz="half" idx="2"/>
          </p:nvPr>
        </p:nvSpPr>
        <p:spPr>
          <a:xfrm>
            <a:off x="635191" y="1652364"/>
            <a:ext cx="4963538" cy="3833370"/>
          </a:xfrm>
        </p:spPr>
        <p:txBody>
          <a:bodyPr/>
          <a:lstStyle/>
          <a:p>
            <a:r>
              <a:rPr lang="en-US" dirty="0"/>
              <a:t>Home Delivery Service as according to Howard Becker (1966) and his labelling theory, individuals may view themselves as the label given to them by society. Linking this to the Big Bocs Bwyd initiative, people may feel ashamed/embarrassed to use the resources and accept the help offered by school A due to others labelling them as poverty stricken. To overcome this, providing a home delivery service may result in those embarrassed to accept help, have access to the resources, reaching more members of the community. </a:t>
            </a:r>
          </a:p>
          <a:p>
            <a:endParaRPr lang="en-US" dirty="0"/>
          </a:p>
        </p:txBody>
      </p:sp>
      <p:pic>
        <p:nvPicPr>
          <p:cNvPr id="3078" name="Picture 6" descr="Big Bocs Bwyd (@BigBocsBwyd) / X">
            <a:extLst>
              <a:ext uri="{FF2B5EF4-FFF2-40B4-BE49-F238E27FC236}">
                <a16:creationId xmlns:a16="http://schemas.microsoft.com/office/drawing/2014/main" id="{50492DBA-D3AD-7943-8DC7-27632B17E6B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778968" y="1031181"/>
            <a:ext cx="3120292" cy="2438401"/>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Bronfenbrenner's ecological model. Diagram by Joel Gibbs based on... |  Download Scientific Diagram">
            <a:extLst>
              <a:ext uri="{FF2B5EF4-FFF2-40B4-BE49-F238E27FC236}">
                <a16:creationId xmlns:a16="http://schemas.microsoft.com/office/drawing/2014/main" id="{6456CE75-97DC-2D4F-A0F9-5BFF27B5FA6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022104" y="3739661"/>
            <a:ext cx="3591658" cy="2834187"/>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Opinion | Howard S. Becker - The New York Times">
            <a:extLst>
              <a:ext uri="{FF2B5EF4-FFF2-40B4-BE49-F238E27FC236}">
                <a16:creationId xmlns:a16="http://schemas.microsoft.com/office/drawing/2014/main" id="{04EEE7A7-6978-8547-B9EA-3E020096EF1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844887" y="1031181"/>
            <a:ext cx="2687923" cy="2438401"/>
          </a:xfrm>
          <a:prstGeom prst="rect">
            <a:avLst/>
          </a:prstGeom>
          <a:noFill/>
          <a:extLst>
            <a:ext uri="{909E8E84-426E-40DD-AFC4-6F175D3DCCD1}">
              <a14:hiddenFill xmlns:a14="http://schemas.microsoft.com/office/drawing/2010/main">
                <a:solidFill>
                  <a:srgbClr val="FFFFFF"/>
                </a:solidFill>
              </a14:hiddenFill>
            </a:ext>
          </a:extLst>
        </p:spPr>
      </p:pic>
      <p:pic>
        <p:nvPicPr>
          <p:cNvPr id="17" name="Audio 16">
            <a:hlinkClick r:id="" action="ppaction://media"/>
            <a:extLst>
              <a:ext uri="{FF2B5EF4-FFF2-40B4-BE49-F238E27FC236}">
                <a16:creationId xmlns:a16="http://schemas.microsoft.com/office/drawing/2014/main" id="{DFB25D53-361E-174C-9BAF-BE584235A3CC}"/>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163300" y="5829300"/>
            <a:ext cx="812800" cy="812800"/>
          </a:xfrm>
          <a:prstGeom prst="rect">
            <a:avLst/>
          </a:prstGeom>
        </p:spPr>
      </p:pic>
      <p:sp>
        <p:nvSpPr>
          <p:cNvPr id="3" name="TextBox 2">
            <a:extLst>
              <a:ext uri="{FF2B5EF4-FFF2-40B4-BE49-F238E27FC236}">
                <a16:creationId xmlns:a16="http://schemas.microsoft.com/office/drawing/2014/main" id="{9C778AB7-7FAE-C34D-ADCA-55ABBC7328FA}"/>
              </a:ext>
            </a:extLst>
          </p:cNvPr>
          <p:cNvSpPr txBox="1"/>
          <p:nvPr/>
        </p:nvSpPr>
        <p:spPr>
          <a:xfrm>
            <a:off x="5843006" y="3450733"/>
            <a:ext cx="2691684" cy="307777"/>
          </a:xfrm>
          <a:prstGeom prst="rect">
            <a:avLst/>
          </a:prstGeom>
          <a:noFill/>
        </p:spPr>
        <p:txBody>
          <a:bodyPr wrap="square" rtlCol="0">
            <a:spAutoFit/>
          </a:bodyPr>
          <a:lstStyle/>
          <a:p>
            <a:r>
              <a:rPr lang="en-US" sz="1400" dirty="0"/>
              <a:t>(Murphy, 2015)</a:t>
            </a:r>
          </a:p>
        </p:txBody>
      </p:sp>
      <p:sp>
        <p:nvSpPr>
          <p:cNvPr id="5" name="TextBox 4">
            <a:extLst>
              <a:ext uri="{FF2B5EF4-FFF2-40B4-BE49-F238E27FC236}">
                <a16:creationId xmlns:a16="http://schemas.microsoft.com/office/drawing/2014/main" id="{5CE2079B-69AC-E54E-8125-85058A378FEB}"/>
              </a:ext>
            </a:extLst>
          </p:cNvPr>
          <p:cNvSpPr txBox="1"/>
          <p:nvPr/>
        </p:nvSpPr>
        <p:spPr>
          <a:xfrm>
            <a:off x="7188848" y="6556140"/>
            <a:ext cx="2086378" cy="307777"/>
          </a:xfrm>
          <a:prstGeom prst="rect">
            <a:avLst/>
          </a:prstGeom>
          <a:noFill/>
        </p:spPr>
        <p:txBody>
          <a:bodyPr wrap="square" rtlCol="0">
            <a:spAutoFit/>
          </a:bodyPr>
          <a:lstStyle/>
          <a:p>
            <a:r>
              <a:rPr lang="en-US" sz="1400" dirty="0"/>
              <a:t>(Evans, 2024)</a:t>
            </a:r>
          </a:p>
        </p:txBody>
      </p:sp>
      <p:sp>
        <p:nvSpPr>
          <p:cNvPr id="6" name="TextBox 5">
            <a:extLst>
              <a:ext uri="{FF2B5EF4-FFF2-40B4-BE49-F238E27FC236}">
                <a16:creationId xmlns:a16="http://schemas.microsoft.com/office/drawing/2014/main" id="{D71C1370-3F62-FF4E-9F7B-2736C464147B}"/>
              </a:ext>
            </a:extLst>
          </p:cNvPr>
          <p:cNvSpPr txBox="1"/>
          <p:nvPr/>
        </p:nvSpPr>
        <p:spPr>
          <a:xfrm>
            <a:off x="8887238" y="3440643"/>
            <a:ext cx="2137893" cy="307777"/>
          </a:xfrm>
          <a:prstGeom prst="rect">
            <a:avLst/>
          </a:prstGeom>
          <a:noFill/>
        </p:spPr>
        <p:txBody>
          <a:bodyPr wrap="square" rtlCol="0">
            <a:spAutoFit/>
          </a:bodyPr>
          <a:lstStyle/>
          <a:p>
            <a:r>
              <a:rPr lang="en-US" sz="1400" dirty="0"/>
              <a:t>(Big Bocs Bwyd A, 2024)</a:t>
            </a:r>
          </a:p>
        </p:txBody>
      </p:sp>
    </p:spTree>
    <p:extLst>
      <p:ext uri="{BB962C8B-B14F-4D97-AF65-F5344CB8AC3E}">
        <p14:creationId xmlns:p14="http://schemas.microsoft.com/office/powerpoint/2010/main" val="2394172876"/>
      </p:ext>
    </p:extLst>
  </p:cSld>
  <p:clrMapOvr>
    <a:masterClrMapping/>
  </p:clrMapOvr>
  <mc:AlternateContent xmlns:mc="http://schemas.openxmlformats.org/markup-compatibility/2006" xmlns:p14="http://schemas.microsoft.com/office/powerpoint/2010/main">
    <mc:Choice Requires="p14">
      <p:transition spd="slow" p14:dur="2000" advTm="58329"/>
    </mc:Choice>
    <mc:Fallback xmlns="">
      <p:transition spd="slow" advTm="583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3E507-05A6-6E43-99B3-197BE31FE7FE}"/>
              </a:ext>
            </a:extLst>
          </p:cNvPr>
          <p:cNvSpPr>
            <a:spLocks noGrp="1"/>
          </p:cNvSpPr>
          <p:nvPr>
            <p:ph type="title"/>
          </p:nvPr>
        </p:nvSpPr>
        <p:spPr/>
        <p:txBody>
          <a:bodyPr/>
          <a:lstStyle/>
          <a:p>
            <a:r>
              <a:rPr lang="en-US" dirty="0"/>
              <a:t>Conclusion.</a:t>
            </a:r>
          </a:p>
        </p:txBody>
      </p:sp>
      <p:pic>
        <p:nvPicPr>
          <p:cNvPr id="4" name="Picture 3" descr="A close up of black text&#10;&#10;Description automatically generated">
            <a:extLst>
              <a:ext uri="{FF2B5EF4-FFF2-40B4-BE49-F238E27FC236}">
                <a16:creationId xmlns:a16="http://schemas.microsoft.com/office/drawing/2014/main" id="{6A0A0CF9-A65B-0B49-B757-D4C0F70BC9B5}"/>
              </a:ext>
            </a:extLst>
          </p:cNvPr>
          <p:cNvPicPr>
            <a:picLocks noChangeAspect="1"/>
          </p:cNvPicPr>
          <p:nvPr/>
        </p:nvPicPr>
        <p:blipFill>
          <a:blip r:embed="rId5"/>
          <a:stretch>
            <a:fillRect/>
          </a:stretch>
        </p:blipFill>
        <p:spPr>
          <a:xfrm>
            <a:off x="1266433" y="5159529"/>
            <a:ext cx="8966200" cy="1308100"/>
          </a:xfrm>
          <a:prstGeom prst="rect">
            <a:avLst/>
          </a:prstGeom>
        </p:spPr>
      </p:pic>
      <p:sp>
        <p:nvSpPr>
          <p:cNvPr id="5" name="TextBox 4">
            <a:extLst>
              <a:ext uri="{FF2B5EF4-FFF2-40B4-BE49-F238E27FC236}">
                <a16:creationId xmlns:a16="http://schemas.microsoft.com/office/drawing/2014/main" id="{175B2ABE-1050-834E-A5C3-5996287FE2ED}"/>
              </a:ext>
            </a:extLst>
          </p:cNvPr>
          <p:cNvSpPr txBox="1"/>
          <p:nvPr/>
        </p:nvSpPr>
        <p:spPr>
          <a:xfrm>
            <a:off x="1266433" y="6437172"/>
            <a:ext cx="4082602" cy="307777"/>
          </a:xfrm>
          <a:prstGeom prst="rect">
            <a:avLst/>
          </a:prstGeom>
          <a:noFill/>
        </p:spPr>
        <p:txBody>
          <a:bodyPr wrap="square" rtlCol="0">
            <a:spAutoFit/>
          </a:bodyPr>
          <a:lstStyle/>
          <a:p>
            <a:r>
              <a:rPr lang="en-US" sz="1400" dirty="0"/>
              <a:t>(Estyn B, 2024)</a:t>
            </a:r>
          </a:p>
        </p:txBody>
      </p:sp>
      <p:pic>
        <p:nvPicPr>
          <p:cNvPr id="7" name="Picture 6" descr="A white background with green text&#10;&#10;Description automatically generated">
            <a:extLst>
              <a:ext uri="{FF2B5EF4-FFF2-40B4-BE49-F238E27FC236}">
                <a16:creationId xmlns:a16="http://schemas.microsoft.com/office/drawing/2014/main" id="{298574B3-FD17-9545-94D2-96B1BD156F11}"/>
              </a:ext>
            </a:extLst>
          </p:cNvPr>
          <p:cNvPicPr>
            <a:picLocks noChangeAspect="1"/>
          </p:cNvPicPr>
          <p:nvPr/>
        </p:nvPicPr>
        <p:blipFill>
          <a:blip r:embed="rId6"/>
          <a:stretch>
            <a:fillRect/>
          </a:stretch>
        </p:blipFill>
        <p:spPr>
          <a:xfrm>
            <a:off x="3420603" y="1569529"/>
            <a:ext cx="4374523" cy="3179382"/>
          </a:xfrm>
          <a:prstGeom prst="rect">
            <a:avLst/>
          </a:prstGeom>
        </p:spPr>
      </p:pic>
      <p:sp>
        <p:nvSpPr>
          <p:cNvPr id="8" name="TextBox 7">
            <a:extLst>
              <a:ext uri="{FF2B5EF4-FFF2-40B4-BE49-F238E27FC236}">
                <a16:creationId xmlns:a16="http://schemas.microsoft.com/office/drawing/2014/main" id="{0D099249-2875-344E-B64A-FD21D160A4CB}"/>
              </a:ext>
            </a:extLst>
          </p:cNvPr>
          <p:cNvSpPr txBox="1"/>
          <p:nvPr/>
        </p:nvSpPr>
        <p:spPr>
          <a:xfrm>
            <a:off x="3420603" y="4748911"/>
            <a:ext cx="2027160" cy="307777"/>
          </a:xfrm>
          <a:prstGeom prst="rect">
            <a:avLst/>
          </a:prstGeom>
          <a:noFill/>
        </p:spPr>
        <p:txBody>
          <a:bodyPr wrap="square" rtlCol="0">
            <a:spAutoFit/>
          </a:bodyPr>
          <a:lstStyle/>
          <a:p>
            <a:r>
              <a:rPr lang="en-US" sz="1400" dirty="0"/>
              <a:t>(Big Bocs Bwyd, 2024)</a:t>
            </a:r>
          </a:p>
        </p:txBody>
      </p:sp>
      <p:pic>
        <p:nvPicPr>
          <p:cNvPr id="11" name="Audio 10">
            <a:hlinkClick r:id="" action="ppaction://media"/>
            <a:extLst>
              <a:ext uri="{FF2B5EF4-FFF2-40B4-BE49-F238E27FC236}">
                <a16:creationId xmlns:a16="http://schemas.microsoft.com/office/drawing/2014/main" id="{EEDFB59C-5898-AD47-9631-614AB4C0871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59507944"/>
      </p:ext>
    </p:extLst>
  </p:cSld>
  <p:clrMapOvr>
    <a:masterClrMapping/>
  </p:clrMapOvr>
  <mc:AlternateContent xmlns:mc="http://schemas.openxmlformats.org/markup-compatibility/2006" xmlns:p14="http://schemas.microsoft.com/office/powerpoint/2010/main">
    <mc:Choice Requires="p14">
      <p:transition spd="slow" p14:dur="2000" advTm="60731"/>
    </mc:Choice>
    <mc:Fallback xmlns="">
      <p:transition spd="slow" advTm="607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theme/theme1.xml><?xml version="1.0" encoding="utf-8"?>
<a:theme xmlns:a="http://schemas.openxmlformats.org/drawingml/2006/main" name="BohoVogueVTI">
  <a:themeElements>
    <a:clrScheme name="AnalogousFromLightSeed_2SEEDS">
      <a:dk1>
        <a:srgbClr val="000000"/>
      </a:dk1>
      <a:lt1>
        <a:srgbClr val="FFFFFF"/>
      </a:lt1>
      <a:dk2>
        <a:srgbClr val="22363C"/>
      </a:dk2>
      <a:lt2>
        <a:srgbClr val="E2E6E8"/>
      </a:lt2>
      <a:accent1>
        <a:srgbClr val="C18C78"/>
      </a:accent1>
      <a:accent2>
        <a:srgbClr val="CC9099"/>
      </a:accent2>
      <a:accent3>
        <a:srgbClr val="B19F77"/>
      </a:accent3>
      <a:accent4>
        <a:srgbClr val="6DAFA2"/>
      </a:accent4>
      <a:accent5>
        <a:srgbClr val="70ACBC"/>
      </a:accent5>
      <a:accent6>
        <a:srgbClr val="7893C1"/>
      </a:accent6>
      <a:hlink>
        <a:srgbClr val="5E8A9B"/>
      </a:hlink>
      <a:folHlink>
        <a:srgbClr val="7F7F7F"/>
      </a:folHlink>
    </a:clrScheme>
    <a:fontScheme name="Walbaum Display_Aptos">
      <a:majorFont>
        <a:latin typeface="Walbaum Display"/>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BohoVogueVTI" id="{8022F7FC-316B-4DD9-B9EB-BB68CC0DFA6F}" vid="{544DD2C6-9D23-4092-AACF-F55CEAA658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874</TotalTime>
  <Words>2178</Words>
  <Application>Microsoft Macintosh PowerPoint</Application>
  <PresentationFormat>Widescreen</PresentationFormat>
  <Paragraphs>84</Paragraphs>
  <Slides>10</Slides>
  <Notes>9</Notes>
  <HiddenSlides>0</HiddenSlides>
  <MMClips>10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 Light</vt:lpstr>
      <vt:lpstr>Arial</vt:lpstr>
      <vt:lpstr>Calibri</vt:lpstr>
      <vt:lpstr>Walbaum Display</vt:lpstr>
      <vt:lpstr>BohoVogueVTI</vt:lpstr>
      <vt:lpstr>Title: Understanding how the learner, the school and the local community work together to deliver one of the four purposes of the new curriculum: A video presentation that critically examines this process.</vt:lpstr>
      <vt:lpstr>School Context.</vt:lpstr>
      <vt:lpstr>Four Purposes of the Curriculum for Wales.</vt:lpstr>
      <vt:lpstr>Social Justice for Children in Wales.</vt:lpstr>
      <vt:lpstr>Big Bocs Bwyd Initiative.</vt:lpstr>
      <vt:lpstr>Rationale.</vt:lpstr>
      <vt:lpstr>Evaluation Process of Big Bocs Bwyd.</vt:lpstr>
      <vt:lpstr>Outcomes of the Implementation of the Big Bocs Bwyd.</vt:lpstr>
      <vt:lpstr>Suggestions.</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Understanding how the learner, the school and the local community work together to deliver one of the four purposes of the new curriculum: A video presentation that critically examines this process.</dc:title>
  <dc:creator>rebecca perrett</dc:creator>
  <cp:lastModifiedBy>rebecca perrett</cp:lastModifiedBy>
  <cp:revision>14</cp:revision>
  <dcterms:created xsi:type="dcterms:W3CDTF">2024-02-07T09:20:26Z</dcterms:created>
  <dcterms:modified xsi:type="dcterms:W3CDTF">2024-02-14T13:35:39Z</dcterms:modified>
</cp:coreProperties>
</file>