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DD6BBC-22E3-45B0-A99B-9A36C8DDB80D}" type="datetimeFigureOut">
              <a:rPr lang="en-GB" smtClean="0"/>
              <a:t>13/06/2017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303EC9-DA17-4813-AAE1-EBDC8A8B2A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318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303EC9-DA17-4813-AAE1-EBDC8A8B2A4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0203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r>
              <a:rPr lang="en-US" smtClean="0"/>
              <a:t>07/02/2014</a:t>
            </a:r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r>
              <a:rPr lang="en-GB" smtClean="0"/>
              <a:t>Workshop and Study Skills</a:t>
            </a:r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FC5125B-D9EA-49B2-B456-82878260468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07/02/2014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Workshop and Study Skills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C5125B-D9EA-49B2-B456-82878260468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07/02/2014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Workshop and Study Skills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C5125B-D9EA-49B2-B456-82878260468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07/02/2014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Workshop and Study Skills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C5125B-D9EA-49B2-B456-82878260468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07/02/2014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Workshop and Study Skills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C5125B-D9EA-49B2-B456-82878260468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07/02/2014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Workshop and Study Skills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C5125B-D9EA-49B2-B456-828782604685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07/02/2014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Workshop and Study Skills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C5125B-D9EA-49B2-B456-82878260468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r>
              <a:rPr lang="en-US" smtClean="0"/>
              <a:t>07/02/2014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Workshop and Study Skills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C5125B-D9EA-49B2-B456-82878260468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lang="en-US" smtClean="0"/>
              <a:t>07/02/2014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lang="en-GB" smtClean="0"/>
              <a:t>Workshop and Study Skills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FC5125B-D9EA-49B2-B456-828782604685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07/02/2014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Workshop and Study Skills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C5125B-D9EA-49B2-B456-82878260468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r>
              <a:rPr lang="en-US" smtClean="0"/>
              <a:t>07/02/2014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Workshop and Study Skills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FC5125B-D9EA-49B2-B456-82878260468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r>
              <a:rPr lang="en-US" smtClean="0"/>
              <a:t>07/02/2014</a:t>
            </a:r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r>
              <a:rPr lang="en-GB" smtClean="0"/>
              <a:t>Workshop and Study Skills</a:t>
            </a:r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FC5125B-D9EA-49B2-B456-82878260468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Also referred to as a PDP</a:t>
            </a:r>
          </a:p>
          <a:p>
            <a:endParaRPr lang="en-GB" dirty="0"/>
          </a:p>
          <a:p>
            <a:r>
              <a:rPr lang="en-GB" dirty="0" smtClean="0"/>
              <a:t>Enables individuals to take charge of own learning and progression</a:t>
            </a:r>
          </a:p>
          <a:p>
            <a:endParaRPr lang="en-GB" dirty="0"/>
          </a:p>
          <a:p>
            <a:r>
              <a:rPr lang="en-GB" dirty="0" smtClean="0"/>
              <a:t>Designed to support and prioritise</a:t>
            </a:r>
          </a:p>
          <a:p>
            <a:pPr lvl="1"/>
            <a:r>
              <a:rPr lang="en-GB" dirty="0" smtClean="0"/>
              <a:t>Immediate development needs</a:t>
            </a:r>
          </a:p>
          <a:p>
            <a:pPr lvl="1"/>
            <a:r>
              <a:rPr lang="en-GB" dirty="0" smtClean="0"/>
              <a:t>Longer term ambitions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a Personal Development Plan?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6606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Enhance performance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smtClean="0"/>
              <a:t>Address anticipated changes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Prepare for career aspirations towards a future role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Identifying key areas to…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81948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Undertake a skills analysis </a:t>
            </a:r>
            <a:r>
              <a:rPr lang="en-GB" dirty="0" smtClean="0"/>
              <a:t>activity</a:t>
            </a:r>
          </a:p>
          <a:p>
            <a:pPr lvl="1"/>
            <a:r>
              <a:rPr lang="en-GB" dirty="0" smtClean="0"/>
              <a:t>See files on Moodle</a:t>
            </a:r>
          </a:p>
          <a:p>
            <a:pPr lvl="2"/>
            <a:r>
              <a:rPr lang="en-GB" dirty="0" smtClean="0"/>
              <a:t>Self Audit.doc</a:t>
            </a:r>
          </a:p>
          <a:p>
            <a:pPr lvl="2"/>
            <a:r>
              <a:rPr lang="en-GB" dirty="0" smtClean="0"/>
              <a:t>Self Evaluation.doc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Determine your learning needs</a:t>
            </a:r>
          </a:p>
          <a:p>
            <a:pPr lvl="1"/>
            <a:r>
              <a:rPr lang="en-GB" dirty="0" smtClean="0"/>
              <a:t>What you need to learn</a:t>
            </a:r>
          </a:p>
          <a:p>
            <a:pPr lvl="1"/>
            <a:r>
              <a:rPr lang="en-GB" dirty="0" smtClean="0"/>
              <a:t>How best do you learn? </a:t>
            </a:r>
          </a:p>
          <a:p>
            <a:pPr lvl="1"/>
            <a:r>
              <a:rPr lang="en-GB" dirty="0" smtClean="0"/>
              <a:t>Is it something you can learn individually or do you need a tutor?</a:t>
            </a:r>
          </a:p>
          <a:p>
            <a:pPr lvl="1"/>
            <a:endParaRPr lang="en-GB" dirty="0"/>
          </a:p>
          <a:p>
            <a:r>
              <a:rPr lang="en-GB" dirty="0" smtClean="0"/>
              <a:t>Identify your development objectives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Before filling a PDP in…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2752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Produce one now </a:t>
            </a:r>
          </a:p>
          <a:p>
            <a:pPr lvl="1"/>
            <a:r>
              <a:rPr lang="en-GB" dirty="0" smtClean="0"/>
              <a:t>How are you going to get to dream job?</a:t>
            </a:r>
          </a:p>
          <a:p>
            <a:pPr lvl="1"/>
            <a:r>
              <a:rPr lang="en-GB" dirty="0" smtClean="0"/>
              <a:t>Where do you see yourself in 5/10 years time?</a:t>
            </a:r>
          </a:p>
          <a:p>
            <a:pPr lvl="2"/>
            <a:r>
              <a:rPr lang="en-GB" i="1" dirty="0" smtClean="0"/>
              <a:t>Popular question in interviews!!!!!</a:t>
            </a:r>
          </a:p>
          <a:p>
            <a:pPr lvl="2"/>
            <a:endParaRPr lang="en-GB" sz="2000" i="1" dirty="0" smtClean="0"/>
          </a:p>
          <a:p>
            <a:r>
              <a:rPr lang="en-GB" dirty="0"/>
              <a:t>Most jobs have annual appraisals</a:t>
            </a:r>
          </a:p>
          <a:p>
            <a:pPr lvl="1"/>
            <a:r>
              <a:rPr lang="en-GB" dirty="0"/>
              <a:t>Past year is </a:t>
            </a:r>
            <a:r>
              <a:rPr lang="en-GB" dirty="0" smtClean="0"/>
              <a:t>reviewed, future </a:t>
            </a:r>
            <a:r>
              <a:rPr lang="en-GB" dirty="0"/>
              <a:t>year is planned</a:t>
            </a:r>
          </a:p>
          <a:p>
            <a:pPr marL="109728" indent="0">
              <a:buNone/>
            </a:pPr>
            <a:endParaRPr lang="en-GB" sz="1800" i="1" dirty="0"/>
          </a:p>
          <a:p>
            <a:r>
              <a:rPr lang="en-GB" dirty="0" smtClean="0"/>
              <a:t>Continually update – once a year</a:t>
            </a:r>
          </a:p>
          <a:p>
            <a:endParaRPr lang="en-GB" dirty="0"/>
          </a:p>
          <a:p>
            <a:r>
              <a:rPr lang="en-GB" dirty="0" smtClean="0"/>
              <a:t>Remember Chartered Engineer status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When should you do a PDP?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78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Development objectives</a:t>
            </a:r>
          </a:p>
          <a:p>
            <a:pPr lvl="1"/>
            <a:r>
              <a:rPr lang="en-GB" dirty="0" smtClean="0"/>
              <a:t>Used to meet the learning and developmental needs identified during skills analysis</a:t>
            </a:r>
          </a:p>
          <a:p>
            <a:pPr lvl="1"/>
            <a:endParaRPr lang="en-GB" dirty="0"/>
          </a:p>
          <a:p>
            <a:r>
              <a:rPr lang="en-GB" dirty="0" smtClean="0"/>
              <a:t>Priority</a:t>
            </a:r>
          </a:p>
          <a:p>
            <a:pPr lvl="1"/>
            <a:r>
              <a:rPr lang="en-GB" dirty="0" smtClean="0"/>
              <a:t>Is the </a:t>
            </a:r>
            <a:r>
              <a:rPr lang="en-GB" i="1" dirty="0" smtClean="0"/>
              <a:t>development objective</a:t>
            </a:r>
          </a:p>
          <a:p>
            <a:pPr lvl="2"/>
            <a:r>
              <a:rPr lang="en-GB" b="1" dirty="0" smtClean="0"/>
              <a:t>Critical</a:t>
            </a:r>
            <a:r>
              <a:rPr lang="en-GB" dirty="0" smtClean="0"/>
              <a:t> to current role</a:t>
            </a:r>
          </a:p>
          <a:p>
            <a:pPr lvl="2"/>
            <a:r>
              <a:rPr lang="en-GB" b="1" dirty="0" smtClean="0"/>
              <a:t>Beneficial</a:t>
            </a:r>
            <a:r>
              <a:rPr lang="en-GB" dirty="0" smtClean="0"/>
              <a:t> to current role (but not critical)</a:t>
            </a:r>
          </a:p>
          <a:p>
            <a:pPr lvl="2"/>
            <a:r>
              <a:rPr lang="en-GB" b="1" dirty="0" smtClean="0"/>
              <a:t>Critical </a:t>
            </a:r>
            <a:r>
              <a:rPr lang="en-GB" dirty="0" smtClean="0"/>
              <a:t>to future role</a:t>
            </a:r>
          </a:p>
          <a:p>
            <a:pPr lvl="2"/>
            <a:r>
              <a:rPr lang="en-GB" b="1" dirty="0" smtClean="0"/>
              <a:t>Beneficial</a:t>
            </a:r>
            <a:r>
              <a:rPr lang="en-GB" dirty="0" smtClean="0"/>
              <a:t> to future role (but not critical to progression)</a:t>
            </a:r>
            <a:endParaRPr lang="en-GB" b="1" dirty="0" smtClean="0"/>
          </a:p>
          <a:p>
            <a:pPr lvl="1"/>
            <a:endParaRPr lang="en-GB" dirty="0" smtClean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terminology in a PDP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928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Activities</a:t>
            </a:r>
          </a:p>
          <a:p>
            <a:pPr lvl="1"/>
            <a:r>
              <a:rPr lang="en-GB" dirty="0" smtClean="0"/>
              <a:t>Any learning or development activity that will enable the completion of </a:t>
            </a:r>
            <a:r>
              <a:rPr lang="en-GB" i="1" dirty="0" smtClean="0"/>
              <a:t>development objective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Support / Resources</a:t>
            </a:r>
          </a:p>
          <a:p>
            <a:pPr lvl="1"/>
            <a:r>
              <a:rPr lang="en-GB" dirty="0" smtClean="0"/>
              <a:t>Anything needed to achieved </a:t>
            </a:r>
            <a:r>
              <a:rPr lang="en-GB" i="1" dirty="0" smtClean="0"/>
              <a:t>development objectives</a:t>
            </a:r>
          </a:p>
          <a:p>
            <a:pPr lvl="1"/>
            <a:endParaRPr lang="en-GB" i="1" dirty="0"/>
          </a:p>
          <a:p>
            <a:r>
              <a:rPr lang="en-GB" dirty="0" smtClean="0"/>
              <a:t>Target / Actual Date</a:t>
            </a:r>
          </a:p>
          <a:p>
            <a:pPr lvl="1"/>
            <a:r>
              <a:rPr lang="en-GB" dirty="0" smtClean="0"/>
              <a:t>Attend achievement date for </a:t>
            </a:r>
            <a:r>
              <a:rPr lang="en-GB" i="1" dirty="0" smtClean="0"/>
              <a:t>development objectives</a:t>
            </a:r>
            <a:r>
              <a:rPr lang="en-GB" dirty="0" smtClean="0"/>
              <a:t> &amp; the date it is actually achieved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terminology in a PDP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9858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Review date</a:t>
            </a:r>
          </a:p>
          <a:p>
            <a:pPr lvl="1"/>
            <a:r>
              <a:rPr lang="en-GB" dirty="0" smtClean="0"/>
              <a:t>When PDP will be reviewed</a:t>
            </a:r>
          </a:p>
          <a:p>
            <a:pPr lvl="2"/>
            <a:r>
              <a:rPr lang="en-GB" dirty="0" smtClean="0"/>
              <a:t>Recommended every 6 months to a year</a:t>
            </a:r>
          </a:p>
          <a:p>
            <a:pPr lvl="2"/>
            <a:endParaRPr lang="en-GB" dirty="0"/>
          </a:p>
          <a:p>
            <a:pPr lvl="2"/>
            <a:r>
              <a:rPr lang="en-GB" dirty="0" smtClean="0"/>
              <a:t>It enables;</a:t>
            </a:r>
          </a:p>
          <a:p>
            <a:pPr lvl="3"/>
            <a:r>
              <a:rPr lang="en-GB" dirty="0" smtClean="0"/>
              <a:t>Assessment of progress</a:t>
            </a:r>
          </a:p>
          <a:p>
            <a:pPr lvl="3"/>
            <a:r>
              <a:rPr lang="en-GB" dirty="0" smtClean="0"/>
              <a:t>Reflection on learning</a:t>
            </a:r>
          </a:p>
          <a:p>
            <a:pPr lvl="3"/>
            <a:r>
              <a:rPr lang="en-GB" dirty="0" smtClean="0"/>
              <a:t>Amending of any </a:t>
            </a:r>
            <a:r>
              <a:rPr lang="en-GB" i="1" dirty="0" smtClean="0"/>
              <a:t>development objectives </a:t>
            </a:r>
            <a:r>
              <a:rPr lang="en-GB" dirty="0" smtClean="0"/>
              <a:t>if needed</a:t>
            </a:r>
          </a:p>
          <a:p>
            <a:pPr lvl="3"/>
            <a:r>
              <a:rPr lang="en-GB" dirty="0" smtClean="0"/>
              <a:t>Identification of limiting factors</a:t>
            </a:r>
          </a:p>
          <a:p>
            <a:pPr lvl="3"/>
            <a:r>
              <a:rPr lang="en-GB" dirty="0" smtClean="0"/>
              <a:t>Contingencies to be built in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terminology in a PDP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79637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of PDP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9265942"/>
              </p:ext>
            </p:extLst>
          </p:nvPr>
        </p:nvGraphicFramePr>
        <p:xfrm>
          <a:off x="323526" y="1397000"/>
          <a:ext cx="8640961" cy="3962400"/>
        </p:xfrm>
        <a:graphic>
          <a:graphicData uri="http://schemas.openxmlformats.org/drawingml/2006/table">
            <a:tbl>
              <a:tblPr firstRow="1" bandRow="1">
                <a:tableStyleId>{EB9631B5-78F2-41C9-869B-9F39066F8104}</a:tableStyleId>
              </a:tblPr>
              <a:tblGrid>
                <a:gridCol w="1656186"/>
                <a:gridCol w="1008112"/>
                <a:gridCol w="1656183"/>
                <a:gridCol w="1584177"/>
                <a:gridCol w="1368152"/>
                <a:gridCol w="1368151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What are my development objectives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Priority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What Activities do I need to undertake to achieve my objectives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What support / resources do I need to achieve</a:t>
                      </a:r>
                      <a:r>
                        <a:rPr lang="en-GB" baseline="0" dirty="0" smtClean="0"/>
                        <a:t> my objectives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Target</a:t>
                      </a:r>
                      <a:r>
                        <a:rPr lang="en-GB" baseline="0" dirty="0" smtClean="0"/>
                        <a:t> date for achieving my objectives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Actual date of achieving my objectives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Review Date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9528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dirty="0" smtClean="0"/>
              <a:t>Example of PDP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51520" y="1237402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Name:						Date:</a:t>
            </a:r>
            <a:endParaRPr lang="en-GB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2317443"/>
              </p:ext>
            </p:extLst>
          </p:nvPr>
        </p:nvGraphicFramePr>
        <p:xfrm>
          <a:off x="107504" y="1700808"/>
          <a:ext cx="8568952" cy="4604084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2142238"/>
                <a:gridCol w="2142238"/>
                <a:gridCol w="2142238"/>
                <a:gridCol w="2142238"/>
              </a:tblGrid>
              <a:tr h="1509562">
                <a:tc>
                  <a:txBody>
                    <a:bodyPr/>
                    <a:lstStyle/>
                    <a:p>
                      <a:r>
                        <a:rPr lang="en-GB" dirty="0" smtClean="0"/>
                        <a:t>Objectives</a:t>
                      </a:r>
                    </a:p>
                    <a:p>
                      <a:r>
                        <a:rPr lang="en-GB" sz="1600" dirty="0" smtClean="0"/>
                        <a:t>What</a:t>
                      </a:r>
                      <a:r>
                        <a:rPr lang="en-GB" sz="1600" baseline="0" dirty="0" smtClean="0"/>
                        <a:t> do I want to be able to do or do better?</a:t>
                      </a:r>
                      <a:endParaRPr lang="en-GB" sz="1600" b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Success</a:t>
                      </a:r>
                      <a:r>
                        <a:rPr lang="en-GB" baseline="0" dirty="0" smtClean="0"/>
                        <a:t> Criteria</a:t>
                      </a:r>
                    </a:p>
                    <a:p>
                      <a:r>
                        <a:rPr lang="en-GB" sz="1600" baseline="0" dirty="0" smtClean="0"/>
                        <a:t>How will I recognise success? </a:t>
                      </a:r>
                    </a:p>
                    <a:p>
                      <a:r>
                        <a:rPr lang="en-GB" sz="1600" baseline="0" dirty="0" smtClean="0"/>
                        <a:t>How will I review and measure my improvement</a:t>
                      </a:r>
                      <a:endParaRPr lang="en-GB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Actions</a:t>
                      </a:r>
                    </a:p>
                    <a:p>
                      <a:r>
                        <a:rPr lang="en-GB" sz="1600" dirty="0" smtClean="0"/>
                        <a:t>What</a:t>
                      </a:r>
                      <a:r>
                        <a:rPr lang="en-GB" sz="1600" baseline="0" dirty="0" smtClean="0"/>
                        <a:t> methods will I use to achieve my learning objectives</a:t>
                      </a:r>
                      <a:endParaRPr lang="en-GB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Implementation</a:t>
                      </a:r>
                    </a:p>
                    <a:p>
                      <a:r>
                        <a:rPr lang="en-GB" sz="1600" dirty="0" smtClean="0"/>
                        <a:t>How will I practice</a:t>
                      </a:r>
                      <a:r>
                        <a:rPr lang="en-GB" sz="1600" baseline="0" dirty="0" smtClean="0"/>
                        <a:t> and apply what I learn?</a:t>
                      </a:r>
                      <a:endParaRPr lang="en-GB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0956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0956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17216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dirty="0" smtClean="0"/>
              <a:t>Example of PDP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51520" y="1267286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Name:	</a:t>
            </a:r>
            <a:r>
              <a:rPr lang="en-GB" dirty="0" err="1" smtClean="0"/>
              <a:t>A.N.Other</a:t>
            </a:r>
            <a:r>
              <a:rPr lang="en-GB" dirty="0" smtClean="0"/>
              <a:t>				Date: 07/02/2014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2758769"/>
              </p:ext>
            </p:extLst>
          </p:nvPr>
        </p:nvGraphicFramePr>
        <p:xfrm>
          <a:off x="251520" y="1636618"/>
          <a:ext cx="8568952" cy="5090160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2142238"/>
                <a:gridCol w="2142238"/>
                <a:gridCol w="2142238"/>
                <a:gridCol w="2142238"/>
              </a:tblGrid>
              <a:tr h="1509562">
                <a:tc>
                  <a:txBody>
                    <a:bodyPr/>
                    <a:lstStyle/>
                    <a:p>
                      <a:r>
                        <a:rPr lang="en-GB" dirty="0" smtClean="0"/>
                        <a:t>Objectives</a:t>
                      </a:r>
                    </a:p>
                    <a:p>
                      <a:r>
                        <a:rPr lang="en-GB" sz="1600" dirty="0" smtClean="0"/>
                        <a:t>What</a:t>
                      </a:r>
                      <a:r>
                        <a:rPr lang="en-GB" sz="1600" baseline="0" dirty="0" smtClean="0"/>
                        <a:t> do I want to be able to do or do better?</a:t>
                      </a:r>
                      <a:endParaRPr lang="en-GB" sz="1600" b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Success</a:t>
                      </a:r>
                      <a:r>
                        <a:rPr lang="en-GB" baseline="0" dirty="0" smtClean="0"/>
                        <a:t> Criteria</a:t>
                      </a:r>
                    </a:p>
                    <a:p>
                      <a:r>
                        <a:rPr lang="en-GB" sz="1600" baseline="0" dirty="0" smtClean="0"/>
                        <a:t>How will I recognise success? </a:t>
                      </a:r>
                    </a:p>
                    <a:p>
                      <a:r>
                        <a:rPr lang="en-GB" sz="1600" baseline="0" dirty="0" smtClean="0"/>
                        <a:t>How will I review and measure my improvement</a:t>
                      </a:r>
                      <a:endParaRPr lang="en-GB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Actions</a:t>
                      </a:r>
                    </a:p>
                    <a:p>
                      <a:r>
                        <a:rPr lang="en-GB" sz="1600" dirty="0" smtClean="0"/>
                        <a:t>What</a:t>
                      </a:r>
                      <a:r>
                        <a:rPr lang="en-GB" sz="1600" baseline="0" dirty="0" smtClean="0"/>
                        <a:t> methods will I use to achieve my learning objectives</a:t>
                      </a:r>
                      <a:endParaRPr lang="en-GB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Implementation</a:t>
                      </a:r>
                    </a:p>
                    <a:p>
                      <a:r>
                        <a:rPr lang="en-GB" sz="1600" dirty="0" smtClean="0"/>
                        <a:t>How will I practice</a:t>
                      </a:r>
                      <a:r>
                        <a:rPr lang="en-GB" sz="1600" baseline="0" dirty="0" smtClean="0"/>
                        <a:t> and apply what I learn?</a:t>
                      </a:r>
                      <a:endParaRPr lang="en-GB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09562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To</a:t>
                      </a:r>
                      <a:r>
                        <a:rPr lang="en-GB" sz="1600" baseline="0" dirty="0" smtClean="0"/>
                        <a:t> maximise strengths in written communication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Recognition</a:t>
                      </a:r>
                      <a:r>
                        <a:rPr lang="en-GB" sz="1600" baseline="0" dirty="0" smtClean="0"/>
                        <a:t> by others that this is one of my key strengths.</a:t>
                      </a:r>
                    </a:p>
                    <a:p>
                      <a:endParaRPr lang="en-GB" sz="1600" baseline="0" dirty="0" smtClean="0"/>
                    </a:p>
                    <a:p>
                      <a:r>
                        <a:rPr lang="en-GB" sz="1600" baseline="0" dirty="0" smtClean="0"/>
                        <a:t>Using these skills to enhance the outputs of the team and the department</a:t>
                      </a:r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600" dirty="0" smtClean="0"/>
                        <a:t>Identify</a:t>
                      </a:r>
                      <a:r>
                        <a:rPr lang="en-GB" sz="1600" baseline="0" dirty="0" smtClean="0"/>
                        <a:t> areas where I could contribute more, e.g. writing website content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aseline="0" dirty="0" smtClean="0"/>
                        <a:t>Offer to act as a ‘critical reader’ for colleagues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aseline="0" dirty="0" smtClean="0"/>
                        <a:t>Review the team’s standard letters and offer advice and suggestions </a:t>
                      </a:r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600" baseline="0" dirty="0" smtClean="0"/>
                        <a:t>Ongoing discussion with line manager to identify opportunities to contribute at department level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aseline="0" dirty="0" smtClean="0"/>
                        <a:t>To coach others, at their request. </a:t>
                      </a:r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84308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dirty="0" smtClean="0"/>
              <a:t>Example of PDP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51520" y="1267286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Name:	</a:t>
            </a:r>
            <a:r>
              <a:rPr lang="en-GB" dirty="0" err="1" smtClean="0"/>
              <a:t>A.N.Other</a:t>
            </a:r>
            <a:r>
              <a:rPr lang="en-GB" dirty="0" smtClean="0"/>
              <a:t>				Date: 07/02/2014</a:t>
            </a: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9690192"/>
              </p:ext>
            </p:extLst>
          </p:nvPr>
        </p:nvGraphicFramePr>
        <p:xfrm>
          <a:off x="251520" y="1636618"/>
          <a:ext cx="8568952" cy="4846320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2142238"/>
                <a:gridCol w="2142238"/>
                <a:gridCol w="2142238"/>
                <a:gridCol w="2142238"/>
              </a:tblGrid>
              <a:tr h="1509562">
                <a:tc>
                  <a:txBody>
                    <a:bodyPr/>
                    <a:lstStyle/>
                    <a:p>
                      <a:r>
                        <a:rPr lang="en-GB" dirty="0" smtClean="0"/>
                        <a:t>Objectives</a:t>
                      </a:r>
                    </a:p>
                    <a:p>
                      <a:r>
                        <a:rPr lang="en-GB" sz="1600" dirty="0" smtClean="0"/>
                        <a:t>What</a:t>
                      </a:r>
                      <a:r>
                        <a:rPr lang="en-GB" sz="1600" baseline="0" dirty="0" smtClean="0"/>
                        <a:t> do I want to be able to do or do better?</a:t>
                      </a:r>
                      <a:endParaRPr lang="en-GB" sz="1600" b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Success</a:t>
                      </a:r>
                      <a:r>
                        <a:rPr lang="en-GB" baseline="0" dirty="0" smtClean="0"/>
                        <a:t> Criteria</a:t>
                      </a:r>
                    </a:p>
                    <a:p>
                      <a:r>
                        <a:rPr lang="en-GB" sz="1600" baseline="0" dirty="0" smtClean="0"/>
                        <a:t>How will I recognise success? </a:t>
                      </a:r>
                    </a:p>
                    <a:p>
                      <a:r>
                        <a:rPr lang="en-GB" sz="1600" baseline="0" dirty="0" smtClean="0"/>
                        <a:t>How will I review and measure my improvement</a:t>
                      </a:r>
                      <a:endParaRPr lang="en-GB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Actions</a:t>
                      </a:r>
                    </a:p>
                    <a:p>
                      <a:r>
                        <a:rPr lang="en-GB" sz="1600" dirty="0" smtClean="0"/>
                        <a:t>What</a:t>
                      </a:r>
                      <a:r>
                        <a:rPr lang="en-GB" sz="1600" baseline="0" dirty="0" smtClean="0"/>
                        <a:t> methods will I use to achieve my learning objectives</a:t>
                      </a:r>
                      <a:endParaRPr lang="en-GB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Implementation</a:t>
                      </a:r>
                    </a:p>
                    <a:p>
                      <a:r>
                        <a:rPr lang="en-GB" sz="1600" dirty="0" smtClean="0"/>
                        <a:t>How will I practice</a:t>
                      </a:r>
                      <a:r>
                        <a:rPr lang="en-GB" sz="1600" baseline="0" dirty="0" smtClean="0"/>
                        <a:t> and apply what I learn?</a:t>
                      </a:r>
                      <a:endParaRPr lang="en-GB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09562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To keep up</a:t>
                      </a:r>
                      <a:r>
                        <a:rPr lang="en-GB" sz="1600" baseline="0" dirty="0" smtClean="0"/>
                        <a:t> to date of developments within specific industry</a:t>
                      </a:r>
                    </a:p>
                    <a:p>
                      <a:endParaRPr lang="en-GB" sz="1600" baseline="0" dirty="0" smtClean="0"/>
                    </a:p>
                    <a:p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Awareness</a:t>
                      </a:r>
                      <a:r>
                        <a:rPr lang="en-GB" sz="1600" baseline="0" dirty="0" smtClean="0"/>
                        <a:t> of key sector issues and how they affect my company/team</a:t>
                      </a:r>
                    </a:p>
                    <a:p>
                      <a:endParaRPr lang="en-GB" sz="1600" baseline="0" dirty="0" smtClean="0"/>
                    </a:p>
                    <a:p>
                      <a:r>
                        <a:rPr lang="en-GB" sz="1600" baseline="0" dirty="0" smtClean="0"/>
                        <a:t>Ability to contribute in an informed way to wider discussions</a:t>
                      </a:r>
                    </a:p>
                    <a:p>
                      <a:endParaRPr lang="en-GB" sz="1600" baseline="0" dirty="0" smtClean="0"/>
                    </a:p>
                    <a:p>
                      <a:r>
                        <a:rPr lang="en-GB" sz="1600" baseline="0" dirty="0" smtClean="0"/>
                        <a:t>Being up to date with sector developments</a:t>
                      </a:r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600" dirty="0" smtClean="0"/>
                        <a:t>Set time aside for reading circulars</a:t>
                      </a:r>
                      <a:r>
                        <a:rPr lang="en-GB" sz="1600" baseline="0" dirty="0" smtClean="0"/>
                        <a:t> and industry specific magazines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aseline="0" dirty="0" smtClean="0"/>
                        <a:t>Ask colleagues for feedback when they have attended external conferences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aseline="0" dirty="0" smtClean="0"/>
                        <a:t>Talk to others</a:t>
                      </a:r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600" dirty="0" smtClean="0"/>
                        <a:t>Volunteer</a:t>
                      </a:r>
                      <a:r>
                        <a:rPr lang="en-GB" sz="1600" baseline="0" dirty="0" smtClean="0"/>
                        <a:t> to be on project team looking at new developments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aseline="0" dirty="0" smtClean="0"/>
                        <a:t>Have sector – wide issues as a regular item on the team agenda</a:t>
                      </a:r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37885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131</TotalTime>
  <Words>691</Words>
  <Application>Microsoft Office PowerPoint</Application>
  <PresentationFormat>On-screen Show (4:3)</PresentationFormat>
  <Paragraphs>132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Calibri</vt:lpstr>
      <vt:lpstr>Lucida Sans Unicode</vt:lpstr>
      <vt:lpstr>Verdana</vt:lpstr>
      <vt:lpstr>Wingdings 2</vt:lpstr>
      <vt:lpstr>Wingdings 3</vt:lpstr>
      <vt:lpstr>Concourse</vt:lpstr>
      <vt:lpstr>What is a Personal Development Plan?</vt:lpstr>
      <vt:lpstr>Identifying key areas to…</vt:lpstr>
      <vt:lpstr>Before filling a PDP in…</vt:lpstr>
      <vt:lpstr>When should you do a PDP?</vt:lpstr>
      <vt:lpstr>Key terminology in a PDP</vt:lpstr>
      <vt:lpstr>Key terminology in a PDP</vt:lpstr>
      <vt:lpstr>Key terminology in a PDP</vt:lpstr>
      <vt:lpstr>Example of PDP</vt:lpstr>
      <vt:lpstr>Example of PDP</vt:lpstr>
      <vt:lpstr>Example of PDP</vt:lpstr>
      <vt:lpstr>Example of PDP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Workshop and Study Skills</dc:title>
  <dc:creator>Kerry Tudor</dc:creator>
  <cp:lastModifiedBy>Kerry Tudor</cp:lastModifiedBy>
  <cp:revision>14</cp:revision>
  <dcterms:created xsi:type="dcterms:W3CDTF">2014-01-22T13:34:51Z</dcterms:created>
  <dcterms:modified xsi:type="dcterms:W3CDTF">2017-06-13T13:12:35Z</dcterms:modified>
</cp:coreProperties>
</file>