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no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18"/>
    <p:sldId id="257" r:id="rId19"/>
    <p:sldId id="258" r:id="rId20"/>
    <p:sldId id="259" r:id="rId21"/>
  </p:sldIdLst>
  <p:sldSz cx="18288000" cy="10287000"/>
  <p:notesSz cx="6858000" cy="9144000"/>
  <p:embeddedFontLst>
    <p:embeddedFont>
      <p:font typeface="Arimo" charset="1" panose="020B0604020202020204"/>
      <p:regular r:id="rId6"/>
    </p:embeddedFont>
    <p:embeddedFont>
      <p:font typeface="Arimo Bold" charset="1" panose="020B0704020202020204"/>
      <p:regular r:id="rId7"/>
    </p:embeddedFont>
    <p:embeddedFont>
      <p:font typeface="Arimo Italics" charset="1" panose="020B0604020202090204"/>
      <p:regular r:id="rId8"/>
    </p:embeddedFont>
    <p:embeddedFont>
      <p:font typeface="Arimo Bold Italics" charset="1" panose="020B0704020202090204"/>
      <p:regular r:id="rId9"/>
    </p:embeddedFont>
    <p:embeddedFont>
      <p:font typeface="Montserrat Extra-Bold" charset="1" panose="00000900000000000000"/>
      <p:regular r:id="rId10"/>
    </p:embeddedFont>
    <p:embeddedFont>
      <p:font typeface="Montserrat Extra-Bold Bold" charset="1" panose="00000A00000000000000"/>
      <p:regular r:id="rId11"/>
    </p:embeddedFont>
    <p:embeddedFont>
      <p:font typeface="Montserrat Extra-Bold Italics" charset="1" panose="00000900000000000000"/>
      <p:regular r:id="rId12"/>
    </p:embeddedFont>
    <p:embeddedFont>
      <p:font typeface="Montserrat Extra-Bold Bold Italics" charset="1" panose="00000A00000000000000"/>
      <p:regular r:id="rId13"/>
    </p:embeddedFont>
    <p:embeddedFont>
      <p:font typeface="Canva Sans" charset="1" panose="020B0503030501040103"/>
      <p:regular r:id="rId14"/>
    </p:embeddedFont>
    <p:embeddedFont>
      <p:font typeface="Canva Sans Bold" charset="1" panose="020B0803030501040103"/>
      <p:regular r:id="rId15"/>
    </p:embeddedFont>
    <p:embeddedFont>
      <p:font typeface="Canva Sans Italics" charset="1" panose="020B0503030501040103"/>
      <p:regular r:id="rId16"/>
    </p:embeddedFont>
    <p:embeddedFont>
      <p:font typeface="Canva Sans Bold Italics" charset="1" panose="020B0803030501040103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no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slides/slide1.xml" Type="http://schemas.openxmlformats.org/officeDocument/2006/relationships/slide"/><Relationship Id="rId19" Target="slides/slide2.xml" Type="http://schemas.openxmlformats.org/officeDocument/2006/relationships/slide"/><Relationship Id="rId2" Target="presProps.xml" Type="http://schemas.openxmlformats.org/officeDocument/2006/relationships/presProps"/><Relationship Id="rId20" Target="slides/slide3.xml" Type="http://schemas.openxmlformats.org/officeDocument/2006/relationships/slide"/><Relationship Id="rId21" Target="slides/slide4.xml" Type="http://schemas.openxmlformats.org/officeDocument/2006/relationships/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fonts/font6.fntdata" Type="http://schemas.openxmlformats.org/officeDocument/2006/relationships/font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no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no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jpe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/Relationships>
</file>

<file path=ppt/slides/_rels/slide2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8.png" Type="http://schemas.openxmlformats.org/officeDocument/2006/relationships/image"/><Relationship Id="rId5" Target="../media/image9.svg" Type="http://schemas.openxmlformats.org/officeDocument/2006/relationships/image"/><Relationship Id="rId6" Target="../media/image10.jpe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1.png" Type="http://schemas.openxmlformats.org/officeDocument/2006/relationships/image"/></Relationships>
</file>

<file path=ppt/slides/_rels/slide3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1.jpeg" Type="http://schemas.openxmlformats.org/officeDocument/2006/relationships/image"/><Relationship Id="rId5" Target="../media/image6.png" Type="http://schemas.openxmlformats.org/officeDocument/2006/relationships/image"/><Relationship Id="rId6" Target="../media/image7.svg" Type="http://schemas.openxmlformats.org/officeDocument/2006/relationships/image"/><Relationship Id="rId7" Target="../media/image12.png" Type="http://schemas.openxmlformats.org/officeDocument/2006/relationships/image"/><Relationship Id="rId8" Target="../media/image13.svg" Type="http://schemas.openxmlformats.org/officeDocument/2006/relationships/image"/></Relationships>
</file>

<file path=ppt/slides/_rels/slide4.xml.rels><?xml version="1.0" encoding="UTF-8" standalone="no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Relationship Id="rId3" Target="../media/image15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78356" b="0"/>
          <a:stretch>
            <a:fillRect/>
          </a:stretch>
        </p:blipFill>
        <p:spPr>
          <a:xfrm flipH="false" flipV="false" rot="0">
            <a:off x="0" y="0"/>
            <a:ext cx="3962926" cy="10287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6374050" y="302515"/>
            <a:ext cx="3651701" cy="1985613"/>
          </a:xfrm>
          <a:prstGeom prst="rect">
            <a:avLst/>
          </a:prstGeom>
        </p:spPr>
      </p:pic>
      <p:grpSp>
        <p:nvGrpSpPr>
          <p:cNvPr name="Group 4" id="4"/>
          <p:cNvGrpSpPr/>
          <p:nvPr/>
        </p:nvGrpSpPr>
        <p:grpSpPr>
          <a:xfrm rot="0">
            <a:off x="289470" y="1437964"/>
            <a:ext cx="5709886" cy="7820336"/>
            <a:chOff x="0" y="0"/>
            <a:chExt cx="7613181" cy="10427115"/>
          </a:xfrm>
        </p:grpSpPr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6"/>
            <a:srcRect l="25654" t="0" r="25654" b="0"/>
            <a:stretch>
              <a:fillRect/>
            </a:stretch>
          </p:blipFill>
          <p:spPr>
            <a:xfrm>
              <a:off x="0" y="0"/>
              <a:ext cx="7613181" cy="10427115"/>
            </a:xfrm>
            <a:prstGeom prst="rect">
              <a:avLst/>
            </a:prstGeom>
          </p:spPr>
        </p:pic>
      </p:grpSp>
      <p:pic>
        <p:nvPicPr>
          <p:cNvPr name="Picture 6" id="6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49777" r="31906" b="0"/>
          <a:stretch>
            <a:fillRect/>
          </a:stretch>
        </p:blipFill>
        <p:spPr>
          <a:xfrm flipH="false" flipV="false" rot="0">
            <a:off x="15944015" y="9057791"/>
            <a:ext cx="1937935" cy="803032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-5400000">
            <a:off x="16058533" y="5556062"/>
            <a:ext cx="3651701" cy="1985613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2629881" y="6548869"/>
            <a:ext cx="1173950" cy="224118"/>
          </a:xfrm>
          <a:prstGeom prst="rect">
            <a:avLst/>
          </a:prstGeom>
        </p:spPr>
      </p:pic>
      <p:sp>
        <p:nvSpPr>
          <p:cNvPr name="TextBox 9" id="9"/>
          <p:cNvSpPr txBox="true"/>
          <p:nvPr/>
        </p:nvSpPr>
        <p:spPr>
          <a:xfrm rot="0">
            <a:off x="6911409" y="2584262"/>
            <a:ext cx="10262048" cy="42467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382"/>
              </a:lnSpc>
            </a:pPr>
            <a:r>
              <a:rPr lang="en-US" sz="3130">
                <a:solidFill>
                  <a:srgbClr val="224347"/>
                </a:solidFill>
                <a:latin typeface="Montserrat Extra-Bold"/>
              </a:rPr>
              <a:t>Digital media is mainly the medium of communication that operates in formats that are encoded and machine-readable data, commonly used sites, videos, software and so on, easy for copying, sharing and editing than other forms of media </a:t>
            </a:r>
          </a:p>
          <a:p>
            <a:pPr>
              <a:lnSpc>
                <a:spcPts val="4382"/>
              </a:lnSpc>
            </a:pPr>
            <a:r>
              <a:rPr lang="en-US" sz="3130">
                <a:solidFill>
                  <a:srgbClr val="224347"/>
                </a:solidFill>
                <a:latin typeface="Montserrat Extra-Bold"/>
              </a:rPr>
              <a:t>(Burgess and Hurcombe, 2021). </a:t>
            </a:r>
          </a:p>
          <a:p>
            <a:pPr>
              <a:lnSpc>
                <a:spcPts val="3122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6911409" y="719119"/>
            <a:ext cx="8851631" cy="483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818"/>
              </a:lnSpc>
            </a:pPr>
            <a:r>
              <a:rPr lang="en-US" sz="2727" spc="703">
                <a:solidFill>
                  <a:srgbClr val="718C95"/>
                </a:solidFill>
                <a:latin typeface="Arimo"/>
              </a:rPr>
              <a:t>DEFINITION OF DIGITAL MEDIA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5976987" y="9230711"/>
            <a:ext cx="1871991" cy="4000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50"/>
              </a:lnSpc>
            </a:pPr>
            <a:r>
              <a:rPr lang="en-US" sz="2250">
                <a:solidFill>
                  <a:srgbClr val="FFFFFF"/>
                </a:solidFill>
                <a:latin typeface="Arimo"/>
              </a:rPr>
              <a:t>Slides 01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3821229" y="184114"/>
            <a:ext cx="4060720" cy="2208017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730769" y="1688122"/>
            <a:ext cx="7095616" cy="7095616"/>
          </a:xfrm>
          <a:prstGeom prst="rect">
            <a:avLst/>
          </a:prstGeom>
        </p:spPr>
      </p:pic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10703947" y="2661310"/>
            <a:ext cx="5094021" cy="5094001"/>
            <a:chOff x="0" y="0"/>
            <a:chExt cx="6350000" cy="6349975"/>
          </a:xfrm>
        </p:grpSpPr>
        <p:sp>
          <p:nvSpPr>
            <p:cNvPr name="Freeform 5" id="5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r="r" b="b" t="t" l="l"/>
              <a:pathLst>
                <a:path h="6349974" w="6350000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 l="0" r="-78302" t="-313" b="-313"/>
              </a:stretch>
            </a:blipFill>
          </p:spPr>
        </p:sp>
      </p:grpSp>
      <p:pic>
        <p:nvPicPr>
          <p:cNvPr name="Picture 6" id="6"/>
          <p:cNvPicPr>
            <a:picLocks noChangeAspect="true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1347818" y="571201"/>
            <a:ext cx="1173950" cy="224118"/>
          </a:xfrm>
          <a:prstGeom prst="rect">
            <a:avLst/>
          </a:prstGeom>
        </p:spPr>
      </p:pic>
      <p:pic>
        <p:nvPicPr>
          <p:cNvPr name="Picture 7" id="7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0" b="0"/>
          <a:stretch>
            <a:fillRect/>
          </a:stretch>
        </p:blipFill>
        <p:spPr>
          <a:xfrm flipH="false" flipV="false" rot="-5400000">
            <a:off x="-855979" y="6875994"/>
            <a:ext cx="4060720" cy="2208017"/>
          </a:xfrm>
          <a:prstGeom prst="rect">
            <a:avLst/>
          </a:prstGeom>
        </p:spPr>
      </p:pic>
      <p:pic>
        <p:nvPicPr>
          <p:cNvPr name="Picture 8" id="8"/>
          <p:cNvPicPr>
            <a:picLocks noChangeAspect="true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0" t="49777" r="31906" b="0"/>
          <a:stretch>
            <a:fillRect/>
          </a:stretch>
        </p:blipFill>
        <p:spPr>
          <a:xfrm flipH="false" flipV="false" rot="0">
            <a:off x="15944015" y="9057791"/>
            <a:ext cx="1937935" cy="803032"/>
          </a:xfrm>
          <a:prstGeom prst="rect">
            <a:avLst/>
          </a:prstGeom>
        </p:spPr>
      </p:pic>
      <p:sp>
        <p:nvSpPr>
          <p:cNvPr name="TextBox 9" id="9"/>
          <p:cNvSpPr txBox="true"/>
          <p:nvPr/>
        </p:nvSpPr>
        <p:spPr>
          <a:xfrm rot="0">
            <a:off x="1934793" y="1120933"/>
            <a:ext cx="6925446" cy="420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127"/>
              </a:lnSpc>
            </a:pPr>
            <a:r>
              <a:rPr lang="en-US" sz="3362">
                <a:solidFill>
                  <a:srgbClr val="224347"/>
                </a:solidFill>
                <a:latin typeface="Montserrat Extra-Bold"/>
              </a:rPr>
              <a:t>BENEFIT OF DIGITAL MEDIA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934793" y="1845247"/>
            <a:ext cx="6925446" cy="3733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690"/>
              </a:lnSpc>
            </a:pPr>
            <a:r>
              <a:rPr lang="en-US" sz="2636">
                <a:solidFill>
                  <a:srgbClr val="000000"/>
                </a:solidFill>
                <a:latin typeface="Arimo"/>
              </a:rPr>
              <a:t>One positive benefit for using digital media is massively related to being able to reach out to a wider population on a much lower cost.</a:t>
            </a:r>
          </a:p>
          <a:p>
            <a:pPr>
              <a:lnSpc>
                <a:spcPts val="3690"/>
              </a:lnSpc>
            </a:pPr>
            <a:r>
              <a:rPr lang="en-US" sz="2636">
                <a:solidFill>
                  <a:srgbClr val="000000"/>
                </a:solidFill>
                <a:latin typeface="Arimo"/>
              </a:rPr>
              <a:t>One of the negative sides of using digital media represents the negative customers reviews and feedback at everyone's display  decreasing the company's credibility </a:t>
            </a:r>
          </a:p>
          <a:p>
            <a:pPr>
              <a:lnSpc>
                <a:spcPts val="3690"/>
              </a:lnSpc>
            </a:pPr>
            <a:r>
              <a:rPr lang="en-US" sz="2636">
                <a:solidFill>
                  <a:srgbClr val="000000"/>
                </a:solidFill>
                <a:latin typeface="Arimo"/>
              </a:rPr>
              <a:t>(NI Business info , 2019)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934793" y="5949642"/>
            <a:ext cx="6305230" cy="5006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986"/>
              </a:lnSpc>
            </a:pPr>
            <a:r>
              <a:rPr lang="en-US" sz="3294">
                <a:solidFill>
                  <a:srgbClr val="224347"/>
                </a:solidFill>
                <a:latin typeface="Montserrat Extra-Bold"/>
              </a:rPr>
              <a:t>BENEFIT OF SOCIAL MEDIA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5976987" y="9230711"/>
            <a:ext cx="1871991" cy="4000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50"/>
              </a:lnSpc>
            </a:pPr>
            <a:r>
              <a:rPr lang="en-US" sz="2250">
                <a:solidFill>
                  <a:srgbClr val="FFFFFF"/>
                </a:solidFill>
                <a:latin typeface="Arimo"/>
              </a:rPr>
              <a:t>Slides 02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347818" y="6617631"/>
            <a:ext cx="7512421" cy="13623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58"/>
              </a:lnSpc>
            </a:pPr>
            <a:r>
              <a:rPr lang="en-US" sz="2613">
                <a:solidFill>
                  <a:srgbClr val="000000"/>
                </a:solidFill>
                <a:latin typeface="Canva Sans"/>
              </a:rPr>
              <a:t>The prime benefit is the ability to have unlimited options  to sell and promote services or products on social media. 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934793" y="8082432"/>
            <a:ext cx="6925446" cy="1893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Canva Sans"/>
              </a:rPr>
              <a:t>The negative side of social media   could be explained a being time consuming as it requires active monitoring </a:t>
            </a:r>
          </a:p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Canva Sans"/>
              </a:rPr>
              <a:t>(Australian Government, 2021)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0" t="0" r="69119" b="0"/>
          <a:stretch>
            <a:fillRect/>
          </a:stretch>
        </p:blipFill>
        <p:spPr>
          <a:xfrm flipH="false" flipV="false" rot="0">
            <a:off x="0" y="0"/>
            <a:ext cx="5654231" cy="10287000"/>
          </a:xfrm>
          <a:prstGeom prst="rect">
            <a:avLst/>
          </a:prstGeom>
        </p:spPr>
      </p:pic>
      <p:grpSp>
        <p:nvGrpSpPr>
          <p:cNvPr name="Group 3" id="3"/>
          <p:cNvGrpSpPr/>
          <p:nvPr/>
        </p:nvGrpSpPr>
        <p:grpSpPr>
          <a:xfrm rot="0">
            <a:off x="1028700" y="1028700"/>
            <a:ext cx="5117745" cy="8229600"/>
            <a:chOff x="0" y="0"/>
            <a:chExt cx="6823660" cy="10972800"/>
          </a:xfrm>
        </p:grpSpPr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4"/>
            <a:srcRect l="29283" t="0" r="29283" b="0"/>
            <a:stretch>
              <a:fillRect/>
            </a:stretch>
          </p:blipFill>
          <p:spPr>
            <a:xfrm>
              <a:off x="0" y="0"/>
              <a:ext cx="6823660" cy="10972800"/>
            </a:xfrm>
            <a:prstGeom prst="rect">
              <a:avLst/>
            </a:prstGeom>
          </p:spPr>
        </p:pic>
      </p:grpSp>
      <p:pic>
        <p:nvPicPr>
          <p:cNvPr name="Picture 5" id="5"/>
          <p:cNvPicPr>
            <a:picLocks noChangeAspect="true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0" t="0" r="0" b="0"/>
          <a:stretch>
            <a:fillRect/>
          </a:stretch>
        </p:blipFill>
        <p:spPr>
          <a:xfrm flipH="false" flipV="false" rot="0">
            <a:off x="9962596" y="302515"/>
            <a:ext cx="1173950" cy="224118"/>
          </a:xfrm>
          <a:prstGeom prst="rect">
            <a:avLst/>
          </a:prstGeom>
        </p:spPr>
      </p:pic>
      <p:pic>
        <p:nvPicPr>
          <p:cNvPr name="Picture 6" id="6"/>
          <p:cNvPicPr>
            <a:picLocks noChangeAspect="true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l="0" t="0" r="0" b="0"/>
          <a:stretch>
            <a:fillRect/>
          </a:stretch>
        </p:blipFill>
        <p:spPr>
          <a:xfrm flipH="true" flipV="false" rot="5400000">
            <a:off x="354753" y="8643708"/>
            <a:ext cx="1347894" cy="732918"/>
          </a:xfrm>
          <a:prstGeom prst="rect">
            <a:avLst/>
          </a:prstGeom>
        </p:spPr>
      </p:pic>
      <p:sp>
        <p:nvSpPr>
          <p:cNvPr name="TextBox 7" id="7"/>
          <p:cNvSpPr txBox="true"/>
          <p:nvPr/>
        </p:nvSpPr>
        <p:spPr>
          <a:xfrm rot="0">
            <a:off x="7170358" y="990600"/>
            <a:ext cx="10088942" cy="85286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Agnihotri, R., 2021. From sales force automation to digital transformation: how social media, social CRM, and artificial intelligence technologies are influencing the sales process. A Research Agenda for Sales, pp.21-47.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Australian Government (2021). Social Media for Business. [online] business.gov.au. Available at: </a:t>
            </a:r>
            <a:r>
              <a:rPr lang="en-US" sz="2100">
                <a:solidFill>
                  <a:srgbClr val="000000"/>
                </a:solidFill>
                <a:latin typeface="Canva Sans"/>
              </a:rPr>
              <a:t>https://business.gov.au/online/social-media-for-business</a:t>
            </a:r>
            <a:r>
              <a:rPr lang="en-US" sz="2100">
                <a:solidFill>
                  <a:srgbClr val="000000"/>
                </a:solidFill>
                <a:latin typeface="Canva Sans"/>
              </a:rPr>
              <a:t> [Accessed 7 Dec. 2022].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Burgess, J. and Hurcombe, E., 2021. Digital journalism as symptom, response, and agent of change in the platformed media environment. In Definitions of Digital Journalism (Studies) (pp. 46-54). Routledge.‌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Dolega, L., Rowe, F. and Branagan, E., 2021. Going digital? The impact of social media marketing on retail website traffic, orders and sales. Journal of Retailing and Consumer Services, 60, p.102501. 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NI Business info (2019). Advantages and disadvantages of digital marketing. [online] nibusinessinfo.co.uk. Available at: </a:t>
            </a:r>
            <a:r>
              <a:rPr lang="en-US" sz="2100">
                <a:solidFill>
                  <a:srgbClr val="000000"/>
                </a:solidFill>
                <a:latin typeface="Canva Sans"/>
              </a:rPr>
              <a:t>https://www.nibusinessinfo.co.uk/content/advantages-and-disadvantages-digital-marketing</a:t>
            </a:r>
            <a:r>
              <a:rPr lang="en-US" sz="2100">
                <a:solidFill>
                  <a:srgbClr val="000000"/>
                </a:solidFill>
                <a:latin typeface="Canva Sans"/>
              </a:rPr>
              <a:t> [Accessed 7 Dec. 2022].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Sainsburys.co.uk. 2022. Media. [online] Available at: https://www.about.sainsburys.co.uk/news [Accessed 27 Oct. 2022].</a:t>
            </a:r>
          </a:p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anva Sans"/>
              </a:rPr>
              <a:t>Valentine, M. 2021. Sainsbury’s grabs online share with digital marketing push. [online] Marketing Week. Available at: https://www.marketingweek.com/sainsburys-digital-marketing-push/ [Accessed 27 Oct. 2022].</a:t>
            </a:r>
          </a:p>
          <a:p>
            <a:pPr algn="ctr">
              <a:lnSpc>
                <a:spcPts val="294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rcRect l="12214" t="0" r="13100" b="0"/>
          <a:stretch>
            <a:fillRect/>
          </a:stretch>
        </p:blipFill>
        <p:spPr>
          <a:xfrm flipH="false" flipV="false" rot="0">
            <a:off x="0" y="0"/>
            <a:ext cx="11488429" cy="10287000"/>
          </a:xfrm>
          <a:prstGeom prst="rect">
            <a:avLst/>
          </a:prstGeom>
        </p:spPr>
      </p:pic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rcRect l="6214" t="0" r="5654" b="0"/>
          <a:stretch>
            <a:fillRect/>
          </a:stretch>
        </p:blipFill>
        <p:spPr>
          <a:xfrm flipH="false" flipV="false" rot="0">
            <a:off x="11488429" y="0"/>
            <a:ext cx="6799571" cy="10287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DAFUNvrw-Pc</dc:identifier>
  <dcterms:modified xsi:type="dcterms:W3CDTF">2011-08-01T06:04:30Z</dcterms:modified>
  <cp:revision>1</cp:revision>
  <dc:title>Blue Business 2022 Presentation</dc:title>
</cp:coreProperties>
</file>