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860" autoAdjust="0"/>
  </p:normalViewPr>
  <p:slideViewPr>
    <p:cSldViewPr snapToGrid="0" snapToObjects="1">
      <p:cViewPr varScale="1">
        <p:scale>
          <a:sx n="102" d="100"/>
          <a:sy n="102" d="100"/>
        </p:scale>
        <p:origin x="188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13" Type="http://schemas.openxmlformats.org/officeDocument/2006/relationships/image" Target="../media/image22.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 Id="rId14" Type="http://schemas.openxmlformats.org/officeDocument/2006/relationships/image" Target="../media/image23.svg"/></Relationships>
</file>

<file path=ppt/diagrams/_rels/data4.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4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13" Type="http://schemas.openxmlformats.org/officeDocument/2006/relationships/image" Target="../media/image22.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 Id="rId14" Type="http://schemas.openxmlformats.org/officeDocument/2006/relationships/image" Target="../media/image23.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40.png"/></Relationships>
</file>

<file path=ppt/diagrams/_rels/drawing6.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8BF750-BD93-4807-ADA9-F77ADCBC9F90}" type="doc">
      <dgm:prSet loTypeId="urn:microsoft.com/office/officeart/2005/8/layout/vList2" loCatId="list" qsTypeId="urn:microsoft.com/office/officeart/2005/8/quickstyle/simple2" qsCatId="simple" csTypeId="urn:microsoft.com/office/officeart/2005/8/colors/colorful2" csCatId="colorful"/>
      <dgm:spPr/>
      <dgm:t>
        <a:bodyPr/>
        <a:lstStyle/>
        <a:p>
          <a:endParaRPr lang="en-US"/>
        </a:p>
      </dgm:t>
    </dgm:pt>
    <dgm:pt modelId="{2D3B9339-CD78-41A1-BD35-4D4E83298566}">
      <dgm:prSet/>
      <dgm:spPr/>
      <dgm:t>
        <a:bodyPr/>
        <a:lstStyle/>
        <a:p>
          <a:r>
            <a:rPr lang="en-US" baseline="0"/>
            <a:t>• Understand UK and Chinese cultural differences</a:t>
          </a:r>
          <a:endParaRPr lang="en-US"/>
        </a:p>
      </dgm:t>
    </dgm:pt>
    <dgm:pt modelId="{4B32DEAE-F77E-41C2-BEE6-C40332C9042A}" type="parTrans" cxnId="{EF74172C-1E1E-4A10-AAAC-97244AF33BBB}">
      <dgm:prSet/>
      <dgm:spPr/>
      <dgm:t>
        <a:bodyPr/>
        <a:lstStyle/>
        <a:p>
          <a:endParaRPr lang="en-US"/>
        </a:p>
      </dgm:t>
    </dgm:pt>
    <dgm:pt modelId="{CA40B320-E565-4A4C-A51F-144D6FA0E1FE}" type="sibTrans" cxnId="{EF74172C-1E1E-4A10-AAAC-97244AF33BBB}">
      <dgm:prSet/>
      <dgm:spPr/>
      <dgm:t>
        <a:bodyPr/>
        <a:lstStyle/>
        <a:p>
          <a:endParaRPr lang="en-US"/>
        </a:p>
      </dgm:t>
    </dgm:pt>
    <dgm:pt modelId="{78518298-4F45-49D6-A25F-58D268412FB6}">
      <dgm:prSet/>
      <dgm:spPr/>
      <dgm:t>
        <a:bodyPr/>
        <a:lstStyle/>
        <a:p>
          <a:r>
            <a:rPr lang="en-US" baseline="0"/>
            <a:t>• Apply intercultural theories to negotiation context</a:t>
          </a:r>
          <a:endParaRPr lang="en-US"/>
        </a:p>
      </dgm:t>
    </dgm:pt>
    <dgm:pt modelId="{3C56B872-BDA7-4F84-B42C-A964D4668C1F}" type="parTrans" cxnId="{F9F46975-E748-4024-B951-DC0505B068B2}">
      <dgm:prSet/>
      <dgm:spPr/>
      <dgm:t>
        <a:bodyPr/>
        <a:lstStyle/>
        <a:p>
          <a:endParaRPr lang="en-US"/>
        </a:p>
      </dgm:t>
    </dgm:pt>
    <dgm:pt modelId="{4270545C-F52B-4BB1-BD5E-B1F1A1C2DE47}" type="sibTrans" cxnId="{F9F46975-E748-4024-B951-DC0505B068B2}">
      <dgm:prSet/>
      <dgm:spPr/>
      <dgm:t>
        <a:bodyPr/>
        <a:lstStyle/>
        <a:p>
          <a:endParaRPr lang="en-US"/>
        </a:p>
      </dgm:t>
    </dgm:pt>
    <dgm:pt modelId="{5F8734E1-4A62-4699-AE8A-875C0C1AB895}">
      <dgm:prSet/>
      <dgm:spPr/>
      <dgm:t>
        <a:bodyPr/>
        <a:lstStyle/>
        <a:p>
          <a:r>
            <a:rPr lang="en-US" baseline="0"/>
            <a:t>• Identify cultural challenges to overcome</a:t>
          </a:r>
          <a:endParaRPr lang="en-US"/>
        </a:p>
      </dgm:t>
    </dgm:pt>
    <dgm:pt modelId="{0BC5036F-BF53-4F69-B9C7-14ECBF46B2C0}" type="parTrans" cxnId="{6721D64A-D287-4FAF-A323-AD0D948396AF}">
      <dgm:prSet/>
      <dgm:spPr/>
      <dgm:t>
        <a:bodyPr/>
        <a:lstStyle/>
        <a:p>
          <a:endParaRPr lang="en-US"/>
        </a:p>
      </dgm:t>
    </dgm:pt>
    <dgm:pt modelId="{70D905BB-A787-4F82-A929-B31AD760BCB5}" type="sibTrans" cxnId="{6721D64A-D287-4FAF-A323-AD0D948396AF}">
      <dgm:prSet/>
      <dgm:spPr/>
      <dgm:t>
        <a:bodyPr/>
        <a:lstStyle/>
        <a:p>
          <a:endParaRPr lang="en-US"/>
        </a:p>
      </dgm:t>
    </dgm:pt>
    <dgm:pt modelId="{44C9EA75-91C8-490A-973C-277BA8D78EA0}">
      <dgm:prSet/>
      <dgm:spPr/>
      <dgm:t>
        <a:bodyPr/>
        <a:lstStyle/>
        <a:p>
          <a:r>
            <a:rPr lang="en-US" baseline="0"/>
            <a:t>• Propose strategies for success</a:t>
          </a:r>
          <a:endParaRPr lang="en-US"/>
        </a:p>
      </dgm:t>
    </dgm:pt>
    <dgm:pt modelId="{13401847-D3D1-45D9-B3AA-795961A525B7}" type="parTrans" cxnId="{52502726-F932-45B7-96A0-F660E4AD159A}">
      <dgm:prSet/>
      <dgm:spPr/>
      <dgm:t>
        <a:bodyPr/>
        <a:lstStyle/>
        <a:p>
          <a:endParaRPr lang="en-US"/>
        </a:p>
      </dgm:t>
    </dgm:pt>
    <dgm:pt modelId="{FAEE20F9-177F-443C-ACDA-016BEF7F26BF}" type="sibTrans" cxnId="{52502726-F932-45B7-96A0-F660E4AD159A}">
      <dgm:prSet/>
      <dgm:spPr/>
      <dgm:t>
        <a:bodyPr/>
        <a:lstStyle/>
        <a:p>
          <a:endParaRPr lang="en-US"/>
        </a:p>
      </dgm:t>
    </dgm:pt>
    <dgm:pt modelId="{156B8671-E7F3-4011-A85D-F1978D597F09}">
      <dgm:prSet/>
      <dgm:spPr/>
      <dgm:t>
        <a:bodyPr/>
        <a:lstStyle/>
        <a:p>
          <a:r>
            <a:rPr lang="en-US" baseline="0"/>
            <a:t>• Highlight importance of cultural awareness</a:t>
          </a:r>
          <a:endParaRPr lang="en-US"/>
        </a:p>
      </dgm:t>
    </dgm:pt>
    <dgm:pt modelId="{715EB2D5-310E-482F-BF3B-ED3FA6747BB5}" type="parTrans" cxnId="{D0F96882-5A91-4153-AFE4-E1A0FAF00C66}">
      <dgm:prSet/>
      <dgm:spPr/>
      <dgm:t>
        <a:bodyPr/>
        <a:lstStyle/>
        <a:p>
          <a:endParaRPr lang="en-US"/>
        </a:p>
      </dgm:t>
    </dgm:pt>
    <dgm:pt modelId="{93A70518-8243-4761-8E67-93528F146591}" type="sibTrans" cxnId="{D0F96882-5A91-4153-AFE4-E1A0FAF00C66}">
      <dgm:prSet/>
      <dgm:spPr/>
      <dgm:t>
        <a:bodyPr/>
        <a:lstStyle/>
        <a:p>
          <a:endParaRPr lang="en-US"/>
        </a:p>
      </dgm:t>
    </dgm:pt>
    <dgm:pt modelId="{E480EAE2-6CDC-482C-8C00-0617F597D472}" type="pres">
      <dgm:prSet presAssocID="{F48BF750-BD93-4807-ADA9-F77ADCBC9F90}" presName="linear" presStyleCnt="0">
        <dgm:presLayoutVars>
          <dgm:animLvl val="lvl"/>
          <dgm:resizeHandles val="exact"/>
        </dgm:presLayoutVars>
      </dgm:prSet>
      <dgm:spPr/>
    </dgm:pt>
    <dgm:pt modelId="{0F3CF2C1-A236-46A2-A278-93D1E98DD6D6}" type="pres">
      <dgm:prSet presAssocID="{2D3B9339-CD78-41A1-BD35-4D4E83298566}" presName="parentText" presStyleLbl="node1" presStyleIdx="0" presStyleCnt="5">
        <dgm:presLayoutVars>
          <dgm:chMax val="0"/>
          <dgm:bulletEnabled val="1"/>
        </dgm:presLayoutVars>
      </dgm:prSet>
      <dgm:spPr/>
    </dgm:pt>
    <dgm:pt modelId="{B91CEFB3-729E-4E5A-81DA-180332876950}" type="pres">
      <dgm:prSet presAssocID="{CA40B320-E565-4A4C-A51F-144D6FA0E1FE}" presName="spacer" presStyleCnt="0"/>
      <dgm:spPr/>
    </dgm:pt>
    <dgm:pt modelId="{AB5AE7DD-2520-4292-B8AC-642DCA58B6D7}" type="pres">
      <dgm:prSet presAssocID="{78518298-4F45-49D6-A25F-58D268412FB6}" presName="parentText" presStyleLbl="node1" presStyleIdx="1" presStyleCnt="5">
        <dgm:presLayoutVars>
          <dgm:chMax val="0"/>
          <dgm:bulletEnabled val="1"/>
        </dgm:presLayoutVars>
      </dgm:prSet>
      <dgm:spPr/>
    </dgm:pt>
    <dgm:pt modelId="{D287B334-24BB-44C3-BA40-29FD06B3556D}" type="pres">
      <dgm:prSet presAssocID="{4270545C-F52B-4BB1-BD5E-B1F1A1C2DE47}" presName="spacer" presStyleCnt="0"/>
      <dgm:spPr/>
    </dgm:pt>
    <dgm:pt modelId="{40B1E395-F985-4A69-947D-DA7DDBC0403C}" type="pres">
      <dgm:prSet presAssocID="{5F8734E1-4A62-4699-AE8A-875C0C1AB895}" presName="parentText" presStyleLbl="node1" presStyleIdx="2" presStyleCnt="5">
        <dgm:presLayoutVars>
          <dgm:chMax val="0"/>
          <dgm:bulletEnabled val="1"/>
        </dgm:presLayoutVars>
      </dgm:prSet>
      <dgm:spPr/>
    </dgm:pt>
    <dgm:pt modelId="{FE1BF0B5-E5B9-49EE-B39B-CF6419AF2E0E}" type="pres">
      <dgm:prSet presAssocID="{70D905BB-A787-4F82-A929-B31AD760BCB5}" presName="spacer" presStyleCnt="0"/>
      <dgm:spPr/>
    </dgm:pt>
    <dgm:pt modelId="{CD609A62-5ED9-4FD6-93BD-3379E020167C}" type="pres">
      <dgm:prSet presAssocID="{44C9EA75-91C8-490A-973C-277BA8D78EA0}" presName="parentText" presStyleLbl="node1" presStyleIdx="3" presStyleCnt="5">
        <dgm:presLayoutVars>
          <dgm:chMax val="0"/>
          <dgm:bulletEnabled val="1"/>
        </dgm:presLayoutVars>
      </dgm:prSet>
      <dgm:spPr/>
    </dgm:pt>
    <dgm:pt modelId="{B9A0F8F4-8676-4272-A7A4-3FA9AB3E76EC}" type="pres">
      <dgm:prSet presAssocID="{FAEE20F9-177F-443C-ACDA-016BEF7F26BF}" presName="spacer" presStyleCnt="0"/>
      <dgm:spPr/>
    </dgm:pt>
    <dgm:pt modelId="{6F8BEB33-460E-415A-98FE-4F58EA3F7006}" type="pres">
      <dgm:prSet presAssocID="{156B8671-E7F3-4011-A85D-F1978D597F09}" presName="parentText" presStyleLbl="node1" presStyleIdx="4" presStyleCnt="5">
        <dgm:presLayoutVars>
          <dgm:chMax val="0"/>
          <dgm:bulletEnabled val="1"/>
        </dgm:presLayoutVars>
      </dgm:prSet>
      <dgm:spPr/>
    </dgm:pt>
  </dgm:ptLst>
  <dgm:cxnLst>
    <dgm:cxn modelId="{5D052C03-32A0-402D-B93D-585040E7EF2B}" type="presOf" srcId="{156B8671-E7F3-4011-A85D-F1978D597F09}" destId="{6F8BEB33-460E-415A-98FE-4F58EA3F7006}" srcOrd="0" destOrd="0" presId="urn:microsoft.com/office/officeart/2005/8/layout/vList2"/>
    <dgm:cxn modelId="{52502726-F932-45B7-96A0-F660E4AD159A}" srcId="{F48BF750-BD93-4807-ADA9-F77ADCBC9F90}" destId="{44C9EA75-91C8-490A-973C-277BA8D78EA0}" srcOrd="3" destOrd="0" parTransId="{13401847-D3D1-45D9-B3AA-795961A525B7}" sibTransId="{FAEE20F9-177F-443C-ACDA-016BEF7F26BF}"/>
    <dgm:cxn modelId="{EF74172C-1E1E-4A10-AAAC-97244AF33BBB}" srcId="{F48BF750-BD93-4807-ADA9-F77ADCBC9F90}" destId="{2D3B9339-CD78-41A1-BD35-4D4E83298566}" srcOrd="0" destOrd="0" parTransId="{4B32DEAE-F77E-41C2-BEE6-C40332C9042A}" sibTransId="{CA40B320-E565-4A4C-A51F-144D6FA0E1FE}"/>
    <dgm:cxn modelId="{FD5E312D-EF5D-49E7-817C-40014CD8C045}" type="presOf" srcId="{2D3B9339-CD78-41A1-BD35-4D4E83298566}" destId="{0F3CF2C1-A236-46A2-A278-93D1E98DD6D6}" srcOrd="0" destOrd="0" presId="urn:microsoft.com/office/officeart/2005/8/layout/vList2"/>
    <dgm:cxn modelId="{9C1BFD3F-E77D-4FA1-9658-1ED26DF8583E}" type="presOf" srcId="{F48BF750-BD93-4807-ADA9-F77ADCBC9F90}" destId="{E480EAE2-6CDC-482C-8C00-0617F597D472}" srcOrd="0" destOrd="0" presId="urn:microsoft.com/office/officeart/2005/8/layout/vList2"/>
    <dgm:cxn modelId="{34DD4467-4161-4430-915C-537C979B1501}" type="presOf" srcId="{5F8734E1-4A62-4699-AE8A-875C0C1AB895}" destId="{40B1E395-F985-4A69-947D-DA7DDBC0403C}" srcOrd="0" destOrd="0" presId="urn:microsoft.com/office/officeart/2005/8/layout/vList2"/>
    <dgm:cxn modelId="{6721D64A-D287-4FAF-A323-AD0D948396AF}" srcId="{F48BF750-BD93-4807-ADA9-F77ADCBC9F90}" destId="{5F8734E1-4A62-4699-AE8A-875C0C1AB895}" srcOrd="2" destOrd="0" parTransId="{0BC5036F-BF53-4F69-B9C7-14ECBF46B2C0}" sibTransId="{70D905BB-A787-4F82-A929-B31AD760BCB5}"/>
    <dgm:cxn modelId="{BD6FBD6E-2FC7-40B0-A13B-8A85E2F370CE}" type="presOf" srcId="{44C9EA75-91C8-490A-973C-277BA8D78EA0}" destId="{CD609A62-5ED9-4FD6-93BD-3379E020167C}" srcOrd="0" destOrd="0" presId="urn:microsoft.com/office/officeart/2005/8/layout/vList2"/>
    <dgm:cxn modelId="{F9F46975-E748-4024-B951-DC0505B068B2}" srcId="{F48BF750-BD93-4807-ADA9-F77ADCBC9F90}" destId="{78518298-4F45-49D6-A25F-58D268412FB6}" srcOrd="1" destOrd="0" parTransId="{3C56B872-BDA7-4F84-B42C-A964D4668C1F}" sibTransId="{4270545C-F52B-4BB1-BD5E-B1F1A1C2DE47}"/>
    <dgm:cxn modelId="{D0F96882-5A91-4153-AFE4-E1A0FAF00C66}" srcId="{F48BF750-BD93-4807-ADA9-F77ADCBC9F90}" destId="{156B8671-E7F3-4011-A85D-F1978D597F09}" srcOrd="4" destOrd="0" parTransId="{715EB2D5-310E-482F-BF3B-ED3FA6747BB5}" sibTransId="{93A70518-8243-4761-8E67-93528F146591}"/>
    <dgm:cxn modelId="{858AF8C7-FBFE-4275-AF7E-A4859B24DE2E}" type="presOf" srcId="{78518298-4F45-49D6-A25F-58D268412FB6}" destId="{AB5AE7DD-2520-4292-B8AC-642DCA58B6D7}" srcOrd="0" destOrd="0" presId="urn:microsoft.com/office/officeart/2005/8/layout/vList2"/>
    <dgm:cxn modelId="{3DD2FBD2-D933-4E41-A1BE-996112FB45FF}" type="presParOf" srcId="{E480EAE2-6CDC-482C-8C00-0617F597D472}" destId="{0F3CF2C1-A236-46A2-A278-93D1E98DD6D6}" srcOrd="0" destOrd="0" presId="urn:microsoft.com/office/officeart/2005/8/layout/vList2"/>
    <dgm:cxn modelId="{739F355C-799B-4E17-9BB1-27492291D1CD}" type="presParOf" srcId="{E480EAE2-6CDC-482C-8C00-0617F597D472}" destId="{B91CEFB3-729E-4E5A-81DA-180332876950}" srcOrd="1" destOrd="0" presId="urn:microsoft.com/office/officeart/2005/8/layout/vList2"/>
    <dgm:cxn modelId="{1866A51E-3A44-4EA8-AFC1-6C88BBA6986F}" type="presParOf" srcId="{E480EAE2-6CDC-482C-8C00-0617F597D472}" destId="{AB5AE7DD-2520-4292-B8AC-642DCA58B6D7}" srcOrd="2" destOrd="0" presId="urn:microsoft.com/office/officeart/2005/8/layout/vList2"/>
    <dgm:cxn modelId="{F55E1862-C4DB-40DF-BD4F-863ABE266B12}" type="presParOf" srcId="{E480EAE2-6CDC-482C-8C00-0617F597D472}" destId="{D287B334-24BB-44C3-BA40-29FD06B3556D}" srcOrd="3" destOrd="0" presId="urn:microsoft.com/office/officeart/2005/8/layout/vList2"/>
    <dgm:cxn modelId="{F57D1510-EC19-4231-A9EF-6F4D005CACB9}" type="presParOf" srcId="{E480EAE2-6CDC-482C-8C00-0617F597D472}" destId="{40B1E395-F985-4A69-947D-DA7DDBC0403C}" srcOrd="4" destOrd="0" presId="urn:microsoft.com/office/officeart/2005/8/layout/vList2"/>
    <dgm:cxn modelId="{29D81327-B2C6-4C72-8D15-EE585D095569}" type="presParOf" srcId="{E480EAE2-6CDC-482C-8C00-0617F597D472}" destId="{FE1BF0B5-E5B9-49EE-B39B-CF6419AF2E0E}" srcOrd="5" destOrd="0" presId="urn:microsoft.com/office/officeart/2005/8/layout/vList2"/>
    <dgm:cxn modelId="{1D7A9EEB-6FA2-409B-B64A-52DD57A0478A}" type="presParOf" srcId="{E480EAE2-6CDC-482C-8C00-0617F597D472}" destId="{CD609A62-5ED9-4FD6-93BD-3379E020167C}" srcOrd="6" destOrd="0" presId="urn:microsoft.com/office/officeart/2005/8/layout/vList2"/>
    <dgm:cxn modelId="{43B99D7E-ED3C-4ED0-94C0-2C14E10C9A6F}" type="presParOf" srcId="{E480EAE2-6CDC-482C-8C00-0617F597D472}" destId="{B9A0F8F4-8676-4272-A7A4-3FA9AB3E76EC}" srcOrd="7" destOrd="0" presId="urn:microsoft.com/office/officeart/2005/8/layout/vList2"/>
    <dgm:cxn modelId="{00CAA577-51BB-41FC-A287-496EF37490E5}" type="presParOf" srcId="{E480EAE2-6CDC-482C-8C00-0617F597D472}" destId="{6F8BEB33-460E-415A-98FE-4F58EA3F7006}"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FF8DA4-871F-435F-A156-E6E98214BAC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6020036-A112-4849-B40B-F5AFC7E9F868}">
      <dgm:prSet/>
      <dgm:spPr/>
      <dgm:t>
        <a:bodyPr/>
        <a:lstStyle/>
        <a:p>
          <a:r>
            <a:rPr lang="en-US" dirty="0"/>
            <a:t>Culture: shared values, beliefs, and norms guiding </a:t>
          </a:r>
          <a:r>
            <a:rPr lang="en-US" dirty="0" err="1"/>
            <a:t>behaviour</a:t>
          </a:r>
          <a:r>
            <a:rPr lang="en-US" dirty="0"/>
            <a:t>.</a:t>
          </a:r>
        </a:p>
      </dgm:t>
    </dgm:pt>
    <dgm:pt modelId="{52095B60-1CC0-495A-9503-A7A5FAF43755}" type="parTrans" cxnId="{1BC819CE-D006-4E2D-855B-E107FB2505ED}">
      <dgm:prSet/>
      <dgm:spPr/>
      <dgm:t>
        <a:bodyPr/>
        <a:lstStyle/>
        <a:p>
          <a:endParaRPr lang="en-US"/>
        </a:p>
      </dgm:t>
    </dgm:pt>
    <dgm:pt modelId="{C9CDB2FC-4E4A-4B0C-8116-D52D74D939ED}" type="sibTrans" cxnId="{1BC819CE-D006-4E2D-855B-E107FB2505ED}">
      <dgm:prSet/>
      <dgm:spPr/>
      <dgm:t>
        <a:bodyPr/>
        <a:lstStyle/>
        <a:p>
          <a:endParaRPr lang="en-US"/>
        </a:p>
      </dgm:t>
    </dgm:pt>
    <dgm:pt modelId="{58B2A3F5-BF25-41E9-9B69-94B776A180EB}">
      <dgm:prSet/>
      <dgm:spPr/>
      <dgm:t>
        <a:bodyPr/>
        <a:lstStyle/>
        <a:p>
          <a:r>
            <a:rPr lang="en-US" dirty="0"/>
            <a:t>Key elements:</a:t>
          </a:r>
        </a:p>
      </dgm:t>
    </dgm:pt>
    <dgm:pt modelId="{A890FD16-037A-4A52-A958-3088946C86C1}" type="parTrans" cxnId="{8C2F10EC-6035-40F0-ADE5-9954E28EA728}">
      <dgm:prSet/>
      <dgm:spPr/>
      <dgm:t>
        <a:bodyPr/>
        <a:lstStyle/>
        <a:p>
          <a:endParaRPr lang="en-US"/>
        </a:p>
      </dgm:t>
    </dgm:pt>
    <dgm:pt modelId="{A3774339-F292-4F24-8137-AD4B8A5FC2D7}" type="sibTrans" cxnId="{8C2F10EC-6035-40F0-ADE5-9954E28EA728}">
      <dgm:prSet/>
      <dgm:spPr/>
      <dgm:t>
        <a:bodyPr/>
        <a:lstStyle/>
        <a:p>
          <a:endParaRPr lang="en-US"/>
        </a:p>
      </dgm:t>
    </dgm:pt>
    <dgm:pt modelId="{270D59E7-757D-404F-8DD9-8229049AE289}">
      <dgm:prSet/>
      <dgm:spPr/>
      <dgm:t>
        <a:bodyPr/>
        <a:lstStyle/>
        <a:p>
          <a:r>
            <a:rPr lang="en-US"/>
            <a:t>• Language</a:t>
          </a:r>
        </a:p>
      </dgm:t>
    </dgm:pt>
    <dgm:pt modelId="{28DBA5AB-83A3-44DD-BC0A-316CDFC4B4E2}" type="parTrans" cxnId="{77A16AD7-35C5-428C-ACB3-614E6C459C6D}">
      <dgm:prSet/>
      <dgm:spPr/>
      <dgm:t>
        <a:bodyPr/>
        <a:lstStyle/>
        <a:p>
          <a:endParaRPr lang="en-US"/>
        </a:p>
      </dgm:t>
    </dgm:pt>
    <dgm:pt modelId="{2B7413C6-F0A7-47BC-8E56-80414C4676B6}" type="sibTrans" cxnId="{77A16AD7-35C5-428C-ACB3-614E6C459C6D}">
      <dgm:prSet/>
      <dgm:spPr/>
      <dgm:t>
        <a:bodyPr/>
        <a:lstStyle/>
        <a:p>
          <a:endParaRPr lang="en-US"/>
        </a:p>
      </dgm:t>
    </dgm:pt>
    <dgm:pt modelId="{8C94434D-1DA8-44B4-AEF3-9A82F438763E}">
      <dgm:prSet/>
      <dgm:spPr/>
      <dgm:t>
        <a:bodyPr/>
        <a:lstStyle/>
        <a:p>
          <a:r>
            <a:rPr lang="en-US"/>
            <a:t>• Values and beliefs</a:t>
          </a:r>
        </a:p>
      </dgm:t>
    </dgm:pt>
    <dgm:pt modelId="{4D21D0ED-F0C6-4A6D-82C3-AB559AC9A3BB}" type="parTrans" cxnId="{EC264112-17E9-47D1-A6EF-DA862FEB2346}">
      <dgm:prSet/>
      <dgm:spPr/>
      <dgm:t>
        <a:bodyPr/>
        <a:lstStyle/>
        <a:p>
          <a:endParaRPr lang="en-US"/>
        </a:p>
      </dgm:t>
    </dgm:pt>
    <dgm:pt modelId="{0E797CD6-1092-4218-B97F-1DB1AB1B201A}" type="sibTrans" cxnId="{EC264112-17E9-47D1-A6EF-DA862FEB2346}">
      <dgm:prSet/>
      <dgm:spPr/>
      <dgm:t>
        <a:bodyPr/>
        <a:lstStyle/>
        <a:p>
          <a:endParaRPr lang="en-US"/>
        </a:p>
      </dgm:t>
    </dgm:pt>
    <dgm:pt modelId="{C09E19D4-0CBC-4D99-AB38-597DE80C5EFB}">
      <dgm:prSet/>
      <dgm:spPr/>
      <dgm:t>
        <a:bodyPr/>
        <a:lstStyle/>
        <a:p>
          <a:r>
            <a:rPr lang="en-US"/>
            <a:t>• Social norms</a:t>
          </a:r>
        </a:p>
      </dgm:t>
    </dgm:pt>
    <dgm:pt modelId="{FD283AD8-14AD-40F0-AFC8-375278B39100}" type="parTrans" cxnId="{4112ADF8-593C-4442-88C2-113A1A786401}">
      <dgm:prSet/>
      <dgm:spPr/>
      <dgm:t>
        <a:bodyPr/>
        <a:lstStyle/>
        <a:p>
          <a:endParaRPr lang="en-US"/>
        </a:p>
      </dgm:t>
    </dgm:pt>
    <dgm:pt modelId="{628C728C-E2C5-4B98-B2AB-9FA49397D6D5}" type="sibTrans" cxnId="{4112ADF8-593C-4442-88C2-113A1A786401}">
      <dgm:prSet/>
      <dgm:spPr/>
      <dgm:t>
        <a:bodyPr/>
        <a:lstStyle/>
        <a:p>
          <a:endParaRPr lang="en-US"/>
        </a:p>
      </dgm:t>
    </dgm:pt>
    <dgm:pt modelId="{20965762-070B-443E-AD3E-A3A8CC508419}">
      <dgm:prSet/>
      <dgm:spPr/>
      <dgm:t>
        <a:bodyPr/>
        <a:lstStyle/>
        <a:p>
          <a:r>
            <a:rPr lang="en-US"/>
            <a:t>• Communication styles</a:t>
          </a:r>
        </a:p>
      </dgm:t>
    </dgm:pt>
    <dgm:pt modelId="{741FE3DC-15B0-4B4E-89E7-D54DA671C12F}" type="parTrans" cxnId="{FD803A79-BE16-43A2-9989-D9144FABEFE4}">
      <dgm:prSet/>
      <dgm:spPr/>
      <dgm:t>
        <a:bodyPr/>
        <a:lstStyle/>
        <a:p>
          <a:endParaRPr lang="en-US"/>
        </a:p>
      </dgm:t>
    </dgm:pt>
    <dgm:pt modelId="{A1ED168D-8932-4DCA-8F20-49F4A55E94B7}" type="sibTrans" cxnId="{FD803A79-BE16-43A2-9989-D9144FABEFE4}">
      <dgm:prSet/>
      <dgm:spPr/>
      <dgm:t>
        <a:bodyPr/>
        <a:lstStyle/>
        <a:p>
          <a:endParaRPr lang="en-US"/>
        </a:p>
      </dgm:t>
    </dgm:pt>
    <dgm:pt modelId="{125AD019-FDC9-4BC1-BED5-0A86580DAF54}">
      <dgm:prSet/>
      <dgm:spPr/>
      <dgm:t>
        <a:bodyPr/>
        <a:lstStyle/>
        <a:p>
          <a:r>
            <a:rPr lang="en-US"/>
            <a:t>• Decision-making approaches</a:t>
          </a:r>
        </a:p>
      </dgm:t>
    </dgm:pt>
    <dgm:pt modelId="{33D98C3D-E0FB-49F5-8E0B-E9FE27AFC2E1}" type="parTrans" cxnId="{1C886C29-DFDA-4343-9766-6B96A44E1E8F}">
      <dgm:prSet/>
      <dgm:spPr/>
      <dgm:t>
        <a:bodyPr/>
        <a:lstStyle/>
        <a:p>
          <a:endParaRPr lang="en-US"/>
        </a:p>
      </dgm:t>
    </dgm:pt>
    <dgm:pt modelId="{D777EED4-5A10-4CD9-9A2C-B03A65071EE0}" type="sibTrans" cxnId="{1C886C29-DFDA-4343-9766-6B96A44E1E8F}">
      <dgm:prSet/>
      <dgm:spPr/>
      <dgm:t>
        <a:bodyPr/>
        <a:lstStyle/>
        <a:p>
          <a:endParaRPr lang="en-US"/>
        </a:p>
      </dgm:t>
    </dgm:pt>
    <dgm:pt modelId="{563CF328-70E0-4384-99B2-7C6311D00965}" type="pres">
      <dgm:prSet presAssocID="{24FF8DA4-871F-435F-A156-E6E98214BACC}" presName="root" presStyleCnt="0">
        <dgm:presLayoutVars>
          <dgm:dir/>
          <dgm:resizeHandles val="exact"/>
        </dgm:presLayoutVars>
      </dgm:prSet>
      <dgm:spPr/>
    </dgm:pt>
    <dgm:pt modelId="{FE9102E4-B2D8-47B4-869B-8D221D25ACEE}" type="pres">
      <dgm:prSet presAssocID="{66020036-A112-4849-B40B-F5AFC7E9F868}" presName="compNode" presStyleCnt="0"/>
      <dgm:spPr/>
    </dgm:pt>
    <dgm:pt modelId="{BA6708A2-C489-4FDE-821C-802F0D68CFF5}" type="pres">
      <dgm:prSet presAssocID="{66020036-A112-4849-B40B-F5AFC7E9F868}" presName="bgRect" presStyleLbl="bgShp" presStyleIdx="0" presStyleCnt="7"/>
      <dgm:spPr/>
    </dgm:pt>
    <dgm:pt modelId="{088CD463-4AAA-4863-9BF2-51FD6EE2012D}" type="pres">
      <dgm:prSet presAssocID="{66020036-A112-4849-B40B-F5AFC7E9F868}"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ycle with People"/>
        </a:ext>
      </dgm:extLst>
    </dgm:pt>
    <dgm:pt modelId="{0C250DA8-C14D-42C4-8C19-5B1EAEE174C7}" type="pres">
      <dgm:prSet presAssocID="{66020036-A112-4849-B40B-F5AFC7E9F868}" presName="spaceRect" presStyleCnt="0"/>
      <dgm:spPr/>
    </dgm:pt>
    <dgm:pt modelId="{CB8EB9D0-9035-4C65-A4B6-F6651BF28075}" type="pres">
      <dgm:prSet presAssocID="{66020036-A112-4849-B40B-F5AFC7E9F868}" presName="parTx" presStyleLbl="revTx" presStyleIdx="0" presStyleCnt="7">
        <dgm:presLayoutVars>
          <dgm:chMax val="0"/>
          <dgm:chPref val="0"/>
        </dgm:presLayoutVars>
      </dgm:prSet>
      <dgm:spPr/>
    </dgm:pt>
    <dgm:pt modelId="{F7185BCF-212F-4259-AF74-51A095CBF814}" type="pres">
      <dgm:prSet presAssocID="{C9CDB2FC-4E4A-4B0C-8116-D52D74D939ED}" presName="sibTrans" presStyleCnt="0"/>
      <dgm:spPr/>
    </dgm:pt>
    <dgm:pt modelId="{26F50D1C-32C6-46FA-899E-71EB788CEA36}" type="pres">
      <dgm:prSet presAssocID="{58B2A3F5-BF25-41E9-9B69-94B776A180EB}" presName="compNode" presStyleCnt="0"/>
      <dgm:spPr/>
    </dgm:pt>
    <dgm:pt modelId="{5EC2D708-70A0-4445-BFBE-DB05C1325DF3}" type="pres">
      <dgm:prSet presAssocID="{58B2A3F5-BF25-41E9-9B69-94B776A180EB}" presName="bgRect" presStyleLbl="bgShp" presStyleIdx="1" presStyleCnt="7"/>
      <dgm:spPr/>
    </dgm:pt>
    <dgm:pt modelId="{45DA1389-37F9-4A88-B964-E9C1273AD615}" type="pres">
      <dgm:prSet presAssocID="{58B2A3F5-BF25-41E9-9B69-94B776A180EB}"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ey"/>
        </a:ext>
      </dgm:extLst>
    </dgm:pt>
    <dgm:pt modelId="{0037BA6A-86E6-4A2B-B40D-0335F520C604}" type="pres">
      <dgm:prSet presAssocID="{58B2A3F5-BF25-41E9-9B69-94B776A180EB}" presName="spaceRect" presStyleCnt="0"/>
      <dgm:spPr/>
    </dgm:pt>
    <dgm:pt modelId="{0878118C-1F24-41D8-86F2-907EB89EDC6F}" type="pres">
      <dgm:prSet presAssocID="{58B2A3F5-BF25-41E9-9B69-94B776A180EB}" presName="parTx" presStyleLbl="revTx" presStyleIdx="1" presStyleCnt="7">
        <dgm:presLayoutVars>
          <dgm:chMax val="0"/>
          <dgm:chPref val="0"/>
        </dgm:presLayoutVars>
      </dgm:prSet>
      <dgm:spPr/>
    </dgm:pt>
    <dgm:pt modelId="{10FAF1BE-B69B-47E2-9398-7F716C21626D}" type="pres">
      <dgm:prSet presAssocID="{A3774339-F292-4F24-8137-AD4B8A5FC2D7}" presName="sibTrans" presStyleCnt="0"/>
      <dgm:spPr/>
    </dgm:pt>
    <dgm:pt modelId="{07EDB608-2283-4B6C-8A55-821A7E339000}" type="pres">
      <dgm:prSet presAssocID="{270D59E7-757D-404F-8DD9-8229049AE289}" presName="compNode" presStyleCnt="0"/>
      <dgm:spPr/>
    </dgm:pt>
    <dgm:pt modelId="{F5C918F0-3F37-4641-A419-E554B0CE1140}" type="pres">
      <dgm:prSet presAssocID="{270D59E7-757D-404F-8DD9-8229049AE289}" presName="bgRect" presStyleLbl="bgShp" presStyleIdx="2" presStyleCnt="7"/>
      <dgm:spPr/>
    </dgm:pt>
    <dgm:pt modelId="{E90E69B1-5F80-471D-98BF-C82C7AAC3856}" type="pres">
      <dgm:prSet presAssocID="{270D59E7-757D-404F-8DD9-8229049AE289}"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peech"/>
        </a:ext>
      </dgm:extLst>
    </dgm:pt>
    <dgm:pt modelId="{04CE2B8B-7382-4592-AF76-89E3BDC7FCCB}" type="pres">
      <dgm:prSet presAssocID="{270D59E7-757D-404F-8DD9-8229049AE289}" presName="spaceRect" presStyleCnt="0"/>
      <dgm:spPr/>
    </dgm:pt>
    <dgm:pt modelId="{1567484C-AAFE-49C2-9EDE-1FACF01B6FAE}" type="pres">
      <dgm:prSet presAssocID="{270D59E7-757D-404F-8DD9-8229049AE289}" presName="parTx" presStyleLbl="revTx" presStyleIdx="2" presStyleCnt="7">
        <dgm:presLayoutVars>
          <dgm:chMax val="0"/>
          <dgm:chPref val="0"/>
        </dgm:presLayoutVars>
      </dgm:prSet>
      <dgm:spPr/>
    </dgm:pt>
    <dgm:pt modelId="{5BC2530C-28E5-4A27-AD07-C602F006FEAB}" type="pres">
      <dgm:prSet presAssocID="{2B7413C6-F0A7-47BC-8E56-80414C4676B6}" presName="sibTrans" presStyleCnt="0"/>
      <dgm:spPr/>
    </dgm:pt>
    <dgm:pt modelId="{51A10FFA-279B-4925-8C60-0CD5B0884C7F}" type="pres">
      <dgm:prSet presAssocID="{8C94434D-1DA8-44B4-AEF3-9A82F438763E}" presName="compNode" presStyleCnt="0"/>
      <dgm:spPr/>
    </dgm:pt>
    <dgm:pt modelId="{E289DDF1-D5B7-40AE-9EE8-21809A7C4629}" type="pres">
      <dgm:prSet presAssocID="{8C94434D-1DA8-44B4-AEF3-9A82F438763E}" presName="bgRect" presStyleLbl="bgShp" presStyleIdx="3" presStyleCnt="7"/>
      <dgm:spPr/>
    </dgm:pt>
    <dgm:pt modelId="{79BCD12B-8561-4AEA-B1DC-5E1F80C8F113}" type="pres">
      <dgm:prSet presAssocID="{8C94434D-1DA8-44B4-AEF3-9A82F438763E}"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8DCC0009-4419-40D1-BC3B-BB16553B7645}" type="pres">
      <dgm:prSet presAssocID="{8C94434D-1DA8-44B4-AEF3-9A82F438763E}" presName="spaceRect" presStyleCnt="0"/>
      <dgm:spPr/>
    </dgm:pt>
    <dgm:pt modelId="{DD293705-2BA8-4EBF-BD9B-3AF5636939C9}" type="pres">
      <dgm:prSet presAssocID="{8C94434D-1DA8-44B4-AEF3-9A82F438763E}" presName="parTx" presStyleLbl="revTx" presStyleIdx="3" presStyleCnt="7">
        <dgm:presLayoutVars>
          <dgm:chMax val="0"/>
          <dgm:chPref val="0"/>
        </dgm:presLayoutVars>
      </dgm:prSet>
      <dgm:spPr/>
    </dgm:pt>
    <dgm:pt modelId="{5418AEC4-7C1C-41A8-9CF3-4ECA2232F7BE}" type="pres">
      <dgm:prSet presAssocID="{0E797CD6-1092-4218-B97F-1DB1AB1B201A}" presName="sibTrans" presStyleCnt="0"/>
      <dgm:spPr/>
    </dgm:pt>
    <dgm:pt modelId="{21A96731-D225-47EE-9C99-B856D4A585D9}" type="pres">
      <dgm:prSet presAssocID="{C09E19D4-0CBC-4D99-AB38-597DE80C5EFB}" presName="compNode" presStyleCnt="0"/>
      <dgm:spPr/>
    </dgm:pt>
    <dgm:pt modelId="{755CCBD1-2F2B-468F-8B87-F5F436280809}" type="pres">
      <dgm:prSet presAssocID="{C09E19D4-0CBC-4D99-AB38-597DE80C5EFB}" presName="bgRect" presStyleLbl="bgShp" presStyleIdx="4" presStyleCnt="7"/>
      <dgm:spPr/>
    </dgm:pt>
    <dgm:pt modelId="{9B9014F4-2F66-4F3A-A2E0-81566C5A5CFF}" type="pres">
      <dgm:prSet presAssocID="{C09E19D4-0CBC-4D99-AB38-597DE80C5EFB}"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ocial Network"/>
        </a:ext>
      </dgm:extLst>
    </dgm:pt>
    <dgm:pt modelId="{18C2B37E-8329-4F4A-AF61-78D31B54C285}" type="pres">
      <dgm:prSet presAssocID="{C09E19D4-0CBC-4D99-AB38-597DE80C5EFB}" presName="spaceRect" presStyleCnt="0"/>
      <dgm:spPr/>
    </dgm:pt>
    <dgm:pt modelId="{C589BDB5-0336-4394-8A05-654E62C0DA05}" type="pres">
      <dgm:prSet presAssocID="{C09E19D4-0CBC-4D99-AB38-597DE80C5EFB}" presName="parTx" presStyleLbl="revTx" presStyleIdx="4" presStyleCnt="7">
        <dgm:presLayoutVars>
          <dgm:chMax val="0"/>
          <dgm:chPref val="0"/>
        </dgm:presLayoutVars>
      </dgm:prSet>
      <dgm:spPr/>
    </dgm:pt>
    <dgm:pt modelId="{2904EDBC-679E-4B75-B792-631445295CC3}" type="pres">
      <dgm:prSet presAssocID="{628C728C-E2C5-4B98-B2AB-9FA49397D6D5}" presName="sibTrans" presStyleCnt="0"/>
      <dgm:spPr/>
    </dgm:pt>
    <dgm:pt modelId="{E18CBA91-468D-4E4E-9D25-C33E166D92CE}" type="pres">
      <dgm:prSet presAssocID="{20965762-070B-443E-AD3E-A3A8CC508419}" presName="compNode" presStyleCnt="0"/>
      <dgm:spPr/>
    </dgm:pt>
    <dgm:pt modelId="{991DFED4-C8CE-4C3F-9FC8-0DD13A8481CF}" type="pres">
      <dgm:prSet presAssocID="{20965762-070B-443E-AD3E-A3A8CC508419}" presName="bgRect" presStyleLbl="bgShp" presStyleIdx="5" presStyleCnt="7"/>
      <dgm:spPr/>
    </dgm:pt>
    <dgm:pt modelId="{41622AF6-792F-4C8A-BCC4-817902127296}" type="pres">
      <dgm:prSet presAssocID="{20965762-070B-443E-AD3E-A3A8CC508419}"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at"/>
        </a:ext>
      </dgm:extLst>
    </dgm:pt>
    <dgm:pt modelId="{9E23E1FD-1950-4C9F-801A-75BCC553F648}" type="pres">
      <dgm:prSet presAssocID="{20965762-070B-443E-AD3E-A3A8CC508419}" presName="spaceRect" presStyleCnt="0"/>
      <dgm:spPr/>
    </dgm:pt>
    <dgm:pt modelId="{80D603B2-67ED-4706-AB05-5A60B18025B9}" type="pres">
      <dgm:prSet presAssocID="{20965762-070B-443E-AD3E-A3A8CC508419}" presName="parTx" presStyleLbl="revTx" presStyleIdx="5" presStyleCnt="7">
        <dgm:presLayoutVars>
          <dgm:chMax val="0"/>
          <dgm:chPref val="0"/>
        </dgm:presLayoutVars>
      </dgm:prSet>
      <dgm:spPr/>
    </dgm:pt>
    <dgm:pt modelId="{C2EE0503-AB27-48FB-8546-AA18FF701B96}" type="pres">
      <dgm:prSet presAssocID="{A1ED168D-8932-4DCA-8F20-49F4A55E94B7}" presName="sibTrans" presStyleCnt="0"/>
      <dgm:spPr/>
    </dgm:pt>
    <dgm:pt modelId="{113EC497-C9CC-4698-B310-8FF62B67D244}" type="pres">
      <dgm:prSet presAssocID="{125AD019-FDC9-4BC1-BED5-0A86580DAF54}" presName="compNode" presStyleCnt="0"/>
      <dgm:spPr/>
    </dgm:pt>
    <dgm:pt modelId="{7C1A789F-CFA8-40EA-827E-9FA308936CB2}" type="pres">
      <dgm:prSet presAssocID="{125AD019-FDC9-4BC1-BED5-0A86580DAF54}" presName="bgRect" presStyleLbl="bgShp" presStyleIdx="6" presStyleCnt="7"/>
      <dgm:spPr/>
    </dgm:pt>
    <dgm:pt modelId="{F194A4FB-D1C3-41F1-90E3-85DFB9FDE09B}" type="pres">
      <dgm:prSet presAssocID="{125AD019-FDC9-4BC1-BED5-0A86580DAF54}"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Decision chart"/>
        </a:ext>
      </dgm:extLst>
    </dgm:pt>
    <dgm:pt modelId="{E6379694-74CA-4F7D-ABC5-6D1CB25A38E2}" type="pres">
      <dgm:prSet presAssocID="{125AD019-FDC9-4BC1-BED5-0A86580DAF54}" presName="spaceRect" presStyleCnt="0"/>
      <dgm:spPr/>
    </dgm:pt>
    <dgm:pt modelId="{F40EBB83-AEC0-4B7F-ACDD-952AAC6825C7}" type="pres">
      <dgm:prSet presAssocID="{125AD019-FDC9-4BC1-BED5-0A86580DAF54}" presName="parTx" presStyleLbl="revTx" presStyleIdx="6" presStyleCnt="7">
        <dgm:presLayoutVars>
          <dgm:chMax val="0"/>
          <dgm:chPref val="0"/>
        </dgm:presLayoutVars>
      </dgm:prSet>
      <dgm:spPr/>
    </dgm:pt>
  </dgm:ptLst>
  <dgm:cxnLst>
    <dgm:cxn modelId="{EC264112-17E9-47D1-A6EF-DA862FEB2346}" srcId="{24FF8DA4-871F-435F-A156-E6E98214BACC}" destId="{8C94434D-1DA8-44B4-AEF3-9A82F438763E}" srcOrd="3" destOrd="0" parTransId="{4D21D0ED-F0C6-4A6D-82C3-AB559AC9A3BB}" sibTransId="{0E797CD6-1092-4218-B97F-1DB1AB1B201A}"/>
    <dgm:cxn modelId="{8DDA8A12-7023-4C8F-B629-50D5AD010649}" type="presOf" srcId="{8C94434D-1DA8-44B4-AEF3-9A82F438763E}" destId="{DD293705-2BA8-4EBF-BD9B-3AF5636939C9}" srcOrd="0" destOrd="0" presId="urn:microsoft.com/office/officeart/2018/2/layout/IconVerticalSolidList"/>
    <dgm:cxn modelId="{1C886C29-DFDA-4343-9766-6B96A44E1E8F}" srcId="{24FF8DA4-871F-435F-A156-E6E98214BACC}" destId="{125AD019-FDC9-4BC1-BED5-0A86580DAF54}" srcOrd="6" destOrd="0" parTransId="{33D98C3D-E0FB-49F5-8E0B-E9FE27AFC2E1}" sibTransId="{D777EED4-5A10-4CD9-9A2C-B03A65071EE0}"/>
    <dgm:cxn modelId="{26525B72-0AAD-4032-ADE8-75E3C23BC618}" type="presOf" srcId="{24FF8DA4-871F-435F-A156-E6E98214BACC}" destId="{563CF328-70E0-4384-99B2-7C6311D00965}" srcOrd="0" destOrd="0" presId="urn:microsoft.com/office/officeart/2018/2/layout/IconVerticalSolidList"/>
    <dgm:cxn modelId="{FD803A79-BE16-43A2-9989-D9144FABEFE4}" srcId="{24FF8DA4-871F-435F-A156-E6E98214BACC}" destId="{20965762-070B-443E-AD3E-A3A8CC508419}" srcOrd="5" destOrd="0" parTransId="{741FE3DC-15B0-4B4E-89E7-D54DA671C12F}" sibTransId="{A1ED168D-8932-4DCA-8F20-49F4A55E94B7}"/>
    <dgm:cxn modelId="{4B2A3D80-C1FD-4D4D-94F8-13010B871E3F}" type="presOf" srcId="{270D59E7-757D-404F-8DD9-8229049AE289}" destId="{1567484C-AAFE-49C2-9EDE-1FACF01B6FAE}" srcOrd="0" destOrd="0" presId="urn:microsoft.com/office/officeart/2018/2/layout/IconVerticalSolidList"/>
    <dgm:cxn modelId="{4D31688A-F931-45AB-A479-6C500D8F4F02}" type="presOf" srcId="{C09E19D4-0CBC-4D99-AB38-597DE80C5EFB}" destId="{C589BDB5-0336-4394-8A05-654E62C0DA05}" srcOrd="0" destOrd="0" presId="urn:microsoft.com/office/officeart/2018/2/layout/IconVerticalSolidList"/>
    <dgm:cxn modelId="{A98F85A8-0D8A-4B04-B730-E891F65E87FC}" type="presOf" srcId="{58B2A3F5-BF25-41E9-9B69-94B776A180EB}" destId="{0878118C-1F24-41D8-86F2-907EB89EDC6F}" srcOrd="0" destOrd="0" presId="urn:microsoft.com/office/officeart/2018/2/layout/IconVerticalSolidList"/>
    <dgm:cxn modelId="{6513F0B4-916B-41CD-948B-EFA081DEDF70}" type="presOf" srcId="{66020036-A112-4849-B40B-F5AFC7E9F868}" destId="{CB8EB9D0-9035-4C65-A4B6-F6651BF28075}" srcOrd="0" destOrd="0" presId="urn:microsoft.com/office/officeart/2018/2/layout/IconVerticalSolidList"/>
    <dgm:cxn modelId="{CA2125CA-6844-4EB5-AE83-DDB13CFB320D}" type="presOf" srcId="{125AD019-FDC9-4BC1-BED5-0A86580DAF54}" destId="{F40EBB83-AEC0-4B7F-ACDD-952AAC6825C7}" srcOrd="0" destOrd="0" presId="urn:microsoft.com/office/officeart/2018/2/layout/IconVerticalSolidList"/>
    <dgm:cxn modelId="{1BC819CE-D006-4E2D-855B-E107FB2505ED}" srcId="{24FF8DA4-871F-435F-A156-E6E98214BACC}" destId="{66020036-A112-4849-B40B-F5AFC7E9F868}" srcOrd="0" destOrd="0" parTransId="{52095B60-1CC0-495A-9503-A7A5FAF43755}" sibTransId="{C9CDB2FC-4E4A-4B0C-8116-D52D74D939ED}"/>
    <dgm:cxn modelId="{77A16AD7-35C5-428C-ACB3-614E6C459C6D}" srcId="{24FF8DA4-871F-435F-A156-E6E98214BACC}" destId="{270D59E7-757D-404F-8DD9-8229049AE289}" srcOrd="2" destOrd="0" parTransId="{28DBA5AB-83A3-44DD-BC0A-316CDFC4B4E2}" sibTransId="{2B7413C6-F0A7-47BC-8E56-80414C4676B6}"/>
    <dgm:cxn modelId="{F4805EE7-2F4E-492B-8378-BF27396FA257}" type="presOf" srcId="{20965762-070B-443E-AD3E-A3A8CC508419}" destId="{80D603B2-67ED-4706-AB05-5A60B18025B9}" srcOrd="0" destOrd="0" presId="urn:microsoft.com/office/officeart/2018/2/layout/IconVerticalSolidList"/>
    <dgm:cxn modelId="{8C2F10EC-6035-40F0-ADE5-9954E28EA728}" srcId="{24FF8DA4-871F-435F-A156-E6E98214BACC}" destId="{58B2A3F5-BF25-41E9-9B69-94B776A180EB}" srcOrd="1" destOrd="0" parTransId="{A890FD16-037A-4A52-A958-3088946C86C1}" sibTransId="{A3774339-F292-4F24-8137-AD4B8A5FC2D7}"/>
    <dgm:cxn modelId="{4112ADF8-593C-4442-88C2-113A1A786401}" srcId="{24FF8DA4-871F-435F-A156-E6E98214BACC}" destId="{C09E19D4-0CBC-4D99-AB38-597DE80C5EFB}" srcOrd="4" destOrd="0" parTransId="{FD283AD8-14AD-40F0-AFC8-375278B39100}" sibTransId="{628C728C-E2C5-4B98-B2AB-9FA49397D6D5}"/>
    <dgm:cxn modelId="{3CDC3DB1-5D40-49F5-9351-BFC91D487BE5}" type="presParOf" srcId="{563CF328-70E0-4384-99B2-7C6311D00965}" destId="{FE9102E4-B2D8-47B4-869B-8D221D25ACEE}" srcOrd="0" destOrd="0" presId="urn:microsoft.com/office/officeart/2018/2/layout/IconVerticalSolidList"/>
    <dgm:cxn modelId="{7B482FAA-D2C4-4CD0-B43A-C60A82083BF1}" type="presParOf" srcId="{FE9102E4-B2D8-47B4-869B-8D221D25ACEE}" destId="{BA6708A2-C489-4FDE-821C-802F0D68CFF5}" srcOrd="0" destOrd="0" presId="urn:microsoft.com/office/officeart/2018/2/layout/IconVerticalSolidList"/>
    <dgm:cxn modelId="{8888F6D2-7C7E-4B24-AA56-E2766986364D}" type="presParOf" srcId="{FE9102E4-B2D8-47B4-869B-8D221D25ACEE}" destId="{088CD463-4AAA-4863-9BF2-51FD6EE2012D}" srcOrd="1" destOrd="0" presId="urn:microsoft.com/office/officeart/2018/2/layout/IconVerticalSolidList"/>
    <dgm:cxn modelId="{72C2B396-9905-4A23-AA60-389FCE1B6787}" type="presParOf" srcId="{FE9102E4-B2D8-47B4-869B-8D221D25ACEE}" destId="{0C250DA8-C14D-42C4-8C19-5B1EAEE174C7}" srcOrd="2" destOrd="0" presId="urn:microsoft.com/office/officeart/2018/2/layout/IconVerticalSolidList"/>
    <dgm:cxn modelId="{71548D69-94E5-473F-AA77-848BAB24918D}" type="presParOf" srcId="{FE9102E4-B2D8-47B4-869B-8D221D25ACEE}" destId="{CB8EB9D0-9035-4C65-A4B6-F6651BF28075}" srcOrd="3" destOrd="0" presId="urn:microsoft.com/office/officeart/2018/2/layout/IconVerticalSolidList"/>
    <dgm:cxn modelId="{0F94A865-0A9C-47A4-9E88-348FEBEF752E}" type="presParOf" srcId="{563CF328-70E0-4384-99B2-7C6311D00965}" destId="{F7185BCF-212F-4259-AF74-51A095CBF814}" srcOrd="1" destOrd="0" presId="urn:microsoft.com/office/officeart/2018/2/layout/IconVerticalSolidList"/>
    <dgm:cxn modelId="{6A80C12E-0621-421C-A8BA-7A3EECEF6947}" type="presParOf" srcId="{563CF328-70E0-4384-99B2-7C6311D00965}" destId="{26F50D1C-32C6-46FA-899E-71EB788CEA36}" srcOrd="2" destOrd="0" presId="urn:microsoft.com/office/officeart/2018/2/layout/IconVerticalSolidList"/>
    <dgm:cxn modelId="{358331D2-C843-4071-B20C-3DE1E0E7937C}" type="presParOf" srcId="{26F50D1C-32C6-46FA-899E-71EB788CEA36}" destId="{5EC2D708-70A0-4445-BFBE-DB05C1325DF3}" srcOrd="0" destOrd="0" presId="urn:microsoft.com/office/officeart/2018/2/layout/IconVerticalSolidList"/>
    <dgm:cxn modelId="{2C2BAA0C-B903-4735-B073-753E71962E71}" type="presParOf" srcId="{26F50D1C-32C6-46FA-899E-71EB788CEA36}" destId="{45DA1389-37F9-4A88-B964-E9C1273AD615}" srcOrd="1" destOrd="0" presId="urn:microsoft.com/office/officeart/2018/2/layout/IconVerticalSolidList"/>
    <dgm:cxn modelId="{6EC8AC4E-7EF0-4D11-9260-E7845B917FEC}" type="presParOf" srcId="{26F50D1C-32C6-46FA-899E-71EB788CEA36}" destId="{0037BA6A-86E6-4A2B-B40D-0335F520C604}" srcOrd="2" destOrd="0" presId="urn:microsoft.com/office/officeart/2018/2/layout/IconVerticalSolidList"/>
    <dgm:cxn modelId="{77AAC259-089E-41E8-8A73-076B8403BAEB}" type="presParOf" srcId="{26F50D1C-32C6-46FA-899E-71EB788CEA36}" destId="{0878118C-1F24-41D8-86F2-907EB89EDC6F}" srcOrd="3" destOrd="0" presId="urn:microsoft.com/office/officeart/2018/2/layout/IconVerticalSolidList"/>
    <dgm:cxn modelId="{043A404C-EDA2-4D9A-8B87-54FAA20F2B4F}" type="presParOf" srcId="{563CF328-70E0-4384-99B2-7C6311D00965}" destId="{10FAF1BE-B69B-47E2-9398-7F716C21626D}" srcOrd="3" destOrd="0" presId="urn:microsoft.com/office/officeart/2018/2/layout/IconVerticalSolidList"/>
    <dgm:cxn modelId="{CF1DFEF9-CD3A-4314-8D73-2289B2BEB83A}" type="presParOf" srcId="{563CF328-70E0-4384-99B2-7C6311D00965}" destId="{07EDB608-2283-4B6C-8A55-821A7E339000}" srcOrd="4" destOrd="0" presId="urn:microsoft.com/office/officeart/2018/2/layout/IconVerticalSolidList"/>
    <dgm:cxn modelId="{E766EB2D-CB45-450F-8863-8F32C9DB2B0A}" type="presParOf" srcId="{07EDB608-2283-4B6C-8A55-821A7E339000}" destId="{F5C918F0-3F37-4641-A419-E554B0CE1140}" srcOrd="0" destOrd="0" presId="urn:microsoft.com/office/officeart/2018/2/layout/IconVerticalSolidList"/>
    <dgm:cxn modelId="{7EA4C5C4-C651-42E5-9911-706AC0021997}" type="presParOf" srcId="{07EDB608-2283-4B6C-8A55-821A7E339000}" destId="{E90E69B1-5F80-471D-98BF-C82C7AAC3856}" srcOrd="1" destOrd="0" presId="urn:microsoft.com/office/officeart/2018/2/layout/IconVerticalSolidList"/>
    <dgm:cxn modelId="{2FDBFBB0-5294-4614-B6D4-7E2F6A5F0F18}" type="presParOf" srcId="{07EDB608-2283-4B6C-8A55-821A7E339000}" destId="{04CE2B8B-7382-4592-AF76-89E3BDC7FCCB}" srcOrd="2" destOrd="0" presId="urn:microsoft.com/office/officeart/2018/2/layout/IconVerticalSolidList"/>
    <dgm:cxn modelId="{6530FB1C-D108-4B05-9310-F85C02C103AF}" type="presParOf" srcId="{07EDB608-2283-4B6C-8A55-821A7E339000}" destId="{1567484C-AAFE-49C2-9EDE-1FACF01B6FAE}" srcOrd="3" destOrd="0" presId="urn:microsoft.com/office/officeart/2018/2/layout/IconVerticalSolidList"/>
    <dgm:cxn modelId="{71906468-30B4-41D9-96BE-CF80B726EB17}" type="presParOf" srcId="{563CF328-70E0-4384-99B2-7C6311D00965}" destId="{5BC2530C-28E5-4A27-AD07-C602F006FEAB}" srcOrd="5" destOrd="0" presId="urn:microsoft.com/office/officeart/2018/2/layout/IconVerticalSolidList"/>
    <dgm:cxn modelId="{21DB238F-3F0C-483F-A1D4-FD146A7FADEC}" type="presParOf" srcId="{563CF328-70E0-4384-99B2-7C6311D00965}" destId="{51A10FFA-279B-4925-8C60-0CD5B0884C7F}" srcOrd="6" destOrd="0" presId="urn:microsoft.com/office/officeart/2018/2/layout/IconVerticalSolidList"/>
    <dgm:cxn modelId="{41A6E3A4-F1DB-43D4-B099-37B9E3B3E645}" type="presParOf" srcId="{51A10FFA-279B-4925-8C60-0CD5B0884C7F}" destId="{E289DDF1-D5B7-40AE-9EE8-21809A7C4629}" srcOrd="0" destOrd="0" presId="urn:microsoft.com/office/officeart/2018/2/layout/IconVerticalSolidList"/>
    <dgm:cxn modelId="{14364E79-A47C-4DD7-9CEA-E7EF8920F6AB}" type="presParOf" srcId="{51A10FFA-279B-4925-8C60-0CD5B0884C7F}" destId="{79BCD12B-8561-4AEA-B1DC-5E1F80C8F113}" srcOrd="1" destOrd="0" presId="urn:microsoft.com/office/officeart/2018/2/layout/IconVerticalSolidList"/>
    <dgm:cxn modelId="{0FBB2713-FAAC-45FB-B8BB-80C281A6E4EB}" type="presParOf" srcId="{51A10FFA-279B-4925-8C60-0CD5B0884C7F}" destId="{8DCC0009-4419-40D1-BC3B-BB16553B7645}" srcOrd="2" destOrd="0" presId="urn:microsoft.com/office/officeart/2018/2/layout/IconVerticalSolidList"/>
    <dgm:cxn modelId="{8446DDB0-B741-4FD8-9500-64CAA15981F8}" type="presParOf" srcId="{51A10FFA-279B-4925-8C60-0CD5B0884C7F}" destId="{DD293705-2BA8-4EBF-BD9B-3AF5636939C9}" srcOrd="3" destOrd="0" presId="urn:microsoft.com/office/officeart/2018/2/layout/IconVerticalSolidList"/>
    <dgm:cxn modelId="{EAB88CA8-7CAC-4523-A84F-D762560DE030}" type="presParOf" srcId="{563CF328-70E0-4384-99B2-7C6311D00965}" destId="{5418AEC4-7C1C-41A8-9CF3-4ECA2232F7BE}" srcOrd="7" destOrd="0" presId="urn:microsoft.com/office/officeart/2018/2/layout/IconVerticalSolidList"/>
    <dgm:cxn modelId="{C20DA466-E7C9-424F-A5D0-7578419783FD}" type="presParOf" srcId="{563CF328-70E0-4384-99B2-7C6311D00965}" destId="{21A96731-D225-47EE-9C99-B856D4A585D9}" srcOrd="8" destOrd="0" presId="urn:microsoft.com/office/officeart/2018/2/layout/IconVerticalSolidList"/>
    <dgm:cxn modelId="{C1EC9E92-F182-49C3-A23E-E6AFF38395FA}" type="presParOf" srcId="{21A96731-D225-47EE-9C99-B856D4A585D9}" destId="{755CCBD1-2F2B-468F-8B87-F5F436280809}" srcOrd="0" destOrd="0" presId="urn:microsoft.com/office/officeart/2018/2/layout/IconVerticalSolidList"/>
    <dgm:cxn modelId="{E6F14B51-42F7-4807-B4F0-E00CA304F808}" type="presParOf" srcId="{21A96731-D225-47EE-9C99-B856D4A585D9}" destId="{9B9014F4-2F66-4F3A-A2E0-81566C5A5CFF}" srcOrd="1" destOrd="0" presId="urn:microsoft.com/office/officeart/2018/2/layout/IconVerticalSolidList"/>
    <dgm:cxn modelId="{A3F98E79-4482-4B4E-A530-3E186C420598}" type="presParOf" srcId="{21A96731-D225-47EE-9C99-B856D4A585D9}" destId="{18C2B37E-8329-4F4A-AF61-78D31B54C285}" srcOrd="2" destOrd="0" presId="urn:microsoft.com/office/officeart/2018/2/layout/IconVerticalSolidList"/>
    <dgm:cxn modelId="{E81F6897-5CB0-4C38-B7BA-35F796D34B29}" type="presParOf" srcId="{21A96731-D225-47EE-9C99-B856D4A585D9}" destId="{C589BDB5-0336-4394-8A05-654E62C0DA05}" srcOrd="3" destOrd="0" presId="urn:microsoft.com/office/officeart/2018/2/layout/IconVerticalSolidList"/>
    <dgm:cxn modelId="{FCE3B2BD-DBF7-4B18-8EB8-DCF1363553F8}" type="presParOf" srcId="{563CF328-70E0-4384-99B2-7C6311D00965}" destId="{2904EDBC-679E-4B75-B792-631445295CC3}" srcOrd="9" destOrd="0" presId="urn:microsoft.com/office/officeart/2018/2/layout/IconVerticalSolidList"/>
    <dgm:cxn modelId="{7BD1B649-D630-4E0F-A1CD-04589D9CD897}" type="presParOf" srcId="{563CF328-70E0-4384-99B2-7C6311D00965}" destId="{E18CBA91-468D-4E4E-9D25-C33E166D92CE}" srcOrd="10" destOrd="0" presId="urn:microsoft.com/office/officeart/2018/2/layout/IconVerticalSolidList"/>
    <dgm:cxn modelId="{682A6E56-F84E-40BB-947D-039BB70CDEB0}" type="presParOf" srcId="{E18CBA91-468D-4E4E-9D25-C33E166D92CE}" destId="{991DFED4-C8CE-4C3F-9FC8-0DD13A8481CF}" srcOrd="0" destOrd="0" presId="urn:microsoft.com/office/officeart/2018/2/layout/IconVerticalSolidList"/>
    <dgm:cxn modelId="{6E4A293D-B13E-4345-9B7F-7EE5D433C0AD}" type="presParOf" srcId="{E18CBA91-468D-4E4E-9D25-C33E166D92CE}" destId="{41622AF6-792F-4C8A-BCC4-817902127296}" srcOrd="1" destOrd="0" presId="urn:microsoft.com/office/officeart/2018/2/layout/IconVerticalSolidList"/>
    <dgm:cxn modelId="{A710B0C2-DEDC-4704-B24D-E725DD33F5F8}" type="presParOf" srcId="{E18CBA91-468D-4E4E-9D25-C33E166D92CE}" destId="{9E23E1FD-1950-4C9F-801A-75BCC553F648}" srcOrd="2" destOrd="0" presId="urn:microsoft.com/office/officeart/2018/2/layout/IconVerticalSolidList"/>
    <dgm:cxn modelId="{0AC959DE-A6C9-4C88-8772-9557CB7AB307}" type="presParOf" srcId="{E18CBA91-468D-4E4E-9D25-C33E166D92CE}" destId="{80D603B2-67ED-4706-AB05-5A60B18025B9}" srcOrd="3" destOrd="0" presId="urn:microsoft.com/office/officeart/2018/2/layout/IconVerticalSolidList"/>
    <dgm:cxn modelId="{45D57E6F-272E-4469-9AA4-D06DB73F9813}" type="presParOf" srcId="{563CF328-70E0-4384-99B2-7C6311D00965}" destId="{C2EE0503-AB27-48FB-8546-AA18FF701B96}" srcOrd="11" destOrd="0" presId="urn:microsoft.com/office/officeart/2018/2/layout/IconVerticalSolidList"/>
    <dgm:cxn modelId="{975D6F28-08E1-490C-B3C8-B32E3C1FD263}" type="presParOf" srcId="{563CF328-70E0-4384-99B2-7C6311D00965}" destId="{113EC497-C9CC-4698-B310-8FF62B67D244}" srcOrd="12" destOrd="0" presId="urn:microsoft.com/office/officeart/2018/2/layout/IconVerticalSolidList"/>
    <dgm:cxn modelId="{5468A3D9-E66C-40A5-8221-67E71859963D}" type="presParOf" srcId="{113EC497-C9CC-4698-B310-8FF62B67D244}" destId="{7C1A789F-CFA8-40EA-827E-9FA308936CB2}" srcOrd="0" destOrd="0" presId="urn:microsoft.com/office/officeart/2018/2/layout/IconVerticalSolidList"/>
    <dgm:cxn modelId="{534DA907-1746-4105-A3AF-25BC093D7AED}" type="presParOf" srcId="{113EC497-C9CC-4698-B310-8FF62B67D244}" destId="{F194A4FB-D1C3-41F1-90E3-85DFB9FDE09B}" srcOrd="1" destOrd="0" presId="urn:microsoft.com/office/officeart/2018/2/layout/IconVerticalSolidList"/>
    <dgm:cxn modelId="{1A988804-D203-43DC-A8B2-4B5CCC1AA2F2}" type="presParOf" srcId="{113EC497-C9CC-4698-B310-8FF62B67D244}" destId="{E6379694-74CA-4F7D-ABC5-6D1CB25A38E2}" srcOrd="2" destOrd="0" presId="urn:microsoft.com/office/officeart/2018/2/layout/IconVerticalSolidList"/>
    <dgm:cxn modelId="{B6448260-8381-4EDB-8E65-3604EC47DC86}" type="presParOf" srcId="{113EC497-C9CC-4698-B310-8FF62B67D244}" destId="{F40EBB83-AEC0-4B7F-ACDD-952AAC6825C7}"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E17D873-5AAD-423B-8384-9E1BD4567299}"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DDEFBF5A-F5EF-4803-B393-DE468D0AD143}">
      <dgm:prSet/>
      <dgm:spPr/>
      <dgm:t>
        <a:bodyPr/>
        <a:lstStyle/>
        <a:p>
          <a:r>
            <a:rPr lang="en-US" baseline="0"/>
            <a:t>• Power Distance: China high, UK low</a:t>
          </a:r>
          <a:endParaRPr lang="en-US"/>
        </a:p>
      </dgm:t>
    </dgm:pt>
    <dgm:pt modelId="{FF6DF094-8F0D-4FC9-90AC-FAE321A1C3B4}" type="parTrans" cxnId="{FC01DC40-7A44-4447-A186-F918FFE12DDC}">
      <dgm:prSet/>
      <dgm:spPr/>
      <dgm:t>
        <a:bodyPr/>
        <a:lstStyle/>
        <a:p>
          <a:endParaRPr lang="en-US"/>
        </a:p>
      </dgm:t>
    </dgm:pt>
    <dgm:pt modelId="{5351108A-1320-476F-8500-175AA88BFD5A}" type="sibTrans" cxnId="{FC01DC40-7A44-4447-A186-F918FFE12DDC}">
      <dgm:prSet/>
      <dgm:spPr/>
      <dgm:t>
        <a:bodyPr/>
        <a:lstStyle/>
        <a:p>
          <a:endParaRPr lang="en-US"/>
        </a:p>
      </dgm:t>
    </dgm:pt>
    <dgm:pt modelId="{3673877C-C806-4422-9F7A-9A323ED706F4}">
      <dgm:prSet/>
      <dgm:spPr/>
      <dgm:t>
        <a:bodyPr/>
        <a:lstStyle/>
        <a:p>
          <a:r>
            <a:rPr lang="en-US" baseline="0"/>
            <a:t>• Individualism vs. Collectivism: UK high individualism, China collectivism</a:t>
          </a:r>
          <a:endParaRPr lang="en-US"/>
        </a:p>
      </dgm:t>
    </dgm:pt>
    <dgm:pt modelId="{2DB147CB-8AD5-4746-8A20-3F5FA44C5D27}" type="parTrans" cxnId="{C3E757E8-F5D5-4E76-9F5F-8B824CCD1D08}">
      <dgm:prSet/>
      <dgm:spPr/>
      <dgm:t>
        <a:bodyPr/>
        <a:lstStyle/>
        <a:p>
          <a:endParaRPr lang="en-US"/>
        </a:p>
      </dgm:t>
    </dgm:pt>
    <dgm:pt modelId="{1F88E2FF-26AA-46C5-9676-73F38C2A0AED}" type="sibTrans" cxnId="{C3E757E8-F5D5-4E76-9F5F-8B824CCD1D08}">
      <dgm:prSet/>
      <dgm:spPr/>
      <dgm:t>
        <a:bodyPr/>
        <a:lstStyle/>
        <a:p>
          <a:endParaRPr lang="en-US"/>
        </a:p>
      </dgm:t>
    </dgm:pt>
    <dgm:pt modelId="{C93C7860-EE2E-4390-8356-4F1B0D6B0C5C}">
      <dgm:prSet/>
      <dgm:spPr/>
      <dgm:t>
        <a:bodyPr/>
        <a:lstStyle/>
        <a:p>
          <a:r>
            <a:rPr lang="en-US" baseline="0"/>
            <a:t>• Communication: UK direct, China indirect</a:t>
          </a:r>
          <a:endParaRPr lang="en-US"/>
        </a:p>
      </dgm:t>
    </dgm:pt>
    <dgm:pt modelId="{9326303A-0E01-48F1-BD6D-441C22679BB7}" type="parTrans" cxnId="{CA427183-CBD9-4DB3-9F38-8B167006EB8A}">
      <dgm:prSet/>
      <dgm:spPr/>
      <dgm:t>
        <a:bodyPr/>
        <a:lstStyle/>
        <a:p>
          <a:endParaRPr lang="en-US"/>
        </a:p>
      </dgm:t>
    </dgm:pt>
    <dgm:pt modelId="{BEAD2746-FEFC-46CE-9C4D-8CD33141CEAC}" type="sibTrans" cxnId="{CA427183-CBD9-4DB3-9F38-8B167006EB8A}">
      <dgm:prSet/>
      <dgm:spPr/>
      <dgm:t>
        <a:bodyPr/>
        <a:lstStyle/>
        <a:p>
          <a:endParaRPr lang="en-US"/>
        </a:p>
      </dgm:t>
    </dgm:pt>
    <dgm:pt modelId="{EBC32EFD-3840-4A00-932E-5154131CF56B}">
      <dgm:prSet/>
      <dgm:spPr/>
      <dgm:t>
        <a:bodyPr/>
        <a:lstStyle/>
        <a:p>
          <a:r>
            <a:rPr lang="en-US" baseline="0"/>
            <a:t>• Long-term orientation: China strong, UK moderate</a:t>
          </a:r>
          <a:endParaRPr lang="en-US"/>
        </a:p>
      </dgm:t>
    </dgm:pt>
    <dgm:pt modelId="{F83FC203-4042-4555-8ACC-6E7E38C2480C}" type="parTrans" cxnId="{C38DCD4D-E9CF-414A-90C5-3C27569F0871}">
      <dgm:prSet/>
      <dgm:spPr/>
      <dgm:t>
        <a:bodyPr/>
        <a:lstStyle/>
        <a:p>
          <a:endParaRPr lang="en-US"/>
        </a:p>
      </dgm:t>
    </dgm:pt>
    <dgm:pt modelId="{AF06E815-80A6-470C-AD8A-C320CB085C4D}" type="sibTrans" cxnId="{C38DCD4D-E9CF-414A-90C5-3C27569F0871}">
      <dgm:prSet/>
      <dgm:spPr/>
      <dgm:t>
        <a:bodyPr/>
        <a:lstStyle/>
        <a:p>
          <a:endParaRPr lang="en-US"/>
        </a:p>
      </dgm:t>
    </dgm:pt>
    <dgm:pt modelId="{A2B18B2A-A555-410D-8A43-6412E3AD9D23}" type="pres">
      <dgm:prSet presAssocID="{AE17D873-5AAD-423B-8384-9E1BD4567299}" presName="outerComposite" presStyleCnt="0">
        <dgm:presLayoutVars>
          <dgm:chMax val="5"/>
          <dgm:dir/>
          <dgm:resizeHandles val="exact"/>
        </dgm:presLayoutVars>
      </dgm:prSet>
      <dgm:spPr/>
    </dgm:pt>
    <dgm:pt modelId="{30785F83-7443-4488-A567-D9E4BB93A2A2}" type="pres">
      <dgm:prSet presAssocID="{AE17D873-5AAD-423B-8384-9E1BD4567299}" presName="dummyMaxCanvas" presStyleCnt="0">
        <dgm:presLayoutVars/>
      </dgm:prSet>
      <dgm:spPr/>
    </dgm:pt>
    <dgm:pt modelId="{21338C55-F241-4FF1-B0A7-D195A4D84265}" type="pres">
      <dgm:prSet presAssocID="{AE17D873-5AAD-423B-8384-9E1BD4567299}" presName="FourNodes_1" presStyleLbl="node1" presStyleIdx="0" presStyleCnt="4">
        <dgm:presLayoutVars>
          <dgm:bulletEnabled val="1"/>
        </dgm:presLayoutVars>
      </dgm:prSet>
      <dgm:spPr/>
    </dgm:pt>
    <dgm:pt modelId="{FCF6AE5D-3575-4CC4-AC98-1C3E1F340563}" type="pres">
      <dgm:prSet presAssocID="{AE17D873-5AAD-423B-8384-9E1BD4567299}" presName="FourNodes_2" presStyleLbl="node1" presStyleIdx="1" presStyleCnt="4">
        <dgm:presLayoutVars>
          <dgm:bulletEnabled val="1"/>
        </dgm:presLayoutVars>
      </dgm:prSet>
      <dgm:spPr/>
    </dgm:pt>
    <dgm:pt modelId="{A14D8CB4-60B4-4D9D-B214-B791407AFCF5}" type="pres">
      <dgm:prSet presAssocID="{AE17D873-5AAD-423B-8384-9E1BD4567299}" presName="FourNodes_3" presStyleLbl="node1" presStyleIdx="2" presStyleCnt="4">
        <dgm:presLayoutVars>
          <dgm:bulletEnabled val="1"/>
        </dgm:presLayoutVars>
      </dgm:prSet>
      <dgm:spPr/>
    </dgm:pt>
    <dgm:pt modelId="{6C1CF371-F852-4129-8557-DB9FAD7CB66A}" type="pres">
      <dgm:prSet presAssocID="{AE17D873-5AAD-423B-8384-9E1BD4567299}" presName="FourNodes_4" presStyleLbl="node1" presStyleIdx="3" presStyleCnt="4">
        <dgm:presLayoutVars>
          <dgm:bulletEnabled val="1"/>
        </dgm:presLayoutVars>
      </dgm:prSet>
      <dgm:spPr/>
    </dgm:pt>
    <dgm:pt modelId="{E06434B2-147B-42B7-B172-DBFD7180B37D}" type="pres">
      <dgm:prSet presAssocID="{AE17D873-5AAD-423B-8384-9E1BD4567299}" presName="FourConn_1-2" presStyleLbl="fgAccFollowNode1" presStyleIdx="0" presStyleCnt="3">
        <dgm:presLayoutVars>
          <dgm:bulletEnabled val="1"/>
        </dgm:presLayoutVars>
      </dgm:prSet>
      <dgm:spPr/>
    </dgm:pt>
    <dgm:pt modelId="{E89A21B5-906C-4F6C-9EAB-945B2B0FB1DC}" type="pres">
      <dgm:prSet presAssocID="{AE17D873-5AAD-423B-8384-9E1BD4567299}" presName="FourConn_2-3" presStyleLbl="fgAccFollowNode1" presStyleIdx="1" presStyleCnt="3">
        <dgm:presLayoutVars>
          <dgm:bulletEnabled val="1"/>
        </dgm:presLayoutVars>
      </dgm:prSet>
      <dgm:spPr/>
    </dgm:pt>
    <dgm:pt modelId="{43CC38BD-6F4A-49E4-BE77-73065C257ED2}" type="pres">
      <dgm:prSet presAssocID="{AE17D873-5AAD-423B-8384-9E1BD4567299}" presName="FourConn_3-4" presStyleLbl="fgAccFollowNode1" presStyleIdx="2" presStyleCnt="3">
        <dgm:presLayoutVars>
          <dgm:bulletEnabled val="1"/>
        </dgm:presLayoutVars>
      </dgm:prSet>
      <dgm:spPr/>
    </dgm:pt>
    <dgm:pt modelId="{F9FCB0DB-8185-4C6D-8C86-3FF51292D7AA}" type="pres">
      <dgm:prSet presAssocID="{AE17D873-5AAD-423B-8384-9E1BD4567299}" presName="FourNodes_1_text" presStyleLbl="node1" presStyleIdx="3" presStyleCnt="4">
        <dgm:presLayoutVars>
          <dgm:bulletEnabled val="1"/>
        </dgm:presLayoutVars>
      </dgm:prSet>
      <dgm:spPr/>
    </dgm:pt>
    <dgm:pt modelId="{4E7C143C-4F40-411D-95CC-1AF6461F0F9F}" type="pres">
      <dgm:prSet presAssocID="{AE17D873-5AAD-423B-8384-9E1BD4567299}" presName="FourNodes_2_text" presStyleLbl="node1" presStyleIdx="3" presStyleCnt="4">
        <dgm:presLayoutVars>
          <dgm:bulletEnabled val="1"/>
        </dgm:presLayoutVars>
      </dgm:prSet>
      <dgm:spPr/>
    </dgm:pt>
    <dgm:pt modelId="{4B064845-A5D2-416A-8048-5C2C705F20E1}" type="pres">
      <dgm:prSet presAssocID="{AE17D873-5AAD-423B-8384-9E1BD4567299}" presName="FourNodes_3_text" presStyleLbl="node1" presStyleIdx="3" presStyleCnt="4">
        <dgm:presLayoutVars>
          <dgm:bulletEnabled val="1"/>
        </dgm:presLayoutVars>
      </dgm:prSet>
      <dgm:spPr/>
    </dgm:pt>
    <dgm:pt modelId="{465E3A59-6FB4-48BD-9EC8-05C22F871591}" type="pres">
      <dgm:prSet presAssocID="{AE17D873-5AAD-423B-8384-9E1BD4567299}" presName="FourNodes_4_text" presStyleLbl="node1" presStyleIdx="3" presStyleCnt="4">
        <dgm:presLayoutVars>
          <dgm:bulletEnabled val="1"/>
        </dgm:presLayoutVars>
      </dgm:prSet>
      <dgm:spPr/>
    </dgm:pt>
  </dgm:ptLst>
  <dgm:cxnLst>
    <dgm:cxn modelId="{8AF9DF30-7206-4B24-9EE5-268198934643}" type="presOf" srcId="{3673877C-C806-4422-9F7A-9A323ED706F4}" destId="{4E7C143C-4F40-411D-95CC-1AF6461F0F9F}" srcOrd="1" destOrd="0" presId="urn:microsoft.com/office/officeart/2005/8/layout/vProcess5"/>
    <dgm:cxn modelId="{97D2DB37-41AE-46DF-BB77-C79B859919C3}" type="presOf" srcId="{5351108A-1320-476F-8500-175AA88BFD5A}" destId="{E06434B2-147B-42B7-B172-DBFD7180B37D}" srcOrd="0" destOrd="0" presId="urn:microsoft.com/office/officeart/2005/8/layout/vProcess5"/>
    <dgm:cxn modelId="{CF32793D-57DE-4716-8926-589DE288E10B}" type="presOf" srcId="{BEAD2746-FEFC-46CE-9C4D-8CD33141CEAC}" destId="{43CC38BD-6F4A-49E4-BE77-73065C257ED2}" srcOrd="0" destOrd="0" presId="urn:microsoft.com/office/officeart/2005/8/layout/vProcess5"/>
    <dgm:cxn modelId="{FC01DC40-7A44-4447-A186-F918FFE12DDC}" srcId="{AE17D873-5AAD-423B-8384-9E1BD4567299}" destId="{DDEFBF5A-F5EF-4803-B393-DE468D0AD143}" srcOrd="0" destOrd="0" parTransId="{FF6DF094-8F0D-4FC9-90AC-FAE321A1C3B4}" sibTransId="{5351108A-1320-476F-8500-175AA88BFD5A}"/>
    <dgm:cxn modelId="{71DE165E-EE74-4967-A6D7-4797E47DFDFE}" type="presOf" srcId="{EBC32EFD-3840-4A00-932E-5154131CF56B}" destId="{6C1CF371-F852-4129-8557-DB9FAD7CB66A}" srcOrd="0" destOrd="0" presId="urn:microsoft.com/office/officeart/2005/8/layout/vProcess5"/>
    <dgm:cxn modelId="{F47D3761-B8A4-4276-B6ED-6E20E13837B0}" type="presOf" srcId="{EBC32EFD-3840-4A00-932E-5154131CF56B}" destId="{465E3A59-6FB4-48BD-9EC8-05C22F871591}" srcOrd="1" destOrd="0" presId="urn:microsoft.com/office/officeart/2005/8/layout/vProcess5"/>
    <dgm:cxn modelId="{C38DCD4D-E9CF-414A-90C5-3C27569F0871}" srcId="{AE17D873-5AAD-423B-8384-9E1BD4567299}" destId="{EBC32EFD-3840-4A00-932E-5154131CF56B}" srcOrd="3" destOrd="0" parTransId="{F83FC203-4042-4555-8ACC-6E7E38C2480C}" sibTransId="{AF06E815-80A6-470C-AD8A-C320CB085C4D}"/>
    <dgm:cxn modelId="{62D79170-DBC1-4CFB-B62B-CCEF4DEF83A8}" type="presOf" srcId="{C93C7860-EE2E-4390-8356-4F1B0D6B0C5C}" destId="{4B064845-A5D2-416A-8048-5C2C705F20E1}" srcOrd="1" destOrd="0" presId="urn:microsoft.com/office/officeart/2005/8/layout/vProcess5"/>
    <dgm:cxn modelId="{CA427183-CBD9-4DB3-9F38-8B167006EB8A}" srcId="{AE17D873-5AAD-423B-8384-9E1BD4567299}" destId="{C93C7860-EE2E-4390-8356-4F1B0D6B0C5C}" srcOrd="2" destOrd="0" parTransId="{9326303A-0E01-48F1-BD6D-441C22679BB7}" sibTransId="{BEAD2746-FEFC-46CE-9C4D-8CD33141CEAC}"/>
    <dgm:cxn modelId="{FA6F7883-60F3-40FE-ACB0-AE52818525C9}" type="presOf" srcId="{AE17D873-5AAD-423B-8384-9E1BD4567299}" destId="{A2B18B2A-A555-410D-8A43-6412E3AD9D23}" srcOrd="0" destOrd="0" presId="urn:microsoft.com/office/officeart/2005/8/layout/vProcess5"/>
    <dgm:cxn modelId="{C678888A-F958-4D02-93E0-8B823A52E91D}" type="presOf" srcId="{3673877C-C806-4422-9F7A-9A323ED706F4}" destId="{FCF6AE5D-3575-4CC4-AC98-1C3E1F340563}" srcOrd="0" destOrd="0" presId="urn:microsoft.com/office/officeart/2005/8/layout/vProcess5"/>
    <dgm:cxn modelId="{F086C2B2-8D43-4973-A4DE-05BFECCEB95D}" type="presOf" srcId="{C93C7860-EE2E-4390-8356-4F1B0D6B0C5C}" destId="{A14D8CB4-60B4-4D9D-B214-B791407AFCF5}" srcOrd="0" destOrd="0" presId="urn:microsoft.com/office/officeart/2005/8/layout/vProcess5"/>
    <dgm:cxn modelId="{01738BB8-7E88-4FE9-8701-184B0C8B2088}" type="presOf" srcId="{DDEFBF5A-F5EF-4803-B393-DE468D0AD143}" destId="{F9FCB0DB-8185-4C6D-8C86-3FF51292D7AA}" srcOrd="1" destOrd="0" presId="urn:microsoft.com/office/officeart/2005/8/layout/vProcess5"/>
    <dgm:cxn modelId="{E69BF3BF-19B2-4269-B32A-AD0A7A4C6D72}" type="presOf" srcId="{1F88E2FF-26AA-46C5-9676-73F38C2A0AED}" destId="{E89A21B5-906C-4F6C-9EAB-945B2B0FB1DC}" srcOrd="0" destOrd="0" presId="urn:microsoft.com/office/officeart/2005/8/layout/vProcess5"/>
    <dgm:cxn modelId="{202CA3E2-9F87-47AD-9A25-BFB4F8169917}" type="presOf" srcId="{DDEFBF5A-F5EF-4803-B393-DE468D0AD143}" destId="{21338C55-F241-4FF1-B0A7-D195A4D84265}" srcOrd="0" destOrd="0" presId="urn:microsoft.com/office/officeart/2005/8/layout/vProcess5"/>
    <dgm:cxn modelId="{C3E757E8-F5D5-4E76-9F5F-8B824CCD1D08}" srcId="{AE17D873-5AAD-423B-8384-9E1BD4567299}" destId="{3673877C-C806-4422-9F7A-9A323ED706F4}" srcOrd="1" destOrd="0" parTransId="{2DB147CB-8AD5-4746-8A20-3F5FA44C5D27}" sibTransId="{1F88E2FF-26AA-46C5-9676-73F38C2A0AED}"/>
    <dgm:cxn modelId="{94063394-1B90-47CD-8059-50233C0FB025}" type="presParOf" srcId="{A2B18B2A-A555-410D-8A43-6412E3AD9D23}" destId="{30785F83-7443-4488-A567-D9E4BB93A2A2}" srcOrd="0" destOrd="0" presId="urn:microsoft.com/office/officeart/2005/8/layout/vProcess5"/>
    <dgm:cxn modelId="{44CA6ECE-305C-4DC3-9340-E63B80B6E6B4}" type="presParOf" srcId="{A2B18B2A-A555-410D-8A43-6412E3AD9D23}" destId="{21338C55-F241-4FF1-B0A7-D195A4D84265}" srcOrd="1" destOrd="0" presId="urn:microsoft.com/office/officeart/2005/8/layout/vProcess5"/>
    <dgm:cxn modelId="{053B25D7-F71F-48EC-A253-2F50D966D64F}" type="presParOf" srcId="{A2B18B2A-A555-410D-8A43-6412E3AD9D23}" destId="{FCF6AE5D-3575-4CC4-AC98-1C3E1F340563}" srcOrd="2" destOrd="0" presId="urn:microsoft.com/office/officeart/2005/8/layout/vProcess5"/>
    <dgm:cxn modelId="{4813C960-2CA0-4191-9AF9-7E8B993708F1}" type="presParOf" srcId="{A2B18B2A-A555-410D-8A43-6412E3AD9D23}" destId="{A14D8CB4-60B4-4D9D-B214-B791407AFCF5}" srcOrd="3" destOrd="0" presId="urn:microsoft.com/office/officeart/2005/8/layout/vProcess5"/>
    <dgm:cxn modelId="{4C8053AB-9E10-468A-AD9A-8F0D55C9BBEE}" type="presParOf" srcId="{A2B18B2A-A555-410D-8A43-6412E3AD9D23}" destId="{6C1CF371-F852-4129-8557-DB9FAD7CB66A}" srcOrd="4" destOrd="0" presId="urn:microsoft.com/office/officeart/2005/8/layout/vProcess5"/>
    <dgm:cxn modelId="{15056037-5201-4E9B-AAD3-36E3C7828187}" type="presParOf" srcId="{A2B18B2A-A555-410D-8A43-6412E3AD9D23}" destId="{E06434B2-147B-42B7-B172-DBFD7180B37D}" srcOrd="5" destOrd="0" presId="urn:microsoft.com/office/officeart/2005/8/layout/vProcess5"/>
    <dgm:cxn modelId="{13C39364-3B82-45E5-BD8B-0064B2D890AA}" type="presParOf" srcId="{A2B18B2A-A555-410D-8A43-6412E3AD9D23}" destId="{E89A21B5-906C-4F6C-9EAB-945B2B0FB1DC}" srcOrd="6" destOrd="0" presId="urn:microsoft.com/office/officeart/2005/8/layout/vProcess5"/>
    <dgm:cxn modelId="{5A9CC018-DEE3-4726-9209-CF342D624CA4}" type="presParOf" srcId="{A2B18B2A-A555-410D-8A43-6412E3AD9D23}" destId="{43CC38BD-6F4A-49E4-BE77-73065C257ED2}" srcOrd="7" destOrd="0" presId="urn:microsoft.com/office/officeart/2005/8/layout/vProcess5"/>
    <dgm:cxn modelId="{CAD0CBD8-10ED-4739-9682-8D16C714F42D}" type="presParOf" srcId="{A2B18B2A-A555-410D-8A43-6412E3AD9D23}" destId="{F9FCB0DB-8185-4C6D-8C86-3FF51292D7AA}" srcOrd="8" destOrd="0" presId="urn:microsoft.com/office/officeart/2005/8/layout/vProcess5"/>
    <dgm:cxn modelId="{E673DDE4-E868-41F7-81F0-BFCFDAE94838}" type="presParOf" srcId="{A2B18B2A-A555-410D-8A43-6412E3AD9D23}" destId="{4E7C143C-4F40-411D-95CC-1AF6461F0F9F}" srcOrd="9" destOrd="0" presId="urn:microsoft.com/office/officeart/2005/8/layout/vProcess5"/>
    <dgm:cxn modelId="{03A5B509-F000-4C6F-BE10-8C8B6294B9AC}" type="presParOf" srcId="{A2B18B2A-A555-410D-8A43-6412E3AD9D23}" destId="{4B064845-A5D2-416A-8048-5C2C705F20E1}" srcOrd="10" destOrd="0" presId="urn:microsoft.com/office/officeart/2005/8/layout/vProcess5"/>
    <dgm:cxn modelId="{7AC1581A-6493-4607-BB13-FEDDBE6B4EFD}" type="presParOf" srcId="{A2B18B2A-A555-410D-8A43-6412E3AD9D23}" destId="{465E3A59-6FB4-48BD-9EC8-05C22F871591}"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37C77F9-403C-486C-A13D-30A26E889CD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61350CA-A9F0-4227-8671-F4AF6910593C}">
      <dgm:prSet/>
      <dgm:spPr/>
      <dgm:t>
        <a:bodyPr/>
        <a:lstStyle/>
        <a:p>
          <a:r>
            <a:rPr lang="en-US" baseline="0"/>
            <a:t>• Invest time in Guanxi</a:t>
          </a:r>
          <a:endParaRPr lang="en-US"/>
        </a:p>
      </dgm:t>
    </dgm:pt>
    <dgm:pt modelId="{C802A6F6-944C-4A66-8DBE-15FE6A2988EF}" type="parTrans" cxnId="{93609574-AD2D-43F9-91E2-398F53AEE6A6}">
      <dgm:prSet/>
      <dgm:spPr/>
      <dgm:t>
        <a:bodyPr/>
        <a:lstStyle/>
        <a:p>
          <a:endParaRPr lang="en-US"/>
        </a:p>
      </dgm:t>
    </dgm:pt>
    <dgm:pt modelId="{F0B116E7-2841-45B9-BF7C-20B20C3D65EB}" type="sibTrans" cxnId="{93609574-AD2D-43F9-91E2-398F53AEE6A6}">
      <dgm:prSet/>
      <dgm:spPr/>
      <dgm:t>
        <a:bodyPr/>
        <a:lstStyle/>
        <a:p>
          <a:endParaRPr lang="en-US"/>
        </a:p>
      </dgm:t>
    </dgm:pt>
    <dgm:pt modelId="{6318872C-E1D8-4D62-9EBA-0951E7E59208}">
      <dgm:prSet/>
      <dgm:spPr/>
      <dgm:t>
        <a:bodyPr/>
        <a:lstStyle/>
        <a:p>
          <a:r>
            <a:rPr lang="en-US" baseline="0"/>
            <a:t>• Show respect for hierarchy</a:t>
          </a:r>
          <a:endParaRPr lang="en-US"/>
        </a:p>
      </dgm:t>
    </dgm:pt>
    <dgm:pt modelId="{969945E7-5303-40BC-8338-F98C8BABF2A1}" type="parTrans" cxnId="{022BD201-D12D-4297-944D-517A0367D269}">
      <dgm:prSet/>
      <dgm:spPr/>
      <dgm:t>
        <a:bodyPr/>
        <a:lstStyle/>
        <a:p>
          <a:endParaRPr lang="en-US"/>
        </a:p>
      </dgm:t>
    </dgm:pt>
    <dgm:pt modelId="{F7AFF7AC-BE42-4285-ADA3-DDD8B7DB4327}" type="sibTrans" cxnId="{022BD201-D12D-4297-944D-517A0367D269}">
      <dgm:prSet/>
      <dgm:spPr/>
      <dgm:t>
        <a:bodyPr/>
        <a:lstStyle/>
        <a:p>
          <a:endParaRPr lang="en-US"/>
        </a:p>
      </dgm:t>
    </dgm:pt>
    <dgm:pt modelId="{CCB5B49E-9CF2-41DB-BC09-EDF5FFDCD8E3}">
      <dgm:prSet/>
      <dgm:spPr/>
      <dgm:t>
        <a:bodyPr/>
        <a:lstStyle/>
        <a:p>
          <a:r>
            <a:rPr lang="en-US" baseline="0"/>
            <a:t>• Be patient and flexible</a:t>
          </a:r>
          <a:endParaRPr lang="en-US"/>
        </a:p>
      </dgm:t>
    </dgm:pt>
    <dgm:pt modelId="{3BD2655E-A238-4C62-9C90-AD385222B20C}" type="parTrans" cxnId="{BD9A39FC-43C9-419F-B1EC-89D8FDB66A7D}">
      <dgm:prSet/>
      <dgm:spPr/>
      <dgm:t>
        <a:bodyPr/>
        <a:lstStyle/>
        <a:p>
          <a:endParaRPr lang="en-US"/>
        </a:p>
      </dgm:t>
    </dgm:pt>
    <dgm:pt modelId="{CDA54321-93F6-4C4C-8DED-2AE652CA1859}" type="sibTrans" cxnId="{BD9A39FC-43C9-419F-B1EC-89D8FDB66A7D}">
      <dgm:prSet/>
      <dgm:spPr/>
      <dgm:t>
        <a:bodyPr/>
        <a:lstStyle/>
        <a:p>
          <a:endParaRPr lang="en-US"/>
        </a:p>
      </dgm:t>
    </dgm:pt>
    <dgm:pt modelId="{D08140A8-B262-4EC6-B107-5F4C96727EFD}">
      <dgm:prSet/>
      <dgm:spPr/>
      <dgm:t>
        <a:bodyPr/>
        <a:lstStyle/>
        <a:p>
          <a:r>
            <a:rPr lang="en-US" baseline="0"/>
            <a:t>• Adapt communication to be less confrontational</a:t>
          </a:r>
          <a:endParaRPr lang="en-US"/>
        </a:p>
      </dgm:t>
    </dgm:pt>
    <dgm:pt modelId="{A77227CA-21E4-4751-AC65-7BE44CE16F68}" type="parTrans" cxnId="{463DC592-19F2-4858-AA70-C3361EFC5676}">
      <dgm:prSet/>
      <dgm:spPr/>
      <dgm:t>
        <a:bodyPr/>
        <a:lstStyle/>
        <a:p>
          <a:endParaRPr lang="en-US"/>
        </a:p>
      </dgm:t>
    </dgm:pt>
    <dgm:pt modelId="{37F1BE15-A069-49E7-A9CD-1CB7B3B3ACD5}" type="sibTrans" cxnId="{463DC592-19F2-4858-AA70-C3361EFC5676}">
      <dgm:prSet/>
      <dgm:spPr/>
      <dgm:t>
        <a:bodyPr/>
        <a:lstStyle/>
        <a:p>
          <a:endParaRPr lang="en-US"/>
        </a:p>
      </dgm:t>
    </dgm:pt>
    <dgm:pt modelId="{78CA1515-F288-41E6-A75A-FACFB3145BC7}">
      <dgm:prSet/>
      <dgm:spPr/>
      <dgm:t>
        <a:bodyPr/>
        <a:lstStyle/>
        <a:p>
          <a:r>
            <a:rPr lang="en-US" baseline="0"/>
            <a:t>• Aim for win–win outcomes</a:t>
          </a:r>
          <a:endParaRPr lang="en-US"/>
        </a:p>
      </dgm:t>
    </dgm:pt>
    <dgm:pt modelId="{6E9F70CE-A9BE-4CA9-AFD5-B460B4FF6414}" type="parTrans" cxnId="{B1F5DDDE-D2C8-43D6-B2B7-D7C606A556DB}">
      <dgm:prSet/>
      <dgm:spPr/>
      <dgm:t>
        <a:bodyPr/>
        <a:lstStyle/>
        <a:p>
          <a:endParaRPr lang="en-US"/>
        </a:p>
      </dgm:t>
    </dgm:pt>
    <dgm:pt modelId="{0D2EDD5A-A984-436C-89DA-AAAAD4BCC10B}" type="sibTrans" cxnId="{B1F5DDDE-D2C8-43D6-B2B7-D7C606A556DB}">
      <dgm:prSet/>
      <dgm:spPr/>
      <dgm:t>
        <a:bodyPr/>
        <a:lstStyle/>
        <a:p>
          <a:endParaRPr lang="en-US"/>
        </a:p>
      </dgm:t>
    </dgm:pt>
    <dgm:pt modelId="{451A7620-8CD4-48E1-860D-CE80B1C8D376}" type="pres">
      <dgm:prSet presAssocID="{937C77F9-403C-486C-A13D-30A26E889CD2}" presName="root" presStyleCnt="0">
        <dgm:presLayoutVars>
          <dgm:dir/>
          <dgm:resizeHandles val="exact"/>
        </dgm:presLayoutVars>
      </dgm:prSet>
      <dgm:spPr/>
    </dgm:pt>
    <dgm:pt modelId="{2B59EC0C-3BA3-4562-B7A3-30C7184E23F9}" type="pres">
      <dgm:prSet presAssocID="{461350CA-A9F0-4227-8671-F4AF6910593C}" presName="compNode" presStyleCnt="0"/>
      <dgm:spPr/>
    </dgm:pt>
    <dgm:pt modelId="{6998F8A3-8B64-4821-BF22-C684AD9F41C4}" type="pres">
      <dgm:prSet presAssocID="{461350CA-A9F0-4227-8671-F4AF6910593C}" presName="bgRect" presStyleLbl="bgShp" presStyleIdx="0" presStyleCnt="5"/>
      <dgm:spPr/>
    </dgm:pt>
    <dgm:pt modelId="{273BA150-ADA3-43F6-9391-00D6D5CF0A4B}" type="pres">
      <dgm:prSet presAssocID="{461350CA-A9F0-4227-8671-F4AF6910593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F1A25B3B-31C0-4801-BDE7-57E453F4214E}" type="pres">
      <dgm:prSet presAssocID="{461350CA-A9F0-4227-8671-F4AF6910593C}" presName="spaceRect" presStyleCnt="0"/>
      <dgm:spPr/>
    </dgm:pt>
    <dgm:pt modelId="{69C51B34-A6C9-40A9-918C-1CE5E9DF263D}" type="pres">
      <dgm:prSet presAssocID="{461350CA-A9F0-4227-8671-F4AF6910593C}" presName="parTx" presStyleLbl="revTx" presStyleIdx="0" presStyleCnt="5">
        <dgm:presLayoutVars>
          <dgm:chMax val="0"/>
          <dgm:chPref val="0"/>
        </dgm:presLayoutVars>
      </dgm:prSet>
      <dgm:spPr/>
    </dgm:pt>
    <dgm:pt modelId="{2499231B-FC0C-4F7E-8966-FDDD0703645E}" type="pres">
      <dgm:prSet presAssocID="{F0B116E7-2841-45B9-BF7C-20B20C3D65EB}" presName="sibTrans" presStyleCnt="0"/>
      <dgm:spPr/>
    </dgm:pt>
    <dgm:pt modelId="{00EBBBF6-A390-457D-984F-AB132E7B359D}" type="pres">
      <dgm:prSet presAssocID="{6318872C-E1D8-4D62-9EBA-0951E7E59208}" presName="compNode" presStyleCnt="0"/>
      <dgm:spPr/>
    </dgm:pt>
    <dgm:pt modelId="{0644A93C-0464-4F45-A0C2-E38B12A36819}" type="pres">
      <dgm:prSet presAssocID="{6318872C-E1D8-4D62-9EBA-0951E7E59208}" presName="bgRect" presStyleLbl="bgShp" presStyleIdx="1" presStyleCnt="5"/>
      <dgm:spPr/>
    </dgm:pt>
    <dgm:pt modelId="{818CD5D4-D407-43B6-9118-BD3C156705CC}" type="pres">
      <dgm:prSet presAssocID="{6318872C-E1D8-4D62-9EBA-0951E7E5920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ycle with People"/>
        </a:ext>
      </dgm:extLst>
    </dgm:pt>
    <dgm:pt modelId="{A8A72FB6-EF8C-464C-98EF-A6177E02644A}" type="pres">
      <dgm:prSet presAssocID="{6318872C-E1D8-4D62-9EBA-0951E7E59208}" presName="spaceRect" presStyleCnt="0"/>
      <dgm:spPr/>
    </dgm:pt>
    <dgm:pt modelId="{35ADE6C2-AFC9-4273-9240-957C0266E207}" type="pres">
      <dgm:prSet presAssocID="{6318872C-E1D8-4D62-9EBA-0951E7E59208}" presName="parTx" presStyleLbl="revTx" presStyleIdx="1" presStyleCnt="5">
        <dgm:presLayoutVars>
          <dgm:chMax val="0"/>
          <dgm:chPref val="0"/>
        </dgm:presLayoutVars>
      </dgm:prSet>
      <dgm:spPr/>
    </dgm:pt>
    <dgm:pt modelId="{BB5252D9-51CE-4A37-AB1F-BF1A2C39AB60}" type="pres">
      <dgm:prSet presAssocID="{F7AFF7AC-BE42-4285-ADA3-DDD8B7DB4327}" presName="sibTrans" presStyleCnt="0"/>
      <dgm:spPr/>
    </dgm:pt>
    <dgm:pt modelId="{A9407D96-4545-44A7-BB9B-220F540D5737}" type="pres">
      <dgm:prSet presAssocID="{CCB5B49E-9CF2-41DB-BC09-EDF5FFDCD8E3}" presName="compNode" presStyleCnt="0"/>
      <dgm:spPr/>
    </dgm:pt>
    <dgm:pt modelId="{6F0F0373-6448-4403-8E04-2A114625F776}" type="pres">
      <dgm:prSet presAssocID="{CCB5B49E-9CF2-41DB-BC09-EDF5FFDCD8E3}" presName="bgRect" presStyleLbl="bgShp" presStyleIdx="2" presStyleCnt="5"/>
      <dgm:spPr/>
    </dgm:pt>
    <dgm:pt modelId="{A3B37166-3C72-467F-9E92-A30999D05AEF}" type="pres">
      <dgm:prSet presAssocID="{CCB5B49E-9CF2-41DB-BC09-EDF5FFDCD8E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leep"/>
        </a:ext>
      </dgm:extLst>
    </dgm:pt>
    <dgm:pt modelId="{56B85363-5F34-4743-B762-4C0DBDDD1E22}" type="pres">
      <dgm:prSet presAssocID="{CCB5B49E-9CF2-41DB-BC09-EDF5FFDCD8E3}" presName="spaceRect" presStyleCnt="0"/>
      <dgm:spPr/>
    </dgm:pt>
    <dgm:pt modelId="{F0805314-43D4-4628-B9F5-1C3B98B37152}" type="pres">
      <dgm:prSet presAssocID="{CCB5B49E-9CF2-41DB-BC09-EDF5FFDCD8E3}" presName="parTx" presStyleLbl="revTx" presStyleIdx="2" presStyleCnt="5">
        <dgm:presLayoutVars>
          <dgm:chMax val="0"/>
          <dgm:chPref val="0"/>
        </dgm:presLayoutVars>
      </dgm:prSet>
      <dgm:spPr/>
    </dgm:pt>
    <dgm:pt modelId="{00430AB0-1959-4A30-8833-EBCE429BD352}" type="pres">
      <dgm:prSet presAssocID="{CDA54321-93F6-4C4C-8DED-2AE652CA1859}" presName="sibTrans" presStyleCnt="0"/>
      <dgm:spPr/>
    </dgm:pt>
    <dgm:pt modelId="{730F2CF0-233E-4A4C-91E1-8880913EA75E}" type="pres">
      <dgm:prSet presAssocID="{D08140A8-B262-4EC6-B107-5F4C96727EFD}" presName="compNode" presStyleCnt="0"/>
      <dgm:spPr/>
    </dgm:pt>
    <dgm:pt modelId="{F4F67B40-F18C-42E6-8A5D-B134738A11F8}" type="pres">
      <dgm:prSet presAssocID="{D08140A8-B262-4EC6-B107-5F4C96727EFD}" presName="bgRect" presStyleLbl="bgShp" presStyleIdx="3" presStyleCnt="5"/>
      <dgm:spPr/>
    </dgm:pt>
    <dgm:pt modelId="{A438BF62-603F-4F3B-A439-7B4ECC3538AC}" type="pres">
      <dgm:prSet presAssocID="{D08140A8-B262-4EC6-B107-5F4C96727EF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9ED6B245-38F5-4628-A9E4-43AF210174AF}" type="pres">
      <dgm:prSet presAssocID="{D08140A8-B262-4EC6-B107-5F4C96727EFD}" presName="spaceRect" presStyleCnt="0"/>
      <dgm:spPr/>
    </dgm:pt>
    <dgm:pt modelId="{C200A881-3205-4B6D-BD17-F95BE6E3C8CC}" type="pres">
      <dgm:prSet presAssocID="{D08140A8-B262-4EC6-B107-5F4C96727EFD}" presName="parTx" presStyleLbl="revTx" presStyleIdx="3" presStyleCnt="5">
        <dgm:presLayoutVars>
          <dgm:chMax val="0"/>
          <dgm:chPref val="0"/>
        </dgm:presLayoutVars>
      </dgm:prSet>
      <dgm:spPr/>
    </dgm:pt>
    <dgm:pt modelId="{85E02E0F-349A-48BF-8619-751C42931EA0}" type="pres">
      <dgm:prSet presAssocID="{37F1BE15-A069-49E7-A9CD-1CB7B3B3ACD5}" presName="sibTrans" presStyleCnt="0"/>
      <dgm:spPr/>
    </dgm:pt>
    <dgm:pt modelId="{E54D523F-7F98-4F4B-8E28-13C5B00E562E}" type="pres">
      <dgm:prSet presAssocID="{78CA1515-F288-41E6-A75A-FACFB3145BC7}" presName="compNode" presStyleCnt="0"/>
      <dgm:spPr/>
    </dgm:pt>
    <dgm:pt modelId="{7D086934-A65C-4283-BB91-8479F053DB2B}" type="pres">
      <dgm:prSet presAssocID="{78CA1515-F288-41E6-A75A-FACFB3145BC7}" presName="bgRect" presStyleLbl="bgShp" presStyleIdx="4" presStyleCnt="5"/>
      <dgm:spPr/>
    </dgm:pt>
    <dgm:pt modelId="{CD6BEC75-110B-4DC7-A1D0-D9E60FD58251}" type="pres">
      <dgm:prSet presAssocID="{78CA1515-F288-41E6-A75A-FACFB3145BC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ibbon"/>
        </a:ext>
      </dgm:extLst>
    </dgm:pt>
    <dgm:pt modelId="{6A5E55DF-18E9-4F63-AA97-1CED20800702}" type="pres">
      <dgm:prSet presAssocID="{78CA1515-F288-41E6-A75A-FACFB3145BC7}" presName="spaceRect" presStyleCnt="0"/>
      <dgm:spPr/>
    </dgm:pt>
    <dgm:pt modelId="{8587B3A5-C1A8-4BC8-94A2-0CAA2B5702E4}" type="pres">
      <dgm:prSet presAssocID="{78CA1515-F288-41E6-A75A-FACFB3145BC7}" presName="parTx" presStyleLbl="revTx" presStyleIdx="4" presStyleCnt="5">
        <dgm:presLayoutVars>
          <dgm:chMax val="0"/>
          <dgm:chPref val="0"/>
        </dgm:presLayoutVars>
      </dgm:prSet>
      <dgm:spPr/>
    </dgm:pt>
  </dgm:ptLst>
  <dgm:cxnLst>
    <dgm:cxn modelId="{022BD201-D12D-4297-944D-517A0367D269}" srcId="{937C77F9-403C-486C-A13D-30A26E889CD2}" destId="{6318872C-E1D8-4D62-9EBA-0951E7E59208}" srcOrd="1" destOrd="0" parTransId="{969945E7-5303-40BC-8338-F98C8BABF2A1}" sibTransId="{F7AFF7AC-BE42-4285-ADA3-DDD8B7DB4327}"/>
    <dgm:cxn modelId="{C2D6E20A-A0A6-4A82-BA4C-FA7BDA2A4EC2}" type="presOf" srcId="{6318872C-E1D8-4D62-9EBA-0951E7E59208}" destId="{35ADE6C2-AFC9-4273-9240-957C0266E207}" srcOrd="0" destOrd="0" presId="urn:microsoft.com/office/officeart/2018/2/layout/IconVerticalSolidList"/>
    <dgm:cxn modelId="{23237C24-833D-459F-B909-48432B8E805E}" type="presOf" srcId="{937C77F9-403C-486C-A13D-30A26E889CD2}" destId="{451A7620-8CD4-48E1-860D-CE80B1C8D376}" srcOrd="0" destOrd="0" presId="urn:microsoft.com/office/officeart/2018/2/layout/IconVerticalSolidList"/>
    <dgm:cxn modelId="{693E0E40-BC68-4C24-A766-28F339EEBFD3}" type="presOf" srcId="{CCB5B49E-9CF2-41DB-BC09-EDF5FFDCD8E3}" destId="{F0805314-43D4-4628-B9F5-1C3B98B37152}" srcOrd="0" destOrd="0" presId="urn:microsoft.com/office/officeart/2018/2/layout/IconVerticalSolidList"/>
    <dgm:cxn modelId="{93609574-AD2D-43F9-91E2-398F53AEE6A6}" srcId="{937C77F9-403C-486C-A13D-30A26E889CD2}" destId="{461350CA-A9F0-4227-8671-F4AF6910593C}" srcOrd="0" destOrd="0" parTransId="{C802A6F6-944C-4A66-8DBE-15FE6A2988EF}" sibTransId="{F0B116E7-2841-45B9-BF7C-20B20C3D65EB}"/>
    <dgm:cxn modelId="{78CFB98F-CF80-4806-B5C1-48FE0A2FB1AD}" type="presOf" srcId="{461350CA-A9F0-4227-8671-F4AF6910593C}" destId="{69C51B34-A6C9-40A9-918C-1CE5E9DF263D}" srcOrd="0" destOrd="0" presId="urn:microsoft.com/office/officeart/2018/2/layout/IconVerticalSolidList"/>
    <dgm:cxn modelId="{463DC592-19F2-4858-AA70-C3361EFC5676}" srcId="{937C77F9-403C-486C-A13D-30A26E889CD2}" destId="{D08140A8-B262-4EC6-B107-5F4C96727EFD}" srcOrd="3" destOrd="0" parTransId="{A77227CA-21E4-4751-AC65-7BE44CE16F68}" sibTransId="{37F1BE15-A069-49E7-A9CD-1CB7B3B3ACD5}"/>
    <dgm:cxn modelId="{F17DA7CF-F1B4-4B28-B2E0-6DFA00843D00}" type="presOf" srcId="{D08140A8-B262-4EC6-B107-5F4C96727EFD}" destId="{C200A881-3205-4B6D-BD17-F95BE6E3C8CC}" srcOrd="0" destOrd="0" presId="urn:microsoft.com/office/officeart/2018/2/layout/IconVerticalSolidList"/>
    <dgm:cxn modelId="{B1F5DDDE-D2C8-43D6-B2B7-D7C606A556DB}" srcId="{937C77F9-403C-486C-A13D-30A26E889CD2}" destId="{78CA1515-F288-41E6-A75A-FACFB3145BC7}" srcOrd="4" destOrd="0" parTransId="{6E9F70CE-A9BE-4CA9-AFD5-B460B4FF6414}" sibTransId="{0D2EDD5A-A984-436C-89DA-AAAAD4BCC10B}"/>
    <dgm:cxn modelId="{30A708F4-2386-4E30-B561-282EFA2D5AA4}" type="presOf" srcId="{78CA1515-F288-41E6-A75A-FACFB3145BC7}" destId="{8587B3A5-C1A8-4BC8-94A2-0CAA2B5702E4}" srcOrd="0" destOrd="0" presId="urn:microsoft.com/office/officeart/2018/2/layout/IconVerticalSolidList"/>
    <dgm:cxn modelId="{BD9A39FC-43C9-419F-B1EC-89D8FDB66A7D}" srcId="{937C77F9-403C-486C-A13D-30A26E889CD2}" destId="{CCB5B49E-9CF2-41DB-BC09-EDF5FFDCD8E3}" srcOrd="2" destOrd="0" parTransId="{3BD2655E-A238-4C62-9C90-AD385222B20C}" sibTransId="{CDA54321-93F6-4C4C-8DED-2AE652CA1859}"/>
    <dgm:cxn modelId="{9701D4AD-D53D-483F-AA27-EFBBDFB85586}" type="presParOf" srcId="{451A7620-8CD4-48E1-860D-CE80B1C8D376}" destId="{2B59EC0C-3BA3-4562-B7A3-30C7184E23F9}" srcOrd="0" destOrd="0" presId="urn:microsoft.com/office/officeart/2018/2/layout/IconVerticalSolidList"/>
    <dgm:cxn modelId="{EADB10BB-4CA0-4193-A721-4AA186A58CC1}" type="presParOf" srcId="{2B59EC0C-3BA3-4562-B7A3-30C7184E23F9}" destId="{6998F8A3-8B64-4821-BF22-C684AD9F41C4}" srcOrd="0" destOrd="0" presId="urn:microsoft.com/office/officeart/2018/2/layout/IconVerticalSolidList"/>
    <dgm:cxn modelId="{D08285E3-65EA-4EB3-9C2B-160EC524EFBA}" type="presParOf" srcId="{2B59EC0C-3BA3-4562-B7A3-30C7184E23F9}" destId="{273BA150-ADA3-43F6-9391-00D6D5CF0A4B}" srcOrd="1" destOrd="0" presId="urn:microsoft.com/office/officeart/2018/2/layout/IconVerticalSolidList"/>
    <dgm:cxn modelId="{95408383-23B3-4004-AC26-53572FE2F2BA}" type="presParOf" srcId="{2B59EC0C-3BA3-4562-B7A3-30C7184E23F9}" destId="{F1A25B3B-31C0-4801-BDE7-57E453F4214E}" srcOrd="2" destOrd="0" presId="urn:microsoft.com/office/officeart/2018/2/layout/IconVerticalSolidList"/>
    <dgm:cxn modelId="{03389548-6483-4DC0-B031-F99D9EB83665}" type="presParOf" srcId="{2B59EC0C-3BA3-4562-B7A3-30C7184E23F9}" destId="{69C51B34-A6C9-40A9-918C-1CE5E9DF263D}" srcOrd="3" destOrd="0" presId="urn:microsoft.com/office/officeart/2018/2/layout/IconVerticalSolidList"/>
    <dgm:cxn modelId="{9FBDA307-7983-4367-A9ED-54331D551639}" type="presParOf" srcId="{451A7620-8CD4-48E1-860D-CE80B1C8D376}" destId="{2499231B-FC0C-4F7E-8966-FDDD0703645E}" srcOrd="1" destOrd="0" presId="urn:microsoft.com/office/officeart/2018/2/layout/IconVerticalSolidList"/>
    <dgm:cxn modelId="{5AFAE3AD-00BE-4294-BBB6-B1BDC97D8CE3}" type="presParOf" srcId="{451A7620-8CD4-48E1-860D-CE80B1C8D376}" destId="{00EBBBF6-A390-457D-984F-AB132E7B359D}" srcOrd="2" destOrd="0" presId="urn:microsoft.com/office/officeart/2018/2/layout/IconVerticalSolidList"/>
    <dgm:cxn modelId="{FF0385EC-E0E4-4A9E-821F-8332AC130365}" type="presParOf" srcId="{00EBBBF6-A390-457D-984F-AB132E7B359D}" destId="{0644A93C-0464-4F45-A0C2-E38B12A36819}" srcOrd="0" destOrd="0" presId="urn:microsoft.com/office/officeart/2018/2/layout/IconVerticalSolidList"/>
    <dgm:cxn modelId="{DE57F0F6-9BAA-4D87-B07A-842A166EA5B5}" type="presParOf" srcId="{00EBBBF6-A390-457D-984F-AB132E7B359D}" destId="{818CD5D4-D407-43B6-9118-BD3C156705CC}" srcOrd="1" destOrd="0" presId="urn:microsoft.com/office/officeart/2018/2/layout/IconVerticalSolidList"/>
    <dgm:cxn modelId="{164CB8B2-31CF-4DB1-BBBC-658393F4125D}" type="presParOf" srcId="{00EBBBF6-A390-457D-984F-AB132E7B359D}" destId="{A8A72FB6-EF8C-464C-98EF-A6177E02644A}" srcOrd="2" destOrd="0" presId="urn:microsoft.com/office/officeart/2018/2/layout/IconVerticalSolidList"/>
    <dgm:cxn modelId="{C638C58E-2A18-4034-AE50-53A6C8A33A88}" type="presParOf" srcId="{00EBBBF6-A390-457D-984F-AB132E7B359D}" destId="{35ADE6C2-AFC9-4273-9240-957C0266E207}" srcOrd="3" destOrd="0" presId="urn:microsoft.com/office/officeart/2018/2/layout/IconVerticalSolidList"/>
    <dgm:cxn modelId="{B13BCBFE-4DEF-438F-9D13-4A5A4DB1E716}" type="presParOf" srcId="{451A7620-8CD4-48E1-860D-CE80B1C8D376}" destId="{BB5252D9-51CE-4A37-AB1F-BF1A2C39AB60}" srcOrd="3" destOrd="0" presId="urn:microsoft.com/office/officeart/2018/2/layout/IconVerticalSolidList"/>
    <dgm:cxn modelId="{D71CCA97-05D1-43E2-BF30-509A560AAC3B}" type="presParOf" srcId="{451A7620-8CD4-48E1-860D-CE80B1C8D376}" destId="{A9407D96-4545-44A7-BB9B-220F540D5737}" srcOrd="4" destOrd="0" presId="urn:microsoft.com/office/officeart/2018/2/layout/IconVerticalSolidList"/>
    <dgm:cxn modelId="{7E6DC3FC-3188-4307-822E-B9F3D5E6226C}" type="presParOf" srcId="{A9407D96-4545-44A7-BB9B-220F540D5737}" destId="{6F0F0373-6448-4403-8E04-2A114625F776}" srcOrd="0" destOrd="0" presId="urn:microsoft.com/office/officeart/2018/2/layout/IconVerticalSolidList"/>
    <dgm:cxn modelId="{CF94F43B-478A-4559-B171-7F73002EBF0B}" type="presParOf" srcId="{A9407D96-4545-44A7-BB9B-220F540D5737}" destId="{A3B37166-3C72-467F-9E92-A30999D05AEF}" srcOrd="1" destOrd="0" presId="urn:microsoft.com/office/officeart/2018/2/layout/IconVerticalSolidList"/>
    <dgm:cxn modelId="{852A6865-6120-407A-AE79-F10DDCE544BE}" type="presParOf" srcId="{A9407D96-4545-44A7-BB9B-220F540D5737}" destId="{56B85363-5F34-4743-B762-4C0DBDDD1E22}" srcOrd="2" destOrd="0" presId="urn:microsoft.com/office/officeart/2018/2/layout/IconVerticalSolidList"/>
    <dgm:cxn modelId="{E2429998-2E4A-4574-A076-314FD58E4E4C}" type="presParOf" srcId="{A9407D96-4545-44A7-BB9B-220F540D5737}" destId="{F0805314-43D4-4628-B9F5-1C3B98B37152}" srcOrd="3" destOrd="0" presId="urn:microsoft.com/office/officeart/2018/2/layout/IconVerticalSolidList"/>
    <dgm:cxn modelId="{A5098647-E88E-4C14-91B5-AA27027922D0}" type="presParOf" srcId="{451A7620-8CD4-48E1-860D-CE80B1C8D376}" destId="{00430AB0-1959-4A30-8833-EBCE429BD352}" srcOrd="5" destOrd="0" presId="urn:microsoft.com/office/officeart/2018/2/layout/IconVerticalSolidList"/>
    <dgm:cxn modelId="{BFC1E6ED-1CB8-4DFE-A1B8-27C5344E9FFF}" type="presParOf" srcId="{451A7620-8CD4-48E1-860D-CE80B1C8D376}" destId="{730F2CF0-233E-4A4C-91E1-8880913EA75E}" srcOrd="6" destOrd="0" presId="urn:microsoft.com/office/officeart/2018/2/layout/IconVerticalSolidList"/>
    <dgm:cxn modelId="{775FC28A-1A24-49B9-B4EC-F586617E0933}" type="presParOf" srcId="{730F2CF0-233E-4A4C-91E1-8880913EA75E}" destId="{F4F67B40-F18C-42E6-8A5D-B134738A11F8}" srcOrd="0" destOrd="0" presId="urn:microsoft.com/office/officeart/2018/2/layout/IconVerticalSolidList"/>
    <dgm:cxn modelId="{0A6307B1-0DA3-4667-A691-7C86B4E21CA5}" type="presParOf" srcId="{730F2CF0-233E-4A4C-91E1-8880913EA75E}" destId="{A438BF62-603F-4F3B-A439-7B4ECC3538AC}" srcOrd="1" destOrd="0" presId="urn:microsoft.com/office/officeart/2018/2/layout/IconVerticalSolidList"/>
    <dgm:cxn modelId="{7D190055-8E84-4575-A334-6F42806B0EBB}" type="presParOf" srcId="{730F2CF0-233E-4A4C-91E1-8880913EA75E}" destId="{9ED6B245-38F5-4628-A9E4-43AF210174AF}" srcOrd="2" destOrd="0" presId="urn:microsoft.com/office/officeart/2018/2/layout/IconVerticalSolidList"/>
    <dgm:cxn modelId="{7DE955A6-8060-4C62-B81F-B4D429049BA1}" type="presParOf" srcId="{730F2CF0-233E-4A4C-91E1-8880913EA75E}" destId="{C200A881-3205-4B6D-BD17-F95BE6E3C8CC}" srcOrd="3" destOrd="0" presId="urn:microsoft.com/office/officeart/2018/2/layout/IconVerticalSolidList"/>
    <dgm:cxn modelId="{1E8C6677-5E6F-47D8-90E1-6EAF69D8F5ED}" type="presParOf" srcId="{451A7620-8CD4-48E1-860D-CE80B1C8D376}" destId="{85E02E0F-349A-48BF-8619-751C42931EA0}" srcOrd="7" destOrd="0" presId="urn:microsoft.com/office/officeart/2018/2/layout/IconVerticalSolidList"/>
    <dgm:cxn modelId="{15435EB8-A47D-4270-A3E5-3C8B196F4522}" type="presParOf" srcId="{451A7620-8CD4-48E1-860D-CE80B1C8D376}" destId="{E54D523F-7F98-4F4B-8E28-13C5B00E562E}" srcOrd="8" destOrd="0" presId="urn:microsoft.com/office/officeart/2018/2/layout/IconVerticalSolidList"/>
    <dgm:cxn modelId="{3BD34282-090F-43BE-8DC9-EF6E11BFFA40}" type="presParOf" srcId="{E54D523F-7F98-4F4B-8E28-13C5B00E562E}" destId="{7D086934-A65C-4283-BB91-8479F053DB2B}" srcOrd="0" destOrd="0" presId="urn:microsoft.com/office/officeart/2018/2/layout/IconVerticalSolidList"/>
    <dgm:cxn modelId="{B48556E1-EE6C-4C42-87A4-60BF08BE0EE9}" type="presParOf" srcId="{E54D523F-7F98-4F4B-8E28-13C5B00E562E}" destId="{CD6BEC75-110B-4DC7-A1D0-D9E60FD58251}" srcOrd="1" destOrd="0" presId="urn:microsoft.com/office/officeart/2018/2/layout/IconVerticalSolidList"/>
    <dgm:cxn modelId="{4D0313D9-692E-4924-ABBE-751382049AB2}" type="presParOf" srcId="{E54D523F-7F98-4F4B-8E28-13C5B00E562E}" destId="{6A5E55DF-18E9-4F63-AA97-1CED20800702}" srcOrd="2" destOrd="0" presId="urn:microsoft.com/office/officeart/2018/2/layout/IconVerticalSolidList"/>
    <dgm:cxn modelId="{FE2318F9-F7B9-4BE6-8182-FC70F0D135B4}" type="presParOf" srcId="{E54D523F-7F98-4F4B-8E28-13C5B00E562E}" destId="{8587B3A5-C1A8-4BC8-94A2-0CAA2B5702E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7E21E0F-8A50-4327-8021-9D690845753C}" type="doc">
      <dgm:prSet loTypeId="urn:microsoft.com/office/officeart/2005/8/layout/matrix3" loCatId="matrix" qsTypeId="urn:microsoft.com/office/officeart/2005/8/quickstyle/simple2" qsCatId="simple" csTypeId="urn:microsoft.com/office/officeart/2005/8/colors/accent1_2" csCatId="accent1"/>
      <dgm:spPr/>
      <dgm:t>
        <a:bodyPr/>
        <a:lstStyle/>
        <a:p>
          <a:endParaRPr lang="en-US"/>
        </a:p>
      </dgm:t>
    </dgm:pt>
    <dgm:pt modelId="{3B467F18-8BC6-4760-952C-458084744D64}">
      <dgm:prSet/>
      <dgm:spPr/>
      <dgm:t>
        <a:bodyPr/>
        <a:lstStyle/>
        <a:p>
          <a:r>
            <a:rPr lang="en-US" baseline="0"/>
            <a:t>Example of UK–China collaboration involving Jaguar Land Rover.</a:t>
          </a:r>
          <a:endParaRPr lang="en-US"/>
        </a:p>
      </dgm:t>
    </dgm:pt>
    <dgm:pt modelId="{00F9A2E7-FDC0-47E1-A729-422E72C46D0F}" type="parTrans" cxnId="{AB53E88F-30C2-4569-8822-8C2169CE787D}">
      <dgm:prSet/>
      <dgm:spPr/>
      <dgm:t>
        <a:bodyPr/>
        <a:lstStyle/>
        <a:p>
          <a:endParaRPr lang="en-US"/>
        </a:p>
      </dgm:t>
    </dgm:pt>
    <dgm:pt modelId="{601F8F0D-5B70-4AAC-B6A9-2838740FAC5D}" type="sibTrans" cxnId="{AB53E88F-30C2-4569-8822-8C2169CE787D}">
      <dgm:prSet/>
      <dgm:spPr/>
      <dgm:t>
        <a:bodyPr/>
        <a:lstStyle/>
        <a:p>
          <a:endParaRPr lang="en-US"/>
        </a:p>
      </dgm:t>
    </dgm:pt>
    <dgm:pt modelId="{BFB15BFC-689A-480D-AA5B-8C518BF3CC55}">
      <dgm:prSet/>
      <dgm:spPr/>
      <dgm:t>
        <a:bodyPr/>
        <a:lstStyle/>
        <a:p>
          <a:r>
            <a:rPr lang="en-US" baseline="0"/>
            <a:t>• Negotiation process adapted to Chinese culture</a:t>
          </a:r>
          <a:endParaRPr lang="en-US"/>
        </a:p>
      </dgm:t>
    </dgm:pt>
    <dgm:pt modelId="{59F46CF1-84AE-47BA-8C2E-460650D74CE9}" type="parTrans" cxnId="{BA8FD662-BBA6-4B96-BD56-5562890A5598}">
      <dgm:prSet/>
      <dgm:spPr/>
      <dgm:t>
        <a:bodyPr/>
        <a:lstStyle/>
        <a:p>
          <a:endParaRPr lang="en-US"/>
        </a:p>
      </dgm:t>
    </dgm:pt>
    <dgm:pt modelId="{944AEC6B-A5DD-427A-8575-1A230CD55624}" type="sibTrans" cxnId="{BA8FD662-BBA6-4B96-BD56-5562890A5598}">
      <dgm:prSet/>
      <dgm:spPr/>
      <dgm:t>
        <a:bodyPr/>
        <a:lstStyle/>
        <a:p>
          <a:endParaRPr lang="en-US"/>
        </a:p>
      </dgm:t>
    </dgm:pt>
    <dgm:pt modelId="{FB30C89B-4374-4908-9CA7-6C92E9220DB6}">
      <dgm:prSet/>
      <dgm:spPr/>
      <dgm:t>
        <a:bodyPr/>
        <a:lstStyle/>
        <a:p>
          <a:r>
            <a:rPr lang="en-US" baseline="0"/>
            <a:t>• Relationship-building before contract</a:t>
          </a:r>
          <a:endParaRPr lang="en-US"/>
        </a:p>
      </dgm:t>
    </dgm:pt>
    <dgm:pt modelId="{936EAE2F-8937-4FA8-86AE-C9DAA4882E5D}" type="parTrans" cxnId="{B225C5AA-F75D-4A23-B887-874D53FD0C8B}">
      <dgm:prSet/>
      <dgm:spPr/>
      <dgm:t>
        <a:bodyPr/>
        <a:lstStyle/>
        <a:p>
          <a:endParaRPr lang="en-US"/>
        </a:p>
      </dgm:t>
    </dgm:pt>
    <dgm:pt modelId="{8047D2F2-2D3C-4023-A095-CDC131623950}" type="sibTrans" cxnId="{B225C5AA-F75D-4A23-B887-874D53FD0C8B}">
      <dgm:prSet/>
      <dgm:spPr/>
      <dgm:t>
        <a:bodyPr/>
        <a:lstStyle/>
        <a:p>
          <a:endParaRPr lang="en-US"/>
        </a:p>
      </dgm:t>
    </dgm:pt>
    <dgm:pt modelId="{E1F1140D-2C88-45B7-A36C-C3D0AD1ECEFA}">
      <dgm:prSet/>
      <dgm:spPr/>
      <dgm:t>
        <a:bodyPr/>
        <a:lstStyle/>
        <a:p>
          <a:r>
            <a:rPr lang="en-US" baseline="0"/>
            <a:t>• Long-term benefits of cultural sensitivity</a:t>
          </a:r>
          <a:endParaRPr lang="en-US"/>
        </a:p>
      </dgm:t>
    </dgm:pt>
    <dgm:pt modelId="{F847789C-AD63-4B14-A992-1F74D213ABB1}" type="parTrans" cxnId="{903C81D8-E865-417C-B7AE-1274B4B61BF2}">
      <dgm:prSet/>
      <dgm:spPr/>
      <dgm:t>
        <a:bodyPr/>
        <a:lstStyle/>
        <a:p>
          <a:endParaRPr lang="en-US"/>
        </a:p>
      </dgm:t>
    </dgm:pt>
    <dgm:pt modelId="{AECD5692-F2BA-43CD-9601-C2D42102A04B}" type="sibTrans" cxnId="{903C81D8-E865-417C-B7AE-1274B4B61BF2}">
      <dgm:prSet/>
      <dgm:spPr/>
      <dgm:t>
        <a:bodyPr/>
        <a:lstStyle/>
        <a:p>
          <a:endParaRPr lang="en-US"/>
        </a:p>
      </dgm:t>
    </dgm:pt>
    <dgm:pt modelId="{EE3D3A32-F2E2-44D6-A0B3-E80CAC387328}" type="pres">
      <dgm:prSet presAssocID="{87E21E0F-8A50-4327-8021-9D690845753C}" presName="matrix" presStyleCnt="0">
        <dgm:presLayoutVars>
          <dgm:chMax val="1"/>
          <dgm:dir/>
          <dgm:resizeHandles val="exact"/>
        </dgm:presLayoutVars>
      </dgm:prSet>
      <dgm:spPr/>
    </dgm:pt>
    <dgm:pt modelId="{C4D5B020-0042-48A5-A2C3-3F0EB4172223}" type="pres">
      <dgm:prSet presAssocID="{87E21E0F-8A50-4327-8021-9D690845753C}" presName="diamond" presStyleLbl="bgShp" presStyleIdx="0" presStyleCnt="1"/>
      <dgm:spPr/>
    </dgm:pt>
    <dgm:pt modelId="{A933CC33-917E-4EB3-8C5D-B2EA4B7FA3FC}" type="pres">
      <dgm:prSet presAssocID="{87E21E0F-8A50-4327-8021-9D690845753C}" presName="quad1" presStyleLbl="node1" presStyleIdx="0" presStyleCnt="4">
        <dgm:presLayoutVars>
          <dgm:chMax val="0"/>
          <dgm:chPref val="0"/>
          <dgm:bulletEnabled val="1"/>
        </dgm:presLayoutVars>
      </dgm:prSet>
      <dgm:spPr/>
    </dgm:pt>
    <dgm:pt modelId="{F81BA09B-F5F8-48AF-B0B3-1170A9E92F6B}" type="pres">
      <dgm:prSet presAssocID="{87E21E0F-8A50-4327-8021-9D690845753C}" presName="quad2" presStyleLbl="node1" presStyleIdx="1" presStyleCnt="4">
        <dgm:presLayoutVars>
          <dgm:chMax val="0"/>
          <dgm:chPref val="0"/>
          <dgm:bulletEnabled val="1"/>
        </dgm:presLayoutVars>
      </dgm:prSet>
      <dgm:spPr/>
    </dgm:pt>
    <dgm:pt modelId="{3F063CE1-C535-4CFD-B868-3D28289AA0BE}" type="pres">
      <dgm:prSet presAssocID="{87E21E0F-8A50-4327-8021-9D690845753C}" presName="quad3" presStyleLbl="node1" presStyleIdx="2" presStyleCnt="4">
        <dgm:presLayoutVars>
          <dgm:chMax val="0"/>
          <dgm:chPref val="0"/>
          <dgm:bulletEnabled val="1"/>
        </dgm:presLayoutVars>
      </dgm:prSet>
      <dgm:spPr/>
    </dgm:pt>
    <dgm:pt modelId="{924491EE-5354-41B6-B7F4-7D39809830E5}" type="pres">
      <dgm:prSet presAssocID="{87E21E0F-8A50-4327-8021-9D690845753C}" presName="quad4" presStyleLbl="node1" presStyleIdx="3" presStyleCnt="4">
        <dgm:presLayoutVars>
          <dgm:chMax val="0"/>
          <dgm:chPref val="0"/>
          <dgm:bulletEnabled val="1"/>
        </dgm:presLayoutVars>
      </dgm:prSet>
      <dgm:spPr/>
    </dgm:pt>
  </dgm:ptLst>
  <dgm:cxnLst>
    <dgm:cxn modelId="{F6E56811-E61C-4898-9009-3A5F88368B55}" type="presOf" srcId="{FB30C89B-4374-4908-9CA7-6C92E9220DB6}" destId="{3F063CE1-C535-4CFD-B868-3D28289AA0BE}" srcOrd="0" destOrd="0" presId="urn:microsoft.com/office/officeart/2005/8/layout/matrix3"/>
    <dgm:cxn modelId="{B2703260-F22F-44F5-BEFF-8894BE9865AE}" type="presOf" srcId="{E1F1140D-2C88-45B7-A36C-C3D0AD1ECEFA}" destId="{924491EE-5354-41B6-B7F4-7D39809830E5}" srcOrd="0" destOrd="0" presId="urn:microsoft.com/office/officeart/2005/8/layout/matrix3"/>
    <dgm:cxn modelId="{BA8FD662-BBA6-4B96-BD56-5562890A5598}" srcId="{87E21E0F-8A50-4327-8021-9D690845753C}" destId="{BFB15BFC-689A-480D-AA5B-8C518BF3CC55}" srcOrd="1" destOrd="0" parTransId="{59F46CF1-84AE-47BA-8C2E-460650D74CE9}" sibTransId="{944AEC6B-A5DD-427A-8575-1A230CD55624}"/>
    <dgm:cxn modelId="{8C4CA266-301E-4C4B-9EE6-3B614B40C080}" type="presOf" srcId="{87E21E0F-8A50-4327-8021-9D690845753C}" destId="{EE3D3A32-F2E2-44D6-A0B3-E80CAC387328}" srcOrd="0" destOrd="0" presId="urn:microsoft.com/office/officeart/2005/8/layout/matrix3"/>
    <dgm:cxn modelId="{AB53E88F-30C2-4569-8822-8C2169CE787D}" srcId="{87E21E0F-8A50-4327-8021-9D690845753C}" destId="{3B467F18-8BC6-4760-952C-458084744D64}" srcOrd="0" destOrd="0" parTransId="{00F9A2E7-FDC0-47E1-A729-422E72C46D0F}" sibTransId="{601F8F0D-5B70-4AAC-B6A9-2838740FAC5D}"/>
    <dgm:cxn modelId="{B225C5AA-F75D-4A23-B887-874D53FD0C8B}" srcId="{87E21E0F-8A50-4327-8021-9D690845753C}" destId="{FB30C89B-4374-4908-9CA7-6C92E9220DB6}" srcOrd="2" destOrd="0" parTransId="{936EAE2F-8937-4FA8-86AE-C9DAA4882E5D}" sibTransId="{8047D2F2-2D3C-4023-A095-CDC131623950}"/>
    <dgm:cxn modelId="{BCCEDBC1-E63E-46CD-A137-34CF87C07949}" type="presOf" srcId="{3B467F18-8BC6-4760-952C-458084744D64}" destId="{A933CC33-917E-4EB3-8C5D-B2EA4B7FA3FC}" srcOrd="0" destOrd="0" presId="urn:microsoft.com/office/officeart/2005/8/layout/matrix3"/>
    <dgm:cxn modelId="{146E72D5-8A09-4F52-84A4-30FCADF54BDB}" type="presOf" srcId="{BFB15BFC-689A-480D-AA5B-8C518BF3CC55}" destId="{F81BA09B-F5F8-48AF-B0B3-1170A9E92F6B}" srcOrd="0" destOrd="0" presId="urn:microsoft.com/office/officeart/2005/8/layout/matrix3"/>
    <dgm:cxn modelId="{903C81D8-E865-417C-B7AE-1274B4B61BF2}" srcId="{87E21E0F-8A50-4327-8021-9D690845753C}" destId="{E1F1140D-2C88-45B7-A36C-C3D0AD1ECEFA}" srcOrd="3" destOrd="0" parTransId="{F847789C-AD63-4B14-A992-1F74D213ABB1}" sibTransId="{AECD5692-F2BA-43CD-9601-C2D42102A04B}"/>
    <dgm:cxn modelId="{89B95776-A7A0-40F9-BFAE-6BC4D1E81D2D}" type="presParOf" srcId="{EE3D3A32-F2E2-44D6-A0B3-E80CAC387328}" destId="{C4D5B020-0042-48A5-A2C3-3F0EB4172223}" srcOrd="0" destOrd="0" presId="urn:microsoft.com/office/officeart/2005/8/layout/matrix3"/>
    <dgm:cxn modelId="{EAC08A03-3723-4C2D-A71D-152BE0C4672A}" type="presParOf" srcId="{EE3D3A32-F2E2-44D6-A0B3-E80CAC387328}" destId="{A933CC33-917E-4EB3-8C5D-B2EA4B7FA3FC}" srcOrd="1" destOrd="0" presId="urn:microsoft.com/office/officeart/2005/8/layout/matrix3"/>
    <dgm:cxn modelId="{C3C07433-56F2-4359-AE1B-41F5AA50131E}" type="presParOf" srcId="{EE3D3A32-F2E2-44D6-A0B3-E80CAC387328}" destId="{F81BA09B-F5F8-48AF-B0B3-1170A9E92F6B}" srcOrd="2" destOrd="0" presId="urn:microsoft.com/office/officeart/2005/8/layout/matrix3"/>
    <dgm:cxn modelId="{C083BF1B-E005-4E10-A7A2-A4FD6BC8F9DD}" type="presParOf" srcId="{EE3D3A32-F2E2-44D6-A0B3-E80CAC387328}" destId="{3F063CE1-C535-4CFD-B868-3D28289AA0BE}" srcOrd="3" destOrd="0" presId="urn:microsoft.com/office/officeart/2005/8/layout/matrix3"/>
    <dgm:cxn modelId="{2A5D6D02-1F68-4A65-8FA4-A2A392C51625}" type="presParOf" srcId="{EE3D3A32-F2E2-44D6-A0B3-E80CAC387328}" destId="{924491EE-5354-41B6-B7F4-7D39809830E5}" srcOrd="4" destOrd="0" presId="urn:microsoft.com/office/officeart/2005/8/layout/matrix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3D92A85-E2FC-44E3-BBFD-05D49BF5303D}" type="doc">
      <dgm:prSet loTypeId="urn:microsoft.com/office/officeart/2005/8/layout/vProcess5" loCatId="process" qsTypeId="urn:microsoft.com/office/officeart/2005/8/quickstyle/simple4" qsCatId="simple" csTypeId="urn:microsoft.com/office/officeart/2005/8/colors/colorful1" csCatId="colorful"/>
      <dgm:spPr/>
      <dgm:t>
        <a:bodyPr/>
        <a:lstStyle/>
        <a:p>
          <a:endParaRPr lang="en-US"/>
        </a:p>
      </dgm:t>
    </dgm:pt>
    <dgm:pt modelId="{CDF65388-A069-465A-B261-AE0146CBCE7E}">
      <dgm:prSet/>
      <dgm:spPr/>
      <dgm:t>
        <a:bodyPr/>
        <a:lstStyle/>
        <a:p>
          <a:r>
            <a:rPr lang="en-US" baseline="0"/>
            <a:t>• Reduces misunderstandings</a:t>
          </a:r>
          <a:endParaRPr lang="en-US"/>
        </a:p>
      </dgm:t>
    </dgm:pt>
    <dgm:pt modelId="{7B7AAF32-9A43-451A-8CC2-F19657BAE186}" type="parTrans" cxnId="{DA710B20-1408-4F61-A9C2-978DFB5EF448}">
      <dgm:prSet/>
      <dgm:spPr/>
      <dgm:t>
        <a:bodyPr/>
        <a:lstStyle/>
        <a:p>
          <a:endParaRPr lang="en-US"/>
        </a:p>
      </dgm:t>
    </dgm:pt>
    <dgm:pt modelId="{ECCCFC8C-DC2B-4355-B47D-FBE530F09F28}" type="sibTrans" cxnId="{DA710B20-1408-4F61-A9C2-978DFB5EF448}">
      <dgm:prSet/>
      <dgm:spPr/>
      <dgm:t>
        <a:bodyPr/>
        <a:lstStyle/>
        <a:p>
          <a:endParaRPr lang="en-US"/>
        </a:p>
      </dgm:t>
    </dgm:pt>
    <dgm:pt modelId="{471E0206-3C36-4495-8ECE-532E2FB5BDA8}">
      <dgm:prSet/>
      <dgm:spPr/>
      <dgm:t>
        <a:bodyPr/>
        <a:lstStyle/>
        <a:p>
          <a:r>
            <a:rPr lang="en-US" baseline="0"/>
            <a:t>• Improves trust and relationships</a:t>
          </a:r>
          <a:endParaRPr lang="en-US"/>
        </a:p>
      </dgm:t>
    </dgm:pt>
    <dgm:pt modelId="{5CD23171-8E6A-401F-A488-C92B71A296F5}" type="parTrans" cxnId="{1BB5C173-F94F-48AF-B50A-0114F3ACF317}">
      <dgm:prSet/>
      <dgm:spPr/>
      <dgm:t>
        <a:bodyPr/>
        <a:lstStyle/>
        <a:p>
          <a:endParaRPr lang="en-US"/>
        </a:p>
      </dgm:t>
    </dgm:pt>
    <dgm:pt modelId="{9B9682DE-0C7F-4272-8A71-F43C171BB678}" type="sibTrans" cxnId="{1BB5C173-F94F-48AF-B50A-0114F3ACF317}">
      <dgm:prSet/>
      <dgm:spPr/>
      <dgm:t>
        <a:bodyPr/>
        <a:lstStyle/>
        <a:p>
          <a:endParaRPr lang="en-US"/>
        </a:p>
      </dgm:t>
    </dgm:pt>
    <dgm:pt modelId="{A275E323-BC8D-4F0F-B611-2436391E446E}">
      <dgm:prSet/>
      <dgm:spPr/>
      <dgm:t>
        <a:bodyPr/>
        <a:lstStyle/>
        <a:p>
          <a:r>
            <a:rPr lang="en-US" baseline="0"/>
            <a:t>• Enhances negotiation outcomes</a:t>
          </a:r>
          <a:endParaRPr lang="en-US"/>
        </a:p>
      </dgm:t>
    </dgm:pt>
    <dgm:pt modelId="{06598FCF-0178-405F-B723-854976FCA24D}" type="parTrans" cxnId="{A14FA2EF-D081-4820-90DA-BD6152D64136}">
      <dgm:prSet/>
      <dgm:spPr/>
      <dgm:t>
        <a:bodyPr/>
        <a:lstStyle/>
        <a:p>
          <a:endParaRPr lang="en-US"/>
        </a:p>
      </dgm:t>
    </dgm:pt>
    <dgm:pt modelId="{CDCC3909-0C04-4B3C-9AD1-F42DA422D982}" type="sibTrans" cxnId="{A14FA2EF-D081-4820-90DA-BD6152D64136}">
      <dgm:prSet/>
      <dgm:spPr/>
      <dgm:t>
        <a:bodyPr/>
        <a:lstStyle/>
        <a:p>
          <a:endParaRPr lang="en-US"/>
        </a:p>
      </dgm:t>
    </dgm:pt>
    <dgm:pt modelId="{9A94F734-3F7C-4899-8D3D-D75EEE866787}">
      <dgm:prSet/>
      <dgm:spPr/>
      <dgm:t>
        <a:bodyPr/>
        <a:lstStyle/>
        <a:p>
          <a:r>
            <a:rPr lang="en-US" baseline="0"/>
            <a:t>• Strengthens long-term partnerships</a:t>
          </a:r>
          <a:endParaRPr lang="en-US"/>
        </a:p>
      </dgm:t>
    </dgm:pt>
    <dgm:pt modelId="{199292CD-E08B-45BE-8025-A6B839A0D29B}" type="parTrans" cxnId="{529C71E1-5496-4933-9473-00BA50B488C8}">
      <dgm:prSet/>
      <dgm:spPr/>
      <dgm:t>
        <a:bodyPr/>
        <a:lstStyle/>
        <a:p>
          <a:endParaRPr lang="en-US"/>
        </a:p>
      </dgm:t>
    </dgm:pt>
    <dgm:pt modelId="{0EDC0454-9F02-4439-9150-2CC8D828A0D9}" type="sibTrans" cxnId="{529C71E1-5496-4933-9473-00BA50B488C8}">
      <dgm:prSet/>
      <dgm:spPr/>
      <dgm:t>
        <a:bodyPr/>
        <a:lstStyle/>
        <a:p>
          <a:endParaRPr lang="en-US"/>
        </a:p>
      </dgm:t>
    </dgm:pt>
    <dgm:pt modelId="{48766034-4131-417E-BF62-7B2B679C5E7E}" type="pres">
      <dgm:prSet presAssocID="{03D92A85-E2FC-44E3-BBFD-05D49BF5303D}" presName="outerComposite" presStyleCnt="0">
        <dgm:presLayoutVars>
          <dgm:chMax val="5"/>
          <dgm:dir/>
          <dgm:resizeHandles val="exact"/>
        </dgm:presLayoutVars>
      </dgm:prSet>
      <dgm:spPr/>
    </dgm:pt>
    <dgm:pt modelId="{C20DAE7E-6E72-43B9-9EA4-36AA45981D6D}" type="pres">
      <dgm:prSet presAssocID="{03D92A85-E2FC-44E3-BBFD-05D49BF5303D}" presName="dummyMaxCanvas" presStyleCnt="0">
        <dgm:presLayoutVars/>
      </dgm:prSet>
      <dgm:spPr/>
    </dgm:pt>
    <dgm:pt modelId="{85761D09-57D2-4852-956B-340C8187F617}" type="pres">
      <dgm:prSet presAssocID="{03D92A85-E2FC-44E3-BBFD-05D49BF5303D}" presName="FourNodes_1" presStyleLbl="node1" presStyleIdx="0" presStyleCnt="4">
        <dgm:presLayoutVars>
          <dgm:bulletEnabled val="1"/>
        </dgm:presLayoutVars>
      </dgm:prSet>
      <dgm:spPr/>
    </dgm:pt>
    <dgm:pt modelId="{7883A4D2-0C51-47B5-8030-BC2C264D4855}" type="pres">
      <dgm:prSet presAssocID="{03D92A85-E2FC-44E3-BBFD-05D49BF5303D}" presName="FourNodes_2" presStyleLbl="node1" presStyleIdx="1" presStyleCnt="4">
        <dgm:presLayoutVars>
          <dgm:bulletEnabled val="1"/>
        </dgm:presLayoutVars>
      </dgm:prSet>
      <dgm:spPr/>
    </dgm:pt>
    <dgm:pt modelId="{13B25F0B-F668-407C-90FF-64FDEFAC2E5B}" type="pres">
      <dgm:prSet presAssocID="{03D92A85-E2FC-44E3-BBFD-05D49BF5303D}" presName="FourNodes_3" presStyleLbl="node1" presStyleIdx="2" presStyleCnt="4">
        <dgm:presLayoutVars>
          <dgm:bulletEnabled val="1"/>
        </dgm:presLayoutVars>
      </dgm:prSet>
      <dgm:spPr/>
    </dgm:pt>
    <dgm:pt modelId="{C351A334-7DD8-466D-83A5-1D7D58815EF5}" type="pres">
      <dgm:prSet presAssocID="{03D92A85-E2FC-44E3-BBFD-05D49BF5303D}" presName="FourNodes_4" presStyleLbl="node1" presStyleIdx="3" presStyleCnt="4">
        <dgm:presLayoutVars>
          <dgm:bulletEnabled val="1"/>
        </dgm:presLayoutVars>
      </dgm:prSet>
      <dgm:spPr/>
    </dgm:pt>
    <dgm:pt modelId="{6FA3082F-2D5F-40EB-82B8-0C1EDAB91BEB}" type="pres">
      <dgm:prSet presAssocID="{03D92A85-E2FC-44E3-BBFD-05D49BF5303D}" presName="FourConn_1-2" presStyleLbl="fgAccFollowNode1" presStyleIdx="0" presStyleCnt="3">
        <dgm:presLayoutVars>
          <dgm:bulletEnabled val="1"/>
        </dgm:presLayoutVars>
      </dgm:prSet>
      <dgm:spPr/>
    </dgm:pt>
    <dgm:pt modelId="{9E643825-7E23-40E8-9C6C-05A0B38D2586}" type="pres">
      <dgm:prSet presAssocID="{03D92A85-E2FC-44E3-BBFD-05D49BF5303D}" presName="FourConn_2-3" presStyleLbl="fgAccFollowNode1" presStyleIdx="1" presStyleCnt="3">
        <dgm:presLayoutVars>
          <dgm:bulletEnabled val="1"/>
        </dgm:presLayoutVars>
      </dgm:prSet>
      <dgm:spPr/>
    </dgm:pt>
    <dgm:pt modelId="{883E6DFD-9BB1-4DA6-8AA4-8B0C6278BF89}" type="pres">
      <dgm:prSet presAssocID="{03D92A85-E2FC-44E3-BBFD-05D49BF5303D}" presName="FourConn_3-4" presStyleLbl="fgAccFollowNode1" presStyleIdx="2" presStyleCnt="3">
        <dgm:presLayoutVars>
          <dgm:bulletEnabled val="1"/>
        </dgm:presLayoutVars>
      </dgm:prSet>
      <dgm:spPr/>
    </dgm:pt>
    <dgm:pt modelId="{5375F864-B58C-4FA1-8C30-104BF065C08A}" type="pres">
      <dgm:prSet presAssocID="{03D92A85-E2FC-44E3-BBFD-05D49BF5303D}" presName="FourNodes_1_text" presStyleLbl="node1" presStyleIdx="3" presStyleCnt="4">
        <dgm:presLayoutVars>
          <dgm:bulletEnabled val="1"/>
        </dgm:presLayoutVars>
      </dgm:prSet>
      <dgm:spPr/>
    </dgm:pt>
    <dgm:pt modelId="{06C5A64A-7F0B-43A4-95A0-E884823DAF01}" type="pres">
      <dgm:prSet presAssocID="{03D92A85-E2FC-44E3-BBFD-05D49BF5303D}" presName="FourNodes_2_text" presStyleLbl="node1" presStyleIdx="3" presStyleCnt="4">
        <dgm:presLayoutVars>
          <dgm:bulletEnabled val="1"/>
        </dgm:presLayoutVars>
      </dgm:prSet>
      <dgm:spPr/>
    </dgm:pt>
    <dgm:pt modelId="{A15EDD5E-CFF1-47AC-82E7-C99470DC725F}" type="pres">
      <dgm:prSet presAssocID="{03D92A85-E2FC-44E3-BBFD-05D49BF5303D}" presName="FourNodes_3_text" presStyleLbl="node1" presStyleIdx="3" presStyleCnt="4">
        <dgm:presLayoutVars>
          <dgm:bulletEnabled val="1"/>
        </dgm:presLayoutVars>
      </dgm:prSet>
      <dgm:spPr/>
    </dgm:pt>
    <dgm:pt modelId="{FD98EEAE-2087-4A45-9595-DE5E466806BA}" type="pres">
      <dgm:prSet presAssocID="{03D92A85-E2FC-44E3-BBFD-05D49BF5303D}" presName="FourNodes_4_text" presStyleLbl="node1" presStyleIdx="3" presStyleCnt="4">
        <dgm:presLayoutVars>
          <dgm:bulletEnabled val="1"/>
        </dgm:presLayoutVars>
      </dgm:prSet>
      <dgm:spPr/>
    </dgm:pt>
  </dgm:ptLst>
  <dgm:cxnLst>
    <dgm:cxn modelId="{47EF5700-EEC3-4B78-AFBD-CC2BBAEE1354}" type="presOf" srcId="{CDF65388-A069-465A-B261-AE0146CBCE7E}" destId="{5375F864-B58C-4FA1-8C30-104BF065C08A}" srcOrd="1" destOrd="0" presId="urn:microsoft.com/office/officeart/2005/8/layout/vProcess5"/>
    <dgm:cxn modelId="{00ACD112-8817-4BEE-BC4C-5EDB0FEF44C8}" type="presOf" srcId="{A275E323-BC8D-4F0F-B611-2436391E446E}" destId="{A15EDD5E-CFF1-47AC-82E7-C99470DC725F}" srcOrd="1" destOrd="0" presId="urn:microsoft.com/office/officeart/2005/8/layout/vProcess5"/>
    <dgm:cxn modelId="{DA710B20-1408-4F61-A9C2-978DFB5EF448}" srcId="{03D92A85-E2FC-44E3-BBFD-05D49BF5303D}" destId="{CDF65388-A069-465A-B261-AE0146CBCE7E}" srcOrd="0" destOrd="0" parTransId="{7B7AAF32-9A43-451A-8CC2-F19657BAE186}" sibTransId="{ECCCFC8C-DC2B-4355-B47D-FBE530F09F28}"/>
    <dgm:cxn modelId="{CC70592A-6D0C-4E7E-881B-21D2BB28436F}" type="presOf" srcId="{CDF65388-A069-465A-B261-AE0146CBCE7E}" destId="{85761D09-57D2-4852-956B-340C8187F617}" srcOrd="0" destOrd="0" presId="urn:microsoft.com/office/officeart/2005/8/layout/vProcess5"/>
    <dgm:cxn modelId="{CE33F234-05D5-44A6-8BA9-1F438120F45C}" type="presOf" srcId="{471E0206-3C36-4495-8ECE-532E2FB5BDA8}" destId="{06C5A64A-7F0B-43A4-95A0-E884823DAF01}" srcOrd="1" destOrd="0" presId="urn:microsoft.com/office/officeart/2005/8/layout/vProcess5"/>
    <dgm:cxn modelId="{A6E9BF63-8B95-4CBF-8F86-9E74AF2C14C0}" type="presOf" srcId="{9B9682DE-0C7F-4272-8A71-F43C171BB678}" destId="{9E643825-7E23-40E8-9C6C-05A0B38D2586}" srcOrd="0" destOrd="0" presId="urn:microsoft.com/office/officeart/2005/8/layout/vProcess5"/>
    <dgm:cxn modelId="{1BB5C173-F94F-48AF-B50A-0114F3ACF317}" srcId="{03D92A85-E2FC-44E3-BBFD-05D49BF5303D}" destId="{471E0206-3C36-4495-8ECE-532E2FB5BDA8}" srcOrd="1" destOrd="0" parTransId="{5CD23171-8E6A-401F-A488-C92B71A296F5}" sibTransId="{9B9682DE-0C7F-4272-8A71-F43C171BB678}"/>
    <dgm:cxn modelId="{F5882D5A-AE0B-41BE-8C89-2592087BAD1D}" type="presOf" srcId="{9A94F734-3F7C-4899-8D3D-D75EEE866787}" destId="{C351A334-7DD8-466D-83A5-1D7D58815EF5}" srcOrd="0" destOrd="0" presId="urn:microsoft.com/office/officeart/2005/8/layout/vProcess5"/>
    <dgm:cxn modelId="{1854757A-89EE-49DE-ADE7-6E8CE226C50A}" type="presOf" srcId="{ECCCFC8C-DC2B-4355-B47D-FBE530F09F28}" destId="{6FA3082F-2D5F-40EB-82B8-0C1EDAB91BEB}" srcOrd="0" destOrd="0" presId="urn:microsoft.com/office/officeart/2005/8/layout/vProcess5"/>
    <dgm:cxn modelId="{85103B9A-9975-480D-888F-D55713ED969C}" type="presOf" srcId="{471E0206-3C36-4495-8ECE-532E2FB5BDA8}" destId="{7883A4D2-0C51-47B5-8030-BC2C264D4855}" srcOrd="0" destOrd="0" presId="urn:microsoft.com/office/officeart/2005/8/layout/vProcess5"/>
    <dgm:cxn modelId="{43E6BA9D-842D-4029-A952-2660DB3E1986}" type="presOf" srcId="{03D92A85-E2FC-44E3-BBFD-05D49BF5303D}" destId="{48766034-4131-417E-BF62-7B2B679C5E7E}" srcOrd="0" destOrd="0" presId="urn:microsoft.com/office/officeart/2005/8/layout/vProcess5"/>
    <dgm:cxn modelId="{CACD49A0-28F9-4BBB-8A65-637B89396F94}" type="presOf" srcId="{CDCC3909-0C04-4B3C-9AD1-F42DA422D982}" destId="{883E6DFD-9BB1-4DA6-8AA4-8B0C6278BF89}" srcOrd="0" destOrd="0" presId="urn:microsoft.com/office/officeart/2005/8/layout/vProcess5"/>
    <dgm:cxn modelId="{6130D7A8-8B0C-4ED0-84D5-8BFC4FD23A7B}" type="presOf" srcId="{9A94F734-3F7C-4899-8D3D-D75EEE866787}" destId="{FD98EEAE-2087-4A45-9595-DE5E466806BA}" srcOrd="1" destOrd="0" presId="urn:microsoft.com/office/officeart/2005/8/layout/vProcess5"/>
    <dgm:cxn modelId="{9B6E83C8-7C7D-4D8C-9FCA-02C3E220D25D}" type="presOf" srcId="{A275E323-BC8D-4F0F-B611-2436391E446E}" destId="{13B25F0B-F668-407C-90FF-64FDEFAC2E5B}" srcOrd="0" destOrd="0" presId="urn:microsoft.com/office/officeart/2005/8/layout/vProcess5"/>
    <dgm:cxn modelId="{529C71E1-5496-4933-9473-00BA50B488C8}" srcId="{03D92A85-E2FC-44E3-BBFD-05D49BF5303D}" destId="{9A94F734-3F7C-4899-8D3D-D75EEE866787}" srcOrd="3" destOrd="0" parTransId="{199292CD-E08B-45BE-8025-A6B839A0D29B}" sibTransId="{0EDC0454-9F02-4439-9150-2CC8D828A0D9}"/>
    <dgm:cxn modelId="{A14FA2EF-D081-4820-90DA-BD6152D64136}" srcId="{03D92A85-E2FC-44E3-BBFD-05D49BF5303D}" destId="{A275E323-BC8D-4F0F-B611-2436391E446E}" srcOrd="2" destOrd="0" parTransId="{06598FCF-0178-405F-B723-854976FCA24D}" sibTransId="{CDCC3909-0C04-4B3C-9AD1-F42DA422D982}"/>
    <dgm:cxn modelId="{54943051-007F-4970-B437-264913D2A7C5}" type="presParOf" srcId="{48766034-4131-417E-BF62-7B2B679C5E7E}" destId="{C20DAE7E-6E72-43B9-9EA4-36AA45981D6D}" srcOrd="0" destOrd="0" presId="urn:microsoft.com/office/officeart/2005/8/layout/vProcess5"/>
    <dgm:cxn modelId="{0E85979D-BD4D-411F-B20C-BA738F77A33A}" type="presParOf" srcId="{48766034-4131-417E-BF62-7B2B679C5E7E}" destId="{85761D09-57D2-4852-956B-340C8187F617}" srcOrd="1" destOrd="0" presId="urn:microsoft.com/office/officeart/2005/8/layout/vProcess5"/>
    <dgm:cxn modelId="{D3316220-AE91-4E46-8BBB-198C62F43D01}" type="presParOf" srcId="{48766034-4131-417E-BF62-7B2B679C5E7E}" destId="{7883A4D2-0C51-47B5-8030-BC2C264D4855}" srcOrd="2" destOrd="0" presId="urn:microsoft.com/office/officeart/2005/8/layout/vProcess5"/>
    <dgm:cxn modelId="{C86B6E89-1771-4E1A-A62D-BB4A4F1815A1}" type="presParOf" srcId="{48766034-4131-417E-BF62-7B2B679C5E7E}" destId="{13B25F0B-F668-407C-90FF-64FDEFAC2E5B}" srcOrd="3" destOrd="0" presId="urn:microsoft.com/office/officeart/2005/8/layout/vProcess5"/>
    <dgm:cxn modelId="{D72625CF-3C01-4AD7-A682-A5E61318CC7C}" type="presParOf" srcId="{48766034-4131-417E-BF62-7B2B679C5E7E}" destId="{C351A334-7DD8-466D-83A5-1D7D58815EF5}" srcOrd="4" destOrd="0" presId="urn:microsoft.com/office/officeart/2005/8/layout/vProcess5"/>
    <dgm:cxn modelId="{A1DBFE9A-1582-4581-931B-E878390AB94A}" type="presParOf" srcId="{48766034-4131-417E-BF62-7B2B679C5E7E}" destId="{6FA3082F-2D5F-40EB-82B8-0C1EDAB91BEB}" srcOrd="5" destOrd="0" presId="urn:microsoft.com/office/officeart/2005/8/layout/vProcess5"/>
    <dgm:cxn modelId="{188D0736-C927-47DB-BC45-9892289808F9}" type="presParOf" srcId="{48766034-4131-417E-BF62-7B2B679C5E7E}" destId="{9E643825-7E23-40E8-9C6C-05A0B38D2586}" srcOrd="6" destOrd="0" presId="urn:microsoft.com/office/officeart/2005/8/layout/vProcess5"/>
    <dgm:cxn modelId="{96031B4D-807B-49AE-B301-7928E245AAF7}" type="presParOf" srcId="{48766034-4131-417E-BF62-7B2B679C5E7E}" destId="{883E6DFD-9BB1-4DA6-8AA4-8B0C6278BF89}" srcOrd="7" destOrd="0" presId="urn:microsoft.com/office/officeart/2005/8/layout/vProcess5"/>
    <dgm:cxn modelId="{A0AA4047-69D5-42C1-A921-28441FA7C75B}" type="presParOf" srcId="{48766034-4131-417E-BF62-7B2B679C5E7E}" destId="{5375F864-B58C-4FA1-8C30-104BF065C08A}" srcOrd="8" destOrd="0" presId="urn:microsoft.com/office/officeart/2005/8/layout/vProcess5"/>
    <dgm:cxn modelId="{36E0B291-A313-421D-AE89-6D1989A3F23E}" type="presParOf" srcId="{48766034-4131-417E-BF62-7B2B679C5E7E}" destId="{06C5A64A-7F0B-43A4-95A0-E884823DAF01}" srcOrd="9" destOrd="0" presId="urn:microsoft.com/office/officeart/2005/8/layout/vProcess5"/>
    <dgm:cxn modelId="{311B39A9-E3A1-45FB-94B2-8A9376E5FAB9}" type="presParOf" srcId="{48766034-4131-417E-BF62-7B2B679C5E7E}" destId="{A15EDD5E-CFF1-47AC-82E7-C99470DC725F}" srcOrd="10" destOrd="0" presId="urn:microsoft.com/office/officeart/2005/8/layout/vProcess5"/>
    <dgm:cxn modelId="{52AC2043-CAA5-44A1-B994-6E33058DA030}" type="presParOf" srcId="{48766034-4131-417E-BF62-7B2B679C5E7E}" destId="{FD98EEAE-2087-4A45-9595-DE5E466806BA}"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0165682-7234-48C8-8744-CA8AE90B3D6B}"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A48C174E-8260-4CEF-8E38-450B2E732EBF}">
      <dgm:prSet/>
      <dgm:spPr/>
      <dgm:t>
        <a:bodyPr/>
        <a:lstStyle/>
        <a:p>
          <a:r>
            <a:rPr lang="en-US" baseline="0" dirty="0"/>
            <a:t>• Cultural understanding is essential in UK–China negotiations</a:t>
          </a:r>
          <a:endParaRPr lang="en-US" dirty="0"/>
        </a:p>
      </dgm:t>
    </dgm:pt>
    <dgm:pt modelId="{3C8DF8E2-1EA4-4DB5-A038-3E9987DAE23E}" type="parTrans" cxnId="{6EB5CF21-DC6A-45F0-B0FE-826730153C58}">
      <dgm:prSet/>
      <dgm:spPr/>
      <dgm:t>
        <a:bodyPr/>
        <a:lstStyle/>
        <a:p>
          <a:endParaRPr lang="en-US"/>
        </a:p>
      </dgm:t>
    </dgm:pt>
    <dgm:pt modelId="{789A49F8-80B6-4F6A-944C-FAAAAC3EAC26}" type="sibTrans" cxnId="{6EB5CF21-DC6A-45F0-B0FE-826730153C58}">
      <dgm:prSet/>
      <dgm:spPr/>
      <dgm:t>
        <a:bodyPr/>
        <a:lstStyle/>
        <a:p>
          <a:endParaRPr lang="en-US"/>
        </a:p>
      </dgm:t>
    </dgm:pt>
    <dgm:pt modelId="{D953B44B-7ECB-4F0B-9737-EDACE6DD99C3}">
      <dgm:prSet/>
      <dgm:spPr/>
      <dgm:t>
        <a:bodyPr/>
        <a:lstStyle/>
        <a:p>
          <a:r>
            <a:rPr lang="en-US" baseline="0" dirty="0"/>
            <a:t>• Relationship-building should be </a:t>
          </a:r>
          <a:r>
            <a:rPr lang="en-US" baseline="0" dirty="0" err="1"/>
            <a:t>prioritised</a:t>
          </a:r>
          <a:endParaRPr lang="en-US" dirty="0"/>
        </a:p>
      </dgm:t>
    </dgm:pt>
    <dgm:pt modelId="{CB59D33C-3DB3-44FC-A320-FEACD8270219}" type="parTrans" cxnId="{0BBF28AE-A2DA-4350-80DC-51F5B34DBE1A}">
      <dgm:prSet/>
      <dgm:spPr/>
      <dgm:t>
        <a:bodyPr/>
        <a:lstStyle/>
        <a:p>
          <a:endParaRPr lang="en-US"/>
        </a:p>
      </dgm:t>
    </dgm:pt>
    <dgm:pt modelId="{E45825A3-FBB2-449A-BE26-6037AAD8137D}" type="sibTrans" cxnId="{0BBF28AE-A2DA-4350-80DC-51F5B34DBE1A}">
      <dgm:prSet/>
      <dgm:spPr/>
      <dgm:t>
        <a:bodyPr/>
        <a:lstStyle/>
        <a:p>
          <a:endParaRPr lang="en-US"/>
        </a:p>
      </dgm:t>
    </dgm:pt>
    <dgm:pt modelId="{3665F331-CF72-44FD-B169-74E924C4FBCF}">
      <dgm:prSet/>
      <dgm:spPr/>
      <dgm:t>
        <a:bodyPr/>
        <a:lstStyle/>
        <a:p>
          <a:r>
            <a:rPr lang="en-US" baseline="0"/>
            <a:t>• Adapt strategies to cultural context</a:t>
          </a:r>
          <a:endParaRPr lang="en-US"/>
        </a:p>
      </dgm:t>
    </dgm:pt>
    <dgm:pt modelId="{DBBDFE35-88E5-4F89-9A85-4215E8ECE205}" type="parTrans" cxnId="{CE8FB5E8-E0EB-460F-992E-CEFF6C9A4D68}">
      <dgm:prSet/>
      <dgm:spPr/>
      <dgm:t>
        <a:bodyPr/>
        <a:lstStyle/>
        <a:p>
          <a:endParaRPr lang="en-US"/>
        </a:p>
      </dgm:t>
    </dgm:pt>
    <dgm:pt modelId="{56002B18-D8A7-441A-AC1B-D82338581189}" type="sibTrans" cxnId="{CE8FB5E8-E0EB-460F-992E-CEFF6C9A4D68}">
      <dgm:prSet/>
      <dgm:spPr/>
      <dgm:t>
        <a:bodyPr/>
        <a:lstStyle/>
        <a:p>
          <a:endParaRPr lang="en-US"/>
        </a:p>
      </dgm:t>
    </dgm:pt>
    <dgm:pt modelId="{37E07FA1-39A1-4023-A739-25F367A9D3BE}">
      <dgm:prSet/>
      <dgm:spPr/>
      <dgm:t>
        <a:bodyPr/>
        <a:lstStyle/>
        <a:p>
          <a:r>
            <a:rPr lang="en-US" baseline="0" dirty="0"/>
            <a:t>• Cultural awareness is a long-term investment</a:t>
          </a:r>
          <a:endParaRPr lang="en-US" dirty="0"/>
        </a:p>
      </dgm:t>
    </dgm:pt>
    <dgm:pt modelId="{DAE71FD4-99AE-475D-96E3-88F68B7F3F99}" type="parTrans" cxnId="{3CFAD9CE-9B9C-433E-BC49-6DDD35156FA4}">
      <dgm:prSet/>
      <dgm:spPr/>
      <dgm:t>
        <a:bodyPr/>
        <a:lstStyle/>
        <a:p>
          <a:endParaRPr lang="en-US"/>
        </a:p>
      </dgm:t>
    </dgm:pt>
    <dgm:pt modelId="{7BBA2F64-B884-40DD-AE56-209ED49A8215}" type="sibTrans" cxnId="{3CFAD9CE-9B9C-433E-BC49-6DDD35156FA4}">
      <dgm:prSet/>
      <dgm:spPr/>
      <dgm:t>
        <a:bodyPr/>
        <a:lstStyle/>
        <a:p>
          <a:endParaRPr lang="en-US"/>
        </a:p>
      </dgm:t>
    </dgm:pt>
    <dgm:pt modelId="{A330D63D-1530-4382-8E42-C424C2C3D2A4}">
      <dgm:prSet/>
      <dgm:spPr/>
      <dgm:t>
        <a:bodyPr/>
        <a:lstStyle/>
        <a:p>
          <a:r>
            <a:rPr lang="en-GB" dirty="0"/>
            <a:t>Ongoing Adaptation</a:t>
          </a:r>
        </a:p>
      </dgm:t>
    </dgm:pt>
    <dgm:pt modelId="{BE25A52F-6F0B-43FE-9C23-196A188BA3A8}" type="parTrans" cxnId="{552CCE2E-1CBB-4960-9941-74A9CDED5E52}">
      <dgm:prSet/>
      <dgm:spPr/>
    </dgm:pt>
    <dgm:pt modelId="{58831DCB-29A6-4832-AA60-A0DB61730952}" type="sibTrans" cxnId="{552CCE2E-1CBB-4960-9941-74A9CDED5E52}">
      <dgm:prSet/>
      <dgm:spPr/>
      <dgm:t>
        <a:bodyPr/>
        <a:lstStyle/>
        <a:p>
          <a:endParaRPr lang="en-GB"/>
        </a:p>
      </dgm:t>
    </dgm:pt>
    <dgm:pt modelId="{8CEF3D48-A426-49FC-B816-9C53182FF5EF}">
      <dgm:prSet/>
      <dgm:spPr/>
      <dgm:t>
        <a:bodyPr/>
        <a:lstStyle/>
        <a:p>
          <a:r>
            <a:rPr lang="en-GB" dirty="0"/>
            <a:t>Pre-</a:t>
          </a:r>
          <a:r>
            <a:rPr lang="en-GB" dirty="0" err="1"/>
            <a:t>Negociation</a:t>
          </a:r>
          <a:r>
            <a:rPr lang="en-GB" dirty="0"/>
            <a:t> Training</a:t>
          </a:r>
        </a:p>
      </dgm:t>
    </dgm:pt>
    <dgm:pt modelId="{EE803633-5BC7-4198-A005-72E36DBBBAA6}" type="parTrans" cxnId="{1CCCE61B-2CA3-44E9-96E0-895A4F22D597}">
      <dgm:prSet/>
      <dgm:spPr/>
    </dgm:pt>
    <dgm:pt modelId="{E0705B19-21D7-4F8F-ABFB-4C12D65142C0}" type="sibTrans" cxnId="{1CCCE61B-2CA3-44E9-96E0-895A4F22D597}">
      <dgm:prSet/>
      <dgm:spPr/>
      <dgm:t>
        <a:bodyPr/>
        <a:lstStyle/>
        <a:p>
          <a:endParaRPr lang="en-GB"/>
        </a:p>
      </dgm:t>
    </dgm:pt>
    <dgm:pt modelId="{FEC78B91-34D3-4672-B703-AB48AC09CDBD}">
      <dgm:prSet/>
      <dgm:spPr/>
      <dgm:t>
        <a:bodyPr/>
        <a:lstStyle/>
        <a:p>
          <a:r>
            <a:rPr lang="en-GB" dirty="0"/>
            <a:t>Strategic Patience</a:t>
          </a:r>
        </a:p>
      </dgm:t>
    </dgm:pt>
    <dgm:pt modelId="{C60682AC-07DB-4F99-B7BB-B69EC3897BD5}" type="parTrans" cxnId="{EF222E63-E95B-4930-BA27-0655B15DD006}">
      <dgm:prSet/>
      <dgm:spPr/>
    </dgm:pt>
    <dgm:pt modelId="{502C6998-4F75-4C6B-BB2A-7CCD6E002E02}" type="sibTrans" cxnId="{EF222E63-E95B-4930-BA27-0655B15DD006}">
      <dgm:prSet/>
      <dgm:spPr/>
    </dgm:pt>
    <dgm:pt modelId="{D177B9D6-C1A2-499F-9F57-D6FB6B35BF71}" type="pres">
      <dgm:prSet presAssocID="{60165682-7234-48C8-8744-CA8AE90B3D6B}" presName="diagram" presStyleCnt="0">
        <dgm:presLayoutVars>
          <dgm:dir/>
          <dgm:resizeHandles val="exact"/>
        </dgm:presLayoutVars>
      </dgm:prSet>
      <dgm:spPr/>
    </dgm:pt>
    <dgm:pt modelId="{8BB3F25D-673E-47C0-81C2-A1CF64C7735E}" type="pres">
      <dgm:prSet presAssocID="{A48C174E-8260-4CEF-8E38-450B2E732EBF}" presName="node" presStyleLbl="node1" presStyleIdx="0" presStyleCnt="7">
        <dgm:presLayoutVars>
          <dgm:bulletEnabled val="1"/>
        </dgm:presLayoutVars>
      </dgm:prSet>
      <dgm:spPr/>
    </dgm:pt>
    <dgm:pt modelId="{4248D1B1-22F5-401F-A868-AD8DCFA3C29D}" type="pres">
      <dgm:prSet presAssocID="{789A49F8-80B6-4F6A-944C-FAAAAC3EAC26}" presName="sibTrans" presStyleLbl="sibTrans2D1" presStyleIdx="0" presStyleCnt="6"/>
      <dgm:spPr/>
    </dgm:pt>
    <dgm:pt modelId="{E8A97477-3097-4B03-A878-C6BDCD02FC64}" type="pres">
      <dgm:prSet presAssocID="{789A49F8-80B6-4F6A-944C-FAAAAC3EAC26}" presName="connectorText" presStyleLbl="sibTrans2D1" presStyleIdx="0" presStyleCnt="6"/>
      <dgm:spPr/>
    </dgm:pt>
    <dgm:pt modelId="{32623B35-01D9-44A6-BB9C-035BCD931514}" type="pres">
      <dgm:prSet presAssocID="{8CEF3D48-A426-49FC-B816-9C53182FF5EF}" presName="node" presStyleLbl="node1" presStyleIdx="1" presStyleCnt="7">
        <dgm:presLayoutVars>
          <dgm:bulletEnabled val="1"/>
        </dgm:presLayoutVars>
      </dgm:prSet>
      <dgm:spPr/>
    </dgm:pt>
    <dgm:pt modelId="{336B005B-9D0C-4306-AAA7-E80ADC67C110}" type="pres">
      <dgm:prSet presAssocID="{E0705B19-21D7-4F8F-ABFB-4C12D65142C0}" presName="sibTrans" presStyleLbl="sibTrans2D1" presStyleIdx="1" presStyleCnt="6"/>
      <dgm:spPr/>
    </dgm:pt>
    <dgm:pt modelId="{2E2F81DA-8E3B-4198-A256-8AE3195E81FB}" type="pres">
      <dgm:prSet presAssocID="{E0705B19-21D7-4F8F-ABFB-4C12D65142C0}" presName="connectorText" presStyleLbl="sibTrans2D1" presStyleIdx="1" presStyleCnt="6"/>
      <dgm:spPr/>
    </dgm:pt>
    <dgm:pt modelId="{CC705ADD-8062-45BD-BD30-5B0559AB8DF7}" type="pres">
      <dgm:prSet presAssocID="{D953B44B-7ECB-4F0B-9737-EDACE6DD99C3}" presName="node" presStyleLbl="node1" presStyleIdx="2" presStyleCnt="7">
        <dgm:presLayoutVars>
          <dgm:bulletEnabled val="1"/>
        </dgm:presLayoutVars>
      </dgm:prSet>
      <dgm:spPr/>
    </dgm:pt>
    <dgm:pt modelId="{E3744431-590E-4959-A60B-0213CBBA53C9}" type="pres">
      <dgm:prSet presAssocID="{E45825A3-FBB2-449A-BE26-6037AAD8137D}" presName="sibTrans" presStyleLbl="sibTrans2D1" presStyleIdx="2" presStyleCnt="6"/>
      <dgm:spPr/>
    </dgm:pt>
    <dgm:pt modelId="{24DA40AB-A602-420F-89C2-01609B90CFA9}" type="pres">
      <dgm:prSet presAssocID="{E45825A3-FBB2-449A-BE26-6037AAD8137D}" presName="connectorText" presStyleLbl="sibTrans2D1" presStyleIdx="2" presStyleCnt="6"/>
      <dgm:spPr/>
    </dgm:pt>
    <dgm:pt modelId="{45B5EA1A-2043-4156-96CB-8B04E6DD622B}" type="pres">
      <dgm:prSet presAssocID="{3665F331-CF72-44FD-B169-74E924C4FBCF}" presName="node" presStyleLbl="node1" presStyleIdx="3" presStyleCnt="7">
        <dgm:presLayoutVars>
          <dgm:bulletEnabled val="1"/>
        </dgm:presLayoutVars>
      </dgm:prSet>
      <dgm:spPr/>
    </dgm:pt>
    <dgm:pt modelId="{3376B570-44F7-4552-B55B-B6528657BB2E}" type="pres">
      <dgm:prSet presAssocID="{56002B18-D8A7-441A-AC1B-D82338581189}" presName="sibTrans" presStyleLbl="sibTrans2D1" presStyleIdx="3" presStyleCnt="6"/>
      <dgm:spPr/>
    </dgm:pt>
    <dgm:pt modelId="{5EF23D70-0974-4223-9123-F9465A033068}" type="pres">
      <dgm:prSet presAssocID="{56002B18-D8A7-441A-AC1B-D82338581189}" presName="connectorText" presStyleLbl="sibTrans2D1" presStyleIdx="3" presStyleCnt="6"/>
      <dgm:spPr/>
    </dgm:pt>
    <dgm:pt modelId="{8CF29CCF-7A44-425A-BF82-DDC62AB24FEF}" type="pres">
      <dgm:prSet presAssocID="{37E07FA1-39A1-4023-A739-25F367A9D3BE}" presName="node" presStyleLbl="node1" presStyleIdx="4" presStyleCnt="7">
        <dgm:presLayoutVars>
          <dgm:bulletEnabled val="1"/>
        </dgm:presLayoutVars>
      </dgm:prSet>
      <dgm:spPr/>
    </dgm:pt>
    <dgm:pt modelId="{BB27BDEA-D50A-474C-98A1-4B5A8FAF9D99}" type="pres">
      <dgm:prSet presAssocID="{7BBA2F64-B884-40DD-AE56-209ED49A8215}" presName="sibTrans" presStyleLbl="sibTrans2D1" presStyleIdx="4" presStyleCnt="6"/>
      <dgm:spPr/>
    </dgm:pt>
    <dgm:pt modelId="{0806878C-6E64-4C56-8307-3E3E6649AF71}" type="pres">
      <dgm:prSet presAssocID="{7BBA2F64-B884-40DD-AE56-209ED49A8215}" presName="connectorText" presStyleLbl="sibTrans2D1" presStyleIdx="4" presStyleCnt="6"/>
      <dgm:spPr/>
    </dgm:pt>
    <dgm:pt modelId="{7E7C3154-98BB-427A-AB3F-6AE7CAB03EBB}" type="pres">
      <dgm:prSet presAssocID="{A330D63D-1530-4382-8E42-C424C2C3D2A4}" presName="node" presStyleLbl="node1" presStyleIdx="5" presStyleCnt="7">
        <dgm:presLayoutVars>
          <dgm:bulletEnabled val="1"/>
        </dgm:presLayoutVars>
      </dgm:prSet>
      <dgm:spPr/>
    </dgm:pt>
    <dgm:pt modelId="{D28988E0-2285-4CC5-BA8E-0686D4701509}" type="pres">
      <dgm:prSet presAssocID="{58831DCB-29A6-4832-AA60-A0DB61730952}" presName="sibTrans" presStyleLbl="sibTrans2D1" presStyleIdx="5" presStyleCnt="6"/>
      <dgm:spPr/>
    </dgm:pt>
    <dgm:pt modelId="{B91484F4-BC4E-4FFB-9415-B2F0661E9EE2}" type="pres">
      <dgm:prSet presAssocID="{58831DCB-29A6-4832-AA60-A0DB61730952}" presName="connectorText" presStyleLbl="sibTrans2D1" presStyleIdx="5" presStyleCnt="6"/>
      <dgm:spPr/>
    </dgm:pt>
    <dgm:pt modelId="{C4B06042-1872-4F3F-B5C3-5EE61B276136}" type="pres">
      <dgm:prSet presAssocID="{FEC78B91-34D3-4672-B703-AB48AC09CDBD}" presName="node" presStyleLbl="node1" presStyleIdx="6" presStyleCnt="7">
        <dgm:presLayoutVars>
          <dgm:bulletEnabled val="1"/>
        </dgm:presLayoutVars>
      </dgm:prSet>
      <dgm:spPr/>
    </dgm:pt>
  </dgm:ptLst>
  <dgm:cxnLst>
    <dgm:cxn modelId="{F7C5F205-C426-420E-AAE4-A026A28AEB68}" type="presOf" srcId="{D953B44B-7ECB-4F0B-9737-EDACE6DD99C3}" destId="{CC705ADD-8062-45BD-BD30-5B0559AB8DF7}" srcOrd="0" destOrd="0" presId="urn:microsoft.com/office/officeart/2005/8/layout/process5"/>
    <dgm:cxn modelId="{19329211-99C5-4910-A1AA-CB19AF5AB3AD}" type="presOf" srcId="{56002B18-D8A7-441A-AC1B-D82338581189}" destId="{5EF23D70-0974-4223-9123-F9465A033068}" srcOrd="1" destOrd="0" presId="urn:microsoft.com/office/officeart/2005/8/layout/process5"/>
    <dgm:cxn modelId="{3D2F3E18-5EF8-4F68-B385-EB5F48ACA054}" type="presOf" srcId="{3665F331-CF72-44FD-B169-74E924C4FBCF}" destId="{45B5EA1A-2043-4156-96CB-8B04E6DD622B}" srcOrd="0" destOrd="0" presId="urn:microsoft.com/office/officeart/2005/8/layout/process5"/>
    <dgm:cxn modelId="{1CCCE61B-2CA3-44E9-96E0-895A4F22D597}" srcId="{60165682-7234-48C8-8744-CA8AE90B3D6B}" destId="{8CEF3D48-A426-49FC-B816-9C53182FF5EF}" srcOrd="1" destOrd="0" parTransId="{EE803633-5BC7-4198-A005-72E36DBBBAA6}" sibTransId="{E0705B19-21D7-4F8F-ABFB-4C12D65142C0}"/>
    <dgm:cxn modelId="{6EB5CF21-DC6A-45F0-B0FE-826730153C58}" srcId="{60165682-7234-48C8-8744-CA8AE90B3D6B}" destId="{A48C174E-8260-4CEF-8E38-450B2E732EBF}" srcOrd="0" destOrd="0" parTransId="{3C8DF8E2-1EA4-4DB5-A038-3E9987DAE23E}" sibTransId="{789A49F8-80B6-4F6A-944C-FAAAAC3EAC26}"/>
    <dgm:cxn modelId="{8CD04125-24E0-48B8-8F04-55A2EF1CBEA6}" type="presOf" srcId="{58831DCB-29A6-4832-AA60-A0DB61730952}" destId="{B91484F4-BC4E-4FFB-9415-B2F0661E9EE2}" srcOrd="1" destOrd="0" presId="urn:microsoft.com/office/officeart/2005/8/layout/process5"/>
    <dgm:cxn modelId="{552CCE2E-1CBB-4960-9941-74A9CDED5E52}" srcId="{60165682-7234-48C8-8744-CA8AE90B3D6B}" destId="{A330D63D-1530-4382-8E42-C424C2C3D2A4}" srcOrd="5" destOrd="0" parTransId="{BE25A52F-6F0B-43FE-9C23-196A188BA3A8}" sibTransId="{58831DCB-29A6-4832-AA60-A0DB61730952}"/>
    <dgm:cxn modelId="{ACAF943D-B0C2-43E8-8D8C-C99D4593D162}" type="presOf" srcId="{58831DCB-29A6-4832-AA60-A0DB61730952}" destId="{D28988E0-2285-4CC5-BA8E-0686D4701509}" srcOrd="0" destOrd="0" presId="urn:microsoft.com/office/officeart/2005/8/layout/process5"/>
    <dgm:cxn modelId="{4807E43E-F5DD-4AC7-BFCA-FAA99B2572CB}" type="presOf" srcId="{7BBA2F64-B884-40DD-AE56-209ED49A8215}" destId="{0806878C-6E64-4C56-8307-3E3E6649AF71}" srcOrd="1" destOrd="0" presId="urn:microsoft.com/office/officeart/2005/8/layout/process5"/>
    <dgm:cxn modelId="{FC2DAD40-4820-4439-85E9-0240FACC8809}" type="presOf" srcId="{E45825A3-FBB2-449A-BE26-6037AAD8137D}" destId="{E3744431-590E-4959-A60B-0213CBBA53C9}" srcOrd="0" destOrd="0" presId="urn:microsoft.com/office/officeart/2005/8/layout/process5"/>
    <dgm:cxn modelId="{EF222E63-E95B-4930-BA27-0655B15DD006}" srcId="{60165682-7234-48C8-8744-CA8AE90B3D6B}" destId="{FEC78B91-34D3-4672-B703-AB48AC09CDBD}" srcOrd="6" destOrd="0" parTransId="{C60682AC-07DB-4F99-B7BB-B69EC3897BD5}" sibTransId="{502C6998-4F75-4C6B-BB2A-7CCD6E002E02}"/>
    <dgm:cxn modelId="{B354DE46-31A5-4449-97EC-37686C67D63A}" type="presOf" srcId="{E0705B19-21D7-4F8F-ABFB-4C12D65142C0}" destId="{2E2F81DA-8E3B-4198-A256-8AE3195E81FB}" srcOrd="1" destOrd="0" presId="urn:microsoft.com/office/officeart/2005/8/layout/process5"/>
    <dgm:cxn modelId="{9AD14052-149E-4408-84BB-EC0615B188AF}" type="presOf" srcId="{A48C174E-8260-4CEF-8E38-450B2E732EBF}" destId="{8BB3F25D-673E-47C0-81C2-A1CF64C7735E}" srcOrd="0" destOrd="0" presId="urn:microsoft.com/office/officeart/2005/8/layout/process5"/>
    <dgm:cxn modelId="{2D07F376-E983-4F9D-AD08-3ED805CB70A4}" type="presOf" srcId="{37E07FA1-39A1-4023-A739-25F367A9D3BE}" destId="{8CF29CCF-7A44-425A-BF82-DDC62AB24FEF}" srcOrd="0" destOrd="0" presId="urn:microsoft.com/office/officeart/2005/8/layout/process5"/>
    <dgm:cxn modelId="{1A572F85-F5E1-4954-8867-D110F9B93E2E}" type="presOf" srcId="{60165682-7234-48C8-8744-CA8AE90B3D6B}" destId="{D177B9D6-C1A2-499F-9F57-D6FB6B35BF71}" srcOrd="0" destOrd="0" presId="urn:microsoft.com/office/officeart/2005/8/layout/process5"/>
    <dgm:cxn modelId="{03E5B998-351D-4234-9411-73670FA4A4B8}" type="presOf" srcId="{789A49F8-80B6-4F6A-944C-FAAAAC3EAC26}" destId="{4248D1B1-22F5-401F-A868-AD8DCFA3C29D}" srcOrd="0" destOrd="0" presId="urn:microsoft.com/office/officeart/2005/8/layout/process5"/>
    <dgm:cxn modelId="{FB7DE1A2-1EAD-4DEF-9396-FB3B69864F52}" type="presOf" srcId="{7BBA2F64-B884-40DD-AE56-209ED49A8215}" destId="{BB27BDEA-D50A-474C-98A1-4B5A8FAF9D99}" srcOrd="0" destOrd="0" presId="urn:microsoft.com/office/officeart/2005/8/layout/process5"/>
    <dgm:cxn modelId="{D809D9A7-E6AE-4113-8A23-AA9227BE4870}" type="presOf" srcId="{FEC78B91-34D3-4672-B703-AB48AC09CDBD}" destId="{C4B06042-1872-4F3F-B5C3-5EE61B276136}" srcOrd="0" destOrd="0" presId="urn:microsoft.com/office/officeart/2005/8/layout/process5"/>
    <dgm:cxn modelId="{0BBF28AE-A2DA-4350-80DC-51F5B34DBE1A}" srcId="{60165682-7234-48C8-8744-CA8AE90B3D6B}" destId="{D953B44B-7ECB-4F0B-9737-EDACE6DD99C3}" srcOrd="2" destOrd="0" parTransId="{CB59D33C-3DB3-44FC-A320-FEACD8270219}" sibTransId="{E45825A3-FBB2-449A-BE26-6037AAD8137D}"/>
    <dgm:cxn modelId="{23D211B1-3EB7-4834-A587-7C27B16F986F}" type="presOf" srcId="{56002B18-D8A7-441A-AC1B-D82338581189}" destId="{3376B570-44F7-4552-B55B-B6528657BB2E}" srcOrd="0" destOrd="0" presId="urn:microsoft.com/office/officeart/2005/8/layout/process5"/>
    <dgm:cxn modelId="{144565CE-7914-4696-A385-2C20B62C017B}" type="presOf" srcId="{E45825A3-FBB2-449A-BE26-6037AAD8137D}" destId="{24DA40AB-A602-420F-89C2-01609B90CFA9}" srcOrd="1" destOrd="0" presId="urn:microsoft.com/office/officeart/2005/8/layout/process5"/>
    <dgm:cxn modelId="{3CFAD9CE-9B9C-433E-BC49-6DDD35156FA4}" srcId="{60165682-7234-48C8-8744-CA8AE90B3D6B}" destId="{37E07FA1-39A1-4023-A739-25F367A9D3BE}" srcOrd="4" destOrd="0" parTransId="{DAE71FD4-99AE-475D-96E3-88F68B7F3F99}" sibTransId="{7BBA2F64-B884-40DD-AE56-209ED49A8215}"/>
    <dgm:cxn modelId="{6B133BD2-ECAD-470B-BF55-8BDDE5536A3C}" type="presOf" srcId="{789A49F8-80B6-4F6A-944C-FAAAAC3EAC26}" destId="{E8A97477-3097-4B03-A878-C6BDCD02FC64}" srcOrd="1" destOrd="0" presId="urn:microsoft.com/office/officeart/2005/8/layout/process5"/>
    <dgm:cxn modelId="{3C788AE4-EBCB-4828-A667-7CC15DF857F6}" type="presOf" srcId="{A330D63D-1530-4382-8E42-C424C2C3D2A4}" destId="{7E7C3154-98BB-427A-AB3F-6AE7CAB03EBB}" srcOrd="0" destOrd="0" presId="urn:microsoft.com/office/officeart/2005/8/layout/process5"/>
    <dgm:cxn modelId="{CE8FB5E8-E0EB-460F-992E-CEFF6C9A4D68}" srcId="{60165682-7234-48C8-8744-CA8AE90B3D6B}" destId="{3665F331-CF72-44FD-B169-74E924C4FBCF}" srcOrd="3" destOrd="0" parTransId="{DBBDFE35-88E5-4F89-9A85-4215E8ECE205}" sibTransId="{56002B18-D8A7-441A-AC1B-D82338581189}"/>
    <dgm:cxn modelId="{739AFCF1-B630-4CEC-AF84-BE5F31E835F3}" type="presOf" srcId="{E0705B19-21D7-4F8F-ABFB-4C12D65142C0}" destId="{336B005B-9D0C-4306-AAA7-E80ADC67C110}" srcOrd="0" destOrd="0" presId="urn:microsoft.com/office/officeart/2005/8/layout/process5"/>
    <dgm:cxn modelId="{7E1FE2F4-B220-47B8-BA85-12EA97CFF260}" type="presOf" srcId="{8CEF3D48-A426-49FC-B816-9C53182FF5EF}" destId="{32623B35-01D9-44A6-BB9C-035BCD931514}" srcOrd="0" destOrd="0" presId="urn:microsoft.com/office/officeart/2005/8/layout/process5"/>
    <dgm:cxn modelId="{D2F0A020-92C1-427D-8DFE-310F52FDC200}" type="presParOf" srcId="{D177B9D6-C1A2-499F-9F57-D6FB6B35BF71}" destId="{8BB3F25D-673E-47C0-81C2-A1CF64C7735E}" srcOrd="0" destOrd="0" presId="urn:microsoft.com/office/officeart/2005/8/layout/process5"/>
    <dgm:cxn modelId="{05637C4C-2EC2-42CC-BCD2-FBC1C4B48501}" type="presParOf" srcId="{D177B9D6-C1A2-499F-9F57-D6FB6B35BF71}" destId="{4248D1B1-22F5-401F-A868-AD8DCFA3C29D}" srcOrd="1" destOrd="0" presId="urn:microsoft.com/office/officeart/2005/8/layout/process5"/>
    <dgm:cxn modelId="{65E60B63-1EFF-4BA5-A8E2-01E214C3D182}" type="presParOf" srcId="{4248D1B1-22F5-401F-A868-AD8DCFA3C29D}" destId="{E8A97477-3097-4B03-A878-C6BDCD02FC64}" srcOrd="0" destOrd="0" presId="urn:microsoft.com/office/officeart/2005/8/layout/process5"/>
    <dgm:cxn modelId="{304B52EE-7B8D-43BF-9D5F-81E2AF670295}" type="presParOf" srcId="{D177B9D6-C1A2-499F-9F57-D6FB6B35BF71}" destId="{32623B35-01D9-44A6-BB9C-035BCD931514}" srcOrd="2" destOrd="0" presId="urn:microsoft.com/office/officeart/2005/8/layout/process5"/>
    <dgm:cxn modelId="{78E44CDF-C66C-4B69-92DC-C87DDD3E0313}" type="presParOf" srcId="{D177B9D6-C1A2-499F-9F57-D6FB6B35BF71}" destId="{336B005B-9D0C-4306-AAA7-E80ADC67C110}" srcOrd="3" destOrd="0" presId="urn:microsoft.com/office/officeart/2005/8/layout/process5"/>
    <dgm:cxn modelId="{BF53929B-5F2D-4CA2-8DB6-D10284BDE078}" type="presParOf" srcId="{336B005B-9D0C-4306-AAA7-E80ADC67C110}" destId="{2E2F81DA-8E3B-4198-A256-8AE3195E81FB}" srcOrd="0" destOrd="0" presId="urn:microsoft.com/office/officeart/2005/8/layout/process5"/>
    <dgm:cxn modelId="{3EB5A26B-07D4-409B-B22D-2D5925410386}" type="presParOf" srcId="{D177B9D6-C1A2-499F-9F57-D6FB6B35BF71}" destId="{CC705ADD-8062-45BD-BD30-5B0559AB8DF7}" srcOrd="4" destOrd="0" presId="urn:microsoft.com/office/officeart/2005/8/layout/process5"/>
    <dgm:cxn modelId="{D63D5A1A-2C5B-4C11-B105-A4FEE1B1807E}" type="presParOf" srcId="{D177B9D6-C1A2-499F-9F57-D6FB6B35BF71}" destId="{E3744431-590E-4959-A60B-0213CBBA53C9}" srcOrd="5" destOrd="0" presId="urn:microsoft.com/office/officeart/2005/8/layout/process5"/>
    <dgm:cxn modelId="{A51E8A06-F67B-4267-B399-4B7AA1042F9F}" type="presParOf" srcId="{E3744431-590E-4959-A60B-0213CBBA53C9}" destId="{24DA40AB-A602-420F-89C2-01609B90CFA9}" srcOrd="0" destOrd="0" presId="urn:microsoft.com/office/officeart/2005/8/layout/process5"/>
    <dgm:cxn modelId="{6D61E4B2-B9CD-440F-A540-6F2EEF0F132A}" type="presParOf" srcId="{D177B9D6-C1A2-499F-9F57-D6FB6B35BF71}" destId="{45B5EA1A-2043-4156-96CB-8B04E6DD622B}" srcOrd="6" destOrd="0" presId="urn:microsoft.com/office/officeart/2005/8/layout/process5"/>
    <dgm:cxn modelId="{E5F98138-BDDF-4D2B-9B36-F539C7EB7FCA}" type="presParOf" srcId="{D177B9D6-C1A2-499F-9F57-D6FB6B35BF71}" destId="{3376B570-44F7-4552-B55B-B6528657BB2E}" srcOrd="7" destOrd="0" presId="urn:microsoft.com/office/officeart/2005/8/layout/process5"/>
    <dgm:cxn modelId="{8D113E77-5602-4EB1-B039-6374C0002FE3}" type="presParOf" srcId="{3376B570-44F7-4552-B55B-B6528657BB2E}" destId="{5EF23D70-0974-4223-9123-F9465A033068}" srcOrd="0" destOrd="0" presId="urn:microsoft.com/office/officeart/2005/8/layout/process5"/>
    <dgm:cxn modelId="{A0AFF99D-5A06-4F04-8CAE-EC1C88931115}" type="presParOf" srcId="{D177B9D6-C1A2-499F-9F57-D6FB6B35BF71}" destId="{8CF29CCF-7A44-425A-BF82-DDC62AB24FEF}" srcOrd="8" destOrd="0" presId="urn:microsoft.com/office/officeart/2005/8/layout/process5"/>
    <dgm:cxn modelId="{D217DC86-5942-49E8-AA60-4BA3FBE01377}" type="presParOf" srcId="{D177B9D6-C1A2-499F-9F57-D6FB6B35BF71}" destId="{BB27BDEA-D50A-474C-98A1-4B5A8FAF9D99}" srcOrd="9" destOrd="0" presId="urn:microsoft.com/office/officeart/2005/8/layout/process5"/>
    <dgm:cxn modelId="{B99025FA-0AFF-444D-9C62-05445D28BA50}" type="presParOf" srcId="{BB27BDEA-D50A-474C-98A1-4B5A8FAF9D99}" destId="{0806878C-6E64-4C56-8307-3E3E6649AF71}" srcOrd="0" destOrd="0" presId="urn:microsoft.com/office/officeart/2005/8/layout/process5"/>
    <dgm:cxn modelId="{04EF19EF-AA7A-457A-9EC3-10D8E23B9335}" type="presParOf" srcId="{D177B9D6-C1A2-499F-9F57-D6FB6B35BF71}" destId="{7E7C3154-98BB-427A-AB3F-6AE7CAB03EBB}" srcOrd="10" destOrd="0" presId="urn:microsoft.com/office/officeart/2005/8/layout/process5"/>
    <dgm:cxn modelId="{1089EE9B-4B55-412A-B8A6-43DCF706E1D7}" type="presParOf" srcId="{D177B9D6-C1A2-499F-9F57-D6FB6B35BF71}" destId="{D28988E0-2285-4CC5-BA8E-0686D4701509}" srcOrd="11" destOrd="0" presId="urn:microsoft.com/office/officeart/2005/8/layout/process5"/>
    <dgm:cxn modelId="{C86D9814-74A7-4521-861F-9DA3E0FAE635}" type="presParOf" srcId="{D28988E0-2285-4CC5-BA8E-0686D4701509}" destId="{B91484F4-BC4E-4FFB-9415-B2F0661E9EE2}" srcOrd="0" destOrd="0" presId="urn:microsoft.com/office/officeart/2005/8/layout/process5"/>
    <dgm:cxn modelId="{FAEA35F1-3342-406B-88E1-ADFF48B7C001}" type="presParOf" srcId="{D177B9D6-C1A2-499F-9F57-D6FB6B35BF71}" destId="{C4B06042-1872-4F3F-B5C3-5EE61B276136}" srcOrd="1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3CF2C1-A236-46A2-A278-93D1E98DD6D6}">
      <dsp:nvSpPr>
        <dsp:cNvPr id="0" name=""/>
        <dsp:cNvSpPr/>
      </dsp:nvSpPr>
      <dsp:spPr>
        <a:xfrm>
          <a:off x="0" y="3653"/>
          <a:ext cx="4319742" cy="91494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baseline="0"/>
            <a:t>• Understand UK and Chinese cultural differences</a:t>
          </a:r>
          <a:endParaRPr lang="en-US" sz="2300" kern="1200"/>
        </a:p>
      </dsp:txBody>
      <dsp:txXfrm>
        <a:off x="44664" y="48317"/>
        <a:ext cx="4230414" cy="825612"/>
      </dsp:txXfrm>
    </dsp:sp>
    <dsp:sp modelId="{AB5AE7DD-2520-4292-B8AC-642DCA58B6D7}">
      <dsp:nvSpPr>
        <dsp:cNvPr id="0" name=""/>
        <dsp:cNvSpPr/>
      </dsp:nvSpPr>
      <dsp:spPr>
        <a:xfrm>
          <a:off x="0" y="984833"/>
          <a:ext cx="4319742" cy="914940"/>
        </a:xfrm>
        <a:prstGeom prst="roundRect">
          <a:avLst/>
        </a:prstGeom>
        <a:solidFill>
          <a:schemeClr val="accent2">
            <a:hueOff val="899997"/>
            <a:satOff val="-463"/>
            <a:lumOff val="-1177"/>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baseline="0"/>
            <a:t>• Apply intercultural theories to negotiation context</a:t>
          </a:r>
          <a:endParaRPr lang="en-US" sz="2300" kern="1200"/>
        </a:p>
      </dsp:txBody>
      <dsp:txXfrm>
        <a:off x="44664" y="1029497"/>
        <a:ext cx="4230414" cy="825612"/>
      </dsp:txXfrm>
    </dsp:sp>
    <dsp:sp modelId="{40B1E395-F985-4A69-947D-DA7DDBC0403C}">
      <dsp:nvSpPr>
        <dsp:cNvPr id="0" name=""/>
        <dsp:cNvSpPr/>
      </dsp:nvSpPr>
      <dsp:spPr>
        <a:xfrm>
          <a:off x="0" y="1966013"/>
          <a:ext cx="4319742" cy="914940"/>
        </a:xfrm>
        <a:prstGeom prst="roundRect">
          <a:avLst/>
        </a:prstGeom>
        <a:solidFill>
          <a:schemeClr val="accent2">
            <a:hueOff val="1799994"/>
            <a:satOff val="-925"/>
            <a:lumOff val="-2353"/>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baseline="0"/>
            <a:t>• Identify cultural challenges to overcome</a:t>
          </a:r>
          <a:endParaRPr lang="en-US" sz="2300" kern="1200"/>
        </a:p>
      </dsp:txBody>
      <dsp:txXfrm>
        <a:off x="44664" y="2010677"/>
        <a:ext cx="4230414" cy="825612"/>
      </dsp:txXfrm>
    </dsp:sp>
    <dsp:sp modelId="{CD609A62-5ED9-4FD6-93BD-3379E020167C}">
      <dsp:nvSpPr>
        <dsp:cNvPr id="0" name=""/>
        <dsp:cNvSpPr/>
      </dsp:nvSpPr>
      <dsp:spPr>
        <a:xfrm>
          <a:off x="0" y="2947193"/>
          <a:ext cx="4319742" cy="914940"/>
        </a:xfrm>
        <a:prstGeom prst="roundRect">
          <a:avLst/>
        </a:prstGeom>
        <a:solidFill>
          <a:schemeClr val="accent2">
            <a:hueOff val="2699991"/>
            <a:satOff val="-1388"/>
            <a:lumOff val="-353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baseline="0"/>
            <a:t>• Propose strategies for success</a:t>
          </a:r>
          <a:endParaRPr lang="en-US" sz="2300" kern="1200"/>
        </a:p>
      </dsp:txBody>
      <dsp:txXfrm>
        <a:off x="44664" y="2991857"/>
        <a:ext cx="4230414" cy="825612"/>
      </dsp:txXfrm>
    </dsp:sp>
    <dsp:sp modelId="{6F8BEB33-460E-415A-98FE-4F58EA3F7006}">
      <dsp:nvSpPr>
        <dsp:cNvPr id="0" name=""/>
        <dsp:cNvSpPr/>
      </dsp:nvSpPr>
      <dsp:spPr>
        <a:xfrm>
          <a:off x="0" y="3928373"/>
          <a:ext cx="4319742" cy="914940"/>
        </a:xfrm>
        <a:prstGeom prst="roundRect">
          <a:avLst/>
        </a:prstGeom>
        <a:solidFill>
          <a:schemeClr val="accent2">
            <a:hueOff val="3599988"/>
            <a:satOff val="-1850"/>
            <a:lumOff val="-4706"/>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baseline="0"/>
            <a:t>• Highlight importance of cultural awareness</a:t>
          </a:r>
          <a:endParaRPr lang="en-US" sz="2300" kern="1200"/>
        </a:p>
      </dsp:txBody>
      <dsp:txXfrm>
        <a:off x="44664" y="3973037"/>
        <a:ext cx="4230414" cy="8256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6708A2-C489-4FDE-821C-802F0D68CFF5}">
      <dsp:nvSpPr>
        <dsp:cNvPr id="0" name=""/>
        <dsp:cNvSpPr/>
      </dsp:nvSpPr>
      <dsp:spPr>
        <a:xfrm>
          <a:off x="0" y="414"/>
          <a:ext cx="4319742" cy="5701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8CD463-4AAA-4863-9BF2-51FD6EE2012D}">
      <dsp:nvSpPr>
        <dsp:cNvPr id="0" name=""/>
        <dsp:cNvSpPr/>
      </dsp:nvSpPr>
      <dsp:spPr>
        <a:xfrm>
          <a:off x="172465" y="128694"/>
          <a:ext cx="313573" cy="3135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8EB9D0-9035-4C65-A4B6-F6651BF28075}">
      <dsp:nvSpPr>
        <dsp:cNvPr id="0" name=""/>
        <dsp:cNvSpPr/>
      </dsp:nvSpPr>
      <dsp:spPr>
        <a:xfrm>
          <a:off x="658504" y="414"/>
          <a:ext cx="3661237" cy="570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339" tIns="60339" rIns="60339" bIns="60339" numCol="1" spcCol="1270" anchor="ctr" anchorCtr="0">
          <a:noAutofit/>
        </a:bodyPr>
        <a:lstStyle/>
        <a:p>
          <a:pPr marL="0" lvl="0" indent="0" algn="l" defTabSz="711200">
            <a:lnSpc>
              <a:spcPct val="90000"/>
            </a:lnSpc>
            <a:spcBef>
              <a:spcPct val="0"/>
            </a:spcBef>
            <a:spcAft>
              <a:spcPct val="35000"/>
            </a:spcAft>
            <a:buNone/>
          </a:pPr>
          <a:r>
            <a:rPr lang="en-US" sz="1600" kern="1200" dirty="0"/>
            <a:t>Culture: shared values, beliefs, and norms guiding </a:t>
          </a:r>
          <a:r>
            <a:rPr lang="en-US" sz="1600" kern="1200" dirty="0" err="1"/>
            <a:t>behaviour</a:t>
          </a:r>
          <a:r>
            <a:rPr lang="en-US" sz="1600" kern="1200" dirty="0"/>
            <a:t>.</a:t>
          </a:r>
        </a:p>
      </dsp:txBody>
      <dsp:txXfrm>
        <a:off x="658504" y="414"/>
        <a:ext cx="3661237" cy="570133"/>
      </dsp:txXfrm>
    </dsp:sp>
    <dsp:sp modelId="{5EC2D708-70A0-4445-BFBE-DB05C1325DF3}">
      <dsp:nvSpPr>
        <dsp:cNvPr id="0" name=""/>
        <dsp:cNvSpPr/>
      </dsp:nvSpPr>
      <dsp:spPr>
        <a:xfrm>
          <a:off x="0" y="713081"/>
          <a:ext cx="4319742" cy="5701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DA1389-37F9-4A88-B964-E9C1273AD615}">
      <dsp:nvSpPr>
        <dsp:cNvPr id="0" name=""/>
        <dsp:cNvSpPr/>
      </dsp:nvSpPr>
      <dsp:spPr>
        <a:xfrm>
          <a:off x="172465" y="841361"/>
          <a:ext cx="313573" cy="3135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78118C-1F24-41D8-86F2-907EB89EDC6F}">
      <dsp:nvSpPr>
        <dsp:cNvPr id="0" name=""/>
        <dsp:cNvSpPr/>
      </dsp:nvSpPr>
      <dsp:spPr>
        <a:xfrm>
          <a:off x="658504" y="713081"/>
          <a:ext cx="3661237" cy="570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339" tIns="60339" rIns="60339" bIns="60339" numCol="1" spcCol="1270" anchor="ctr" anchorCtr="0">
          <a:noAutofit/>
        </a:bodyPr>
        <a:lstStyle/>
        <a:p>
          <a:pPr marL="0" lvl="0" indent="0" algn="l" defTabSz="711200">
            <a:lnSpc>
              <a:spcPct val="90000"/>
            </a:lnSpc>
            <a:spcBef>
              <a:spcPct val="0"/>
            </a:spcBef>
            <a:spcAft>
              <a:spcPct val="35000"/>
            </a:spcAft>
            <a:buNone/>
          </a:pPr>
          <a:r>
            <a:rPr lang="en-US" sz="1600" kern="1200" dirty="0"/>
            <a:t>Key elements:</a:t>
          </a:r>
        </a:p>
      </dsp:txBody>
      <dsp:txXfrm>
        <a:off x="658504" y="713081"/>
        <a:ext cx="3661237" cy="570133"/>
      </dsp:txXfrm>
    </dsp:sp>
    <dsp:sp modelId="{F5C918F0-3F37-4641-A419-E554B0CE1140}">
      <dsp:nvSpPr>
        <dsp:cNvPr id="0" name=""/>
        <dsp:cNvSpPr/>
      </dsp:nvSpPr>
      <dsp:spPr>
        <a:xfrm>
          <a:off x="0" y="1425749"/>
          <a:ext cx="4319742" cy="5701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0E69B1-5F80-471D-98BF-C82C7AAC3856}">
      <dsp:nvSpPr>
        <dsp:cNvPr id="0" name=""/>
        <dsp:cNvSpPr/>
      </dsp:nvSpPr>
      <dsp:spPr>
        <a:xfrm>
          <a:off x="172465" y="1554029"/>
          <a:ext cx="313573" cy="31357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67484C-AAFE-49C2-9EDE-1FACF01B6FAE}">
      <dsp:nvSpPr>
        <dsp:cNvPr id="0" name=""/>
        <dsp:cNvSpPr/>
      </dsp:nvSpPr>
      <dsp:spPr>
        <a:xfrm>
          <a:off x="658504" y="1425749"/>
          <a:ext cx="3661237" cy="570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339" tIns="60339" rIns="60339" bIns="60339" numCol="1" spcCol="1270" anchor="ctr" anchorCtr="0">
          <a:noAutofit/>
        </a:bodyPr>
        <a:lstStyle/>
        <a:p>
          <a:pPr marL="0" lvl="0" indent="0" algn="l" defTabSz="711200">
            <a:lnSpc>
              <a:spcPct val="90000"/>
            </a:lnSpc>
            <a:spcBef>
              <a:spcPct val="0"/>
            </a:spcBef>
            <a:spcAft>
              <a:spcPct val="35000"/>
            </a:spcAft>
            <a:buNone/>
          </a:pPr>
          <a:r>
            <a:rPr lang="en-US" sz="1600" kern="1200"/>
            <a:t>• Language</a:t>
          </a:r>
        </a:p>
      </dsp:txBody>
      <dsp:txXfrm>
        <a:off x="658504" y="1425749"/>
        <a:ext cx="3661237" cy="570133"/>
      </dsp:txXfrm>
    </dsp:sp>
    <dsp:sp modelId="{E289DDF1-D5B7-40AE-9EE8-21809A7C4629}">
      <dsp:nvSpPr>
        <dsp:cNvPr id="0" name=""/>
        <dsp:cNvSpPr/>
      </dsp:nvSpPr>
      <dsp:spPr>
        <a:xfrm>
          <a:off x="0" y="2138416"/>
          <a:ext cx="4319742" cy="5701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BCD12B-8561-4AEA-B1DC-5E1F80C8F113}">
      <dsp:nvSpPr>
        <dsp:cNvPr id="0" name=""/>
        <dsp:cNvSpPr/>
      </dsp:nvSpPr>
      <dsp:spPr>
        <a:xfrm>
          <a:off x="172465" y="2266696"/>
          <a:ext cx="313573" cy="31357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D293705-2BA8-4EBF-BD9B-3AF5636939C9}">
      <dsp:nvSpPr>
        <dsp:cNvPr id="0" name=""/>
        <dsp:cNvSpPr/>
      </dsp:nvSpPr>
      <dsp:spPr>
        <a:xfrm>
          <a:off x="658504" y="2138416"/>
          <a:ext cx="3661237" cy="570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339" tIns="60339" rIns="60339" bIns="60339" numCol="1" spcCol="1270" anchor="ctr" anchorCtr="0">
          <a:noAutofit/>
        </a:bodyPr>
        <a:lstStyle/>
        <a:p>
          <a:pPr marL="0" lvl="0" indent="0" algn="l" defTabSz="711200">
            <a:lnSpc>
              <a:spcPct val="90000"/>
            </a:lnSpc>
            <a:spcBef>
              <a:spcPct val="0"/>
            </a:spcBef>
            <a:spcAft>
              <a:spcPct val="35000"/>
            </a:spcAft>
            <a:buNone/>
          </a:pPr>
          <a:r>
            <a:rPr lang="en-US" sz="1600" kern="1200"/>
            <a:t>• Values and beliefs</a:t>
          </a:r>
        </a:p>
      </dsp:txBody>
      <dsp:txXfrm>
        <a:off x="658504" y="2138416"/>
        <a:ext cx="3661237" cy="570133"/>
      </dsp:txXfrm>
    </dsp:sp>
    <dsp:sp modelId="{755CCBD1-2F2B-468F-8B87-F5F436280809}">
      <dsp:nvSpPr>
        <dsp:cNvPr id="0" name=""/>
        <dsp:cNvSpPr/>
      </dsp:nvSpPr>
      <dsp:spPr>
        <a:xfrm>
          <a:off x="0" y="2851083"/>
          <a:ext cx="4319742" cy="5701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9014F4-2F66-4F3A-A2E0-81566C5A5CFF}">
      <dsp:nvSpPr>
        <dsp:cNvPr id="0" name=""/>
        <dsp:cNvSpPr/>
      </dsp:nvSpPr>
      <dsp:spPr>
        <a:xfrm>
          <a:off x="172465" y="2979364"/>
          <a:ext cx="313573" cy="31357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89BDB5-0336-4394-8A05-654E62C0DA05}">
      <dsp:nvSpPr>
        <dsp:cNvPr id="0" name=""/>
        <dsp:cNvSpPr/>
      </dsp:nvSpPr>
      <dsp:spPr>
        <a:xfrm>
          <a:off x="658504" y="2851083"/>
          <a:ext cx="3661237" cy="570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339" tIns="60339" rIns="60339" bIns="60339" numCol="1" spcCol="1270" anchor="ctr" anchorCtr="0">
          <a:noAutofit/>
        </a:bodyPr>
        <a:lstStyle/>
        <a:p>
          <a:pPr marL="0" lvl="0" indent="0" algn="l" defTabSz="711200">
            <a:lnSpc>
              <a:spcPct val="90000"/>
            </a:lnSpc>
            <a:spcBef>
              <a:spcPct val="0"/>
            </a:spcBef>
            <a:spcAft>
              <a:spcPct val="35000"/>
            </a:spcAft>
            <a:buNone/>
          </a:pPr>
          <a:r>
            <a:rPr lang="en-US" sz="1600" kern="1200"/>
            <a:t>• Social norms</a:t>
          </a:r>
        </a:p>
      </dsp:txBody>
      <dsp:txXfrm>
        <a:off x="658504" y="2851083"/>
        <a:ext cx="3661237" cy="570133"/>
      </dsp:txXfrm>
    </dsp:sp>
    <dsp:sp modelId="{991DFED4-C8CE-4C3F-9FC8-0DD13A8481CF}">
      <dsp:nvSpPr>
        <dsp:cNvPr id="0" name=""/>
        <dsp:cNvSpPr/>
      </dsp:nvSpPr>
      <dsp:spPr>
        <a:xfrm>
          <a:off x="0" y="3563751"/>
          <a:ext cx="4319742" cy="5701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622AF6-792F-4C8A-BCC4-817902127296}">
      <dsp:nvSpPr>
        <dsp:cNvPr id="0" name=""/>
        <dsp:cNvSpPr/>
      </dsp:nvSpPr>
      <dsp:spPr>
        <a:xfrm>
          <a:off x="172465" y="3692031"/>
          <a:ext cx="313573" cy="31357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0D603B2-67ED-4706-AB05-5A60B18025B9}">
      <dsp:nvSpPr>
        <dsp:cNvPr id="0" name=""/>
        <dsp:cNvSpPr/>
      </dsp:nvSpPr>
      <dsp:spPr>
        <a:xfrm>
          <a:off x="658504" y="3563751"/>
          <a:ext cx="3661237" cy="570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339" tIns="60339" rIns="60339" bIns="60339" numCol="1" spcCol="1270" anchor="ctr" anchorCtr="0">
          <a:noAutofit/>
        </a:bodyPr>
        <a:lstStyle/>
        <a:p>
          <a:pPr marL="0" lvl="0" indent="0" algn="l" defTabSz="711200">
            <a:lnSpc>
              <a:spcPct val="90000"/>
            </a:lnSpc>
            <a:spcBef>
              <a:spcPct val="0"/>
            </a:spcBef>
            <a:spcAft>
              <a:spcPct val="35000"/>
            </a:spcAft>
            <a:buNone/>
          </a:pPr>
          <a:r>
            <a:rPr lang="en-US" sz="1600" kern="1200"/>
            <a:t>• Communication styles</a:t>
          </a:r>
        </a:p>
      </dsp:txBody>
      <dsp:txXfrm>
        <a:off x="658504" y="3563751"/>
        <a:ext cx="3661237" cy="570133"/>
      </dsp:txXfrm>
    </dsp:sp>
    <dsp:sp modelId="{7C1A789F-CFA8-40EA-827E-9FA308936CB2}">
      <dsp:nvSpPr>
        <dsp:cNvPr id="0" name=""/>
        <dsp:cNvSpPr/>
      </dsp:nvSpPr>
      <dsp:spPr>
        <a:xfrm>
          <a:off x="0" y="4276418"/>
          <a:ext cx="4319742" cy="5701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94A4FB-D1C3-41F1-90E3-85DFB9FDE09B}">
      <dsp:nvSpPr>
        <dsp:cNvPr id="0" name=""/>
        <dsp:cNvSpPr/>
      </dsp:nvSpPr>
      <dsp:spPr>
        <a:xfrm>
          <a:off x="172465" y="4404699"/>
          <a:ext cx="313573" cy="31357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0EBB83-AEC0-4B7F-ACDD-952AAC6825C7}">
      <dsp:nvSpPr>
        <dsp:cNvPr id="0" name=""/>
        <dsp:cNvSpPr/>
      </dsp:nvSpPr>
      <dsp:spPr>
        <a:xfrm>
          <a:off x="658504" y="4276418"/>
          <a:ext cx="3661237" cy="570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339" tIns="60339" rIns="60339" bIns="60339" numCol="1" spcCol="1270" anchor="ctr" anchorCtr="0">
          <a:noAutofit/>
        </a:bodyPr>
        <a:lstStyle/>
        <a:p>
          <a:pPr marL="0" lvl="0" indent="0" algn="l" defTabSz="711200">
            <a:lnSpc>
              <a:spcPct val="90000"/>
            </a:lnSpc>
            <a:spcBef>
              <a:spcPct val="0"/>
            </a:spcBef>
            <a:spcAft>
              <a:spcPct val="35000"/>
            </a:spcAft>
            <a:buNone/>
          </a:pPr>
          <a:r>
            <a:rPr lang="en-US" sz="1600" kern="1200"/>
            <a:t>• Decision-making approaches</a:t>
          </a:r>
        </a:p>
      </dsp:txBody>
      <dsp:txXfrm>
        <a:off x="658504" y="4276418"/>
        <a:ext cx="3661237" cy="5701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338C55-F241-4FF1-B0A7-D195A4D84265}">
      <dsp:nvSpPr>
        <dsp:cNvPr id="0" name=""/>
        <dsp:cNvSpPr/>
      </dsp:nvSpPr>
      <dsp:spPr>
        <a:xfrm>
          <a:off x="0" y="0"/>
          <a:ext cx="6238129" cy="72846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baseline="0"/>
            <a:t>• Power Distance: China high, UK low</a:t>
          </a:r>
          <a:endParaRPr lang="en-US" sz="1900" kern="1200"/>
        </a:p>
      </dsp:txBody>
      <dsp:txXfrm>
        <a:off x="21336" y="21336"/>
        <a:ext cx="5390507" cy="685789"/>
      </dsp:txXfrm>
    </dsp:sp>
    <dsp:sp modelId="{FCF6AE5D-3575-4CC4-AC98-1C3E1F340563}">
      <dsp:nvSpPr>
        <dsp:cNvPr id="0" name=""/>
        <dsp:cNvSpPr/>
      </dsp:nvSpPr>
      <dsp:spPr>
        <a:xfrm>
          <a:off x="522443" y="860909"/>
          <a:ext cx="6238129" cy="72846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baseline="0"/>
            <a:t>• Individualism vs. Collectivism: UK high individualism, China collectivism</a:t>
          </a:r>
          <a:endParaRPr lang="en-US" sz="1900" kern="1200"/>
        </a:p>
      </dsp:txBody>
      <dsp:txXfrm>
        <a:off x="543779" y="882245"/>
        <a:ext cx="5199514" cy="685789"/>
      </dsp:txXfrm>
    </dsp:sp>
    <dsp:sp modelId="{A14D8CB4-60B4-4D9D-B214-B791407AFCF5}">
      <dsp:nvSpPr>
        <dsp:cNvPr id="0" name=""/>
        <dsp:cNvSpPr/>
      </dsp:nvSpPr>
      <dsp:spPr>
        <a:xfrm>
          <a:off x="1037089" y="1721818"/>
          <a:ext cx="6238129" cy="72846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baseline="0"/>
            <a:t>• Communication: UK direct, China indirect</a:t>
          </a:r>
          <a:endParaRPr lang="en-US" sz="1900" kern="1200"/>
        </a:p>
      </dsp:txBody>
      <dsp:txXfrm>
        <a:off x="1058425" y="1743154"/>
        <a:ext cx="5207311" cy="685789"/>
      </dsp:txXfrm>
    </dsp:sp>
    <dsp:sp modelId="{6C1CF371-F852-4129-8557-DB9FAD7CB66A}">
      <dsp:nvSpPr>
        <dsp:cNvPr id="0" name=""/>
        <dsp:cNvSpPr/>
      </dsp:nvSpPr>
      <dsp:spPr>
        <a:xfrm>
          <a:off x="1559532" y="2582727"/>
          <a:ext cx="6238129" cy="72846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baseline="0"/>
            <a:t>• Long-term orientation: China strong, UK moderate</a:t>
          </a:r>
          <a:endParaRPr lang="en-US" sz="1900" kern="1200"/>
        </a:p>
      </dsp:txBody>
      <dsp:txXfrm>
        <a:off x="1580868" y="2604063"/>
        <a:ext cx="5199514" cy="685789"/>
      </dsp:txXfrm>
    </dsp:sp>
    <dsp:sp modelId="{E06434B2-147B-42B7-B172-DBFD7180B37D}">
      <dsp:nvSpPr>
        <dsp:cNvPr id="0" name=""/>
        <dsp:cNvSpPr/>
      </dsp:nvSpPr>
      <dsp:spPr>
        <a:xfrm>
          <a:off x="5764629" y="557935"/>
          <a:ext cx="473500" cy="473500"/>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871166" y="557935"/>
        <a:ext cx="260426" cy="356309"/>
      </dsp:txXfrm>
    </dsp:sp>
    <dsp:sp modelId="{E89A21B5-906C-4F6C-9EAB-945B2B0FB1DC}">
      <dsp:nvSpPr>
        <dsp:cNvPr id="0" name=""/>
        <dsp:cNvSpPr/>
      </dsp:nvSpPr>
      <dsp:spPr>
        <a:xfrm>
          <a:off x="6287072" y="1418844"/>
          <a:ext cx="473500" cy="473500"/>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6393609" y="1418844"/>
        <a:ext cx="260426" cy="356309"/>
      </dsp:txXfrm>
    </dsp:sp>
    <dsp:sp modelId="{43CC38BD-6F4A-49E4-BE77-73065C257ED2}">
      <dsp:nvSpPr>
        <dsp:cNvPr id="0" name=""/>
        <dsp:cNvSpPr/>
      </dsp:nvSpPr>
      <dsp:spPr>
        <a:xfrm>
          <a:off x="6801718" y="2279753"/>
          <a:ext cx="473500" cy="473500"/>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6908255" y="2279753"/>
        <a:ext cx="260426" cy="3563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98F8A3-8B64-4821-BF22-C684AD9F41C4}">
      <dsp:nvSpPr>
        <dsp:cNvPr id="0" name=""/>
        <dsp:cNvSpPr/>
      </dsp:nvSpPr>
      <dsp:spPr>
        <a:xfrm>
          <a:off x="0" y="4163"/>
          <a:ext cx="4656327" cy="8867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3BA150-ADA3-43F6-9391-00D6D5CF0A4B}">
      <dsp:nvSpPr>
        <dsp:cNvPr id="0" name=""/>
        <dsp:cNvSpPr/>
      </dsp:nvSpPr>
      <dsp:spPr>
        <a:xfrm>
          <a:off x="268235" y="203677"/>
          <a:ext cx="487701" cy="4877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9C51B34-A6C9-40A9-918C-1CE5E9DF263D}">
      <dsp:nvSpPr>
        <dsp:cNvPr id="0" name=""/>
        <dsp:cNvSpPr/>
      </dsp:nvSpPr>
      <dsp:spPr>
        <a:xfrm>
          <a:off x="1024173" y="4163"/>
          <a:ext cx="3632153" cy="886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846" tIns="93846" rIns="93846" bIns="93846" numCol="1" spcCol="1270" anchor="ctr" anchorCtr="0">
          <a:noAutofit/>
        </a:bodyPr>
        <a:lstStyle/>
        <a:p>
          <a:pPr marL="0" lvl="0" indent="0" algn="l" defTabSz="844550">
            <a:lnSpc>
              <a:spcPct val="90000"/>
            </a:lnSpc>
            <a:spcBef>
              <a:spcPct val="0"/>
            </a:spcBef>
            <a:spcAft>
              <a:spcPct val="35000"/>
            </a:spcAft>
            <a:buNone/>
          </a:pPr>
          <a:r>
            <a:rPr lang="en-US" sz="1900" kern="1200" baseline="0"/>
            <a:t>• Invest time in Guanxi</a:t>
          </a:r>
          <a:endParaRPr lang="en-US" sz="1900" kern="1200"/>
        </a:p>
      </dsp:txBody>
      <dsp:txXfrm>
        <a:off x="1024173" y="4163"/>
        <a:ext cx="3632153" cy="886730"/>
      </dsp:txXfrm>
    </dsp:sp>
    <dsp:sp modelId="{0644A93C-0464-4F45-A0C2-E38B12A36819}">
      <dsp:nvSpPr>
        <dsp:cNvPr id="0" name=""/>
        <dsp:cNvSpPr/>
      </dsp:nvSpPr>
      <dsp:spPr>
        <a:xfrm>
          <a:off x="0" y="1112575"/>
          <a:ext cx="4656327" cy="8867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8CD5D4-D407-43B6-9118-BD3C156705CC}">
      <dsp:nvSpPr>
        <dsp:cNvPr id="0" name=""/>
        <dsp:cNvSpPr/>
      </dsp:nvSpPr>
      <dsp:spPr>
        <a:xfrm>
          <a:off x="268235" y="1312090"/>
          <a:ext cx="487701" cy="4877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5ADE6C2-AFC9-4273-9240-957C0266E207}">
      <dsp:nvSpPr>
        <dsp:cNvPr id="0" name=""/>
        <dsp:cNvSpPr/>
      </dsp:nvSpPr>
      <dsp:spPr>
        <a:xfrm>
          <a:off x="1024173" y="1112575"/>
          <a:ext cx="3632153" cy="886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846" tIns="93846" rIns="93846" bIns="93846" numCol="1" spcCol="1270" anchor="ctr" anchorCtr="0">
          <a:noAutofit/>
        </a:bodyPr>
        <a:lstStyle/>
        <a:p>
          <a:pPr marL="0" lvl="0" indent="0" algn="l" defTabSz="844550">
            <a:lnSpc>
              <a:spcPct val="90000"/>
            </a:lnSpc>
            <a:spcBef>
              <a:spcPct val="0"/>
            </a:spcBef>
            <a:spcAft>
              <a:spcPct val="35000"/>
            </a:spcAft>
            <a:buNone/>
          </a:pPr>
          <a:r>
            <a:rPr lang="en-US" sz="1900" kern="1200" baseline="0"/>
            <a:t>• Show respect for hierarchy</a:t>
          </a:r>
          <a:endParaRPr lang="en-US" sz="1900" kern="1200"/>
        </a:p>
      </dsp:txBody>
      <dsp:txXfrm>
        <a:off x="1024173" y="1112575"/>
        <a:ext cx="3632153" cy="886730"/>
      </dsp:txXfrm>
    </dsp:sp>
    <dsp:sp modelId="{6F0F0373-6448-4403-8E04-2A114625F776}">
      <dsp:nvSpPr>
        <dsp:cNvPr id="0" name=""/>
        <dsp:cNvSpPr/>
      </dsp:nvSpPr>
      <dsp:spPr>
        <a:xfrm>
          <a:off x="0" y="2220988"/>
          <a:ext cx="4656327" cy="8867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B37166-3C72-467F-9E92-A30999D05AEF}">
      <dsp:nvSpPr>
        <dsp:cNvPr id="0" name=""/>
        <dsp:cNvSpPr/>
      </dsp:nvSpPr>
      <dsp:spPr>
        <a:xfrm>
          <a:off x="268235" y="2420503"/>
          <a:ext cx="487701" cy="4877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0805314-43D4-4628-B9F5-1C3B98B37152}">
      <dsp:nvSpPr>
        <dsp:cNvPr id="0" name=""/>
        <dsp:cNvSpPr/>
      </dsp:nvSpPr>
      <dsp:spPr>
        <a:xfrm>
          <a:off x="1024173" y="2220988"/>
          <a:ext cx="3632153" cy="886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846" tIns="93846" rIns="93846" bIns="93846" numCol="1" spcCol="1270" anchor="ctr" anchorCtr="0">
          <a:noAutofit/>
        </a:bodyPr>
        <a:lstStyle/>
        <a:p>
          <a:pPr marL="0" lvl="0" indent="0" algn="l" defTabSz="844550">
            <a:lnSpc>
              <a:spcPct val="90000"/>
            </a:lnSpc>
            <a:spcBef>
              <a:spcPct val="0"/>
            </a:spcBef>
            <a:spcAft>
              <a:spcPct val="35000"/>
            </a:spcAft>
            <a:buNone/>
          </a:pPr>
          <a:r>
            <a:rPr lang="en-US" sz="1900" kern="1200" baseline="0"/>
            <a:t>• Be patient and flexible</a:t>
          </a:r>
          <a:endParaRPr lang="en-US" sz="1900" kern="1200"/>
        </a:p>
      </dsp:txBody>
      <dsp:txXfrm>
        <a:off x="1024173" y="2220988"/>
        <a:ext cx="3632153" cy="886730"/>
      </dsp:txXfrm>
    </dsp:sp>
    <dsp:sp modelId="{F4F67B40-F18C-42E6-8A5D-B134738A11F8}">
      <dsp:nvSpPr>
        <dsp:cNvPr id="0" name=""/>
        <dsp:cNvSpPr/>
      </dsp:nvSpPr>
      <dsp:spPr>
        <a:xfrm>
          <a:off x="0" y="3329401"/>
          <a:ext cx="4656327" cy="8867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38BF62-603F-4F3B-A439-7B4ECC3538AC}">
      <dsp:nvSpPr>
        <dsp:cNvPr id="0" name=""/>
        <dsp:cNvSpPr/>
      </dsp:nvSpPr>
      <dsp:spPr>
        <a:xfrm>
          <a:off x="268235" y="3528916"/>
          <a:ext cx="487701" cy="4877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200A881-3205-4B6D-BD17-F95BE6E3C8CC}">
      <dsp:nvSpPr>
        <dsp:cNvPr id="0" name=""/>
        <dsp:cNvSpPr/>
      </dsp:nvSpPr>
      <dsp:spPr>
        <a:xfrm>
          <a:off x="1024173" y="3329401"/>
          <a:ext cx="3632153" cy="886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846" tIns="93846" rIns="93846" bIns="93846" numCol="1" spcCol="1270" anchor="ctr" anchorCtr="0">
          <a:noAutofit/>
        </a:bodyPr>
        <a:lstStyle/>
        <a:p>
          <a:pPr marL="0" lvl="0" indent="0" algn="l" defTabSz="844550">
            <a:lnSpc>
              <a:spcPct val="90000"/>
            </a:lnSpc>
            <a:spcBef>
              <a:spcPct val="0"/>
            </a:spcBef>
            <a:spcAft>
              <a:spcPct val="35000"/>
            </a:spcAft>
            <a:buNone/>
          </a:pPr>
          <a:r>
            <a:rPr lang="en-US" sz="1900" kern="1200" baseline="0"/>
            <a:t>• Adapt communication to be less confrontational</a:t>
          </a:r>
          <a:endParaRPr lang="en-US" sz="1900" kern="1200"/>
        </a:p>
      </dsp:txBody>
      <dsp:txXfrm>
        <a:off x="1024173" y="3329401"/>
        <a:ext cx="3632153" cy="886730"/>
      </dsp:txXfrm>
    </dsp:sp>
    <dsp:sp modelId="{7D086934-A65C-4283-BB91-8479F053DB2B}">
      <dsp:nvSpPr>
        <dsp:cNvPr id="0" name=""/>
        <dsp:cNvSpPr/>
      </dsp:nvSpPr>
      <dsp:spPr>
        <a:xfrm>
          <a:off x="0" y="4437814"/>
          <a:ext cx="4656327" cy="8867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6BEC75-110B-4DC7-A1D0-D9E60FD58251}">
      <dsp:nvSpPr>
        <dsp:cNvPr id="0" name=""/>
        <dsp:cNvSpPr/>
      </dsp:nvSpPr>
      <dsp:spPr>
        <a:xfrm>
          <a:off x="268235" y="4637328"/>
          <a:ext cx="487701" cy="48770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587B3A5-C1A8-4BC8-94A2-0CAA2B5702E4}">
      <dsp:nvSpPr>
        <dsp:cNvPr id="0" name=""/>
        <dsp:cNvSpPr/>
      </dsp:nvSpPr>
      <dsp:spPr>
        <a:xfrm>
          <a:off x="1024173" y="4437814"/>
          <a:ext cx="3632153" cy="886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846" tIns="93846" rIns="93846" bIns="93846" numCol="1" spcCol="1270" anchor="ctr" anchorCtr="0">
          <a:noAutofit/>
        </a:bodyPr>
        <a:lstStyle/>
        <a:p>
          <a:pPr marL="0" lvl="0" indent="0" algn="l" defTabSz="844550">
            <a:lnSpc>
              <a:spcPct val="90000"/>
            </a:lnSpc>
            <a:spcBef>
              <a:spcPct val="0"/>
            </a:spcBef>
            <a:spcAft>
              <a:spcPct val="35000"/>
            </a:spcAft>
            <a:buNone/>
          </a:pPr>
          <a:r>
            <a:rPr lang="en-US" sz="1900" kern="1200" baseline="0"/>
            <a:t>• Aim for win–win outcomes</a:t>
          </a:r>
          <a:endParaRPr lang="en-US" sz="1900" kern="1200"/>
        </a:p>
      </dsp:txBody>
      <dsp:txXfrm>
        <a:off x="1024173" y="4437814"/>
        <a:ext cx="3632153" cy="8867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D5B020-0042-48A5-A2C3-3F0EB4172223}">
      <dsp:nvSpPr>
        <dsp:cNvPr id="0" name=""/>
        <dsp:cNvSpPr/>
      </dsp:nvSpPr>
      <dsp:spPr>
        <a:xfrm>
          <a:off x="0" y="263612"/>
          <a:ext cx="4319742" cy="4319742"/>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33CC33-917E-4EB3-8C5D-B2EA4B7FA3FC}">
      <dsp:nvSpPr>
        <dsp:cNvPr id="0" name=""/>
        <dsp:cNvSpPr/>
      </dsp:nvSpPr>
      <dsp:spPr>
        <a:xfrm>
          <a:off x="410375" y="673987"/>
          <a:ext cx="1684699" cy="168469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a:t>Example of UK–China collaboration involving Jaguar Land Rover.</a:t>
          </a:r>
          <a:endParaRPr lang="en-US" sz="1600" kern="1200"/>
        </a:p>
      </dsp:txBody>
      <dsp:txXfrm>
        <a:off x="492615" y="756227"/>
        <a:ext cx="1520219" cy="1520219"/>
      </dsp:txXfrm>
    </dsp:sp>
    <dsp:sp modelId="{F81BA09B-F5F8-48AF-B0B3-1170A9E92F6B}">
      <dsp:nvSpPr>
        <dsp:cNvPr id="0" name=""/>
        <dsp:cNvSpPr/>
      </dsp:nvSpPr>
      <dsp:spPr>
        <a:xfrm>
          <a:off x="2224667" y="673987"/>
          <a:ext cx="1684699" cy="168469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a:t>• Negotiation process adapted to Chinese culture</a:t>
          </a:r>
          <a:endParaRPr lang="en-US" sz="1600" kern="1200"/>
        </a:p>
      </dsp:txBody>
      <dsp:txXfrm>
        <a:off x="2306907" y="756227"/>
        <a:ext cx="1520219" cy="1520219"/>
      </dsp:txXfrm>
    </dsp:sp>
    <dsp:sp modelId="{3F063CE1-C535-4CFD-B868-3D28289AA0BE}">
      <dsp:nvSpPr>
        <dsp:cNvPr id="0" name=""/>
        <dsp:cNvSpPr/>
      </dsp:nvSpPr>
      <dsp:spPr>
        <a:xfrm>
          <a:off x="410375" y="2488279"/>
          <a:ext cx="1684699" cy="168469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a:t>• Relationship-building before contract</a:t>
          </a:r>
          <a:endParaRPr lang="en-US" sz="1600" kern="1200"/>
        </a:p>
      </dsp:txBody>
      <dsp:txXfrm>
        <a:off x="492615" y="2570519"/>
        <a:ext cx="1520219" cy="1520219"/>
      </dsp:txXfrm>
    </dsp:sp>
    <dsp:sp modelId="{924491EE-5354-41B6-B7F4-7D39809830E5}">
      <dsp:nvSpPr>
        <dsp:cNvPr id="0" name=""/>
        <dsp:cNvSpPr/>
      </dsp:nvSpPr>
      <dsp:spPr>
        <a:xfrm>
          <a:off x="2224667" y="2488279"/>
          <a:ext cx="1684699" cy="168469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a:t>• Long-term benefits of cultural sensitivity</a:t>
          </a:r>
          <a:endParaRPr lang="en-US" sz="1600" kern="1200"/>
        </a:p>
      </dsp:txBody>
      <dsp:txXfrm>
        <a:off x="2306907" y="2570519"/>
        <a:ext cx="1520219" cy="15202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761D09-57D2-4852-956B-340C8187F617}">
      <dsp:nvSpPr>
        <dsp:cNvPr id="0" name=""/>
        <dsp:cNvSpPr/>
      </dsp:nvSpPr>
      <dsp:spPr>
        <a:xfrm>
          <a:off x="0" y="0"/>
          <a:ext cx="6476047" cy="859853"/>
        </a:xfrm>
        <a:prstGeom prst="roundRect">
          <a:avLst>
            <a:gd name="adj" fmla="val 10000"/>
          </a:avLst>
        </a:prstGeom>
        <a:blipFill>
          <a:blip xmlns:r="http://schemas.openxmlformats.org/officeDocument/2006/relationships" r:embed="rId1">
            <a:duotone>
              <a:schemeClr val="accent2">
                <a:hueOff val="0"/>
                <a:satOff val="0"/>
                <a:lumOff val="0"/>
                <a:alphaOff val="0"/>
                <a:shade val="88000"/>
                <a:lumMod val="88000"/>
              </a:schemeClr>
              <a:schemeClr val="accent2">
                <a:hueOff val="0"/>
                <a:satOff val="0"/>
                <a:lumOff val="0"/>
                <a:alphaOff val="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baseline="0"/>
            <a:t>• Reduces misunderstandings</a:t>
          </a:r>
          <a:endParaRPr lang="en-US" sz="2600" kern="1200"/>
        </a:p>
      </dsp:txBody>
      <dsp:txXfrm>
        <a:off x="25184" y="25184"/>
        <a:ext cx="5475541" cy="809485"/>
      </dsp:txXfrm>
    </dsp:sp>
    <dsp:sp modelId="{7883A4D2-0C51-47B5-8030-BC2C264D4855}">
      <dsp:nvSpPr>
        <dsp:cNvPr id="0" name=""/>
        <dsp:cNvSpPr/>
      </dsp:nvSpPr>
      <dsp:spPr>
        <a:xfrm>
          <a:off x="542368" y="1016190"/>
          <a:ext cx="6476047" cy="859853"/>
        </a:xfrm>
        <a:prstGeom prst="roundRect">
          <a:avLst>
            <a:gd name="adj" fmla="val 10000"/>
          </a:avLst>
        </a:prstGeom>
        <a:blipFill>
          <a:blip xmlns:r="http://schemas.openxmlformats.org/officeDocument/2006/relationships" r:embed="rId1">
            <a:duotone>
              <a:schemeClr val="accent3">
                <a:hueOff val="0"/>
                <a:satOff val="0"/>
                <a:lumOff val="0"/>
                <a:alphaOff val="0"/>
                <a:shade val="88000"/>
                <a:lumMod val="88000"/>
              </a:schemeClr>
              <a:schemeClr val="accent3">
                <a:hueOff val="0"/>
                <a:satOff val="0"/>
                <a:lumOff val="0"/>
                <a:alphaOff val="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baseline="0"/>
            <a:t>• Improves trust and relationships</a:t>
          </a:r>
          <a:endParaRPr lang="en-US" sz="2600" kern="1200"/>
        </a:p>
      </dsp:txBody>
      <dsp:txXfrm>
        <a:off x="567552" y="1041374"/>
        <a:ext cx="5324405" cy="809485"/>
      </dsp:txXfrm>
    </dsp:sp>
    <dsp:sp modelId="{13B25F0B-F668-407C-90FF-64FDEFAC2E5B}">
      <dsp:nvSpPr>
        <dsp:cNvPr id="0" name=""/>
        <dsp:cNvSpPr/>
      </dsp:nvSpPr>
      <dsp:spPr>
        <a:xfrm>
          <a:off x="1076642" y="2032381"/>
          <a:ext cx="6476047" cy="859853"/>
        </a:xfrm>
        <a:prstGeom prst="roundRect">
          <a:avLst>
            <a:gd name="adj" fmla="val 10000"/>
          </a:avLst>
        </a:prstGeom>
        <a:blipFill>
          <a:blip xmlns:r="http://schemas.openxmlformats.org/officeDocument/2006/relationships" r:embed="rId1">
            <a:duotone>
              <a:schemeClr val="accent4">
                <a:hueOff val="0"/>
                <a:satOff val="0"/>
                <a:lumOff val="0"/>
                <a:alphaOff val="0"/>
                <a:shade val="88000"/>
                <a:lumMod val="88000"/>
              </a:schemeClr>
              <a:schemeClr val="accent4">
                <a:hueOff val="0"/>
                <a:satOff val="0"/>
                <a:lumOff val="0"/>
                <a:alphaOff val="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baseline="0"/>
            <a:t>• Enhances negotiation outcomes</a:t>
          </a:r>
          <a:endParaRPr lang="en-US" sz="2600" kern="1200"/>
        </a:p>
      </dsp:txBody>
      <dsp:txXfrm>
        <a:off x="1101826" y="2057565"/>
        <a:ext cx="5332500" cy="809485"/>
      </dsp:txXfrm>
    </dsp:sp>
    <dsp:sp modelId="{C351A334-7DD8-466D-83A5-1D7D58815EF5}">
      <dsp:nvSpPr>
        <dsp:cNvPr id="0" name=""/>
        <dsp:cNvSpPr/>
      </dsp:nvSpPr>
      <dsp:spPr>
        <a:xfrm>
          <a:off x="1619011" y="3048571"/>
          <a:ext cx="6476047" cy="859853"/>
        </a:xfrm>
        <a:prstGeom prst="roundRect">
          <a:avLst>
            <a:gd name="adj" fmla="val 10000"/>
          </a:avLst>
        </a:prstGeom>
        <a:blipFill>
          <a:blip xmlns:r="http://schemas.openxmlformats.org/officeDocument/2006/relationships" r:embed="rId1">
            <a:duotone>
              <a:schemeClr val="accent5">
                <a:hueOff val="0"/>
                <a:satOff val="0"/>
                <a:lumOff val="0"/>
                <a:alphaOff val="0"/>
                <a:shade val="88000"/>
                <a:lumMod val="88000"/>
              </a:schemeClr>
              <a:schemeClr val="accent5">
                <a:hueOff val="0"/>
                <a:satOff val="0"/>
                <a:lumOff val="0"/>
                <a:alphaOff val="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baseline="0"/>
            <a:t>• Strengthens long-term partnerships</a:t>
          </a:r>
          <a:endParaRPr lang="en-US" sz="2600" kern="1200"/>
        </a:p>
      </dsp:txBody>
      <dsp:txXfrm>
        <a:off x="1644195" y="3073755"/>
        <a:ext cx="5324405" cy="809485"/>
      </dsp:txXfrm>
    </dsp:sp>
    <dsp:sp modelId="{6FA3082F-2D5F-40EB-82B8-0C1EDAB91BEB}">
      <dsp:nvSpPr>
        <dsp:cNvPr id="0" name=""/>
        <dsp:cNvSpPr/>
      </dsp:nvSpPr>
      <dsp:spPr>
        <a:xfrm>
          <a:off x="5917142" y="658569"/>
          <a:ext cx="558904" cy="558904"/>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6042895" y="658569"/>
        <a:ext cx="307398" cy="420575"/>
      </dsp:txXfrm>
    </dsp:sp>
    <dsp:sp modelId="{9E643825-7E23-40E8-9C6C-05A0B38D2586}">
      <dsp:nvSpPr>
        <dsp:cNvPr id="0" name=""/>
        <dsp:cNvSpPr/>
      </dsp:nvSpPr>
      <dsp:spPr>
        <a:xfrm>
          <a:off x="6459511" y="1674760"/>
          <a:ext cx="558904" cy="558904"/>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6585264" y="1674760"/>
        <a:ext cx="307398" cy="420575"/>
      </dsp:txXfrm>
    </dsp:sp>
    <dsp:sp modelId="{883E6DFD-9BB1-4DA6-8AA4-8B0C6278BF89}">
      <dsp:nvSpPr>
        <dsp:cNvPr id="0" name=""/>
        <dsp:cNvSpPr/>
      </dsp:nvSpPr>
      <dsp:spPr>
        <a:xfrm>
          <a:off x="6993785" y="2690950"/>
          <a:ext cx="558904" cy="558904"/>
        </a:xfrm>
        <a:prstGeom prst="downArrow">
          <a:avLst>
            <a:gd name="adj1" fmla="val 55000"/>
            <a:gd name="adj2" fmla="val 45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119538" y="2690950"/>
        <a:ext cx="307398" cy="42057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B3F25D-673E-47C0-81C2-A1CF64C7735E}">
      <dsp:nvSpPr>
        <dsp:cNvPr id="0" name=""/>
        <dsp:cNvSpPr/>
      </dsp:nvSpPr>
      <dsp:spPr>
        <a:xfrm>
          <a:off x="3426" y="457008"/>
          <a:ext cx="1498232" cy="89893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baseline="0" dirty="0"/>
            <a:t>• Cultural understanding is essential in UK–China negotiations</a:t>
          </a:r>
          <a:endParaRPr lang="en-US" sz="1300" kern="1200" dirty="0"/>
        </a:p>
      </dsp:txBody>
      <dsp:txXfrm>
        <a:off x="29755" y="483337"/>
        <a:ext cx="1445574" cy="846281"/>
      </dsp:txXfrm>
    </dsp:sp>
    <dsp:sp modelId="{4248D1B1-22F5-401F-A868-AD8DCFA3C29D}">
      <dsp:nvSpPr>
        <dsp:cNvPr id="0" name=""/>
        <dsp:cNvSpPr/>
      </dsp:nvSpPr>
      <dsp:spPr>
        <a:xfrm>
          <a:off x="1633503" y="720697"/>
          <a:ext cx="317625" cy="37156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633503" y="795009"/>
        <a:ext cx="222338" cy="222937"/>
      </dsp:txXfrm>
    </dsp:sp>
    <dsp:sp modelId="{32623B35-01D9-44A6-BB9C-035BCD931514}">
      <dsp:nvSpPr>
        <dsp:cNvPr id="0" name=""/>
        <dsp:cNvSpPr/>
      </dsp:nvSpPr>
      <dsp:spPr>
        <a:xfrm>
          <a:off x="2100952" y="457008"/>
          <a:ext cx="1498232" cy="89893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Pre-</a:t>
          </a:r>
          <a:r>
            <a:rPr lang="en-GB" sz="1300" kern="1200" dirty="0" err="1"/>
            <a:t>Negociation</a:t>
          </a:r>
          <a:r>
            <a:rPr lang="en-GB" sz="1300" kern="1200" dirty="0"/>
            <a:t> Training</a:t>
          </a:r>
        </a:p>
      </dsp:txBody>
      <dsp:txXfrm>
        <a:off x="2127281" y="483337"/>
        <a:ext cx="1445574" cy="846281"/>
      </dsp:txXfrm>
    </dsp:sp>
    <dsp:sp modelId="{336B005B-9D0C-4306-AAA7-E80ADC67C110}">
      <dsp:nvSpPr>
        <dsp:cNvPr id="0" name=""/>
        <dsp:cNvSpPr/>
      </dsp:nvSpPr>
      <dsp:spPr>
        <a:xfrm>
          <a:off x="3731028" y="720697"/>
          <a:ext cx="317625" cy="37156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731028" y="795009"/>
        <a:ext cx="222338" cy="222937"/>
      </dsp:txXfrm>
    </dsp:sp>
    <dsp:sp modelId="{CC705ADD-8062-45BD-BD30-5B0559AB8DF7}">
      <dsp:nvSpPr>
        <dsp:cNvPr id="0" name=""/>
        <dsp:cNvSpPr/>
      </dsp:nvSpPr>
      <dsp:spPr>
        <a:xfrm>
          <a:off x="4198477" y="457008"/>
          <a:ext cx="1498232" cy="89893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baseline="0" dirty="0"/>
            <a:t>• Relationship-building should be </a:t>
          </a:r>
          <a:r>
            <a:rPr lang="en-US" sz="1300" kern="1200" baseline="0" dirty="0" err="1"/>
            <a:t>prioritised</a:t>
          </a:r>
          <a:endParaRPr lang="en-US" sz="1300" kern="1200" dirty="0"/>
        </a:p>
      </dsp:txBody>
      <dsp:txXfrm>
        <a:off x="4224806" y="483337"/>
        <a:ext cx="1445574" cy="846281"/>
      </dsp:txXfrm>
    </dsp:sp>
    <dsp:sp modelId="{E3744431-590E-4959-A60B-0213CBBA53C9}">
      <dsp:nvSpPr>
        <dsp:cNvPr id="0" name=""/>
        <dsp:cNvSpPr/>
      </dsp:nvSpPr>
      <dsp:spPr>
        <a:xfrm>
          <a:off x="5828554" y="720697"/>
          <a:ext cx="317625" cy="37156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828554" y="795009"/>
        <a:ext cx="222338" cy="222937"/>
      </dsp:txXfrm>
    </dsp:sp>
    <dsp:sp modelId="{45B5EA1A-2043-4156-96CB-8B04E6DD622B}">
      <dsp:nvSpPr>
        <dsp:cNvPr id="0" name=""/>
        <dsp:cNvSpPr/>
      </dsp:nvSpPr>
      <dsp:spPr>
        <a:xfrm>
          <a:off x="6296002" y="457008"/>
          <a:ext cx="1498232" cy="89893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baseline="0"/>
            <a:t>• Adapt strategies to cultural context</a:t>
          </a:r>
          <a:endParaRPr lang="en-US" sz="1300" kern="1200"/>
        </a:p>
      </dsp:txBody>
      <dsp:txXfrm>
        <a:off x="6322331" y="483337"/>
        <a:ext cx="1445574" cy="846281"/>
      </dsp:txXfrm>
    </dsp:sp>
    <dsp:sp modelId="{3376B570-44F7-4552-B55B-B6528657BB2E}">
      <dsp:nvSpPr>
        <dsp:cNvPr id="0" name=""/>
        <dsp:cNvSpPr/>
      </dsp:nvSpPr>
      <dsp:spPr>
        <a:xfrm rot="5400000">
          <a:off x="6886306" y="1460824"/>
          <a:ext cx="317625" cy="37156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6933651" y="1487792"/>
        <a:ext cx="222937" cy="222338"/>
      </dsp:txXfrm>
    </dsp:sp>
    <dsp:sp modelId="{8CF29CCF-7A44-425A-BF82-DDC62AB24FEF}">
      <dsp:nvSpPr>
        <dsp:cNvPr id="0" name=""/>
        <dsp:cNvSpPr/>
      </dsp:nvSpPr>
      <dsp:spPr>
        <a:xfrm>
          <a:off x="6296002" y="1955240"/>
          <a:ext cx="1498232" cy="89893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baseline="0" dirty="0"/>
            <a:t>• Cultural awareness is a long-term investment</a:t>
          </a:r>
          <a:endParaRPr lang="en-US" sz="1300" kern="1200" dirty="0"/>
        </a:p>
      </dsp:txBody>
      <dsp:txXfrm>
        <a:off x="6322331" y="1981569"/>
        <a:ext cx="1445574" cy="846281"/>
      </dsp:txXfrm>
    </dsp:sp>
    <dsp:sp modelId="{BB27BDEA-D50A-474C-98A1-4B5A8FAF9D99}">
      <dsp:nvSpPr>
        <dsp:cNvPr id="0" name=""/>
        <dsp:cNvSpPr/>
      </dsp:nvSpPr>
      <dsp:spPr>
        <a:xfrm rot="10800000">
          <a:off x="5846533" y="2218929"/>
          <a:ext cx="317625" cy="37156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5941820" y="2293241"/>
        <a:ext cx="222338" cy="222937"/>
      </dsp:txXfrm>
    </dsp:sp>
    <dsp:sp modelId="{7E7C3154-98BB-427A-AB3F-6AE7CAB03EBB}">
      <dsp:nvSpPr>
        <dsp:cNvPr id="0" name=""/>
        <dsp:cNvSpPr/>
      </dsp:nvSpPr>
      <dsp:spPr>
        <a:xfrm>
          <a:off x="4198477" y="1955240"/>
          <a:ext cx="1498232" cy="89893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Ongoing Adaptation</a:t>
          </a:r>
        </a:p>
      </dsp:txBody>
      <dsp:txXfrm>
        <a:off x="4224806" y="1981569"/>
        <a:ext cx="1445574" cy="846281"/>
      </dsp:txXfrm>
    </dsp:sp>
    <dsp:sp modelId="{D28988E0-2285-4CC5-BA8E-0686D4701509}">
      <dsp:nvSpPr>
        <dsp:cNvPr id="0" name=""/>
        <dsp:cNvSpPr/>
      </dsp:nvSpPr>
      <dsp:spPr>
        <a:xfrm rot="10800000">
          <a:off x="3749007" y="2218929"/>
          <a:ext cx="317625" cy="37156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3844294" y="2293241"/>
        <a:ext cx="222338" cy="222937"/>
      </dsp:txXfrm>
    </dsp:sp>
    <dsp:sp modelId="{C4B06042-1872-4F3F-B5C3-5EE61B276136}">
      <dsp:nvSpPr>
        <dsp:cNvPr id="0" name=""/>
        <dsp:cNvSpPr/>
      </dsp:nvSpPr>
      <dsp:spPr>
        <a:xfrm>
          <a:off x="2100952" y="1955240"/>
          <a:ext cx="1498232" cy="89893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Strategic Patience</a:t>
          </a:r>
        </a:p>
      </dsp:txBody>
      <dsp:txXfrm>
        <a:off x="2127281" y="1981569"/>
        <a:ext cx="1445574" cy="84628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988298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200" kern="1200" dirty="0">
                <a:solidFill>
                  <a:schemeClr val="tx1"/>
                </a:solidFill>
                <a:effectLst/>
                <a:latin typeface="+mn-lt"/>
                <a:ea typeface="+mn-ea"/>
                <a:cs typeface="+mn-cs"/>
              </a:rPr>
              <a:t>Good morning everyone, thank you for your time today. As Director of our UK-based company, my objective is to outline how we can achieve a successful, long-term strategic partnership with a Chinese firm. Cultural differences, if not managed properly, can become significant barriers to negotiation. </a:t>
            </a:r>
          </a:p>
          <a:p>
            <a:r>
              <a:rPr lang="en-GB" sz="1200" kern="1200" dirty="0">
                <a:solidFill>
                  <a:schemeClr val="tx1"/>
                </a:solidFill>
                <a:effectLst/>
                <a:latin typeface="+mn-lt"/>
                <a:ea typeface="+mn-ea"/>
                <a:cs typeface="+mn-cs"/>
              </a:rPr>
              <a:t>My presentation will focus on identifying those cultural differences, explaining their impact, and proposing strategies to overcome them. By the end, I will make clear recommendations on how we can approach this deal in a way that ensures mutual benefit and a strong ongoing relationship.</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200" kern="1200" dirty="0">
                <a:solidFill>
                  <a:schemeClr val="tx1"/>
                </a:solidFill>
                <a:effectLst/>
                <a:latin typeface="+mn-lt"/>
                <a:ea typeface="+mn-ea"/>
                <a:cs typeface="+mn-cs"/>
              </a:rPr>
              <a:t>This presentation has five main objectives. First, to ensure we all have a clear understanding of the cultural differences between the UK and China that are relevant to our negotiations. Second, to apply established intercultural theories so that our approach is backed by evidence and research. Third, to identify the main challenges that could arise from these cultural differences. Fourth, to propose practical and realistic strategies for overcoming these challenges. Finally, to emphasise why cultural awareness and adaptability are not just desirable, but essential for our company’s success in this venture.</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200" kern="1200" dirty="0">
                <a:solidFill>
                  <a:schemeClr val="tx1"/>
                </a:solidFill>
                <a:effectLst/>
                <a:latin typeface="+mn-lt"/>
                <a:ea typeface="+mn-ea"/>
                <a:cs typeface="+mn-cs"/>
              </a:rPr>
              <a:t>We will begin with a definition of culture to establish a shared understanding. Then I will provide an overview of UK business culture, followed by Chinese business culture. I will introduce two intercultural theories — Hofstede’s Cultural Dimensions and Trompenaars’ Cultural Dimensions — and apply them to our context. We will then explore the main cultural challenges we must overcome, before moving on to strategies for success. I will present a real-world case study involving Jaguar Land Rover’s experience in China, and then highlight the importance of cultural awareness before concluding with final recommendations.</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200" kern="1200" dirty="0">
                <a:solidFill>
                  <a:schemeClr val="tx1"/>
                </a:solidFill>
                <a:effectLst/>
                <a:latin typeface="+mn-lt"/>
                <a:ea typeface="+mn-ea"/>
                <a:cs typeface="+mn-cs"/>
              </a:rPr>
              <a:t>Culture is essentially the shared values, beliefs, behaviours, and norms that guide how people think, act, and communicate. It’s important to recognise that culture is not just about visible aspects such as language or dress; it also includes less visible aspects like attitudes toward authority, risk, and time. In business negotiations, culture influences how trust is built, how decisions are made, and how agreements are interpreted. If we don’t take these factors into account, we risk misunderstandings, missed opportunities, and damaged relationships.</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200" kern="1200" dirty="0">
                <a:solidFill>
                  <a:schemeClr val="tx1"/>
                </a:solidFill>
                <a:effectLst/>
                <a:latin typeface="+mn-lt"/>
                <a:ea typeface="+mn-ea"/>
                <a:cs typeface="+mn-cs"/>
              </a:rPr>
              <a:t>UK business culture is generally characterised by a low power distance — meaning we expect a more egalitarian structure, where employees at all levels can contribute to decisions. We tend to be highly individualistic, valuing personal accountability and merit. Communication is usually direct and explicit, and we place a strong emphasis on punctuality and meeting deadlines. Written agreements are central to our way of doing business, as they provide clarity and security. These norms can differ significantly from those in China, and understanding these differences will be key in our negotiations.</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200" kern="1200" dirty="0">
                <a:solidFill>
                  <a:schemeClr val="tx1"/>
                </a:solidFill>
                <a:effectLst/>
                <a:latin typeface="+mn-lt"/>
                <a:ea typeface="+mn-ea"/>
                <a:cs typeface="+mn-cs"/>
              </a:rPr>
              <a:t>Chinese business culture operates with a high power distance — hierarchy and respect for authority are central. The approach is collectivist, meaning decisions are made with the group’s benefit in mind, and harmony within the group is prioritised over individual opinion. Communication is often indirect to preserve relationships and avoid conflict. Building personal relationships, known as Guanxi, is considered essential before doing business. Time is approached more flexibly, and there is less urgency to conclude negotiations quickly if it risks damaging the relationship.</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200" kern="1200" dirty="0">
                <a:solidFill>
                  <a:schemeClr val="tx1"/>
                </a:solidFill>
                <a:effectLst/>
                <a:latin typeface="+mn-lt"/>
                <a:ea typeface="+mn-ea"/>
                <a:cs typeface="+mn-cs"/>
              </a:rPr>
              <a:t>Hofstede’s framework allows us to compare cultures across measurable dimensions. For example, in Power Distance, China scores high, meaning they accept unequal distribution of power, whereas the UK scores lower, indicating a preference for equality. On Individualism versus Collectivism, the UK is highly individualistic while China is strongly collectivist. On Long-Term Orientation, China scores very high, planning for the distant future, while the UK is more short- to medium-term focused. Understanding these contrasts will help us adapt our negotiation approach to align with Chinese expectations.</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200" kern="1200" dirty="0">
                <a:solidFill>
                  <a:schemeClr val="tx1"/>
                </a:solidFill>
                <a:effectLst/>
                <a:latin typeface="+mn-lt"/>
                <a:ea typeface="+mn-ea"/>
                <a:cs typeface="+mn-cs"/>
              </a:rPr>
              <a:t>Trompenaars’ model offers additional insights. For example, the UK tends to follow a universalist approach — rules and contracts apply equally to everyone — while China often follows particularism, meaning relationships can influence how rules are applied. On Achievement versus Ascription, the UK values proven competence and results, while in China, status and seniority play a larger role. These differences influence how negotiations are conducted, who is present at the table, and how decisions are finalised. By recognising them, we can adjust our strategy to fit the Chinese context.</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200" kern="1200" dirty="0">
                <a:solidFill>
                  <a:schemeClr val="tx1"/>
                </a:solidFill>
                <a:effectLst/>
                <a:latin typeface="+mn-lt"/>
                <a:ea typeface="+mn-ea"/>
                <a:cs typeface="+mn-cs"/>
              </a:rPr>
              <a:t>There are five main challenges we must be prepared to navigate. First, the communication style: the UK’s directness versus China’s indirectness can cause misinterpretation. Second, decision-making hierarchy: in China, decisions come from the top, which can slow the process. Third, building trust: in China, this often happens before any business agreement, whereas in the UK it can develop afterwards. Fourth, time perception: the UK values strict deadlines, but China often prioritises thorough relationship-building over speed. Finally, the emphasis on contracts versus relationships: in the UK, contracts are the foundation, but in China, the relationship often takes precedence.</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200" kern="1200" dirty="0">
                <a:solidFill>
                  <a:schemeClr val="tx1"/>
                </a:solidFill>
                <a:effectLst/>
                <a:latin typeface="+mn-lt"/>
                <a:ea typeface="+mn-ea"/>
                <a:cs typeface="+mn-cs"/>
              </a:rPr>
              <a:t>To succeed, we must adapt our approach. We should invest time in building Guanxi before formal negotiations. (</a:t>
            </a:r>
            <a:r>
              <a:rPr lang="en-GB" sz="1200" b="0" i="0" kern="1200" dirty="0">
                <a:solidFill>
                  <a:schemeClr val="tx1"/>
                </a:solidFill>
                <a:effectLst/>
                <a:latin typeface="+mn-lt"/>
                <a:ea typeface="+mn-ea"/>
                <a:cs typeface="+mn-cs"/>
              </a:rPr>
              <a:t>In Chinese culture, guanxi (</a:t>
            </a:r>
            <a:r>
              <a:rPr lang="ja-JP" altLang="en-US" sz="1200" b="0" i="0" kern="1200" dirty="0">
                <a:solidFill>
                  <a:schemeClr val="tx1"/>
                </a:solidFill>
                <a:effectLst/>
                <a:latin typeface="+mn-lt"/>
                <a:ea typeface="+mn-ea"/>
                <a:cs typeface="+mn-cs"/>
              </a:rPr>
              <a:t>关系</a:t>
            </a:r>
            <a:r>
              <a:rPr lang="en-US" altLang="ja-JP" sz="1200" b="0"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refers to </a:t>
            </a:r>
            <a:r>
              <a:rPr lang="en-GB" dirty="0"/>
              <a:t>a network of personal relationships and connections that are built on mutual trust and reciprocity) </a:t>
            </a:r>
            <a:br>
              <a:rPr lang="en-GB" dirty="0"/>
            </a:br>
            <a:r>
              <a:rPr lang="en-GB" sz="1200" kern="1200" dirty="0">
                <a:solidFill>
                  <a:schemeClr val="tx1"/>
                </a:solidFill>
                <a:effectLst/>
                <a:latin typeface="+mn-lt"/>
                <a:ea typeface="+mn-ea"/>
                <a:cs typeface="+mn-cs"/>
              </a:rPr>
              <a:t>We must show visible respect for hierarchy, for example by ensuring our negotiation team includes senior representatives.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Patience and flexibility with timelines will demonstrate cultural respect.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We should adapt our communication style to be less confrontational and more nuanced, and seek win–win outcomes that prioritise relationship sustainability over short-term gains. These adjustments will build trust, reduce misunderstandings, and increase our chances of securing a long-term partnership.</a:t>
            </a:r>
          </a:p>
          <a:p>
            <a:r>
              <a:rPr lang="en-GB"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200" kern="1200" dirty="0">
                <a:solidFill>
                  <a:schemeClr val="tx1"/>
                </a:solidFill>
                <a:effectLst/>
                <a:latin typeface="+mn-lt"/>
                <a:ea typeface="+mn-ea"/>
                <a:cs typeface="+mn-cs"/>
              </a:rPr>
              <a:t>Jaguar Land Rover’s success in China offers valuable lessons. They recognised early that Guanxi was critical, so they invested heavily in building personal relationships with Chinese partners before discussing contracts. They adapted their decision-making to respect hierarchy, ensuring senior executives were involved in all key meetings. They also allowed more flexible timelines, focusing on mutual understanding rather than speed. As a result, they secured a strong market position in China, demonstrating that cultural adaptation can translate directly into commercial success.</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200" kern="1200" dirty="0">
                <a:solidFill>
                  <a:schemeClr val="tx1"/>
                </a:solidFill>
                <a:effectLst/>
                <a:latin typeface="+mn-lt"/>
                <a:ea typeface="+mn-ea"/>
                <a:cs typeface="+mn-cs"/>
              </a:rPr>
              <a:t>Cultural awareness is not just about avoiding offence — it is a business strategy that can increase profitability, reduce negotiation breakdowns, and strengthen partnerships. When we understand and respect another culture’s values and norms, we build trust faster. Trust leads to better communication, smoother negotiations, and more resilient agreements. In the competitive global market, our ability to adapt and connect with partners from different cultures will be a key differentiator for our company.</a:t>
            </a: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200" kern="1200" dirty="0">
                <a:solidFill>
                  <a:schemeClr val="tx1"/>
                </a:solidFill>
                <a:effectLst/>
                <a:latin typeface="+mn-lt"/>
                <a:ea typeface="+mn-ea"/>
                <a:cs typeface="+mn-cs"/>
              </a:rPr>
              <a:t>In conclusion, cultural understanding is not optional — it is essential for success in UK–China negotiations. We must prioritise relationship-building, adapt our strategies to fit the Chinese context, and remain flexible throughout the process. My recommendations are: provide targeted intercultural training for our team, appoint a bilingual cultural liaison to avoid misunderstandings, and allocate time for informal relationship-building before formal talks. We should also implement quarterly partnership reviews to identify and resolve cultural issues early. If we take these steps, we will not only secure a deal but also lay the foundation for a strong and lasting partnership.</a:t>
            </a:r>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200" kern="1200" dirty="0">
                <a:solidFill>
                  <a:schemeClr val="tx1"/>
                </a:solidFill>
                <a:effectLst/>
                <a:latin typeface="+mn-lt"/>
                <a:ea typeface="+mn-ea"/>
                <a:cs typeface="+mn-cs"/>
              </a:rPr>
              <a:t>The references provided here are in Harvard style and include both classic theoretical works — such as Hofstede, Trompenaars, and Hall — and recent research articles that focus on UK–China business relations. These sources support the strategies and insights I’ve outlined, ensuring that our approach is based on credible and up-to-date evidence.</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8" name="Picture 7" descr="Brickwork-SD-R1acrop.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3" name="Freeform 12"/>
          <p:cNvSpPr/>
          <p:nvPr/>
        </p:nvSpPr>
        <p:spPr>
          <a:xfrm>
            <a:off x="-8467" y="-16933"/>
            <a:ext cx="8754534" cy="6451600"/>
          </a:xfrm>
          <a:custGeom>
            <a:avLst/>
            <a:gdLst/>
            <a:ahLst/>
            <a:cxnLst/>
            <a:rect l="l" t="t" r="r" b="b"/>
            <a:pathLst>
              <a:path w="8754534" h="6451600">
                <a:moveTo>
                  <a:pt x="8373534" y="0"/>
                </a:moveTo>
                <a:lnTo>
                  <a:pt x="8754534" y="5994400"/>
                </a:lnTo>
                <a:lnTo>
                  <a:pt x="0" y="6451600"/>
                </a:lnTo>
                <a:lnTo>
                  <a:pt x="0" y="0"/>
                </a:lnTo>
                <a:lnTo>
                  <a:pt x="8373534" y="0"/>
                </a:lnTo>
                <a:close/>
              </a:path>
            </a:pathLst>
          </a:cu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10379" y="4445000"/>
            <a:ext cx="8464695" cy="1715811"/>
          </a:xfrm>
          <a:custGeom>
            <a:avLst/>
            <a:gdLst/>
            <a:ahLst/>
            <a:cxnLst/>
            <a:rect l="l" t="t" r="r" b="b"/>
            <a:pathLst>
              <a:path w="8428428" h="1878553">
                <a:moveTo>
                  <a:pt x="0" y="438229"/>
                </a:moveTo>
                <a:lnTo>
                  <a:pt x="8343246" y="0"/>
                </a:lnTo>
                <a:lnTo>
                  <a:pt x="8428428" y="1424838"/>
                </a:lnTo>
                <a:lnTo>
                  <a:pt x="7515" y="1878553"/>
                </a:lnTo>
                <a:lnTo>
                  <a:pt x="0" y="438229"/>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9" name="Freeform 28"/>
          <p:cNvSpPr/>
          <p:nvPr/>
        </p:nvSpPr>
        <p:spPr>
          <a:xfrm>
            <a:off x="-2864" y="0"/>
            <a:ext cx="5811235" cy="321615"/>
          </a:xfrm>
          <a:custGeom>
            <a:avLst/>
            <a:gdLst/>
            <a:ahLst/>
            <a:cxnLst/>
            <a:rect l="l" t="t" r="r" b="b"/>
            <a:pathLst>
              <a:path w="5811235" h="321615">
                <a:moveTo>
                  <a:pt x="0" y="0"/>
                </a:moveTo>
                <a:lnTo>
                  <a:pt x="5811235" y="0"/>
                </a:lnTo>
                <a:lnTo>
                  <a:pt x="1" y="321615"/>
                </a:lnTo>
                <a:cubicBezTo>
                  <a:pt x="1" y="214410"/>
                  <a:pt x="0" y="107205"/>
                  <a:pt x="0" y="0"/>
                </a:cubicBez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30" name="Freeform 29"/>
          <p:cNvSpPr/>
          <p:nvPr/>
        </p:nvSpPr>
        <p:spPr>
          <a:xfrm rot="21420000">
            <a:off x="-170768" y="213023"/>
            <a:ext cx="8480534" cy="5746008"/>
          </a:xfrm>
          <a:custGeom>
            <a:avLst/>
            <a:gdLst/>
            <a:ahLst/>
            <a:cxnLst/>
            <a:rect l="l" t="t" r="r" b="b"/>
            <a:pathLst>
              <a:path w="11307378" h="5746008">
                <a:moveTo>
                  <a:pt x="11270997" y="0"/>
                </a:moveTo>
                <a:lnTo>
                  <a:pt x="11307378" y="5746008"/>
                </a:lnTo>
                <a:lnTo>
                  <a:pt x="1" y="574313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451416" y="668338"/>
            <a:ext cx="7533524" cy="2766528"/>
          </a:xfrm>
        </p:spPr>
        <p:txBody>
          <a:bodyPr anchor="b">
            <a:normAutofit/>
          </a:bodyPr>
          <a:lstStyle>
            <a:lvl1pPr algn="r">
              <a:defRPr sz="7200"/>
            </a:lvl1pPr>
          </a:lstStyle>
          <a:p>
            <a:r>
              <a:rPr lang="en-US"/>
              <a:t>Click to edit Master title style</a:t>
            </a:r>
            <a:endParaRPr lang="en-US" dirty="0"/>
          </a:p>
        </p:txBody>
      </p:sp>
      <p:sp>
        <p:nvSpPr>
          <p:cNvPr id="3" name="Subtitle 2"/>
          <p:cNvSpPr>
            <a:spLocks noGrp="1"/>
          </p:cNvSpPr>
          <p:nvPr>
            <p:ph type="subTitle" idx="1"/>
          </p:nvPr>
        </p:nvSpPr>
        <p:spPr>
          <a:xfrm rot="21420000">
            <a:off x="554462" y="3446830"/>
            <a:ext cx="7512060" cy="550333"/>
          </a:xfrm>
        </p:spPr>
        <p:txBody>
          <a:bodyPr anchor="t">
            <a:noAutofit/>
          </a:bodyPr>
          <a:lstStyle>
            <a:lvl1pPr marL="0" indent="0" algn="r">
              <a:buNone/>
              <a:defRPr sz="24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3669071" y="4714242"/>
            <a:ext cx="4607740" cy="942356"/>
          </a:xfrm>
        </p:spPr>
        <p:txBody>
          <a:bodyPr/>
          <a:lstStyle>
            <a:lvl1pPr algn="ctr">
              <a:defRPr sz="4200">
                <a:solidFill>
                  <a:schemeClr val="accent1">
                    <a:lumMod val="50000"/>
                  </a:schemeClr>
                </a:solidFill>
              </a:defRPr>
            </a:lvl1pPr>
          </a:lstStyle>
          <a:p>
            <a:fld id="{5BCAD085-E8A6-8845-BD4E-CB4CCA059FC4}" type="datetimeFigureOut">
              <a:rPr lang="en-US" smtClean="0"/>
              <a:t>8/15/2025</a:t>
            </a:fld>
            <a:endParaRPr lang="en-US"/>
          </a:p>
        </p:txBody>
      </p:sp>
      <p:sp>
        <p:nvSpPr>
          <p:cNvPr id="5" name="Footer Placeholder 4"/>
          <p:cNvSpPr>
            <a:spLocks noGrp="1"/>
          </p:cNvSpPr>
          <p:nvPr>
            <p:ph type="ftr" sz="quarter" idx="11"/>
          </p:nvPr>
        </p:nvSpPr>
        <p:spPr>
          <a:xfrm rot="21420000">
            <a:off x="-12134" y="4954635"/>
            <a:ext cx="2987069" cy="918361"/>
          </a:xfrm>
        </p:spPr>
        <p:txBody>
          <a:bodyPr vert="horz" lIns="91440" tIns="45720" rIns="91440" bIns="45720" rtlCol="0" anchor="ctr"/>
          <a:lstStyle>
            <a:lvl1pPr algn="r">
              <a:defRPr lang="en-US" sz="4200" dirty="0"/>
            </a:lvl1pPr>
          </a:lstStyle>
          <a:p>
            <a:endParaRPr lang="en-US"/>
          </a:p>
        </p:txBody>
      </p:sp>
      <p:sp>
        <p:nvSpPr>
          <p:cNvPr id="6" name="Slide Number Placeholder 5"/>
          <p:cNvSpPr>
            <a:spLocks noGrp="1"/>
          </p:cNvSpPr>
          <p:nvPr>
            <p:ph type="sldNum" sz="quarter" idx="12"/>
          </p:nvPr>
        </p:nvSpPr>
        <p:spPr>
          <a:xfrm rot="21420000">
            <a:off x="7401518" y="3819948"/>
            <a:ext cx="680390" cy="498470"/>
          </a:xfrm>
        </p:spPr>
        <p:txBody>
          <a:bodyPr/>
          <a:lstStyle>
            <a:lvl1pPr>
              <a:defRPr sz="2400">
                <a:solidFill>
                  <a:schemeClr val="tx1">
                    <a:lumMod val="75000"/>
                    <a:lumOff val="25000"/>
                  </a:schemeClr>
                </a:solidFill>
              </a:defRPr>
            </a:lvl1pPr>
          </a:lstStyle>
          <a:p>
            <a:fld id="{C1FF6DA9-008F-8B48-92A6-B652298478BF}" type="slidenum">
              <a:rPr lang="en-US" smtClean="0"/>
              <a:t>‹#›</a:t>
            </a:fld>
            <a:endParaRPr lang="en-US"/>
          </a:p>
        </p:txBody>
      </p:sp>
      <p:sp>
        <p:nvSpPr>
          <p:cNvPr id="33" name="5-Point Star 32"/>
          <p:cNvSpPr/>
          <p:nvPr/>
        </p:nvSpPr>
        <p:spPr>
          <a:xfrm rot="21420000">
            <a:off x="3121951" y="5057183"/>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08139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514351" y="2063396"/>
            <a:ext cx="7796030"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8/15/2025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77171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14351" y="685801"/>
            <a:ext cx="7796030"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514351" y="3742267"/>
            <a:ext cx="7796030"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8/15/2025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828126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514351" y="685800"/>
            <a:ext cx="779766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514350" y="2063396"/>
            <a:ext cx="3816536"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4495478" y="2063396"/>
            <a:ext cx="381490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8/15/2025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219088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514351" y="685800"/>
            <a:ext cx="7796030"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739569" y="2063396"/>
            <a:ext cx="3591317"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514352" y="2861733"/>
            <a:ext cx="3816534"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15340" y="2063396"/>
            <a:ext cx="359667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4495477" y="2861733"/>
            <a:ext cx="3816535"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8/15/2025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50180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8/15/2025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285454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8/15/2025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61124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232" y="685800"/>
            <a:ext cx="3095145"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3784600" y="685801"/>
            <a:ext cx="4525781"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20232" y="2709053"/>
            <a:ext cx="3095146"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24188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4351" y="685800"/>
            <a:ext cx="440817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47740" y="1"/>
            <a:ext cx="3162641"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14351" y="2709053"/>
            <a:ext cx="440817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09828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4350" y="4106333"/>
            <a:ext cx="7796031"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4351" y="685800"/>
            <a:ext cx="7794385"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14335" y="4702923"/>
            <a:ext cx="7796046"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573398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14351" y="685801"/>
            <a:ext cx="7797677"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514335" y="4106333"/>
            <a:ext cx="7796047"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767419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99" y="685800"/>
            <a:ext cx="7143765"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162698" y="3610032"/>
            <a:ext cx="6500967"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514351" y="4106334"/>
            <a:ext cx="779766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
        <p:nvSpPr>
          <p:cNvPr id="10" name="TextBox 9"/>
          <p:cNvSpPr txBox="1"/>
          <p:nvPr/>
        </p:nvSpPr>
        <p:spPr>
          <a:xfrm>
            <a:off x="404280" y="88785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1" name="TextBox 10"/>
          <p:cNvSpPr txBox="1"/>
          <p:nvPr/>
        </p:nvSpPr>
        <p:spPr>
          <a:xfrm>
            <a:off x="7897147" y="290648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5601066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14351" y="1723855"/>
            <a:ext cx="7796030"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514351" y="4247468"/>
            <a:ext cx="7796030"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574821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514351" y="685801"/>
            <a:ext cx="7796030"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514352" y="2063395"/>
            <a:ext cx="2482596"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514352" y="2639658"/>
            <a:ext cx="2482596"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175967" y="2063395"/>
            <a:ext cx="2482596"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175966" y="2639658"/>
            <a:ext cx="2482596"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827785" y="2063395"/>
            <a:ext cx="2482596"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827785" y="2639658"/>
            <a:ext cx="2482596"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8/15/2025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769600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514351" y="685801"/>
            <a:ext cx="779766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518880" y="3813025"/>
            <a:ext cx="2482596"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514335" y="2063396"/>
            <a:ext cx="2482596"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18880" y="4389288"/>
            <a:ext cx="2482596"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178058" y="3813025"/>
            <a:ext cx="2482596"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176999" y="2063396"/>
            <a:ext cx="2482596"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176998" y="4389286"/>
            <a:ext cx="2483655"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826708" y="3813025"/>
            <a:ext cx="2482596"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826614" y="2063394"/>
            <a:ext cx="2482596"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826614" y="4389284"/>
            <a:ext cx="2482596"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8/15/2025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573520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514351" y="2063396"/>
            <a:ext cx="7796030"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8/15/2025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031787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11896" y="685801"/>
            <a:ext cx="1698485"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514351" y="685801"/>
            <a:ext cx="5928323"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8/15/2025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314754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51421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8" name="Picture 7" descr="Brickwork-SD-R1acrop.jp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grpSp>
        <p:nvGrpSpPr>
          <p:cNvPr id="10" name="Group 9"/>
          <p:cNvGrpSpPr/>
          <p:nvPr/>
        </p:nvGrpSpPr>
        <p:grpSpPr>
          <a:xfrm>
            <a:off x="-19048" y="1"/>
            <a:ext cx="9004013"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grpSp>
      <p:sp>
        <p:nvSpPr>
          <p:cNvPr id="2" name="Title Placeholder 1"/>
          <p:cNvSpPr>
            <a:spLocks noGrp="1"/>
          </p:cNvSpPr>
          <p:nvPr>
            <p:ph type="title"/>
          </p:nvPr>
        </p:nvSpPr>
        <p:spPr>
          <a:xfrm>
            <a:off x="514351" y="685801"/>
            <a:ext cx="7797662" cy="1151965"/>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514351" y="2063396"/>
            <a:ext cx="7797662"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73562" y="5757334"/>
            <a:ext cx="2838450" cy="498470"/>
          </a:xfrm>
          <a:prstGeom prst="rect">
            <a:avLst/>
          </a:prstGeom>
        </p:spPr>
        <p:txBody>
          <a:bodyPr vert="horz" lIns="91440" tIns="45720" rIns="91440" bIns="45720" rtlCol="0" anchor="ctr"/>
          <a:lstStyle>
            <a:lvl1pPr algn="r">
              <a:defRPr sz="2800" cap="all" baseline="0">
                <a:solidFill>
                  <a:schemeClr val="accent1">
                    <a:lumMod val="50000"/>
                  </a:schemeClr>
                </a:solidFill>
              </a:defRPr>
            </a:lvl1pPr>
          </a:lstStyle>
          <a:p>
            <a:fld id="{5BCAD085-E8A6-8845-BD4E-CB4CCA059FC4}" type="datetimeFigureOut">
              <a:rPr lang="en-US" smtClean="0"/>
              <a:t>8/15/2025</a:t>
            </a:fld>
            <a:endParaRPr lang="en-US"/>
          </a:p>
        </p:txBody>
      </p:sp>
      <p:sp>
        <p:nvSpPr>
          <p:cNvPr id="5" name="Footer Placeholder 4"/>
          <p:cNvSpPr>
            <a:spLocks noGrp="1"/>
          </p:cNvSpPr>
          <p:nvPr>
            <p:ph type="ftr" sz="quarter" idx="3"/>
          </p:nvPr>
        </p:nvSpPr>
        <p:spPr>
          <a:xfrm>
            <a:off x="514351" y="5757334"/>
            <a:ext cx="4124789" cy="498470"/>
          </a:xfrm>
          <a:prstGeom prst="rect">
            <a:avLst/>
          </a:prstGeom>
        </p:spPr>
        <p:txBody>
          <a:bodyPr vert="horz" lIns="91440" tIns="45720" rIns="91440" bIns="45720" rtlCol="0" anchor="ctr"/>
          <a:lstStyle>
            <a:lvl1pPr algn="l">
              <a:defRPr sz="2800" cap="all" baseline="0">
                <a:solidFill>
                  <a:schemeClr val="accent1">
                    <a:lumMod val="50000"/>
                  </a:schemeClr>
                </a:solidFill>
              </a:defRPr>
            </a:lvl1pPr>
          </a:lstStyle>
          <a:p>
            <a:endParaRPr lang="en-US"/>
          </a:p>
        </p:txBody>
      </p:sp>
      <p:sp>
        <p:nvSpPr>
          <p:cNvPr id="6" name="Slide Number Placeholder 5"/>
          <p:cNvSpPr>
            <a:spLocks noGrp="1"/>
          </p:cNvSpPr>
          <p:nvPr>
            <p:ph type="sldNum" sz="quarter" idx="4"/>
          </p:nvPr>
        </p:nvSpPr>
        <p:spPr>
          <a:xfrm>
            <a:off x="4715341" y="5757334"/>
            <a:ext cx="680390" cy="498470"/>
          </a:xfrm>
          <a:prstGeom prst="rect">
            <a:avLst/>
          </a:prstGeom>
        </p:spPr>
        <p:txBody>
          <a:bodyPr vert="horz" lIns="91440" tIns="45720" rIns="91440" bIns="45720" rtlCol="0" anchor="ctr"/>
          <a:lstStyle>
            <a:lvl1pPr algn="ctr">
              <a:defRPr sz="2800" cap="all" baseline="0">
                <a:solidFill>
                  <a:schemeClr val="accent1">
                    <a:lumMod val="50000"/>
                  </a:schemeClr>
                </a:solidFill>
              </a:defRPr>
            </a:lvl1pPr>
          </a:lstStyle>
          <a:p>
            <a:fld id="{C1FF6DA9-008F-8B48-92A6-B652298478BF}" type="slidenum">
              <a:rPr lang="en-US" smtClean="0"/>
              <a:t>‹#›</a:t>
            </a:fld>
            <a:endParaRPr lang="en-US"/>
          </a:p>
        </p:txBody>
      </p:sp>
      <p:sp>
        <p:nvSpPr>
          <p:cNvPr id="9" name="TextBox 8">
            <a:extLst>
              <a:ext uri="{FF2B5EF4-FFF2-40B4-BE49-F238E27FC236}">
                <a16:creationId xmlns:a16="http://schemas.microsoft.com/office/drawing/2014/main" id="{3CF9C56B-3F00-17AB-D16B-1F4950D80D9B}"/>
              </a:ext>
            </a:extLst>
          </p:cNvPr>
          <p:cNvSpPr txBox="1"/>
          <p:nvPr userDrawn="1">
            <p:extLst>
              <p:ext uri="{1162E1C5-73C7-4A58-AE30-91384D911F3F}">
                <p184:classification xmlns:p184="http://schemas.microsoft.com/office/powerpoint/2018/4/main" val="ftr"/>
              </p:ext>
            </p:extLst>
          </p:nvPr>
        </p:nvSpPr>
        <p:spPr>
          <a:xfrm>
            <a:off x="4112387" y="6611620"/>
            <a:ext cx="947738" cy="182880"/>
          </a:xfrm>
          <a:prstGeom prst="rect">
            <a:avLst/>
          </a:prstGeom>
        </p:spPr>
        <p:txBody>
          <a:bodyPr horzOverflow="overflow" lIns="0" tIns="0" rIns="0" bIns="0">
            <a:spAutoFit/>
          </a:bodyPr>
          <a:lstStyle/>
          <a:p>
            <a:pPr algn="l"/>
            <a:r>
              <a:rPr lang="en-GB" sz="1200">
                <a:solidFill>
                  <a:srgbClr val="C00000">
                    <a:alpha val="50000"/>
                  </a:srgbClr>
                </a:solidFill>
                <a:latin typeface="BMW Group Condensed" panose="020B0606020202020204" pitchFamily="34" charset="0"/>
              </a:rPr>
              <a:t>CONFIDENTIAL</a:t>
            </a:r>
          </a:p>
        </p:txBody>
      </p:sp>
    </p:spTree>
    <p:extLst>
      <p:ext uri="{BB962C8B-B14F-4D97-AF65-F5344CB8AC3E}">
        <p14:creationId xmlns:p14="http://schemas.microsoft.com/office/powerpoint/2010/main" val="23245793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xStyles>
    <p:titleStyle>
      <a:lvl1pPr algn="l" defTabSz="914400" rtl="0" eaLnBrk="1" latinLnBrk="0" hangingPunct="1">
        <a:lnSpc>
          <a:spcPct val="90000"/>
        </a:lnSpc>
        <a:spcBef>
          <a:spcPct val="0"/>
        </a:spcBef>
        <a:buNone/>
        <a:defRPr sz="4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4.jpe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5.jpe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8.xml"/><Relationship Id="rId5" Type="http://schemas.openxmlformats.org/officeDocument/2006/relationships/image" Target="../media/image9.sv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4.jpeg"/><Relationship Id="rId7" Type="http://schemas.openxmlformats.org/officeDocument/2006/relationships/diagramQuickStyle" Target="../diagrams/quickStyle2.xml"/><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5.jpeg"/><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18.xml"/><Relationship Id="rId5" Type="http://schemas.openxmlformats.org/officeDocument/2006/relationships/image" Target="../media/image25.svg"/><Relationship Id="rId4" Type="http://schemas.openxmlformats.org/officeDocument/2006/relationships/image" Target="../media/image24.png"/></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18.xml"/><Relationship Id="rId5" Type="http://schemas.openxmlformats.org/officeDocument/2006/relationships/image" Target="../media/image27.svg"/><Relationship Id="rId4" Type="http://schemas.openxmlformats.org/officeDocument/2006/relationships/image" Target="../media/image26.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5.jpeg"/></Relationships>
</file>

<file path=ppt/slides/_rels/slide10.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4.jpeg"/><Relationship Id="rId7" Type="http://schemas.openxmlformats.org/officeDocument/2006/relationships/diagramColors" Target="../diagrams/colors4.xml"/><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4.jpeg"/><Relationship Id="rId7" Type="http://schemas.openxmlformats.org/officeDocument/2006/relationships/diagramQuickStyle" Target="../diagrams/quickStyle5.xml"/><Relationship Id="rId2" Type="http://schemas.openxmlformats.org/officeDocument/2006/relationships/notesSlide" Target="../notesSlides/notesSlide11.xml"/><Relationship Id="rId1" Type="http://schemas.openxmlformats.org/officeDocument/2006/relationships/slideLayout" Target="../slideLayouts/slideLayout18.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5.jpeg"/><Relationship Id="rId9" Type="http://schemas.microsoft.com/office/2007/relationships/diagramDrawing" Target="../diagrams/drawing5.xml"/></Relationships>
</file>

<file path=ppt/slides/_rels/slide12.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4.jpeg"/><Relationship Id="rId7" Type="http://schemas.openxmlformats.org/officeDocument/2006/relationships/diagramColors" Target="../diagrams/colors6.xml"/><Relationship Id="rId2" Type="http://schemas.openxmlformats.org/officeDocument/2006/relationships/notesSlide" Target="../notesSlides/notesSlide12.xml"/><Relationship Id="rId1" Type="http://schemas.openxmlformats.org/officeDocument/2006/relationships/slideLayout" Target="../slideLayouts/slideLayout18.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3.xml"/><Relationship Id="rId1" Type="http://schemas.openxmlformats.org/officeDocument/2006/relationships/slideLayout" Target="../slideLayouts/slideLayout18.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BB28D430-56EA-45B9-8632-927BEBF029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9" name="Freeform: Shape 18">
            <a:extLst>
              <a:ext uri="{FF2B5EF4-FFF2-40B4-BE49-F238E27FC236}">
                <a16:creationId xmlns:a16="http://schemas.microsoft.com/office/drawing/2014/main" id="{A601F395-3079-4179-84BA-6654D9F82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99" y="643467"/>
            <a:ext cx="8178800"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5-Point Star 24">
            <a:extLst>
              <a:ext uri="{FF2B5EF4-FFF2-40B4-BE49-F238E27FC236}">
                <a16:creationId xmlns:a16="http://schemas.microsoft.com/office/drawing/2014/main" id="{B15DEAD7-09E6-42D9-9D03-43E6EA3E0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7258" y="3748085"/>
            <a:ext cx="189483" cy="252644"/>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881408" y="1102936"/>
            <a:ext cx="7381181" cy="2069785"/>
          </a:xfrm>
        </p:spPr>
        <p:txBody>
          <a:bodyPr>
            <a:normAutofit/>
          </a:bodyPr>
          <a:lstStyle/>
          <a:p>
            <a:pPr algn="ctr"/>
            <a:r>
              <a:rPr lang="en-GB" sz="5200" dirty="0"/>
              <a:t>Cross-Cultural Negotiations</a:t>
            </a:r>
          </a:p>
        </p:txBody>
      </p:sp>
      <p:sp>
        <p:nvSpPr>
          <p:cNvPr id="3" name="Subtitle 2"/>
          <p:cNvSpPr>
            <a:spLocks noGrp="1"/>
          </p:cNvSpPr>
          <p:nvPr>
            <p:ph type="subTitle" idx="1"/>
          </p:nvPr>
        </p:nvSpPr>
        <p:spPr>
          <a:xfrm>
            <a:off x="913805" y="4058557"/>
            <a:ext cx="7381181" cy="1906814"/>
          </a:xfrm>
        </p:spPr>
        <p:txBody>
          <a:bodyPr>
            <a:normAutofit/>
          </a:bodyPr>
          <a:lstStyle/>
          <a:p>
            <a:pPr algn="ctr"/>
            <a:r>
              <a:rPr lang="en-GB" dirty="0">
                <a:solidFill>
                  <a:schemeClr val="tx1">
                    <a:lumMod val="85000"/>
                    <a:lumOff val="15000"/>
                  </a:schemeClr>
                </a:solidFill>
              </a:rPr>
              <a:t>Daniela Mihaela Visan| 2247387</a:t>
            </a:r>
          </a:p>
          <a:p>
            <a:pPr algn="ctr"/>
            <a:r>
              <a:rPr lang="en-GB" sz="1200" dirty="0">
                <a:solidFill>
                  <a:schemeClr val="tx1">
                    <a:lumMod val="85000"/>
                    <a:lumOff val="15000"/>
                  </a:schemeClr>
                </a:solidFill>
              </a:rPr>
              <a:t>LCBB6001 – International Business Communications</a:t>
            </a:r>
            <a:br>
              <a:rPr lang="en-GB" sz="1200" dirty="0">
                <a:solidFill>
                  <a:schemeClr val="tx1">
                    <a:lumMod val="85000"/>
                    <a:lumOff val="15000"/>
                  </a:schemeClr>
                </a:solidFill>
              </a:rPr>
            </a:br>
            <a:r>
              <a:rPr lang="en-GB" sz="1200" dirty="0">
                <a:solidFill>
                  <a:schemeClr val="tx1">
                    <a:lumMod val="85000"/>
                    <a:lumOff val="15000"/>
                  </a:schemeClr>
                </a:solidFill>
              </a:rPr>
              <a:t>16 Aug 2025</a:t>
            </a:r>
          </a:p>
        </p:txBody>
      </p:sp>
      <p:pic>
        <p:nvPicPr>
          <p:cNvPr id="5" name="Graphic 4" descr="Handshake outline">
            <a:extLst>
              <a:ext uri="{FF2B5EF4-FFF2-40B4-BE49-F238E27FC236}">
                <a16:creationId xmlns:a16="http://schemas.microsoft.com/office/drawing/2014/main" id="{06391BCC-AE28-7CA1-072A-6FBBADE3C2F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105846" y="2962312"/>
            <a:ext cx="914400" cy="914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par>
                          <p:cTn id="8" fill="hold">
                            <p:stCondLst>
                              <p:cond delay="1200"/>
                            </p:stCondLst>
                            <p:childTnLst>
                              <p:par>
                                <p:cTn id="9" presetID="10" presetClass="entr" presetSubtype="0" fill="hold" grpId="0" nodeType="afterEffect">
                                  <p:stCondLst>
                                    <p:cond delay="0"/>
                                  </p:stCondLst>
                                  <p:iterate>
                                    <p:tmPct val="10000"/>
                                  </p:iterate>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700"/>
                                        <p:tgtEl>
                                          <p:spTgt spid="3">
                                            <p:txEl>
                                              <p:pRg st="0" end="0"/>
                                            </p:txEl>
                                          </p:spTgt>
                                        </p:tgtEl>
                                      </p:cBhvr>
                                    </p:animEffect>
                                  </p:childTnLst>
                                </p:cTn>
                              </p:par>
                            </p:childTnLst>
                          </p:cTn>
                        </p:par>
                        <p:par>
                          <p:cTn id="12" fill="hold">
                            <p:stCondLst>
                              <p:cond delay="1900"/>
                            </p:stCondLst>
                            <p:childTnLst>
                              <p:par>
                                <p:cTn id="13" presetID="10" presetClass="entr" presetSubtype="0" fill="hold" grpId="0" nodeType="afterEffect">
                                  <p:stCondLst>
                                    <p:cond delay="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0A9C49B-76D8-4E9B-B430-D1ADF40F1C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1" name="Rectangle 10">
            <a:extLst>
              <a:ext uri="{FF2B5EF4-FFF2-40B4-BE49-F238E27FC236}">
                <a16:creationId xmlns:a16="http://schemas.microsoft.com/office/drawing/2014/main" id="{F88A5712-2FE0-4DD4-BDC6-099EA378A0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9">
            <a:extLst>
              <a:ext uri="{FF2B5EF4-FFF2-40B4-BE49-F238E27FC236}">
                <a16:creationId xmlns:a16="http://schemas.microsoft.com/office/drawing/2014/main" id="{448E5503-E0F8-4B94-81A3-B1FA57623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47" y="0"/>
            <a:ext cx="8829967"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15" name="Rectangle 14">
            <a:extLst>
              <a:ext uri="{FF2B5EF4-FFF2-40B4-BE49-F238E27FC236}">
                <a16:creationId xmlns:a16="http://schemas.microsoft.com/office/drawing/2014/main" id="{CE54F896-85E7-4403-9E37-1B004731F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3490722"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14351" y="685800"/>
            <a:ext cx="2536460" cy="4846967"/>
          </a:xfrm>
        </p:spPr>
        <p:txBody>
          <a:bodyPr>
            <a:normAutofit/>
          </a:bodyPr>
          <a:lstStyle/>
          <a:p>
            <a:r>
              <a:rPr lang="en-GB" sz="2900" dirty="0">
                <a:solidFill>
                  <a:srgbClr val="FFFFFF"/>
                </a:solidFill>
              </a:rPr>
              <a:t>Presentation Objectives</a:t>
            </a:r>
          </a:p>
        </p:txBody>
      </p:sp>
      <p:graphicFrame>
        <p:nvGraphicFramePr>
          <p:cNvPr id="5" name="Content Placeholder 2">
            <a:extLst>
              <a:ext uri="{FF2B5EF4-FFF2-40B4-BE49-F238E27FC236}">
                <a16:creationId xmlns:a16="http://schemas.microsoft.com/office/drawing/2014/main" id="{6A325E7D-D184-B3AC-576D-70848CD3140A}"/>
              </a:ext>
            </a:extLst>
          </p:cNvPr>
          <p:cNvGraphicFramePr>
            <a:graphicFrameLocks noGrp="1"/>
          </p:cNvGraphicFramePr>
          <p:nvPr>
            <p:ph idx="1"/>
            <p:extLst>
              <p:ext uri="{D42A27DB-BD31-4B8C-83A1-F6EECF244321}">
                <p14:modId xmlns:p14="http://schemas.microsoft.com/office/powerpoint/2010/main" val="1869043215"/>
              </p:ext>
            </p:extLst>
          </p:nvPr>
        </p:nvGraphicFramePr>
        <p:xfrm>
          <a:off x="3970581" y="685800"/>
          <a:ext cx="4319742" cy="48469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750"/>
                                        <p:tgtEl>
                                          <p:spTgt spid="2"/>
                                        </p:tgtEl>
                                      </p:cBhvr>
                                    </p:animEffect>
                                  </p:childTnLst>
                                </p:cTn>
                              </p:par>
                            </p:childTnLst>
                          </p:cTn>
                        </p:par>
                        <p:par>
                          <p:cTn id="8" fill="hold">
                            <p:stCondLst>
                              <p:cond delay="750"/>
                            </p:stCondLst>
                            <p:childTnLst>
                              <p:par>
                                <p:cTn id="9" presetID="22" presetClass="entr" presetSubtype="2" fill="hold" grpId="0" nodeType="afterEffect">
                                  <p:stCondLst>
                                    <p:cond delay="0"/>
                                  </p:stCondLst>
                                  <p:childTnLst>
                                    <p:set>
                                      <p:cBhvr>
                                        <p:cTn id="10" dur="1" fill="hold">
                                          <p:stCondLst>
                                            <p:cond delay="0"/>
                                          </p:stCondLst>
                                        </p:cTn>
                                        <p:tgtEl>
                                          <p:spTgt spid="5">
                                            <p:graphicEl>
                                              <a:dgm id="{0F3CF2C1-A236-46A2-A278-93D1E98DD6D6}"/>
                                            </p:graphicEl>
                                          </p:spTgt>
                                        </p:tgtEl>
                                        <p:attrNameLst>
                                          <p:attrName>style.visibility</p:attrName>
                                        </p:attrNameLst>
                                      </p:cBhvr>
                                      <p:to>
                                        <p:strVal val="visible"/>
                                      </p:to>
                                    </p:set>
                                    <p:animEffect transition="in" filter="wipe(right)">
                                      <p:cBhvr>
                                        <p:cTn id="11" dur="500"/>
                                        <p:tgtEl>
                                          <p:spTgt spid="5">
                                            <p:graphicEl>
                                              <a:dgm id="{0F3CF2C1-A236-46A2-A278-93D1E98DD6D6}"/>
                                            </p:graphicEl>
                                          </p:spTgt>
                                        </p:tgtEl>
                                      </p:cBhvr>
                                    </p:animEffect>
                                  </p:childTnLst>
                                </p:cTn>
                              </p:par>
                            </p:childTnLst>
                          </p:cTn>
                        </p:par>
                        <p:par>
                          <p:cTn id="12" fill="hold">
                            <p:stCondLst>
                              <p:cond delay="1250"/>
                            </p:stCondLst>
                            <p:childTnLst>
                              <p:par>
                                <p:cTn id="13" presetID="22" presetClass="entr" presetSubtype="2" fill="hold" grpId="0" nodeType="afterEffect">
                                  <p:stCondLst>
                                    <p:cond delay="0"/>
                                  </p:stCondLst>
                                  <p:childTnLst>
                                    <p:set>
                                      <p:cBhvr>
                                        <p:cTn id="14" dur="1" fill="hold">
                                          <p:stCondLst>
                                            <p:cond delay="0"/>
                                          </p:stCondLst>
                                        </p:cTn>
                                        <p:tgtEl>
                                          <p:spTgt spid="5">
                                            <p:graphicEl>
                                              <a:dgm id="{AB5AE7DD-2520-4292-B8AC-642DCA58B6D7}"/>
                                            </p:graphicEl>
                                          </p:spTgt>
                                        </p:tgtEl>
                                        <p:attrNameLst>
                                          <p:attrName>style.visibility</p:attrName>
                                        </p:attrNameLst>
                                      </p:cBhvr>
                                      <p:to>
                                        <p:strVal val="visible"/>
                                      </p:to>
                                    </p:set>
                                    <p:animEffect transition="in" filter="wipe(right)">
                                      <p:cBhvr>
                                        <p:cTn id="15" dur="500"/>
                                        <p:tgtEl>
                                          <p:spTgt spid="5">
                                            <p:graphicEl>
                                              <a:dgm id="{AB5AE7DD-2520-4292-B8AC-642DCA58B6D7}"/>
                                            </p:graphicEl>
                                          </p:spTgt>
                                        </p:tgtEl>
                                      </p:cBhvr>
                                    </p:animEffect>
                                  </p:childTnLst>
                                </p:cTn>
                              </p:par>
                            </p:childTnLst>
                          </p:cTn>
                        </p:par>
                        <p:par>
                          <p:cTn id="16" fill="hold">
                            <p:stCondLst>
                              <p:cond delay="1750"/>
                            </p:stCondLst>
                            <p:childTnLst>
                              <p:par>
                                <p:cTn id="17" presetID="22" presetClass="entr" presetSubtype="2" fill="hold" grpId="0" nodeType="afterEffect">
                                  <p:stCondLst>
                                    <p:cond delay="0"/>
                                  </p:stCondLst>
                                  <p:childTnLst>
                                    <p:set>
                                      <p:cBhvr>
                                        <p:cTn id="18" dur="1" fill="hold">
                                          <p:stCondLst>
                                            <p:cond delay="0"/>
                                          </p:stCondLst>
                                        </p:cTn>
                                        <p:tgtEl>
                                          <p:spTgt spid="5">
                                            <p:graphicEl>
                                              <a:dgm id="{40B1E395-F985-4A69-947D-DA7DDBC0403C}"/>
                                            </p:graphicEl>
                                          </p:spTgt>
                                        </p:tgtEl>
                                        <p:attrNameLst>
                                          <p:attrName>style.visibility</p:attrName>
                                        </p:attrNameLst>
                                      </p:cBhvr>
                                      <p:to>
                                        <p:strVal val="visible"/>
                                      </p:to>
                                    </p:set>
                                    <p:animEffect transition="in" filter="wipe(right)">
                                      <p:cBhvr>
                                        <p:cTn id="19" dur="500"/>
                                        <p:tgtEl>
                                          <p:spTgt spid="5">
                                            <p:graphicEl>
                                              <a:dgm id="{40B1E395-F985-4A69-947D-DA7DDBC0403C}"/>
                                            </p:graphicEl>
                                          </p:spTgt>
                                        </p:tgtEl>
                                      </p:cBhvr>
                                    </p:animEffect>
                                  </p:childTnLst>
                                </p:cTn>
                              </p:par>
                            </p:childTnLst>
                          </p:cTn>
                        </p:par>
                        <p:par>
                          <p:cTn id="20" fill="hold">
                            <p:stCondLst>
                              <p:cond delay="2250"/>
                            </p:stCondLst>
                            <p:childTnLst>
                              <p:par>
                                <p:cTn id="21" presetID="22" presetClass="entr" presetSubtype="2" fill="hold" grpId="0" nodeType="afterEffect">
                                  <p:stCondLst>
                                    <p:cond delay="0"/>
                                  </p:stCondLst>
                                  <p:childTnLst>
                                    <p:set>
                                      <p:cBhvr>
                                        <p:cTn id="22" dur="1" fill="hold">
                                          <p:stCondLst>
                                            <p:cond delay="0"/>
                                          </p:stCondLst>
                                        </p:cTn>
                                        <p:tgtEl>
                                          <p:spTgt spid="5">
                                            <p:graphicEl>
                                              <a:dgm id="{CD609A62-5ED9-4FD6-93BD-3379E020167C}"/>
                                            </p:graphicEl>
                                          </p:spTgt>
                                        </p:tgtEl>
                                        <p:attrNameLst>
                                          <p:attrName>style.visibility</p:attrName>
                                        </p:attrNameLst>
                                      </p:cBhvr>
                                      <p:to>
                                        <p:strVal val="visible"/>
                                      </p:to>
                                    </p:set>
                                    <p:animEffect transition="in" filter="wipe(right)">
                                      <p:cBhvr>
                                        <p:cTn id="23" dur="500"/>
                                        <p:tgtEl>
                                          <p:spTgt spid="5">
                                            <p:graphicEl>
                                              <a:dgm id="{CD609A62-5ED9-4FD6-93BD-3379E020167C}"/>
                                            </p:graphicEl>
                                          </p:spTgt>
                                        </p:tgtEl>
                                      </p:cBhvr>
                                    </p:animEffect>
                                  </p:childTnLst>
                                </p:cTn>
                              </p:par>
                            </p:childTnLst>
                          </p:cTn>
                        </p:par>
                        <p:par>
                          <p:cTn id="24" fill="hold">
                            <p:stCondLst>
                              <p:cond delay="2750"/>
                            </p:stCondLst>
                            <p:childTnLst>
                              <p:par>
                                <p:cTn id="25" presetID="22" presetClass="entr" presetSubtype="2" fill="hold" grpId="0" nodeType="afterEffect">
                                  <p:stCondLst>
                                    <p:cond delay="0"/>
                                  </p:stCondLst>
                                  <p:childTnLst>
                                    <p:set>
                                      <p:cBhvr>
                                        <p:cTn id="26" dur="1" fill="hold">
                                          <p:stCondLst>
                                            <p:cond delay="0"/>
                                          </p:stCondLst>
                                        </p:cTn>
                                        <p:tgtEl>
                                          <p:spTgt spid="5">
                                            <p:graphicEl>
                                              <a:dgm id="{6F8BEB33-460E-415A-98FE-4F58EA3F7006}"/>
                                            </p:graphicEl>
                                          </p:spTgt>
                                        </p:tgtEl>
                                        <p:attrNameLst>
                                          <p:attrName>style.visibility</p:attrName>
                                        </p:attrNameLst>
                                      </p:cBhvr>
                                      <p:to>
                                        <p:strVal val="visible"/>
                                      </p:to>
                                    </p:set>
                                    <p:animEffect transition="in" filter="wipe(right)">
                                      <p:cBhvr>
                                        <p:cTn id="27" dur="500"/>
                                        <p:tgtEl>
                                          <p:spTgt spid="5">
                                            <p:graphicEl>
                                              <a:dgm id="{6F8BEB33-460E-415A-98FE-4F58EA3F700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lvl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492A138-EC4F-4F03-B497-EBDF2443F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4350" y="685800"/>
            <a:ext cx="8094627" cy="1485900"/>
          </a:xfrm>
        </p:spPr>
        <p:txBody>
          <a:bodyPr>
            <a:normAutofit/>
          </a:bodyPr>
          <a:lstStyle/>
          <a:p>
            <a:r>
              <a:rPr lang="en-GB"/>
              <a:t>Outline</a:t>
            </a:r>
          </a:p>
        </p:txBody>
      </p:sp>
      <p:sp>
        <p:nvSpPr>
          <p:cNvPr id="3" name="Content Placeholder 2"/>
          <p:cNvSpPr>
            <a:spLocks noGrp="1"/>
          </p:cNvSpPr>
          <p:nvPr>
            <p:ph idx="1"/>
          </p:nvPr>
        </p:nvSpPr>
        <p:spPr>
          <a:xfrm>
            <a:off x="514350" y="2286000"/>
            <a:ext cx="3994785" cy="3800693"/>
          </a:xfrm>
        </p:spPr>
        <p:txBody>
          <a:bodyPr anchor="t">
            <a:normAutofit/>
          </a:bodyPr>
          <a:lstStyle/>
          <a:p>
            <a:r>
              <a:rPr lang="en-GB" sz="1600"/>
              <a:t>Definition of culture and its elements</a:t>
            </a:r>
          </a:p>
          <a:p>
            <a:r>
              <a:rPr lang="en-GB" sz="1600"/>
              <a:t>UK business culture overview</a:t>
            </a:r>
          </a:p>
          <a:p>
            <a:r>
              <a:rPr lang="en-GB" sz="1600"/>
              <a:t>Chinese business culture overview</a:t>
            </a:r>
          </a:p>
          <a:p>
            <a:r>
              <a:rPr lang="en-GB" sz="1600"/>
              <a:t>Theoretical frameworks</a:t>
            </a:r>
          </a:p>
          <a:p>
            <a:r>
              <a:rPr lang="en-GB" sz="1600"/>
              <a:t>Cultural challenges to overcome</a:t>
            </a:r>
          </a:p>
          <a:p>
            <a:r>
              <a:rPr lang="en-GB" sz="1600"/>
              <a:t>Strategies for success</a:t>
            </a:r>
          </a:p>
          <a:p>
            <a:r>
              <a:rPr lang="en-GB" sz="1600"/>
              <a:t>Case study</a:t>
            </a:r>
          </a:p>
          <a:p>
            <a:r>
              <a:rPr lang="en-GB" sz="1600"/>
              <a:t>Importance of cultural awareness</a:t>
            </a:r>
          </a:p>
          <a:p>
            <a:r>
              <a:rPr lang="en-GB" sz="1600"/>
              <a:t>Conclusion &amp; references</a:t>
            </a:r>
          </a:p>
        </p:txBody>
      </p:sp>
      <p:pic>
        <p:nvPicPr>
          <p:cNvPr id="14" name="Graphic 13" descr="Handshake">
            <a:extLst>
              <a:ext uri="{FF2B5EF4-FFF2-40B4-BE49-F238E27FC236}">
                <a16:creationId xmlns:a16="http://schemas.microsoft.com/office/drawing/2014/main" id="{43C5AC26-053F-614C-37F8-94C7FF828A0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869180" y="2337118"/>
            <a:ext cx="3698456" cy="3698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ppt_w</p:attrName>
                                        </p:attrNameLst>
                                      </p:cBhvr>
                                      <p:tavLst>
                                        <p:tav tm="0" fmla="#ppt_w*sin(2.5*pi*$)">
                                          <p:val>
                                            <p:fltVal val="0"/>
                                          </p:val>
                                        </p:tav>
                                        <p:tav tm="100000">
                                          <p:val>
                                            <p:fltVal val="1"/>
                                          </p:val>
                                        </p:tav>
                                      </p:tavLst>
                                    </p:anim>
                                    <p:anim calcmode="lin" valueType="num">
                                      <p:cBhvr>
                                        <p:cTn id="9" dur="1000" fill="hold"/>
                                        <p:tgtEl>
                                          <p:spTgt spid="2"/>
                                        </p:tgtEl>
                                        <p:attrNameLst>
                                          <p:attrName>ppt_h</p:attrName>
                                        </p:attrNameLst>
                                      </p:cBhvr>
                                      <p:tavLst>
                                        <p:tav tm="0">
                                          <p:val>
                                            <p:strVal val="#ppt_h"/>
                                          </p:val>
                                        </p:tav>
                                        <p:tav tm="100000">
                                          <p:val>
                                            <p:strVal val="#ppt_h"/>
                                          </p:val>
                                        </p:tav>
                                      </p:tavLst>
                                    </p:anim>
                                  </p:childTnLst>
                                </p:cTn>
                              </p:par>
                            </p:childTnLst>
                          </p:cTn>
                        </p:par>
                        <p:par>
                          <p:cTn id="10" fill="hold">
                            <p:stCondLst>
                              <p:cond delay="1000"/>
                            </p:stCondLst>
                            <p:childTnLst>
                              <p:par>
                                <p:cTn id="11" presetID="14" presetClass="entr" presetSubtype="1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3" dur="500"/>
                                        <p:tgtEl>
                                          <p:spTgt spid="3">
                                            <p:txEl>
                                              <p:pRg st="0" end="0"/>
                                            </p:txEl>
                                          </p:spTgt>
                                        </p:tgtEl>
                                      </p:cBhvr>
                                    </p:animEffect>
                                  </p:childTnLst>
                                </p:cTn>
                              </p:par>
                            </p:childTnLst>
                          </p:cTn>
                        </p:par>
                        <p:par>
                          <p:cTn id="14" fill="hold">
                            <p:stCondLst>
                              <p:cond delay="1500"/>
                            </p:stCondLst>
                            <p:childTnLst>
                              <p:par>
                                <p:cTn id="15" presetID="14" presetClass="entr" presetSubtype="10" fill="hold" grpId="0" nodeType="after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7" dur="500"/>
                                        <p:tgtEl>
                                          <p:spTgt spid="3">
                                            <p:txEl>
                                              <p:pRg st="1" end="1"/>
                                            </p:txEl>
                                          </p:spTgt>
                                        </p:tgtEl>
                                      </p:cBhvr>
                                    </p:animEffect>
                                  </p:childTnLst>
                                </p:cTn>
                              </p:par>
                            </p:childTnLst>
                          </p:cTn>
                        </p:par>
                        <p:par>
                          <p:cTn id="18" fill="hold">
                            <p:stCondLst>
                              <p:cond delay="2000"/>
                            </p:stCondLst>
                            <p:childTnLst>
                              <p:par>
                                <p:cTn id="19" presetID="14" presetClass="entr" presetSubtype="10" fill="hold" grpId="0" nodeType="after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randombar(horizontal)">
                                      <p:cBhvr>
                                        <p:cTn id="21" dur="500"/>
                                        <p:tgtEl>
                                          <p:spTgt spid="3">
                                            <p:txEl>
                                              <p:pRg st="2" end="2"/>
                                            </p:txEl>
                                          </p:spTgt>
                                        </p:tgtEl>
                                      </p:cBhvr>
                                    </p:animEffect>
                                  </p:childTnLst>
                                </p:cTn>
                              </p:par>
                            </p:childTnLst>
                          </p:cTn>
                        </p:par>
                        <p:par>
                          <p:cTn id="22" fill="hold">
                            <p:stCondLst>
                              <p:cond delay="2500"/>
                            </p:stCondLst>
                            <p:childTnLst>
                              <p:par>
                                <p:cTn id="23" presetID="14" presetClass="entr" presetSubtype="10" fill="hold" grpId="0"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5" dur="500"/>
                                        <p:tgtEl>
                                          <p:spTgt spid="3">
                                            <p:txEl>
                                              <p:pRg st="3" end="3"/>
                                            </p:txEl>
                                          </p:spTgt>
                                        </p:tgtEl>
                                      </p:cBhvr>
                                    </p:animEffect>
                                  </p:childTnLst>
                                </p:cTn>
                              </p:par>
                            </p:childTnLst>
                          </p:cTn>
                        </p:par>
                        <p:par>
                          <p:cTn id="26" fill="hold">
                            <p:stCondLst>
                              <p:cond delay="3000"/>
                            </p:stCondLst>
                            <p:childTnLst>
                              <p:par>
                                <p:cTn id="27" presetID="14" presetClass="entr" presetSubtype="10" fill="hold" grpId="0" nodeType="after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9" dur="500"/>
                                        <p:tgtEl>
                                          <p:spTgt spid="3">
                                            <p:txEl>
                                              <p:pRg st="4" end="4"/>
                                            </p:txEl>
                                          </p:spTgt>
                                        </p:tgtEl>
                                      </p:cBhvr>
                                    </p:animEffect>
                                  </p:childTnLst>
                                </p:cTn>
                              </p:par>
                            </p:childTnLst>
                          </p:cTn>
                        </p:par>
                        <p:par>
                          <p:cTn id="30" fill="hold">
                            <p:stCondLst>
                              <p:cond delay="3500"/>
                            </p:stCondLst>
                            <p:childTnLst>
                              <p:par>
                                <p:cTn id="31" presetID="14" presetClass="entr" presetSubtype="10" fill="hold" grpId="0" nodeType="after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3" dur="500"/>
                                        <p:tgtEl>
                                          <p:spTgt spid="3">
                                            <p:txEl>
                                              <p:pRg st="5" end="5"/>
                                            </p:txEl>
                                          </p:spTgt>
                                        </p:tgtEl>
                                      </p:cBhvr>
                                    </p:animEffect>
                                  </p:childTnLst>
                                </p:cTn>
                              </p:par>
                            </p:childTnLst>
                          </p:cTn>
                        </p:par>
                        <p:par>
                          <p:cTn id="34" fill="hold">
                            <p:stCondLst>
                              <p:cond delay="4000"/>
                            </p:stCondLst>
                            <p:childTnLst>
                              <p:par>
                                <p:cTn id="35" presetID="14" presetClass="entr" presetSubtype="10" fill="hold" grpId="0"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7" dur="500"/>
                                        <p:tgtEl>
                                          <p:spTgt spid="3">
                                            <p:txEl>
                                              <p:pRg st="6" end="6"/>
                                            </p:txEl>
                                          </p:spTgt>
                                        </p:tgtEl>
                                      </p:cBhvr>
                                    </p:animEffect>
                                  </p:childTnLst>
                                </p:cTn>
                              </p:par>
                            </p:childTnLst>
                          </p:cTn>
                        </p:par>
                        <p:par>
                          <p:cTn id="38" fill="hold">
                            <p:stCondLst>
                              <p:cond delay="4500"/>
                            </p:stCondLst>
                            <p:childTnLst>
                              <p:par>
                                <p:cTn id="39" presetID="14" presetClass="entr" presetSubtype="10" fill="hold" grpId="0" nodeType="after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Effect transition="in" filter="randombar(horizontal)">
                                      <p:cBhvr>
                                        <p:cTn id="41" dur="500"/>
                                        <p:tgtEl>
                                          <p:spTgt spid="3">
                                            <p:txEl>
                                              <p:pRg st="7" end="7"/>
                                            </p:txEl>
                                          </p:spTgt>
                                        </p:tgtEl>
                                      </p:cBhvr>
                                    </p:animEffect>
                                  </p:childTnLst>
                                </p:cTn>
                              </p:par>
                            </p:childTnLst>
                          </p:cTn>
                        </p:par>
                        <p:par>
                          <p:cTn id="42" fill="hold">
                            <p:stCondLst>
                              <p:cond delay="5000"/>
                            </p:stCondLst>
                            <p:childTnLst>
                              <p:par>
                                <p:cTn id="43" presetID="14" presetClass="entr" presetSubtype="10" fill="hold" grpId="0" nodeType="after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Effect transition="in" filter="randombar(horizontal)">
                                      <p:cBhvr>
                                        <p:cTn id="45"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0A9C49B-76D8-4E9B-B430-D1ADF40F1C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1" name="Rectangle 10">
            <a:extLst>
              <a:ext uri="{FF2B5EF4-FFF2-40B4-BE49-F238E27FC236}">
                <a16:creationId xmlns:a16="http://schemas.microsoft.com/office/drawing/2014/main" id="{F88A5712-2FE0-4DD4-BDC6-099EA378A0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9">
            <a:extLst>
              <a:ext uri="{FF2B5EF4-FFF2-40B4-BE49-F238E27FC236}">
                <a16:creationId xmlns:a16="http://schemas.microsoft.com/office/drawing/2014/main" id="{448E5503-E0F8-4B94-81A3-B1FA57623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47" y="0"/>
            <a:ext cx="8829967"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15" name="Rectangle 14">
            <a:extLst>
              <a:ext uri="{FF2B5EF4-FFF2-40B4-BE49-F238E27FC236}">
                <a16:creationId xmlns:a16="http://schemas.microsoft.com/office/drawing/2014/main" id="{CE54F896-85E7-4403-9E37-1B004731F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3490722"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14351" y="685800"/>
            <a:ext cx="2536460" cy="4846967"/>
          </a:xfrm>
        </p:spPr>
        <p:txBody>
          <a:bodyPr>
            <a:normAutofit/>
          </a:bodyPr>
          <a:lstStyle/>
          <a:p>
            <a:r>
              <a:rPr lang="en-GB" sz="4200" dirty="0">
                <a:solidFill>
                  <a:srgbClr val="FFFFFF"/>
                </a:solidFill>
              </a:rPr>
              <a:t>What is Culture?</a:t>
            </a:r>
          </a:p>
        </p:txBody>
      </p:sp>
      <p:graphicFrame>
        <p:nvGraphicFramePr>
          <p:cNvPr id="5" name="Content Placeholder 2">
            <a:extLst>
              <a:ext uri="{FF2B5EF4-FFF2-40B4-BE49-F238E27FC236}">
                <a16:creationId xmlns:a16="http://schemas.microsoft.com/office/drawing/2014/main" id="{F1376E29-5B48-82DA-4333-A60D3678801D}"/>
              </a:ext>
            </a:extLst>
          </p:cNvPr>
          <p:cNvGraphicFramePr>
            <a:graphicFrameLocks noGrp="1"/>
          </p:cNvGraphicFramePr>
          <p:nvPr>
            <p:ph idx="1"/>
            <p:extLst>
              <p:ext uri="{D42A27DB-BD31-4B8C-83A1-F6EECF244321}">
                <p14:modId xmlns:p14="http://schemas.microsoft.com/office/powerpoint/2010/main" val="2453590718"/>
              </p:ext>
            </p:extLst>
          </p:nvPr>
        </p:nvGraphicFramePr>
        <p:xfrm>
          <a:off x="3970581" y="685800"/>
          <a:ext cx="4319742" cy="48469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par>
                          <p:cTn id="11" fill="hold">
                            <p:stCondLst>
                              <p:cond delay="1000"/>
                            </p:stCondLst>
                            <p:childTnLst>
                              <p:par>
                                <p:cTn id="12" presetID="16" presetClass="entr" presetSubtype="37" fill="hold" grpId="0" nodeType="afterEffect">
                                  <p:stCondLst>
                                    <p:cond delay="0"/>
                                  </p:stCondLst>
                                  <p:childTnLst>
                                    <p:set>
                                      <p:cBhvr>
                                        <p:cTn id="13" dur="1" fill="hold">
                                          <p:stCondLst>
                                            <p:cond delay="0"/>
                                          </p:stCondLst>
                                        </p:cTn>
                                        <p:tgtEl>
                                          <p:spTgt spid="5">
                                            <p:graphicEl>
                                              <a:dgm id="{BA6708A2-C489-4FDE-821C-802F0D68CFF5}"/>
                                            </p:graphicEl>
                                          </p:spTgt>
                                        </p:tgtEl>
                                        <p:attrNameLst>
                                          <p:attrName>style.visibility</p:attrName>
                                        </p:attrNameLst>
                                      </p:cBhvr>
                                      <p:to>
                                        <p:strVal val="visible"/>
                                      </p:to>
                                    </p:set>
                                    <p:animEffect transition="in" filter="barn(outVertical)">
                                      <p:cBhvr>
                                        <p:cTn id="14" dur="500"/>
                                        <p:tgtEl>
                                          <p:spTgt spid="5">
                                            <p:graphicEl>
                                              <a:dgm id="{BA6708A2-C489-4FDE-821C-802F0D68CFF5}"/>
                                            </p:graphicEl>
                                          </p:spTgt>
                                        </p:tgtEl>
                                      </p:cBhvr>
                                    </p:animEffect>
                                  </p:childTnLst>
                                </p:cTn>
                              </p:par>
                            </p:childTnLst>
                          </p:cTn>
                        </p:par>
                        <p:par>
                          <p:cTn id="15" fill="hold">
                            <p:stCondLst>
                              <p:cond delay="1500"/>
                            </p:stCondLst>
                            <p:childTnLst>
                              <p:par>
                                <p:cTn id="16" presetID="16" presetClass="entr" presetSubtype="37" fill="hold" grpId="0" nodeType="afterEffect">
                                  <p:stCondLst>
                                    <p:cond delay="0"/>
                                  </p:stCondLst>
                                  <p:childTnLst>
                                    <p:set>
                                      <p:cBhvr>
                                        <p:cTn id="17" dur="1" fill="hold">
                                          <p:stCondLst>
                                            <p:cond delay="0"/>
                                          </p:stCondLst>
                                        </p:cTn>
                                        <p:tgtEl>
                                          <p:spTgt spid="5">
                                            <p:graphicEl>
                                              <a:dgm id="{088CD463-4AAA-4863-9BF2-51FD6EE2012D}"/>
                                            </p:graphicEl>
                                          </p:spTgt>
                                        </p:tgtEl>
                                        <p:attrNameLst>
                                          <p:attrName>style.visibility</p:attrName>
                                        </p:attrNameLst>
                                      </p:cBhvr>
                                      <p:to>
                                        <p:strVal val="visible"/>
                                      </p:to>
                                    </p:set>
                                    <p:animEffect transition="in" filter="barn(outVertical)">
                                      <p:cBhvr>
                                        <p:cTn id="18" dur="500"/>
                                        <p:tgtEl>
                                          <p:spTgt spid="5">
                                            <p:graphicEl>
                                              <a:dgm id="{088CD463-4AAA-4863-9BF2-51FD6EE2012D}"/>
                                            </p:graphicEl>
                                          </p:spTgt>
                                        </p:tgtEl>
                                      </p:cBhvr>
                                    </p:animEffect>
                                  </p:childTnLst>
                                </p:cTn>
                              </p:par>
                            </p:childTnLst>
                          </p:cTn>
                        </p:par>
                        <p:par>
                          <p:cTn id="19" fill="hold">
                            <p:stCondLst>
                              <p:cond delay="2000"/>
                            </p:stCondLst>
                            <p:childTnLst>
                              <p:par>
                                <p:cTn id="20" presetID="16" presetClass="entr" presetSubtype="37" fill="hold" grpId="0" nodeType="afterEffect">
                                  <p:stCondLst>
                                    <p:cond delay="0"/>
                                  </p:stCondLst>
                                  <p:childTnLst>
                                    <p:set>
                                      <p:cBhvr>
                                        <p:cTn id="21" dur="1" fill="hold">
                                          <p:stCondLst>
                                            <p:cond delay="0"/>
                                          </p:stCondLst>
                                        </p:cTn>
                                        <p:tgtEl>
                                          <p:spTgt spid="5">
                                            <p:graphicEl>
                                              <a:dgm id="{CB8EB9D0-9035-4C65-A4B6-F6651BF28075}"/>
                                            </p:graphicEl>
                                          </p:spTgt>
                                        </p:tgtEl>
                                        <p:attrNameLst>
                                          <p:attrName>style.visibility</p:attrName>
                                        </p:attrNameLst>
                                      </p:cBhvr>
                                      <p:to>
                                        <p:strVal val="visible"/>
                                      </p:to>
                                    </p:set>
                                    <p:animEffect transition="in" filter="barn(outVertical)">
                                      <p:cBhvr>
                                        <p:cTn id="22" dur="500"/>
                                        <p:tgtEl>
                                          <p:spTgt spid="5">
                                            <p:graphicEl>
                                              <a:dgm id="{CB8EB9D0-9035-4C65-A4B6-F6651BF28075}"/>
                                            </p:graphicEl>
                                          </p:spTgt>
                                        </p:tgtEl>
                                      </p:cBhvr>
                                    </p:animEffect>
                                  </p:childTnLst>
                                </p:cTn>
                              </p:par>
                            </p:childTnLst>
                          </p:cTn>
                        </p:par>
                        <p:par>
                          <p:cTn id="23" fill="hold">
                            <p:stCondLst>
                              <p:cond delay="2500"/>
                            </p:stCondLst>
                            <p:childTnLst>
                              <p:par>
                                <p:cTn id="24" presetID="16" presetClass="entr" presetSubtype="37" fill="hold" grpId="0" nodeType="afterEffect">
                                  <p:stCondLst>
                                    <p:cond delay="0"/>
                                  </p:stCondLst>
                                  <p:childTnLst>
                                    <p:set>
                                      <p:cBhvr>
                                        <p:cTn id="25" dur="1" fill="hold">
                                          <p:stCondLst>
                                            <p:cond delay="0"/>
                                          </p:stCondLst>
                                        </p:cTn>
                                        <p:tgtEl>
                                          <p:spTgt spid="5">
                                            <p:graphicEl>
                                              <a:dgm id="{5EC2D708-70A0-4445-BFBE-DB05C1325DF3}"/>
                                            </p:graphicEl>
                                          </p:spTgt>
                                        </p:tgtEl>
                                        <p:attrNameLst>
                                          <p:attrName>style.visibility</p:attrName>
                                        </p:attrNameLst>
                                      </p:cBhvr>
                                      <p:to>
                                        <p:strVal val="visible"/>
                                      </p:to>
                                    </p:set>
                                    <p:animEffect transition="in" filter="barn(outVertical)">
                                      <p:cBhvr>
                                        <p:cTn id="26" dur="500"/>
                                        <p:tgtEl>
                                          <p:spTgt spid="5">
                                            <p:graphicEl>
                                              <a:dgm id="{5EC2D708-70A0-4445-BFBE-DB05C1325DF3}"/>
                                            </p:graphicEl>
                                          </p:spTgt>
                                        </p:tgtEl>
                                      </p:cBhvr>
                                    </p:animEffect>
                                  </p:childTnLst>
                                </p:cTn>
                              </p:par>
                            </p:childTnLst>
                          </p:cTn>
                        </p:par>
                        <p:par>
                          <p:cTn id="27" fill="hold">
                            <p:stCondLst>
                              <p:cond delay="3000"/>
                            </p:stCondLst>
                            <p:childTnLst>
                              <p:par>
                                <p:cTn id="28" presetID="16" presetClass="entr" presetSubtype="37" fill="hold" grpId="0" nodeType="afterEffect">
                                  <p:stCondLst>
                                    <p:cond delay="0"/>
                                  </p:stCondLst>
                                  <p:childTnLst>
                                    <p:set>
                                      <p:cBhvr>
                                        <p:cTn id="29" dur="1" fill="hold">
                                          <p:stCondLst>
                                            <p:cond delay="0"/>
                                          </p:stCondLst>
                                        </p:cTn>
                                        <p:tgtEl>
                                          <p:spTgt spid="5">
                                            <p:graphicEl>
                                              <a:dgm id="{45DA1389-37F9-4A88-B964-E9C1273AD615}"/>
                                            </p:graphicEl>
                                          </p:spTgt>
                                        </p:tgtEl>
                                        <p:attrNameLst>
                                          <p:attrName>style.visibility</p:attrName>
                                        </p:attrNameLst>
                                      </p:cBhvr>
                                      <p:to>
                                        <p:strVal val="visible"/>
                                      </p:to>
                                    </p:set>
                                    <p:animEffect transition="in" filter="barn(outVertical)">
                                      <p:cBhvr>
                                        <p:cTn id="30" dur="500"/>
                                        <p:tgtEl>
                                          <p:spTgt spid="5">
                                            <p:graphicEl>
                                              <a:dgm id="{45DA1389-37F9-4A88-B964-E9C1273AD615}"/>
                                            </p:graphicEl>
                                          </p:spTgt>
                                        </p:tgtEl>
                                      </p:cBhvr>
                                    </p:animEffect>
                                  </p:childTnLst>
                                </p:cTn>
                              </p:par>
                            </p:childTnLst>
                          </p:cTn>
                        </p:par>
                        <p:par>
                          <p:cTn id="31" fill="hold">
                            <p:stCondLst>
                              <p:cond delay="3500"/>
                            </p:stCondLst>
                            <p:childTnLst>
                              <p:par>
                                <p:cTn id="32" presetID="16" presetClass="entr" presetSubtype="37" fill="hold" grpId="0" nodeType="afterEffect">
                                  <p:stCondLst>
                                    <p:cond delay="0"/>
                                  </p:stCondLst>
                                  <p:childTnLst>
                                    <p:set>
                                      <p:cBhvr>
                                        <p:cTn id="33" dur="1" fill="hold">
                                          <p:stCondLst>
                                            <p:cond delay="0"/>
                                          </p:stCondLst>
                                        </p:cTn>
                                        <p:tgtEl>
                                          <p:spTgt spid="5">
                                            <p:graphicEl>
                                              <a:dgm id="{0878118C-1F24-41D8-86F2-907EB89EDC6F}"/>
                                            </p:graphicEl>
                                          </p:spTgt>
                                        </p:tgtEl>
                                        <p:attrNameLst>
                                          <p:attrName>style.visibility</p:attrName>
                                        </p:attrNameLst>
                                      </p:cBhvr>
                                      <p:to>
                                        <p:strVal val="visible"/>
                                      </p:to>
                                    </p:set>
                                    <p:animEffect transition="in" filter="barn(outVertical)">
                                      <p:cBhvr>
                                        <p:cTn id="34" dur="500"/>
                                        <p:tgtEl>
                                          <p:spTgt spid="5">
                                            <p:graphicEl>
                                              <a:dgm id="{0878118C-1F24-41D8-86F2-907EB89EDC6F}"/>
                                            </p:graphicEl>
                                          </p:spTgt>
                                        </p:tgtEl>
                                      </p:cBhvr>
                                    </p:animEffect>
                                  </p:childTnLst>
                                </p:cTn>
                              </p:par>
                            </p:childTnLst>
                          </p:cTn>
                        </p:par>
                        <p:par>
                          <p:cTn id="35" fill="hold">
                            <p:stCondLst>
                              <p:cond delay="4000"/>
                            </p:stCondLst>
                            <p:childTnLst>
                              <p:par>
                                <p:cTn id="36" presetID="16" presetClass="entr" presetSubtype="37" fill="hold" grpId="0" nodeType="afterEffect">
                                  <p:stCondLst>
                                    <p:cond delay="0"/>
                                  </p:stCondLst>
                                  <p:childTnLst>
                                    <p:set>
                                      <p:cBhvr>
                                        <p:cTn id="37" dur="1" fill="hold">
                                          <p:stCondLst>
                                            <p:cond delay="0"/>
                                          </p:stCondLst>
                                        </p:cTn>
                                        <p:tgtEl>
                                          <p:spTgt spid="5">
                                            <p:graphicEl>
                                              <a:dgm id="{E90E69B1-5F80-471D-98BF-C82C7AAC3856}"/>
                                            </p:graphicEl>
                                          </p:spTgt>
                                        </p:tgtEl>
                                        <p:attrNameLst>
                                          <p:attrName>style.visibility</p:attrName>
                                        </p:attrNameLst>
                                      </p:cBhvr>
                                      <p:to>
                                        <p:strVal val="visible"/>
                                      </p:to>
                                    </p:set>
                                    <p:animEffect transition="in" filter="barn(outVertical)">
                                      <p:cBhvr>
                                        <p:cTn id="38" dur="500"/>
                                        <p:tgtEl>
                                          <p:spTgt spid="5">
                                            <p:graphicEl>
                                              <a:dgm id="{E90E69B1-5F80-471D-98BF-C82C7AAC3856}"/>
                                            </p:graphicEl>
                                          </p:spTgt>
                                        </p:tgtEl>
                                      </p:cBhvr>
                                    </p:animEffect>
                                  </p:childTnLst>
                                </p:cTn>
                              </p:par>
                            </p:childTnLst>
                          </p:cTn>
                        </p:par>
                        <p:par>
                          <p:cTn id="39" fill="hold">
                            <p:stCondLst>
                              <p:cond delay="4500"/>
                            </p:stCondLst>
                            <p:childTnLst>
                              <p:par>
                                <p:cTn id="40" presetID="16" presetClass="entr" presetSubtype="37" fill="hold" grpId="0" nodeType="afterEffect">
                                  <p:stCondLst>
                                    <p:cond delay="0"/>
                                  </p:stCondLst>
                                  <p:childTnLst>
                                    <p:set>
                                      <p:cBhvr>
                                        <p:cTn id="41" dur="1" fill="hold">
                                          <p:stCondLst>
                                            <p:cond delay="0"/>
                                          </p:stCondLst>
                                        </p:cTn>
                                        <p:tgtEl>
                                          <p:spTgt spid="5">
                                            <p:graphicEl>
                                              <a:dgm id="{F5C918F0-3F37-4641-A419-E554B0CE1140}"/>
                                            </p:graphicEl>
                                          </p:spTgt>
                                        </p:tgtEl>
                                        <p:attrNameLst>
                                          <p:attrName>style.visibility</p:attrName>
                                        </p:attrNameLst>
                                      </p:cBhvr>
                                      <p:to>
                                        <p:strVal val="visible"/>
                                      </p:to>
                                    </p:set>
                                    <p:animEffect transition="in" filter="barn(outVertical)">
                                      <p:cBhvr>
                                        <p:cTn id="42" dur="500"/>
                                        <p:tgtEl>
                                          <p:spTgt spid="5">
                                            <p:graphicEl>
                                              <a:dgm id="{F5C918F0-3F37-4641-A419-E554B0CE1140}"/>
                                            </p:graphicEl>
                                          </p:spTgt>
                                        </p:tgtEl>
                                      </p:cBhvr>
                                    </p:animEffect>
                                  </p:childTnLst>
                                </p:cTn>
                              </p:par>
                            </p:childTnLst>
                          </p:cTn>
                        </p:par>
                        <p:par>
                          <p:cTn id="43" fill="hold">
                            <p:stCondLst>
                              <p:cond delay="5000"/>
                            </p:stCondLst>
                            <p:childTnLst>
                              <p:par>
                                <p:cTn id="44" presetID="16" presetClass="entr" presetSubtype="37" fill="hold" grpId="0" nodeType="afterEffect">
                                  <p:stCondLst>
                                    <p:cond delay="0"/>
                                  </p:stCondLst>
                                  <p:childTnLst>
                                    <p:set>
                                      <p:cBhvr>
                                        <p:cTn id="45" dur="1" fill="hold">
                                          <p:stCondLst>
                                            <p:cond delay="0"/>
                                          </p:stCondLst>
                                        </p:cTn>
                                        <p:tgtEl>
                                          <p:spTgt spid="5">
                                            <p:graphicEl>
                                              <a:dgm id="{1567484C-AAFE-49C2-9EDE-1FACF01B6FAE}"/>
                                            </p:graphicEl>
                                          </p:spTgt>
                                        </p:tgtEl>
                                        <p:attrNameLst>
                                          <p:attrName>style.visibility</p:attrName>
                                        </p:attrNameLst>
                                      </p:cBhvr>
                                      <p:to>
                                        <p:strVal val="visible"/>
                                      </p:to>
                                    </p:set>
                                    <p:animEffect transition="in" filter="barn(outVertical)">
                                      <p:cBhvr>
                                        <p:cTn id="46" dur="500"/>
                                        <p:tgtEl>
                                          <p:spTgt spid="5">
                                            <p:graphicEl>
                                              <a:dgm id="{1567484C-AAFE-49C2-9EDE-1FACF01B6FAE}"/>
                                            </p:graphicEl>
                                          </p:spTgt>
                                        </p:tgtEl>
                                      </p:cBhvr>
                                    </p:animEffect>
                                  </p:childTnLst>
                                </p:cTn>
                              </p:par>
                            </p:childTnLst>
                          </p:cTn>
                        </p:par>
                        <p:par>
                          <p:cTn id="47" fill="hold">
                            <p:stCondLst>
                              <p:cond delay="5500"/>
                            </p:stCondLst>
                            <p:childTnLst>
                              <p:par>
                                <p:cTn id="48" presetID="16" presetClass="entr" presetSubtype="37" fill="hold" grpId="0" nodeType="afterEffect">
                                  <p:stCondLst>
                                    <p:cond delay="0"/>
                                  </p:stCondLst>
                                  <p:childTnLst>
                                    <p:set>
                                      <p:cBhvr>
                                        <p:cTn id="49" dur="1" fill="hold">
                                          <p:stCondLst>
                                            <p:cond delay="0"/>
                                          </p:stCondLst>
                                        </p:cTn>
                                        <p:tgtEl>
                                          <p:spTgt spid="5">
                                            <p:graphicEl>
                                              <a:dgm id="{E289DDF1-D5B7-40AE-9EE8-21809A7C4629}"/>
                                            </p:graphicEl>
                                          </p:spTgt>
                                        </p:tgtEl>
                                        <p:attrNameLst>
                                          <p:attrName>style.visibility</p:attrName>
                                        </p:attrNameLst>
                                      </p:cBhvr>
                                      <p:to>
                                        <p:strVal val="visible"/>
                                      </p:to>
                                    </p:set>
                                    <p:animEffect transition="in" filter="barn(outVertical)">
                                      <p:cBhvr>
                                        <p:cTn id="50" dur="500"/>
                                        <p:tgtEl>
                                          <p:spTgt spid="5">
                                            <p:graphicEl>
                                              <a:dgm id="{E289DDF1-D5B7-40AE-9EE8-21809A7C4629}"/>
                                            </p:graphicEl>
                                          </p:spTgt>
                                        </p:tgtEl>
                                      </p:cBhvr>
                                    </p:animEffect>
                                  </p:childTnLst>
                                </p:cTn>
                              </p:par>
                            </p:childTnLst>
                          </p:cTn>
                        </p:par>
                        <p:par>
                          <p:cTn id="51" fill="hold">
                            <p:stCondLst>
                              <p:cond delay="6000"/>
                            </p:stCondLst>
                            <p:childTnLst>
                              <p:par>
                                <p:cTn id="52" presetID="16" presetClass="entr" presetSubtype="37" fill="hold" grpId="0" nodeType="afterEffect">
                                  <p:stCondLst>
                                    <p:cond delay="0"/>
                                  </p:stCondLst>
                                  <p:childTnLst>
                                    <p:set>
                                      <p:cBhvr>
                                        <p:cTn id="53" dur="1" fill="hold">
                                          <p:stCondLst>
                                            <p:cond delay="0"/>
                                          </p:stCondLst>
                                        </p:cTn>
                                        <p:tgtEl>
                                          <p:spTgt spid="5">
                                            <p:graphicEl>
                                              <a:dgm id="{79BCD12B-8561-4AEA-B1DC-5E1F80C8F113}"/>
                                            </p:graphicEl>
                                          </p:spTgt>
                                        </p:tgtEl>
                                        <p:attrNameLst>
                                          <p:attrName>style.visibility</p:attrName>
                                        </p:attrNameLst>
                                      </p:cBhvr>
                                      <p:to>
                                        <p:strVal val="visible"/>
                                      </p:to>
                                    </p:set>
                                    <p:animEffect transition="in" filter="barn(outVertical)">
                                      <p:cBhvr>
                                        <p:cTn id="54" dur="500"/>
                                        <p:tgtEl>
                                          <p:spTgt spid="5">
                                            <p:graphicEl>
                                              <a:dgm id="{79BCD12B-8561-4AEA-B1DC-5E1F80C8F113}"/>
                                            </p:graphicEl>
                                          </p:spTgt>
                                        </p:tgtEl>
                                      </p:cBhvr>
                                    </p:animEffect>
                                  </p:childTnLst>
                                </p:cTn>
                              </p:par>
                            </p:childTnLst>
                          </p:cTn>
                        </p:par>
                        <p:par>
                          <p:cTn id="55" fill="hold">
                            <p:stCondLst>
                              <p:cond delay="6500"/>
                            </p:stCondLst>
                            <p:childTnLst>
                              <p:par>
                                <p:cTn id="56" presetID="16" presetClass="entr" presetSubtype="37" fill="hold" grpId="0" nodeType="afterEffect">
                                  <p:stCondLst>
                                    <p:cond delay="0"/>
                                  </p:stCondLst>
                                  <p:childTnLst>
                                    <p:set>
                                      <p:cBhvr>
                                        <p:cTn id="57" dur="1" fill="hold">
                                          <p:stCondLst>
                                            <p:cond delay="0"/>
                                          </p:stCondLst>
                                        </p:cTn>
                                        <p:tgtEl>
                                          <p:spTgt spid="5">
                                            <p:graphicEl>
                                              <a:dgm id="{DD293705-2BA8-4EBF-BD9B-3AF5636939C9}"/>
                                            </p:graphicEl>
                                          </p:spTgt>
                                        </p:tgtEl>
                                        <p:attrNameLst>
                                          <p:attrName>style.visibility</p:attrName>
                                        </p:attrNameLst>
                                      </p:cBhvr>
                                      <p:to>
                                        <p:strVal val="visible"/>
                                      </p:to>
                                    </p:set>
                                    <p:animEffect transition="in" filter="barn(outVertical)">
                                      <p:cBhvr>
                                        <p:cTn id="58" dur="500"/>
                                        <p:tgtEl>
                                          <p:spTgt spid="5">
                                            <p:graphicEl>
                                              <a:dgm id="{DD293705-2BA8-4EBF-BD9B-3AF5636939C9}"/>
                                            </p:graphicEl>
                                          </p:spTgt>
                                        </p:tgtEl>
                                      </p:cBhvr>
                                    </p:animEffect>
                                  </p:childTnLst>
                                </p:cTn>
                              </p:par>
                            </p:childTnLst>
                          </p:cTn>
                        </p:par>
                        <p:par>
                          <p:cTn id="59" fill="hold">
                            <p:stCondLst>
                              <p:cond delay="7000"/>
                            </p:stCondLst>
                            <p:childTnLst>
                              <p:par>
                                <p:cTn id="60" presetID="16" presetClass="entr" presetSubtype="37" fill="hold" grpId="0" nodeType="afterEffect">
                                  <p:stCondLst>
                                    <p:cond delay="0"/>
                                  </p:stCondLst>
                                  <p:childTnLst>
                                    <p:set>
                                      <p:cBhvr>
                                        <p:cTn id="61" dur="1" fill="hold">
                                          <p:stCondLst>
                                            <p:cond delay="0"/>
                                          </p:stCondLst>
                                        </p:cTn>
                                        <p:tgtEl>
                                          <p:spTgt spid="5">
                                            <p:graphicEl>
                                              <a:dgm id="{755CCBD1-2F2B-468F-8B87-F5F436280809}"/>
                                            </p:graphicEl>
                                          </p:spTgt>
                                        </p:tgtEl>
                                        <p:attrNameLst>
                                          <p:attrName>style.visibility</p:attrName>
                                        </p:attrNameLst>
                                      </p:cBhvr>
                                      <p:to>
                                        <p:strVal val="visible"/>
                                      </p:to>
                                    </p:set>
                                    <p:animEffect transition="in" filter="barn(outVertical)">
                                      <p:cBhvr>
                                        <p:cTn id="62" dur="500"/>
                                        <p:tgtEl>
                                          <p:spTgt spid="5">
                                            <p:graphicEl>
                                              <a:dgm id="{755CCBD1-2F2B-468F-8B87-F5F436280809}"/>
                                            </p:graphicEl>
                                          </p:spTgt>
                                        </p:tgtEl>
                                      </p:cBhvr>
                                    </p:animEffect>
                                  </p:childTnLst>
                                </p:cTn>
                              </p:par>
                            </p:childTnLst>
                          </p:cTn>
                        </p:par>
                        <p:par>
                          <p:cTn id="63" fill="hold">
                            <p:stCondLst>
                              <p:cond delay="7500"/>
                            </p:stCondLst>
                            <p:childTnLst>
                              <p:par>
                                <p:cTn id="64" presetID="16" presetClass="entr" presetSubtype="37" fill="hold" grpId="0" nodeType="afterEffect">
                                  <p:stCondLst>
                                    <p:cond delay="0"/>
                                  </p:stCondLst>
                                  <p:childTnLst>
                                    <p:set>
                                      <p:cBhvr>
                                        <p:cTn id="65" dur="1" fill="hold">
                                          <p:stCondLst>
                                            <p:cond delay="0"/>
                                          </p:stCondLst>
                                        </p:cTn>
                                        <p:tgtEl>
                                          <p:spTgt spid="5">
                                            <p:graphicEl>
                                              <a:dgm id="{9B9014F4-2F66-4F3A-A2E0-81566C5A5CFF}"/>
                                            </p:graphicEl>
                                          </p:spTgt>
                                        </p:tgtEl>
                                        <p:attrNameLst>
                                          <p:attrName>style.visibility</p:attrName>
                                        </p:attrNameLst>
                                      </p:cBhvr>
                                      <p:to>
                                        <p:strVal val="visible"/>
                                      </p:to>
                                    </p:set>
                                    <p:animEffect transition="in" filter="barn(outVertical)">
                                      <p:cBhvr>
                                        <p:cTn id="66" dur="500"/>
                                        <p:tgtEl>
                                          <p:spTgt spid="5">
                                            <p:graphicEl>
                                              <a:dgm id="{9B9014F4-2F66-4F3A-A2E0-81566C5A5CFF}"/>
                                            </p:graphicEl>
                                          </p:spTgt>
                                        </p:tgtEl>
                                      </p:cBhvr>
                                    </p:animEffect>
                                  </p:childTnLst>
                                </p:cTn>
                              </p:par>
                            </p:childTnLst>
                          </p:cTn>
                        </p:par>
                        <p:par>
                          <p:cTn id="67" fill="hold">
                            <p:stCondLst>
                              <p:cond delay="8000"/>
                            </p:stCondLst>
                            <p:childTnLst>
                              <p:par>
                                <p:cTn id="68" presetID="16" presetClass="entr" presetSubtype="37" fill="hold" grpId="0" nodeType="afterEffect">
                                  <p:stCondLst>
                                    <p:cond delay="0"/>
                                  </p:stCondLst>
                                  <p:childTnLst>
                                    <p:set>
                                      <p:cBhvr>
                                        <p:cTn id="69" dur="1" fill="hold">
                                          <p:stCondLst>
                                            <p:cond delay="0"/>
                                          </p:stCondLst>
                                        </p:cTn>
                                        <p:tgtEl>
                                          <p:spTgt spid="5">
                                            <p:graphicEl>
                                              <a:dgm id="{C589BDB5-0336-4394-8A05-654E62C0DA05}"/>
                                            </p:graphicEl>
                                          </p:spTgt>
                                        </p:tgtEl>
                                        <p:attrNameLst>
                                          <p:attrName>style.visibility</p:attrName>
                                        </p:attrNameLst>
                                      </p:cBhvr>
                                      <p:to>
                                        <p:strVal val="visible"/>
                                      </p:to>
                                    </p:set>
                                    <p:animEffect transition="in" filter="barn(outVertical)">
                                      <p:cBhvr>
                                        <p:cTn id="70" dur="500"/>
                                        <p:tgtEl>
                                          <p:spTgt spid="5">
                                            <p:graphicEl>
                                              <a:dgm id="{C589BDB5-0336-4394-8A05-654E62C0DA05}"/>
                                            </p:graphicEl>
                                          </p:spTgt>
                                        </p:tgtEl>
                                      </p:cBhvr>
                                    </p:animEffect>
                                  </p:childTnLst>
                                </p:cTn>
                              </p:par>
                            </p:childTnLst>
                          </p:cTn>
                        </p:par>
                        <p:par>
                          <p:cTn id="71" fill="hold">
                            <p:stCondLst>
                              <p:cond delay="8500"/>
                            </p:stCondLst>
                            <p:childTnLst>
                              <p:par>
                                <p:cTn id="72" presetID="16" presetClass="entr" presetSubtype="37" fill="hold" grpId="0" nodeType="afterEffect">
                                  <p:stCondLst>
                                    <p:cond delay="0"/>
                                  </p:stCondLst>
                                  <p:childTnLst>
                                    <p:set>
                                      <p:cBhvr>
                                        <p:cTn id="73" dur="1" fill="hold">
                                          <p:stCondLst>
                                            <p:cond delay="0"/>
                                          </p:stCondLst>
                                        </p:cTn>
                                        <p:tgtEl>
                                          <p:spTgt spid="5">
                                            <p:graphicEl>
                                              <a:dgm id="{991DFED4-C8CE-4C3F-9FC8-0DD13A8481CF}"/>
                                            </p:graphicEl>
                                          </p:spTgt>
                                        </p:tgtEl>
                                        <p:attrNameLst>
                                          <p:attrName>style.visibility</p:attrName>
                                        </p:attrNameLst>
                                      </p:cBhvr>
                                      <p:to>
                                        <p:strVal val="visible"/>
                                      </p:to>
                                    </p:set>
                                    <p:animEffect transition="in" filter="barn(outVertical)">
                                      <p:cBhvr>
                                        <p:cTn id="74" dur="500"/>
                                        <p:tgtEl>
                                          <p:spTgt spid="5">
                                            <p:graphicEl>
                                              <a:dgm id="{991DFED4-C8CE-4C3F-9FC8-0DD13A8481CF}"/>
                                            </p:graphicEl>
                                          </p:spTgt>
                                        </p:tgtEl>
                                      </p:cBhvr>
                                    </p:animEffect>
                                  </p:childTnLst>
                                </p:cTn>
                              </p:par>
                            </p:childTnLst>
                          </p:cTn>
                        </p:par>
                        <p:par>
                          <p:cTn id="75" fill="hold">
                            <p:stCondLst>
                              <p:cond delay="9000"/>
                            </p:stCondLst>
                            <p:childTnLst>
                              <p:par>
                                <p:cTn id="76" presetID="16" presetClass="entr" presetSubtype="37" fill="hold" grpId="0" nodeType="afterEffect">
                                  <p:stCondLst>
                                    <p:cond delay="0"/>
                                  </p:stCondLst>
                                  <p:childTnLst>
                                    <p:set>
                                      <p:cBhvr>
                                        <p:cTn id="77" dur="1" fill="hold">
                                          <p:stCondLst>
                                            <p:cond delay="0"/>
                                          </p:stCondLst>
                                        </p:cTn>
                                        <p:tgtEl>
                                          <p:spTgt spid="5">
                                            <p:graphicEl>
                                              <a:dgm id="{41622AF6-792F-4C8A-BCC4-817902127296}"/>
                                            </p:graphicEl>
                                          </p:spTgt>
                                        </p:tgtEl>
                                        <p:attrNameLst>
                                          <p:attrName>style.visibility</p:attrName>
                                        </p:attrNameLst>
                                      </p:cBhvr>
                                      <p:to>
                                        <p:strVal val="visible"/>
                                      </p:to>
                                    </p:set>
                                    <p:animEffect transition="in" filter="barn(outVertical)">
                                      <p:cBhvr>
                                        <p:cTn id="78" dur="500"/>
                                        <p:tgtEl>
                                          <p:spTgt spid="5">
                                            <p:graphicEl>
                                              <a:dgm id="{41622AF6-792F-4C8A-BCC4-817902127296}"/>
                                            </p:graphicEl>
                                          </p:spTgt>
                                        </p:tgtEl>
                                      </p:cBhvr>
                                    </p:animEffect>
                                  </p:childTnLst>
                                </p:cTn>
                              </p:par>
                            </p:childTnLst>
                          </p:cTn>
                        </p:par>
                        <p:par>
                          <p:cTn id="79" fill="hold">
                            <p:stCondLst>
                              <p:cond delay="9500"/>
                            </p:stCondLst>
                            <p:childTnLst>
                              <p:par>
                                <p:cTn id="80" presetID="16" presetClass="entr" presetSubtype="37" fill="hold" grpId="0" nodeType="afterEffect">
                                  <p:stCondLst>
                                    <p:cond delay="0"/>
                                  </p:stCondLst>
                                  <p:childTnLst>
                                    <p:set>
                                      <p:cBhvr>
                                        <p:cTn id="81" dur="1" fill="hold">
                                          <p:stCondLst>
                                            <p:cond delay="0"/>
                                          </p:stCondLst>
                                        </p:cTn>
                                        <p:tgtEl>
                                          <p:spTgt spid="5">
                                            <p:graphicEl>
                                              <a:dgm id="{80D603B2-67ED-4706-AB05-5A60B18025B9}"/>
                                            </p:graphicEl>
                                          </p:spTgt>
                                        </p:tgtEl>
                                        <p:attrNameLst>
                                          <p:attrName>style.visibility</p:attrName>
                                        </p:attrNameLst>
                                      </p:cBhvr>
                                      <p:to>
                                        <p:strVal val="visible"/>
                                      </p:to>
                                    </p:set>
                                    <p:animEffect transition="in" filter="barn(outVertical)">
                                      <p:cBhvr>
                                        <p:cTn id="82" dur="500"/>
                                        <p:tgtEl>
                                          <p:spTgt spid="5">
                                            <p:graphicEl>
                                              <a:dgm id="{80D603B2-67ED-4706-AB05-5A60B18025B9}"/>
                                            </p:graphicEl>
                                          </p:spTgt>
                                        </p:tgtEl>
                                      </p:cBhvr>
                                    </p:animEffect>
                                  </p:childTnLst>
                                </p:cTn>
                              </p:par>
                            </p:childTnLst>
                          </p:cTn>
                        </p:par>
                        <p:par>
                          <p:cTn id="83" fill="hold">
                            <p:stCondLst>
                              <p:cond delay="10000"/>
                            </p:stCondLst>
                            <p:childTnLst>
                              <p:par>
                                <p:cTn id="84" presetID="16" presetClass="entr" presetSubtype="37" fill="hold" grpId="0" nodeType="afterEffect">
                                  <p:stCondLst>
                                    <p:cond delay="0"/>
                                  </p:stCondLst>
                                  <p:childTnLst>
                                    <p:set>
                                      <p:cBhvr>
                                        <p:cTn id="85" dur="1" fill="hold">
                                          <p:stCondLst>
                                            <p:cond delay="0"/>
                                          </p:stCondLst>
                                        </p:cTn>
                                        <p:tgtEl>
                                          <p:spTgt spid="5">
                                            <p:graphicEl>
                                              <a:dgm id="{F194A4FB-D1C3-41F1-90E3-85DFB9FDE09B}"/>
                                            </p:graphicEl>
                                          </p:spTgt>
                                        </p:tgtEl>
                                        <p:attrNameLst>
                                          <p:attrName>style.visibility</p:attrName>
                                        </p:attrNameLst>
                                      </p:cBhvr>
                                      <p:to>
                                        <p:strVal val="visible"/>
                                      </p:to>
                                    </p:set>
                                    <p:animEffect transition="in" filter="barn(outVertical)">
                                      <p:cBhvr>
                                        <p:cTn id="86" dur="500"/>
                                        <p:tgtEl>
                                          <p:spTgt spid="5">
                                            <p:graphicEl>
                                              <a:dgm id="{F194A4FB-D1C3-41F1-90E3-85DFB9FDE09B}"/>
                                            </p:graphicEl>
                                          </p:spTgt>
                                        </p:tgtEl>
                                      </p:cBhvr>
                                    </p:animEffect>
                                  </p:childTnLst>
                                </p:cTn>
                              </p:par>
                            </p:childTnLst>
                          </p:cTn>
                        </p:par>
                        <p:par>
                          <p:cTn id="87" fill="hold">
                            <p:stCondLst>
                              <p:cond delay="10500"/>
                            </p:stCondLst>
                            <p:childTnLst>
                              <p:par>
                                <p:cTn id="88" presetID="16" presetClass="entr" presetSubtype="37" fill="hold" grpId="0" nodeType="afterEffect">
                                  <p:stCondLst>
                                    <p:cond delay="0"/>
                                  </p:stCondLst>
                                  <p:childTnLst>
                                    <p:set>
                                      <p:cBhvr>
                                        <p:cTn id="89" dur="1" fill="hold">
                                          <p:stCondLst>
                                            <p:cond delay="0"/>
                                          </p:stCondLst>
                                        </p:cTn>
                                        <p:tgtEl>
                                          <p:spTgt spid="5">
                                            <p:graphicEl>
                                              <a:dgm id="{7C1A789F-CFA8-40EA-827E-9FA308936CB2}"/>
                                            </p:graphicEl>
                                          </p:spTgt>
                                        </p:tgtEl>
                                        <p:attrNameLst>
                                          <p:attrName>style.visibility</p:attrName>
                                        </p:attrNameLst>
                                      </p:cBhvr>
                                      <p:to>
                                        <p:strVal val="visible"/>
                                      </p:to>
                                    </p:set>
                                    <p:animEffect transition="in" filter="barn(outVertical)">
                                      <p:cBhvr>
                                        <p:cTn id="90" dur="500"/>
                                        <p:tgtEl>
                                          <p:spTgt spid="5">
                                            <p:graphicEl>
                                              <a:dgm id="{7C1A789F-CFA8-40EA-827E-9FA308936CB2}"/>
                                            </p:graphicEl>
                                          </p:spTgt>
                                        </p:tgtEl>
                                      </p:cBhvr>
                                    </p:animEffect>
                                  </p:childTnLst>
                                </p:cTn>
                              </p:par>
                            </p:childTnLst>
                          </p:cTn>
                        </p:par>
                        <p:par>
                          <p:cTn id="91" fill="hold">
                            <p:stCondLst>
                              <p:cond delay="11000"/>
                            </p:stCondLst>
                            <p:childTnLst>
                              <p:par>
                                <p:cTn id="92" presetID="16" presetClass="entr" presetSubtype="37" fill="hold" grpId="0" nodeType="afterEffect">
                                  <p:stCondLst>
                                    <p:cond delay="0"/>
                                  </p:stCondLst>
                                  <p:childTnLst>
                                    <p:set>
                                      <p:cBhvr>
                                        <p:cTn id="93" dur="1" fill="hold">
                                          <p:stCondLst>
                                            <p:cond delay="0"/>
                                          </p:stCondLst>
                                        </p:cTn>
                                        <p:tgtEl>
                                          <p:spTgt spid="5">
                                            <p:graphicEl>
                                              <a:dgm id="{F40EBB83-AEC0-4B7F-ACDD-952AAC6825C7}"/>
                                            </p:graphicEl>
                                          </p:spTgt>
                                        </p:tgtEl>
                                        <p:attrNameLst>
                                          <p:attrName>style.visibility</p:attrName>
                                        </p:attrNameLst>
                                      </p:cBhvr>
                                      <p:to>
                                        <p:strVal val="visible"/>
                                      </p:to>
                                    </p:set>
                                    <p:animEffect transition="in" filter="barn(outVertical)">
                                      <p:cBhvr>
                                        <p:cTn id="94" dur="500"/>
                                        <p:tgtEl>
                                          <p:spTgt spid="5">
                                            <p:graphicEl>
                                              <a:dgm id="{F40EBB83-AEC0-4B7F-ACDD-952AAC6825C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92A138-EC4F-4F03-B497-EBDF2443F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4350" y="685800"/>
            <a:ext cx="8094627" cy="1485900"/>
          </a:xfrm>
        </p:spPr>
        <p:txBody>
          <a:bodyPr>
            <a:normAutofit/>
          </a:bodyPr>
          <a:lstStyle/>
          <a:p>
            <a:r>
              <a:rPr dirty="0"/>
              <a:t>UK Business Culture</a:t>
            </a:r>
          </a:p>
        </p:txBody>
      </p:sp>
      <p:sp>
        <p:nvSpPr>
          <p:cNvPr id="3" name="Content Placeholder 2"/>
          <p:cNvSpPr>
            <a:spLocks noGrp="1"/>
          </p:cNvSpPr>
          <p:nvPr>
            <p:ph idx="1"/>
          </p:nvPr>
        </p:nvSpPr>
        <p:spPr>
          <a:xfrm>
            <a:off x="514350" y="2286000"/>
            <a:ext cx="3994785" cy="3800693"/>
          </a:xfrm>
        </p:spPr>
        <p:txBody>
          <a:bodyPr anchor="t">
            <a:normAutofit/>
          </a:bodyPr>
          <a:lstStyle/>
          <a:p>
            <a:r>
              <a:rPr lang="en-GB" sz="1600" dirty="0"/>
              <a:t>Low power distance</a:t>
            </a:r>
          </a:p>
          <a:p>
            <a:r>
              <a:rPr lang="en-GB" sz="1600" dirty="0"/>
              <a:t>Individualistic approach</a:t>
            </a:r>
          </a:p>
          <a:p>
            <a:r>
              <a:rPr lang="en-GB" sz="1600" dirty="0"/>
              <a:t>Direct communication style</a:t>
            </a:r>
          </a:p>
          <a:p>
            <a:r>
              <a:rPr lang="en-GB" sz="1600" dirty="0"/>
              <a:t>Time-conscious and deadline-focused</a:t>
            </a:r>
          </a:p>
          <a:p>
            <a:r>
              <a:rPr lang="en-GB" sz="1600" dirty="0"/>
              <a:t>Preference for written agreements</a:t>
            </a:r>
          </a:p>
        </p:txBody>
      </p:sp>
      <p:pic>
        <p:nvPicPr>
          <p:cNvPr id="7" name="Graphic 6" descr="Users">
            <a:extLst>
              <a:ext uri="{FF2B5EF4-FFF2-40B4-BE49-F238E27FC236}">
                <a16:creationId xmlns:a16="http://schemas.microsoft.com/office/drawing/2014/main" id="{90CF802D-CA59-EF55-A62C-BECAFAC94A6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869180" y="2337118"/>
            <a:ext cx="3698456" cy="3698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750"/>
                                        <p:tgtEl>
                                          <p:spTgt spid="2"/>
                                        </p:tgtEl>
                                      </p:cBhvr>
                                    </p:animEffect>
                                    <p:anim calcmode="lin" valueType="num">
                                      <p:cBhvr>
                                        <p:cTn id="8" dur="750" fill="hold"/>
                                        <p:tgtEl>
                                          <p:spTgt spid="2"/>
                                        </p:tgtEl>
                                        <p:attrNameLst>
                                          <p:attrName>ppt_w</p:attrName>
                                        </p:attrNameLst>
                                      </p:cBhvr>
                                      <p:tavLst>
                                        <p:tav tm="0" fmla="#ppt_w*sin(2.5*pi*$)">
                                          <p:val>
                                            <p:fltVal val="0"/>
                                          </p:val>
                                        </p:tav>
                                        <p:tav tm="100000">
                                          <p:val>
                                            <p:fltVal val="1"/>
                                          </p:val>
                                        </p:tav>
                                      </p:tavLst>
                                    </p:anim>
                                    <p:anim calcmode="lin" valueType="num">
                                      <p:cBhvr>
                                        <p:cTn id="9" dur="750" fill="hold"/>
                                        <p:tgtEl>
                                          <p:spTgt spid="2"/>
                                        </p:tgtEl>
                                        <p:attrNameLst>
                                          <p:attrName>ppt_h</p:attrName>
                                        </p:attrNameLst>
                                      </p:cBhvr>
                                      <p:tavLst>
                                        <p:tav tm="0">
                                          <p:val>
                                            <p:strVal val="#ppt_h"/>
                                          </p:val>
                                        </p:tav>
                                        <p:tav tm="100000">
                                          <p:val>
                                            <p:strVal val="#ppt_h"/>
                                          </p:val>
                                        </p:tav>
                                      </p:tavLst>
                                    </p:anim>
                                  </p:childTnLst>
                                </p:cTn>
                              </p:par>
                            </p:childTnLst>
                          </p:cTn>
                        </p:par>
                        <p:par>
                          <p:cTn id="10" fill="hold">
                            <p:stCondLst>
                              <p:cond delay="750"/>
                            </p:stCondLst>
                            <p:childTnLst>
                              <p:par>
                                <p:cTn id="11" presetID="22" presetClass="entr" presetSubtype="4"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wipe(down)">
                                      <p:cBhvr>
                                        <p:cTn id="13" dur="500"/>
                                        <p:tgtEl>
                                          <p:spTgt spid="3">
                                            <p:txEl>
                                              <p:pRg st="0" end="0"/>
                                            </p:txEl>
                                          </p:spTgt>
                                        </p:tgtEl>
                                      </p:cBhvr>
                                    </p:animEffect>
                                  </p:childTnLst>
                                </p:cTn>
                              </p:par>
                            </p:childTnLst>
                          </p:cTn>
                        </p:par>
                        <p:par>
                          <p:cTn id="14" fill="hold">
                            <p:stCondLst>
                              <p:cond delay="1250"/>
                            </p:stCondLst>
                            <p:childTnLst>
                              <p:par>
                                <p:cTn id="15" presetID="22" presetClass="entr" presetSubtype="4" fill="hold" grpId="0" nodeType="after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par>
                          <p:cTn id="18" fill="hold">
                            <p:stCondLst>
                              <p:cond delay="1750"/>
                            </p:stCondLst>
                            <p:childTnLst>
                              <p:par>
                                <p:cTn id="19" presetID="22" presetClass="entr" presetSubtype="4" fill="hold" grpId="0" nodeType="after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wipe(down)">
                                      <p:cBhvr>
                                        <p:cTn id="21" dur="500"/>
                                        <p:tgtEl>
                                          <p:spTgt spid="3">
                                            <p:txEl>
                                              <p:pRg st="2" end="2"/>
                                            </p:txEl>
                                          </p:spTgt>
                                        </p:tgtEl>
                                      </p:cBhvr>
                                    </p:animEffect>
                                  </p:childTnLst>
                                </p:cTn>
                              </p:par>
                            </p:childTnLst>
                          </p:cTn>
                        </p:par>
                        <p:par>
                          <p:cTn id="22" fill="hold">
                            <p:stCondLst>
                              <p:cond delay="2250"/>
                            </p:stCondLst>
                            <p:childTnLst>
                              <p:par>
                                <p:cTn id="23" presetID="22" presetClass="entr" presetSubtype="4" fill="hold" grpId="0"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wipe(down)">
                                      <p:cBhvr>
                                        <p:cTn id="25" dur="500"/>
                                        <p:tgtEl>
                                          <p:spTgt spid="3">
                                            <p:txEl>
                                              <p:pRg st="3" end="3"/>
                                            </p:txEl>
                                          </p:spTgt>
                                        </p:tgtEl>
                                      </p:cBhvr>
                                    </p:animEffect>
                                  </p:childTnLst>
                                </p:cTn>
                              </p:par>
                            </p:childTnLst>
                          </p:cTn>
                        </p:par>
                        <p:par>
                          <p:cTn id="26" fill="hold">
                            <p:stCondLst>
                              <p:cond delay="2750"/>
                            </p:stCondLst>
                            <p:childTnLst>
                              <p:par>
                                <p:cTn id="27" presetID="22" presetClass="entr" presetSubtype="4" fill="hold" grpId="0" nodeType="after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wipe(down)">
                                      <p:cBhvr>
                                        <p:cTn id="2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92A138-EC4F-4F03-B497-EBDF2443F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4350" y="685800"/>
            <a:ext cx="8094627" cy="1485900"/>
          </a:xfrm>
        </p:spPr>
        <p:txBody>
          <a:bodyPr>
            <a:normAutofit/>
          </a:bodyPr>
          <a:lstStyle/>
          <a:p>
            <a:r>
              <a:rPr dirty="0"/>
              <a:t>Chinese Business Culture</a:t>
            </a:r>
          </a:p>
        </p:txBody>
      </p:sp>
      <p:sp>
        <p:nvSpPr>
          <p:cNvPr id="3" name="Content Placeholder 2"/>
          <p:cNvSpPr>
            <a:spLocks noGrp="1"/>
          </p:cNvSpPr>
          <p:nvPr>
            <p:ph idx="1"/>
          </p:nvPr>
        </p:nvSpPr>
        <p:spPr>
          <a:xfrm>
            <a:off x="514350" y="2286000"/>
            <a:ext cx="3994785" cy="3800693"/>
          </a:xfrm>
        </p:spPr>
        <p:txBody>
          <a:bodyPr anchor="t">
            <a:normAutofit/>
          </a:bodyPr>
          <a:lstStyle/>
          <a:p>
            <a:r>
              <a:rPr lang="en-GB" sz="1600" dirty="0"/>
              <a:t>High power distance</a:t>
            </a:r>
          </a:p>
          <a:p>
            <a:r>
              <a:rPr lang="en-GB" sz="1600" dirty="0"/>
              <a:t>Collectivist approach</a:t>
            </a:r>
          </a:p>
          <a:p>
            <a:r>
              <a:rPr lang="en-GB" sz="1600" dirty="0"/>
              <a:t>Indirect communication style</a:t>
            </a:r>
          </a:p>
          <a:p>
            <a:r>
              <a:rPr lang="en-GB" sz="1600" dirty="0"/>
              <a:t>Relationship-building (Guanxi) is crucial</a:t>
            </a:r>
          </a:p>
          <a:p>
            <a:r>
              <a:rPr lang="en-GB" sz="1600" dirty="0"/>
              <a:t>Flexible with timelines</a:t>
            </a:r>
          </a:p>
        </p:txBody>
      </p:sp>
      <p:pic>
        <p:nvPicPr>
          <p:cNvPr id="7" name="Graphic 6" descr="Social Network">
            <a:extLst>
              <a:ext uri="{FF2B5EF4-FFF2-40B4-BE49-F238E27FC236}">
                <a16:creationId xmlns:a16="http://schemas.microsoft.com/office/drawing/2014/main" id="{8A2918EF-40DD-176D-F704-3A5568CDF16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869180" y="2337118"/>
            <a:ext cx="3698456" cy="3698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p:stCondLst>
                              <p:cond delay="500"/>
                            </p:stCondLst>
                            <p:childTnLst>
                              <p:par>
                                <p:cTn id="9" presetID="2" presetClass="entr" presetSubtype="9"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par>
                          <p:cTn id="13" fill="hold">
                            <p:stCondLst>
                              <p:cond delay="1000"/>
                            </p:stCondLst>
                            <p:childTnLst>
                              <p:par>
                                <p:cTn id="14" presetID="2" presetClass="entr" presetSubtype="9" fill="hold" grpId="0" nodeType="after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 calcmode="lin" valueType="num">
                                      <p:cBhvr additive="base">
                                        <p:cTn id="16"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7" dur="500" fill="hold"/>
                                        <p:tgtEl>
                                          <p:spTgt spid="3">
                                            <p:txEl>
                                              <p:pRg st="1" end="1"/>
                                            </p:txEl>
                                          </p:spTgt>
                                        </p:tgtEl>
                                        <p:attrNameLst>
                                          <p:attrName>ppt_y</p:attrName>
                                        </p:attrNameLst>
                                      </p:cBhvr>
                                      <p:tavLst>
                                        <p:tav tm="0">
                                          <p:val>
                                            <p:strVal val="0-#ppt_h/2"/>
                                          </p:val>
                                        </p:tav>
                                        <p:tav tm="100000">
                                          <p:val>
                                            <p:strVal val="#ppt_y"/>
                                          </p:val>
                                        </p:tav>
                                      </p:tavLst>
                                    </p:anim>
                                  </p:childTnLst>
                                </p:cTn>
                              </p:par>
                            </p:childTnLst>
                          </p:cTn>
                        </p:par>
                        <p:par>
                          <p:cTn id="18" fill="hold">
                            <p:stCondLst>
                              <p:cond delay="1500"/>
                            </p:stCondLst>
                            <p:childTnLst>
                              <p:par>
                                <p:cTn id="19" presetID="2" presetClass="entr" presetSubtype="9" fill="hold" grpId="0" nodeType="after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0-#ppt_h/2"/>
                                          </p:val>
                                        </p:tav>
                                        <p:tav tm="100000">
                                          <p:val>
                                            <p:strVal val="#ppt_y"/>
                                          </p:val>
                                        </p:tav>
                                      </p:tavLst>
                                    </p:anim>
                                  </p:childTnLst>
                                </p:cTn>
                              </p:par>
                            </p:childTnLst>
                          </p:cTn>
                        </p:par>
                        <p:par>
                          <p:cTn id="23" fill="hold">
                            <p:stCondLst>
                              <p:cond delay="2000"/>
                            </p:stCondLst>
                            <p:childTnLst>
                              <p:par>
                                <p:cTn id="24" presetID="2" presetClass="entr" presetSubtype="9" fill="hold" grpId="0" nodeType="after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7" dur="500" fill="hold"/>
                                        <p:tgtEl>
                                          <p:spTgt spid="3">
                                            <p:txEl>
                                              <p:pRg st="3" end="3"/>
                                            </p:txEl>
                                          </p:spTgt>
                                        </p:tgtEl>
                                        <p:attrNameLst>
                                          <p:attrName>ppt_y</p:attrName>
                                        </p:attrNameLst>
                                      </p:cBhvr>
                                      <p:tavLst>
                                        <p:tav tm="0">
                                          <p:val>
                                            <p:strVal val="0-#ppt_h/2"/>
                                          </p:val>
                                        </p:tav>
                                        <p:tav tm="100000">
                                          <p:val>
                                            <p:strVal val="#ppt_y"/>
                                          </p:val>
                                        </p:tav>
                                      </p:tavLst>
                                    </p:anim>
                                  </p:childTnLst>
                                </p:cTn>
                              </p:par>
                            </p:childTnLst>
                          </p:cTn>
                        </p:par>
                        <p:par>
                          <p:cTn id="28" fill="hold">
                            <p:stCondLst>
                              <p:cond delay="2500"/>
                            </p:stCondLst>
                            <p:childTnLst>
                              <p:par>
                                <p:cTn id="29" presetID="2" presetClass="entr" presetSubtype="9" fill="hold" grpId="0" nodeType="after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Hofstede's Cultural Dimensions</a:t>
            </a:r>
          </a:p>
        </p:txBody>
      </p:sp>
      <p:graphicFrame>
        <p:nvGraphicFramePr>
          <p:cNvPr id="5" name="Content Placeholder 2">
            <a:extLst>
              <a:ext uri="{FF2B5EF4-FFF2-40B4-BE49-F238E27FC236}">
                <a16:creationId xmlns:a16="http://schemas.microsoft.com/office/drawing/2014/main" id="{4F129C57-D478-FC2D-3DB4-95C5FBD85800}"/>
              </a:ext>
            </a:extLst>
          </p:cNvPr>
          <p:cNvGraphicFramePr>
            <a:graphicFrameLocks noGrp="1"/>
          </p:cNvGraphicFramePr>
          <p:nvPr>
            <p:ph idx="1"/>
          </p:nvPr>
        </p:nvGraphicFramePr>
        <p:xfrm>
          <a:off x="514351" y="2063396"/>
          <a:ext cx="7797662" cy="33111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par>
                          <p:cTn id="10" fill="hold">
                            <p:stCondLst>
                              <p:cond delay="500"/>
                            </p:stCondLst>
                            <p:childTnLst>
                              <p:par>
                                <p:cTn id="11" presetID="14" presetClass="entr" presetSubtype="10" fill="hold" grpId="0" nodeType="afterEffect">
                                  <p:stCondLst>
                                    <p:cond delay="0"/>
                                  </p:stCondLst>
                                  <p:childTnLst>
                                    <p:set>
                                      <p:cBhvr>
                                        <p:cTn id="12" dur="1" fill="hold">
                                          <p:stCondLst>
                                            <p:cond delay="0"/>
                                          </p:stCondLst>
                                        </p:cTn>
                                        <p:tgtEl>
                                          <p:spTgt spid="5">
                                            <p:graphicEl>
                                              <a:dgm id="{21338C55-F241-4FF1-B0A7-D195A4D84265}"/>
                                            </p:graphicEl>
                                          </p:spTgt>
                                        </p:tgtEl>
                                        <p:attrNameLst>
                                          <p:attrName>style.visibility</p:attrName>
                                        </p:attrNameLst>
                                      </p:cBhvr>
                                      <p:to>
                                        <p:strVal val="visible"/>
                                      </p:to>
                                    </p:set>
                                    <p:animEffect transition="in" filter="randombar(horizontal)">
                                      <p:cBhvr>
                                        <p:cTn id="13" dur="500"/>
                                        <p:tgtEl>
                                          <p:spTgt spid="5">
                                            <p:graphicEl>
                                              <a:dgm id="{21338C55-F241-4FF1-B0A7-D195A4D84265}"/>
                                            </p:graphicEl>
                                          </p:spTgt>
                                        </p:tgtEl>
                                      </p:cBhvr>
                                    </p:animEffect>
                                  </p:childTnLst>
                                </p:cTn>
                              </p:par>
                            </p:childTnLst>
                          </p:cTn>
                        </p:par>
                        <p:par>
                          <p:cTn id="14" fill="hold">
                            <p:stCondLst>
                              <p:cond delay="1000"/>
                            </p:stCondLst>
                            <p:childTnLst>
                              <p:par>
                                <p:cTn id="15" presetID="14" presetClass="entr" presetSubtype="10" fill="hold" grpId="0" nodeType="afterEffect">
                                  <p:stCondLst>
                                    <p:cond delay="0"/>
                                  </p:stCondLst>
                                  <p:childTnLst>
                                    <p:set>
                                      <p:cBhvr>
                                        <p:cTn id="16" dur="1" fill="hold">
                                          <p:stCondLst>
                                            <p:cond delay="0"/>
                                          </p:stCondLst>
                                        </p:cTn>
                                        <p:tgtEl>
                                          <p:spTgt spid="5">
                                            <p:graphicEl>
                                              <a:dgm id="{E06434B2-147B-42B7-B172-DBFD7180B37D}"/>
                                            </p:graphicEl>
                                          </p:spTgt>
                                        </p:tgtEl>
                                        <p:attrNameLst>
                                          <p:attrName>style.visibility</p:attrName>
                                        </p:attrNameLst>
                                      </p:cBhvr>
                                      <p:to>
                                        <p:strVal val="visible"/>
                                      </p:to>
                                    </p:set>
                                    <p:animEffect transition="in" filter="randombar(horizontal)">
                                      <p:cBhvr>
                                        <p:cTn id="17" dur="500"/>
                                        <p:tgtEl>
                                          <p:spTgt spid="5">
                                            <p:graphicEl>
                                              <a:dgm id="{E06434B2-147B-42B7-B172-DBFD7180B37D}"/>
                                            </p:graphicEl>
                                          </p:spTgt>
                                        </p:tgtEl>
                                      </p:cBhvr>
                                    </p:animEffect>
                                  </p:childTnLst>
                                </p:cTn>
                              </p:par>
                            </p:childTnLst>
                          </p:cTn>
                        </p:par>
                        <p:par>
                          <p:cTn id="18" fill="hold">
                            <p:stCondLst>
                              <p:cond delay="1500"/>
                            </p:stCondLst>
                            <p:childTnLst>
                              <p:par>
                                <p:cTn id="19" presetID="14" presetClass="entr" presetSubtype="10" fill="hold" grpId="0" nodeType="afterEffect">
                                  <p:stCondLst>
                                    <p:cond delay="0"/>
                                  </p:stCondLst>
                                  <p:childTnLst>
                                    <p:set>
                                      <p:cBhvr>
                                        <p:cTn id="20" dur="1" fill="hold">
                                          <p:stCondLst>
                                            <p:cond delay="0"/>
                                          </p:stCondLst>
                                        </p:cTn>
                                        <p:tgtEl>
                                          <p:spTgt spid="5">
                                            <p:graphicEl>
                                              <a:dgm id="{FCF6AE5D-3575-4CC4-AC98-1C3E1F340563}"/>
                                            </p:graphicEl>
                                          </p:spTgt>
                                        </p:tgtEl>
                                        <p:attrNameLst>
                                          <p:attrName>style.visibility</p:attrName>
                                        </p:attrNameLst>
                                      </p:cBhvr>
                                      <p:to>
                                        <p:strVal val="visible"/>
                                      </p:to>
                                    </p:set>
                                    <p:animEffect transition="in" filter="randombar(horizontal)">
                                      <p:cBhvr>
                                        <p:cTn id="21" dur="500"/>
                                        <p:tgtEl>
                                          <p:spTgt spid="5">
                                            <p:graphicEl>
                                              <a:dgm id="{FCF6AE5D-3575-4CC4-AC98-1C3E1F340563}"/>
                                            </p:graphicEl>
                                          </p:spTgt>
                                        </p:tgtEl>
                                      </p:cBhvr>
                                    </p:animEffect>
                                  </p:childTnLst>
                                </p:cTn>
                              </p:par>
                            </p:childTnLst>
                          </p:cTn>
                        </p:par>
                        <p:par>
                          <p:cTn id="22" fill="hold">
                            <p:stCondLst>
                              <p:cond delay="2000"/>
                            </p:stCondLst>
                            <p:childTnLst>
                              <p:par>
                                <p:cTn id="23" presetID="14" presetClass="entr" presetSubtype="10" fill="hold" grpId="0" nodeType="afterEffect">
                                  <p:stCondLst>
                                    <p:cond delay="0"/>
                                  </p:stCondLst>
                                  <p:childTnLst>
                                    <p:set>
                                      <p:cBhvr>
                                        <p:cTn id="24" dur="1" fill="hold">
                                          <p:stCondLst>
                                            <p:cond delay="0"/>
                                          </p:stCondLst>
                                        </p:cTn>
                                        <p:tgtEl>
                                          <p:spTgt spid="5">
                                            <p:graphicEl>
                                              <a:dgm id="{E89A21B5-906C-4F6C-9EAB-945B2B0FB1DC}"/>
                                            </p:graphicEl>
                                          </p:spTgt>
                                        </p:tgtEl>
                                        <p:attrNameLst>
                                          <p:attrName>style.visibility</p:attrName>
                                        </p:attrNameLst>
                                      </p:cBhvr>
                                      <p:to>
                                        <p:strVal val="visible"/>
                                      </p:to>
                                    </p:set>
                                    <p:animEffect transition="in" filter="randombar(horizontal)">
                                      <p:cBhvr>
                                        <p:cTn id="25" dur="500"/>
                                        <p:tgtEl>
                                          <p:spTgt spid="5">
                                            <p:graphicEl>
                                              <a:dgm id="{E89A21B5-906C-4F6C-9EAB-945B2B0FB1DC}"/>
                                            </p:graphicEl>
                                          </p:spTgt>
                                        </p:tgtEl>
                                      </p:cBhvr>
                                    </p:animEffect>
                                  </p:childTnLst>
                                </p:cTn>
                              </p:par>
                            </p:childTnLst>
                          </p:cTn>
                        </p:par>
                        <p:par>
                          <p:cTn id="26" fill="hold">
                            <p:stCondLst>
                              <p:cond delay="2500"/>
                            </p:stCondLst>
                            <p:childTnLst>
                              <p:par>
                                <p:cTn id="27" presetID="14" presetClass="entr" presetSubtype="10" fill="hold" grpId="0" nodeType="afterEffect">
                                  <p:stCondLst>
                                    <p:cond delay="0"/>
                                  </p:stCondLst>
                                  <p:childTnLst>
                                    <p:set>
                                      <p:cBhvr>
                                        <p:cTn id="28" dur="1" fill="hold">
                                          <p:stCondLst>
                                            <p:cond delay="0"/>
                                          </p:stCondLst>
                                        </p:cTn>
                                        <p:tgtEl>
                                          <p:spTgt spid="5">
                                            <p:graphicEl>
                                              <a:dgm id="{A14D8CB4-60B4-4D9D-B214-B791407AFCF5}"/>
                                            </p:graphicEl>
                                          </p:spTgt>
                                        </p:tgtEl>
                                        <p:attrNameLst>
                                          <p:attrName>style.visibility</p:attrName>
                                        </p:attrNameLst>
                                      </p:cBhvr>
                                      <p:to>
                                        <p:strVal val="visible"/>
                                      </p:to>
                                    </p:set>
                                    <p:animEffect transition="in" filter="randombar(horizontal)">
                                      <p:cBhvr>
                                        <p:cTn id="29" dur="500"/>
                                        <p:tgtEl>
                                          <p:spTgt spid="5">
                                            <p:graphicEl>
                                              <a:dgm id="{A14D8CB4-60B4-4D9D-B214-B791407AFCF5}"/>
                                            </p:graphicEl>
                                          </p:spTgt>
                                        </p:tgtEl>
                                      </p:cBhvr>
                                    </p:animEffect>
                                  </p:childTnLst>
                                </p:cTn>
                              </p:par>
                            </p:childTnLst>
                          </p:cTn>
                        </p:par>
                        <p:par>
                          <p:cTn id="30" fill="hold">
                            <p:stCondLst>
                              <p:cond delay="3000"/>
                            </p:stCondLst>
                            <p:childTnLst>
                              <p:par>
                                <p:cTn id="31" presetID="14" presetClass="entr" presetSubtype="10" fill="hold" grpId="0" nodeType="afterEffect">
                                  <p:stCondLst>
                                    <p:cond delay="0"/>
                                  </p:stCondLst>
                                  <p:childTnLst>
                                    <p:set>
                                      <p:cBhvr>
                                        <p:cTn id="32" dur="1" fill="hold">
                                          <p:stCondLst>
                                            <p:cond delay="0"/>
                                          </p:stCondLst>
                                        </p:cTn>
                                        <p:tgtEl>
                                          <p:spTgt spid="5">
                                            <p:graphicEl>
                                              <a:dgm id="{43CC38BD-6F4A-49E4-BE77-73065C257ED2}"/>
                                            </p:graphicEl>
                                          </p:spTgt>
                                        </p:tgtEl>
                                        <p:attrNameLst>
                                          <p:attrName>style.visibility</p:attrName>
                                        </p:attrNameLst>
                                      </p:cBhvr>
                                      <p:to>
                                        <p:strVal val="visible"/>
                                      </p:to>
                                    </p:set>
                                    <p:animEffect transition="in" filter="randombar(horizontal)">
                                      <p:cBhvr>
                                        <p:cTn id="33" dur="500"/>
                                        <p:tgtEl>
                                          <p:spTgt spid="5">
                                            <p:graphicEl>
                                              <a:dgm id="{43CC38BD-6F4A-49E4-BE77-73065C257ED2}"/>
                                            </p:graphicEl>
                                          </p:spTgt>
                                        </p:tgtEl>
                                      </p:cBhvr>
                                    </p:animEffect>
                                  </p:childTnLst>
                                </p:cTn>
                              </p:par>
                            </p:childTnLst>
                          </p:cTn>
                        </p:par>
                        <p:par>
                          <p:cTn id="34" fill="hold">
                            <p:stCondLst>
                              <p:cond delay="3500"/>
                            </p:stCondLst>
                            <p:childTnLst>
                              <p:par>
                                <p:cTn id="35" presetID="14" presetClass="entr" presetSubtype="10" fill="hold" grpId="0" nodeType="afterEffect">
                                  <p:stCondLst>
                                    <p:cond delay="0"/>
                                  </p:stCondLst>
                                  <p:childTnLst>
                                    <p:set>
                                      <p:cBhvr>
                                        <p:cTn id="36" dur="1" fill="hold">
                                          <p:stCondLst>
                                            <p:cond delay="0"/>
                                          </p:stCondLst>
                                        </p:cTn>
                                        <p:tgtEl>
                                          <p:spTgt spid="5">
                                            <p:graphicEl>
                                              <a:dgm id="{6C1CF371-F852-4129-8557-DB9FAD7CB66A}"/>
                                            </p:graphicEl>
                                          </p:spTgt>
                                        </p:tgtEl>
                                        <p:attrNameLst>
                                          <p:attrName>style.visibility</p:attrName>
                                        </p:attrNameLst>
                                      </p:cBhvr>
                                      <p:to>
                                        <p:strVal val="visible"/>
                                      </p:to>
                                    </p:set>
                                    <p:animEffect transition="in" filter="randombar(horizontal)">
                                      <p:cBhvr>
                                        <p:cTn id="37" dur="500"/>
                                        <p:tgtEl>
                                          <p:spTgt spid="5">
                                            <p:graphicEl>
                                              <a:dgm id="{6C1CF371-F852-4129-8557-DB9FAD7CB6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76E8DBD-6DBD-4FCB-8FE8-8F0425C0B6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2" name="Freeform 11">
            <a:extLst>
              <a:ext uri="{FF2B5EF4-FFF2-40B4-BE49-F238E27FC236}">
                <a16:creationId xmlns:a16="http://schemas.microsoft.com/office/drawing/2014/main" id="{70BE0118-665B-49AC-8ED9-B29C009CE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6" y="0"/>
            <a:ext cx="8762857"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3">
            <a:extLst>
              <a:ext uri="{FF2B5EF4-FFF2-40B4-BE49-F238E27FC236}">
                <a16:creationId xmlns:a16="http://schemas.microsoft.com/office/drawing/2014/main" id="{DB8E4593-3024-4A7B-92FB-8114D72E5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8496942"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25">
            <a:extLst>
              <a:ext uri="{FF2B5EF4-FFF2-40B4-BE49-F238E27FC236}">
                <a16:creationId xmlns:a16="http://schemas.microsoft.com/office/drawing/2014/main" id="{F72029E6-113E-4A42-8D29-4B796B39B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539684"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14">
            <a:extLst>
              <a:ext uri="{FF2B5EF4-FFF2-40B4-BE49-F238E27FC236}">
                <a16:creationId xmlns:a16="http://schemas.microsoft.com/office/drawing/2014/main" id="{FBAE6AE5-2B20-46E6-B338-A385BFF09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21350" y="293317"/>
            <a:ext cx="8525337"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20" name="5-Point Star 24">
            <a:extLst>
              <a:ext uri="{FF2B5EF4-FFF2-40B4-BE49-F238E27FC236}">
                <a16:creationId xmlns:a16="http://schemas.microsoft.com/office/drawing/2014/main" id="{4555B12C-E2CF-448D-918F-96D0958DC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3166038" y="5111356"/>
            <a:ext cx="386540"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2" name="Picture 21">
            <a:extLst>
              <a:ext uri="{FF2B5EF4-FFF2-40B4-BE49-F238E27FC236}">
                <a16:creationId xmlns:a16="http://schemas.microsoft.com/office/drawing/2014/main" id="{AFB8FFAA-9442-4FA6-B0EC-369AE6A2B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24" name="Freeform 17">
            <a:extLst>
              <a:ext uri="{FF2B5EF4-FFF2-40B4-BE49-F238E27FC236}">
                <a16:creationId xmlns:a16="http://schemas.microsoft.com/office/drawing/2014/main" id="{C5A41A00-0593-4A97-9CA0-B0AE89F21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6" y="0"/>
            <a:ext cx="8762857"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21">
            <a:extLst>
              <a:ext uri="{FF2B5EF4-FFF2-40B4-BE49-F238E27FC236}">
                <a16:creationId xmlns:a16="http://schemas.microsoft.com/office/drawing/2014/main" id="{FCA51B5C-E7C6-405A-BA9F-6B5A96D7BD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539684"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20">
            <a:extLst>
              <a:ext uri="{FF2B5EF4-FFF2-40B4-BE49-F238E27FC236}">
                <a16:creationId xmlns:a16="http://schemas.microsoft.com/office/drawing/2014/main" id="{FABCB0C0-C191-42C2-9158-48485F7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630" y="2698990"/>
            <a:ext cx="8503572" cy="3612111"/>
          </a:xfrm>
          <a:custGeom>
            <a:avLst/>
            <a:gdLst>
              <a:gd name="connsiteX0" fmla="*/ 0 w 11329257"/>
              <a:gd name="connsiteY0" fmla="*/ 1672253 h 3112578"/>
              <a:gd name="connsiteX1" fmla="*/ 11201741 w 11329257"/>
              <a:gd name="connsiteY1" fmla="*/ 0 h 3112578"/>
              <a:gd name="connsiteX2" fmla="*/ 11329257 w 11329257"/>
              <a:gd name="connsiteY2" fmla="*/ 2508571 h 3112578"/>
              <a:gd name="connsiteX3" fmla="*/ 0 w 11329257"/>
              <a:gd name="connsiteY3" fmla="*/ 3112578 h 3112578"/>
              <a:gd name="connsiteX4" fmla="*/ 0 w 11329257"/>
              <a:gd name="connsiteY4" fmla="*/ 1672253 h 3112578"/>
              <a:gd name="connsiteX0" fmla="*/ 8467 w 11329257"/>
              <a:gd name="connsiteY0" fmla="*/ 994919 h 3112578"/>
              <a:gd name="connsiteX1" fmla="*/ 11201741 w 11329257"/>
              <a:gd name="connsiteY1" fmla="*/ 0 h 3112578"/>
              <a:gd name="connsiteX2" fmla="*/ 11329257 w 11329257"/>
              <a:gd name="connsiteY2" fmla="*/ 2508571 h 3112578"/>
              <a:gd name="connsiteX3" fmla="*/ 0 w 11329257"/>
              <a:gd name="connsiteY3" fmla="*/ 3112578 h 3112578"/>
              <a:gd name="connsiteX4" fmla="*/ 8467 w 11329257"/>
              <a:gd name="connsiteY4" fmla="*/ 994919 h 3112578"/>
              <a:gd name="connsiteX0" fmla="*/ 814 w 11330070"/>
              <a:gd name="connsiteY0" fmla="*/ 732453 h 3112578"/>
              <a:gd name="connsiteX1" fmla="*/ 11202554 w 11330070"/>
              <a:gd name="connsiteY1" fmla="*/ 0 h 3112578"/>
              <a:gd name="connsiteX2" fmla="*/ 11330070 w 11330070"/>
              <a:gd name="connsiteY2" fmla="*/ 2508571 h 3112578"/>
              <a:gd name="connsiteX3" fmla="*/ 813 w 11330070"/>
              <a:gd name="connsiteY3" fmla="*/ 3112578 h 3112578"/>
              <a:gd name="connsiteX4" fmla="*/ 814 w 11330070"/>
              <a:gd name="connsiteY4" fmla="*/ 732453 h 3112578"/>
              <a:gd name="connsiteX0" fmla="*/ 375 w 11338098"/>
              <a:gd name="connsiteY0" fmla="*/ 622387 h 3112578"/>
              <a:gd name="connsiteX1" fmla="*/ 11210582 w 11338098"/>
              <a:gd name="connsiteY1" fmla="*/ 0 h 3112578"/>
              <a:gd name="connsiteX2" fmla="*/ 11338098 w 11338098"/>
              <a:gd name="connsiteY2" fmla="*/ 2508571 h 3112578"/>
              <a:gd name="connsiteX3" fmla="*/ 8841 w 11338098"/>
              <a:gd name="connsiteY3" fmla="*/ 3112578 h 3112578"/>
              <a:gd name="connsiteX4" fmla="*/ 375 w 11338098"/>
              <a:gd name="connsiteY4" fmla="*/ 622387 h 3112578"/>
              <a:gd name="connsiteX0" fmla="*/ 375 w 11338098"/>
              <a:gd name="connsiteY0" fmla="*/ 1020320 h 3510511"/>
              <a:gd name="connsiteX1" fmla="*/ 11176715 w 11338098"/>
              <a:gd name="connsiteY1" fmla="*/ 0 h 3510511"/>
              <a:gd name="connsiteX2" fmla="*/ 11338098 w 11338098"/>
              <a:gd name="connsiteY2" fmla="*/ 2906504 h 3510511"/>
              <a:gd name="connsiteX3" fmla="*/ 8841 w 11338098"/>
              <a:gd name="connsiteY3" fmla="*/ 3510511 h 3510511"/>
              <a:gd name="connsiteX4" fmla="*/ 375 w 11338098"/>
              <a:gd name="connsiteY4" fmla="*/ 1020320 h 3510511"/>
              <a:gd name="connsiteX0" fmla="*/ 375 w 11338098"/>
              <a:gd name="connsiteY0" fmla="*/ 664720 h 3510511"/>
              <a:gd name="connsiteX1" fmla="*/ 11176715 w 11338098"/>
              <a:gd name="connsiteY1" fmla="*/ 0 h 3510511"/>
              <a:gd name="connsiteX2" fmla="*/ 11338098 w 11338098"/>
              <a:gd name="connsiteY2" fmla="*/ 2906504 h 3510511"/>
              <a:gd name="connsiteX3" fmla="*/ 8841 w 11338098"/>
              <a:gd name="connsiteY3" fmla="*/ 3510511 h 3510511"/>
              <a:gd name="connsiteX4" fmla="*/ 375 w 11338098"/>
              <a:gd name="connsiteY4" fmla="*/ 664720 h 3510511"/>
              <a:gd name="connsiteX0" fmla="*/ 375 w 11338098"/>
              <a:gd name="connsiteY0" fmla="*/ 605454 h 3510511"/>
              <a:gd name="connsiteX1" fmla="*/ 11176715 w 11338098"/>
              <a:gd name="connsiteY1" fmla="*/ 0 h 3510511"/>
              <a:gd name="connsiteX2" fmla="*/ 11338098 w 11338098"/>
              <a:gd name="connsiteY2" fmla="*/ 2906504 h 3510511"/>
              <a:gd name="connsiteX3" fmla="*/ 8841 w 11338098"/>
              <a:gd name="connsiteY3" fmla="*/ 3510511 h 3510511"/>
              <a:gd name="connsiteX4" fmla="*/ 375 w 11338098"/>
              <a:gd name="connsiteY4" fmla="*/ 605454 h 3510511"/>
              <a:gd name="connsiteX0" fmla="*/ 375 w 11338098"/>
              <a:gd name="connsiteY0" fmla="*/ 707054 h 3612111"/>
              <a:gd name="connsiteX1" fmla="*/ 11176715 w 11338098"/>
              <a:gd name="connsiteY1" fmla="*/ 0 h 3612111"/>
              <a:gd name="connsiteX2" fmla="*/ 11338098 w 11338098"/>
              <a:gd name="connsiteY2" fmla="*/ 3008104 h 3612111"/>
              <a:gd name="connsiteX3" fmla="*/ 8841 w 11338098"/>
              <a:gd name="connsiteY3" fmla="*/ 3612111 h 3612111"/>
              <a:gd name="connsiteX4" fmla="*/ 375 w 11338098"/>
              <a:gd name="connsiteY4" fmla="*/ 707054 h 3612111"/>
              <a:gd name="connsiteX0" fmla="*/ 375 w 11338098"/>
              <a:gd name="connsiteY0" fmla="*/ 571588 h 3612111"/>
              <a:gd name="connsiteX1" fmla="*/ 11176715 w 11338098"/>
              <a:gd name="connsiteY1" fmla="*/ 0 h 3612111"/>
              <a:gd name="connsiteX2" fmla="*/ 11338098 w 11338098"/>
              <a:gd name="connsiteY2" fmla="*/ 3008104 h 3612111"/>
              <a:gd name="connsiteX3" fmla="*/ 8841 w 11338098"/>
              <a:gd name="connsiteY3" fmla="*/ 3612111 h 3612111"/>
              <a:gd name="connsiteX4" fmla="*/ 375 w 11338098"/>
              <a:gd name="connsiteY4" fmla="*/ 571588 h 36121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38098" h="3612111">
                <a:moveTo>
                  <a:pt x="375" y="571588"/>
                </a:moveTo>
                <a:lnTo>
                  <a:pt x="11176715" y="0"/>
                </a:lnTo>
                <a:lnTo>
                  <a:pt x="11338098" y="3008104"/>
                </a:lnTo>
                <a:lnTo>
                  <a:pt x="8841" y="3612111"/>
                </a:lnTo>
                <a:cubicBezTo>
                  <a:pt x="11663" y="2906225"/>
                  <a:pt x="-2447" y="1277474"/>
                  <a:pt x="375" y="571588"/>
                </a:cubicBez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Graphic 6" descr="Connections">
            <a:extLst>
              <a:ext uri="{FF2B5EF4-FFF2-40B4-BE49-F238E27FC236}">
                <a16:creationId xmlns:a16="http://schemas.microsoft.com/office/drawing/2014/main" id="{C8E639A8-1FC6-6B68-E0D8-C3745E23C77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rot="21420000">
            <a:off x="2922574" y="389334"/>
            <a:ext cx="2406798" cy="2406798"/>
          </a:xfrm>
          <a:prstGeom prst="rect">
            <a:avLst/>
          </a:prstGeom>
        </p:spPr>
      </p:pic>
      <p:sp>
        <p:nvSpPr>
          <p:cNvPr id="30" name="Freeform 19">
            <a:extLst>
              <a:ext uri="{FF2B5EF4-FFF2-40B4-BE49-F238E27FC236}">
                <a16:creationId xmlns:a16="http://schemas.microsoft.com/office/drawing/2014/main" id="{D2D09E6C-D6EC-4C7F-91ED-C81D537A0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21350" y="293317"/>
            <a:ext cx="8525337"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2" name="Title 1"/>
          <p:cNvSpPr>
            <a:spLocks noGrp="1"/>
          </p:cNvSpPr>
          <p:nvPr>
            <p:ph type="title"/>
          </p:nvPr>
        </p:nvSpPr>
        <p:spPr>
          <a:xfrm rot="21420000">
            <a:off x="372735" y="3221623"/>
            <a:ext cx="7698352" cy="1250066"/>
          </a:xfrm>
        </p:spPr>
        <p:txBody>
          <a:bodyPr vert="horz" lIns="91440" tIns="45720" rIns="91440" bIns="45720" rtlCol="0" anchor="b">
            <a:normAutofit/>
          </a:bodyPr>
          <a:lstStyle/>
          <a:p>
            <a:pPr algn="r"/>
            <a:r>
              <a:rPr lang="en-US" sz="3800">
                <a:solidFill>
                  <a:schemeClr val="bg1"/>
                </a:solidFill>
              </a:rPr>
              <a:t>Trompenaars’ Cultural Dimensions</a:t>
            </a:r>
          </a:p>
        </p:txBody>
      </p:sp>
      <p:sp>
        <p:nvSpPr>
          <p:cNvPr id="32" name="5-Point Star 12">
            <a:extLst>
              <a:ext uri="{FF2B5EF4-FFF2-40B4-BE49-F238E27FC236}">
                <a16:creationId xmlns:a16="http://schemas.microsoft.com/office/drawing/2014/main" id="{3951E5EC-1DE3-40F0-897A-8618C6185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3166038" y="5111356"/>
            <a:ext cx="386540"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p:cNvSpPr>
            <a:spLocks noGrp="1"/>
          </p:cNvSpPr>
          <p:nvPr>
            <p:ph idx="1"/>
          </p:nvPr>
        </p:nvSpPr>
        <p:spPr>
          <a:xfrm rot="21420000">
            <a:off x="403758" y="4356657"/>
            <a:ext cx="7703650" cy="494162"/>
          </a:xfrm>
        </p:spPr>
        <p:txBody>
          <a:bodyPr vert="horz" lIns="91440" tIns="45720" rIns="91440" bIns="45720" rtlCol="0" anchor="t">
            <a:normAutofit/>
          </a:bodyPr>
          <a:lstStyle/>
          <a:p>
            <a:pPr marL="0" indent="0" algn="r">
              <a:lnSpc>
                <a:spcPct val="110000"/>
              </a:lnSpc>
              <a:buNone/>
            </a:pPr>
            <a:r>
              <a:rPr lang="en-US" sz="2600">
                <a:solidFill>
                  <a:schemeClr val="bg1"/>
                </a:solidFill>
              </a:rPr>
              <a:t>Trompenaars’ cultural dimensions framework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D879DC43-E40D-46CF-9A74-541F26073E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4" name="Rectangle 13">
            <a:extLst>
              <a:ext uri="{FF2B5EF4-FFF2-40B4-BE49-F238E27FC236}">
                <a16:creationId xmlns:a16="http://schemas.microsoft.com/office/drawing/2014/main" id="{F58642F3-2EAA-437A-96F6-C288460710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Graphic 6" descr="Board Room">
            <a:extLst>
              <a:ext uri="{FF2B5EF4-FFF2-40B4-BE49-F238E27FC236}">
                <a16:creationId xmlns:a16="http://schemas.microsoft.com/office/drawing/2014/main" id="{15DB74A8-0210-D38F-AD0D-857AB8829AB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016315" y="1991115"/>
            <a:ext cx="2413580" cy="2413580"/>
          </a:xfrm>
          <a:prstGeom prst="rect">
            <a:avLst/>
          </a:prstGeom>
          <a:ln>
            <a:noFill/>
          </a:ln>
        </p:spPr>
      </p:pic>
      <p:sp>
        <p:nvSpPr>
          <p:cNvPr id="16" name="Freeform 9">
            <a:extLst>
              <a:ext uri="{FF2B5EF4-FFF2-40B4-BE49-F238E27FC236}">
                <a16:creationId xmlns:a16="http://schemas.microsoft.com/office/drawing/2014/main" id="{F70E27E0-2B68-4645-A576-FBB921B5E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47" y="0"/>
            <a:ext cx="8829967"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18" name="Rectangle 17">
            <a:extLst>
              <a:ext uri="{FF2B5EF4-FFF2-40B4-BE49-F238E27FC236}">
                <a16:creationId xmlns:a16="http://schemas.microsoft.com/office/drawing/2014/main" id="{5AC0CA87-7D52-4CDA-9CC2-880646A01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5665603"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14349" y="690479"/>
            <a:ext cx="4787024" cy="1146825"/>
          </a:xfrm>
        </p:spPr>
        <p:txBody>
          <a:bodyPr>
            <a:normAutofit/>
          </a:bodyPr>
          <a:lstStyle/>
          <a:p>
            <a:r>
              <a:rPr lang="en-GB" sz="3700">
                <a:solidFill>
                  <a:schemeClr val="bg1"/>
                </a:solidFill>
              </a:rPr>
              <a:t>Cultural Challenges to Overcome</a:t>
            </a:r>
          </a:p>
        </p:txBody>
      </p:sp>
      <p:sp>
        <p:nvSpPr>
          <p:cNvPr id="3" name="Content Placeholder 2"/>
          <p:cNvSpPr>
            <a:spLocks noGrp="1"/>
          </p:cNvSpPr>
          <p:nvPr>
            <p:ph idx="1"/>
          </p:nvPr>
        </p:nvSpPr>
        <p:spPr>
          <a:xfrm>
            <a:off x="514350" y="2063395"/>
            <a:ext cx="4787022" cy="3446103"/>
          </a:xfrm>
        </p:spPr>
        <p:txBody>
          <a:bodyPr>
            <a:normAutofit/>
          </a:bodyPr>
          <a:lstStyle/>
          <a:p>
            <a:r>
              <a:rPr lang="en-GB" sz="1600" dirty="0">
                <a:solidFill>
                  <a:schemeClr val="bg1"/>
                </a:solidFill>
              </a:rPr>
              <a:t>Communication style differences</a:t>
            </a:r>
          </a:p>
          <a:p>
            <a:r>
              <a:rPr lang="en-GB" sz="1600" dirty="0">
                <a:solidFill>
                  <a:schemeClr val="bg1"/>
                </a:solidFill>
              </a:rPr>
              <a:t>Decision-making hierarchy</a:t>
            </a:r>
          </a:p>
          <a:p>
            <a:r>
              <a:rPr lang="en-GB" sz="1600" dirty="0">
                <a:solidFill>
                  <a:schemeClr val="bg1"/>
                </a:solidFill>
              </a:rPr>
              <a:t>Building trust before business</a:t>
            </a:r>
          </a:p>
          <a:p>
            <a:r>
              <a:rPr lang="en-GB" sz="1600" dirty="0">
                <a:solidFill>
                  <a:schemeClr val="bg1"/>
                </a:solidFill>
              </a:rPr>
              <a:t>Time perception differences</a:t>
            </a:r>
          </a:p>
          <a:p>
            <a:r>
              <a:rPr lang="en-GB" sz="1600" dirty="0">
                <a:solidFill>
                  <a:schemeClr val="bg1"/>
                </a:solidFill>
              </a:rPr>
              <a:t>Contract vs. relationship emphasis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ppt_w</p:attrName>
                                        </p:attrNameLst>
                                      </p:cBhvr>
                                      <p:tavLst>
                                        <p:tav tm="0" fmla="#ppt_w*sin(2.5*pi*$)">
                                          <p:val>
                                            <p:fltVal val="0"/>
                                          </p:val>
                                        </p:tav>
                                        <p:tav tm="100000">
                                          <p:val>
                                            <p:fltVal val="1"/>
                                          </p:val>
                                        </p:tav>
                                      </p:tavLst>
                                    </p:anim>
                                    <p:anim calcmode="lin" valueType="num">
                                      <p:cBhvr>
                                        <p:cTn id="9" dur="1000" fill="hold"/>
                                        <p:tgtEl>
                                          <p:spTgt spid="2"/>
                                        </p:tgtEl>
                                        <p:attrNameLst>
                                          <p:attrName>ppt_h</p:attrName>
                                        </p:attrNameLst>
                                      </p:cBhvr>
                                      <p:tavLst>
                                        <p:tav tm="0">
                                          <p:val>
                                            <p:strVal val="#ppt_h"/>
                                          </p:val>
                                        </p:tav>
                                        <p:tav tm="100000">
                                          <p:val>
                                            <p:strVal val="#ppt_h"/>
                                          </p:val>
                                        </p:tav>
                                      </p:tavLst>
                                    </p:anim>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wipe(left)">
                                      <p:cBhvr>
                                        <p:cTn id="13" dur="500"/>
                                        <p:tgtEl>
                                          <p:spTgt spid="3">
                                            <p:txEl>
                                              <p:pRg st="0" end="0"/>
                                            </p:txEl>
                                          </p:spTgt>
                                        </p:tgtEl>
                                      </p:cBhvr>
                                    </p:animEffect>
                                  </p:childTnLst>
                                </p:cTn>
                              </p:par>
                            </p:childTnLst>
                          </p:cTn>
                        </p:par>
                        <p:par>
                          <p:cTn id="14" fill="hold">
                            <p:stCondLst>
                              <p:cond delay="1500"/>
                            </p:stCondLst>
                            <p:childTnLst>
                              <p:par>
                                <p:cTn id="15" presetID="22" presetClass="entr" presetSubtype="8" fill="hold" grpId="0" nodeType="after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left)">
                                      <p:cBhvr>
                                        <p:cTn id="17" dur="500"/>
                                        <p:tgtEl>
                                          <p:spTgt spid="3">
                                            <p:txEl>
                                              <p:pRg st="1" end="1"/>
                                            </p:txEl>
                                          </p:spTgt>
                                        </p:tgtEl>
                                      </p:cBhvr>
                                    </p:animEffect>
                                  </p:childTnLst>
                                </p:cTn>
                              </p:par>
                            </p:childTnLst>
                          </p:cTn>
                        </p:par>
                        <p:par>
                          <p:cTn id="18" fill="hold">
                            <p:stCondLst>
                              <p:cond delay="2000"/>
                            </p:stCondLst>
                            <p:childTnLst>
                              <p:par>
                                <p:cTn id="19" presetID="22" presetClass="entr" presetSubtype="8" fill="hold" grpId="0" nodeType="after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wipe(left)">
                                      <p:cBhvr>
                                        <p:cTn id="21" dur="500"/>
                                        <p:tgtEl>
                                          <p:spTgt spid="3">
                                            <p:txEl>
                                              <p:pRg st="2" end="2"/>
                                            </p:txEl>
                                          </p:spTgt>
                                        </p:tgtEl>
                                      </p:cBhvr>
                                    </p:animEffect>
                                  </p:childTnLst>
                                </p:cTn>
                              </p:par>
                            </p:childTnLst>
                          </p:cTn>
                        </p:par>
                        <p:par>
                          <p:cTn id="22" fill="hold">
                            <p:stCondLst>
                              <p:cond delay="2500"/>
                            </p:stCondLst>
                            <p:childTnLst>
                              <p:par>
                                <p:cTn id="23" presetID="22" presetClass="entr" presetSubtype="8" fill="hold" grpId="0"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wipe(left)">
                                      <p:cBhvr>
                                        <p:cTn id="25" dur="500"/>
                                        <p:tgtEl>
                                          <p:spTgt spid="3">
                                            <p:txEl>
                                              <p:pRg st="3" end="3"/>
                                            </p:txEl>
                                          </p:spTgt>
                                        </p:tgtEl>
                                      </p:cBhvr>
                                    </p:animEffect>
                                  </p:childTnLst>
                                </p:cTn>
                              </p:par>
                            </p:childTnLst>
                          </p:cTn>
                        </p:par>
                        <p:par>
                          <p:cTn id="26" fill="hold">
                            <p:stCondLst>
                              <p:cond delay="3000"/>
                            </p:stCondLst>
                            <p:childTnLst>
                              <p:par>
                                <p:cTn id="27" presetID="22" presetClass="entr" presetSubtype="8" fill="hold" grpId="0" nodeType="after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wipe(left)">
                                      <p:cBhvr>
                                        <p:cTn id="2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C0934DB-9F1A-48E6-9566-081FE345ED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E886C7D-C382-493B-ADAD-58CB79E7C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5653278" y="0"/>
            <a:ext cx="3490722" cy="6858000"/>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6281636" y="685800"/>
            <a:ext cx="2327341" cy="5400892"/>
          </a:xfrm>
        </p:spPr>
        <p:txBody>
          <a:bodyPr>
            <a:normAutofit/>
          </a:bodyPr>
          <a:lstStyle/>
          <a:p>
            <a:r>
              <a:rPr lang="en-GB" sz="3400" dirty="0">
                <a:solidFill>
                  <a:srgbClr val="FFFFFF"/>
                </a:solidFill>
              </a:rPr>
              <a:t>Strategies for Success</a:t>
            </a:r>
          </a:p>
        </p:txBody>
      </p:sp>
      <p:graphicFrame>
        <p:nvGraphicFramePr>
          <p:cNvPr id="5" name="Content Placeholder 2">
            <a:extLst>
              <a:ext uri="{FF2B5EF4-FFF2-40B4-BE49-F238E27FC236}">
                <a16:creationId xmlns:a16="http://schemas.microsoft.com/office/drawing/2014/main" id="{D234499E-29A4-A775-70E8-C4B56227A874}"/>
              </a:ext>
            </a:extLst>
          </p:cNvPr>
          <p:cNvGraphicFramePr>
            <a:graphicFrameLocks noGrp="1"/>
          </p:cNvGraphicFramePr>
          <p:nvPr>
            <p:ph idx="1"/>
            <p:extLst>
              <p:ext uri="{D42A27DB-BD31-4B8C-83A1-F6EECF244321}">
                <p14:modId xmlns:p14="http://schemas.microsoft.com/office/powerpoint/2010/main" val="2780989716"/>
              </p:ext>
            </p:extLst>
          </p:nvPr>
        </p:nvGraphicFramePr>
        <p:xfrm>
          <a:off x="514350" y="643468"/>
          <a:ext cx="4656327" cy="53287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par>
                          <p:cTn id="8" fill="hold">
                            <p:stCondLst>
                              <p:cond delay="500"/>
                            </p:stCondLst>
                            <p:childTnLst>
                              <p:par>
                                <p:cTn id="9" presetID="47" presetClass="entr" presetSubtype="0" fill="hold" grpId="0" nodeType="afterEffect">
                                  <p:stCondLst>
                                    <p:cond delay="0"/>
                                  </p:stCondLst>
                                  <p:childTnLst>
                                    <p:set>
                                      <p:cBhvr>
                                        <p:cTn id="10" dur="1" fill="hold">
                                          <p:stCondLst>
                                            <p:cond delay="0"/>
                                          </p:stCondLst>
                                        </p:cTn>
                                        <p:tgtEl>
                                          <p:spTgt spid="5">
                                            <p:graphicEl>
                                              <a:dgm id="{6998F8A3-8B64-4821-BF22-C684AD9F41C4}"/>
                                            </p:graphicEl>
                                          </p:spTgt>
                                        </p:tgtEl>
                                        <p:attrNameLst>
                                          <p:attrName>style.visibility</p:attrName>
                                        </p:attrNameLst>
                                      </p:cBhvr>
                                      <p:to>
                                        <p:strVal val="visible"/>
                                      </p:to>
                                    </p:set>
                                    <p:animEffect transition="in" filter="fade">
                                      <p:cBhvr>
                                        <p:cTn id="11" dur="500"/>
                                        <p:tgtEl>
                                          <p:spTgt spid="5">
                                            <p:graphicEl>
                                              <a:dgm id="{6998F8A3-8B64-4821-BF22-C684AD9F41C4}"/>
                                            </p:graphicEl>
                                          </p:spTgt>
                                        </p:tgtEl>
                                      </p:cBhvr>
                                    </p:animEffect>
                                    <p:anim calcmode="lin" valueType="num">
                                      <p:cBhvr>
                                        <p:cTn id="12" dur="500" fill="hold"/>
                                        <p:tgtEl>
                                          <p:spTgt spid="5">
                                            <p:graphicEl>
                                              <a:dgm id="{6998F8A3-8B64-4821-BF22-C684AD9F41C4}"/>
                                            </p:graphicEl>
                                          </p:spTgt>
                                        </p:tgtEl>
                                        <p:attrNameLst>
                                          <p:attrName>ppt_x</p:attrName>
                                        </p:attrNameLst>
                                      </p:cBhvr>
                                      <p:tavLst>
                                        <p:tav tm="0">
                                          <p:val>
                                            <p:strVal val="#ppt_x"/>
                                          </p:val>
                                        </p:tav>
                                        <p:tav tm="100000">
                                          <p:val>
                                            <p:strVal val="#ppt_x"/>
                                          </p:val>
                                        </p:tav>
                                      </p:tavLst>
                                    </p:anim>
                                    <p:anim calcmode="lin" valueType="num">
                                      <p:cBhvr>
                                        <p:cTn id="13" dur="500" fill="hold"/>
                                        <p:tgtEl>
                                          <p:spTgt spid="5">
                                            <p:graphicEl>
                                              <a:dgm id="{6998F8A3-8B64-4821-BF22-C684AD9F41C4}"/>
                                            </p:graphicEl>
                                          </p:spTgt>
                                        </p:tgtEl>
                                        <p:attrNameLst>
                                          <p:attrName>ppt_y</p:attrName>
                                        </p:attrNameLst>
                                      </p:cBhvr>
                                      <p:tavLst>
                                        <p:tav tm="0">
                                          <p:val>
                                            <p:strVal val="#ppt_y-.1"/>
                                          </p:val>
                                        </p:tav>
                                        <p:tav tm="100000">
                                          <p:val>
                                            <p:strVal val="#ppt_y"/>
                                          </p:val>
                                        </p:tav>
                                      </p:tavLst>
                                    </p:anim>
                                  </p:childTnLst>
                                </p:cTn>
                              </p:par>
                            </p:childTnLst>
                          </p:cTn>
                        </p:par>
                        <p:par>
                          <p:cTn id="14" fill="hold">
                            <p:stCondLst>
                              <p:cond delay="1000"/>
                            </p:stCondLst>
                            <p:childTnLst>
                              <p:par>
                                <p:cTn id="15" presetID="47" presetClass="entr" presetSubtype="0" fill="hold" grpId="0" nodeType="afterEffect">
                                  <p:stCondLst>
                                    <p:cond delay="0"/>
                                  </p:stCondLst>
                                  <p:childTnLst>
                                    <p:set>
                                      <p:cBhvr>
                                        <p:cTn id="16" dur="1" fill="hold">
                                          <p:stCondLst>
                                            <p:cond delay="0"/>
                                          </p:stCondLst>
                                        </p:cTn>
                                        <p:tgtEl>
                                          <p:spTgt spid="5">
                                            <p:graphicEl>
                                              <a:dgm id="{273BA150-ADA3-43F6-9391-00D6D5CF0A4B}"/>
                                            </p:graphicEl>
                                          </p:spTgt>
                                        </p:tgtEl>
                                        <p:attrNameLst>
                                          <p:attrName>style.visibility</p:attrName>
                                        </p:attrNameLst>
                                      </p:cBhvr>
                                      <p:to>
                                        <p:strVal val="visible"/>
                                      </p:to>
                                    </p:set>
                                    <p:animEffect transition="in" filter="fade">
                                      <p:cBhvr>
                                        <p:cTn id="17" dur="500"/>
                                        <p:tgtEl>
                                          <p:spTgt spid="5">
                                            <p:graphicEl>
                                              <a:dgm id="{273BA150-ADA3-43F6-9391-00D6D5CF0A4B}"/>
                                            </p:graphicEl>
                                          </p:spTgt>
                                        </p:tgtEl>
                                      </p:cBhvr>
                                    </p:animEffect>
                                    <p:anim calcmode="lin" valueType="num">
                                      <p:cBhvr>
                                        <p:cTn id="18" dur="500" fill="hold"/>
                                        <p:tgtEl>
                                          <p:spTgt spid="5">
                                            <p:graphicEl>
                                              <a:dgm id="{273BA150-ADA3-43F6-9391-00D6D5CF0A4B}"/>
                                            </p:graphicEl>
                                          </p:spTgt>
                                        </p:tgtEl>
                                        <p:attrNameLst>
                                          <p:attrName>ppt_x</p:attrName>
                                        </p:attrNameLst>
                                      </p:cBhvr>
                                      <p:tavLst>
                                        <p:tav tm="0">
                                          <p:val>
                                            <p:strVal val="#ppt_x"/>
                                          </p:val>
                                        </p:tav>
                                        <p:tav tm="100000">
                                          <p:val>
                                            <p:strVal val="#ppt_x"/>
                                          </p:val>
                                        </p:tav>
                                      </p:tavLst>
                                    </p:anim>
                                    <p:anim calcmode="lin" valueType="num">
                                      <p:cBhvr>
                                        <p:cTn id="19" dur="500" fill="hold"/>
                                        <p:tgtEl>
                                          <p:spTgt spid="5">
                                            <p:graphicEl>
                                              <a:dgm id="{273BA150-ADA3-43F6-9391-00D6D5CF0A4B}"/>
                                            </p:graphicEl>
                                          </p:spTgt>
                                        </p:tgtEl>
                                        <p:attrNameLst>
                                          <p:attrName>ppt_y</p:attrName>
                                        </p:attrNameLst>
                                      </p:cBhvr>
                                      <p:tavLst>
                                        <p:tav tm="0">
                                          <p:val>
                                            <p:strVal val="#ppt_y-.1"/>
                                          </p:val>
                                        </p:tav>
                                        <p:tav tm="100000">
                                          <p:val>
                                            <p:strVal val="#ppt_y"/>
                                          </p:val>
                                        </p:tav>
                                      </p:tavLst>
                                    </p:anim>
                                  </p:childTnLst>
                                </p:cTn>
                              </p:par>
                            </p:childTnLst>
                          </p:cTn>
                        </p:par>
                        <p:par>
                          <p:cTn id="20" fill="hold">
                            <p:stCondLst>
                              <p:cond delay="1500"/>
                            </p:stCondLst>
                            <p:childTnLst>
                              <p:par>
                                <p:cTn id="21" presetID="47" presetClass="entr" presetSubtype="0" fill="hold" grpId="0" nodeType="afterEffect">
                                  <p:stCondLst>
                                    <p:cond delay="0"/>
                                  </p:stCondLst>
                                  <p:childTnLst>
                                    <p:set>
                                      <p:cBhvr>
                                        <p:cTn id="22" dur="1" fill="hold">
                                          <p:stCondLst>
                                            <p:cond delay="0"/>
                                          </p:stCondLst>
                                        </p:cTn>
                                        <p:tgtEl>
                                          <p:spTgt spid="5">
                                            <p:graphicEl>
                                              <a:dgm id="{69C51B34-A6C9-40A9-918C-1CE5E9DF263D}"/>
                                            </p:graphicEl>
                                          </p:spTgt>
                                        </p:tgtEl>
                                        <p:attrNameLst>
                                          <p:attrName>style.visibility</p:attrName>
                                        </p:attrNameLst>
                                      </p:cBhvr>
                                      <p:to>
                                        <p:strVal val="visible"/>
                                      </p:to>
                                    </p:set>
                                    <p:animEffect transition="in" filter="fade">
                                      <p:cBhvr>
                                        <p:cTn id="23" dur="500"/>
                                        <p:tgtEl>
                                          <p:spTgt spid="5">
                                            <p:graphicEl>
                                              <a:dgm id="{69C51B34-A6C9-40A9-918C-1CE5E9DF263D}"/>
                                            </p:graphicEl>
                                          </p:spTgt>
                                        </p:tgtEl>
                                      </p:cBhvr>
                                    </p:animEffect>
                                    <p:anim calcmode="lin" valueType="num">
                                      <p:cBhvr>
                                        <p:cTn id="24" dur="500" fill="hold"/>
                                        <p:tgtEl>
                                          <p:spTgt spid="5">
                                            <p:graphicEl>
                                              <a:dgm id="{69C51B34-A6C9-40A9-918C-1CE5E9DF263D}"/>
                                            </p:graphicEl>
                                          </p:spTgt>
                                        </p:tgtEl>
                                        <p:attrNameLst>
                                          <p:attrName>ppt_x</p:attrName>
                                        </p:attrNameLst>
                                      </p:cBhvr>
                                      <p:tavLst>
                                        <p:tav tm="0">
                                          <p:val>
                                            <p:strVal val="#ppt_x"/>
                                          </p:val>
                                        </p:tav>
                                        <p:tav tm="100000">
                                          <p:val>
                                            <p:strVal val="#ppt_x"/>
                                          </p:val>
                                        </p:tav>
                                      </p:tavLst>
                                    </p:anim>
                                    <p:anim calcmode="lin" valueType="num">
                                      <p:cBhvr>
                                        <p:cTn id="25" dur="500" fill="hold"/>
                                        <p:tgtEl>
                                          <p:spTgt spid="5">
                                            <p:graphicEl>
                                              <a:dgm id="{69C51B34-A6C9-40A9-918C-1CE5E9DF263D}"/>
                                            </p:graphicEl>
                                          </p:spTgt>
                                        </p:tgtEl>
                                        <p:attrNameLst>
                                          <p:attrName>ppt_y</p:attrName>
                                        </p:attrNameLst>
                                      </p:cBhvr>
                                      <p:tavLst>
                                        <p:tav tm="0">
                                          <p:val>
                                            <p:strVal val="#ppt_y-.1"/>
                                          </p:val>
                                        </p:tav>
                                        <p:tav tm="100000">
                                          <p:val>
                                            <p:strVal val="#ppt_y"/>
                                          </p:val>
                                        </p:tav>
                                      </p:tavLst>
                                    </p:anim>
                                  </p:childTnLst>
                                </p:cTn>
                              </p:par>
                            </p:childTnLst>
                          </p:cTn>
                        </p:par>
                        <p:par>
                          <p:cTn id="26" fill="hold">
                            <p:stCondLst>
                              <p:cond delay="2000"/>
                            </p:stCondLst>
                            <p:childTnLst>
                              <p:par>
                                <p:cTn id="27" presetID="47" presetClass="entr" presetSubtype="0" fill="hold" grpId="0" nodeType="afterEffect">
                                  <p:stCondLst>
                                    <p:cond delay="0"/>
                                  </p:stCondLst>
                                  <p:childTnLst>
                                    <p:set>
                                      <p:cBhvr>
                                        <p:cTn id="28" dur="1" fill="hold">
                                          <p:stCondLst>
                                            <p:cond delay="0"/>
                                          </p:stCondLst>
                                        </p:cTn>
                                        <p:tgtEl>
                                          <p:spTgt spid="5">
                                            <p:graphicEl>
                                              <a:dgm id="{818CD5D4-D407-43B6-9118-BD3C156705CC}"/>
                                            </p:graphicEl>
                                          </p:spTgt>
                                        </p:tgtEl>
                                        <p:attrNameLst>
                                          <p:attrName>style.visibility</p:attrName>
                                        </p:attrNameLst>
                                      </p:cBhvr>
                                      <p:to>
                                        <p:strVal val="visible"/>
                                      </p:to>
                                    </p:set>
                                    <p:animEffect transition="in" filter="fade">
                                      <p:cBhvr>
                                        <p:cTn id="29" dur="500"/>
                                        <p:tgtEl>
                                          <p:spTgt spid="5">
                                            <p:graphicEl>
                                              <a:dgm id="{818CD5D4-D407-43B6-9118-BD3C156705CC}"/>
                                            </p:graphicEl>
                                          </p:spTgt>
                                        </p:tgtEl>
                                      </p:cBhvr>
                                    </p:animEffect>
                                    <p:anim calcmode="lin" valueType="num">
                                      <p:cBhvr>
                                        <p:cTn id="30" dur="500" fill="hold"/>
                                        <p:tgtEl>
                                          <p:spTgt spid="5">
                                            <p:graphicEl>
                                              <a:dgm id="{818CD5D4-D407-43B6-9118-BD3C156705CC}"/>
                                            </p:graphicEl>
                                          </p:spTgt>
                                        </p:tgtEl>
                                        <p:attrNameLst>
                                          <p:attrName>ppt_x</p:attrName>
                                        </p:attrNameLst>
                                      </p:cBhvr>
                                      <p:tavLst>
                                        <p:tav tm="0">
                                          <p:val>
                                            <p:strVal val="#ppt_x"/>
                                          </p:val>
                                        </p:tav>
                                        <p:tav tm="100000">
                                          <p:val>
                                            <p:strVal val="#ppt_x"/>
                                          </p:val>
                                        </p:tav>
                                      </p:tavLst>
                                    </p:anim>
                                    <p:anim calcmode="lin" valueType="num">
                                      <p:cBhvr>
                                        <p:cTn id="31" dur="500" fill="hold"/>
                                        <p:tgtEl>
                                          <p:spTgt spid="5">
                                            <p:graphicEl>
                                              <a:dgm id="{818CD5D4-D407-43B6-9118-BD3C156705CC}"/>
                                            </p:graphicEl>
                                          </p:spTgt>
                                        </p:tgtEl>
                                        <p:attrNameLst>
                                          <p:attrName>ppt_y</p:attrName>
                                        </p:attrNameLst>
                                      </p:cBhvr>
                                      <p:tavLst>
                                        <p:tav tm="0">
                                          <p:val>
                                            <p:strVal val="#ppt_y-.1"/>
                                          </p:val>
                                        </p:tav>
                                        <p:tav tm="100000">
                                          <p:val>
                                            <p:strVal val="#ppt_y"/>
                                          </p:val>
                                        </p:tav>
                                      </p:tavLst>
                                    </p:anim>
                                  </p:childTnLst>
                                </p:cTn>
                              </p:par>
                            </p:childTnLst>
                          </p:cTn>
                        </p:par>
                        <p:par>
                          <p:cTn id="32" fill="hold">
                            <p:stCondLst>
                              <p:cond delay="2500"/>
                            </p:stCondLst>
                            <p:childTnLst>
                              <p:par>
                                <p:cTn id="33" presetID="47" presetClass="entr" presetSubtype="0" fill="hold" grpId="0" nodeType="afterEffect">
                                  <p:stCondLst>
                                    <p:cond delay="0"/>
                                  </p:stCondLst>
                                  <p:childTnLst>
                                    <p:set>
                                      <p:cBhvr>
                                        <p:cTn id="34" dur="1" fill="hold">
                                          <p:stCondLst>
                                            <p:cond delay="0"/>
                                          </p:stCondLst>
                                        </p:cTn>
                                        <p:tgtEl>
                                          <p:spTgt spid="5">
                                            <p:graphicEl>
                                              <a:dgm id="{0644A93C-0464-4F45-A0C2-E38B12A36819}"/>
                                            </p:graphicEl>
                                          </p:spTgt>
                                        </p:tgtEl>
                                        <p:attrNameLst>
                                          <p:attrName>style.visibility</p:attrName>
                                        </p:attrNameLst>
                                      </p:cBhvr>
                                      <p:to>
                                        <p:strVal val="visible"/>
                                      </p:to>
                                    </p:set>
                                    <p:animEffect transition="in" filter="fade">
                                      <p:cBhvr>
                                        <p:cTn id="35" dur="500"/>
                                        <p:tgtEl>
                                          <p:spTgt spid="5">
                                            <p:graphicEl>
                                              <a:dgm id="{0644A93C-0464-4F45-A0C2-E38B12A36819}"/>
                                            </p:graphicEl>
                                          </p:spTgt>
                                        </p:tgtEl>
                                      </p:cBhvr>
                                    </p:animEffect>
                                    <p:anim calcmode="lin" valueType="num">
                                      <p:cBhvr>
                                        <p:cTn id="36" dur="500" fill="hold"/>
                                        <p:tgtEl>
                                          <p:spTgt spid="5">
                                            <p:graphicEl>
                                              <a:dgm id="{0644A93C-0464-4F45-A0C2-E38B12A36819}"/>
                                            </p:graphicEl>
                                          </p:spTgt>
                                        </p:tgtEl>
                                        <p:attrNameLst>
                                          <p:attrName>ppt_x</p:attrName>
                                        </p:attrNameLst>
                                      </p:cBhvr>
                                      <p:tavLst>
                                        <p:tav tm="0">
                                          <p:val>
                                            <p:strVal val="#ppt_x"/>
                                          </p:val>
                                        </p:tav>
                                        <p:tav tm="100000">
                                          <p:val>
                                            <p:strVal val="#ppt_x"/>
                                          </p:val>
                                        </p:tav>
                                      </p:tavLst>
                                    </p:anim>
                                    <p:anim calcmode="lin" valueType="num">
                                      <p:cBhvr>
                                        <p:cTn id="37" dur="500" fill="hold"/>
                                        <p:tgtEl>
                                          <p:spTgt spid="5">
                                            <p:graphicEl>
                                              <a:dgm id="{0644A93C-0464-4F45-A0C2-E38B12A36819}"/>
                                            </p:graphicEl>
                                          </p:spTgt>
                                        </p:tgtEl>
                                        <p:attrNameLst>
                                          <p:attrName>ppt_y</p:attrName>
                                        </p:attrNameLst>
                                      </p:cBhvr>
                                      <p:tavLst>
                                        <p:tav tm="0">
                                          <p:val>
                                            <p:strVal val="#ppt_y-.1"/>
                                          </p:val>
                                        </p:tav>
                                        <p:tav tm="100000">
                                          <p:val>
                                            <p:strVal val="#ppt_y"/>
                                          </p:val>
                                        </p:tav>
                                      </p:tavLst>
                                    </p:anim>
                                  </p:childTnLst>
                                </p:cTn>
                              </p:par>
                            </p:childTnLst>
                          </p:cTn>
                        </p:par>
                        <p:par>
                          <p:cTn id="38" fill="hold">
                            <p:stCondLst>
                              <p:cond delay="3000"/>
                            </p:stCondLst>
                            <p:childTnLst>
                              <p:par>
                                <p:cTn id="39" presetID="47" presetClass="entr" presetSubtype="0" fill="hold" grpId="0" nodeType="afterEffect">
                                  <p:stCondLst>
                                    <p:cond delay="0"/>
                                  </p:stCondLst>
                                  <p:childTnLst>
                                    <p:set>
                                      <p:cBhvr>
                                        <p:cTn id="40" dur="1" fill="hold">
                                          <p:stCondLst>
                                            <p:cond delay="0"/>
                                          </p:stCondLst>
                                        </p:cTn>
                                        <p:tgtEl>
                                          <p:spTgt spid="5">
                                            <p:graphicEl>
                                              <a:dgm id="{35ADE6C2-AFC9-4273-9240-957C0266E207}"/>
                                            </p:graphicEl>
                                          </p:spTgt>
                                        </p:tgtEl>
                                        <p:attrNameLst>
                                          <p:attrName>style.visibility</p:attrName>
                                        </p:attrNameLst>
                                      </p:cBhvr>
                                      <p:to>
                                        <p:strVal val="visible"/>
                                      </p:to>
                                    </p:set>
                                    <p:animEffect transition="in" filter="fade">
                                      <p:cBhvr>
                                        <p:cTn id="41" dur="500"/>
                                        <p:tgtEl>
                                          <p:spTgt spid="5">
                                            <p:graphicEl>
                                              <a:dgm id="{35ADE6C2-AFC9-4273-9240-957C0266E207}"/>
                                            </p:graphicEl>
                                          </p:spTgt>
                                        </p:tgtEl>
                                      </p:cBhvr>
                                    </p:animEffect>
                                    <p:anim calcmode="lin" valueType="num">
                                      <p:cBhvr>
                                        <p:cTn id="42" dur="500" fill="hold"/>
                                        <p:tgtEl>
                                          <p:spTgt spid="5">
                                            <p:graphicEl>
                                              <a:dgm id="{35ADE6C2-AFC9-4273-9240-957C0266E207}"/>
                                            </p:graphicEl>
                                          </p:spTgt>
                                        </p:tgtEl>
                                        <p:attrNameLst>
                                          <p:attrName>ppt_x</p:attrName>
                                        </p:attrNameLst>
                                      </p:cBhvr>
                                      <p:tavLst>
                                        <p:tav tm="0">
                                          <p:val>
                                            <p:strVal val="#ppt_x"/>
                                          </p:val>
                                        </p:tav>
                                        <p:tav tm="100000">
                                          <p:val>
                                            <p:strVal val="#ppt_x"/>
                                          </p:val>
                                        </p:tav>
                                      </p:tavLst>
                                    </p:anim>
                                    <p:anim calcmode="lin" valueType="num">
                                      <p:cBhvr>
                                        <p:cTn id="43" dur="500" fill="hold"/>
                                        <p:tgtEl>
                                          <p:spTgt spid="5">
                                            <p:graphicEl>
                                              <a:dgm id="{35ADE6C2-AFC9-4273-9240-957C0266E207}"/>
                                            </p:graphicEl>
                                          </p:spTgt>
                                        </p:tgtEl>
                                        <p:attrNameLst>
                                          <p:attrName>ppt_y</p:attrName>
                                        </p:attrNameLst>
                                      </p:cBhvr>
                                      <p:tavLst>
                                        <p:tav tm="0">
                                          <p:val>
                                            <p:strVal val="#ppt_y-.1"/>
                                          </p:val>
                                        </p:tav>
                                        <p:tav tm="100000">
                                          <p:val>
                                            <p:strVal val="#ppt_y"/>
                                          </p:val>
                                        </p:tav>
                                      </p:tavLst>
                                    </p:anim>
                                  </p:childTnLst>
                                </p:cTn>
                              </p:par>
                            </p:childTnLst>
                          </p:cTn>
                        </p:par>
                        <p:par>
                          <p:cTn id="44" fill="hold">
                            <p:stCondLst>
                              <p:cond delay="3500"/>
                            </p:stCondLst>
                            <p:childTnLst>
                              <p:par>
                                <p:cTn id="45" presetID="47" presetClass="entr" presetSubtype="0" fill="hold" grpId="0" nodeType="afterEffect">
                                  <p:stCondLst>
                                    <p:cond delay="0"/>
                                  </p:stCondLst>
                                  <p:childTnLst>
                                    <p:set>
                                      <p:cBhvr>
                                        <p:cTn id="46" dur="1" fill="hold">
                                          <p:stCondLst>
                                            <p:cond delay="0"/>
                                          </p:stCondLst>
                                        </p:cTn>
                                        <p:tgtEl>
                                          <p:spTgt spid="5">
                                            <p:graphicEl>
                                              <a:dgm id="{A3B37166-3C72-467F-9E92-A30999D05AEF}"/>
                                            </p:graphicEl>
                                          </p:spTgt>
                                        </p:tgtEl>
                                        <p:attrNameLst>
                                          <p:attrName>style.visibility</p:attrName>
                                        </p:attrNameLst>
                                      </p:cBhvr>
                                      <p:to>
                                        <p:strVal val="visible"/>
                                      </p:to>
                                    </p:set>
                                    <p:animEffect transition="in" filter="fade">
                                      <p:cBhvr>
                                        <p:cTn id="47" dur="500"/>
                                        <p:tgtEl>
                                          <p:spTgt spid="5">
                                            <p:graphicEl>
                                              <a:dgm id="{A3B37166-3C72-467F-9E92-A30999D05AEF}"/>
                                            </p:graphicEl>
                                          </p:spTgt>
                                        </p:tgtEl>
                                      </p:cBhvr>
                                    </p:animEffect>
                                    <p:anim calcmode="lin" valueType="num">
                                      <p:cBhvr>
                                        <p:cTn id="48" dur="500" fill="hold"/>
                                        <p:tgtEl>
                                          <p:spTgt spid="5">
                                            <p:graphicEl>
                                              <a:dgm id="{A3B37166-3C72-467F-9E92-A30999D05AEF}"/>
                                            </p:graphicEl>
                                          </p:spTgt>
                                        </p:tgtEl>
                                        <p:attrNameLst>
                                          <p:attrName>ppt_x</p:attrName>
                                        </p:attrNameLst>
                                      </p:cBhvr>
                                      <p:tavLst>
                                        <p:tav tm="0">
                                          <p:val>
                                            <p:strVal val="#ppt_x"/>
                                          </p:val>
                                        </p:tav>
                                        <p:tav tm="100000">
                                          <p:val>
                                            <p:strVal val="#ppt_x"/>
                                          </p:val>
                                        </p:tav>
                                      </p:tavLst>
                                    </p:anim>
                                    <p:anim calcmode="lin" valueType="num">
                                      <p:cBhvr>
                                        <p:cTn id="49" dur="500" fill="hold"/>
                                        <p:tgtEl>
                                          <p:spTgt spid="5">
                                            <p:graphicEl>
                                              <a:dgm id="{A3B37166-3C72-467F-9E92-A30999D05AEF}"/>
                                            </p:graphicEl>
                                          </p:spTgt>
                                        </p:tgtEl>
                                        <p:attrNameLst>
                                          <p:attrName>ppt_y</p:attrName>
                                        </p:attrNameLst>
                                      </p:cBhvr>
                                      <p:tavLst>
                                        <p:tav tm="0">
                                          <p:val>
                                            <p:strVal val="#ppt_y-.1"/>
                                          </p:val>
                                        </p:tav>
                                        <p:tav tm="100000">
                                          <p:val>
                                            <p:strVal val="#ppt_y"/>
                                          </p:val>
                                        </p:tav>
                                      </p:tavLst>
                                    </p:anim>
                                  </p:childTnLst>
                                </p:cTn>
                              </p:par>
                            </p:childTnLst>
                          </p:cTn>
                        </p:par>
                        <p:par>
                          <p:cTn id="50" fill="hold">
                            <p:stCondLst>
                              <p:cond delay="4000"/>
                            </p:stCondLst>
                            <p:childTnLst>
                              <p:par>
                                <p:cTn id="51" presetID="47" presetClass="entr" presetSubtype="0" fill="hold" grpId="0" nodeType="afterEffect">
                                  <p:stCondLst>
                                    <p:cond delay="0"/>
                                  </p:stCondLst>
                                  <p:childTnLst>
                                    <p:set>
                                      <p:cBhvr>
                                        <p:cTn id="52" dur="1" fill="hold">
                                          <p:stCondLst>
                                            <p:cond delay="0"/>
                                          </p:stCondLst>
                                        </p:cTn>
                                        <p:tgtEl>
                                          <p:spTgt spid="5">
                                            <p:graphicEl>
                                              <a:dgm id="{6F0F0373-6448-4403-8E04-2A114625F776}"/>
                                            </p:graphicEl>
                                          </p:spTgt>
                                        </p:tgtEl>
                                        <p:attrNameLst>
                                          <p:attrName>style.visibility</p:attrName>
                                        </p:attrNameLst>
                                      </p:cBhvr>
                                      <p:to>
                                        <p:strVal val="visible"/>
                                      </p:to>
                                    </p:set>
                                    <p:animEffect transition="in" filter="fade">
                                      <p:cBhvr>
                                        <p:cTn id="53" dur="500"/>
                                        <p:tgtEl>
                                          <p:spTgt spid="5">
                                            <p:graphicEl>
                                              <a:dgm id="{6F0F0373-6448-4403-8E04-2A114625F776}"/>
                                            </p:graphicEl>
                                          </p:spTgt>
                                        </p:tgtEl>
                                      </p:cBhvr>
                                    </p:animEffect>
                                    <p:anim calcmode="lin" valueType="num">
                                      <p:cBhvr>
                                        <p:cTn id="54" dur="500" fill="hold"/>
                                        <p:tgtEl>
                                          <p:spTgt spid="5">
                                            <p:graphicEl>
                                              <a:dgm id="{6F0F0373-6448-4403-8E04-2A114625F776}"/>
                                            </p:graphicEl>
                                          </p:spTgt>
                                        </p:tgtEl>
                                        <p:attrNameLst>
                                          <p:attrName>ppt_x</p:attrName>
                                        </p:attrNameLst>
                                      </p:cBhvr>
                                      <p:tavLst>
                                        <p:tav tm="0">
                                          <p:val>
                                            <p:strVal val="#ppt_x"/>
                                          </p:val>
                                        </p:tav>
                                        <p:tav tm="100000">
                                          <p:val>
                                            <p:strVal val="#ppt_x"/>
                                          </p:val>
                                        </p:tav>
                                      </p:tavLst>
                                    </p:anim>
                                    <p:anim calcmode="lin" valueType="num">
                                      <p:cBhvr>
                                        <p:cTn id="55" dur="500" fill="hold"/>
                                        <p:tgtEl>
                                          <p:spTgt spid="5">
                                            <p:graphicEl>
                                              <a:dgm id="{6F0F0373-6448-4403-8E04-2A114625F776}"/>
                                            </p:graphicEl>
                                          </p:spTgt>
                                        </p:tgtEl>
                                        <p:attrNameLst>
                                          <p:attrName>ppt_y</p:attrName>
                                        </p:attrNameLst>
                                      </p:cBhvr>
                                      <p:tavLst>
                                        <p:tav tm="0">
                                          <p:val>
                                            <p:strVal val="#ppt_y-.1"/>
                                          </p:val>
                                        </p:tav>
                                        <p:tav tm="100000">
                                          <p:val>
                                            <p:strVal val="#ppt_y"/>
                                          </p:val>
                                        </p:tav>
                                      </p:tavLst>
                                    </p:anim>
                                  </p:childTnLst>
                                </p:cTn>
                              </p:par>
                            </p:childTnLst>
                          </p:cTn>
                        </p:par>
                        <p:par>
                          <p:cTn id="56" fill="hold">
                            <p:stCondLst>
                              <p:cond delay="4500"/>
                            </p:stCondLst>
                            <p:childTnLst>
                              <p:par>
                                <p:cTn id="57" presetID="47" presetClass="entr" presetSubtype="0" fill="hold" grpId="0" nodeType="afterEffect">
                                  <p:stCondLst>
                                    <p:cond delay="0"/>
                                  </p:stCondLst>
                                  <p:childTnLst>
                                    <p:set>
                                      <p:cBhvr>
                                        <p:cTn id="58" dur="1" fill="hold">
                                          <p:stCondLst>
                                            <p:cond delay="0"/>
                                          </p:stCondLst>
                                        </p:cTn>
                                        <p:tgtEl>
                                          <p:spTgt spid="5">
                                            <p:graphicEl>
                                              <a:dgm id="{F0805314-43D4-4628-B9F5-1C3B98B37152}"/>
                                            </p:graphicEl>
                                          </p:spTgt>
                                        </p:tgtEl>
                                        <p:attrNameLst>
                                          <p:attrName>style.visibility</p:attrName>
                                        </p:attrNameLst>
                                      </p:cBhvr>
                                      <p:to>
                                        <p:strVal val="visible"/>
                                      </p:to>
                                    </p:set>
                                    <p:animEffect transition="in" filter="fade">
                                      <p:cBhvr>
                                        <p:cTn id="59" dur="500"/>
                                        <p:tgtEl>
                                          <p:spTgt spid="5">
                                            <p:graphicEl>
                                              <a:dgm id="{F0805314-43D4-4628-B9F5-1C3B98B37152}"/>
                                            </p:graphicEl>
                                          </p:spTgt>
                                        </p:tgtEl>
                                      </p:cBhvr>
                                    </p:animEffect>
                                    <p:anim calcmode="lin" valueType="num">
                                      <p:cBhvr>
                                        <p:cTn id="60" dur="500" fill="hold"/>
                                        <p:tgtEl>
                                          <p:spTgt spid="5">
                                            <p:graphicEl>
                                              <a:dgm id="{F0805314-43D4-4628-B9F5-1C3B98B37152}"/>
                                            </p:graphicEl>
                                          </p:spTgt>
                                        </p:tgtEl>
                                        <p:attrNameLst>
                                          <p:attrName>ppt_x</p:attrName>
                                        </p:attrNameLst>
                                      </p:cBhvr>
                                      <p:tavLst>
                                        <p:tav tm="0">
                                          <p:val>
                                            <p:strVal val="#ppt_x"/>
                                          </p:val>
                                        </p:tav>
                                        <p:tav tm="100000">
                                          <p:val>
                                            <p:strVal val="#ppt_x"/>
                                          </p:val>
                                        </p:tav>
                                      </p:tavLst>
                                    </p:anim>
                                    <p:anim calcmode="lin" valueType="num">
                                      <p:cBhvr>
                                        <p:cTn id="61" dur="500" fill="hold"/>
                                        <p:tgtEl>
                                          <p:spTgt spid="5">
                                            <p:graphicEl>
                                              <a:dgm id="{F0805314-43D4-4628-B9F5-1C3B98B37152}"/>
                                            </p:graphicEl>
                                          </p:spTgt>
                                        </p:tgtEl>
                                        <p:attrNameLst>
                                          <p:attrName>ppt_y</p:attrName>
                                        </p:attrNameLst>
                                      </p:cBhvr>
                                      <p:tavLst>
                                        <p:tav tm="0">
                                          <p:val>
                                            <p:strVal val="#ppt_y-.1"/>
                                          </p:val>
                                        </p:tav>
                                        <p:tav tm="100000">
                                          <p:val>
                                            <p:strVal val="#ppt_y"/>
                                          </p:val>
                                        </p:tav>
                                      </p:tavLst>
                                    </p:anim>
                                  </p:childTnLst>
                                </p:cTn>
                              </p:par>
                            </p:childTnLst>
                          </p:cTn>
                        </p:par>
                        <p:par>
                          <p:cTn id="62" fill="hold">
                            <p:stCondLst>
                              <p:cond delay="5000"/>
                            </p:stCondLst>
                            <p:childTnLst>
                              <p:par>
                                <p:cTn id="63" presetID="47" presetClass="entr" presetSubtype="0" fill="hold" grpId="0" nodeType="afterEffect">
                                  <p:stCondLst>
                                    <p:cond delay="0"/>
                                  </p:stCondLst>
                                  <p:childTnLst>
                                    <p:set>
                                      <p:cBhvr>
                                        <p:cTn id="64" dur="1" fill="hold">
                                          <p:stCondLst>
                                            <p:cond delay="0"/>
                                          </p:stCondLst>
                                        </p:cTn>
                                        <p:tgtEl>
                                          <p:spTgt spid="5">
                                            <p:graphicEl>
                                              <a:dgm id="{F4F67B40-F18C-42E6-8A5D-B134738A11F8}"/>
                                            </p:graphicEl>
                                          </p:spTgt>
                                        </p:tgtEl>
                                        <p:attrNameLst>
                                          <p:attrName>style.visibility</p:attrName>
                                        </p:attrNameLst>
                                      </p:cBhvr>
                                      <p:to>
                                        <p:strVal val="visible"/>
                                      </p:to>
                                    </p:set>
                                    <p:animEffect transition="in" filter="fade">
                                      <p:cBhvr>
                                        <p:cTn id="65" dur="500"/>
                                        <p:tgtEl>
                                          <p:spTgt spid="5">
                                            <p:graphicEl>
                                              <a:dgm id="{F4F67B40-F18C-42E6-8A5D-B134738A11F8}"/>
                                            </p:graphicEl>
                                          </p:spTgt>
                                        </p:tgtEl>
                                      </p:cBhvr>
                                    </p:animEffect>
                                    <p:anim calcmode="lin" valueType="num">
                                      <p:cBhvr>
                                        <p:cTn id="66" dur="500" fill="hold"/>
                                        <p:tgtEl>
                                          <p:spTgt spid="5">
                                            <p:graphicEl>
                                              <a:dgm id="{F4F67B40-F18C-42E6-8A5D-B134738A11F8}"/>
                                            </p:graphicEl>
                                          </p:spTgt>
                                        </p:tgtEl>
                                        <p:attrNameLst>
                                          <p:attrName>ppt_x</p:attrName>
                                        </p:attrNameLst>
                                      </p:cBhvr>
                                      <p:tavLst>
                                        <p:tav tm="0">
                                          <p:val>
                                            <p:strVal val="#ppt_x"/>
                                          </p:val>
                                        </p:tav>
                                        <p:tav tm="100000">
                                          <p:val>
                                            <p:strVal val="#ppt_x"/>
                                          </p:val>
                                        </p:tav>
                                      </p:tavLst>
                                    </p:anim>
                                    <p:anim calcmode="lin" valueType="num">
                                      <p:cBhvr>
                                        <p:cTn id="67" dur="500" fill="hold"/>
                                        <p:tgtEl>
                                          <p:spTgt spid="5">
                                            <p:graphicEl>
                                              <a:dgm id="{F4F67B40-F18C-42E6-8A5D-B134738A11F8}"/>
                                            </p:graphicEl>
                                          </p:spTgt>
                                        </p:tgtEl>
                                        <p:attrNameLst>
                                          <p:attrName>ppt_y</p:attrName>
                                        </p:attrNameLst>
                                      </p:cBhvr>
                                      <p:tavLst>
                                        <p:tav tm="0">
                                          <p:val>
                                            <p:strVal val="#ppt_y-.1"/>
                                          </p:val>
                                        </p:tav>
                                        <p:tav tm="100000">
                                          <p:val>
                                            <p:strVal val="#ppt_y"/>
                                          </p:val>
                                        </p:tav>
                                      </p:tavLst>
                                    </p:anim>
                                  </p:childTnLst>
                                </p:cTn>
                              </p:par>
                            </p:childTnLst>
                          </p:cTn>
                        </p:par>
                        <p:par>
                          <p:cTn id="68" fill="hold">
                            <p:stCondLst>
                              <p:cond delay="5500"/>
                            </p:stCondLst>
                            <p:childTnLst>
                              <p:par>
                                <p:cTn id="69" presetID="47" presetClass="entr" presetSubtype="0" fill="hold" grpId="0" nodeType="afterEffect">
                                  <p:stCondLst>
                                    <p:cond delay="0"/>
                                  </p:stCondLst>
                                  <p:childTnLst>
                                    <p:set>
                                      <p:cBhvr>
                                        <p:cTn id="70" dur="1" fill="hold">
                                          <p:stCondLst>
                                            <p:cond delay="0"/>
                                          </p:stCondLst>
                                        </p:cTn>
                                        <p:tgtEl>
                                          <p:spTgt spid="5">
                                            <p:graphicEl>
                                              <a:dgm id="{A438BF62-603F-4F3B-A439-7B4ECC3538AC}"/>
                                            </p:graphicEl>
                                          </p:spTgt>
                                        </p:tgtEl>
                                        <p:attrNameLst>
                                          <p:attrName>style.visibility</p:attrName>
                                        </p:attrNameLst>
                                      </p:cBhvr>
                                      <p:to>
                                        <p:strVal val="visible"/>
                                      </p:to>
                                    </p:set>
                                    <p:animEffect transition="in" filter="fade">
                                      <p:cBhvr>
                                        <p:cTn id="71" dur="500"/>
                                        <p:tgtEl>
                                          <p:spTgt spid="5">
                                            <p:graphicEl>
                                              <a:dgm id="{A438BF62-603F-4F3B-A439-7B4ECC3538AC}"/>
                                            </p:graphicEl>
                                          </p:spTgt>
                                        </p:tgtEl>
                                      </p:cBhvr>
                                    </p:animEffect>
                                    <p:anim calcmode="lin" valueType="num">
                                      <p:cBhvr>
                                        <p:cTn id="72" dur="500" fill="hold"/>
                                        <p:tgtEl>
                                          <p:spTgt spid="5">
                                            <p:graphicEl>
                                              <a:dgm id="{A438BF62-603F-4F3B-A439-7B4ECC3538AC}"/>
                                            </p:graphicEl>
                                          </p:spTgt>
                                        </p:tgtEl>
                                        <p:attrNameLst>
                                          <p:attrName>ppt_x</p:attrName>
                                        </p:attrNameLst>
                                      </p:cBhvr>
                                      <p:tavLst>
                                        <p:tav tm="0">
                                          <p:val>
                                            <p:strVal val="#ppt_x"/>
                                          </p:val>
                                        </p:tav>
                                        <p:tav tm="100000">
                                          <p:val>
                                            <p:strVal val="#ppt_x"/>
                                          </p:val>
                                        </p:tav>
                                      </p:tavLst>
                                    </p:anim>
                                    <p:anim calcmode="lin" valueType="num">
                                      <p:cBhvr>
                                        <p:cTn id="73" dur="500" fill="hold"/>
                                        <p:tgtEl>
                                          <p:spTgt spid="5">
                                            <p:graphicEl>
                                              <a:dgm id="{A438BF62-603F-4F3B-A439-7B4ECC3538AC}"/>
                                            </p:graphicEl>
                                          </p:spTgt>
                                        </p:tgtEl>
                                        <p:attrNameLst>
                                          <p:attrName>ppt_y</p:attrName>
                                        </p:attrNameLst>
                                      </p:cBhvr>
                                      <p:tavLst>
                                        <p:tav tm="0">
                                          <p:val>
                                            <p:strVal val="#ppt_y-.1"/>
                                          </p:val>
                                        </p:tav>
                                        <p:tav tm="100000">
                                          <p:val>
                                            <p:strVal val="#ppt_y"/>
                                          </p:val>
                                        </p:tav>
                                      </p:tavLst>
                                    </p:anim>
                                  </p:childTnLst>
                                </p:cTn>
                              </p:par>
                            </p:childTnLst>
                          </p:cTn>
                        </p:par>
                        <p:par>
                          <p:cTn id="74" fill="hold">
                            <p:stCondLst>
                              <p:cond delay="6000"/>
                            </p:stCondLst>
                            <p:childTnLst>
                              <p:par>
                                <p:cTn id="75" presetID="47" presetClass="entr" presetSubtype="0" fill="hold" grpId="0" nodeType="afterEffect">
                                  <p:stCondLst>
                                    <p:cond delay="0"/>
                                  </p:stCondLst>
                                  <p:childTnLst>
                                    <p:set>
                                      <p:cBhvr>
                                        <p:cTn id="76" dur="1" fill="hold">
                                          <p:stCondLst>
                                            <p:cond delay="0"/>
                                          </p:stCondLst>
                                        </p:cTn>
                                        <p:tgtEl>
                                          <p:spTgt spid="5">
                                            <p:graphicEl>
                                              <a:dgm id="{C200A881-3205-4B6D-BD17-F95BE6E3C8CC}"/>
                                            </p:graphicEl>
                                          </p:spTgt>
                                        </p:tgtEl>
                                        <p:attrNameLst>
                                          <p:attrName>style.visibility</p:attrName>
                                        </p:attrNameLst>
                                      </p:cBhvr>
                                      <p:to>
                                        <p:strVal val="visible"/>
                                      </p:to>
                                    </p:set>
                                    <p:animEffect transition="in" filter="fade">
                                      <p:cBhvr>
                                        <p:cTn id="77" dur="500"/>
                                        <p:tgtEl>
                                          <p:spTgt spid="5">
                                            <p:graphicEl>
                                              <a:dgm id="{C200A881-3205-4B6D-BD17-F95BE6E3C8CC}"/>
                                            </p:graphicEl>
                                          </p:spTgt>
                                        </p:tgtEl>
                                      </p:cBhvr>
                                    </p:animEffect>
                                    <p:anim calcmode="lin" valueType="num">
                                      <p:cBhvr>
                                        <p:cTn id="78" dur="500" fill="hold"/>
                                        <p:tgtEl>
                                          <p:spTgt spid="5">
                                            <p:graphicEl>
                                              <a:dgm id="{C200A881-3205-4B6D-BD17-F95BE6E3C8CC}"/>
                                            </p:graphicEl>
                                          </p:spTgt>
                                        </p:tgtEl>
                                        <p:attrNameLst>
                                          <p:attrName>ppt_x</p:attrName>
                                        </p:attrNameLst>
                                      </p:cBhvr>
                                      <p:tavLst>
                                        <p:tav tm="0">
                                          <p:val>
                                            <p:strVal val="#ppt_x"/>
                                          </p:val>
                                        </p:tav>
                                        <p:tav tm="100000">
                                          <p:val>
                                            <p:strVal val="#ppt_x"/>
                                          </p:val>
                                        </p:tav>
                                      </p:tavLst>
                                    </p:anim>
                                    <p:anim calcmode="lin" valueType="num">
                                      <p:cBhvr>
                                        <p:cTn id="79" dur="500" fill="hold"/>
                                        <p:tgtEl>
                                          <p:spTgt spid="5">
                                            <p:graphicEl>
                                              <a:dgm id="{C200A881-3205-4B6D-BD17-F95BE6E3C8CC}"/>
                                            </p:graphicEl>
                                          </p:spTgt>
                                        </p:tgtEl>
                                        <p:attrNameLst>
                                          <p:attrName>ppt_y</p:attrName>
                                        </p:attrNameLst>
                                      </p:cBhvr>
                                      <p:tavLst>
                                        <p:tav tm="0">
                                          <p:val>
                                            <p:strVal val="#ppt_y-.1"/>
                                          </p:val>
                                        </p:tav>
                                        <p:tav tm="100000">
                                          <p:val>
                                            <p:strVal val="#ppt_y"/>
                                          </p:val>
                                        </p:tav>
                                      </p:tavLst>
                                    </p:anim>
                                  </p:childTnLst>
                                </p:cTn>
                              </p:par>
                            </p:childTnLst>
                          </p:cTn>
                        </p:par>
                        <p:par>
                          <p:cTn id="80" fill="hold">
                            <p:stCondLst>
                              <p:cond delay="6500"/>
                            </p:stCondLst>
                            <p:childTnLst>
                              <p:par>
                                <p:cTn id="81" presetID="47" presetClass="entr" presetSubtype="0" fill="hold" grpId="0" nodeType="afterEffect">
                                  <p:stCondLst>
                                    <p:cond delay="0"/>
                                  </p:stCondLst>
                                  <p:childTnLst>
                                    <p:set>
                                      <p:cBhvr>
                                        <p:cTn id="82" dur="1" fill="hold">
                                          <p:stCondLst>
                                            <p:cond delay="0"/>
                                          </p:stCondLst>
                                        </p:cTn>
                                        <p:tgtEl>
                                          <p:spTgt spid="5">
                                            <p:graphicEl>
                                              <a:dgm id="{7D086934-A65C-4283-BB91-8479F053DB2B}"/>
                                            </p:graphicEl>
                                          </p:spTgt>
                                        </p:tgtEl>
                                        <p:attrNameLst>
                                          <p:attrName>style.visibility</p:attrName>
                                        </p:attrNameLst>
                                      </p:cBhvr>
                                      <p:to>
                                        <p:strVal val="visible"/>
                                      </p:to>
                                    </p:set>
                                    <p:animEffect transition="in" filter="fade">
                                      <p:cBhvr>
                                        <p:cTn id="83" dur="500"/>
                                        <p:tgtEl>
                                          <p:spTgt spid="5">
                                            <p:graphicEl>
                                              <a:dgm id="{7D086934-A65C-4283-BB91-8479F053DB2B}"/>
                                            </p:graphicEl>
                                          </p:spTgt>
                                        </p:tgtEl>
                                      </p:cBhvr>
                                    </p:animEffect>
                                    <p:anim calcmode="lin" valueType="num">
                                      <p:cBhvr>
                                        <p:cTn id="84" dur="500" fill="hold"/>
                                        <p:tgtEl>
                                          <p:spTgt spid="5">
                                            <p:graphicEl>
                                              <a:dgm id="{7D086934-A65C-4283-BB91-8479F053DB2B}"/>
                                            </p:graphicEl>
                                          </p:spTgt>
                                        </p:tgtEl>
                                        <p:attrNameLst>
                                          <p:attrName>ppt_x</p:attrName>
                                        </p:attrNameLst>
                                      </p:cBhvr>
                                      <p:tavLst>
                                        <p:tav tm="0">
                                          <p:val>
                                            <p:strVal val="#ppt_x"/>
                                          </p:val>
                                        </p:tav>
                                        <p:tav tm="100000">
                                          <p:val>
                                            <p:strVal val="#ppt_x"/>
                                          </p:val>
                                        </p:tav>
                                      </p:tavLst>
                                    </p:anim>
                                    <p:anim calcmode="lin" valueType="num">
                                      <p:cBhvr>
                                        <p:cTn id="85" dur="500" fill="hold"/>
                                        <p:tgtEl>
                                          <p:spTgt spid="5">
                                            <p:graphicEl>
                                              <a:dgm id="{7D086934-A65C-4283-BB91-8479F053DB2B}"/>
                                            </p:graphicEl>
                                          </p:spTgt>
                                        </p:tgtEl>
                                        <p:attrNameLst>
                                          <p:attrName>ppt_y</p:attrName>
                                        </p:attrNameLst>
                                      </p:cBhvr>
                                      <p:tavLst>
                                        <p:tav tm="0">
                                          <p:val>
                                            <p:strVal val="#ppt_y-.1"/>
                                          </p:val>
                                        </p:tav>
                                        <p:tav tm="100000">
                                          <p:val>
                                            <p:strVal val="#ppt_y"/>
                                          </p:val>
                                        </p:tav>
                                      </p:tavLst>
                                    </p:anim>
                                  </p:childTnLst>
                                </p:cTn>
                              </p:par>
                            </p:childTnLst>
                          </p:cTn>
                        </p:par>
                        <p:par>
                          <p:cTn id="86" fill="hold">
                            <p:stCondLst>
                              <p:cond delay="7000"/>
                            </p:stCondLst>
                            <p:childTnLst>
                              <p:par>
                                <p:cTn id="87" presetID="47" presetClass="entr" presetSubtype="0" fill="hold" grpId="0" nodeType="afterEffect">
                                  <p:stCondLst>
                                    <p:cond delay="0"/>
                                  </p:stCondLst>
                                  <p:childTnLst>
                                    <p:set>
                                      <p:cBhvr>
                                        <p:cTn id="88" dur="1" fill="hold">
                                          <p:stCondLst>
                                            <p:cond delay="0"/>
                                          </p:stCondLst>
                                        </p:cTn>
                                        <p:tgtEl>
                                          <p:spTgt spid="5">
                                            <p:graphicEl>
                                              <a:dgm id="{CD6BEC75-110B-4DC7-A1D0-D9E60FD58251}"/>
                                            </p:graphicEl>
                                          </p:spTgt>
                                        </p:tgtEl>
                                        <p:attrNameLst>
                                          <p:attrName>style.visibility</p:attrName>
                                        </p:attrNameLst>
                                      </p:cBhvr>
                                      <p:to>
                                        <p:strVal val="visible"/>
                                      </p:to>
                                    </p:set>
                                    <p:animEffect transition="in" filter="fade">
                                      <p:cBhvr>
                                        <p:cTn id="89" dur="500"/>
                                        <p:tgtEl>
                                          <p:spTgt spid="5">
                                            <p:graphicEl>
                                              <a:dgm id="{CD6BEC75-110B-4DC7-A1D0-D9E60FD58251}"/>
                                            </p:graphicEl>
                                          </p:spTgt>
                                        </p:tgtEl>
                                      </p:cBhvr>
                                    </p:animEffect>
                                    <p:anim calcmode="lin" valueType="num">
                                      <p:cBhvr>
                                        <p:cTn id="90" dur="500" fill="hold"/>
                                        <p:tgtEl>
                                          <p:spTgt spid="5">
                                            <p:graphicEl>
                                              <a:dgm id="{CD6BEC75-110B-4DC7-A1D0-D9E60FD58251}"/>
                                            </p:graphicEl>
                                          </p:spTgt>
                                        </p:tgtEl>
                                        <p:attrNameLst>
                                          <p:attrName>ppt_x</p:attrName>
                                        </p:attrNameLst>
                                      </p:cBhvr>
                                      <p:tavLst>
                                        <p:tav tm="0">
                                          <p:val>
                                            <p:strVal val="#ppt_x"/>
                                          </p:val>
                                        </p:tav>
                                        <p:tav tm="100000">
                                          <p:val>
                                            <p:strVal val="#ppt_x"/>
                                          </p:val>
                                        </p:tav>
                                      </p:tavLst>
                                    </p:anim>
                                    <p:anim calcmode="lin" valueType="num">
                                      <p:cBhvr>
                                        <p:cTn id="91" dur="500" fill="hold"/>
                                        <p:tgtEl>
                                          <p:spTgt spid="5">
                                            <p:graphicEl>
                                              <a:dgm id="{CD6BEC75-110B-4DC7-A1D0-D9E60FD58251}"/>
                                            </p:graphicEl>
                                          </p:spTgt>
                                        </p:tgtEl>
                                        <p:attrNameLst>
                                          <p:attrName>ppt_y</p:attrName>
                                        </p:attrNameLst>
                                      </p:cBhvr>
                                      <p:tavLst>
                                        <p:tav tm="0">
                                          <p:val>
                                            <p:strVal val="#ppt_y-.1"/>
                                          </p:val>
                                        </p:tav>
                                        <p:tav tm="100000">
                                          <p:val>
                                            <p:strVal val="#ppt_y"/>
                                          </p:val>
                                        </p:tav>
                                      </p:tavLst>
                                    </p:anim>
                                  </p:childTnLst>
                                </p:cTn>
                              </p:par>
                            </p:childTnLst>
                          </p:cTn>
                        </p:par>
                        <p:par>
                          <p:cTn id="92" fill="hold">
                            <p:stCondLst>
                              <p:cond delay="7500"/>
                            </p:stCondLst>
                            <p:childTnLst>
                              <p:par>
                                <p:cTn id="93" presetID="47" presetClass="entr" presetSubtype="0" fill="hold" grpId="0" nodeType="afterEffect">
                                  <p:stCondLst>
                                    <p:cond delay="0"/>
                                  </p:stCondLst>
                                  <p:childTnLst>
                                    <p:set>
                                      <p:cBhvr>
                                        <p:cTn id="94" dur="1" fill="hold">
                                          <p:stCondLst>
                                            <p:cond delay="0"/>
                                          </p:stCondLst>
                                        </p:cTn>
                                        <p:tgtEl>
                                          <p:spTgt spid="5">
                                            <p:graphicEl>
                                              <a:dgm id="{8587B3A5-C1A8-4BC8-94A2-0CAA2B5702E4}"/>
                                            </p:graphicEl>
                                          </p:spTgt>
                                        </p:tgtEl>
                                        <p:attrNameLst>
                                          <p:attrName>style.visibility</p:attrName>
                                        </p:attrNameLst>
                                      </p:cBhvr>
                                      <p:to>
                                        <p:strVal val="visible"/>
                                      </p:to>
                                    </p:set>
                                    <p:animEffect transition="in" filter="fade">
                                      <p:cBhvr>
                                        <p:cTn id="95" dur="500"/>
                                        <p:tgtEl>
                                          <p:spTgt spid="5">
                                            <p:graphicEl>
                                              <a:dgm id="{8587B3A5-C1A8-4BC8-94A2-0CAA2B5702E4}"/>
                                            </p:graphicEl>
                                          </p:spTgt>
                                        </p:tgtEl>
                                      </p:cBhvr>
                                    </p:animEffect>
                                    <p:anim calcmode="lin" valueType="num">
                                      <p:cBhvr>
                                        <p:cTn id="96" dur="500" fill="hold"/>
                                        <p:tgtEl>
                                          <p:spTgt spid="5">
                                            <p:graphicEl>
                                              <a:dgm id="{8587B3A5-C1A8-4BC8-94A2-0CAA2B5702E4}"/>
                                            </p:graphicEl>
                                          </p:spTgt>
                                        </p:tgtEl>
                                        <p:attrNameLst>
                                          <p:attrName>ppt_x</p:attrName>
                                        </p:attrNameLst>
                                      </p:cBhvr>
                                      <p:tavLst>
                                        <p:tav tm="0">
                                          <p:val>
                                            <p:strVal val="#ppt_x"/>
                                          </p:val>
                                        </p:tav>
                                        <p:tav tm="100000">
                                          <p:val>
                                            <p:strVal val="#ppt_x"/>
                                          </p:val>
                                        </p:tav>
                                      </p:tavLst>
                                    </p:anim>
                                    <p:anim calcmode="lin" valueType="num">
                                      <p:cBhvr>
                                        <p:cTn id="97" dur="500" fill="hold"/>
                                        <p:tgtEl>
                                          <p:spTgt spid="5">
                                            <p:graphicEl>
                                              <a:dgm id="{8587B3A5-C1A8-4BC8-94A2-0CAA2B5702E4}"/>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0A9C49B-76D8-4E9B-B430-D1ADF40F1C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1" name="Rectangle 10">
            <a:extLst>
              <a:ext uri="{FF2B5EF4-FFF2-40B4-BE49-F238E27FC236}">
                <a16:creationId xmlns:a16="http://schemas.microsoft.com/office/drawing/2014/main" id="{F88A5712-2FE0-4DD4-BDC6-099EA378A0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9">
            <a:extLst>
              <a:ext uri="{FF2B5EF4-FFF2-40B4-BE49-F238E27FC236}">
                <a16:creationId xmlns:a16="http://schemas.microsoft.com/office/drawing/2014/main" id="{448E5503-E0F8-4B94-81A3-B1FA57623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47" y="0"/>
            <a:ext cx="8829967"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15" name="Rectangle 14">
            <a:extLst>
              <a:ext uri="{FF2B5EF4-FFF2-40B4-BE49-F238E27FC236}">
                <a16:creationId xmlns:a16="http://schemas.microsoft.com/office/drawing/2014/main" id="{CE54F896-85E7-4403-9E37-1B004731F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3490722"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14351" y="685800"/>
            <a:ext cx="2536460" cy="4846967"/>
          </a:xfrm>
        </p:spPr>
        <p:txBody>
          <a:bodyPr>
            <a:normAutofit/>
          </a:bodyPr>
          <a:lstStyle/>
          <a:p>
            <a:r>
              <a:rPr lang="en-GB" sz="4200" dirty="0">
                <a:solidFill>
                  <a:srgbClr val="FFFFFF"/>
                </a:solidFill>
              </a:rPr>
              <a:t>Case Study: Jaguar Land Rover</a:t>
            </a:r>
          </a:p>
        </p:txBody>
      </p:sp>
      <p:graphicFrame>
        <p:nvGraphicFramePr>
          <p:cNvPr id="5" name="Content Placeholder 2">
            <a:extLst>
              <a:ext uri="{FF2B5EF4-FFF2-40B4-BE49-F238E27FC236}">
                <a16:creationId xmlns:a16="http://schemas.microsoft.com/office/drawing/2014/main" id="{E9EE2BDA-825C-6FA5-88F9-87EC20A216D3}"/>
              </a:ext>
            </a:extLst>
          </p:cNvPr>
          <p:cNvGraphicFramePr>
            <a:graphicFrameLocks noGrp="1"/>
          </p:cNvGraphicFramePr>
          <p:nvPr>
            <p:ph idx="1"/>
            <p:extLst>
              <p:ext uri="{D42A27DB-BD31-4B8C-83A1-F6EECF244321}">
                <p14:modId xmlns:p14="http://schemas.microsoft.com/office/powerpoint/2010/main" val="4226827952"/>
              </p:ext>
            </p:extLst>
          </p:nvPr>
        </p:nvGraphicFramePr>
        <p:xfrm>
          <a:off x="3970581" y="685800"/>
          <a:ext cx="4319742" cy="48469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1000"/>
                                        <p:tgtEl>
                                          <p:spTgt spid="2"/>
                                        </p:tgtEl>
                                      </p:cBhvr>
                                    </p:animEffect>
                                  </p:childTnLst>
                                </p:cTn>
                              </p:par>
                            </p:childTnLst>
                          </p:cTn>
                        </p:par>
                        <p:par>
                          <p:cTn id="8" fill="hold">
                            <p:stCondLst>
                              <p:cond delay="1000"/>
                            </p:stCondLst>
                            <p:childTnLst>
                              <p:par>
                                <p:cTn id="9" presetID="6" presetClass="entr" presetSubtype="16" fill="hold" grpId="0" nodeType="afterEffect">
                                  <p:stCondLst>
                                    <p:cond delay="0"/>
                                  </p:stCondLst>
                                  <p:childTnLst>
                                    <p:set>
                                      <p:cBhvr>
                                        <p:cTn id="10" dur="1" fill="hold">
                                          <p:stCondLst>
                                            <p:cond delay="0"/>
                                          </p:stCondLst>
                                        </p:cTn>
                                        <p:tgtEl>
                                          <p:spTgt spid="5">
                                            <p:graphicEl>
                                              <a:dgm id="{C4D5B020-0042-48A5-A2C3-3F0EB4172223}"/>
                                            </p:graphicEl>
                                          </p:spTgt>
                                        </p:tgtEl>
                                        <p:attrNameLst>
                                          <p:attrName>style.visibility</p:attrName>
                                        </p:attrNameLst>
                                      </p:cBhvr>
                                      <p:to>
                                        <p:strVal val="visible"/>
                                      </p:to>
                                    </p:set>
                                    <p:animEffect transition="in" filter="circle(in)">
                                      <p:cBhvr>
                                        <p:cTn id="11" dur="750"/>
                                        <p:tgtEl>
                                          <p:spTgt spid="5">
                                            <p:graphicEl>
                                              <a:dgm id="{C4D5B020-0042-48A5-A2C3-3F0EB4172223}"/>
                                            </p:graphicEl>
                                          </p:spTgt>
                                        </p:tgtEl>
                                      </p:cBhvr>
                                    </p:animEffect>
                                  </p:childTnLst>
                                </p:cTn>
                              </p:par>
                            </p:childTnLst>
                          </p:cTn>
                        </p:par>
                        <p:par>
                          <p:cTn id="12" fill="hold">
                            <p:stCondLst>
                              <p:cond delay="1750"/>
                            </p:stCondLst>
                            <p:childTnLst>
                              <p:par>
                                <p:cTn id="13" presetID="6" presetClass="entr" presetSubtype="16" fill="hold" grpId="0" nodeType="afterEffect">
                                  <p:stCondLst>
                                    <p:cond delay="0"/>
                                  </p:stCondLst>
                                  <p:childTnLst>
                                    <p:set>
                                      <p:cBhvr>
                                        <p:cTn id="14" dur="1" fill="hold">
                                          <p:stCondLst>
                                            <p:cond delay="0"/>
                                          </p:stCondLst>
                                        </p:cTn>
                                        <p:tgtEl>
                                          <p:spTgt spid="5">
                                            <p:graphicEl>
                                              <a:dgm id="{A933CC33-917E-4EB3-8C5D-B2EA4B7FA3FC}"/>
                                            </p:graphicEl>
                                          </p:spTgt>
                                        </p:tgtEl>
                                        <p:attrNameLst>
                                          <p:attrName>style.visibility</p:attrName>
                                        </p:attrNameLst>
                                      </p:cBhvr>
                                      <p:to>
                                        <p:strVal val="visible"/>
                                      </p:to>
                                    </p:set>
                                    <p:animEffect transition="in" filter="circle(in)">
                                      <p:cBhvr>
                                        <p:cTn id="15" dur="750"/>
                                        <p:tgtEl>
                                          <p:spTgt spid="5">
                                            <p:graphicEl>
                                              <a:dgm id="{A933CC33-917E-4EB3-8C5D-B2EA4B7FA3FC}"/>
                                            </p:graphicEl>
                                          </p:spTgt>
                                        </p:tgtEl>
                                      </p:cBhvr>
                                    </p:animEffect>
                                  </p:childTnLst>
                                </p:cTn>
                              </p:par>
                            </p:childTnLst>
                          </p:cTn>
                        </p:par>
                        <p:par>
                          <p:cTn id="16" fill="hold">
                            <p:stCondLst>
                              <p:cond delay="2500"/>
                            </p:stCondLst>
                            <p:childTnLst>
                              <p:par>
                                <p:cTn id="17" presetID="6" presetClass="entr" presetSubtype="16" fill="hold" grpId="0" nodeType="afterEffect">
                                  <p:stCondLst>
                                    <p:cond delay="0"/>
                                  </p:stCondLst>
                                  <p:childTnLst>
                                    <p:set>
                                      <p:cBhvr>
                                        <p:cTn id="18" dur="1" fill="hold">
                                          <p:stCondLst>
                                            <p:cond delay="0"/>
                                          </p:stCondLst>
                                        </p:cTn>
                                        <p:tgtEl>
                                          <p:spTgt spid="5">
                                            <p:graphicEl>
                                              <a:dgm id="{F81BA09B-F5F8-48AF-B0B3-1170A9E92F6B}"/>
                                            </p:graphicEl>
                                          </p:spTgt>
                                        </p:tgtEl>
                                        <p:attrNameLst>
                                          <p:attrName>style.visibility</p:attrName>
                                        </p:attrNameLst>
                                      </p:cBhvr>
                                      <p:to>
                                        <p:strVal val="visible"/>
                                      </p:to>
                                    </p:set>
                                    <p:animEffect transition="in" filter="circle(in)">
                                      <p:cBhvr>
                                        <p:cTn id="19" dur="750"/>
                                        <p:tgtEl>
                                          <p:spTgt spid="5">
                                            <p:graphicEl>
                                              <a:dgm id="{F81BA09B-F5F8-48AF-B0B3-1170A9E92F6B}"/>
                                            </p:graphicEl>
                                          </p:spTgt>
                                        </p:tgtEl>
                                      </p:cBhvr>
                                    </p:animEffect>
                                  </p:childTnLst>
                                </p:cTn>
                              </p:par>
                            </p:childTnLst>
                          </p:cTn>
                        </p:par>
                        <p:par>
                          <p:cTn id="20" fill="hold">
                            <p:stCondLst>
                              <p:cond delay="3250"/>
                            </p:stCondLst>
                            <p:childTnLst>
                              <p:par>
                                <p:cTn id="21" presetID="6" presetClass="entr" presetSubtype="16" fill="hold" grpId="0" nodeType="afterEffect">
                                  <p:stCondLst>
                                    <p:cond delay="0"/>
                                  </p:stCondLst>
                                  <p:childTnLst>
                                    <p:set>
                                      <p:cBhvr>
                                        <p:cTn id="22" dur="1" fill="hold">
                                          <p:stCondLst>
                                            <p:cond delay="0"/>
                                          </p:stCondLst>
                                        </p:cTn>
                                        <p:tgtEl>
                                          <p:spTgt spid="5">
                                            <p:graphicEl>
                                              <a:dgm id="{3F063CE1-C535-4CFD-B868-3D28289AA0BE}"/>
                                            </p:graphicEl>
                                          </p:spTgt>
                                        </p:tgtEl>
                                        <p:attrNameLst>
                                          <p:attrName>style.visibility</p:attrName>
                                        </p:attrNameLst>
                                      </p:cBhvr>
                                      <p:to>
                                        <p:strVal val="visible"/>
                                      </p:to>
                                    </p:set>
                                    <p:animEffect transition="in" filter="circle(in)">
                                      <p:cBhvr>
                                        <p:cTn id="23" dur="750"/>
                                        <p:tgtEl>
                                          <p:spTgt spid="5">
                                            <p:graphicEl>
                                              <a:dgm id="{3F063CE1-C535-4CFD-B868-3D28289AA0BE}"/>
                                            </p:graphicEl>
                                          </p:spTgt>
                                        </p:tgtEl>
                                      </p:cBhvr>
                                    </p:animEffect>
                                  </p:childTnLst>
                                </p:cTn>
                              </p:par>
                            </p:childTnLst>
                          </p:cTn>
                        </p:par>
                        <p:par>
                          <p:cTn id="24" fill="hold">
                            <p:stCondLst>
                              <p:cond delay="4000"/>
                            </p:stCondLst>
                            <p:childTnLst>
                              <p:par>
                                <p:cTn id="25" presetID="6" presetClass="entr" presetSubtype="16" fill="hold" grpId="0" nodeType="afterEffect">
                                  <p:stCondLst>
                                    <p:cond delay="0"/>
                                  </p:stCondLst>
                                  <p:childTnLst>
                                    <p:set>
                                      <p:cBhvr>
                                        <p:cTn id="26" dur="1" fill="hold">
                                          <p:stCondLst>
                                            <p:cond delay="0"/>
                                          </p:stCondLst>
                                        </p:cTn>
                                        <p:tgtEl>
                                          <p:spTgt spid="5">
                                            <p:graphicEl>
                                              <a:dgm id="{924491EE-5354-41B6-B7F4-7D39809830E5}"/>
                                            </p:graphicEl>
                                          </p:spTgt>
                                        </p:tgtEl>
                                        <p:attrNameLst>
                                          <p:attrName>style.visibility</p:attrName>
                                        </p:attrNameLst>
                                      </p:cBhvr>
                                      <p:to>
                                        <p:strVal val="visible"/>
                                      </p:to>
                                    </p:set>
                                    <p:animEffect transition="in" filter="circle(in)">
                                      <p:cBhvr>
                                        <p:cTn id="27" dur="750"/>
                                        <p:tgtEl>
                                          <p:spTgt spid="5">
                                            <p:graphicEl>
                                              <a:dgm id="{924491EE-5354-41B6-B7F4-7D39809830E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4DAAB9-1F6E-44A6-8EBD-11AA857B20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4350" y="685800"/>
            <a:ext cx="8094627" cy="1151965"/>
          </a:xfrm>
        </p:spPr>
        <p:txBody>
          <a:bodyPr>
            <a:normAutofit/>
          </a:bodyPr>
          <a:lstStyle/>
          <a:p>
            <a:r>
              <a:rPr lang="en-GB" sz="4100" dirty="0"/>
              <a:t>Why Cultural Awareness Matters</a:t>
            </a:r>
          </a:p>
        </p:txBody>
      </p:sp>
      <p:graphicFrame>
        <p:nvGraphicFramePr>
          <p:cNvPr id="5" name="Content Placeholder 2">
            <a:extLst>
              <a:ext uri="{FF2B5EF4-FFF2-40B4-BE49-F238E27FC236}">
                <a16:creationId xmlns:a16="http://schemas.microsoft.com/office/drawing/2014/main" id="{A1E5EF63-94D4-AEBE-4C8D-DB6E0C195B80}"/>
              </a:ext>
            </a:extLst>
          </p:cNvPr>
          <p:cNvGraphicFramePr>
            <a:graphicFrameLocks noGrp="1"/>
          </p:cNvGraphicFramePr>
          <p:nvPr>
            <p:ph idx="1"/>
            <p:extLst>
              <p:ext uri="{D42A27DB-BD31-4B8C-83A1-F6EECF244321}">
                <p14:modId xmlns:p14="http://schemas.microsoft.com/office/powerpoint/2010/main" val="1520745261"/>
              </p:ext>
            </p:extLst>
          </p:nvPr>
        </p:nvGraphicFramePr>
        <p:xfrm>
          <a:off x="514350" y="2063750"/>
          <a:ext cx="8095059" cy="39084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par>
                          <p:cTn id="8" fill="hold">
                            <p:stCondLst>
                              <p:cond delay="500"/>
                            </p:stCondLst>
                            <p:childTnLst>
                              <p:par>
                                <p:cTn id="9" presetID="21" presetClass="entr" presetSubtype="1" fill="hold" grpId="0" nodeType="afterEffect">
                                  <p:stCondLst>
                                    <p:cond delay="0"/>
                                  </p:stCondLst>
                                  <p:childTnLst>
                                    <p:set>
                                      <p:cBhvr>
                                        <p:cTn id="10" dur="1" fill="hold">
                                          <p:stCondLst>
                                            <p:cond delay="0"/>
                                          </p:stCondLst>
                                        </p:cTn>
                                        <p:tgtEl>
                                          <p:spTgt spid="5">
                                            <p:graphicEl>
                                              <a:dgm id="{85761D09-57D2-4852-956B-340C8187F617}"/>
                                            </p:graphicEl>
                                          </p:spTgt>
                                        </p:tgtEl>
                                        <p:attrNameLst>
                                          <p:attrName>style.visibility</p:attrName>
                                        </p:attrNameLst>
                                      </p:cBhvr>
                                      <p:to>
                                        <p:strVal val="visible"/>
                                      </p:to>
                                    </p:set>
                                    <p:animEffect transition="in" filter="wheel(1)">
                                      <p:cBhvr>
                                        <p:cTn id="11" dur="750"/>
                                        <p:tgtEl>
                                          <p:spTgt spid="5">
                                            <p:graphicEl>
                                              <a:dgm id="{85761D09-57D2-4852-956B-340C8187F617}"/>
                                            </p:graphicEl>
                                          </p:spTgt>
                                        </p:tgtEl>
                                      </p:cBhvr>
                                    </p:animEffect>
                                  </p:childTnLst>
                                </p:cTn>
                              </p:par>
                            </p:childTnLst>
                          </p:cTn>
                        </p:par>
                        <p:par>
                          <p:cTn id="12" fill="hold">
                            <p:stCondLst>
                              <p:cond delay="1250"/>
                            </p:stCondLst>
                            <p:childTnLst>
                              <p:par>
                                <p:cTn id="13" presetID="21" presetClass="entr" presetSubtype="1" fill="hold" grpId="0" nodeType="afterEffect">
                                  <p:stCondLst>
                                    <p:cond delay="0"/>
                                  </p:stCondLst>
                                  <p:childTnLst>
                                    <p:set>
                                      <p:cBhvr>
                                        <p:cTn id="14" dur="1" fill="hold">
                                          <p:stCondLst>
                                            <p:cond delay="0"/>
                                          </p:stCondLst>
                                        </p:cTn>
                                        <p:tgtEl>
                                          <p:spTgt spid="5">
                                            <p:graphicEl>
                                              <a:dgm id="{6FA3082F-2D5F-40EB-82B8-0C1EDAB91BEB}"/>
                                            </p:graphicEl>
                                          </p:spTgt>
                                        </p:tgtEl>
                                        <p:attrNameLst>
                                          <p:attrName>style.visibility</p:attrName>
                                        </p:attrNameLst>
                                      </p:cBhvr>
                                      <p:to>
                                        <p:strVal val="visible"/>
                                      </p:to>
                                    </p:set>
                                    <p:animEffect transition="in" filter="wheel(1)">
                                      <p:cBhvr>
                                        <p:cTn id="15" dur="750"/>
                                        <p:tgtEl>
                                          <p:spTgt spid="5">
                                            <p:graphicEl>
                                              <a:dgm id="{6FA3082F-2D5F-40EB-82B8-0C1EDAB91BEB}"/>
                                            </p:graphicEl>
                                          </p:spTgt>
                                        </p:tgtEl>
                                      </p:cBhvr>
                                    </p:animEffect>
                                  </p:childTnLst>
                                </p:cTn>
                              </p:par>
                            </p:childTnLst>
                          </p:cTn>
                        </p:par>
                        <p:par>
                          <p:cTn id="16" fill="hold">
                            <p:stCondLst>
                              <p:cond delay="2000"/>
                            </p:stCondLst>
                            <p:childTnLst>
                              <p:par>
                                <p:cTn id="17" presetID="21" presetClass="entr" presetSubtype="1" fill="hold" grpId="0" nodeType="afterEffect">
                                  <p:stCondLst>
                                    <p:cond delay="0"/>
                                  </p:stCondLst>
                                  <p:childTnLst>
                                    <p:set>
                                      <p:cBhvr>
                                        <p:cTn id="18" dur="1" fill="hold">
                                          <p:stCondLst>
                                            <p:cond delay="0"/>
                                          </p:stCondLst>
                                        </p:cTn>
                                        <p:tgtEl>
                                          <p:spTgt spid="5">
                                            <p:graphicEl>
                                              <a:dgm id="{7883A4D2-0C51-47B5-8030-BC2C264D4855}"/>
                                            </p:graphicEl>
                                          </p:spTgt>
                                        </p:tgtEl>
                                        <p:attrNameLst>
                                          <p:attrName>style.visibility</p:attrName>
                                        </p:attrNameLst>
                                      </p:cBhvr>
                                      <p:to>
                                        <p:strVal val="visible"/>
                                      </p:to>
                                    </p:set>
                                    <p:animEffect transition="in" filter="wheel(1)">
                                      <p:cBhvr>
                                        <p:cTn id="19" dur="750"/>
                                        <p:tgtEl>
                                          <p:spTgt spid="5">
                                            <p:graphicEl>
                                              <a:dgm id="{7883A4D2-0C51-47B5-8030-BC2C264D4855}"/>
                                            </p:graphicEl>
                                          </p:spTgt>
                                        </p:tgtEl>
                                      </p:cBhvr>
                                    </p:animEffect>
                                  </p:childTnLst>
                                </p:cTn>
                              </p:par>
                            </p:childTnLst>
                          </p:cTn>
                        </p:par>
                        <p:par>
                          <p:cTn id="20" fill="hold">
                            <p:stCondLst>
                              <p:cond delay="2750"/>
                            </p:stCondLst>
                            <p:childTnLst>
                              <p:par>
                                <p:cTn id="21" presetID="21" presetClass="entr" presetSubtype="1" fill="hold" grpId="0" nodeType="afterEffect">
                                  <p:stCondLst>
                                    <p:cond delay="0"/>
                                  </p:stCondLst>
                                  <p:childTnLst>
                                    <p:set>
                                      <p:cBhvr>
                                        <p:cTn id="22" dur="1" fill="hold">
                                          <p:stCondLst>
                                            <p:cond delay="0"/>
                                          </p:stCondLst>
                                        </p:cTn>
                                        <p:tgtEl>
                                          <p:spTgt spid="5">
                                            <p:graphicEl>
                                              <a:dgm id="{9E643825-7E23-40E8-9C6C-05A0B38D2586}"/>
                                            </p:graphicEl>
                                          </p:spTgt>
                                        </p:tgtEl>
                                        <p:attrNameLst>
                                          <p:attrName>style.visibility</p:attrName>
                                        </p:attrNameLst>
                                      </p:cBhvr>
                                      <p:to>
                                        <p:strVal val="visible"/>
                                      </p:to>
                                    </p:set>
                                    <p:animEffect transition="in" filter="wheel(1)">
                                      <p:cBhvr>
                                        <p:cTn id="23" dur="750"/>
                                        <p:tgtEl>
                                          <p:spTgt spid="5">
                                            <p:graphicEl>
                                              <a:dgm id="{9E643825-7E23-40E8-9C6C-05A0B38D2586}"/>
                                            </p:graphicEl>
                                          </p:spTgt>
                                        </p:tgtEl>
                                      </p:cBhvr>
                                    </p:animEffect>
                                  </p:childTnLst>
                                </p:cTn>
                              </p:par>
                            </p:childTnLst>
                          </p:cTn>
                        </p:par>
                        <p:par>
                          <p:cTn id="24" fill="hold">
                            <p:stCondLst>
                              <p:cond delay="3500"/>
                            </p:stCondLst>
                            <p:childTnLst>
                              <p:par>
                                <p:cTn id="25" presetID="21" presetClass="entr" presetSubtype="1" fill="hold" grpId="0" nodeType="afterEffect">
                                  <p:stCondLst>
                                    <p:cond delay="0"/>
                                  </p:stCondLst>
                                  <p:childTnLst>
                                    <p:set>
                                      <p:cBhvr>
                                        <p:cTn id="26" dur="1" fill="hold">
                                          <p:stCondLst>
                                            <p:cond delay="0"/>
                                          </p:stCondLst>
                                        </p:cTn>
                                        <p:tgtEl>
                                          <p:spTgt spid="5">
                                            <p:graphicEl>
                                              <a:dgm id="{13B25F0B-F668-407C-90FF-64FDEFAC2E5B}"/>
                                            </p:graphicEl>
                                          </p:spTgt>
                                        </p:tgtEl>
                                        <p:attrNameLst>
                                          <p:attrName>style.visibility</p:attrName>
                                        </p:attrNameLst>
                                      </p:cBhvr>
                                      <p:to>
                                        <p:strVal val="visible"/>
                                      </p:to>
                                    </p:set>
                                    <p:animEffect transition="in" filter="wheel(1)">
                                      <p:cBhvr>
                                        <p:cTn id="27" dur="750"/>
                                        <p:tgtEl>
                                          <p:spTgt spid="5">
                                            <p:graphicEl>
                                              <a:dgm id="{13B25F0B-F668-407C-90FF-64FDEFAC2E5B}"/>
                                            </p:graphicEl>
                                          </p:spTgt>
                                        </p:tgtEl>
                                      </p:cBhvr>
                                    </p:animEffect>
                                  </p:childTnLst>
                                </p:cTn>
                              </p:par>
                            </p:childTnLst>
                          </p:cTn>
                        </p:par>
                        <p:par>
                          <p:cTn id="28" fill="hold">
                            <p:stCondLst>
                              <p:cond delay="4250"/>
                            </p:stCondLst>
                            <p:childTnLst>
                              <p:par>
                                <p:cTn id="29" presetID="21" presetClass="entr" presetSubtype="1" fill="hold" grpId="0" nodeType="afterEffect">
                                  <p:stCondLst>
                                    <p:cond delay="0"/>
                                  </p:stCondLst>
                                  <p:childTnLst>
                                    <p:set>
                                      <p:cBhvr>
                                        <p:cTn id="30" dur="1" fill="hold">
                                          <p:stCondLst>
                                            <p:cond delay="0"/>
                                          </p:stCondLst>
                                        </p:cTn>
                                        <p:tgtEl>
                                          <p:spTgt spid="5">
                                            <p:graphicEl>
                                              <a:dgm id="{883E6DFD-9BB1-4DA6-8AA4-8B0C6278BF89}"/>
                                            </p:graphicEl>
                                          </p:spTgt>
                                        </p:tgtEl>
                                        <p:attrNameLst>
                                          <p:attrName>style.visibility</p:attrName>
                                        </p:attrNameLst>
                                      </p:cBhvr>
                                      <p:to>
                                        <p:strVal val="visible"/>
                                      </p:to>
                                    </p:set>
                                    <p:animEffect transition="in" filter="wheel(1)">
                                      <p:cBhvr>
                                        <p:cTn id="31" dur="750"/>
                                        <p:tgtEl>
                                          <p:spTgt spid="5">
                                            <p:graphicEl>
                                              <a:dgm id="{883E6DFD-9BB1-4DA6-8AA4-8B0C6278BF89}"/>
                                            </p:graphicEl>
                                          </p:spTgt>
                                        </p:tgtEl>
                                      </p:cBhvr>
                                    </p:animEffect>
                                  </p:childTnLst>
                                </p:cTn>
                              </p:par>
                            </p:childTnLst>
                          </p:cTn>
                        </p:par>
                        <p:par>
                          <p:cTn id="32" fill="hold">
                            <p:stCondLst>
                              <p:cond delay="5000"/>
                            </p:stCondLst>
                            <p:childTnLst>
                              <p:par>
                                <p:cTn id="33" presetID="21" presetClass="entr" presetSubtype="1" fill="hold" grpId="0" nodeType="afterEffect">
                                  <p:stCondLst>
                                    <p:cond delay="0"/>
                                  </p:stCondLst>
                                  <p:childTnLst>
                                    <p:set>
                                      <p:cBhvr>
                                        <p:cTn id="34" dur="1" fill="hold">
                                          <p:stCondLst>
                                            <p:cond delay="0"/>
                                          </p:stCondLst>
                                        </p:cTn>
                                        <p:tgtEl>
                                          <p:spTgt spid="5">
                                            <p:graphicEl>
                                              <a:dgm id="{C351A334-7DD8-466D-83A5-1D7D58815EF5}"/>
                                            </p:graphicEl>
                                          </p:spTgt>
                                        </p:tgtEl>
                                        <p:attrNameLst>
                                          <p:attrName>style.visibility</p:attrName>
                                        </p:attrNameLst>
                                      </p:cBhvr>
                                      <p:to>
                                        <p:strVal val="visible"/>
                                      </p:to>
                                    </p:set>
                                    <p:animEffect transition="in" filter="wheel(1)">
                                      <p:cBhvr>
                                        <p:cTn id="35" dur="750"/>
                                        <p:tgtEl>
                                          <p:spTgt spid="5">
                                            <p:graphicEl>
                                              <a:dgm id="{C351A334-7DD8-466D-83A5-1D7D58815EF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Conclusion &amp; Recommendations</a:t>
            </a:r>
          </a:p>
        </p:txBody>
      </p:sp>
      <p:graphicFrame>
        <p:nvGraphicFramePr>
          <p:cNvPr id="5" name="Content Placeholder 2">
            <a:extLst>
              <a:ext uri="{FF2B5EF4-FFF2-40B4-BE49-F238E27FC236}">
                <a16:creationId xmlns:a16="http://schemas.microsoft.com/office/drawing/2014/main" id="{79F85B05-E8A2-0EF4-AF4B-96A986C98E65}"/>
              </a:ext>
            </a:extLst>
          </p:cNvPr>
          <p:cNvGraphicFramePr>
            <a:graphicFrameLocks noGrp="1"/>
          </p:cNvGraphicFramePr>
          <p:nvPr>
            <p:ph idx="1"/>
            <p:extLst>
              <p:ext uri="{D42A27DB-BD31-4B8C-83A1-F6EECF244321}">
                <p14:modId xmlns:p14="http://schemas.microsoft.com/office/powerpoint/2010/main" val="3205507914"/>
              </p:ext>
            </p:extLst>
          </p:nvPr>
        </p:nvGraphicFramePr>
        <p:xfrm>
          <a:off x="514351" y="2063396"/>
          <a:ext cx="7797662" cy="33111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p:stCondLst>
                              <p:cond delay="500"/>
                            </p:stCondLst>
                            <p:childTnLst>
                              <p:par>
                                <p:cTn id="9" presetID="47" presetClass="entr" presetSubtype="0" fill="hold" grpId="0" nodeType="afterEffect">
                                  <p:stCondLst>
                                    <p:cond delay="0"/>
                                  </p:stCondLst>
                                  <p:childTnLst>
                                    <p:set>
                                      <p:cBhvr>
                                        <p:cTn id="10" dur="1" fill="hold">
                                          <p:stCondLst>
                                            <p:cond delay="0"/>
                                          </p:stCondLst>
                                        </p:cTn>
                                        <p:tgtEl>
                                          <p:spTgt spid="5">
                                            <p:graphicEl>
                                              <a:dgm id="{8BB3F25D-673E-47C0-81C2-A1CF64C7735E}"/>
                                            </p:graphicEl>
                                          </p:spTgt>
                                        </p:tgtEl>
                                        <p:attrNameLst>
                                          <p:attrName>style.visibility</p:attrName>
                                        </p:attrNameLst>
                                      </p:cBhvr>
                                      <p:to>
                                        <p:strVal val="visible"/>
                                      </p:to>
                                    </p:set>
                                    <p:animEffect transition="in" filter="fade">
                                      <p:cBhvr>
                                        <p:cTn id="11" dur="1000"/>
                                        <p:tgtEl>
                                          <p:spTgt spid="5">
                                            <p:graphicEl>
                                              <a:dgm id="{8BB3F25D-673E-47C0-81C2-A1CF64C7735E}"/>
                                            </p:graphicEl>
                                          </p:spTgt>
                                        </p:tgtEl>
                                      </p:cBhvr>
                                    </p:animEffect>
                                    <p:anim calcmode="lin" valueType="num">
                                      <p:cBhvr>
                                        <p:cTn id="12" dur="1000" fill="hold"/>
                                        <p:tgtEl>
                                          <p:spTgt spid="5">
                                            <p:graphicEl>
                                              <a:dgm id="{8BB3F25D-673E-47C0-81C2-A1CF64C7735E}"/>
                                            </p:graphicEl>
                                          </p:spTgt>
                                        </p:tgtEl>
                                        <p:attrNameLst>
                                          <p:attrName>ppt_x</p:attrName>
                                        </p:attrNameLst>
                                      </p:cBhvr>
                                      <p:tavLst>
                                        <p:tav tm="0">
                                          <p:val>
                                            <p:strVal val="#ppt_x"/>
                                          </p:val>
                                        </p:tav>
                                        <p:tav tm="100000">
                                          <p:val>
                                            <p:strVal val="#ppt_x"/>
                                          </p:val>
                                        </p:tav>
                                      </p:tavLst>
                                    </p:anim>
                                    <p:anim calcmode="lin" valueType="num">
                                      <p:cBhvr>
                                        <p:cTn id="13" dur="1000" fill="hold"/>
                                        <p:tgtEl>
                                          <p:spTgt spid="5">
                                            <p:graphicEl>
                                              <a:dgm id="{8BB3F25D-673E-47C0-81C2-A1CF64C7735E}"/>
                                            </p:graphicEl>
                                          </p:spTgt>
                                        </p:tgtEl>
                                        <p:attrNameLst>
                                          <p:attrName>ppt_y</p:attrName>
                                        </p:attrNameLst>
                                      </p:cBhvr>
                                      <p:tavLst>
                                        <p:tav tm="0">
                                          <p:val>
                                            <p:strVal val="#ppt_y-.1"/>
                                          </p:val>
                                        </p:tav>
                                        <p:tav tm="100000">
                                          <p:val>
                                            <p:strVal val="#ppt_y"/>
                                          </p:val>
                                        </p:tav>
                                      </p:tavLst>
                                    </p:anim>
                                  </p:childTnLst>
                                </p:cTn>
                              </p:par>
                            </p:childTnLst>
                          </p:cTn>
                        </p:par>
                        <p:par>
                          <p:cTn id="14" fill="hold">
                            <p:stCondLst>
                              <p:cond delay="1500"/>
                            </p:stCondLst>
                            <p:childTnLst>
                              <p:par>
                                <p:cTn id="15" presetID="47" presetClass="entr" presetSubtype="0" fill="hold" grpId="0" nodeType="afterEffect">
                                  <p:stCondLst>
                                    <p:cond delay="0"/>
                                  </p:stCondLst>
                                  <p:childTnLst>
                                    <p:set>
                                      <p:cBhvr>
                                        <p:cTn id="16" dur="1" fill="hold">
                                          <p:stCondLst>
                                            <p:cond delay="0"/>
                                          </p:stCondLst>
                                        </p:cTn>
                                        <p:tgtEl>
                                          <p:spTgt spid="5">
                                            <p:graphicEl>
                                              <a:dgm id="{4248D1B1-22F5-401F-A868-AD8DCFA3C29D}"/>
                                            </p:graphicEl>
                                          </p:spTgt>
                                        </p:tgtEl>
                                        <p:attrNameLst>
                                          <p:attrName>style.visibility</p:attrName>
                                        </p:attrNameLst>
                                      </p:cBhvr>
                                      <p:to>
                                        <p:strVal val="visible"/>
                                      </p:to>
                                    </p:set>
                                    <p:animEffect transition="in" filter="fade">
                                      <p:cBhvr>
                                        <p:cTn id="17" dur="1000"/>
                                        <p:tgtEl>
                                          <p:spTgt spid="5">
                                            <p:graphicEl>
                                              <a:dgm id="{4248D1B1-22F5-401F-A868-AD8DCFA3C29D}"/>
                                            </p:graphicEl>
                                          </p:spTgt>
                                        </p:tgtEl>
                                      </p:cBhvr>
                                    </p:animEffect>
                                    <p:anim calcmode="lin" valueType="num">
                                      <p:cBhvr>
                                        <p:cTn id="18" dur="1000" fill="hold"/>
                                        <p:tgtEl>
                                          <p:spTgt spid="5">
                                            <p:graphicEl>
                                              <a:dgm id="{4248D1B1-22F5-401F-A868-AD8DCFA3C29D}"/>
                                            </p:graphicEl>
                                          </p:spTgt>
                                        </p:tgtEl>
                                        <p:attrNameLst>
                                          <p:attrName>ppt_x</p:attrName>
                                        </p:attrNameLst>
                                      </p:cBhvr>
                                      <p:tavLst>
                                        <p:tav tm="0">
                                          <p:val>
                                            <p:strVal val="#ppt_x"/>
                                          </p:val>
                                        </p:tav>
                                        <p:tav tm="100000">
                                          <p:val>
                                            <p:strVal val="#ppt_x"/>
                                          </p:val>
                                        </p:tav>
                                      </p:tavLst>
                                    </p:anim>
                                    <p:anim calcmode="lin" valueType="num">
                                      <p:cBhvr>
                                        <p:cTn id="19" dur="1000" fill="hold"/>
                                        <p:tgtEl>
                                          <p:spTgt spid="5">
                                            <p:graphicEl>
                                              <a:dgm id="{4248D1B1-22F5-401F-A868-AD8DCFA3C29D}"/>
                                            </p:graphicEl>
                                          </p:spTgt>
                                        </p:tgtEl>
                                        <p:attrNameLst>
                                          <p:attrName>ppt_y</p:attrName>
                                        </p:attrNameLst>
                                      </p:cBhvr>
                                      <p:tavLst>
                                        <p:tav tm="0">
                                          <p:val>
                                            <p:strVal val="#ppt_y-.1"/>
                                          </p:val>
                                        </p:tav>
                                        <p:tav tm="100000">
                                          <p:val>
                                            <p:strVal val="#ppt_y"/>
                                          </p:val>
                                        </p:tav>
                                      </p:tavLst>
                                    </p:anim>
                                  </p:childTnLst>
                                </p:cTn>
                              </p:par>
                            </p:childTnLst>
                          </p:cTn>
                        </p:par>
                        <p:par>
                          <p:cTn id="20" fill="hold">
                            <p:stCondLst>
                              <p:cond delay="2500"/>
                            </p:stCondLst>
                            <p:childTnLst>
                              <p:par>
                                <p:cTn id="21" presetID="47" presetClass="entr" presetSubtype="0" fill="hold" grpId="0" nodeType="afterEffect">
                                  <p:stCondLst>
                                    <p:cond delay="0"/>
                                  </p:stCondLst>
                                  <p:childTnLst>
                                    <p:set>
                                      <p:cBhvr>
                                        <p:cTn id="22" dur="1" fill="hold">
                                          <p:stCondLst>
                                            <p:cond delay="0"/>
                                          </p:stCondLst>
                                        </p:cTn>
                                        <p:tgtEl>
                                          <p:spTgt spid="5">
                                            <p:graphicEl>
                                              <a:dgm id="{32623B35-01D9-44A6-BB9C-035BCD931514}"/>
                                            </p:graphicEl>
                                          </p:spTgt>
                                        </p:tgtEl>
                                        <p:attrNameLst>
                                          <p:attrName>style.visibility</p:attrName>
                                        </p:attrNameLst>
                                      </p:cBhvr>
                                      <p:to>
                                        <p:strVal val="visible"/>
                                      </p:to>
                                    </p:set>
                                    <p:animEffect transition="in" filter="fade">
                                      <p:cBhvr>
                                        <p:cTn id="23" dur="1000"/>
                                        <p:tgtEl>
                                          <p:spTgt spid="5">
                                            <p:graphicEl>
                                              <a:dgm id="{32623B35-01D9-44A6-BB9C-035BCD931514}"/>
                                            </p:graphicEl>
                                          </p:spTgt>
                                        </p:tgtEl>
                                      </p:cBhvr>
                                    </p:animEffect>
                                    <p:anim calcmode="lin" valueType="num">
                                      <p:cBhvr>
                                        <p:cTn id="24" dur="1000" fill="hold"/>
                                        <p:tgtEl>
                                          <p:spTgt spid="5">
                                            <p:graphicEl>
                                              <a:dgm id="{32623B35-01D9-44A6-BB9C-035BCD931514}"/>
                                            </p:graphicEl>
                                          </p:spTgt>
                                        </p:tgtEl>
                                        <p:attrNameLst>
                                          <p:attrName>ppt_x</p:attrName>
                                        </p:attrNameLst>
                                      </p:cBhvr>
                                      <p:tavLst>
                                        <p:tav tm="0">
                                          <p:val>
                                            <p:strVal val="#ppt_x"/>
                                          </p:val>
                                        </p:tav>
                                        <p:tav tm="100000">
                                          <p:val>
                                            <p:strVal val="#ppt_x"/>
                                          </p:val>
                                        </p:tav>
                                      </p:tavLst>
                                    </p:anim>
                                    <p:anim calcmode="lin" valueType="num">
                                      <p:cBhvr>
                                        <p:cTn id="25" dur="1000" fill="hold"/>
                                        <p:tgtEl>
                                          <p:spTgt spid="5">
                                            <p:graphicEl>
                                              <a:dgm id="{32623B35-01D9-44A6-BB9C-035BCD931514}"/>
                                            </p:graphicEl>
                                          </p:spTgt>
                                        </p:tgtEl>
                                        <p:attrNameLst>
                                          <p:attrName>ppt_y</p:attrName>
                                        </p:attrNameLst>
                                      </p:cBhvr>
                                      <p:tavLst>
                                        <p:tav tm="0">
                                          <p:val>
                                            <p:strVal val="#ppt_y-.1"/>
                                          </p:val>
                                        </p:tav>
                                        <p:tav tm="100000">
                                          <p:val>
                                            <p:strVal val="#ppt_y"/>
                                          </p:val>
                                        </p:tav>
                                      </p:tavLst>
                                    </p:anim>
                                  </p:childTnLst>
                                </p:cTn>
                              </p:par>
                            </p:childTnLst>
                          </p:cTn>
                        </p:par>
                        <p:par>
                          <p:cTn id="26" fill="hold">
                            <p:stCondLst>
                              <p:cond delay="3500"/>
                            </p:stCondLst>
                            <p:childTnLst>
                              <p:par>
                                <p:cTn id="27" presetID="47" presetClass="entr" presetSubtype="0" fill="hold" grpId="0" nodeType="afterEffect">
                                  <p:stCondLst>
                                    <p:cond delay="0"/>
                                  </p:stCondLst>
                                  <p:childTnLst>
                                    <p:set>
                                      <p:cBhvr>
                                        <p:cTn id="28" dur="1" fill="hold">
                                          <p:stCondLst>
                                            <p:cond delay="0"/>
                                          </p:stCondLst>
                                        </p:cTn>
                                        <p:tgtEl>
                                          <p:spTgt spid="5">
                                            <p:graphicEl>
                                              <a:dgm id="{336B005B-9D0C-4306-AAA7-E80ADC67C110}"/>
                                            </p:graphicEl>
                                          </p:spTgt>
                                        </p:tgtEl>
                                        <p:attrNameLst>
                                          <p:attrName>style.visibility</p:attrName>
                                        </p:attrNameLst>
                                      </p:cBhvr>
                                      <p:to>
                                        <p:strVal val="visible"/>
                                      </p:to>
                                    </p:set>
                                    <p:animEffect transition="in" filter="fade">
                                      <p:cBhvr>
                                        <p:cTn id="29" dur="1000"/>
                                        <p:tgtEl>
                                          <p:spTgt spid="5">
                                            <p:graphicEl>
                                              <a:dgm id="{336B005B-9D0C-4306-AAA7-E80ADC67C110}"/>
                                            </p:graphicEl>
                                          </p:spTgt>
                                        </p:tgtEl>
                                      </p:cBhvr>
                                    </p:animEffect>
                                    <p:anim calcmode="lin" valueType="num">
                                      <p:cBhvr>
                                        <p:cTn id="30" dur="1000" fill="hold"/>
                                        <p:tgtEl>
                                          <p:spTgt spid="5">
                                            <p:graphicEl>
                                              <a:dgm id="{336B005B-9D0C-4306-AAA7-E80ADC67C110}"/>
                                            </p:graphicEl>
                                          </p:spTgt>
                                        </p:tgtEl>
                                        <p:attrNameLst>
                                          <p:attrName>ppt_x</p:attrName>
                                        </p:attrNameLst>
                                      </p:cBhvr>
                                      <p:tavLst>
                                        <p:tav tm="0">
                                          <p:val>
                                            <p:strVal val="#ppt_x"/>
                                          </p:val>
                                        </p:tav>
                                        <p:tav tm="100000">
                                          <p:val>
                                            <p:strVal val="#ppt_x"/>
                                          </p:val>
                                        </p:tav>
                                      </p:tavLst>
                                    </p:anim>
                                    <p:anim calcmode="lin" valueType="num">
                                      <p:cBhvr>
                                        <p:cTn id="31" dur="1000" fill="hold"/>
                                        <p:tgtEl>
                                          <p:spTgt spid="5">
                                            <p:graphicEl>
                                              <a:dgm id="{336B005B-9D0C-4306-AAA7-E80ADC67C110}"/>
                                            </p:graphicEl>
                                          </p:spTgt>
                                        </p:tgtEl>
                                        <p:attrNameLst>
                                          <p:attrName>ppt_y</p:attrName>
                                        </p:attrNameLst>
                                      </p:cBhvr>
                                      <p:tavLst>
                                        <p:tav tm="0">
                                          <p:val>
                                            <p:strVal val="#ppt_y-.1"/>
                                          </p:val>
                                        </p:tav>
                                        <p:tav tm="100000">
                                          <p:val>
                                            <p:strVal val="#ppt_y"/>
                                          </p:val>
                                        </p:tav>
                                      </p:tavLst>
                                    </p:anim>
                                  </p:childTnLst>
                                </p:cTn>
                              </p:par>
                            </p:childTnLst>
                          </p:cTn>
                        </p:par>
                        <p:par>
                          <p:cTn id="32" fill="hold">
                            <p:stCondLst>
                              <p:cond delay="4500"/>
                            </p:stCondLst>
                            <p:childTnLst>
                              <p:par>
                                <p:cTn id="33" presetID="47" presetClass="entr" presetSubtype="0" fill="hold" grpId="0" nodeType="afterEffect">
                                  <p:stCondLst>
                                    <p:cond delay="0"/>
                                  </p:stCondLst>
                                  <p:childTnLst>
                                    <p:set>
                                      <p:cBhvr>
                                        <p:cTn id="34" dur="1" fill="hold">
                                          <p:stCondLst>
                                            <p:cond delay="0"/>
                                          </p:stCondLst>
                                        </p:cTn>
                                        <p:tgtEl>
                                          <p:spTgt spid="5">
                                            <p:graphicEl>
                                              <a:dgm id="{CC705ADD-8062-45BD-BD30-5B0559AB8DF7}"/>
                                            </p:graphicEl>
                                          </p:spTgt>
                                        </p:tgtEl>
                                        <p:attrNameLst>
                                          <p:attrName>style.visibility</p:attrName>
                                        </p:attrNameLst>
                                      </p:cBhvr>
                                      <p:to>
                                        <p:strVal val="visible"/>
                                      </p:to>
                                    </p:set>
                                    <p:animEffect transition="in" filter="fade">
                                      <p:cBhvr>
                                        <p:cTn id="35" dur="1000"/>
                                        <p:tgtEl>
                                          <p:spTgt spid="5">
                                            <p:graphicEl>
                                              <a:dgm id="{CC705ADD-8062-45BD-BD30-5B0559AB8DF7}"/>
                                            </p:graphicEl>
                                          </p:spTgt>
                                        </p:tgtEl>
                                      </p:cBhvr>
                                    </p:animEffect>
                                    <p:anim calcmode="lin" valueType="num">
                                      <p:cBhvr>
                                        <p:cTn id="36" dur="1000" fill="hold"/>
                                        <p:tgtEl>
                                          <p:spTgt spid="5">
                                            <p:graphicEl>
                                              <a:dgm id="{CC705ADD-8062-45BD-BD30-5B0559AB8DF7}"/>
                                            </p:graphicEl>
                                          </p:spTgt>
                                        </p:tgtEl>
                                        <p:attrNameLst>
                                          <p:attrName>ppt_x</p:attrName>
                                        </p:attrNameLst>
                                      </p:cBhvr>
                                      <p:tavLst>
                                        <p:tav tm="0">
                                          <p:val>
                                            <p:strVal val="#ppt_x"/>
                                          </p:val>
                                        </p:tav>
                                        <p:tav tm="100000">
                                          <p:val>
                                            <p:strVal val="#ppt_x"/>
                                          </p:val>
                                        </p:tav>
                                      </p:tavLst>
                                    </p:anim>
                                    <p:anim calcmode="lin" valueType="num">
                                      <p:cBhvr>
                                        <p:cTn id="37" dur="1000" fill="hold"/>
                                        <p:tgtEl>
                                          <p:spTgt spid="5">
                                            <p:graphicEl>
                                              <a:dgm id="{CC705ADD-8062-45BD-BD30-5B0559AB8DF7}"/>
                                            </p:graphicEl>
                                          </p:spTgt>
                                        </p:tgtEl>
                                        <p:attrNameLst>
                                          <p:attrName>ppt_y</p:attrName>
                                        </p:attrNameLst>
                                      </p:cBhvr>
                                      <p:tavLst>
                                        <p:tav tm="0">
                                          <p:val>
                                            <p:strVal val="#ppt_y-.1"/>
                                          </p:val>
                                        </p:tav>
                                        <p:tav tm="100000">
                                          <p:val>
                                            <p:strVal val="#ppt_y"/>
                                          </p:val>
                                        </p:tav>
                                      </p:tavLst>
                                    </p:anim>
                                  </p:childTnLst>
                                </p:cTn>
                              </p:par>
                            </p:childTnLst>
                          </p:cTn>
                        </p:par>
                        <p:par>
                          <p:cTn id="38" fill="hold">
                            <p:stCondLst>
                              <p:cond delay="5500"/>
                            </p:stCondLst>
                            <p:childTnLst>
                              <p:par>
                                <p:cTn id="39" presetID="47" presetClass="entr" presetSubtype="0" fill="hold" grpId="0" nodeType="afterEffect">
                                  <p:stCondLst>
                                    <p:cond delay="0"/>
                                  </p:stCondLst>
                                  <p:childTnLst>
                                    <p:set>
                                      <p:cBhvr>
                                        <p:cTn id="40" dur="1" fill="hold">
                                          <p:stCondLst>
                                            <p:cond delay="0"/>
                                          </p:stCondLst>
                                        </p:cTn>
                                        <p:tgtEl>
                                          <p:spTgt spid="5">
                                            <p:graphicEl>
                                              <a:dgm id="{E3744431-590E-4959-A60B-0213CBBA53C9}"/>
                                            </p:graphicEl>
                                          </p:spTgt>
                                        </p:tgtEl>
                                        <p:attrNameLst>
                                          <p:attrName>style.visibility</p:attrName>
                                        </p:attrNameLst>
                                      </p:cBhvr>
                                      <p:to>
                                        <p:strVal val="visible"/>
                                      </p:to>
                                    </p:set>
                                    <p:animEffect transition="in" filter="fade">
                                      <p:cBhvr>
                                        <p:cTn id="41" dur="1000"/>
                                        <p:tgtEl>
                                          <p:spTgt spid="5">
                                            <p:graphicEl>
                                              <a:dgm id="{E3744431-590E-4959-A60B-0213CBBA53C9}"/>
                                            </p:graphicEl>
                                          </p:spTgt>
                                        </p:tgtEl>
                                      </p:cBhvr>
                                    </p:animEffect>
                                    <p:anim calcmode="lin" valueType="num">
                                      <p:cBhvr>
                                        <p:cTn id="42" dur="1000" fill="hold"/>
                                        <p:tgtEl>
                                          <p:spTgt spid="5">
                                            <p:graphicEl>
                                              <a:dgm id="{E3744431-590E-4959-A60B-0213CBBA53C9}"/>
                                            </p:graphicEl>
                                          </p:spTgt>
                                        </p:tgtEl>
                                        <p:attrNameLst>
                                          <p:attrName>ppt_x</p:attrName>
                                        </p:attrNameLst>
                                      </p:cBhvr>
                                      <p:tavLst>
                                        <p:tav tm="0">
                                          <p:val>
                                            <p:strVal val="#ppt_x"/>
                                          </p:val>
                                        </p:tav>
                                        <p:tav tm="100000">
                                          <p:val>
                                            <p:strVal val="#ppt_x"/>
                                          </p:val>
                                        </p:tav>
                                      </p:tavLst>
                                    </p:anim>
                                    <p:anim calcmode="lin" valueType="num">
                                      <p:cBhvr>
                                        <p:cTn id="43" dur="1000" fill="hold"/>
                                        <p:tgtEl>
                                          <p:spTgt spid="5">
                                            <p:graphicEl>
                                              <a:dgm id="{E3744431-590E-4959-A60B-0213CBBA53C9}"/>
                                            </p:graphicEl>
                                          </p:spTgt>
                                        </p:tgtEl>
                                        <p:attrNameLst>
                                          <p:attrName>ppt_y</p:attrName>
                                        </p:attrNameLst>
                                      </p:cBhvr>
                                      <p:tavLst>
                                        <p:tav tm="0">
                                          <p:val>
                                            <p:strVal val="#ppt_y-.1"/>
                                          </p:val>
                                        </p:tav>
                                        <p:tav tm="100000">
                                          <p:val>
                                            <p:strVal val="#ppt_y"/>
                                          </p:val>
                                        </p:tav>
                                      </p:tavLst>
                                    </p:anim>
                                  </p:childTnLst>
                                </p:cTn>
                              </p:par>
                            </p:childTnLst>
                          </p:cTn>
                        </p:par>
                        <p:par>
                          <p:cTn id="44" fill="hold">
                            <p:stCondLst>
                              <p:cond delay="6500"/>
                            </p:stCondLst>
                            <p:childTnLst>
                              <p:par>
                                <p:cTn id="45" presetID="47" presetClass="entr" presetSubtype="0" fill="hold" grpId="0" nodeType="afterEffect">
                                  <p:stCondLst>
                                    <p:cond delay="0"/>
                                  </p:stCondLst>
                                  <p:childTnLst>
                                    <p:set>
                                      <p:cBhvr>
                                        <p:cTn id="46" dur="1" fill="hold">
                                          <p:stCondLst>
                                            <p:cond delay="0"/>
                                          </p:stCondLst>
                                        </p:cTn>
                                        <p:tgtEl>
                                          <p:spTgt spid="5">
                                            <p:graphicEl>
                                              <a:dgm id="{45B5EA1A-2043-4156-96CB-8B04E6DD622B}"/>
                                            </p:graphicEl>
                                          </p:spTgt>
                                        </p:tgtEl>
                                        <p:attrNameLst>
                                          <p:attrName>style.visibility</p:attrName>
                                        </p:attrNameLst>
                                      </p:cBhvr>
                                      <p:to>
                                        <p:strVal val="visible"/>
                                      </p:to>
                                    </p:set>
                                    <p:animEffect transition="in" filter="fade">
                                      <p:cBhvr>
                                        <p:cTn id="47" dur="1000"/>
                                        <p:tgtEl>
                                          <p:spTgt spid="5">
                                            <p:graphicEl>
                                              <a:dgm id="{45B5EA1A-2043-4156-96CB-8B04E6DD622B}"/>
                                            </p:graphicEl>
                                          </p:spTgt>
                                        </p:tgtEl>
                                      </p:cBhvr>
                                    </p:animEffect>
                                    <p:anim calcmode="lin" valueType="num">
                                      <p:cBhvr>
                                        <p:cTn id="48" dur="1000" fill="hold"/>
                                        <p:tgtEl>
                                          <p:spTgt spid="5">
                                            <p:graphicEl>
                                              <a:dgm id="{45B5EA1A-2043-4156-96CB-8B04E6DD622B}"/>
                                            </p:graphicEl>
                                          </p:spTgt>
                                        </p:tgtEl>
                                        <p:attrNameLst>
                                          <p:attrName>ppt_x</p:attrName>
                                        </p:attrNameLst>
                                      </p:cBhvr>
                                      <p:tavLst>
                                        <p:tav tm="0">
                                          <p:val>
                                            <p:strVal val="#ppt_x"/>
                                          </p:val>
                                        </p:tav>
                                        <p:tav tm="100000">
                                          <p:val>
                                            <p:strVal val="#ppt_x"/>
                                          </p:val>
                                        </p:tav>
                                      </p:tavLst>
                                    </p:anim>
                                    <p:anim calcmode="lin" valueType="num">
                                      <p:cBhvr>
                                        <p:cTn id="49" dur="1000" fill="hold"/>
                                        <p:tgtEl>
                                          <p:spTgt spid="5">
                                            <p:graphicEl>
                                              <a:dgm id="{45B5EA1A-2043-4156-96CB-8B04E6DD622B}"/>
                                            </p:graphicEl>
                                          </p:spTgt>
                                        </p:tgtEl>
                                        <p:attrNameLst>
                                          <p:attrName>ppt_y</p:attrName>
                                        </p:attrNameLst>
                                      </p:cBhvr>
                                      <p:tavLst>
                                        <p:tav tm="0">
                                          <p:val>
                                            <p:strVal val="#ppt_y-.1"/>
                                          </p:val>
                                        </p:tav>
                                        <p:tav tm="100000">
                                          <p:val>
                                            <p:strVal val="#ppt_y"/>
                                          </p:val>
                                        </p:tav>
                                      </p:tavLst>
                                    </p:anim>
                                  </p:childTnLst>
                                </p:cTn>
                              </p:par>
                            </p:childTnLst>
                          </p:cTn>
                        </p:par>
                        <p:par>
                          <p:cTn id="50" fill="hold">
                            <p:stCondLst>
                              <p:cond delay="7500"/>
                            </p:stCondLst>
                            <p:childTnLst>
                              <p:par>
                                <p:cTn id="51" presetID="47" presetClass="entr" presetSubtype="0" fill="hold" grpId="0" nodeType="afterEffect">
                                  <p:stCondLst>
                                    <p:cond delay="0"/>
                                  </p:stCondLst>
                                  <p:childTnLst>
                                    <p:set>
                                      <p:cBhvr>
                                        <p:cTn id="52" dur="1" fill="hold">
                                          <p:stCondLst>
                                            <p:cond delay="0"/>
                                          </p:stCondLst>
                                        </p:cTn>
                                        <p:tgtEl>
                                          <p:spTgt spid="5">
                                            <p:graphicEl>
                                              <a:dgm id="{3376B570-44F7-4552-B55B-B6528657BB2E}"/>
                                            </p:graphicEl>
                                          </p:spTgt>
                                        </p:tgtEl>
                                        <p:attrNameLst>
                                          <p:attrName>style.visibility</p:attrName>
                                        </p:attrNameLst>
                                      </p:cBhvr>
                                      <p:to>
                                        <p:strVal val="visible"/>
                                      </p:to>
                                    </p:set>
                                    <p:animEffect transition="in" filter="fade">
                                      <p:cBhvr>
                                        <p:cTn id="53" dur="1000"/>
                                        <p:tgtEl>
                                          <p:spTgt spid="5">
                                            <p:graphicEl>
                                              <a:dgm id="{3376B570-44F7-4552-B55B-B6528657BB2E}"/>
                                            </p:graphicEl>
                                          </p:spTgt>
                                        </p:tgtEl>
                                      </p:cBhvr>
                                    </p:animEffect>
                                    <p:anim calcmode="lin" valueType="num">
                                      <p:cBhvr>
                                        <p:cTn id="54" dur="1000" fill="hold"/>
                                        <p:tgtEl>
                                          <p:spTgt spid="5">
                                            <p:graphicEl>
                                              <a:dgm id="{3376B570-44F7-4552-B55B-B6528657BB2E}"/>
                                            </p:graphicEl>
                                          </p:spTgt>
                                        </p:tgtEl>
                                        <p:attrNameLst>
                                          <p:attrName>ppt_x</p:attrName>
                                        </p:attrNameLst>
                                      </p:cBhvr>
                                      <p:tavLst>
                                        <p:tav tm="0">
                                          <p:val>
                                            <p:strVal val="#ppt_x"/>
                                          </p:val>
                                        </p:tav>
                                        <p:tav tm="100000">
                                          <p:val>
                                            <p:strVal val="#ppt_x"/>
                                          </p:val>
                                        </p:tav>
                                      </p:tavLst>
                                    </p:anim>
                                    <p:anim calcmode="lin" valueType="num">
                                      <p:cBhvr>
                                        <p:cTn id="55" dur="1000" fill="hold"/>
                                        <p:tgtEl>
                                          <p:spTgt spid="5">
                                            <p:graphicEl>
                                              <a:dgm id="{3376B570-44F7-4552-B55B-B6528657BB2E}"/>
                                            </p:graphicEl>
                                          </p:spTgt>
                                        </p:tgtEl>
                                        <p:attrNameLst>
                                          <p:attrName>ppt_y</p:attrName>
                                        </p:attrNameLst>
                                      </p:cBhvr>
                                      <p:tavLst>
                                        <p:tav tm="0">
                                          <p:val>
                                            <p:strVal val="#ppt_y-.1"/>
                                          </p:val>
                                        </p:tav>
                                        <p:tav tm="100000">
                                          <p:val>
                                            <p:strVal val="#ppt_y"/>
                                          </p:val>
                                        </p:tav>
                                      </p:tavLst>
                                    </p:anim>
                                  </p:childTnLst>
                                </p:cTn>
                              </p:par>
                            </p:childTnLst>
                          </p:cTn>
                        </p:par>
                        <p:par>
                          <p:cTn id="56" fill="hold">
                            <p:stCondLst>
                              <p:cond delay="8500"/>
                            </p:stCondLst>
                            <p:childTnLst>
                              <p:par>
                                <p:cTn id="57" presetID="47" presetClass="entr" presetSubtype="0" fill="hold" grpId="0" nodeType="afterEffect">
                                  <p:stCondLst>
                                    <p:cond delay="0"/>
                                  </p:stCondLst>
                                  <p:childTnLst>
                                    <p:set>
                                      <p:cBhvr>
                                        <p:cTn id="58" dur="1" fill="hold">
                                          <p:stCondLst>
                                            <p:cond delay="0"/>
                                          </p:stCondLst>
                                        </p:cTn>
                                        <p:tgtEl>
                                          <p:spTgt spid="5">
                                            <p:graphicEl>
                                              <a:dgm id="{8CF29CCF-7A44-425A-BF82-DDC62AB24FEF}"/>
                                            </p:graphicEl>
                                          </p:spTgt>
                                        </p:tgtEl>
                                        <p:attrNameLst>
                                          <p:attrName>style.visibility</p:attrName>
                                        </p:attrNameLst>
                                      </p:cBhvr>
                                      <p:to>
                                        <p:strVal val="visible"/>
                                      </p:to>
                                    </p:set>
                                    <p:animEffect transition="in" filter="fade">
                                      <p:cBhvr>
                                        <p:cTn id="59" dur="1000"/>
                                        <p:tgtEl>
                                          <p:spTgt spid="5">
                                            <p:graphicEl>
                                              <a:dgm id="{8CF29CCF-7A44-425A-BF82-DDC62AB24FEF}"/>
                                            </p:graphicEl>
                                          </p:spTgt>
                                        </p:tgtEl>
                                      </p:cBhvr>
                                    </p:animEffect>
                                    <p:anim calcmode="lin" valueType="num">
                                      <p:cBhvr>
                                        <p:cTn id="60" dur="1000" fill="hold"/>
                                        <p:tgtEl>
                                          <p:spTgt spid="5">
                                            <p:graphicEl>
                                              <a:dgm id="{8CF29CCF-7A44-425A-BF82-DDC62AB24FEF}"/>
                                            </p:graphicEl>
                                          </p:spTgt>
                                        </p:tgtEl>
                                        <p:attrNameLst>
                                          <p:attrName>ppt_x</p:attrName>
                                        </p:attrNameLst>
                                      </p:cBhvr>
                                      <p:tavLst>
                                        <p:tav tm="0">
                                          <p:val>
                                            <p:strVal val="#ppt_x"/>
                                          </p:val>
                                        </p:tav>
                                        <p:tav tm="100000">
                                          <p:val>
                                            <p:strVal val="#ppt_x"/>
                                          </p:val>
                                        </p:tav>
                                      </p:tavLst>
                                    </p:anim>
                                    <p:anim calcmode="lin" valueType="num">
                                      <p:cBhvr>
                                        <p:cTn id="61" dur="1000" fill="hold"/>
                                        <p:tgtEl>
                                          <p:spTgt spid="5">
                                            <p:graphicEl>
                                              <a:dgm id="{8CF29CCF-7A44-425A-BF82-DDC62AB24FEF}"/>
                                            </p:graphicEl>
                                          </p:spTgt>
                                        </p:tgtEl>
                                        <p:attrNameLst>
                                          <p:attrName>ppt_y</p:attrName>
                                        </p:attrNameLst>
                                      </p:cBhvr>
                                      <p:tavLst>
                                        <p:tav tm="0">
                                          <p:val>
                                            <p:strVal val="#ppt_y-.1"/>
                                          </p:val>
                                        </p:tav>
                                        <p:tav tm="100000">
                                          <p:val>
                                            <p:strVal val="#ppt_y"/>
                                          </p:val>
                                        </p:tav>
                                      </p:tavLst>
                                    </p:anim>
                                  </p:childTnLst>
                                </p:cTn>
                              </p:par>
                            </p:childTnLst>
                          </p:cTn>
                        </p:par>
                        <p:par>
                          <p:cTn id="62" fill="hold">
                            <p:stCondLst>
                              <p:cond delay="9500"/>
                            </p:stCondLst>
                            <p:childTnLst>
                              <p:par>
                                <p:cTn id="63" presetID="47" presetClass="entr" presetSubtype="0" fill="hold" grpId="0" nodeType="afterEffect">
                                  <p:stCondLst>
                                    <p:cond delay="0"/>
                                  </p:stCondLst>
                                  <p:childTnLst>
                                    <p:set>
                                      <p:cBhvr>
                                        <p:cTn id="64" dur="1" fill="hold">
                                          <p:stCondLst>
                                            <p:cond delay="0"/>
                                          </p:stCondLst>
                                        </p:cTn>
                                        <p:tgtEl>
                                          <p:spTgt spid="5">
                                            <p:graphicEl>
                                              <a:dgm id="{BB27BDEA-D50A-474C-98A1-4B5A8FAF9D99}"/>
                                            </p:graphicEl>
                                          </p:spTgt>
                                        </p:tgtEl>
                                        <p:attrNameLst>
                                          <p:attrName>style.visibility</p:attrName>
                                        </p:attrNameLst>
                                      </p:cBhvr>
                                      <p:to>
                                        <p:strVal val="visible"/>
                                      </p:to>
                                    </p:set>
                                    <p:animEffect transition="in" filter="fade">
                                      <p:cBhvr>
                                        <p:cTn id="65" dur="1000"/>
                                        <p:tgtEl>
                                          <p:spTgt spid="5">
                                            <p:graphicEl>
                                              <a:dgm id="{BB27BDEA-D50A-474C-98A1-4B5A8FAF9D99}"/>
                                            </p:graphicEl>
                                          </p:spTgt>
                                        </p:tgtEl>
                                      </p:cBhvr>
                                    </p:animEffect>
                                    <p:anim calcmode="lin" valueType="num">
                                      <p:cBhvr>
                                        <p:cTn id="66" dur="1000" fill="hold"/>
                                        <p:tgtEl>
                                          <p:spTgt spid="5">
                                            <p:graphicEl>
                                              <a:dgm id="{BB27BDEA-D50A-474C-98A1-4B5A8FAF9D99}"/>
                                            </p:graphicEl>
                                          </p:spTgt>
                                        </p:tgtEl>
                                        <p:attrNameLst>
                                          <p:attrName>ppt_x</p:attrName>
                                        </p:attrNameLst>
                                      </p:cBhvr>
                                      <p:tavLst>
                                        <p:tav tm="0">
                                          <p:val>
                                            <p:strVal val="#ppt_x"/>
                                          </p:val>
                                        </p:tav>
                                        <p:tav tm="100000">
                                          <p:val>
                                            <p:strVal val="#ppt_x"/>
                                          </p:val>
                                        </p:tav>
                                      </p:tavLst>
                                    </p:anim>
                                    <p:anim calcmode="lin" valueType="num">
                                      <p:cBhvr>
                                        <p:cTn id="67" dur="1000" fill="hold"/>
                                        <p:tgtEl>
                                          <p:spTgt spid="5">
                                            <p:graphicEl>
                                              <a:dgm id="{BB27BDEA-D50A-474C-98A1-4B5A8FAF9D99}"/>
                                            </p:graphicEl>
                                          </p:spTgt>
                                        </p:tgtEl>
                                        <p:attrNameLst>
                                          <p:attrName>ppt_y</p:attrName>
                                        </p:attrNameLst>
                                      </p:cBhvr>
                                      <p:tavLst>
                                        <p:tav tm="0">
                                          <p:val>
                                            <p:strVal val="#ppt_y-.1"/>
                                          </p:val>
                                        </p:tav>
                                        <p:tav tm="100000">
                                          <p:val>
                                            <p:strVal val="#ppt_y"/>
                                          </p:val>
                                        </p:tav>
                                      </p:tavLst>
                                    </p:anim>
                                  </p:childTnLst>
                                </p:cTn>
                              </p:par>
                            </p:childTnLst>
                          </p:cTn>
                        </p:par>
                        <p:par>
                          <p:cTn id="68" fill="hold">
                            <p:stCondLst>
                              <p:cond delay="10500"/>
                            </p:stCondLst>
                            <p:childTnLst>
                              <p:par>
                                <p:cTn id="69" presetID="47" presetClass="entr" presetSubtype="0" fill="hold" grpId="0" nodeType="afterEffect">
                                  <p:stCondLst>
                                    <p:cond delay="0"/>
                                  </p:stCondLst>
                                  <p:childTnLst>
                                    <p:set>
                                      <p:cBhvr>
                                        <p:cTn id="70" dur="1" fill="hold">
                                          <p:stCondLst>
                                            <p:cond delay="0"/>
                                          </p:stCondLst>
                                        </p:cTn>
                                        <p:tgtEl>
                                          <p:spTgt spid="5">
                                            <p:graphicEl>
                                              <a:dgm id="{7E7C3154-98BB-427A-AB3F-6AE7CAB03EBB}"/>
                                            </p:graphicEl>
                                          </p:spTgt>
                                        </p:tgtEl>
                                        <p:attrNameLst>
                                          <p:attrName>style.visibility</p:attrName>
                                        </p:attrNameLst>
                                      </p:cBhvr>
                                      <p:to>
                                        <p:strVal val="visible"/>
                                      </p:to>
                                    </p:set>
                                    <p:animEffect transition="in" filter="fade">
                                      <p:cBhvr>
                                        <p:cTn id="71" dur="1000"/>
                                        <p:tgtEl>
                                          <p:spTgt spid="5">
                                            <p:graphicEl>
                                              <a:dgm id="{7E7C3154-98BB-427A-AB3F-6AE7CAB03EBB}"/>
                                            </p:graphicEl>
                                          </p:spTgt>
                                        </p:tgtEl>
                                      </p:cBhvr>
                                    </p:animEffect>
                                    <p:anim calcmode="lin" valueType="num">
                                      <p:cBhvr>
                                        <p:cTn id="72" dur="1000" fill="hold"/>
                                        <p:tgtEl>
                                          <p:spTgt spid="5">
                                            <p:graphicEl>
                                              <a:dgm id="{7E7C3154-98BB-427A-AB3F-6AE7CAB03EBB}"/>
                                            </p:graphicEl>
                                          </p:spTgt>
                                        </p:tgtEl>
                                        <p:attrNameLst>
                                          <p:attrName>ppt_x</p:attrName>
                                        </p:attrNameLst>
                                      </p:cBhvr>
                                      <p:tavLst>
                                        <p:tav tm="0">
                                          <p:val>
                                            <p:strVal val="#ppt_x"/>
                                          </p:val>
                                        </p:tav>
                                        <p:tav tm="100000">
                                          <p:val>
                                            <p:strVal val="#ppt_x"/>
                                          </p:val>
                                        </p:tav>
                                      </p:tavLst>
                                    </p:anim>
                                    <p:anim calcmode="lin" valueType="num">
                                      <p:cBhvr>
                                        <p:cTn id="73" dur="1000" fill="hold"/>
                                        <p:tgtEl>
                                          <p:spTgt spid="5">
                                            <p:graphicEl>
                                              <a:dgm id="{7E7C3154-98BB-427A-AB3F-6AE7CAB03EBB}"/>
                                            </p:graphicEl>
                                          </p:spTgt>
                                        </p:tgtEl>
                                        <p:attrNameLst>
                                          <p:attrName>ppt_y</p:attrName>
                                        </p:attrNameLst>
                                      </p:cBhvr>
                                      <p:tavLst>
                                        <p:tav tm="0">
                                          <p:val>
                                            <p:strVal val="#ppt_y-.1"/>
                                          </p:val>
                                        </p:tav>
                                        <p:tav tm="100000">
                                          <p:val>
                                            <p:strVal val="#ppt_y"/>
                                          </p:val>
                                        </p:tav>
                                      </p:tavLst>
                                    </p:anim>
                                  </p:childTnLst>
                                </p:cTn>
                              </p:par>
                            </p:childTnLst>
                          </p:cTn>
                        </p:par>
                        <p:par>
                          <p:cTn id="74" fill="hold">
                            <p:stCondLst>
                              <p:cond delay="11500"/>
                            </p:stCondLst>
                            <p:childTnLst>
                              <p:par>
                                <p:cTn id="75" presetID="47" presetClass="entr" presetSubtype="0" fill="hold" grpId="0" nodeType="afterEffect">
                                  <p:stCondLst>
                                    <p:cond delay="0"/>
                                  </p:stCondLst>
                                  <p:childTnLst>
                                    <p:set>
                                      <p:cBhvr>
                                        <p:cTn id="76" dur="1" fill="hold">
                                          <p:stCondLst>
                                            <p:cond delay="0"/>
                                          </p:stCondLst>
                                        </p:cTn>
                                        <p:tgtEl>
                                          <p:spTgt spid="5">
                                            <p:graphicEl>
                                              <a:dgm id="{D28988E0-2285-4CC5-BA8E-0686D4701509}"/>
                                            </p:graphicEl>
                                          </p:spTgt>
                                        </p:tgtEl>
                                        <p:attrNameLst>
                                          <p:attrName>style.visibility</p:attrName>
                                        </p:attrNameLst>
                                      </p:cBhvr>
                                      <p:to>
                                        <p:strVal val="visible"/>
                                      </p:to>
                                    </p:set>
                                    <p:animEffect transition="in" filter="fade">
                                      <p:cBhvr>
                                        <p:cTn id="77" dur="1000"/>
                                        <p:tgtEl>
                                          <p:spTgt spid="5">
                                            <p:graphicEl>
                                              <a:dgm id="{D28988E0-2285-4CC5-BA8E-0686D4701509}"/>
                                            </p:graphicEl>
                                          </p:spTgt>
                                        </p:tgtEl>
                                      </p:cBhvr>
                                    </p:animEffect>
                                    <p:anim calcmode="lin" valueType="num">
                                      <p:cBhvr>
                                        <p:cTn id="78" dur="1000" fill="hold"/>
                                        <p:tgtEl>
                                          <p:spTgt spid="5">
                                            <p:graphicEl>
                                              <a:dgm id="{D28988E0-2285-4CC5-BA8E-0686D4701509}"/>
                                            </p:graphicEl>
                                          </p:spTgt>
                                        </p:tgtEl>
                                        <p:attrNameLst>
                                          <p:attrName>ppt_x</p:attrName>
                                        </p:attrNameLst>
                                      </p:cBhvr>
                                      <p:tavLst>
                                        <p:tav tm="0">
                                          <p:val>
                                            <p:strVal val="#ppt_x"/>
                                          </p:val>
                                        </p:tav>
                                        <p:tav tm="100000">
                                          <p:val>
                                            <p:strVal val="#ppt_x"/>
                                          </p:val>
                                        </p:tav>
                                      </p:tavLst>
                                    </p:anim>
                                    <p:anim calcmode="lin" valueType="num">
                                      <p:cBhvr>
                                        <p:cTn id="79" dur="1000" fill="hold"/>
                                        <p:tgtEl>
                                          <p:spTgt spid="5">
                                            <p:graphicEl>
                                              <a:dgm id="{D28988E0-2285-4CC5-BA8E-0686D4701509}"/>
                                            </p:graphicEl>
                                          </p:spTgt>
                                        </p:tgtEl>
                                        <p:attrNameLst>
                                          <p:attrName>ppt_y</p:attrName>
                                        </p:attrNameLst>
                                      </p:cBhvr>
                                      <p:tavLst>
                                        <p:tav tm="0">
                                          <p:val>
                                            <p:strVal val="#ppt_y-.1"/>
                                          </p:val>
                                        </p:tav>
                                        <p:tav tm="100000">
                                          <p:val>
                                            <p:strVal val="#ppt_y"/>
                                          </p:val>
                                        </p:tav>
                                      </p:tavLst>
                                    </p:anim>
                                  </p:childTnLst>
                                </p:cTn>
                              </p:par>
                            </p:childTnLst>
                          </p:cTn>
                        </p:par>
                        <p:par>
                          <p:cTn id="80" fill="hold">
                            <p:stCondLst>
                              <p:cond delay="12500"/>
                            </p:stCondLst>
                            <p:childTnLst>
                              <p:par>
                                <p:cTn id="81" presetID="47" presetClass="entr" presetSubtype="0" fill="hold" grpId="0" nodeType="afterEffect">
                                  <p:stCondLst>
                                    <p:cond delay="0"/>
                                  </p:stCondLst>
                                  <p:childTnLst>
                                    <p:set>
                                      <p:cBhvr>
                                        <p:cTn id="82" dur="1" fill="hold">
                                          <p:stCondLst>
                                            <p:cond delay="0"/>
                                          </p:stCondLst>
                                        </p:cTn>
                                        <p:tgtEl>
                                          <p:spTgt spid="5">
                                            <p:graphicEl>
                                              <a:dgm id="{C4B06042-1872-4F3F-B5C3-5EE61B276136}"/>
                                            </p:graphicEl>
                                          </p:spTgt>
                                        </p:tgtEl>
                                        <p:attrNameLst>
                                          <p:attrName>style.visibility</p:attrName>
                                        </p:attrNameLst>
                                      </p:cBhvr>
                                      <p:to>
                                        <p:strVal val="visible"/>
                                      </p:to>
                                    </p:set>
                                    <p:animEffect transition="in" filter="fade">
                                      <p:cBhvr>
                                        <p:cTn id="83" dur="1000"/>
                                        <p:tgtEl>
                                          <p:spTgt spid="5">
                                            <p:graphicEl>
                                              <a:dgm id="{C4B06042-1872-4F3F-B5C3-5EE61B276136}"/>
                                            </p:graphicEl>
                                          </p:spTgt>
                                        </p:tgtEl>
                                      </p:cBhvr>
                                    </p:animEffect>
                                    <p:anim calcmode="lin" valueType="num">
                                      <p:cBhvr>
                                        <p:cTn id="84" dur="1000" fill="hold"/>
                                        <p:tgtEl>
                                          <p:spTgt spid="5">
                                            <p:graphicEl>
                                              <a:dgm id="{C4B06042-1872-4F3F-B5C3-5EE61B276136}"/>
                                            </p:graphicEl>
                                          </p:spTgt>
                                        </p:tgtEl>
                                        <p:attrNameLst>
                                          <p:attrName>ppt_x</p:attrName>
                                        </p:attrNameLst>
                                      </p:cBhvr>
                                      <p:tavLst>
                                        <p:tav tm="0">
                                          <p:val>
                                            <p:strVal val="#ppt_x"/>
                                          </p:val>
                                        </p:tav>
                                        <p:tav tm="100000">
                                          <p:val>
                                            <p:strVal val="#ppt_x"/>
                                          </p:val>
                                        </p:tav>
                                      </p:tavLst>
                                    </p:anim>
                                    <p:anim calcmode="lin" valueType="num">
                                      <p:cBhvr>
                                        <p:cTn id="85" dur="1000" fill="hold"/>
                                        <p:tgtEl>
                                          <p:spTgt spid="5">
                                            <p:graphicEl>
                                              <a:dgm id="{C4B06042-1872-4F3F-B5C3-5EE61B276136}"/>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54915C5-707B-4B29-9E6B-116367F84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52642" cy="6858000"/>
          </a:xfrm>
          <a:custGeom>
            <a:avLst/>
            <a:gdLst>
              <a:gd name="connsiteX0" fmla="*/ 1 w 4061802"/>
              <a:gd name="connsiteY0" fmla="*/ 0 h 6858000"/>
              <a:gd name="connsiteX1" fmla="*/ 4059081 w 4061802"/>
              <a:gd name="connsiteY1" fmla="*/ 0 h 6858000"/>
              <a:gd name="connsiteX2" fmla="*/ 4059081 w 4061802"/>
              <a:gd name="connsiteY2" fmla="*/ 2339825 h 6858000"/>
              <a:gd name="connsiteX3" fmla="*/ 4061802 w 4061802"/>
              <a:gd name="connsiteY3" fmla="*/ 2339683 h 6858000"/>
              <a:gd name="connsiteX4" fmla="*/ 4061802 w 4061802"/>
              <a:gd name="connsiteY4" fmla="*/ 3776054 h 6858000"/>
              <a:gd name="connsiteX5" fmla="*/ 4059081 w 4061802"/>
              <a:gd name="connsiteY5" fmla="*/ 3776199 h 6858000"/>
              <a:gd name="connsiteX6" fmla="*/ 4059081 w 4061802"/>
              <a:gd name="connsiteY6" fmla="*/ 6858000 h 6858000"/>
              <a:gd name="connsiteX7" fmla="*/ 1 w 4061802"/>
              <a:gd name="connsiteY7" fmla="*/ 6858000 h 6858000"/>
              <a:gd name="connsiteX8" fmla="*/ 1 w 4061802"/>
              <a:gd name="connsiteY8" fmla="*/ 3992604 h 6858000"/>
              <a:gd name="connsiteX9" fmla="*/ 0 w 4061802"/>
              <a:gd name="connsiteY9" fmla="*/ 3992604 h 6858000"/>
              <a:gd name="connsiteX10" fmla="*/ 0 w 4061802"/>
              <a:gd name="connsiteY10" fmla="*/ 2552279 h 6858000"/>
              <a:gd name="connsiteX11" fmla="*/ 1 w 4061802"/>
              <a:gd name="connsiteY11" fmla="*/ 255227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61802" h="6858000">
                <a:moveTo>
                  <a:pt x="1" y="0"/>
                </a:moveTo>
                <a:lnTo>
                  <a:pt x="4059081" y="0"/>
                </a:lnTo>
                <a:lnTo>
                  <a:pt x="4059081" y="2339825"/>
                </a:lnTo>
                <a:lnTo>
                  <a:pt x="4061802" y="2339683"/>
                </a:lnTo>
                <a:lnTo>
                  <a:pt x="4061802" y="3776054"/>
                </a:lnTo>
                <a:lnTo>
                  <a:pt x="4059081" y="3776199"/>
                </a:lnTo>
                <a:lnTo>
                  <a:pt x="4059081" y="6858000"/>
                </a:lnTo>
                <a:lnTo>
                  <a:pt x="1" y="6858000"/>
                </a:lnTo>
                <a:lnTo>
                  <a:pt x="1" y="3992604"/>
                </a:lnTo>
                <a:lnTo>
                  <a:pt x="0" y="3992604"/>
                </a:lnTo>
                <a:lnTo>
                  <a:pt x="0" y="2552279"/>
                </a:lnTo>
                <a:lnTo>
                  <a:pt x="1" y="2552279"/>
                </a:lnTo>
                <a:close/>
              </a:path>
            </a:pathLst>
          </a:custGeom>
          <a:gradFill flip="none" rotWithShape="1">
            <a:gsLst>
              <a:gs pos="34000">
                <a:schemeClr val="accent1"/>
              </a:gs>
              <a:gs pos="100000">
                <a:schemeClr val="accent1">
                  <a:lumMod val="50000"/>
                </a:schemeClr>
              </a:gs>
            </a:gsLst>
            <a:lin ang="3600000" scaled="0"/>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482600" y="1226122"/>
            <a:ext cx="2290701" cy="4405756"/>
          </a:xfrm>
        </p:spPr>
        <p:txBody>
          <a:bodyPr anchor="ctr">
            <a:normAutofit/>
          </a:bodyPr>
          <a:lstStyle/>
          <a:p>
            <a:r>
              <a:rPr lang="en-GB" sz="3100" dirty="0">
                <a:solidFill>
                  <a:srgbClr val="FFFFFF"/>
                </a:solidFill>
              </a:rPr>
              <a:t>References</a:t>
            </a:r>
          </a:p>
        </p:txBody>
      </p:sp>
      <p:sp>
        <p:nvSpPr>
          <p:cNvPr id="10" name="Rectangle 9">
            <a:extLst>
              <a:ext uri="{FF2B5EF4-FFF2-40B4-BE49-F238E27FC236}">
                <a16:creationId xmlns:a16="http://schemas.microsoft.com/office/drawing/2014/main" id="{26B8E032-9914-4C00-B51A-C2DA16271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41299" cy="6858000"/>
          </a:xfrm>
          <a:prstGeom prst="rect">
            <a:avLst/>
          </a:prstGeom>
          <a:solidFill>
            <a:schemeClr val="accent1">
              <a:lumMod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43B4841E-E6B6-48C3-BA02-F73659C6D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351" y="1"/>
            <a:ext cx="6097649" cy="6857999"/>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3415845" y="1226122"/>
            <a:ext cx="4894534" cy="4405756"/>
          </a:xfrm>
        </p:spPr>
        <p:txBody>
          <a:bodyPr anchor="ctr">
            <a:normAutofit/>
          </a:bodyPr>
          <a:lstStyle/>
          <a:p>
            <a:r>
              <a:rPr lang="en-GB" sz="1400" dirty="0">
                <a:solidFill>
                  <a:schemeClr val="tx1">
                    <a:lumMod val="95000"/>
                    <a:lumOff val="5000"/>
                  </a:schemeClr>
                </a:solidFill>
              </a:rPr>
              <a:t>• Hofstede Insights (2023)</a:t>
            </a:r>
          </a:p>
          <a:p>
            <a:r>
              <a:rPr lang="en-GB" sz="1400" dirty="0">
                <a:solidFill>
                  <a:schemeClr val="tx1">
                    <a:lumMod val="95000"/>
                    <a:lumOff val="5000"/>
                  </a:schemeClr>
                </a:solidFill>
              </a:rPr>
              <a:t>• Hall, E.T. (1976) Beyond Culture.</a:t>
            </a:r>
          </a:p>
          <a:p>
            <a:r>
              <a:rPr lang="en-GB" sz="1400" dirty="0">
                <a:solidFill>
                  <a:schemeClr val="tx1">
                    <a:lumMod val="95000"/>
                    <a:lumOff val="5000"/>
                  </a:schemeClr>
                </a:solidFill>
              </a:rPr>
              <a:t>• Trompenaars, F., &amp; Hampden-Turner, C. (2012)</a:t>
            </a:r>
          </a:p>
          <a:p>
            <a:r>
              <a:rPr lang="en-GB" sz="1400" dirty="0">
                <a:solidFill>
                  <a:schemeClr val="tx1">
                    <a:lumMod val="95000"/>
                    <a:lumOff val="5000"/>
                  </a:schemeClr>
                </a:solidFill>
              </a:rPr>
              <a:t>• Meyer, E. (2014) The Culture Map.</a:t>
            </a:r>
          </a:p>
          <a:p>
            <a:r>
              <a:rPr lang="en-GB" sz="1400" dirty="0">
                <a:solidFill>
                  <a:schemeClr val="tx1">
                    <a:lumMod val="95000"/>
                    <a:lumOff val="5000"/>
                  </a:schemeClr>
                </a:solidFill>
              </a:rPr>
              <a:t>• Fang, T. (2012) Yin Yang: A new perspective on culture.</a:t>
            </a:r>
          </a:p>
          <a:p>
            <a:r>
              <a:rPr lang="en-GB" sz="1400" dirty="0">
                <a:solidFill>
                  <a:schemeClr val="tx1">
                    <a:lumMod val="95000"/>
                    <a:lumOff val="5000"/>
                  </a:schemeClr>
                </a:solidFill>
              </a:rPr>
              <a:t>• Recent journal articles on UK–China business culture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42"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Horizontal)">
                                      <p:cBhvr>
                                        <p:cTn id="7" dur="750"/>
                                        <p:tgtEl>
                                          <p:spTgt spid="2"/>
                                        </p:tgtEl>
                                      </p:cBhvr>
                                    </p:animEffect>
                                  </p:childTnLst>
                                </p:cTn>
                              </p:par>
                            </p:childTnLst>
                          </p:cTn>
                        </p:par>
                        <p:par>
                          <p:cTn id="8" fill="hold">
                            <p:stCondLst>
                              <p:cond delay="750"/>
                            </p:stCondLst>
                            <p:childTnLst>
                              <p:par>
                                <p:cTn id="9" presetID="6" presetClass="entr" presetSubtype="32"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circle(out)">
                                      <p:cBhvr>
                                        <p:cTn id="11" dur="750"/>
                                        <p:tgtEl>
                                          <p:spTgt spid="3">
                                            <p:txEl>
                                              <p:pRg st="0" end="0"/>
                                            </p:txEl>
                                          </p:spTgt>
                                        </p:tgtEl>
                                      </p:cBhvr>
                                    </p:animEffect>
                                  </p:childTnLst>
                                </p:cTn>
                              </p:par>
                            </p:childTnLst>
                          </p:cTn>
                        </p:par>
                        <p:par>
                          <p:cTn id="12" fill="hold">
                            <p:stCondLst>
                              <p:cond delay="1500"/>
                            </p:stCondLst>
                            <p:childTnLst>
                              <p:par>
                                <p:cTn id="13" presetID="6" presetClass="entr" presetSubtype="32" fill="hold" grpId="0" nodeType="after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circle(out)">
                                      <p:cBhvr>
                                        <p:cTn id="15" dur="750"/>
                                        <p:tgtEl>
                                          <p:spTgt spid="3">
                                            <p:txEl>
                                              <p:pRg st="1" end="1"/>
                                            </p:txEl>
                                          </p:spTgt>
                                        </p:tgtEl>
                                      </p:cBhvr>
                                    </p:animEffect>
                                  </p:childTnLst>
                                </p:cTn>
                              </p:par>
                            </p:childTnLst>
                          </p:cTn>
                        </p:par>
                        <p:par>
                          <p:cTn id="16" fill="hold">
                            <p:stCondLst>
                              <p:cond delay="2250"/>
                            </p:stCondLst>
                            <p:childTnLst>
                              <p:par>
                                <p:cTn id="17" presetID="6" presetClass="entr" presetSubtype="32"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circle(out)">
                                      <p:cBhvr>
                                        <p:cTn id="19" dur="750"/>
                                        <p:tgtEl>
                                          <p:spTgt spid="3">
                                            <p:txEl>
                                              <p:pRg st="2" end="2"/>
                                            </p:txEl>
                                          </p:spTgt>
                                        </p:tgtEl>
                                      </p:cBhvr>
                                    </p:animEffect>
                                  </p:childTnLst>
                                </p:cTn>
                              </p:par>
                            </p:childTnLst>
                          </p:cTn>
                        </p:par>
                        <p:par>
                          <p:cTn id="20" fill="hold">
                            <p:stCondLst>
                              <p:cond delay="3000"/>
                            </p:stCondLst>
                            <p:childTnLst>
                              <p:par>
                                <p:cTn id="21" presetID="6" presetClass="entr" presetSubtype="32" fill="hold" grpId="0" nodeType="after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circle(out)">
                                      <p:cBhvr>
                                        <p:cTn id="23" dur="750"/>
                                        <p:tgtEl>
                                          <p:spTgt spid="3">
                                            <p:txEl>
                                              <p:pRg st="3" end="3"/>
                                            </p:txEl>
                                          </p:spTgt>
                                        </p:tgtEl>
                                      </p:cBhvr>
                                    </p:animEffect>
                                  </p:childTnLst>
                                </p:cTn>
                              </p:par>
                            </p:childTnLst>
                          </p:cTn>
                        </p:par>
                        <p:par>
                          <p:cTn id="24" fill="hold">
                            <p:stCondLst>
                              <p:cond delay="3750"/>
                            </p:stCondLst>
                            <p:childTnLst>
                              <p:par>
                                <p:cTn id="25" presetID="6" presetClass="entr" presetSubtype="32"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out)">
                                      <p:cBhvr>
                                        <p:cTn id="27" dur="750"/>
                                        <p:tgtEl>
                                          <p:spTgt spid="3">
                                            <p:txEl>
                                              <p:pRg st="4" end="4"/>
                                            </p:txEl>
                                          </p:spTgt>
                                        </p:tgtEl>
                                      </p:cBhvr>
                                    </p:animEffect>
                                  </p:childTnLst>
                                </p:cTn>
                              </p:par>
                            </p:childTnLst>
                          </p:cTn>
                        </p:par>
                        <p:par>
                          <p:cTn id="28" fill="hold">
                            <p:stCondLst>
                              <p:cond delay="4500"/>
                            </p:stCondLst>
                            <p:childTnLst>
                              <p:par>
                                <p:cTn id="29" presetID="6" presetClass="entr" presetSubtype="32" fill="hold" grpId="0" nodeType="after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circle(out)">
                                      <p:cBhvr>
                                        <p:cTn id="31" dur="75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58EC4-4534-8E0F-4BBC-86F05B06EEE2}"/>
              </a:ext>
            </a:extLst>
          </p:cNvPr>
          <p:cNvSpPr>
            <a:spLocks noGrp="1"/>
          </p:cNvSpPr>
          <p:nvPr>
            <p:ph type="title"/>
          </p:nvPr>
        </p:nvSpPr>
        <p:spPr/>
        <p:txBody>
          <a:bodyPr/>
          <a:lstStyle/>
          <a:p>
            <a:r>
              <a:rPr lang="en-GB" dirty="0"/>
              <a:t>THANK YOU!</a:t>
            </a:r>
          </a:p>
        </p:txBody>
      </p:sp>
      <p:sp>
        <p:nvSpPr>
          <p:cNvPr id="3" name="Content Placeholder 2">
            <a:extLst>
              <a:ext uri="{FF2B5EF4-FFF2-40B4-BE49-F238E27FC236}">
                <a16:creationId xmlns:a16="http://schemas.microsoft.com/office/drawing/2014/main" id="{4DE5D646-7BF4-DE13-323D-373520F12085}"/>
              </a:ext>
            </a:extLst>
          </p:cNvPr>
          <p:cNvSpPr>
            <a:spLocks noGrp="1"/>
          </p:cNvSpPr>
          <p:nvPr>
            <p:ph idx="1"/>
          </p:nvPr>
        </p:nvSpPr>
        <p:spPr/>
        <p:txBody>
          <a:bodyPr/>
          <a:lstStyle/>
          <a:p>
            <a:r>
              <a:rPr lang="en-GB" dirty="0"/>
              <a:t>Questions?</a:t>
            </a:r>
          </a:p>
        </p:txBody>
      </p:sp>
    </p:spTree>
    <p:extLst>
      <p:ext uri="{BB962C8B-B14F-4D97-AF65-F5344CB8AC3E}">
        <p14:creationId xmlns:p14="http://schemas.microsoft.com/office/powerpoint/2010/main" val="359465333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Main Event</Template>
  <TotalTime>0</TotalTime>
  <Words>1823</Words>
  <Application>Microsoft Office PowerPoint</Application>
  <PresentationFormat>On-screen Show (4:3)</PresentationFormat>
  <Paragraphs>101</Paragraphs>
  <Slides>15</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BMW Group Condensed</vt:lpstr>
      <vt:lpstr>Impact</vt:lpstr>
      <vt:lpstr>Main Event</vt:lpstr>
      <vt:lpstr>Cross-Cultural Negotiations</vt:lpstr>
      <vt:lpstr>Presentation Objectives</vt:lpstr>
      <vt:lpstr>Outline</vt:lpstr>
      <vt:lpstr>What is Culture?</vt:lpstr>
      <vt:lpstr>UK Business Culture</vt:lpstr>
      <vt:lpstr>Chinese Business Culture</vt:lpstr>
      <vt:lpstr>Hofstede's Cultural Dimensions</vt:lpstr>
      <vt:lpstr>Trompenaars’ Cultural Dimensions</vt:lpstr>
      <vt:lpstr>Cultural Challenges to Overcome</vt:lpstr>
      <vt:lpstr>Strategies for Success</vt:lpstr>
      <vt:lpstr>Case Study: Jaguar Land Rover</vt:lpstr>
      <vt:lpstr>Why Cultural Awareness Matters</vt:lpstr>
      <vt:lpstr>Conclusion &amp; Recommendations</vt:lpstr>
      <vt:lpstr>References</vt:lpstr>
      <vt:lpstr>THANK YOU!</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Visan Florin, CR-T-14</dc:creator>
  <cp:keywords/>
  <dc:description>generated using python-pptx</dc:description>
  <cp:lastModifiedBy>Visan Florin, CR-T-14</cp:lastModifiedBy>
  <cp:revision>3</cp:revision>
  <dcterms:created xsi:type="dcterms:W3CDTF">2013-01-27T09:14:16Z</dcterms:created>
  <dcterms:modified xsi:type="dcterms:W3CDTF">2025-08-15T10:53:37Z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e6935750-240b-48e4-a615-66942a738439_Enabled">
    <vt:lpwstr>true</vt:lpwstr>
  </property>
  <property fmtid="{D5CDD505-2E9C-101B-9397-08002B2CF9AE}" pid="3" name="MSIP_Label_e6935750-240b-48e4-a615-66942a738439_SetDate">
    <vt:lpwstr>2025-08-15T10:44:24Z</vt:lpwstr>
  </property>
  <property fmtid="{D5CDD505-2E9C-101B-9397-08002B2CF9AE}" pid="4" name="MSIP_Label_e6935750-240b-48e4-a615-66942a738439_Method">
    <vt:lpwstr>Standard</vt:lpwstr>
  </property>
  <property fmtid="{D5CDD505-2E9C-101B-9397-08002B2CF9AE}" pid="5" name="MSIP_Label_e6935750-240b-48e4-a615-66942a738439_Name">
    <vt:lpwstr>e6935750-240b-48e4-a615-66942a738439</vt:lpwstr>
  </property>
  <property fmtid="{D5CDD505-2E9C-101B-9397-08002B2CF9AE}" pid="6" name="MSIP_Label_e6935750-240b-48e4-a615-66942a738439_SiteId">
    <vt:lpwstr>ce849bab-cc1c-465b-b62e-18f07c9ac198</vt:lpwstr>
  </property>
  <property fmtid="{D5CDD505-2E9C-101B-9397-08002B2CF9AE}" pid="7" name="MSIP_Label_e6935750-240b-48e4-a615-66942a738439_ActionId">
    <vt:lpwstr>81988f0c-a8b1-44d6-ad6c-b6ff2fef071e</vt:lpwstr>
  </property>
  <property fmtid="{D5CDD505-2E9C-101B-9397-08002B2CF9AE}" pid="8" name="MSIP_Label_e6935750-240b-48e4-a615-66942a738439_ContentBits">
    <vt:lpwstr>2</vt:lpwstr>
  </property>
  <property fmtid="{D5CDD505-2E9C-101B-9397-08002B2CF9AE}" pid="9" name="MSIP_Label_e6935750-240b-48e4-a615-66942a738439_Tag">
    <vt:lpwstr>10, 3, 0, 1</vt:lpwstr>
  </property>
  <property fmtid="{D5CDD505-2E9C-101B-9397-08002B2CF9AE}" pid="10" name="ClassificationContentMarkingFooterLocations">
    <vt:lpwstr>Main Event:9</vt:lpwstr>
  </property>
  <property fmtid="{D5CDD505-2E9C-101B-9397-08002B2CF9AE}" pid="11" name="ClassificationContentMarkingFooterText">
    <vt:lpwstr>CONFIDENTIAL</vt:lpwstr>
  </property>
</Properties>
</file>