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58" r:id="rId5"/>
    <p:sldId id="263" r:id="rId6"/>
    <p:sldId id="265" r:id="rId7"/>
    <p:sldId id="267" r:id="rId8"/>
    <p:sldId id="259" r:id="rId9"/>
    <p:sldId id="268" r:id="rId10"/>
    <p:sldId id="269" r:id="rId11"/>
    <p:sldId id="270" r:id="rId12"/>
    <p:sldId id="261" r:id="rId13"/>
    <p:sldId id="266" r:id="rId14"/>
    <p:sldId id="26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4E66-177F-4791-8C65-AF3721A24B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CE1F0E-0EC1-4AD8-9FAF-047E870951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EBE496-651C-4A24-8512-9A1838DB6ADE}"/>
              </a:ext>
            </a:extLst>
          </p:cNvPr>
          <p:cNvSpPr>
            <a:spLocks noGrp="1"/>
          </p:cNvSpPr>
          <p:nvPr>
            <p:ph type="dt" sz="half" idx="10"/>
          </p:nvPr>
        </p:nvSpPr>
        <p:spPr/>
        <p:txBody>
          <a:bodyPr/>
          <a:lstStyle/>
          <a:p>
            <a:fld id="{A325E0C3-7263-4F4E-BDF8-D3C582B527BA}" type="datetimeFigureOut">
              <a:rPr lang="en-GB" smtClean="0"/>
              <a:t>12/06/2022</a:t>
            </a:fld>
            <a:endParaRPr lang="en-GB"/>
          </a:p>
        </p:txBody>
      </p:sp>
      <p:sp>
        <p:nvSpPr>
          <p:cNvPr id="5" name="Footer Placeholder 4">
            <a:extLst>
              <a:ext uri="{FF2B5EF4-FFF2-40B4-BE49-F238E27FC236}">
                <a16:creationId xmlns:a16="http://schemas.microsoft.com/office/drawing/2014/main" id="{0D8EC588-20F1-45F9-9A0E-8EE16A119A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F655CB-5BE3-447B-A9CE-DA8ADA25329D}"/>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1409019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3935A-F630-4F11-8754-822FFA1990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D9156C-466D-4F99-AD79-D6835A1D39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10A679-1F48-4E7B-B14B-F2EEB7530239}"/>
              </a:ext>
            </a:extLst>
          </p:cNvPr>
          <p:cNvSpPr>
            <a:spLocks noGrp="1"/>
          </p:cNvSpPr>
          <p:nvPr>
            <p:ph type="dt" sz="half" idx="10"/>
          </p:nvPr>
        </p:nvSpPr>
        <p:spPr/>
        <p:txBody>
          <a:bodyPr/>
          <a:lstStyle/>
          <a:p>
            <a:fld id="{A325E0C3-7263-4F4E-BDF8-D3C582B527BA}" type="datetimeFigureOut">
              <a:rPr lang="en-GB" smtClean="0"/>
              <a:t>12/06/2022</a:t>
            </a:fld>
            <a:endParaRPr lang="en-GB"/>
          </a:p>
        </p:txBody>
      </p:sp>
      <p:sp>
        <p:nvSpPr>
          <p:cNvPr id="5" name="Footer Placeholder 4">
            <a:extLst>
              <a:ext uri="{FF2B5EF4-FFF2-40B4-BE49-F238E27FC236}">
                <a16:creationId xmlns:a16="http://schemas.microsoft.com/office/drawing/2014/main" id="{6165BB09-5082-4E94-9AE2-41F9950CA8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BE4412-BA87-4862-A566-EE17BC874CB8}"/>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1276614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420B6-A0DD-42C6-8E4C-60C660BDCC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24DB095-29FC-4222-AEDE-988678D2BA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C411D8-1C2D-45CE-9034-FC5AC722C8E4}"/>
              </a:ext>
            </a:extLst>
          </p:cNvPr>
          <p:cNvSpPr>
            <a:spLocks noGrp="1"/>
          </p:cNvSpPr>
          <p:nvPr>
            <p:ph type="dt" sz="half" idx="10"/>
          </p:nvPr>
        </p:nvSpPr>
        <p:spPr/>
        <p:txBody>
          <a:bodyPr/>
          <a:lstStyle/>
          <a:p>
            <a:fld id="{A325E0C3-7263-4F4E-BDF8-D3C582B527BA}" type="datetimeFigureOut">
              <a:rPr lang="en-GB" smtClean="0"/>
              <a:t>12/06/2022</a:t>
            </a:fld>
            <a:endParaRPr lang="en-GB"/>
          </a:p>
        </p:txBody>
      </p:sp>
      <p:sp>
        <p:nvSpPr>
          <p:cNvPr id="5" name="Footer Placeholder 4">
            <a:extLst>
              <a:ext uri="{FF2B5EF4-FFF2-40B4-BE49-F238E27FC236}">
                <a16:creationId xmlns:a16="http://schemas.microsoft.com/office/drawing/2014/main" id="{E75CB568-5206-47B7-AD25-777BD888F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77CF51-061C-4DB4-8EBA-777E56809A18}"/>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27050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F6548-8E1C-4F4E-BBC4-B933923D19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472D4E-8533-4734-A25C-4EB0992286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0A39CD-1606-4C39-A771-5CF991563D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9665F0-E631-48D4-ABD7-B4D7041D9E09}"/>
              </a:ext>
            </a:extLst>
          </p:cNvPr>
          <p:cNvSpPr>
            <a:spLocks noGrp="1"/>
          </p:cNvSpPr>
          <p:nvPr>
            <p:ph type="dt" sz="half" idx="10"/>
          </p:nvPr>
        </p:nvSpPr>
        <p:spPr/>
        <p:txBody>
          <a:bodyPr/>
          <a:lstStyle/>
          <a:p>
            <a:fld id="{A325E0C3-7263-4F4E-BDF8-D3C582B527BA}" type="datetimeFigureOut">
              <a:rPr lang="en-GB" smtClean="0"/>
              <a:t>12/06/2022</a:t>
            </a:fld>
            <a:endParaRPr lang="en-GB"/>
          </a:p>
        </p:txBody>
      </p:sp>
      <p:sp>
        <p:nvSpPr>
          <p:cNvPr id="6" name="Footer Placeholder 5">
            <a:extLst>
              <a:ext uri="{FF2B5EF4-FFF2-40B4-BE49-F238E27FC236}">
                <a16:creationId xmlns:a16="http://schemas.microsoft.com/office/drawing/2014/main" id="{CF9FD911-D947-46DE-9997-67BC9C3CAB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D7A33D-17EA-4E29-8B6F-10CE6A34C027}"/>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3818898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5E1BC-7BAA-42D4-9F83-FEB6D6C47A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6AB082-377C-49AC-90D0-B7314240F5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2B3FCE8-FB4F-44F6-9D07-4A273D3365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23AE26-D8C7-49F4-8CF3-191FE82139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8AD5D8-1B03-49E8-A08D-30B2D1894C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DFD165-887E-4351-BA5C-9685DBCCC782}"/>
              </a:ext>
            </a:extLst>
          </p:cNvPr>
          <p:cNvSpPr>
            <a:spLocks noGrp="1"/>
          </p:cNvSpPr>
          <p:nvPr>
            <p:ph type="dt" sz="half" idx="10"/>
          </p:nvPr>
        </p:nvSpPr>
        <p:spPr/>
        <p:txBody>
          <a:bodyPr/>
          <a:lstStyle/>
          <a:p>
            <a:fld id="{A325E0C3-7263-4F4E-BDF8-D3C582B527BA}" type="datetimeFigureOut">
              <a:rPr lang="en-GB" smtClean="0"/>
              <a:t>12/06/2022</a:t>
            </a:fld>
            <a:endParaRPr lang="en-GB"/>
          </a:p>
        </p:txBody>
      </p:sp>
      <p:sp>
        <p:nvSpPr>
          <p:cNvPr id="8" name="Footer Placeholder 7">
            <a:extLst>
              <a:ext uri="{FF2B5EF4-FFF2-40B4-BE49-F238E27FC236}">
                <a16:creationId xmlns:a16="http://schemas.microsoft.com/office/drawing/2014/main" id="{E8639E08-97A8-40B5-A056-CAF831862A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FECEB0-C5ED-4463-A5C4-38923050867C}"/>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2985845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91712-B1DF-43E8-96F8-CD0E8D4483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534CFB-34EF-4A68-9E60-5B833533047C}"/>
              </a:ext>
            </a:extLst>
          </p:cNvPr>
          <p:cNvSpPr>
            <a:spLocks noGrp="1"/>
          </p:cNvSpPr>
          <p:nvPr>
            <p:ph type="dt" sz="half" idx="10"/>
          </p:nvPr>
        </p:nvSpPr>
        <p:spPr/>
        <p:txBody>
          <a:bodyPr/>
          <a:lstStyle/>
          <a:p>
            <a:fld id="{A325E0C3-7263-4F4E-BDF8-D3C582B527BA}" type="datetimeFigureOut">
              <a:rPr lang="en-GB" smtClean="0"/>
              <a:t>12/06/2022</a:t>
            </a:fld>
            <a:endParaRPr lang="en-GB"/>
          </a:p>
        </p:txBody>
      </p:sp>
      <p:sp>
        <p:nvSpPr>
          <p:cNvPr id="4" name="Footer Placeholder 3">
            <a:extLst>
              <a:ext uri="{FF2B5EF4-FFF2-40B4-BE49-F238E27FC236}">
                <a16:creationId xmlns:a16="http://schemas.microsoft.com/office/drawing/2014/main" id="{7A792C48-5957-4FE3-B1CB-5206A03E6B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9F798F-967A-4743-A2BE-DD7EBCAA139E}"/>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2667592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84DBF1-7335-4E33-B0CA-729C03A22DF9}"/>
              </a:ext>
            </a:extLst>
          </p:cNvPr>
          <p:cNvSpPr>
            <a:spLocks noGrp="1"/>
          </p:cNvSpPr>
          <p:nvPr>
            <p:ph type="dt" sz="half" idx="10"/>
          </p:nvPr>
        </p:nvSpPr>
        <p:spPr/>
        <p:txBody>
          <a:bodyPr/>
          <a:lstStyle/>
          <a:p>
            <a:fld id="{A325E0C3-7263-4F4E-BDF8-D3C582B527BA}" type="datetimeFigureOut">
              <a:rPr lang="en-GB" smtClean="0"/>
              <a:t>12/06/2022</a:t>
            </a:fld>
            <a:endParaRPr lang="en-GB"/>
          </a:p>
        </p:txBody>
      </p:sp>
      <p:sp>
        <p:nvSpPr>
          <p:cNvPr id="3" name="Footer Placeholder 2">
            <a:extLst>
              <a:ext uri="{FF2B5EF4-FFF2-40B4-BE49-F238E27FC236}">
                <a16:creationId xmlns:a16="http://schemas.microsoft.com/office/drawing/2014/main" id="{73507A66-00F0-44AE-BC17-D6DC17C250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FDD130-EFD4-477C-AB62-8847344F6DA6}"/>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3591994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7CB37-3FC9-4ABF-BEAD-4643D57EA7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6D1892-08ED-4F26-91E6-6E349AEFCB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38ABA08-69FA-47A9-A507-9F939D563D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F2626E-0212-4400-9923-20C4993FE770}"/>
              </a:ext>
            </a:extLst>
          </p:cNvPr>
          <p:cNvSpPr>
            <a:spLocks noGrp="1"/>
          </p:cNvSpPr>
          <p:nvPr>
            <p:ph type="dt" sz="half" idx="10"/>
          </p:nvPr>
        </p:nvSpPr>
        <p:spPr/>
        <p:txBody>
          <a:bodyPr/>
          <a:lstStyle/>
          <a:p>
            <a:fld id="{A325E0C3-7263-4F4E-BDF8-D3C582B527BA}" type="datetimeFigureOut">
              <a:rPr lang="en-GB" smtClean="0"/>
              <a:t>12/06/2022</a:t>
            </a:fld>
            <a:endParaRPr lang="en-GB"/>
          </a:p>
        </p:txBody>
      </p:sp>
      <p:sp>
        <p:nvSpPr>
          <p:cNvPr id="6" name="Footer Placeholder 5">
            <a:extLst>
              <a:ext uri="{FF2B5EF4-FFF2-40B4-BE49-F238E27FC236}">
                <a16:creationId xmlns:a16="http://schemas.microsoft.com/office/drawing/2014/main" id="{E219D7C5-AB51-418F-83B4-4C0E21D17A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F3F28D-A14C-4EBD-9D67-16F381FF4772}"/>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4004276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78058-22DE-4D83-AB61-8C984E74C7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B14BD5-934B-4104-8317-D1B1E5CEFE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7915FD9-8BB9-4464-8120-C64A50EA76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EB365D-B37F-450F-BCC6-DAA8D173AA70}"/>
              </a:ext>
            </a:extLst>
          </p:cNvPr>
          <p:cNvSpPr>
            <a:spLocks noGrp="1"/>
          </p:cNvSpPr>
          <p:nvPr>
            <p:ph type="dt" sz="half" idx="10"/>
          </p:nvPr>
        </p:nvSpPr>
        <p:spPr/>
        <p:txBody>
          <a:bodyPr/>
          <a:lstStyle/>
          <a:p>
            <a:fld id="{A325E0C3-7263-4F4E-BDF8-D3C582B527BA}" type="datetimeFigureOut">
              <a:rPr lang="en-GB" smtClean="0"/>
              <a:t>12/06/2022</a:t>
            </a:fld>
            <a:endParaRPr lang="en-GB"/>
          </a:p>
        </p:txBody>
      </p:sp>
      <p:sp>
        <p:nvSpPr>
          <p:cNvPr id="6" name="Footer Placeholder 5">
            <a:extLst>
              <a:ext uri="{FF2B5EF4-FFF2-40B4-BE49-F238E27FC236}">
                <a16:creationId xmlns:a16="http://schemas.microsoft.com/office/drawing/2014/main" id="{418B416D-509B-4F3B-8395-A84C6C6561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916833-1207-45AF-84DD-11A450498CB8}"/>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4135159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28105-FC3B-4A08-8338-046BA10F36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EF4545-4CFB-466F-8137-9169743EDD6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B23286-D922-461E-A67F-22110FA584F4}"/>
              </a:ext>
            </a:extLst>
          </p:cNvPr>
          <p:cNvSpPr>
            <a:spLocks noGrp="1"/>
          </p:cNvSpPr>
          <p:nvPr>
            <p:ph type="dt" sz="half" idx="10"/>
          </p:nvPr>
        </p:nvSpPr>
        <p:spPr/>
        <p:txBody>
          <a:bodyPr/>
          <a:lstStyle/>
          <a:p>
            <a:fld id="{A325E0C3-7263-4F4E-BDF8-D3C582B527BA}" type="datetimeFigureOut">
              <a:rPr lang="en-GB" smtClean="0"/>
              <a:t>12/06/2022</a:t>
            </a:fld>
            <a:endParaRPr lang="en-GB"/>
          </a:p>
        </p:txBody>
      </p:sp>
      <p:sp>
        <p:nvSpPr>
          <p:cNvPr id="5" name="Footer Placeholder 4">
            <a:extLst>
              <a:ext uri="{FF2B5EF4-FFF2-40B4-BE49-F238E27FC236}">
                <a16:creationId xmlns:a16="http://schemas.microsoft.com/office/drawing/2014/main" id="{6F97DA9B-C38E-40F4-9802-0D6AB865E5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2A0382-4D73-4ADA-B890-3639EB4DAF9E}"/>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2184656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FF9D81-1587-4B0A-8CDA-445E6C1E9D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540AC2-7375-4F9A-A85B-BD8EAE9C1A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3ADFA2-2C04-4F15-AB62-577A6CAB8E6F}"/>
              </a:ext>
            </a:extLst>
          </p:cNvPr>
          <p:cNvSpPr>
            <a:spLocks noGrp="1"/>
          </p:cNvSpPr>
          <p:nvPr>
            <p:ph type="dt" sz="half" idx="10"/>
          </p:nvPr>
        </p:nvSpPr>
        <p:spPr/>
        <p:txBody>
          <a:bodyPr/>
          <a:lstStyle/>
          <a:p>
            <a:fld id="{A325E0C3-7263-4F4E-BDF8-D3C582B527BA}" type="datetimeFigureOut">
              <a:rPr lang="en-GB" smtClean="0"/>
              <a:t>12/06/2022</a:t>
            </a:fld>
            <a:endParaRPr lang="en-GB"/>
          </a:p>
        </p:txBody>
      </p:sp>
      <p:sp>
        <p:nvSpPr>
          <p:cNvPr id="5" name="Footer Placeholder 4">
            <a:extLst>
              <a:ext uri="{FF2B5EF4-FFF2-40B4-BE49-F238E27FC236}">
                <a16:creationId xmlns:a16="http://schemas.microsoft.com/office/drawing/2014/main" id="{C4E222FE-E1D6-47E9-9AD0-74F3F2EC1E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FE16F2-15F2-4D78-8A7B-5CD43F9198A6}"/>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2103653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F0BCC1-EF7F-4C91-B12B-90DDD306E0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62A679-76A0-47DD-8FA5-29586AF16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860AA4-DC9C-4169-9567-28E741A55C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25E0C3-7263-4F4E-BDF8-D3C582B527BA}" type="datetimeFigureOut">
              <a:rPr lang="en-GB" smtClean="0"/>
              <a:t>12/06/2022</a:t>
            </a:fld>
            <a:endParaRPr lang="en-GB"/>
          </a:p>
        </p:txBody>
      </p:sp>
      <p:sp>
        <p:nvSpPr>
          <p:cNvPr id="5" name="Footer Placeholder 4">
            <a:extLst>
              <a:ext uri="{FF2B5EF4-FFF2-40B4-BE49-F238E27FC236}">
                <a16:creationId xmlns:a16="http://schemas.microsoft.com/office/drawing/2014/main" id="{819ECD2B-0645-4DE9-88E3-58D17D1F45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E23253C-9FCC-40EC-9311-CD88CD5C5F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71FA19-750E-4E5D-A156-EE4A5F1D7C92}" type="slidenum">
              <a:rPr lang="en-GB" smtClean="0"/>
              <a:t>‹#›</a:t>
            </a:fld>
            <a:endParaRPr lang="en-GB"/>
          </a:p>
        </p:txBody>
      </p:sp>
    </p:spTree>
    <p:extLst>
      <p:ext uri="{BB962C8B-B14F-4D97-AF65-F5344CB8AC3E}">
        <p14:creationId xmlns:p14="http://schemas.microsoft.com/office/powerpoint/2010/main" val="5803465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orporatefinanceinstitute.com/resources/knowledge/strategy/quality-management/" TargetMode="External"/><Relationship Id="rId2" Type="http://schemas.openxmlformats.org/officeDocument/2006/relationships/hyperlink" Target="https://www.investopedia.com/terms/q/quality-management.asp" TargetMode="External"/><Relationship Id="rId1" Type="http://schemas.openxmlformats.org/officeDocument/2006/relationships/slideLayout" Target="../slideLayouts/slideLayout2.xml"/><Relationship Id="rId5" Type="http://schemas.openxmlformats.org/officeDocument/2006/relationships/hyperlink" Target="https://desklib.com/document/report-total-quality-management-tesco/" TargetMode="External"/><Relationship Id="rId4" Type="http://schemas.openxmlformats.org/officeDocument/2006/relationships/hyperlink" Target="https://blog.triaster.co.uk/blog/what-is-the-efqm-excellence-model-and-how-useful-for-yo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17EF5-0B1E-4433-9D0C-23D22D77F892}"/>
              </a:ext>
            </a:extLst>
          </p:cNvPr>
          <p:cNvSpPr>
            <a:spLocks noGrp="1"/>
          </p:cNvSpPr>
          <p:nvPr>
            <p:ph type="ctrTitle"/>
          </p:nvPr>
        </p:nvSpPr>
        <p:spPr>
          <a:xfrm>
            <a:off x="1371599" y="294538"/>
            <a:ext cx="9895951" cy="1033669"/>
          </a:xfrm>
        </p:spPr>
        <p:txBody>
          <a:bodyPr vert="horz" lIns="91440" tIns="45720" rIns="91440" bIns="45720" rtlCol="0" anchor="ctr">
            <a:normAutofit/>
          </a:bodyPr>
          <a:lstStyle/>
          <a:p>
            <a:pPr algn="l"/>
            <a:r>
              <a:rPr lang="en-US" sz="3400" kern="1200">
                <a:solidFill>
                  <a:srgbClr val="FFFFFF"/>
                </a:solidFill>
                <a:latin typeface="+mj-lt"/>
                <a:ea typeface="+mj-ea"/>
                <a:cs typeface="+mj-cs"/>
              </a:rPr>
              <a:t>CRM Presentation - Tesco</a:t>
            </a:r>
            <a:br>
              <a:rPr lang="en-US" sz="3400" kern="1200">
                <a:solidFill>
                  <a:srgbClr val="FFFFFF"/>
                </a:solidFill>
                <a:latin typeface="+mj-lt"/>
                <a:ea typeface="+mj-ea"/>
                <a:cs typeface="+mj-cs"/>
              </a:rPr>
            </a:br>
            <a:r>
              <a:rPr lang="en-US" sz="3400" kern="1200">
                <a:solidFill>
                  <a:srgbClr val="FFFFFF"/>
                </a:solidFill>
                <a:latin typeface="+mj-lt"/>
                <a:ea typeface="+mj-ea"/>
                <a:cs typeface="+mj-cs"/>
              </a:rPr>
              <a:t>Beniamin Luca</a:t>
            </a:r>
          </a:p>
        </p:txBody>
      </p:sp>
      <p:sp>
        <p:nvSpPr>
          <p:cNvPr id="3" name="Subtitle 2">
            <a:extLst>
              <a:ext uri="{FF2B5EF4-FFF2-40B4-BE49-F238E27FC236}">
                <a16:creationId xmlns:a16="http://schemas.microsoft.com/office/drawing/2014/main" id="{2C5FCBB7-5151-48D3-82CF-DF1B91292A5E}"/>
              </a:ext>
            </a:extLst>
          </p:cNvPr>
          <p:cNvSpPr>
            <a:spLocks noGrp="1"/>
          </p:cNvSpPr>
          <p:nvPr>
            <p:ph type="subTitle" idx="1"/>
          </p:nvPr>
        </p:nvSpPr>
        <p:spPr>
          <a:xfrm>
            <a:off x="1371599" y="2318197"/>
            <a:ext cx="9724031" cy="3683358"/>
          </a:xfrm>
        </p:spPr>
        <p:txBody>
          <a:bodyPr vert="horz" lIns="91440" tIns="45720" rIns="91440" bIns="45720" rtlCol="0" anchor="ctr">
            <a:normAutofit/>
          </a:bodyPr>
          <a:lstStyle/>
          <a:p>
            <a:pPr indent="-228600" algn="l">
              <a:buFont typeface="Arial" panose="020B0604020202020204" pitchFamily="34" charset="0"/>
              <a:buChar char="•"/>
            </a:pPr>
            <a:endParaRPr lang="en-US" sz="2000"/>
          </a:p>
          <a:p>
            <a:pPr indent="-228600" algn="l">
              <a:buFont typeface="Arial" panose="020B0604020202020204" pitchFamily="34" charset="0"/>
              <a:buChar char="•"/>
            </a:pPr>
            <a:r>
              <a:rPr lang="en-US" sz="2000" b="0" i="0">
                <a:effectLst/>
              </a:rPr>
              <a:t>“Quality management is the act of overseeing all activities and tasks that must be accomplished to maintain a desired level of excellence. This includes the determination of a quality policy, creating and implementing quality planning and assurance, and quality control and quality improvement. It is also referred to as total quality management (TQM)”.- A. Barone</a:t>
            </a:r>
          </a:p>
          <a:p>
            <a:pPr indent="-228600" algn="l">
              <a:buFont typeface="Arial" panose="020B0604020202020204" pitchFamily="34" charset="0"/>
              <a:buChar char="•"/>
            </a:pPr>
            <a:r>
              <a:rPr lang="en-US" sz="2000" b="0" i="0">
                <a:effectLst/>
              </a:rPr>
              <a:t>Tesco's fundamental concept is total quality management, which not only deals with ensuring the quality of products and services, but also with directing continuous improvement. Total Quality Management is concerned with managing people in order to ensure that the company meets or exceeds the expectations of its customers, and as a result, CRM has aided the organisation in enhancing its brand image and earnings.</a:t>
            </a:r>
          </a:p>
          <a:p>
            <a:pPr indent="-228600" algn="l">
              <a:buFont typeface="Arial" panose="020B0604020202020204" pitchFamily="34" charset="0"/>
              <a:buChar char="•"/>
            </a:pPr>
            <a:endParaRPr lang="en-US" sz="2000" b="0" i="0">
              <a:effectLst/>
            </a:endParaRPr>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2161731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B6515-5340-447B-8E8B-BD2F18A82117}"/>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The importance of quality management towards Tesco CRM</a:t>
            </a:r>
          </a:p>
        </p:txBody>
      </p:sp>
      <p:sp>
        <p:nvSpPr>
          <p:cNvPr id="3" name="Content Placeholder 2">
            <a:extLst>
              <a:ext uri="{FF2B5EF4-FFF2-40B4-BE49-F238E27FC236}">
                <a16:creationId xmlns:a16="http://schemas.microsoft.com/office/drawing/2014/main" id="{C9EB600E-83BB-42E1-BC85-3CAA46D6C12C}"/>
              </a:ext>
            </a:extLst>
          </p:cNvPr>
          <p:cNvSpPr>
            <a:spLocks noGrp="1"/>
          </p:cNvSpPr>
          <p:nvPr>
            <p:ph idx="1"/>
          </p:nvPr>
        </p:nvSpPr>
        <p:spPr>
          <a:xfrm>
            <a:off x="1371599" y="2318197"/>
            <a:ext cx="9724031" cy="3683358"/>
          </a:xfrm>
        </p:spPr>
        <p:txBody>
          <a:bodyPr anchor="ctr">
            <a:normAutofit/>
          </a:bodyPr>
          <a:lstStyle/>
          <a:p>
            <a:r>
              <a:rPr lang="en-GB" sz="2000"/>
              <a:t>Tesco organisation used quality management approaches to enhance today's marketing developments, supply, and sales, and they are able to maintain a strong relationship with their consumers via their continuous development and services. Tesco recognises that loyal customers are a critical component to their success, and Tesco has adopted amazing development tools for developing customer loyalty, which have been given more attention in today's business .</a:t>
            </a:r>
          </a:p>
          <a:p>
            <a:r>
              <a:rPr lang="en-GB" sz="2000"/>
              <a:t>The organisation, has been through four stages of quality management, these are:</a:t>
            </a:r>
          </a:p>
          <a:p>
            <a:pPr marL="0" indent="0">
              <a:buNone/>
            </a:pPr>
            <a:r>
              <a:rPr lang="en-GB" sz="2000"/>
              <a:t>Quality monitoring, Quality control, Quality assurance and Total Quality management. </a:t>
            </a:r>
          </a:p>
          <a:p>
            <a:endParaRPr lang="en-GB" sz="2000"/>
          </a:p>
        </p:txBody>
      </p:sp>
    </p:spTree>
    <p:extLst>
      <p:ext uri="{BB962C8B-B14F-4D97-AF65-F5344CB8AC3E}">
        <p14:creationId xmlns:p14="http://schemas.microsoft.com/office/powerpoint/2010/main" val="2255105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61F430-F5D3-7078-39A1-CC9736C27A5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Quality management</a:t>
            </a:r>
          </a:p>
        </p:txBody>
      </p:sp>
      <p:sp>
        <p:nvSpPr>
          <p:cNvPr id="3" name="Content Placeholder 2">
            <a:extLst>
              <a:ext uri="{FF2B5EF4-FFF2-40B4-BE49-F238E27FC236}">
                <a16:creationId xmlns:a16="http://schemas.microsoft.com/office/drawing/2014/main" id="{212FA6F2-5FAD-98E3-2BDC-D8BC50CCCAC0}"/>
              </a:ext>
            </a:extLst>
          </p:cNvPr>
          <p:cNvSpPr>
            <a:spLocks noGrp="1"/>
          </p:cNvSpPr>
          <p:nvPr>
            <p:ph idx="1"/>
          </p:nvPr>
        </p:nvSpPr>
        <p:spPr>
          <a:xfrm>
            <a:off x="1371599" y="1730326"/>
            <a:ext cx="9724031" cy="5422212"/>
          </a:xfrm>
        </p:spPr>
        <p:txBody>
          <a:bodyPr anchor="ctr">
            <a:normAutofit/>
          </a:bodyPr>
          <a:lstStyle/>
          <a:p>
            <a:pPr marL="0" indent="0">
              <a:buNone/>
            </a:pPr>
            <a:r>
              <a:rPr lang="en-GB" sz="1800" b="0" i="0" dirty="0">
                <a:effectLst/>
                <a:latin typeface="Open Sans" panose="020B0604020202020204" pitchFamily="34" charset="0"/>
              </a:rPr>
              <a:t>“The aim of quality management is to ensure that all the organization’s stakeholders work together to improve the company’s processes, products, services, and culture to achieve the long-term success that stems from customer satisfaction.” – CFI. </a:t>
            </a:r>
          </a:p>
          <a:p>
            <a:pPr marL="0" indent="0">
              <a:buNone/>
            </a:pPr>
            <a:r>
              <a:rPr lang="en-GB" sz="1800" dirty="0"/>
              <a:t>Tesco is using the four stages of Quality management: </a:t>
            </a:r>
          </a:p>
          <a:p>
            <a:pPr marL="0" indent="0">
              <a:buNone/>
            </a:pPr>
            <a:endParaRPr lang="en-GB" sz="1800" dirty="0"/>
          </a:p>
          <a:p>
            <a:pPr marL="514350" indent="-514350">
              <a:buAutoNum type="arabicPeriod"/>
            </a:pPr>
            <a:r>
              <a:rPr lang="en-GB" sz="1800" dirty="0"/>
              <a:t>Quality monitoring: Tesco is monitoring and testing all finished products, also working with the suppliers or customers to ensure organisation and customer needs are met. </a:t>
            </a:r>
          </a:p>
          <a:p>
            <a:pPr marL="514350" indent="-514350">
              <a:buAutoNum type="arabicPeriod"/>
            </a:pPr>
            <a:r>
              <a:rPr lang="en-GB" sz="1800" dirty="0"/>
              <a:t>Quality control: Tesco is testing all the processes in their organisation to identify weak points and also identify corrective measures-this needs to happen before the produce reaches the customer- losing quality means losing more customers. </a:t>
            </a:r>
          </a:p>
          <a:p>
            <a:pPr marL="514350" indent="-514350">
              <a:buAutoNum type="arabicPeriod"/>
            </a:pPr>
            <a:r>
              <a:rPr lang="en-GB" sz="1800" dirty="0"/>
              <a:t>The third step is Quality Assurance and a tool used for that is the QMS, which is a system or a written plan used to ensure that the quality happens and standards are met.</a:t>
            </a:r>
          </a:p>
          <a:p>
            <a:pPr marL="514350" indent="-514350">
              <a:buAutoNum type="arabicPeriod"/>
            </a:pPr>
            <a:r>
              <a:rPr lang="en-GB" sz="1800" dirty="0"/>
              <a:t>The fourth is TQM models.</a:t>
            </a:r>
          </a:p>
          <a:p>
            <a:pPr marL="0" indent="0">
              <a:buNone/>
            </a:pPr>
            <a:endParaRPr lang="en-GB" sz="2000" b="0" i="0" dirty="0">
              <a:effectLst/>
              <a:latin typeface="Open Sans" panose="020B0604020202020204" pitchFamily="34" charset="0"/>
            </a:endParaRPr>
          </a:p>
          <a:p>
            <a:pPr marL="0" indent="0">
              <a:buNone/>
            </a:pPr>
            <a:endParaRPr lang="en-GB" sz="2000" dirty="0"/>
          </a:p>
        </p:txBody>
      </p:sp>
    </p:spTree>
    <p:extLst>
      <p:ext uri="{BB962C8B-B14F-4D97-AF65-F5344CB8AC3E}">
        <p14:creationId xmlns:p14="http://schemas.microsoft.com/office/powerpoint/2010/main" val="1783548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2ECFE0A-4029-4B75-8B91-D2A412DAD8AE}"/>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QMS model – Quality Management System</a:t>
            </a:r>
          </a:p>
        </p:txBody>
      </p:sp>
      <p:sp>
        <p:nvSpPr>
          <p:cNvPr id="5" name="Content Placeholder 4">
            <a:extLst>
              <a:ext uri="{FF2B5EF4-FFF2-40B4-BE49-F238E27FC236}">
                <a16:creationId xmlns:a16="http://schemas.microsoft.com/office/drawing/2014/main" id="{ACCFE669-CAB3-4B9E-B132-22944195F447}"/>
              </a:ext>
            </a:extLst>
          </p:cNvPr>
          <p:cNvSpPr>
            <a:spLocks noGrp="1"/>
          </p:cNvSpPr>
          <p:nvPr>
            <p:ph idx="1"/>
          </p:nvPr>
        </p:nvSpPr>
        <p:spPr>
          <a:xfrm>
            <a:off x="1371599" y="2318197"/>
            <a:ext cx="9724031" cy="3683358"/>
          </a:xfrm>
        </p:spPr>
        <p:txBody>
          <a:bodyPr anchor="ctr">
            <a:normAutofit/>
          </a:bodyPr>
          <a:lstStyle/>
          <a:p>
            <a:pPr marL="0" indent="0">
              <a:buNone/>
            </a:pPr>
            <a:endParaRPr lang="en-GB" sz="2000"/>
          </a:p>
          <a:p>
            <a:pPr marL="0" indent="0">
              <a:buNone/>
            </a:pPr>
            <a:r>
              <a:rPr lang="en-GB" sz="2000"/>
              <a:t>Tesco's performance may be improved by using a quality management system. Tesco can satisfy their customer’s needs thanks to the benefits of a defined quality management system, which helps to boost employee confidence and, as a result, leads to a larger number of customers, sales, and repeat business. These privileges come with a slew of other perks as: </a:t>
            </a:r>
          </a:p>
          <a:p>
            <a:pPr marL="0" indent="0">
              <a:buNone/>
            </a:pPr>
            <a:r>
              <a:rPr lang="en-GB" sz="2000"/>
              <a:t>Lowering the costs, waste reduction, identifying training opportunities etc.</a:t>
            </a:r>
          </a:p>
          <a:p>
            <a:pPr marL="0" indent="0">
              <a:buNone/>
            </a:pPr>
            <a:endParaRPr lang="en-GB" sz="2000"/>
          </a:p>
        </p:txBody>
      </p:sp>
    </p:spTree>
    <p:extLst>
      <p:ext uri="{BB962C8B-B14F-4D97-AF65-F5344CB8AC3E}">
        <p14:creationId xmlns:p14="http://schemas.microsoft.com/office/powerpoint/2010/main" val="1892098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ADC74-33A9-6AF9-3024-C97B6C8DBFE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QMS</a:t>
            </a:r>
          </a:p>
        </p:txBody>
      </p:sp>
      <p:sp>
        <p:nvSpPr>
          <p:cNvPr id="3" name="Content Placeholder 2">
            <a:extLst>
              <a:ext uri="{FF2B5EF4-FFF2-40B4-BE49-F238E27FC236}">
                <a16:creationId xmlns:a16="http://schemas.microsoft.com/office/drawing/2014/main" id="{F999CC13-3D4D-AEF9-F614-4B6822217187}"/>
              </a:ext>
            </a:extLst>
          </p:cNvPr>
          <p:cNvSpPr>
            <a:spLocks noGrp="1"/>
          </p:cNvSpPr>
          <p:nvPr>
            <p:ph idx="1"/>
          </p:nvPr>
        </p:nvSpPr>
        <p:spPr>
          <a:xfrm>
            <a:off x="1371599" y="2318197"/>
            <a:ext cx="9724031" cy="3683358"/>
          </a:xfrm>
        </p:spPr>
        <p:txBody>
          <a:bodyPr anchor="ctr">
            <a:normAutofit/>
          </a:bodyPr>
          <a:lstStyle/>
          <a:p>
            <a:pPr marL="0" indent="0">
              <a:buNone/>
            </a:pPr>
            <a:r>
              <a:rPr lang="en-GB" sz="2000"/>
              <a:t>The QMS is extremely helpful in reaching an overall aim of meeting customers' and organisations' demands. Using the QMS allows Tesco to address the company's goals, which include:</a:t>
            </a:r>
          </a:p>
          <a:p>
            <a:pPr marL="0" indent="0">
              <a:buNone/>
            </a:pPr>
            <a:r>
              <a:rPr lang="en-GB" sz="2000"/>
              <a:t>1. The quality policy and objectives of the organisation</a:t>
            </a:r>
          </a:p>
          <a:p>
            <a:pPr marL="0" indent="0">
              <a:buNone/>
            </a:pPr>
            <a:r>
              <a:rPr lang="en-GB" sz="2000"/>
              <a:t>2.</a:t>
            </a:r>
            <a:r>
              <a:rPr lang="en-GB" sz="2000">
                <a:effectLst/>
                <a:latin typeface="Calibri" panose="020F0502020204030204" pitchFamily="34" charset="0"/>
                <a:ea typeface="Calibri" panose="020F0502020204030204" pitchFamily="34" charset="0"/>
                <a:cs typeface="Times New Roman" panose="02020603050405020304" pitchFamily="18" charset="0"/>
              </a:rPr>
              <a:t>  Records, procedures, and directions</a:t>
            </a:r>
          </a:p>
          <a:p>
            <a:pPr marL="0" indent="0">
              <a:buNone/>
            </a:pPr>
            <a:r>
              <a:rPr lang="en-GB" sz="2000">
                <a:latin typeface="Calibri" panose="020F0502020204030204" pitchFamily="34" charset="0"/>
                <a:cs typeface="Times New Roman" panose="02020603050405020304" pitchFamily="18" charset="0"/>
              </a:rPr>
              <a:t>3. Internal processes</a:t>
            </a:r>
          </a:p>
          <a:p>
            <a:pPr marL="0" indent="0">
              <a:buNone/>
            </a:pPr>
            <a:r>
              <a:rPr lang="en-GB" sz="2000">
                <a:latin typeface="Calibri" panose="020F0502020204030204" pitchFamily="34" charset="0"/>
                <a:cs typeface="Times New Roman" panose="02020603050405020304" pitchFamily="18" charset="0"/>
              </a:rPr>
              <a:t>4. Data management</a:t>
            </a:r>
          </a:p>
          <a:p>
            <a:pPr marL="0" indent="0">
              <a:buNone/>
            </a:pPr>
            <a:r>
              <a:rPr lang="en-GB" sz="2000">
                <a:latin typeface="Calibri" panose="020F0502020204030204" pitchFamily="34" charset="0"/>
                <a:cs typeface="Times New Roman" panose="02020603050405020304" pitchFamily="18" charset="0"/>
              </a:rPr>
              <a:t>5. Product quality satisfaction for customers.</a:t>
            </a:r>
          </a:p>
          <a:p>
            <a:pPr marL="0" indent="0">
              <a:buNone/>
            </a:pPr>
            <a:r>
              <a:rPr lang="en-GB" sz="2000">
                <a:latin typeface="Calibri" panose="020F0502020204030204" pitchFamily="34" charset="0"/>
                <a:cs typeface="Times New Roman" panose="02020603050405020304" pitchFamily="18" charset="0"/>
              </a:rPr>
              <a:t>6. Improvement opportunities</a:t>
            </a:r>
          </a:p>
          <a:p>
            <a:pPr marL="0" indent="0">
              <a:buNone/>
            </a:pPr>
            <a:endParaRPr lang="en-GB" sz="2000">
              <a:latin typeface="Calibri" panose="020F0502020204030204" pitchFamily="34" charset="0"/>
              <a:cs typeface="Times New Roman" panose="02020603050405020304" pitchFamily="18" charset="0"/>
            </a:endParaRPr>
          </a:p>
          <a:p>
            <a:pPr marL="0" indent="0">
              <a:buNone/>
            </a:pPr>
            <a:endParaRPr lang="en-GB" sz="2000"/>
          </a:p>
          <a:p>
            <a:pPr marL="0" indent="0">
              <a:buNone/>
            </a:pPr>
            <a:endParaRPr lang="en-GB" sz="2000"/>
          </a:p>
        </p:txBody>
      </p:sp>
    </p:spTree>
    <p:extLst>
      <p:ext uri="{BB962C8B-B14F-4D97-AF65-F5344CB8AC3E}">
        <p14:creationId xmlns:p14="http://schemas.microsoft.com/office/powerpoint/2010/main" val="2036207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7E4AC-A052-4ABD-7444-C62D08B141D6}"/>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EFQM model – European foundation for quality management</a:t>
            </a:r>
          </a:p>
        </p:txBody>
      </p:sp>
      <p:sp>
        <p:nvSpPr>
          <p:cNvPr id="3" name="Content Placeholder 2">
            <a:extLst>
              <a:ext uri="{FF2B5EF4-FFF2-40B4-BE49-F238E27FC236}">
                <a16:creationId xmlns:a16="http://schemas.microsoft.com/office/drawing/2014/main" id="{7EDE5F46-7979-F2B7-4987-F57209461C5A}"/>
              </a:ext>
            </a:extLst>
          </p:cNvPr>
          <p:cNvSpPr>
            <a:spLocks noGrp="1"/>
          </p:cNvSpPr>
          <p:nvPr>
            <p:ph idx="1"/>
          </p:nvPr>
        </p:nvSpPr>
        <p:spPr>
          <a:xfrm>
            <a:off x="1371599" y="2318197"/>
            <a:ext cx="9724031" cy="3683358"/>
          </a:xfrm>
        </p:spPr>
        <p:txBody>
          <a:bodyPr anchor="ctr">
            <a:normAutofit/>
          </a:bodyPr>
          <a:lstStyle/>
          <a:p>
            <a:r>
              <a:rPr lang="en-GB" sz="2000"/>
              <a:t>According to Emma Harris, the EFQM Excellence Model was designed in 1992 by the European Foundation for Quality Management (EFQM) to assist organisations of all sizes and sectors in developing and implementing plans to boost their competitiveness in Europe. </a:t>
            </a:r>
          </a:p>
          <a:p>
            <a:pPr marL="0" indent="0">
              <a:buNone/>
            </a:pPr>
            <a:r>
              <a:rPr lang="en-GB" sz="2000"/>
              <a:t>The European Foundation for Quality Management focuses on the term "excellence," which primarily focuses on the organization's structure in terms of what they provide and whether it meets the quality and standards they claim to meet. The framework analyses these areas to ensure they provide an excellent service or product to their customers and stakeholders. </a:t>
            </a:r>
          </a:p>
          <a:p>
            <a:pPr marL="0" indent="0">
              <a:buNone/>
            </a:pPr>
            <a:r>
              <a:rPr lang="en-GB" sz="2000"/>
              <a:t>The framework is a self-assessment for assessing an organization's strengths and places for development across all of its operations. It is primarily used to address a wide variety of quality concerns inside the organisation.</a:t>
            </a:r>
          </a:p>
        </p:txBody>
      </p:sp>
    </p:spTree>
    <p:extLst>
      <p:ext uri="{BB962C8B-B14F-4D97-AF65-F5344CB8AC3E}">
        <p14:creationId xmlns:p14="http://schemas.microsoft.com/office/powerpoint/2010/main" val="2159175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26D93D3-E2F9-2BDD-DE6C-284FA1242CFF}"/>
              </a:ext>
            </a:extLst>
          </p:cNvPr>
          <p:cNvSpPr>
            <a:spLocks noGrp="1"/>
          </p:cNvSpPr>
          <p:nvPr>
            <p:ph type="title"/>
          </p:nvPr>
        </p:nvSpPr>
        <p:spPr>
          <a:xfrm>
            <a:off x="966952" y="1204108"/>
            <a:ext cx="2669406" cy="1781175"/>
          </a:xfrm>
        </p:spPr>
        <p:txBody>
          <a:bodyPr>
            <a:normAutofit/>
          </a:bodyPr>
          <a:lstStyle/>
          <a:p>
            <a:r>
              <a:rPr lang="en-GB" sz="3200" dirty="0">
                <a:solidFill>
                  <a:srgbClr val="FFFFFF"/>
                </a:solidFill>
              </a:rPr>
              <a:t>EFQM model</a:t>
            </a:r>
          </a:p>
        </p:txBody>
      </p:sp>
      <p:sp>
        <p:nvSpPr>
          <p:cNvPr id="9" name="Content Placeholder 8">
            <a:extLst>
              <a:ext uri="{FF2B5EF4-FFF2-40B4-BE49-F238E27FC236}">
                <a16:creationId xmlns:a16="http://schemas.microsoft.com/office/drawing/2014/main" id="{95AE616F-9D00-3F12-2D57-EE6F83D4A944}"/>
              </a:ext>
            </a:extLst>
          </p:cNvPr>
          <p:cNvSpPr>
            <a:spLocks noGrp="1"/>
          </p:cNvSpPr>
          <p:nvPr>
            <p:ph idx="1"/>
          </p:nvPr>
        </p:nvSpPr>
        <p:spPr>
          <a:xfrm>
            <a:off x="966951" y="3355130"/>
            <a:ext cx="2669407" cy="2427333"/>
          </a:xfrm>
        </p:spPr>
        <p:txBody>
          <a:bodyPr>
            <a:normAutofit/>
          </a:bodyPr>
          <a:lstStyle/>
          <a:p>
            <a:r>
              <a:rPr lang="en-US" sz="1600" dirty="0"/>
              <a:t>Tesco matches this model as this organization is based on the three main factors: Direction, Execution and Results. </a:t>
            </a:r>
          </a:p>
          <a:p>
            <a:pPr marL="0" indent="0">
              <a:buNone/>
            </a:pPr>
            <a:r>
              <a:rPr lang="en-US" sz="1600" dirty="0"/>
              <a:t>At Tesco all the products are meeting the criteria of excellence and high quality. </a:t>
            </a:r>
          </a:p>
        </p:txBody>
      </p:sp>
      <p:pic>
        <p:nvPicPr>
          <p:cNvPr id="5" name="Content Placeholder 4" descr="Diagram&#10;&#10;Description automatically generated">
            <a:extLst>
              <a:ext uri="{FF2B5EF4-FFF2-40B4-BE49-F238E27FC236}">
                <a16:creationId xmlns:a16="http://schemas.microsoft.com/office/drawing/2014/main" id="{A094AD8B-E042-00B4-685A-F56D92C2CF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9797" y="112542"/>
            <a:ext cx="7202658" cy="6871340"/>
          </a:xfrm>
          <a:prstGeom prst="rect">
            <a:avLst/>
          </a:prstGeom>
        </p:spPr>
      </p:pic>
    </p:spTree>
    <p:extLst>
      <p:ext uri="{BB962C8B-B14F-4D97-AF65-F5344CB8AC3E}">
        <p14:creationId xmlns:p14="http://schemas.microsoft.com/office/powerpoint/2010/main" val="802885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5C7A5A-B9AD-4606-A0B7-872A9671CEA8}"/>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TQM model at Tesco</a:t>
            </a:r>
          </a:p>
        </p:txBody>
      </p:sp>
      <p:sp>
        <p:nvSpPr>
          <p:cNvPr id="3" name="Content Placeholder 2">
            <a:extLst>
              <a:ext uri="{FF2B5EF4-FFF2-40B4-BE49-F238E27FC236}">
                <a16:creationId xmlns:a16="http://schemas.microsoft.com/office/drawing/2014/main" id="{BE27D349-0521-4417-867B-A6AD21C93497}"/>
              </a:ext>
            </a:extLst>
          </p:cNvPr>
          <p:cNvSpPr>
            <a:spLocks noGrp="1"/>
          </p:cNvSpPr>
          <p:nvPr>
            <p:ph idx="1"/>
          </p:nvPr>
        </p:nvSpPr>
        <p:spPr>
          <a:xfrm>
            <a:off x="1371599" y="1622746"/>
            <a:ext cx="9724031" cy="5945672"/>
          </a:xfrm>
        </p:spPr>
        <p:txBody>
          <a:bodyPr anchor="ctr">
            <a:normAutofit/>
          </a:bodyPr>
          <a:lstStyle/>
          <a:p>
            <a:pPr marL="0" indent="0">
              <a:buNone/>
            </a:pPr>
            <a:r>
              <a:rPr lang="en-GB" sz="2000" dirty="0"/>
              <a:t>“The company used the total quality management techniques to improve the quality of their products and services present in the target market. With the help of such techniques they earned higher satisfaction of customers as this process eliminated the issues of the organization and efficiently resolved them to gain better results.” DESKILIB. </a:t>
            </a:r>
          </a:p>
          <a:p>
            <a:pPr marL="0" indent="0">
              <a:buNone/>
            </a:pPr>
            <a:r>
              <a:rPr lang="en-GB" sz="2000" dirty="0"/>
              <a:t>The advantages of the TQM model at Tesco, include better products created at cheaper costs, improved processes to eliminate waste, which saves time, and lower expenses that can be passed on to enterprises, resulting in better products at lower prices. TQM is one of the most widely used strategies in any part of a business, including accounting, field servicing, manufacturing, materials management, research and development, sales and marketing.</a:t>
            </a:r>
          </a:p>
          <a:p>
            <a:pPr marL="0" indent="0">
              <a:buNone/>
            </a:pPr>
            <a:r>
              <a:rPr lang="en-GB" sz="2000" dirty="0"/>
              <a:t>TQM works best in an environment where management is strongly supportive; it is one of the most widely used strategies successfully implemented in any part of a business, such as accounting, field servicing, manufacturing, materials management, research and development, sales and marketing.</a:t>
            </a:r>
          </a:p>
          <a:p>
            <a:pPr mar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647681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BDB57-813A-9A02-229B-A3278B1A260F}"/>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TQM model at TESCO</a:t>
            </a:r>
          </a:p>
        </p:txBody>
      </p:sp>
      <p:sp>
        <p:nvSpPr>
          <p:cNvPr id="3" name="Content Placeholder 2">
            <a:extLst>
              <a:ext uri="{FF2B5EF4-FFF2-40B4-BE49-F238E27FC236}">
                <a16:creationId xmlns:a16="http://schemas.microsoft.com/office/drawing/2014/main" id="{92F8423C-0FBA-B245-42F3-341934C5BF57}"/>
              </a:ext>
            </a:extLst>
          </p:cNvPr>
          <p:cNvSpPr>
            <a:spLocks noGrp="1"/>
          </p:cNvSpPr>
          <p:nvPr>
            <p:ph idx="1"/>
          </p:nvPr>
        </p:nvSpPr>
        <p:spPr>
          <a:xfrm>
            <a:off x="1371599" y="2318197"/>
            <a:ext cx="9724031" cy="3683358"/>
          </a:xfrm>
        </p:spPr>
        <p:txBody>
          <a:bodyPr anchor="ctr">
            <a:normAutofit/>
          </a:bodyPr>
          <a:lstStyle/>
          <a:p>
            <a:pPr marL="0" indent="0">
              <a:buNone/>
            </a:pPr>
            <a:r>
              <a:rPr lang="en-GB" sz="2000" dirty="0"/>
              <a:t>Disadvantages:</a:t>
            </a:r>
          </a:p>
          <a:p>
            <a:pPr marL="0" indent="0">
              <a:buNone/>
            </a:pPr>
            <a:r>
              <a:rPr lang="en-GB" sz="2000" dirty="0"/>
              <a:t>Tesco and other organisations may frequently discover that the biggest challenge with TQM is the necessity for commitment to quality improvement, as well as the difficulty of implementing their pledges. For the programme to be genuinely successful, it requires commitment from all levels of management. Process variables, personnel types, shared values, management style, and organisational structure are the most important aspects determining the implementation. When creating their TQM Model, organisations must take these variables into account.</a:t>
            </a:r>
          </a:p>
        </p:txBody>
      </p:sp>
    </p:spTree>
    <p:extLst>
      <p:ext uri="{BB962C8B-B14F-4D97-AF65-F5344CB8AC3E}">
        <p14:creationId xmlns:p14="http://schemas.microsoft.com/office/powerpoint/2010/main" val="2258285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FF1504-44BB-29DF-9507-12C179F4337B}"/>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BSM model – Balance scorecard model</a:t>
            </a:r>
          </a:p>
        </p:txBody>
      </p:sp>
      <p:sp>
        <p:nvSpPr>
          <p:cNvPr id="3" name="Content Placeholder 2">
            <a:extLst>
              <a:ext uri="{FF2B5EF4-FFF2-40B4-BE49-F238E27FC236}">
                <a16:creationId xmlns:a16="http://schemas.microsoft.com/office/drawing/2014/main" id="{F60F6F7E-D593-1F03-28B8-8D16C014FC82}"/>
              </a:ext>
            </a:extLst>
          </p:cNvPr>
          <p:cNvSpPr>
            <a:spLocks noGrp="1"/>
          </p:cNvSpPr>
          <p:nvPr>
            <p:ph idx="1"/>
          </p:nvPr>
        </p:nvSpPr>
        <p:spPr>
          <a:xfrm>
            <a:off x="1371599" y="1730326"/>
            <a:ext cx="9724031" cy="4271229"/>
          </a:xfrm>
        </p:spPr>
        <p:txBody>
          <a:bodyPr anchor="ctr">
            <a:normAutofit/>
          </a:bodyPr>
          <a:lstStyle/>
          <a:p>
            <a:r>
              <a:rPr lang="en-GB" sz="2000" b="0" i="0" dirty="0">
                <a:solidFill>
                  <a:srgbClr val="111111"/>
                </a:solidFill>
                <a:effectLst/>
                <a:latin typeface="SourceSansPro"/>
              </a:rPr>
              <a:t>“The term balanced scorecard (BSC) refers to a strategic management performance metricised to identify and improve various internal business functions and their resulting external outcomes” Evan T.</a:t>
            </a:r>
          </a:p>
          <a:p>
            <a:pPr marL="0" indent="0">
              <a:buNone/>
            </a:pPr>
            <a:r>
              <a:rPr lang="en-GB" sz="2000" dirty="0">
                <a:solidFill>
                  <a:srgbClr val="111111"/>
                </a:solidFill>
                <a:latin typeface="SourceSansPro"/>
              </a:rPr>
              <a:t>Advantages By forcing managers to examine aspects such as external customers and internal efficiency, the balance scorecard aids organisations in developing strategies that are more than just about selling items. They can frequently articulate their objectives and plans. Employees may observe how their work helps the organisation accomplish its goals once managers provide projects and activities that are linked with the company's plans.</a:t>
            </a:r>
          </a:p>
          <a:p>
            <a:pPr marL="0" indent="0">
              <a:buNone/>
            </a:pPr>
            <a:r>
              <a:rPr lang="en-GB" sz="2000" dirty="0">
                <a:solidFill>
                  <a:srgbClr val="111111"/>
                </a:solidFill>
                <a:latin typeface="SourceSansPro"/>
              </a:rPr>
              <a:t>Because efficiency drives profitability, measuring how successfully a corporation manufactures, sells, and serves its products may help it make greater money. The balancing scorecard assists firms in determining where systems and procedures have been established as well as how effectively they are operating.</a:t>
            </a:r>
          </a:p>
          <a:p>
            <a:pPr marL="0" indent="0">
              <a:buNone/>
            </a:pPr>
            <a:endParaRPr lang="en-GB" sz="1400" dirty="0">
              <a:solidFill>
                <a:srgbClr val="111111"/>
              </a:solidFill>
              <a:latin typeface="SourceSansPro"/>
            </a:endParaRPr>
          </a:p>
        </p:txBody>
      </p:sp>
    </p:spTree>
    <p:extLst>
      <p:ext uri="{BB962C8B-B14F-4D97-AF65-F5344CB8AC3E}">
        <p14:creationId xmlns:p14="http://schemas.microsoft.com/office/powerpoint/2010/main" val="2327810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CC3DBE-99D5-3DAB-D4AB-5B78D6F71D00}"/>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BSM model</a:t>
            </a:r>
          </a:p>
        </p:txBody>
      </p:sp>
      <p:sp>
        <p:nvSpPr>
          <p:cNvPr id="3" name="Content Placeholder 2">
            <a:extLst>
              <a:ext uri="{FF2B5EF4-FFF2-40B4-BE49-F238E27FC236}">
                <a16:creationId xmlns:a16="http://schemas.microsoft.com/office/drawing/2014/main" id="{24D665BD-23FD-5D45-F03A-3F905CEC4F4C}"/>
              </a:ext>
            </a:extLst>
          </p:cNvPr>
          <p:cNvSpPr>
            <a:spLocks noGrp="1"/>
          </p:cNvSpPr>
          <p:nvPr>
            <p:ph idx="1"/>
          </p:nvPr>
        </p:nvSpPr>
        <p:spPr>
          <a:xfrm>
            <a:off x="1371599" y="2318197"/>
            <a:ext cx="9724031" cy="3683358"/>
          </a:xfrm>
        </p:spPr>
        <p:txBody>
          <a:bodyPr anchor="ctr">
            <a:normAutofit/>
          </a:bodyPr>
          <a:lstStyle/>
          <a:p>
            <a:r>
              <a:rPr lang="en-GB" sz="2000" dirty="0"/>
              <a:t>Disadvantages The balance scorecard system necessitates a significant investment, which can result in a long-term rather than a short-term solution; a company must be able to manage its system actively and constantly, which takes a significant amount of time and money; another disadvantage is that all employees must understand how the system works, which can be costly and difficult if proper training is not provided; this may lead to the hiring of external consultants to assist in the implementation. Balance scorecards may provide a firm with a larger internal focus, but they do not provide a complete exterior emphasis. For example, they may identify customers, but they do not account for other important performance indicators, such as rivals or changes in the business climate.</a:t>
            </a:r>
          </a:p>
        </p:txBody>
      </p:sp>
    </p:spTree>
    <p:extLst>
      <p:ext uri="{BB962C8B-B14F-4D97-AF65-F5344CB8AC3E}">
        <p14:creationId xmlns:p14="http://schemas.microsoft.com/office/powerpoint/2010/main" val="590826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A9A587-2A0C-413E-A8AC-21661D0ED79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SWOT analysis of Tesco</a:t>
            </a:r>
          </a:p>
        </p:txBody>
      </p:sp>
      <p:sp>
        <p:nvSpPr>
          <p:cNvPr id="3" name="Content Placeholder 2">
            <a:extLst>
              <a:ext uri="{FF2B5EF4-FFF2-40B4-BE49-F238E27FC236}">
                <a16:creationId xmlns:a16="http://schemas.microsoft.com/office/drawing/2014/main" id="{83605A35-D70D-4D96-A541-D18537372258}"/>
              </a:ext>
            </a:extLst>
          </p:cNvPr>
          <p:cNvSpPr>
            <a:spLocks noGrp="1"/>
          </p:cNvSpPr>
          <p:nvPr>
            <p:ph idx="1"/>
          </p:nvPr>
        </p:nvSpPr>
        <p:spPr>
          <a:xfrm>
            <a:off x="1371599" y="2318197"/>
            <a:ext cx="9724031" cy="3683358"/>
          </a:xfrm>
        </p:spPr>
        <p:txBody>
          <a:bodyPr anchor="ctr">
            <a:normAutofit lnSpcReduction="10000"/>
          </a:bodyPr>
          <a:lstStyle/>
          <a:p>
            <a:r>
              <a:rPr lang="en-GB" sz="2000" dirty="0"/>
              <a:t>How Tesco applied SWOT analysis towards their CRM practices and policies. </a:t>
            </a:r>
          </a:p>
          <a:p>
            <a:pPr marL="0" indent="0">
              <a:buNone/>
            </a:pPr>
            <a:r>
              <a:rPr lang="en-GB" sz="2000" dirty="0"/>
              <a:t>Strengths: The Brand expanded fast and that gained a lot of customer. </a:t>
            </a:r>
          </a:p>
          <a:p>
            <a:pPr marL="0" indent="0">
              <a:buNone/>
            </a:pPr>
            <a:r>
              <a:rPr lang="en-GB" sz="2000" dirty="0"/>
              <a:t>The policies towards the customer loyalty made the difference for developing this organisation.</a:t>
            </a:r>
          </a:p>
          <a:p>
            <a:pPr marL="0" indent="0">
              <a:buNone/>
            </a:pPr>
            <a:r>
              <a:rPr lang="en-GB" sz="2000" dirty="0"/>
              <a:t>Tesco also have strong marketing skills which allow them to continue and be one of the best supermarket chain in today’s market.</a:t>
            </a:r>
          </a:p>
          <a:p>
            <a:pPr marL="0" indent="0">
              <a:buNone/>
            </a:pPr>
            <a:r>
              <a:rPr lang="en-GB" sz="2000" dirty="0"/>
              <a:t>Another important strength is that in the last years they developed online, and gain much more customers in that area, fact which improved their profitability. </a:t>
            </a:r>
          </a:p>
          <a:p>
            <a:pPr marL="0" indent="0">
              <a:buNone/>
            </a:pPr>
            <a:r>
              <a:rPr lang="en-GB" sz="2000" dirty="0"/>
              <a:t>Weaknesses: The prices for the products are not the smallest in the marketplace, actually compared to Aldi, the difference is huge for some of the products, and that is why people prefer Aldi when talking about those specific items. </a:t>
            </a:r>
          </a:p>
        </p:txBody>
      </p:sp>
    </p:spTree>
    <p:extLst>
      <p:ext uri="{BB962C8B-B14F-4D97-AF65-F5344CB8AC3E}">
        <p14:creationId xmlns:p14="http://schemas.microsoft.com/office/powerpoint/2010/main" val="1501275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4AF460-8F7A-EE8E-0773-B70106326F7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SWOT</a:t>
            </a:r>
          </a:p>
        </p:txBody>
      </p:sp>
      <p:sp>
        <p:nvSpPr>
          <p:cNvPr id="3" name="Content Placeholder 2">
            <a:extLst>
              <a:ext uri="{FF2B5EF4-FFF2-40B4-BE49-F238E27FC236}">
                <a16:creationId xmlns:a16="http://schemas.microsoft.com/office/drawing/2014/main" id="{3FC1E212-EA50-85DD-5DF8-6603AC6F9685}"/>
              </a:ext>
            </a:extLst>
          </p:cNvPr>
          <p:cNvSpPr>
            <a:spLocks noGrp="1"/>
          </p:cNvSpPr>
          <p:nvPr>
            <p:ph idx="1"/>
          </p:nvPr>
        </p:nvSpPr>
        <p:spPr>
          <a:xfrm>
            <a:off x="1371599" y="2110154"/>
            <a:ext cx="9724031" cy="4557932"/>
          </a:xfrm>
        </p:spPr>
        <p:txBody>
          <a:bodyPr anchor="ctr">
            <a:normAutofit/>
          </a:bodyPr>
          <a:lstStyle/>
          <a:p>
            <a:pPr marL="0" indent="0">
              <a:buNone/>
            </a:pPr>
            <a:r>
              <a:rPr lang="en-GB" sz="2000" dirty="0"/>
              <a:t>Opportunities: The financial development in the last years, give the opportunity of Tesco to gain more trust from the customers and this way they can develop faster, creating more supermarkets in UK.</a:t>
            </a:r>
          </a:p>
          <a:p>
            <a:pPr marL="0" indent="0">
              <a:buNone/>
            </a:pPr>
            <a:r>
              <a:rPr lang="en-GB" sz="2000" dirty="0"/>
              <a:t>Being aware of the situation, they tried to improve at the prices, and advertise people about that their prices are going to change and they actually specified that the prices are going to match Aldi prices, and this can be a great opportunity for Tesco to gain more customers.</a:t>
            </a:r>
          </a:p>
          <a:p>
            <a:pPr marL="0" indent="0">
              <a:buNone/>
            </a:pPr>
            <a:endParaRPr lang="en-GB" sz="2000" dirty="0"/>
          </a:p>
          <a:p>
            <a:pPr marL="0" indent="0">
              <a:buNone/>
            </a:pPr>
            <a:r>
              <a:rPr lang="en-GB" sz="2000" dirty="0"/>
              <a:t>Threats:	Due to supply chain concerns, Tesco's operations and profitability are in jeopardy. After a recent health issue interrupted the retailer's supply chain, it was compelled to limit what customers could buy.</a:t>
            </a:r>
          </a:p>
        </p:txBody>
      </p:sp>
    </p:spTree>
    <p:extLst>
      <p:ext uri="{BB962C8B-B14F-4D97-AF65-F5344CB8AC3E}">
        <p14:creationId xmlns:p14="http://schemas.microsoft.com/office/powerpoint/2010/main" val="35177868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630D1-B16A-74A1-52D6-8AEA4A54CABA}"/>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 list</a:t>
            </a:r>
          </a:p>
        </p:txBody>
      </p:sp>
      <p:sp>
        <p:nvSpPr>
          <p:cNvPr id="3" name="Content Placeholder 2">
            <a:extLst>
              <a:ext uri="{FF2B5EF4-FFF2-40B4-BE49-F238E27FC236}">
                <a16:creationId xmlns:a16="http://schemas.microsoft.com/office/drawing/2014/main" id="{B96F318F-FFC7-7162-D7EA-4C61E1EC94F2}"/>
              </a:ext>
            </a:extLst>
          </p:cNvPr>
          <p:cNvSpPr>
            <a:spLocks noGrp="1"/>
          </p:cNvSpPr>
          <p:nvPr>
            <p:ph idx="1"/>
          </p:nvPr>
        </p:nvSpPr>
        <p:spPr>
          <a:xfrm>
            <a:off x="1371599" y="2067950"/>
            <a:ext cx="9724031" cy="4495512"/>
          </a:xfrm>
        </p:spPr>
        <p:txBody>
          <a:bodyPr anchor="ctr">
            <a:normAutofit/>
          </a:bodyPr>
          <a:lstStyle/>
          <a:p>
            <a:r>
              <a:rPr lang="en-GB" sz="2000" dirty="0"/>
              <a:t>Adam Barone. Investopedia. Quality Management, 23 March 2022. Available at: </a:t>
            </a:r>
            <a:r>
              <a:rPr lang="en-GB" sz="2000" dirty="0">
                <a:hlinkClick r:id="rId2"/>
              </a:rPr>
              <a:t>https://www.investopedia.com/terms/q/quality-management.asp</a:t>
            </a:r>
            <a:endParaRPr lang="en-GB" sz="2000" dirty="0"/>
          </a:p>
          <a:p>
            <a:r>
              <a:rPr lang="en-GB" sz="2000" dirty="0"/>
              <a:t>CFI. Quality Management. 7</a:t>
            </a:r>
            <a:r>
              <a:rPr lang="en-GB" sz="2000" baseline="30000" dirty="0"/>
              <a:t>th</a:t>
            </a:r>
            <a:r>
              <a:rPr lang="en-GB" sz="2000" dirty="0"/>
              <a:t> of May, 2022. Available at: </a:t>
            </a:r>
            <a:r>
              <a:rPr lang="en-GB" sz="2000" dirty="0">
                <a:hlinkClick r:id="rId3"/>
              </a:rPr>
              <a:t>https://corporatefinanceinstitute.com/resources/knowledge/strategy/quality-management/</a:t>
            </a:r>
            <a:endParaRPr lang="en-GB" sz="2000" dirty="0"/>
          </a:p>
          <a:p>
            <a:r>
              <a:rPr lang="en-GB" sz="2000" dirty="0" err="1"/>
              <a:t>Triaster</a:t>
            </a:r>
            <a:r>
              <a:rPr lang="en-GB" sz="2000" dirty="0"/>
              <a:t>. Emma Harris, 27</a:t>
            </a:r>
            <a:r>
              <a:rPr lang="en-GB" sz="2000" baseline="30000" dirty="0"/>
              <a:t>th</a:t>
            </a:r>
            <a:r>
              <a:rPr lang="en-GB" sz="2000" dirty="0"/>
              <a:t> May 2021 What is the EFMQ Excellence Model and How Useful is it for you? . Available at: </a:t>
            </a:r>
            <a:r>
              <a:rPr lang="en-GB" sz="2000" dirty="0">
                <a:hlinkClick r:id="rId4"/>
              </a:rPr>
              <a:t>https://blog.triaster.co.uk/blog/what-is-the-efqm-excellence-model-and-how-useful-for-you</a:t>
            </a:r>
            <a:endParaRPr lang="en-GB" sz="2000" dirty="0"/>
          </a:p>
          <a:p>
            <a:r>
              <a:rPr lang="en-GB" sz="2000" dirty="0"/>
              <a:t>DESKLIB. 15 </a:t>
            </a:r>
            <a:r>
              <a:rPr lang="en-GB" sz="2000" dirty="0" err="1"/>
              <a:t>Aprilie</a:t>
            </a:r>
            <a:r>
              <a:rPr lang="en-GB" sz="2000" dirty="0"/>
              <a:t> 2020, Report on the total quality management Tesco. Available at: </a:t>
            </a:r>
            <a:r>
              <a:rPr lang="en-GB" sz="2000" dirty="0">
                <a:hlinkClick r:id="rId5"/>
              </a:rPr>
              <a:t>https://desklib.com/document/report-total-quality-management-tesco/</a:t>
            </a:r>
            <a:endParaRPr lang="en-GB" sz="2000" dirty="0"/>
          </a:p>
          <a:p>
            <a:r>
              <a:rPr lang="en-GB" sz="2000" dirty="0"/>
              <a:t>Investopedia – Evan Tarver 06</a:t>
            </a:r>
            <a:r>
              <a:rPr lang="en-GB" sz="2000" baseline="30000" dirty="0"/>
              <a:t>th</a:t>
            </a:r>
            <a:r>
              <a:rPr lang="en-GB" sz="2000" dirty="0"/>
              <a:t> April 2022. Balanced Scorecard (BSC). Available at: https://www.investopedia.com/terms/b/balancedscorecard.asp</a:t>
            </a:r>
          </a:p>
          <a:p>
            <a:endParaRPr lang="en-GB" sz="2000" dirty="0"/>
          </a:p>
        </p:txBody>
      </p:sp>
    </p:spTree>
    <p:extLst>
      <p:ext uri="{BB962C8B-B14F-4D97-AF65-F5344CB8AC3E}">
        <p14:creationId xmlns:p14="http://schemas.microsoft.com/office/powerpoint/2010/main" val="9343239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3296</TotalTime>
  <Words>1748</Words>
  <Application>Microsoft Office PowerPoint</Application>
  <PresentationFormat>Widescreen</PresentationFormat>
  <Paragraphs>68</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Open Sans</vt:lpstr>
      <vt:lpstr>SourceSansPro</vt:lpstr>
      <vt:lpstr>Office Theme</vt:lpstr>
      <vt:lpstr>CRM Presentation - Tesco Beniamin Luca</vt:lpstr>
      <vt:lpstr>The importance of quality management towards Tesco CRM</vt:lpstr>
      <vt:lpstr>Quality management</vt:lpstr>
      <vt:lpstr>QMS model – Quality Management System</vt:lpstr>
      <vt:lpstr>QMS</vt:lpstr>
      <vt:lpstr>EFQM model – European foundation for quality management</vt:lpstr>
      <vt:lpstr>EFQM model</vt:lpstr>
      <vt:lpstr>TQM model at Tesco</vt:lpstr>
      <vt:lpstr>TQM model at TESCO</vt:lpstr>
      <vt:lpstr>BSM model – Balance scorecard model</vt:lpstr>
      <vt:lpstr>BSM model</vt:lpstr>
      <vt:lpstr>SWOT analysis of Tesco</vt:lpstr>
      <vt:lpstr>SWOT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 – CRM Presentation</dc:title>
  <dc:creator>Beniamin Luca (1914668)</dc:creator>
  <cp:lastModifiedBy>Beniamin Luca (1914668)</cp:lastModifiedBy>
  <cp:revision>29</cp:revision>
  <dcterms:created xsi:type="dcterms:W3CDTF">2022-03-12T13:30:25Z</dcterms:created>
  <dcterms:modified xsi:type="dcterms:W3CDTF">2022-06-13T00:20:43Z</dcterms:modified>
</cp:coreProperties>
</file>