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75" r:id="rId2"/>
    <p:sldId id="256" r:id="rId3"/>
    <p:sldId id="259" r:id="rId4"/>
    <p:sldId id="268" r:id="rId5"/>
    <p:sldId id="257" r:id="rId6"/>
    <p:sldId id="273" r:id="rId7"/>
    <p:sldId id="258" r:id="rId8"/>
    <p:sldId id="260" r:id="rId9"/>
    <p:sldId id="261" r:id="rId10"/>
    <p:sldId id="263" r:id="rId11"/>
    <p:sldId id="264" r:id="rId12"/>
    <p:sldId id="276" r:id="rId13"/>
    <p:sldId id="289" r:id="rId14"/>
    <p:sldId id="281" r:id="rId15"/>
    <p:sldId id="293" r:id="rId16"/>
    <p:sldId id="294" r:id="rId17"/>
    <p:sldId id="295" r:id="rId18"/>
    <p:sldId id="291" r:id="rId19"/>
    <p:sldId id="262" r:id="rId20"/>
    <p:sldId id="280" r:id="rId21"/>
    <p:sldId id="290" r:id="rId22"/>
    <p:sldId id="266" r:id="rId23"/>
    <p:sldId id="267" r:id="rId24"/>
    <p:sldId id="292" r:id="rId25"/>
    <p:sldId id="269" r:id="rId26"/>
    <p:sldId id="270" r:id="rId27"/>
    <p:sldId id="283" r:id="rId28"/>
    <p:sldId id="288" r:id="rId29"/>
    <p:sldId id="27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4317" autoAdjust="0"/>
  </p:normalViewPr>
  <p:slideViewPr>
    <p:cSldViewPr snapToGrid="0">
      <p:cViewPr varScale="1">
        <p:scale>
          <a:sx n="45" d="100"/>
          <a:sy n="45" d="100"/>
        </p:scale>
        <p:origin x="212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581453-EF92-405C-8C16-CFAE209F005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01085B7-3282-44E7-B435-5AC6E344E0F8}">
      <dgm:prSet/>
      <dgm:spPr/>
      <dgm:t>
        <a:bodyPr/>
        <a:lstStyle/>
        <a:p>
          <a:r>
            <a:rPr lang="en-GB"/>
            <a:t>Some of the acts aims include: </a:t>
          </a:r>
          <a:endParaRPr lang="en-US"/>
        </a:p>
      </dgm:t>
    </dgm:pt>
    <dgm:pt modelId="{0DEE8641-D5A7-4DEE-8734-CEA4EDFBDC4C}" type="parTrans" cxnId="{B70A241A-389F-47A5-B29A-28F7947FB6D9}">
      <dgm:prSet/>
      <dgm:spPr/>
      <dgm:t>
        <a:bodyPr/>
        <a:lstStyle/>
        <a:p>
          <a:endParaRPr lang="en-US"/>
        </a:p>
      </dgm:t>
    </dgm:pt>
    <dgm:pt modelId="{616FD9E4-6DCB-468A-B78D-4CCDBF8E16B1}" type="sibTrans" cxnId="{B70A241A-389F-47A5-B29A-28F7947FB6D9}">
      <dgm:prSet/>
      <dgm:spPr/>
      <dgm:t>
        <a:bodyPr/>
        <a:lstStyle/>
        <a:p>
          <a:endParaRPr lang="en-US"/>
        </a:p>
      </dgm:t>
    </dgm:pt>
    <dgm:pt modelId="{153E6BCF-F5B8-427F-A89E-6D0536E74469}">
      <dgm:prSet/>
      <dgm:spPr/>
      <dgm:t>
        <a:bodyPr/>
        <a:lstStyle/>
        <a:p>
          <a:r>
            <a:rPr lang="en-GB"/>
            <a:t>Consolidate existing offences into a single act.</a:t>
          </a:r>
          <a:endParaRPr lang="en-US"/>
        </a:p>
      </dgm:t>
    </dgm:pt>
    <dgm:pt modelId="{F6C6279C-E38B-4768-AC24-6E0EB0840E9C}" type="parTrans" cxnId="{6A5137E4-9AAC-4618-8655-581F7663B43D}">
      <dgm:prSet/>
      <dgm:spPr/>
      <dgm:t>
        <a:bodyPr/>
        <a:lstStyle/>
        <a:p>
          <a:endParaRPr lang="en-US"/>
        </a:p>
      </dgm:t>
    </dgm:pt>
    <dgm:pt modelId="{C35F4EDA-37B5-40B1-8629-C288748F10E5}" type="sibTrans" cxnId="{6A5137E4-9AAC-4618-8655-581F7663B43D}">
      <dgm:prSet/>
      <dgm:spPr/>
      <dgm:t>
        <a:bodyPr/>
        <a:lstStyle/>
        <a:p>
          <a:endParaRPr lang="en-US"/>
        </a:p>
      </dgm:t>
    </dgm:pt>
    <dgm:pt modelId="{FC90C3A8-C90B-4F1B-A082-B3D54272CAF3}">
      <dgm:prSet/>
      <dgm:spPr/>
      <dgm:t>
        <a:bodyPr/>
        <a:lstStyle/>
        <a:p>
          <a:r>
            <a:rPr lang="en-GB"/>
            <a:t>Ensure suitable punishments for perpetrators.</a:t>
          </a:r>
          <a:endParaRPr lang="en-US"/>
        </a:p>
      </dgm:t>
    </dgm:pt>
    <dgm:pt modelId="{AADE4587-2AA5-4AE7-A06D-5E8920DA2E22}" type="parTrans" cxnId="{642AD42F-187B-4A82-B2ED-6E27C6AF8CCA}">
      <dgm:prSet/>
      <dgm:spPr/>
      <dgm:t>
        <a:bodyPr/>
        <a:lstStyle/>
        <a:p>
          <a:endParaRPr lang="en-US"/>
        </a:p>
      </dgm:t>
    </dgm:pt>
    <dgm:pt modelId="{DC3E61D5-F747-4DB1-82F3-748C7C7EC608}" type="sibTrans" cxnId="{642AD42F-187B-4A82-B2ED-6E27C6AF8CCA}">
      <dgm:prSet/>
      <dgm:spPr/>
      <dgm:t>
        <a:bodyPr/>
        <a:lstStyle/>
        <a:p>
          <a:endParaRPr lang="en-US"/>
        </a:p>
      </dgm:t>
    </dgm:pt>
    <dgm:pt modelId="{9D0762EB-C465-452C-A4C1-62EB901051C7}">
      <dgm:prSet/>
      <dgm:spPr/>
      <dgm:t>
        <a:bodyPr/>
        <a:lstStyle/>
        <a:p>
          <a:r>
            <a:rPr lang="en-GB"/>
            <a:t>Allow courts to place restrictions on individuals to protect others.</a:t>
          </a:r>
          <a:endParaRPr lang="en-US"/>
        </a:p>
      </dgm:t>
    </dgm:pt>
    <dgm:pt modelId="{39E55080-26E8-415F-9B11-75FBA7179675}" type="parTrans" cxnId="{D4B254F6-3E67-4A0B-9FC9-66B210F405FB}">
      <dgm:prSet/>
      <dgm:spPr/>
      <dgm:t>
        <a:bodyPr/>
        <a:lstStyle/>
        <a:p>
          <a:endParaRPr lang="en-US"/>
        </a:p>
      </dgm:t>
    </dgm:pt>
    <dgm:pt modelId="{5B0F7019-57B9-4204-870A-D6CEBF9AA13E}" type="sibTrans" cxnId="{D4B254F6-3E67-4A0B-9FC9-66B210F405FB}">
      <dgm:prSet/>
      <dgm:spPr/>
      <dgm:t>
        <a:bodyPr/>
        <a:lstStyle/>
        <a:p>
          <a:endParaRPr lang="en-US"/>
        </a:p>
      </dgm:t>
    </dgm:pt>
    <dgm:pt modelId="{91941D2C-28CF-4AA2-B497-D18858AC7C5C}">
      <dgm:prSet/>
      <dgm:spPr/>
      <dgm:t>
        <a:bodyPr/>
        <a:lstStyle/>
        <a:p>
          <a:r>
            <a:rPr lang="en-GB"/>
            <a:t>Create an independent anti-slavery commissioner to improve the response to modern slavery.</a:t>
          </a:r>
          <a:endParaRPr lang="en-US"/>
        </a:p>
      </dgm:t>
    </dgm:pt>
    <dgm:pt modelId="{F92F4435-7956-4816-931A-196858365038}" type="parTrans" cxnId="{F16F2219-52B5-4591-9FDB-6D4C4A273814}">
      <dgm:prSet/>
      <dgm:spPr/>
      <dgm:t>
        <a:bodyPr/>
        <a:lstStyle/>
        <a:p>
          <a:endParaRPr lang="en-US"/>
        </a:p>
      </dgm:t>
    </dgm:pt>
    <dgm:pt modelId="{0B89ED47-2EB4-4DDA-BFB1-B178C1A77F6B}" type="sibTrans" cxnId="{F16F2219-52B5-4591-9FDB-6D4C4A273814}">
      <dgm:prSet/>
      <dgm:spPr/>
      <dgm:t>
        <a:bodyPr/>
        <a:lstStyle/>
        <a:p>
          <a:endParaRPr lang="en-US"/>
        </a:p>
      </dgm:t>
    </dgm:pt>
    <dgm:pt modelId="{C48F0BE3-43F8-44E6-90C2-9105BA87DD0F}" type="pres">
      <dgm:prSet presAssocID="{18581453-EF92-405C-8C16-CFAE209F0051}" presName="vert0" presStyleCnt="0">
        <dgm:presLayoutVars>
          <dgm:dir/>
          <dgm:animOne val="branch"/>
          <dgm:animLvl val="lvl"/>
        </dgm:presLayoutVars>
      </dgm:prSet>
      <dgm:spPr/>
    </dgm:pt>
    <dgm:pt modelId="{2E77F02F-F873-4F56-AA26-ABB96F3B48AD}" type="pres">
      <dgm:prSet presAssocID="{A01085B7-3282-44E7-B435-5AC6E344E0F8}" presName="thickLine" presStyleLbl="alignNode1" presStyleIdx="0" presStyleCnt="5"/>
      <dgm:spPr/>
    </dgm:pt>
    <dgm:pt modelId="{DD8075BB-36CA-4A43-B5DA-0752FFA54259}" type="pres">
      <dgm:prSet presAssocID="{A01085B7-3282-44E7-B435-5AC6E344E0F8}" presName="horz1" presStyleCnt="0"/>
      <dgm:spPr/>
    </dgm:pt>
    <dgm:pt modelId="{C619E95C-28AA-4472-A5AF-42E0502F0DD4}" type="pres">
      <dgm:prSet presAssocID="{A01085B7-3282-44E7-B435-5AC6E344E0F8}" presName="tx1" presStyleLbl="revTx" presStyleIdx="0" presStyleCnt="5"/>
      <dgm:spPr/>
    </dgm:pt>
    <dgm:pt modelId="{3CF21144-CF4B-437A-80F5-D9217FF2B47E}" type="pres">
      <dgm:prSet presAssocID="{A01085B7-3282-44E7-B435-5AC6E344E0F8}" presName="vert1" presStyleCnt="0"/>
      <dgm:spPr/>
    </dgm:pt>
    <dgm:pt modelId="{645A8A5E-5F00-487A-900E-734432CE207C}" type="pres">
      <dgm:prSet presAssocID="{153E6BCF-F5B8-427F-A89E-6D0536E74469}" presName="thickLine" presStyleLbl="alignNode1" presStyleIdx="1" presStyleCnt="5"/>
      <dgm:spPr/>
    </dgm:pt>
    <dgm:pt modelId="{F1715C21-56CB-453F-9BE5-824BBEA31710}" type="pres">
      <dgm:prSet presAssocID="{153E6BCF-F5B8-427F-A89E-6D0536E74469}" presName="horz1" presStyleCnt="0"/>
      <dgm:spPr/>
    </dgm:pt>
    <dgm:pt modelId="{16E47DB2-778F-4C8F-8F52-7CB771010D0C}" type="pres">
      <dgm:prSet presAssocID="{153E6BCF-F5B8-427F-A89E-6D0536E74469}" presName="tx1" presStyleLbl="revTx" presStyleIdx="1" presStyleCnt="5"/>
      <dgm:spPr/>
    </dgm:pt>
    <dgm:pt modelId="{66E25185-62BF-4E77-A534-3CAC065F602E}" type="pres">
      <dgm:prSet presAssocID="{153E6BCF-F5B8-427F-A89E-6D0536E74469}" presName="vert1" presStyleCnt="0"/>
      <dgm:spPr/>
    </dgm:pt>
    <dgm:pt modelId="{6D7EA9F6-C64A-47E3-8285-03579AEEF6A5}" type="pres">
      <dgm:prSet presAssocID="{FC90C3A8-C90B-4F1B-A082-B3D54272CAF3}" presName="thickLine" presStyleLbl="alignNode1" presStyleIdx="2" presStyleCnt="5"/>
      <dgm:spPr/>
    </dgm:pt>
    <dgm:pt modelId="{4CE743F4-CBD9-4DA5-9B93-D4EF414B6F0D}" type="pres">
      <dgm:prSet presAssocID="{FC90C3A8-C90B-4F1B-A082-B3D54272CAF3}" presName="horz1" presStyleCnt="0"/>
      <dgm:spPr/>
    </dgm:pt>
    <dgm:pt modelId="{054905CA-D8E1-4C91-8DF4-1F34711D5238}" type="pres">
      <dgm:prSet presAssocID="{FC90C3A8-C90B-4F1B-A082-B3D54272CAF3}" presName="tx1" presStyleLbl="revTx" presStyleIdx="2" presStyleCnt="5"/>
      <dgm:spPr/>
    </dgm:pt>
    <dgm:pt modelId="{7AF2AD58-85C1-488F-9342-C7F5E7849EF4}" type="pres">
      <dgm:prSet presAssocID="{FC90C3A8-C90B-4F1B-A082-B3D54272CAF3}" presName="vert1" presStyleCnt="0"/>
      <dgm:spPr/>
    </dgm:pt>
    <dgm:pt modelId="{8DBDAE0C-174A-4F30-A7AC-04F0DDB04E24}" type="pres">
      <dgm:prSet presAssocID="{9D0762EB-C465-452C-A4C1-62EB901051C7}" presName="thickLine" presStyleLbl="alignNode1" presStyleIdx="3" presStyleCnt="5"/>
      <dgm:spPr/>
    </dgm:pt>
    <dgm:pt modelId="{3B34631D-471E-439B-8C68-73878F70D17B}" type="pres">
      <dgm:prSet presAssocID="{9D0762EB-C465-452C-A4C1-62EB901051C7}" presName="horz1" presStyleCnt="0"/>
      <dgm:spPr/>
    </dgm:pt>
    <dgm:pt modelId="{DB259B21-2B14-4824-BC7D-7A5A7E962A6E}" type="pres">
      <dgm:prSet presAssocID="{9D0762EB-C465-452C-A4C1-62EB901051C7}" presName="tx1" presStyleLbl="revTx" presStyleIdx="3" presStyleCnt="5"/>
      <dgm:spPr/>
    </dgm:pt>
    <dgm:pt modelId="{B3A8A775-14D7-403B-B053-5D7F9B811822}" type="pres">
      <dgm:prSet presAssocID="{9D0762EB-C465-452C-A4C1-62EB901051C7}" presName="vert1" presStyleCnt="0"/>
      <dgm:spPr/>
    </dgm:pt>
    <dgm:pt modelId="{FC493D12-81BB-4F73-988E-5F083E35BAED}" type="pres">
      <dgm:prSet presAssocID="{91941D2C-28CF-4AA2-B497-D18858AC7C5C}" presName="thickLine" presStyleLbl="alignNode1" presStyleIdx="4" presStyleCnt="5"/>
      <dgm:spPr/>
    </dgm:pt>
    <dgm:pt modelId="{C602E993-F52B-4759-A3B0-1C29B0E9F3E2}" type="pres">
      <dgm:prSet presAssocID="{91941D2C-28CF-4AA2-B497-D18858AC7C5C}" presName="horz1" presStyleCnt="0"/>
      <dgm:spPr/>
    </dgm:pt>
    <dgm:pt modelId="{5EC1489A-6460-4C74-9635-CFFBF5C14A1A}" type="pres">
      <dgm:prSet presAssocID="{91941D2C-28CF-4AA2-B497-D18858AC7C5C}" presName="tx1" presStyleLbl="revTx" presStyleIdx="4" presStyleCnt="5"/>
      <dgm:spPr/>
    </dgm:pt>
    <dgm:pt modelId="{54E92FAF-4857-41CB-BFDD-594375039276}" type="pres">
      <dgm:prSet presAssocID="{91941D2C-28CF-4AA2-B497-D18858AC7C5C}" presName="vert1" presStyleCnt="0"/>
      <dgm:spPr/>
    </dgm:pt>
  </dgm:ptLst>
  <dgm:cxnLst>
    <dgm:cxn modelId="{F16F2219-52B5-4591-9FDB-6D4C4A273814}" srcId="{18581453-EF92-405C-8C16-CFAE209F0051}" destId="{91941D2C-28CF-4AA2-B497-D18858AC7C5C}" srcOrd="4" destOrd="0" parTransId="{F92F4435-7956-4816-931A-196858365038}" sibTransId="{0B89ED47-2EB4-4DDA-BFB1-B178C1A77F6B}"/>
    <dgm:cxn modelId="{B70A241A-389F-47A5-B29A-28F7947FB6D9}" srcId="{18581453-EF92-405C-8C16-CFAE209F0051}" destId="{A01085B7-3282-44E7-B435-5AC6E344E0F8}" srcOrd="0" destOrd="0" parTransId="{0DEE8641-D5A7-4DEE-8734-CEA4EDFBDC4C}" sibTransId="{616FD9E4-6DCB-468A-B78D-4CCDBF8E16B1}"/>
    <dgm:cxn modelId="{24B3B71D-AA3B-4878-9232-1F333150DE24}" type="presOf" srcId="{18581453-EF92-405C-8C16-CFAE209F0051}" destId="{C48F0BE3-43F8-44E6-90C2-9105BA87DD0F}" srcOrd="0" destOrd="0" presId="urn:microsoft.com/office/officeart/2008/layout/LinedList"/>
    <dgm:cxn modelId="{33642624-DA92-4F5F-9242-D29686564F83}" type="presOf" srcId="{A01085B7-3282-44E7-B435-5AC6E344E0F8}" destId="{C619E95C-28AA-4472-A5AF-42E0502F0DD4}" srcOrd="0" destOrd="0" presId="urn:microsoft.com/office/officeart/2008/layout/LinedList"/>
    <dgm:cxn modelId="{071CC62D-D089-4E0F-A122-59B8F4BFC90F}" type="presOf" srcId="{153E6BCF-F5B8-427F-A89E-6D0536E74469}" destId="{16E47DB2-778F-4C8F-8F52-7CB771010D0C}" srcOrd="0" destOrd="0" presId="urn:microsoft.com/office/officeart/2008/layout/LinedList"/>
    <dgm:cxn modelId="{642AD42F-187B-4A82-B2ED-6E27C6AF8CCA}" srcId="{18581453-EF92-405C-8C16-CFAE209F0051}" destId="{FC90C3A8-C90B-4F1B-A082-B3D54272CAF3}" srcOrd="2" destOrd="0" parTransId="{AADE4587-2AA5-4AE7-A06D-5E8920DA2E22}" sibTransId="{DC3E61D5-F747-4DB1-82F3-748C7C7EC608}"/>
    <dgm:cxn modelId="{6896AB74-D839-4808-8643-8EAA76D8EF2C}" type="presOf" srcId="{91941D2C-28CF-4AA2-B497-D18858AC7C5C}" destId="{5EC1489A-6460-4C74-9635-CFFBF5C14A1A}" srcOrd="0" destOrd="0" presId="urn:microsoft.com/office/officeart/2008/layout/LinedList"/>
    <dgm:cxn modelId="{6B14F0D0-2CE4-4961-9274-841133F7201C}" type="presOf" srcId="{FC90C3A8-C90B-4F1B-A082-B3D54272CAF3}" destId="{054905CA-D8E1-4C91-8DF4-1F34711D5238}" srcOrd="0" destOrd="0" presId="urn:microsoft.com/office/officeart/2008/layout/LinedList"/>
    <dgm:cxn modelId="{6A5137E4-9AAC-4618-8655-581F7663B43D}" srcId="{18581453-EF92-405C-8C16-CFAE209F0051}" destId="{153E6BCF-F5B8-427F-A89E-6D0536E74469}" srcOrd="1" destOrd="0" parTransId="{F6C6279C-E38B-4768-AC24-6E0EB0840E9C}" sibTransId="{C35F4EDA-37B5-40B1-8629-C288748F10E5}"/>
    <dgm:cxn modelId="{9EDAB8E9-D2C4-4F3C-81A6-F51E83E370B4}" type="presOf" srcId="{9D0762EB-C465-452C-A4C1-62EB901051C7}" destId="{DB259B21-2B14-4824-BC7D-7A5A7E962A6E}" srcOrd="0" destOrd="0" presId="urn:microsoft.com/office/officeart/2008/layout/LinedList"/>
    <dgm:cxn modelId="{D4B254F6-3E67-4A0B-9FC9-66B210F405FB}" srcId="{18581453-EF92-405C-8C16-CFAE209F0051}" destId="{9D0762EB-C465-452C-A4C1-62EB901051C7}" srcOrd="3" destOrd="0" parTransId="{39E55080-26E8-415F-9B11-75FBA7179675}" sibTransId="{5B0F7019-57B9-4204-870A-D6CEBF9AA13E}"/>
    <dgm:cxn modelId="{2FF448AE-0EDC-4075-A625-C41AD1A1D8DC}" type="presParOf" srcId="{C48F0BE3-43F8-44E6-90C2-9105BA87DD0F}" destId="{2E77F02F-F873-4F56-AA26-ABB96F3B48AD}" srcOrd="0" destOrd="0" presId="urn:microsoft.com/office/officeart/2008/layout/LinedList"/>
    <dgm:cxn modelId="{73D1296A-F7AA-4A1E-BD26-32B91247E7D2}" type="presParOf" srcId="{C48F0BE3-43F8-44E6-90C2-9105BA87DD0F}" destId="{DD8075BB-36CA-4A43-B5DA-0752FFA54259}" srcOrd="1" destOrd="0" presId="urn:microsoft.com/office/officeart/2008/layout/LinedList"/>
    <dgm:cxn modelId="{441B5028-1C89-4C62-9ECC-E5280DB8E0E6}" type="presParOf" srcId="{DD8075BB-36CA-4A43-B5DA-0752FFA54259}" destId="{C619E95C-28AA-4472-A5AF-42E0502F0DD4}" srcOrd="0" destOrd="0" presId="urn:microsoft.com/office/officeart/2008/layout/LinedList"/>
    <dgm:cxn modelId="{2F0D6550-5676-458C-B645-C924A3231E94}" type="presParOf" srcId="{DD8075BB-36CA-4A43-B5DA-0752FFA54259}" destId="{3CF21144-CF4B-437A-80F5-D9217FF2B47E}" srcOrd="1" destOrd="0" presId="urn:microsoft.com/office/officeart/2008/layout/LinedList"/>
    <dgm:cxn modelId="{43E86B10-3820-4060-A729-E34694EB4710}" type="presParOf" srcId="{C48F0BE3-43F8-44E6-90C2-9105BA87DD0F}" destId="{645A8A5E-5F00-487A-900E-734432CE207C}" srcOrd="2" destOrd="0" presId="urn:microsoft.com/office/officeart/2008/layout/LinedList"/>
    <dgm:cxn modelId="{B9ED5BB1-3657-4883-9E47-340B50299B1C}" type="presParOf" srcId="{C48F0BE3-43F8-44E6-90C2-9105BA87DD0F}" destId="{F1715C21-56CB-453F-9BE5-824BBEA31710}" srcOrd="3" destOrd="0" presId="urn:microsoft.com/office/officeart/2008/layout/LinedList"/>
    <dgm:cxn modelId="{1DA7EA35-0D25-4DF4-895C-0A4E9BC9CB59}" type="presParOf" srcId="{F1715C21-56CB-453F-9BE5-824BBEA31710}" destId="{16E47DB2-778F-4C8F-8F52-7CB771010D0C}" srcOrd="0" destOrd="0" presId="urn:microsoft.com/office/officeart/2008/layout/LinedList"/>
    <dgm:cxn modelId="{D2B625B5-C35C-445E-96F0-C69392225DCA}" type="presParOf" srcId="{F1715C21-56CB-453F-9BE5-824BBEA31710}" destId="{66E25185-62BF-4E77-A534-3CAC065F602E}" srcOrd="1" destOrd="0" presId="urn:microsoft.com/office/officeart/2008/layout/LinedList"/>
    <dgm:cxn modelId="{0FCC7B8F-D82A-4618-B493-E79B1521976A}" type="presParOf" srcId="{C48F0BE3-43F8-44E6-90C2-9105BA87DD0F}" destId="{6D7EA9F6-C64A-47E3-8285-03579AEEF6A5}" srcOrd="4" destOrd="0" presId="urn:microsoft.com/office/officeart/2008/layout/LinedList"/>
    <dgm:cxn modelId="{F3D1A409-77EC-4366-9C1B-F9FA4B641431}" type="presParOf" srcId="{C48F0BE3-43F8-44E6-90C2-9105BA87DD0F}" destId="{4CE743F4-CBD9-4DA5-9B93-D4EF414B6F0D}" srcOrd="5" destOrd="0" presId="urn:microsoft.com/office/officeart/2008/layout/LinedList"/>
    <dgm:cxn modelId="{61A2FB85-6503-4475-BE70-938C77883669}" type="presParOf" srcId="{4CE743F4-CBD9-4DA5-9B93-D4EF414B6F0D}" destId="{054905CA-D8E1-4C91-8DF4-1F34711D5238}" srcOrd="0" destOrd="0" presId="urn:microsoft.com/office/officeart/2008/layout/LinedList"/>
    <dgm:cxn modelId="{05185AA9-A680-482C-972D-E324C75CCD70}" type="presParOf" srcId="{4CE743F4-CBD9-4DA5-9B93-D4EF414B6F0D}" destId="{7AF2AD58-85C1-488F-9342-C7F5E7849EF4}" srcOrd="1" destOrd="0" presId="urn:microsoft.com/office/officeart/2008/layout/LinedList"/>
    <dgm:cxn modelId="{8EC0DB7E-6AAA-42D8-BF25-BEB3323C91C8}" type="presParOf" srcId="{C48F0BE3-43F8-44E6-90C2-9105BA87DD0F}" destId="{8DBDAE0C-174A-4F30-A7AC-04F0DDB04E24}" srcOrd="6" destOrd="0" presId="urn:microsoft.com/office/officeart/2008/layout/LinedList"/>
    <dgm:cxn modelId="{FE3DB8FC-6785-4F29-B3CA-2281C9CA110C}" type="presParOf" srcId="{C48F0BE3-43F8-44E6-90C2-9105BA87DD0F}" destId="{3B34631D-471E-439B-8C68-73878F70D17B}" srcOrd="7" destOrd="0" presId="urn:microsoft.com/office/officeart/2008/layout/LinedList"/>
    <dgm:cxn modelId="{124E4229-5B57-4137-A0D5-A2EAEA91B02E}" type="presParOf" srcId="{3B34631D-471E-439B-8C68-73878F70D17B}" destId="{DB259B21-2B14-4824-BC7D-7A5A7E962A6E}" srcOrd="0" destOrd="0" presId="urn:microsoft.com/office/officeart/2008/layout/LinedList"/>
    <dgm:cxn modelId="{46A3FE9C-DAD5-49BE-8136-ECB52527E420}" type="presParOf" srcId="{3B34631D-471E-439B-8C68-73878F70D17B}" destId="{B3A8A775-14D7-403B-B053-5D7F9B811822}" srcOrd="1" destOrd="0" presId="urn:microsoft.com/office/officeart/2008/layout/LinedList"/>
    <dgm:cxn modelId="{2C1E8D03-C33C-4CBE-BD39-B2FC1A831D07}" type="presParOf" srcId="{C48F0BE3-43F8-44E6-90C2-9105BA87DD0F}" destId="{FC493D12-81BB-4F73-988E-5F083E35BAED}" srcOrd="8" destOrd="0" presId="urn:microsoft.com/office/officeart/2008/layout/LinedList"/>
    <dgm:cxn modelId="{7CEA2376-C77A-4C09-840A-0AB153C86B93}" type="presParOf" srcId="{C48F0BE3-43F8-44E6-90C2-9105BA87DD0F}" destId="{C602E993-F52B-4759-A3B0-1C29B0E9F3E2}" srcOrd="9" destOrd="0" presId="urn:microsoft.com/office/officeart/2008/layout/LinedList"/>
    <dgm:cxn modelId="{A683832E-0AA1-43C7-A5C1-1A9B7EEA29DD}" type="presParOf" srcId="{C602E993-F52B-4759-A3B0-1C29B0E9F3E2}" destId="{5EC1489A-6460-4C74-9635-CFFBF5C14A1A}" srcOrd="0" destOrd="0" presId="urn:microsoft.com/office/officeart/2008/layout/LinedList"/>
    <dgm:cxn modelId="{E30B5584-D7BB-407F-9407-ADD845A8AE4E}" type="presParOf" srcId="{C602E993-F52B-4759-A3B0-1C29B0E9F3E2}" destId="{54E92FAF-4857-41CB-BFDD-59437503927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68DB5F-12D3-492F-9AAA-94F024740B4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9277A64-7202-4C15-90A9-2CFEC24687C3}">
      <dgm:prSet/>
      <dgm:spPr/>
      <dgm:t>
        <a:bodyPr/>
        <a:lstStyle/>
        <a:p>
          <a:r>
            <a:rPr lang="en-GB"/>
            <a:t>Consideration will be given to the services being provided. </a:t>
          </a:r>
          <a:endParaRPr lang="en-US"/>
        </a:p>
      </dgm:t>
    </dgm:pt>
    <dgm:pt modelId="{AFE54D94-95F9-4D9A-96DE-21DA7EC1A785}" type="parTrans" cxnId="{48B1C55C-9312-4155-86A8-875D49721052}">
      <dgm:prSet/>
      <dgm:spPr/>
      <dgm:t>
        <a:bodyPr/>
        <a:lstStyle/>
        <a:p>
          <a:endParaRPr lang="en-US"/>
        </a:p>
      </dgm:t>
    </dgm:pt>
    <dgm:pt modelId="{47CA0AEA-CC53-489D-A6D0-F45D2F4341A3}" type="sibTrans" cxnId="{48B1C55C-9312-4155-86A8-875D49721052}">
      <dgm:prSet/>
      <dgm:spPr/>
      <dgm:t>
        <a:bodyPr/>
        <a:lstStyle/>
        <a:p>
          <a:endParaRPr lang="en-US"/>
        </a:p>
      </dgm:t>
    </dgm:pt>
    <dgm:pt modelId="{2FDE77DC-3D2F-44E7-A8FC-F54B237BACB3}">
      <dgm:prSet/>
      <dgm:spPr/>
      <dgm:t>
        <a:bodyPr/>
        <a:lstStyle/>
        <a:p>
          <a:r>
            <a:rPr lang="en-GB"/>
            <a:t>Slavery, servitude or forced labour</a:t>
          </a:r>
          <a:endParaRPr lang="en-US"/>
        </a:p>
      </dgm:t>
    </dgm:pt>
    <dgm:pt modelId="{265046B4-19F6-4455-A98B-EB7DE74885AF}" type="parTrans" cxnId="{32A29C4D-36BD-4F41-8E15-5226B6890841}">
      <dgm:prSet/>
      <dgm:spPr/>
      <dgm:t>
        <a:bodyPr/>
        <a:lstStyle/>
        <a:p>
          <a:endParaRPr lang="en-US"/>
        </a:p>
      </dgm:t>
    </dgm:pt>
    <dgm:pt modelId="{CECC42F0-BC64-4241-BB24-78E964E46BE3}" type="sibTrans" cxnId="{32A29C4D-36BD-4F41-8E15-5226B6890841}">
      <dgm:prSet/>
      <dgm:spPr/>
      <dgm:t>
        <a:bodyPr/>
        <a:lstStyle/>
        <a:p>
          <a:endParaRPr lang="en-US"/>
        </a:p>
      </dgm:t>
    </dgm:pt>
    <dgm:pt modelId="{57F1DAF6-3051-4AB3-81D6-038FA623514E}">
      <dgm:prSet/>
      <dgm:spPr/>
      <dgm:t>
        <a:bodyPr/>
        <a:lstStyle/>
        <a:p>
          <a:r>
            <a:rPr lang="en-GB"/>
            <a:t>Sexual exploitation</a:t>
          </a:r>
          <a:endParaRPr lang="en-US"/>
        </a:p>
      </dgm:t>
    </dgm:pt>
    <dgm:pt modelId="{39AE23DA-130A-4133-874C-F55E2BC75923}" type="parTrans" cxnId="{BB04C004-92D9-476D-A682-C03DB9AC3F36}">
      <dgm:prSet/>
      <dgm:spPr/>
      <dgm:t>
        <a:bodyPr/>
        <a:lstStyle/>
        <a:p>
          <a:endParaRPr lang="en-US"/>
        </a:p>
      </dgm:t>
    </dgm:pt>
    <dgm:pt modelId="{90F960F2-048F-408D-9474-84E87599094D}" type="sibTrans" cxnId="{BB04C004-92D9-476D-A682-C03DB9AC3F36}">
      <dgm:prSet/>
      <dgm:spPr/>
      <dgm:t>
        <a:bodyPr/>
        <a:lstStyle/>
        <a:p>
          <a:endParaRPr lang="en-US"/>
        </a:p>
      </dgm:t>
    </dgm:pt>
    <dgm:pt modelId="{CCB960C0-86B4-44ED-9805-EE94BA423D8B}">
      <dgm:prSet/>
      <dgm:spPr/>
      <dgm:t>
        <a:bodyPr/>
        <a:lstStyle/>
        <a:p>
          <a:r>
            <a:rPr lang="en-GB"/>
            <a:t>Removal of organs</a:t>
          </a:r>
          <a:endParaRPr lang="en-US"/>
        </a:p>
      </dgm:t>
    </dgm:pt>
    <dgm:pt modelId="{EE2CC848-4890-41A7-BDE7-BB7E6A8E7BD2}" type="parTrans" cxnId="{0DBFDD3E-A484-499A-A1BC-41C4AA839939}">
      <dgm:prSet/>
      <dgm:spPr/>
      <dgm:t>
        <a:bodyPr/>
        <a:lstStyle/>
        <a:p>
          <a:endParaRPr lang="en-US"/>
        </a:p>
      </dgm:t>
    </dgm:pt>
    <dgm:pt modelId="{FB07479F-9AAE-420B-8778-0E70EC6D4A97}" type="sibTrans" cxnId="{0DBFDD3E-A484-499A-A1BC-41C4AA839939}">
      <dgm:prSet/>
      <dgm:spPr/>
      <dgm:t>
        <a:bodyPr/>
        <a:lstStyle/>
        <a:p>
          <a:endParaRPr lang="en-US"/>
        </a:p>
      </dgm:t>
    </dgm:pt>
    <dgm:pt modelId="{3C94D9FA-1812-48C5-B0AC-1E213D92A3E9}">
      <dgm:prSet/>
      <dgm:spPr/>
      <dgm:t>
        <a:bodyPr/>
        <a:lstStyle/>
        <a:p>
          <a:r>
            <a:rPr lang="en-GB"/>
            <a:t>Securing Services through force, threats or deception</a:t>
          </a:r>
          <a:endParaRPr lang="en-US"/>
        </a:p>
      </dgm:t>
    </dgm:pt>
    <dgm:pt modelId="{5C23236D-C25F-4A6B-8965-96DAC20BE652}" type="parTrans" cxnId="{A287FE0D-A162-4512-B31E-A42E1814C6FD}">
      <dgm:prSet/>
      <dgm:spPr/>
      <dgm:t>
        <a:bodyPr/>
        <a:lstStyle/>
        <a:p>
          <a:endParaRPr lang="en-US"/>
        </a:p>
      </dgm:t>
    </dgm:pt>
    <dgm:pt modelId="{482C08CD-ACBB-401B-9EBE-53431891D6DE}" type="sibTrans" cxnId="{A287FE0D-A162-4512-B31E-A42E1814C6FD}">
      <dgm:prSet/>
      <dgm:spPr/>
      <dgm:t>
        <a:bodyPr/>
        <a:lstStyle/>
        <a:p>
          <a:endParaRPr lang="en-US"/>
        </a:p>
      </dgm:t>
    </dgm:pt>
    <dgm:pt modelId="{3CCCE586-27F5-49DB-B34E-3024098F07F1}">
      <dgm:prSet/>
      <dgm:spPr/>
      <dgm:t>
        <a:bodyPr/>
        <a:lstStyle/>
        <a:p>
          <a:r>
            <a:rPr lang="en-GB"/>
            <a:t>Securing services from children or vulnerable adults. </a:t>
          </a:r>
          <a:endParaRPr lang="en-US"/>
        </a:p>
      </dgm:t>
    </dgm:pt>
    <dgm:pt modelId="{6E8BA46C-C77E-4F3C-9EEB-45E18C7A5A8F}" type="parTrans" cxnId="{F7DE4DC3-1400-4F88-B916-D5A8A2E281BE}">
      <dgm:prSet/>
      <dgm:spPr/>
      <dgm:t>
        <a:bodyPr/>
        <a:lstStyle/>
        <a:p>
          <a:endParaRPr lang="en-US"/>
        </a:p>
      </dgm:t>
    </dgm:pt>
    <dgm:pt modelId="{95572D13-DCD4-4049-802C-393124E07C63}" type="sibTrans" cxnId="{F7DE4DC3-1400-4F88-B916-D5A8A2E281BE}">
      <dgm:prSet/>
      <dgm:spPr/>
      <dgm:t>
        <a:bodyPr/>
        <a:lstStyle/>
        <a:p>
          <a:endParaRPr lang="en-US"/>
        </a:p>
      </dgm:t>
    </dgm:pt>
    <dgm:pt modelId="{210DB619-AA57-4964-9F0C-8B43EACA1D44}" type="pres">
      <dgm:prSet presAssocID="{5268DB5F-12D3-492F-9AAA-94F024740B4F}" presName="vert0" presStyleCnt="0">
        <dgm:presLayoutVars>
          <dgm:dir/>
          <dgm:animOne val="branch"/>
          <dgm:animLvl val="lvl"/>
        </dgm:presLayoutVars>
      </dgm:prSet>
      <dgm:spPr/>
    </dgm:pt>
    <dgm:pt modelId="{19DE0606-61B4-42FA-B482-805ED04961F2}" type="pres">
      <dgm:prSet presAssocID="{B9277A64-7202-4C15-90A9-2CFEC24687C3}" presName="thickLine" presStyleLbl="alignNode1" presStyleIdx="0" presStyleCnt="6"/>
      <dgm:spPr/>
    </dgm:pt>
    <dgm:pt modelId="{341A1398-985C-4531-B022-546E336D513E}" type="pres">
      <dgm:prSet presAssocID="{B9277A64-7202-4C15-90A9-2CFEC24687C3}" presName="horz1" presStyleCnt="0"/>
      <dgm:spPr/>
    </dgm:pt>
    <dgm:pt modelId="{15DF8E54-B4AB-4B15-B985-055A937DB8B2}" type="pres">
      <dgm:prSet presAssocID="{B9277A64-7202-4C15-90A9-2CFEC24687C3}" presName="tx1" presStyleLbl="revTx" presStyleIdx="0" presStyleCnt="6"/>
      <dgm:spPr/>
    </dgm:pt>
    <dgm:pt modelId="{11946906-187F-46A7-8060-42F0D5EAE39A}" type="pres">
      <dgm:prSet presAssocID="{B9277A64-7202-4C15-90A9-2CFEC24687C3}" presName="vert1" presStyleCnt="0"/>
      <dgm:spPr/>
    </dgm:pt>
    <dgm:pt modelId="{007AD621-6E24-49BF-A487-4FE2B86846BD}" type="pres">
      <dgm:prSet presAssocID="{2FDE77DC-3D2F-44E7-A8FC-F54B237BACB3}" presName="thickLine" presStyleLbl="alignNode1" presStyleIdx="1" presStyleCnt="6"/>
      <dgm:spPr/>
    </dgm:pt>
    <dgm:pt modelId="{AFFF7046-236D-445A-957A-F55044A0D724}" type="pres">
      <dgm:prSet presAssocID="{2FDE77DC-3D2F-44E7-A8FC-F54B237BACB3}" presName="horz1" presStyleCnt="0"/>
      <dgm:spPr/>
    </dgm:pt>
    <dgm:pt modelId="{3C5A665F-A078-4761-B496-D6D047BFA36E}" type="pres">
      <dgm:prSet presAssocID="{2FDE77DC-3D2F-44E7-A8FC-F54B237BACB3}" presName="tx1" presStyleLbl="revTx" presStyleIdx="1" presStyleCnt="6"/>
      <dgm:spPr/>
    </dgm:pt>
    <dgm:pt modelId="{DD404C19-AB6C-461F-8791-CBE5144AE080}" type="pres">
      <dgm:prSet presAssocID="{2FDE77DC-3D2F-44E7-A8FC-F54B237BACB3}" presName="vert1" presStyleCnt="0"/>
      <dgm:spPr/>
    </dgm:pt>
    <dgm:pt modelId="{95A4E093-FA91-4029-A956-0E0376AAE9A6}" type="pres">
      <dgm:prSet presAssocID="{57F1DAF6-3051-4AB3-81D6-038FA623514E}" presName="thickLine" presStyleLbl="alignNode1" presStyleIdx="2" presStyleCnt="6"/>
      <dgm:spPr/>
    </dgm:pt>
    <dgm:pt modelId="{A9D3A986-2DFC-488D-B43B-44417DD6ECCE}" type="pres">
      <dgm:prSet presAssocID="{57F1DAF6-3051-4AB3-81D6-038FA623514E}" presName="horz1" presStyleCnt="0"/>
      <dgm:spPr/>
    </dgm:pt>
    <dgm:pt modelId="{51DB9B82-44E0-4F6C-9CDD-9AADB103788B}" type="pres">
      <dgm:prSet presAssocID="{57F1DAF6-3051-4AB3-81D6-038FA623514E}" presName="tx1" presStyleLbl="revTx" presStyleIdx="2" presStyleCnt="6"/>
      <dgm:spPr/>
    </dgm:pt>
    <dgm:pt modelId="{6403AD08-5DDE-45FC-B5CB-600E9BDFF5AD}" type="pres">
      <dgm:prSet presAssocID="{57F1DAF6-3051-4AB3-81D6-038FA623514E}" presName="vert1" presStyleCnt="0"/>
      <dgm:spPr/>
    </dgm:pt>
    <dgm:pt modelId="{1918CFFF-9101-424D-8384-A69F699416EF}" type="pres">
      <dgm:prSet presAssocID="{CCB960C0-86B4-44ED-9805-EE94BA423D8B}" presName="thickLine" presStyleLbl="alignNode1" presStyleIdx="3" presStyleCnt="6"/>
      <dgm:spPr/>
    </dgm:pt>
    <dgm:pt modelId="{4D4C5BF1-C6D2-458B-A477-1AE4A088B32C}" type="pres">
      <dgm:prSet presAssocID="{CCB960C0-86B4-44ED-9805-EE94BA423D8B}" presName="horz1" presStyleCnt="0"/>
      <dgm:spPr/>
    </dgm:pt>
    <dgm:pt modelId="{9E060315-1429-4F67-8D10-17463D79FE5F}" type="pres">
      <dgm:prSet presAssocID="{CCB960C0-86B4-44ED-9805-EE94BA423D8B}" presName="tx1" presStyleLbl="revTx" presStyleIdx="3" presStyleCnt="6"/>
      <dgm:spPr/>
    </dgm:pt>
    <dgm:pt modelId="{3223F62C-E3A3-49BB-960A-DA39EEEEA2E6}" type="pres">
      <dgm:prSet presAssocID="{CCB960C0-86B4-44ED-9805-EE94BA423D8B}" presName="vert1" presStyleCnt="0"/>
      <dgm:spPr/>
    </dgm:pt>
    <dgm:pt modelId="{EFB85930-857C-4F6C-869D-9483C4059FCC}" type="pres">
      <dgm:prSet presAssocID="{3C94D9FA-1812-48C5-B0AC-1E213D92A3E9}" presName="thickLine" presStyleLbl="alignNode1" presStyleIdx="4" presStyleCnt="6"/>
      <dgm:spPr/>
    </dgm:pt>
    <dgm:pt modelId="{0541116D-05E3-47CE-B286-9B5C784E3128}" type="pres">
      <dgm:prSet presAssocID="{3C94D9FA-1812-48C5-B0AC-1E213D92A3E9}" presName="horz1" presStyleCnt="0"/>
      <dgm:spPr/>
    </dgm:pt>
    <dgm:pt modelId="{7E0157F1-2F58-4A7B-8268-1268867FA863}" type="pres">
      <dgm:prSet presAssocID="{3C94D9FA-1812-48C5-B0AC-1E213D92A3E9}" presName="tx1" presStyleLbl="revTx" presStyleIdx="4" presStyleCnt="6"/>
      <dgm:spPr/>
    </dgm:pt>
    <dgm:pt modelId="{62BD4583-B8E0-40A3-B99D-BA20CF7C292A}" type="pres">
      <dgm:prSet presAssocID="{3C94D9FA-1812-48C5-B0AC-1E213D92A3E9}" presName="vert1" presStyleCnt="0"/>
      <dgm:spPr/>
    </dgm:pt>
    <dgm:pt modelId="{6437DE90-DC30-48CD-943B-50BADE17A26B}" type="pres">
      <dgm:prSet presAssocID="{3CCCE586-27F5-49DB-B34E-3024098F07F1}" presName="thickLine" presStyleLbl="alignNode1" presStyleIdx="5" presStyleCnt="6"/>
      <dgm:spPr/>
    </dgm:pt>
    <dgm:pt modelId="{282A1D77-908F-4160-920A-662A9CDD3B5E}" type="pres">
      <dgm:prSet presAssocID="{3CCCE586-27F5-49DB-B34E-3024098F07F1}" presName="horz1" presStyleCnt="0"/>
      <dgm:spPr/>
    </dgm:pt>
    <dgm:pt modelId="{23CE38A2-4D06-4651-B016-24684B9BC0BB}" type="pres">
      <dgm:prSet presAssocID="{3CCCE586-27F5-49DB-B34E-3024098F07F1}" presName="tx1" presStyleLbl="revTx" presStyleIdx="5" presStyleCnt="6"/>
      <dgm:spPr/>
    </dgm:pt>
    <dgm:pt modelId="{4229FB29-E79B-46B4-A2B1-0D46DC80E639}" type="pres">
      <dgm:prSet presAssocID="{3CCCE586-27F5-49DB-B34E-3024098F07F1}" presName="vert1" presStyleCnt="0"/>
      <dgm:spPr/>
    </dgm:pt>
  </dgm:ptLst>
  <dgm:cxnLst>
    <dgm:cxn modelId="{BB04C004-92D9-476D-A682-C03DB9AC3F36}" srcId="{5268DB5F-12D3-492F-9AAA-94F024740B4F}" destId="{57F1DAF6-3051-4AB3-81D6-038FA623514E}" srcOrd="2" destOrd="0" parTransId="{39AE23DA-130A-4133-874C-F55E2BC75923}" sibTransId="{90F960F2-048F-408D-9474-84E87599094D}"/>
    <dgm:cxn modelId="{A287FE0D-A162-4512-B31E-A42E1814C6FD}" srcId="{5268DB5F-12D3-492F-9AAA-94F024740B4F}" destId="{3C94D9FA-1812-48C5-B0AC-1E213D92A3E9}" srcOrd="4" destOrd="0" parTransId="{5C23236D-C25F-4A6B-8965-96DAC20BE652}" sibTransId="{482C08CD-ACBB-401B-9EBE-53431891D6DE}"/>
    <dgm:cxn modelId="{D462671E-2D58-413E-A5D8-E18A73582118}" type="presOf" srcId="{CCB960C0-86B4-44ED-9805-EE94BA423D8B}" destId="{9E060315-1429-4F67-8D10-17463D79FE5F}" srcOrd="0" destOrd="0" presId="urn:microsoft.com/office/officeart/2008/layout/LinedList"/>
    <dgm:cxn modelId="{BF6C9131-8881-4D5E-950C-72F1D9EE1CB4}" type="presOf" srcId="{3C94D9FA-1812-48C5-B0AC-1E213D92A3E9}" destId="{7E0157F1-2F58-4A7B-8268-1268867FA863}" srcOrd="0" destOrd="0" presId="urn:microsoft.com/office/officeart/2008/layout/LinedList"/>
    <dgm:cxn modelId="{0DBFDD3E-A484-499A-A1BC-41C4AA839939}" srcId="{5268DB5F-12D3-492F-9AAA-94F024740B4F}" destId="{CCB960C0-86B4-44ED-9805-EE94BA423D8B}" srcOrd="3" destOrd="0" parTransId="{EE2CC848-4890-41A7-BDE7-BB7E6A8E7BD2}" sibTransId="{FB07479F-9AAE-420B-8778-0E70EC6D4A97}"/>
    <dgm:cxn modelId="{48B1C55C-9312-4155-86A8-875D49721052}" srcId="{5268DB5F-12D3-492F-9AAA-94F024740B4F}" destId="{B9277A64-7202-4C15-90A9-2CFEC24687C3}" srcOrd="0" destOrd="0" parTransId="{AFE54D94-95F9-4D9A-96DE-21DA7EC1A785}" sibTransId="{47CA0AEA-CC53-489D-A6D0-F45D2F4341A3}"/>
    <dgm:cxn modelId="{DDE71444-85EF-4199-8363-C294F1FF3741}" type="presOf" srcId="{5268DB5F-12D3-492F-9AAA-94F024740B4F}" destId="{210DB619-AA57-4964-9F0C-8B43EACA1D44}" srcOrd="0" destOrd="0" presId="urn:microsoft.com/office/officeart/2008/layout/LinedList"/>
    <dgm:cxn modelId="{32A29C4D-36BD-4F41-8E15-5226B6890841}" srcId="{5268DB5F-12D3-492F-9AAA-94F024740B4F}" destId="{2FDE77DC-3D2F-44E7-A8FC-F54B237BACB3}" srcOrd="1" destOrd="0" parTransId="{265046B4-19F6-4455-A98B-EB7DE74885AF}" sibTransId="{CECC42F0-BC64-4241-BB24-78E964E46BE3}"/>
    <dgm:cxn modelId="{40226690-FA06-4EDA-9A83-BD98B5E6157A}" type="presOf" srcId="{B9277A64-7202-4C15-90A9-2CFEC24687C3}" destId="{15DF8E54-B4AB-4B15-B985-055A937DB8B2}" srcOrd="0" destOrd="0" presId="urn:microsoft.com/office/officeart/2008/layout/LinedList"/>
    <dgm:cxn modelId="{F7DE4DC3-1400-4F88-B916-D5A8A2E281BE}" srcId="{5268DB5F-12D3-492F-9AAA-94F024740B4F}" destId="{3CCCE586-27F5-49DB-B34E-3024098F07F1}" srcOrd="5" destOrd="0" parTransId="{6E8BA46C-C77E-4F3C-9EEB-45E18C7A5A8F}" sibTransId="{95572D13-DCD4-4049-802C-393124E07C63}"/>
    <dgm:cxn modelId="{DD86C6D0-8ADF-4B76-9864-29FDEF4D93AE}" type="presOf" srcId="{57F1DAF6-3051-4AB3-81D6-038FA623514E}" destId="{51DB9B82-44E0-4F6C-9CDD-9AADB103788B}" srcOrd="0" destOrd="0" presId="urn:microsoft.com/office/officeart/2008/layout/LinedList"/>
    <dgm:cxn modelId="{25B636DE-D779-4FD7-A7ED-15E29A951DD0}" type="presOf" srcId="{2FDE77DC-3D2F-44E7-A8FC-F54B237BACB3}" destId="{3C5A665F-A078-4761-B496-D6D047BFA36E}" srcOrd="0" destOrd="0" presId="urn:microsoft.com/office/officeart/2008/layout/LinedList"/>
    <dgm:cxn modelId="{B39DA0FD-1B58-4F32-A840-88C4D7E34EFB}" type="presOf" srcId="{3CCCE586-27F5-49DB-B34E-3024098F07F1}" destId="{23CE38A2-4D06-4651-B016-24684B9BC0BB}" srcOrd="0" destOrd="0" presId="urn:microsoft.com/office/officeart/2008/layout/LinedList"/>
    <dgm:cxn modelId="{F8E6C9C8-1286-4008-9B90-BFC8528D57F4}" type="presParOf" srcId="{210DB619-AA57-4964-9F0C-8B43EACA1D44}" destId="{19DE0606-61B4-42FA-B482-805ED04961F2}" srcOrd="0" destOrd="0" presId="urn:microsoft.com/office/officeart/2008/layout/LinedList"/>
    <dgm:cxn modelId="{96EAF79F-6DB2-4792-8AE5-DC645972CA9C}" type="presParOf" srcId="{210DB619-AA57-4964-9F0C-8B43EACA1D44}" destId="{341A1398-985C-4531-B022-546E336D513E}" srcOrd="1" destOrd="0" presId="urn:microsoft.com/office/officeart/2008/layout/LinedList"/>
    <dgm:cxn modelId="{960020FD-96BA-4338-B9CE-DB2DE0D0D565}" type="presParOf" srcId="{341A1398-985C-4531-B022-546E336D513E}" destId="{15DF8E54-B4AB-4B15-B985-055A937DB8B2}" srcOrd="0" destOrd="0" presId="urn:microsoft.com/office/officeart/2008/layout/LinedList"/>
    <dgm:cxn modelId="{8FF53BE2-4952-4C9C-A98F-A37C95E1448E}" type="presParOf" srcId="{341A1398-985C-4531-B022-546E336D513E}" destId="{11946906-187F-46A7-8060-42F0D5EAE39A}" srcOrd="1" destOrd="0" presId="urn:microsoft.com/office/officeart/2008/layout/LinedList"/>
    <dgm:cxn modelId="{952FD104-F0B4-4381-96ED-DEFD9FDEE1A9}" type="presParOf" srcId="{210DB619-AA57-4964-9F0C-8B43EACA1D44}" destId="{007AD621-6E24-49BF-A487-4FE2B86846BD}" srcOrd="2" destOrd="0" presId="urn:microsoft.com/office/officeart/2008/layout/LinedList"/>
    <dgm:cxn modelId="{1FCD46AF-2494-4A89-B3EF-1990EB931C21}" type="presParOf" srcId="{210DB619-AA57-4964-9F0C-8B43EACA1D44}" destId="{AFFF7046-236D-445A-957A-F55044A0D724}" srcOrd="3" destOrd="0" presId="urn:microsoft.com/office/officeart/2008/layout/LinedList"/>
    <dgm:cxn modelId="{E23C0ADC-F1E0-4481-8341-5AE37C4334AA}" type="presParOf" srcId="{AFFF7046-236D-445A-957A-F55044A0D724}" destId="{3C5A665F-A078-4761-B496-D6D047BFA36E}" srcOrd="0" destOrd="0" presId="urn:microsoft.com/office/officeart/2008/layout/LinedList"/>
    <dgm:cxn modelId="{2755D9E9-0093-4201-B7C8-CA70D29EB756}" type="presParOf" srcId="{AFFF7046-236D-445A-957A-F55044A0D724}" destId="{DD404C19-AB6C-461F-8791-CBE5144AE080}" srcOrd="1" destOrd="0" presId="urn:microsoft.com/office/officeart/2008/layout/LinedList"/>
    <dgm:cxn modelId="{1434E6AC-0F8C-455A-88A9-1F08B8D5A3F7}" type="presParOf" srcId="{210DB619-AA57-4964-9F0C-8B43EACA1D44}" destId="{95A4E093-FA91-4029-A956-0E0376AAE9A6}" srcOrd="4" destOrd="0" presId="urn:microsoft.com/office/officeart/2008/layout/LinedList"/>
    <dgm:cxn modelId="{C0D37DAB-E631-4FE2-9594-27A5A385453C}" type="presParOf" srcId="{210DB619-AA57-4964-9F0C-8B43EACA1D44}" destId="{A9D3A986-2DFC-488D-B43B-44417DD6ECCE}" srcOrd="5" destOrd="0" presId="urn:microsoft.com/office/officeart/2008/layout/LinedList"/>
    <dgm:cxn modelId="{A5A355D0-78AF-4228-9272-021F42799AE8}" type="presParOf" srcId="{A9D3A986-2DFC-488D-B43B-44417DD6ECCE}" destId="{51DB9B82-44E0-4F6C-9CDD-9AADB103788B}" srcOrd="0" destOrd="0" presId="urn:microsoft.com/office/officeart/2008/layout/LinedList"/>
    <dgm:cxn modelId="{74DAA7C0-BBC1-417E-8225-D96D23E401BB}" type="presParOf" srcId="{A9D3A986-2DFC-488D-B43B-44417DD6ECCE}" destId="{6403AD08-5DDE-45FC-B5CB-600E9BDFF5AD}" srcOrd="1" destOrd="0" presId="urn:microsoft.com/office/officeart/2008/layout/LinedList"/>
    <dgm:cxn modelId="{9B44D2E3-D439-4B72-8012-3F2CF95E0E32}" type="presParOf" srcId="{210DB619-AA57-4964-9F0C-8B43EACA1D44}" destId="{1918CFFF-9101-424D-8384-A69F699416EF}" srcOrd="6" destOrd="0" presId="urn:microsoft.com/office/officeart/2008/layout/LinedList"/>
    <dgm:cxn modelId="{B5717232-42E0-44E6-ABD7-4227A480ACDE}" type="presParOf" srcId="{210DB619-AA57-4964-9F0C-8B43EACA1D44}" destId="{4D4C5BF1-C6D2-458B-A477-1AE4A088B32C}" srcOrd="7" destOrd="0" presId="urn:microsoft.com/office/officeart/2008/layout/LinedList"/>
    <dgm:cxn modelId="{50F39CC5-81DF-4B2E-950E-0006845F891D}" type="presParOf" srcId="{4D4C5BF1-C6D2-458B-A477-1AE4A088B32C}" destId="{9E060315-1429-4F67-8D10-17463D79FE5F}" srcOrd="0" destOrd="0" presId="urn:microsoft.com/office/officeart/2008/layout/LinedList"/>
    <dgm:cxn modelId="{2D7702C5-1D0F-4165-9EC2-B86882E5B04E}" type="presParOf" srcId="{4D4C5BF1-C6D2-458B-A477-1AE4A088B32C}" destId="{3223F62C-E3A3-49BB-960A-DA39EEEEA2E6}" srcOrd="1" destOrd="0" presId="urn:microsoft.com/office/officeart/2008/layout/LinedList"/>
    <dgm:cxn modelId="{6EE78D79-CE7C-4B8F-BA80-A3ABEAE9CE6C}" type="presParOf" srcId="{210DB619-AA57-4964-9F0C-8B43EACA1D44}" destId="{EFB85930-857C-4F6C-869D-9483C4059FCC}" srcOrd="8" destOrd="0" presId="urn:microsoft.com/office/officeart/2008/layout/LinedList"/>
    <dgm:cxn modelId="{C6F01D56-8465-46C0-8CF6-4044350FAD63}" type="presParOf" srcId="{210DB619-AA57-4964-9F0C-8B43EACA1D44}" destId="{0541116D-05E3-47CE-B286-9B5C784E3128}" srcOrd="9" destOrd="0" presId="urn:microsoft.com/office/officeart/2008/layout/LinedList"/>
    <dgm:cxn modelId="{E22084EF-852F-433B-8A37-4C15EB57FC08}" type="presParOf" srcId="{0541116D-05E3-47CE-B286-9B5C784E3128}" destId="{7E0157F1-2F58-4A7B-8268-1268867FA863}" srcOrd="0" destOrd="0" presId="urn:microsoft.com/office/officeart/2008/layout/LinedList"/>
    <dgm:cxn modelId="{9A139A35-6AA4-40BC-8696-61AA274A6ABE}" type="presParOf" srcId="{0541116D-05E3-47CE-B286-9B5C784E3128}" destId="{62BD4583-B8E0-40A3-B99D-BA20CF7C292A}" srcOrd="1" destOrd="0" presId="urn:microsoft.com/office/officeart/2008/layout/LinedList"/>
    <dgm:cxn modelId="{0AC7092C-60C1-4FEC-B2A1-C76D83EDCB65}" type="presParOf" srcId="{210DB619-AA57-4964-9F0C-8B43EACA1D44}" destId="{6437DE90-DC30-48CD-943B-50BADE17A26B}" srcOrd="10" destOrd="0" presId="urn:microsoft.com/office/officeart/2008/layout/LinedList"/>
    <dgm:cxn modelId="{7EC0C97D-1971-4555-9551-DB714B33261A}" type="presParOf" srcId="{210DB619-AA57-4964-9F0C-8B43EACA1D44}" destId="{282A1D77-908F-4160-920A-662A9CDD3B5E}" srcOrd="11" destOrd="0" presId="urn:microsoft.com/office/officeart/2008/layout/LinedList"/>
    <dgm:cxn modelId="{1EC3A08D-88EA-493B-8866-82B6C3010ABC}" type="presParOf" srcId="{282A1D77-908F-4160-920A-662A9CDD3B5E}" destId="{23CE38A2-4D06-4651-B016-24684B9BC0BB}" srcOrd="0" destOrd="0" presId="urn:microsoft.com/office/officeart/2008/layout/LinedList"/>
    <dgm:cxn modelId="{DFC5CBC8-6A40-479A-962F-9A04629E4DA6}" type="presParOf" srcId="{282A1D77-908F-4160-920A-662A9CDD3B5E}" destId="{4229FB29-E79B-46B4-A2B1-0D46DC80E63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2B0596-4A95-4E31-8115-3B905E0DA7C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0F24A20-5D15-40D0-A969-5ACEC744B1E8}">
      <dgm:prSet/>
      <dgm:spPr/>
      <dgm:t>
        <a:bodyPr/>
        <a:lstStyle/>
        <a:p>
          <a:r>
            <a:rPr lang="en-GB" dirty="0"/>
            <a:t>The defence will ensure that right at the start of a case, police and prosecutors are aware that they should not be acting against victims of modern slavery who have the benefit of the defence.</a:t>
          </a:r>
          <a:endParaRPr lang="en-US" dirty="0"/>
        </a:p>
      </dgm:t>
    </dgm:pt>
    <dgm:pt modelId="{FFEA3195-DC1C-4D3B-A695-A43F2EBD04A7}" type="parTrans" cxnId="{8477FC29-8AE4-45B7-9A0C-F544702803CB}">
      <dgm:prSet/>
      <dgm:spPr/>
      <dgm:t>
        <a:bodyPr/>
        <a:lstStyle/>
        <a:p>
          <a:endParaRPr lang="en-US"/>
        </a:p>
      </dgm:t>
    </dgm:pt>
    <dgm:pt modelId="{4A90C419-900F-47B0-9947-1C7149B5A96C}" type="sibTrans" cxnId="{8477FC29-8AE4-45B7-9A0C-F544702803CB}">
      <dgm:prSet/>
      <dgm:spPr/>
      <dgm:t>
        <a:bodyPr/>
        <a:lstStyle/>
        <a:p>
          <a:endParaRPr lang="en-US"/>
        </a:p>
      </dgm:t>
    </dgm:pt>
    <dgm:pt modelId="{FEC2DCBD-3CEB-4D93-ADA3-43559855F8D1}">
      <dgm:prSet/>
      <dgm:spPr/>
      <dgm:t>
        <a:bodyPr/>
        <a:lstStyle/>
        <a:p>
          <a:r>
            <a:rPr lang="en-GB" dirty="0"/>
            <a:t>• The defence demonstrates and strengthens the Government’s existing commitment not to criminalise victims.</a:t>
          </a:r>
          <a:endParaRPr lang="en-US" dirty="0"/>
        </a:p>
      </dgm:t>
    </dgm:pt>
    <dgm:pt modelId="{5712E28C-B496-457F-BCD2-68DA1EBA019A}" type="parTrans" cxnId="{94C05DAA-40F5-4AB5-BC75-8E2D7EF776CF}">
      <dgm:prSet/>
      <dgm:spPr/>
      <dgm:t>
        <a:bodyPr/>
        <a:lstStyle/>
        <a:p>
          <a:endParaRPr lang="en-US"/>
        </a:p>
      </dgm:t>
    </dgm:pt>
    <dgm:pt modelId="{D84B5DCE-5E25-4564-A8AB-4731BCCA0D26}" type="sibTrans" cxnId="{94C05DAA-40F5-4AB5-BC75-8E2D7EF776CF}">
      <dgm:prSet/>
      <dgm:spPr/>
      <dgm:t>
        <a:bodyPr/>
        <a:lstStyle/>
        <a:p>
          <a:endParaRPr lang="en-US"/>
        </a:p>
      </dgm:t>
    </dgm:pt>
    <dgm:pt modelId="{ABC0066D-A768-4BC8-8537-E1B0B9BA85E5}">
      <dgm:prSet/>
      <dgm:spPr/>
      <dgm:t>
        <a:bodyPr/>
        <a:lstStyle/>
        <a:p>
          <a:r>
            <a:rPr lang="en-GB"/>
            <a:t>• The defence will encourage victims to come forward and give evidence against their abusers, helping to prevent further modern slavery offences.</a:t>
          </a:r>
          <a:endParaRPr lang="en-US"/>
        </a:p>
      </dgm:t>
    </dgm:pt>
    <dgm:pt modelId="{1288C50C-63D1-4D72-AD7E-DEAE0672988D}" type="parTrans" cxnId="{0359CC1A-4B3C-4665-BB35-345F860F0A47}">
      <dgm:prSet/>
      <dgm:spPr/>
      <dgm:t>
        <a:bodyPr/>
        <a:lstStyle/>
        <a:p>
          <a:endParaRPr lang="en-US"/>
        </a:p>
      </dgm:t>
    </dgm:pt>
    <dgm:pt modelId="{11E35F4D-0CDE-4834-BB93-55A7C75F47E7}" type="sibTrans" cxnId="{0359CC1A-4B3C-4665-BB35-345F860F0A47}">
      <dgm:prSet/>
      <dgm:spPr/>
      <dgm:t>
        <a:bodyPr/>
        <a:lstStyle/>
        <a:p>
          <a:endParaRPr lang="en-US"/>
        </a:p>
      </dgm:t>
    </dgm:pt>
    <dgm:pt modelId="{782C07CE-F741-4FF3-90CE-BBC028D28C83}" type="pres">
      <dgm:prSet presAssocID="{4E2B0596-4A95-4E31-8115-3B905E0DA7C1}" presName="linear" presStyleCnt="0">
        <dgm:presLayoutVars>
          <dgm:animLvl val="lvl"/>
          <dgm:resizeHandles val="exact"/>
        </dgm:presLayoutVars>
      </dgm:prSet>
      <dgm:spPr/>
    </dgm:pt>
    <dgm:pt modelId="{A218A69C-91D5-475A-B98A-A5FF2113CAF1}" type="pres">
      <dgm:prSet presAssocID="{30F24A20-5D15-40D0-A969-5ACEC744B1E8}" presName="parentText" presStyleLbl="node1" presStyleIdx="0" presStyleCnt="3">
        <dgm:presLayoutVars>
          <dgm:chMax val="0"/>
          <dgm:bulletEnabled val="1"/>
        </dgm:presLayoutVars>
      </dgm:prSet>
      <dgm:spPr/>
    </dgm:pt>
    <dgm:pt modelId="{6F47E4CE-0758-4319-9ECD-9D7561C7A6E3}" type="pres">
      <dgm:prSet presAssocID="{4A90C419-900F-47B0-9947-1C7149B5A96C}" presName="spacer" presStyleCnt="0"/>
      <dgm:spPr/>
    </dgm:pt>
    <dgm:pt modelId="{1ACA479C-D14A-4A98-BB70-B8D51CE31F18}" type="pres">
      <dgm:prSet presAssocID="{FEC2DCBD-3CEB-4D93-ADA3-43559855F8D1}" presName="parentText" presStyleLbl="node1" presStyleIdx="1" presStyleCnt="3">
        <dgm:presLayoutVars>
          <dgm:chMax val="0"/>
          <dgm:bulletEnabled val="1"/>
        </dgm:presLayoutVars>
      </dgm:prSet>
      <dgm:spPr/>
    </dgm:pt>
    <dgm:pt modelId="{F3414036-4084-4874-AA2B-352C158DA913}" type="pres">
      <dgm:prSet presAssocID="{D84B5DCE-5E25-4564-A8AB-4731BCCA0D26}" presName="spacer" presStyleCnt="0"/>
      <dgm:spPr/>
    </dgm:pt>
    <dgm:pt modelId="{903C5D42-F47E-4AC0-A6D0-D3EAE37FAC8C}" type="pres">
      <dgm:prSet presAssocID="{ABC0066D-A768-4BC8-8537-E1B0B9BA85E5}" presName="parentText" presStyleLbl="node1" presStyleIdx="2" presStyleCnt="3">
        <dgm:presLayoutVars>
          <dgm:chMax val="0"/>
          <dgm:bulletEnabled val="1"/>
        </dgm:presLayoutVars>
      </dgm:prSet>
      <dgm:spPr/>
    </dgm:pt>
  </dgm:ptLst>
  <dgm:cxnLst>
    <dgm:cxn modelId="{F67AED16-B9D6-442D-A491-086434E6E7AD}" type="presOf" srcId="{4E2B0596-4A95-4E31-8115-3B905E0DA7C1}" destId="{782C07CE-F741-4FF3-90CE-BBC028D28C83}" srcOrd="0" destOrd="0" presId="urn:microsoft.com/office/officeart/2005/8/layout/vList2"/>
    <dgm:cxn modelId="{0359CC1A-4B3C-4665-BB35-345F860F0A47}" srcId="{4E2B0596-4A95-4E31-8115-3B905E0DA7C1}" destId="{ABC0066D-A768-4BC8-8537-E1B0B9BA85E5}" srcOrd="2" destOrd="0" parTransId="{1288C50C-63D1-4D72-AD7E-DEAE0672988D}" sibTransId="{11E35F4D-0CDE-4834-BB93-55A7C75F47E7}"/>
    <dgm:cxn modelId="{8477FC29-8AE4-45B7-9A0C-F544702803CB}" srcId="{4E2B0596-4A95-4E31-8115-3B905E0DA7C1}" destId="{30F24A20-5D15-40D0-A969-5ACEC744B1E8}" srcOrd="0" destOrd="0" parTransId="{FFEA3195-DC1C-4D3B-A695-A43F2EBD04A7}" sibTransId="{4A90C419-900F-47B0-9947-1C7149B5A96C}"/>
    <dgm:cxn modelId="{A6AEF484-6724-4D29-A2AD-4C3815C52918}" type="presOf" srcId="{ABC0066D-A768-4BC8-8537-E1B0B9BA85E5}" destId="{903C5D42-F47E-4AC0-A6D0-D3EAE37FAC8C}" srcOrd="0" destOrd="0" presId="urn:microsoft.com/office/officeart/2005/8/layout/vList2"/>
    <dgm:cxn modelId="{CA3CBDA3-D563-4A7D-BFC6-D9956418684D}" type="presOf" srcId="{FEC2DCBD-3CEB-4D93-ADA3-43559855F8D1}" destId="{1ACA479C-D14A-4A98-BB70-B8D51CE31F18}" srcOrd="0" destOrd="0" presId="urn:microsoft.com/office/officeart/2005/8/layout/vList2"/>
    <dgm:cxn modelId="{94C05DAA-40F5-4AB5-BC75-8E2D7EF776CF}" srcId="{4E2B0596-4A95-4E31-8115-3B905E0DA7C1}" destId="{FEC2DCBD-3CEB-4D93-ADA3-43559855F8D1}" srcOrd="1" destOrd="0" parTransId="{5712E28C-B496-457F-BCD2-68DA1EBA019A}" sibTransId="{D84B5DCE-5E25-4564-A8AB-4731BCCA0D26}"/>
    <dgm:cxn modelId="{B52974B2-6DC5-4D01-9606-4039780715AF}" type="presOf" srcId="{30F24A20-5D15-40D0-A969-5ACEC744B1E8}" destId="{A218A69C-91D5-475A-B98A-A5FF2113CAF1}" srcOrd="0" destOrd="0" presId="urn:microsoft.com/office/officeart/2005/8/layout/vList2"/>
    <dgm:cxn modelId="{B75E0B9E-5855-4A15-B04E-47747F501652}" type="presParOf" srcId="{782C07CE-F741-4FF3-90CE-BBC028D28C83}" destId="{A218A69C-91D5-475A-B98A-A5FF2113CAF1}" srcOrd="0" destOrd="0" presId="urn:microsoft.com/office/officeart/2005/8/layout/vList2"/>
    <dgm:cxn modelId="{41CF78A1-4231-4453-B582-7C7284EF2EA1}" type="presParOf" srcId="{782C07CE-F741-4FF3-90CE-BBC028D28C83}" destId="{6F47E4CE-0758-4319-9ECD-9D7561C7A6E3}" srcOrd="1" destOrd="0" presId="urn:microsoft.com/office/officeart/2005/8/layout/vList2"/>
    <dgm:cxn modelId="{09399DA5-B558-498B-8F35-5AEE1F1CFD26}" type="presParOf" srcId="{782C07CE-F741-4FF3-90CE-BBC028D28C83}" destId="{1ACA479C-D14A-4A98-BB70-B8D51CE31F18}" srcOrd="2" destOrd="0" presId="urn:microsoft.com/office/officeart/2005/8/layout/vList2"/>
    <dgm:cxn modelId="{EA6D3261-BB8F-49B4-8387-02CEAEFEBA9C}" type="presParOf" srcId="{782C07CE-F741-4FF3-90CE-BBC028D28C83}" destId="{F3414036-4084-4874-AA2B-352C158DA913}" srcOrd="3" destOrd="0" presId="urn:microsoft.com/office/officeart/2005/8/layout/vList2"/>
    <dgm:cxn modelId="{86DF632F-382B-4C51-9EC1-0010BD3DC96F}" type="presParOf" srcId="{782C07CE-F741-4FF3-90CE-BBC028D28C83}" destId="{903C5D42-F47E-4AC0-A6D0-D3EAE37FAC8C}"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B1A245-6A69-4D75-814F-DA85AAAB4B63}"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1CD3C395-023A-446F-8934-909DD14226BA}">
      <dgm:prSet/>
      <dgm:spPr/>
      <dgm:t>
        <a:bodyPr/>
        <a:lstStyle/>
        <a:p>
          <a:r>
            <a:rPr lang="en-GB" b="0" i="0"/>
            <a:t>arriving in, or entering, any country,</a:t>
          </a:r>
          <a:endParaRPr lang="en-US"/>
        </a:p>
      </dgm:t>
    </dgm:pt>
    <dgm:pt modelId="{E6356465-2B23-4296-87B9-58EB827BCD75}" type="parTrans" cxnId="{8D4D41AE-14BF-4DC2-8854-18374D0647F5}">
      <dgm:prSet/>
      <dgm:spPr/>
      <dgm:t>
        <a:bodyPr/>
        <a:lstStyle/>
        <a:p>
          <a:endParaRPr lang="en-US"/>
        </a:p>
      </dgm:t>
    </dgm:pt>
    <dgm:pt modelId="{798EAEB9-E91C-4779-8201-09ED06800B14}" type="sibTrans" cxnId="{8D4D41AE-14BF-4DC2-8854-18374D0647F5}">
      <dgm:prSet phldrT="1" phldr="0"/>
      <dgm:spPr/>
      <dgm:t>
        <a:bodyPr/>
        <a:lstStyle/>
        <a:p>
          <a:r>
            <a:rPr lang="en-US"/>
            <a:t>1</a:t>
          </a:r>
        </a:p>
      </dgm:t>
    </dgm:pt>
    <dgm:pt modelId="{E1EC3408-0D80-4B98-BEF0-6D99E0EF20B2}">
      <dgm:prSet/>
      <dgm:spPr/>
      <dgm:t>
        <a:bodyPr/>
        <a:lstStyle/>
        <a:p>
          <a:r>
            <a:rPr lang="en-GB" b="0" i="0"/>
            <a:t>departing from any country,</a:t>
          </a:r>
          <a:endParaRPr lang="en-US"/>
        </a:p>
      </dgm:t>
    </dgm:pt>
    <dgm:pt modelId="{91F9461D-045B-4869-A498-6E041BF9CC3F}" type="parTrans" cxnId="{09D7A839-CED2-477D-A063-0E72DC49A995}">
      <dgm:prSet/>
      <dgm:spPr/>
      <dgm:t>
        <a:bodyPr/>
        <a:lstStyle/>
        <a:p>
          <a:endParaRPr lang="en-US"/>
        </a:p>
      </dgm:t>
    </dgm:pt>
    <dgm:pt modelId="{DB57BD82-A51D-43B0-BFC9-5D3E186A4A63}" type="sibTrans" cxnId="{09D7A839-CED2-477D-A063-0E72DC49A995}">
      <dgm:prSet phldrT="2" phldr="0"/>
      <dgm:spPr/>
      <dgm:t>
        <a:bodyPr/>
        <a:lstStyle/>
        <a:p>
          <a:r>
            <a:rPr lang="en-US"/>
            <a:t>2</a:t>
          </a:r>
        </a:p>
      </dgm:t>
    </dgm:pt>
    <dgm:pt modelId="{6BDDE3E6-79D7-4844-BFCE-ECEBC86AC819}">
      <dgm:prSet/>
      <dgm:spPr/>
      <dgm:t>
        <a:bodyPr/>
        <a:lstStyle/>
        <a:p>
          <a:r>
            <a:rPr lang="en-GB" b="0" i="0"/>
            <a:t>travelling within any country.</a:t>
          </a:r>
          <a:endParaRPr lang="en-US"/>
        </a:p>
      </dgm:t>
    </dgm:pt>
    <dgm:pt modelId="{DF6FC961-52B6-4C04-ACE4-AF2D62C6E27A}" type="parTrans" cxnId="{7BCA683E-97DE-4AF5-A96C-B7F2A1B7B57B}">
      <dgm:prSet/>
      <dgm:spPr/>
      <dgm:t>
        <a:bodyPr/>
        <a:lstStyle/>
        <a:p>
          <a:endParaRPr lang="en-US"/>
        </a:p>
      </dgm:t>
    </dgm:pt>
    <dgm:pt modelId="{EF596C9D-105B-4BC6-8ADE-5C3F4482E2DC}" type="sibTrans" cxnId="{7BCA683E-97DE-4AF5-A96C-B7F2A1B7B57B}">
      <dgm:prSet phldrT="3" phldr="0"/>
      <dgm:spPr/>
      <dgm:t>
        <a:bodyPr/>
        <a:lstStyle/>
        <a:p>
          <a:r>
            <a:rPr lang="en-US"/>
            <a:t>3</a:t>
          </a:r>
        </a:p>
      </dgm:t>
    </dgm:pt>
    <dgm:pt modelId="{ABBAEA2D-4D0B-4C70-A35B-64F66A49C6EF}" type="pres">
      <dgm:prSet presAssocID="{9EB1A245-6A69-4D75-814F-DA85AAAB4B63}" presName="Name0" presStyleCnt="0">
        <dgm:presLayoutVars>
          <dgm:animLvl val="lvl"/>
          <dgm:resizeHandles val="exact"/>
        </dgm:presLayoutVars>
      </dgm:prSet>
      <dgm:spPr/>
    </dgm:pt>
    <dgm:pt modelId="{D50E4313-CBB8-4A63-845A-8B7C7EEF9018}" type="pres">
      <dgm:prSet presAssocID="{1CD3C395-023A-446F-8934-909DD14226BA}" presName="compositeNode" presStyleCnt="0">
        <dgm:presLayoutVars>
          <dgm:bulletEnabled val="1"/>
        </dgm:presLayoutVars>
      </dgm:prSet>
      <dgm:spPr/>
    </dgm:pt>
    <dgm:pt modelId="{5F16891B-E636-4753-A70A-98C85D831F9D}" type="pres">
      <dgm:prSet presAssocID="{1CD3C395-023A-446F-8934-909DD14226BA}" presName="bgRect" presStyleLbl="bgAccFollowNode1" presStyleIdx="0" presStyleCnt="3"/>
      <dgm:spPr/>
    </dgm:pt>
    <dgm:pt modelId="{8993313A-4D11-489B-AB92-520404F457B9}" type="pres">
      <dgm:prSet presAssocID="{798EAEB9-E91C-4779-8201-09ED06800B14}" presName="sibTransNodeCircle" presStyleLbl="alignNode1" presStyleIdx="0" presStyleCnt="6">
        <dgm:presLayoutVars>
          <dgm:chMax val="0"/>
          <dgm:bulletEnabled/>
        </dgm:presLayoutVars>
      </dgm:prSet>
      <dgm:spPr/>
    </dgm:pt>
    <dgm:pt modelId="{DD9EA9EB-A9CD-4F15-83D1-5A2F131F9C6A}" type="pres">
      <dgm:prSet presAssocID="{1CD3C395-023A-446F-8934-909DD14226BA}" presName="bottomLine" presStyleLbl="alignNode1" presStyleIdx="1" presStyleCnt="6">
        <dgm:presLayoutVars/>
      </dgm:prSet>
      <dgm:spPr/>
    </dgm:pt>
    <dgm:pt modelId="{1A527C82-D800-486B-BE28-884C221E36ED}" type="pres">
      <dgm:prSet presAssocID="{1CD3C395-023A-446F-8934-909DD14226BA}" presName="nodeText" presStyleLbl="bgAccFollowNode1" presStyleIdx="0" presStyleCnt="3">
        <dgm:presLayoutVars>
          <dgm:bulletEnabled val="1"/>
        </dgm:presLayoutVars>
      </dgm:prSet>
      <dgm:spPr/>
    </dgm:pt>
    <dgm:pt modelId="{A64CD5C1-56BD-41A9-BAD0-B45C55216616}" type="pres">
      <dgm:prSet presAssocID="{798EAEB9-E91C-4779-8201-09ED06800B14}" presName="sibTrans" presStyleCnt="0"/>
      <dgm:spPr/>
    </dgm:pt>
    <dgm:pt modelId="{4B88662C-F555-4F73-9912-AE4B0411C4AA}" type="pres">
      <dgm:prSet presAssocID="{E1EC3408-0D80-4B98-BEF0-6D99E0EF20B2}" presName="compositeNode" presStyleCnt="0">
        <dgm:presLayoutVars>
          <dgm:bulletEnabled val="1"/>
        </dgm:presLayoutVars>
      </dgm:prSet>
      <dgm:spPr/>
    </dgm:pt>
    <dgm:pt modelId="{01DC8B0A-5826-4816-A10A-D715263E170B}" type="pres">
      <dgm:prSet presAssocID="{E1EC3408-0D80-4B98-BEF0-6D99E0EF20B2}" presName="bgRect" presStyleLbl="bgAccFollowNode1" presStyleIdx="1" presStyleCnt="3"/>
      <dgm:spPr/>
    </dgm:pt>
    <dgm:pt modelId="{9FCE30D3-CC7A-40EB-B42D-419411BF289C}" type="pres">
      <dgm:prSet presAssocID="{DB57BD82-A51D-43B0-BFC9-5D3E186A4A63}" presName="sibTransNodeCircle" presStyleLbl="alignNode1" presStyleIdx="2" presStyleCnt="6">
        <dgm:presLayoutVars>
          <dgm:chMax val="0"/>
          <dgm:bulletEnabled/>
        </dgm:presLayoutVars>
      </dgm:prSet>
      <dgm:spPr/>
    </dgm:pt>
    <dgm:pt modelId="{2E9A373C-4427-46C8-AA41-A6920CCF41DB}" type="pres">
      <dgm:prSet presAssocID="{E1EC3408-0D80-4B98-BEF0-6D99E0EF20B2}" presName="bottomLine" presStyleLbl="alignNode1" presStyleIdx="3" presStyleCnt="6">
        <dgm:presLayoutVars/>
      </dgm:prSet>
      <dgm:spPr/>
    </dgm:pt>
    <dgm:pt modelId="{89B0F520-5741-42E4-94BD-9A74DAC1BBDE}" type="pres">
      <dgm:prSet presAssocID="{E1EC3408-0D80-4B98-BEF0-6D99E0EF20B2}" presName="nodeText" presStyleLbl="bgAccFollowNode1" presStyleIdx="1" presStyleCnt="3">
        <dgm:presLayoutVars>
          <dgm:bulletEnabled val="1"/>
        </dgm:presLayoutVars>
      </dgm:prSet>
      <dgm:spPr/>
    </dgm:pt>
    <dgm:pt modelId="{655D1B83-4514-4878-82AD-3CE611B16F91}" type="pres">
      <dgm:prSet presAssocID="{DB57BD82-A51D-43B0-BFC9-5D3E186A4A63}" presName="sibTrans" presStyleCnt="0"/>
      <dgm:spPr/>
    </dgm:pt>
    <dgm:pt modelId="{489613F8-850A-48DF-8349-C661605AE876}" type="pres">
      <dgm:prSet presAssocID="{6BDDE3E6-79D7-4844-BFCE-ECEBC86AC819}" presName="compositeNode" presStyleCnt="0">
        <dgm:presLayoutVars>
          <dgm:bulletEnabled val="1"/>
        </dgm:presLayoutVars>
      </dgm:prSet>
      <dgm:spPr/>
    </dgm:pt>
    <dgm:pt modelId="{28AA273B-BFF9-462C-A79C-4976DFD95A14}" type="pres">
      <dgm:prSet presAssocID="{6BDDE3E6-79D7-4844-BFCE-ECEBC86AC819}" presName="bgRect" presStyleLbl="bgAccFollowNode1" presStyleIdx="2" presStyleCnt="3"/>
      <dgm:spPr/>
    </dgm:pt>
    <dgm:pt modelId="{0284B7E4-D91E-4DCA-981E-19EC341BFEEF}" type="pres">
      <dgm:prSet presAssocID="{EF596C9D-105B-4BC6-8ADE-5C3F4482E2DC}" presName="sibTransNodeCircle" presStyleLbl="alignNode1" presStyleIdx="4" presStyleCnt="6">
        <dgm:presLayoutVars>
          <dgm:chMax val="0"/>
          <dgm:bulletEnabled/>
        </dgm:presLayoutVars>
      </dgm:prSet>
      <dgm:spPr/>
    </dgm:pt>
    <dgm:pt modelId="{509C6DAD-98F5-4F1A-A9CA-F5FA004F36A4}" type="pres">
      <dgm:prSet presAssocID="{6BDDE3E6-79D7-4844-BFCE-ECEBC86AC819}" presName="bottomLine" presStyleLbl="alignNode1" presStyleIdx="5" presStyleCnt="6">
        <dgm:presLayoutVars/>
      </dgm:prSet>
      <dgm:spPr/>
    </dgm:pt>
    <dgm:pt modelId="{C26C0218-D59A-4089-BDD0-F083C85BB668}" type="pres">
      <dgm:prSet presAssocID="{6BDDE3E6-79D7-4844-BFCE-ECEBC86AC819}" presName="nodeText" presStyleLbl="bgAccFollowNode1" presStyleIdx="2" presStyleCnt="3">
        <dgm:presLayoutVars>
          <dgm:bulletEnabled val="1"/>
        </dgm:presLayoutVars>
      </dgm:prSet>
      <dgm:spPr/>
    </dgm:pt>
  </dgm:ptLst>
  <dgm:cxnLst>
    <dgm:cxn modelId="{0257A814-49CA-462E-B55E-54B46D3B35D2}" type="presOf" srcId="{798EAEB9-E91C-4779-8201-09ED06800B14}" destId="{8993313A-4D11-489B-AB92-520404F457B9}" srcOrd="0" destOrd="0" presId="urn:microsoft.com/office/officeart/2016/7/layout/BasicLinearProcessNumbered"/>
    <dgm:cxn modelId="{C83C1B21-C64F-4A0E-AD26-A498593060F5}" type="presOf" srcId="{1CD3C395-023A-446F-8934-909DD14226BA}" destId="{5F16891B-E636-4753-A70A-98C85D831F9D}" srcOrd="0" destOrd="0" presId="urn:microsoft.com/office/officeart/2016/7/layout/BasicLinearProcessNumbered"/>
    <dgm:cxn modelId="{3B767C34-3888-4E17-8623-7DF891F46746}" type="presOf" srcId="{6BDDE3E6-79D7-4844-BFCE-ECEBC86AC819}" destId="{C26C0218-D59A-4089-BDD0-F083C85BB668}" srcOrd="1" destOrd="0" presId="urn:microsoft.com/office/officeart/2016/7/layout/BasicLinearProcessNumbered"/>
    <dgm:cxn modelId="{09D7A839-CED2-477D-A063-0E72DC49A995}" srcId="{9EB1A245-6A69-4D75-814F-DA85AAAB4B63}" destId="{E1EC3408-0D80-4B98-BEF0-6D99E0EF20B2}" srcOrd="1" destOrd="0" parTransId="{91F9461D-045B-4869-A498-6E041BF9CC3F}" sibTransId="{DB57BD82-A51D-43B0-BFC9-5D3E186A4A63}"/>
    <dgm:cxn modelId="{7BCA683E-97DE-4AF5-A96C-B7F2A1B7B57B}" srcId="{9EB1A245-6A69-4D75-814F-DA85AAAB4B63}" destId="{6BDDE3E6-79D7-4844-BFCE-ECEBC86AC819}" srcOrd="2" destOrd="0" parTransId="{DF6FC961-52B6-4C04-ACE4-AF2D62C6E27A}" sibTransId="{EF596C9D-105B-4BC6-8ADE-5C3F4482E2DC}"/>
    <dgm:cxn modelId="{0B376D83-9F13-4041-A8EC-E30766A40C7D}" type="presOf" srcId="{EF596C9D-105B-4BC6-8ADE-5C3F4482E2DC}" destId="{0284B7E4-D91E-4DCA-981E-19EC341BFEEF}" srcOrd="0" destOrd="0" presId="urn:microsoft.com/office/officeart/2016/7/layout/BasicLinearProcessNumbered"/>
    <dgm:cxn modelId="{75C0928C-53C5-4A82-A5A8-22BB8B94AD72}" type="presOf" srcId="{9EB1A245-6A69-4D75-814F-DA85AAAB4B63}" destId="{ABBAEA2D-4D0B-4C70-A35B-64F66A49C6EF}" srcOrd="0" destOrd="0" presId="urn:microsoft.com/office/officeart/2016/7/layout/BasicLinearProcessNumbered"/>
    <dgm:cxn modelId="{DF4F408D-C5E3-49FC-BF07-25348C76039F}" type="presOf" srcId="{1CD3C395-023A-446F-8934-909DD14226BA}" destId="{1A527C82-D800-486B-BE28-884C221E36ED}" srcOrd="1" destOrd="0" presId="urn:microsoft.com/office/officeart/2016/7/layout/BasicLinearProcessNumbered"/>
    <dgm:cxn modelId="{2B2D4396-FDF2-4F2F-86F5-0F94F81E9658}" type="presOf" srcId="{E1EC3408-0D80-4B98-BEF0-6D99E0EF20B2}" destId="{01DC8B0A-5826-4816-A10A-D715263E170B}" srcOrd="0" destOrd="0" presId="urn:microsoft.com/office/officeart/2016/7/layout/BasicLinearProcessNumbered"/>
    <dgm:cxn modelId="{BA7BE9A4-C7C5-4602-A4B0-E98390C46A9D}" type="presOf" srcId="{E1EC3408-0D80-4B98-BEF0-6D99E0EF20B2}" destId="{89B0F520-5741-42E4-94BD-9A74DAC1BBDE}" srcOrd="1" destOrd="0" presId="urn:microsoft.com/office/officeart/2016/7/layout/BasicLinearProcessNumbered"/>
    <dgm:cxn modelId="{8D4D41AE-14BF-4DC2-8854-18374D0647F5}" srcId="{9EB1A245-6A69-4D75-814F-DA85AAAB4B63}" destId="{1CD3C395-023A-446F-8934-909DD14226BA}" srcOrd="0" destOrd="0" parTransId="{E6356465-2B23-4296-87B9-58EB827BCD75}" sibTransId="{798EAEB9-E91C-4779-8201-09ED06800B14}"/>
    <dgm:cxn modelId="{D06BE2C7-2AB8-43D0-B57E-9C32DC07B640}" type="presOf" srcId="{DB57BD82-A51D-43B0-BFC9-5D3E186A4A63}" destId="{9FCE30D3-CC7A-40EB-B42D-419411BF289C}" srcOrd="0" destOrd="0" presId="urn:microsoft.com/office/officeart/2016/7/layout/BasicLinearProcessNumbered"/>
    <dgm:cxn modelId="{EA04D3F5-CAF1-4C50-8665-9F9C99EC8C91}" type="presOf" srcId="{6BDDE3E6-79D7-4844-BFCE-ECEBC86AC819}" destId="{28AA273B-BFF9-462C-A79C-4976DFD95A14}" srcOrd="0" destOrd="0" presId="urn:microsoft.com/office/officeart/2016/7/layout/BasicLinearProcessNumbered"/>
    <dgm:cxn modelId="{C718167E-8625-4FE4-A153-3D3AD52A30A3}" type="presParOf" srcId="{ABBAEA2D-4D0B-4C70-A35B-64F66A49C6EF}" destId="{D50E4313-CBB8-4A63-845A-8B7C7EEF9018}" srcOrd="0" destOrd="0" presId="urn:microsoft.com/office/officeart/2016/7/layout/BasicLinearProcessNumbered"/>
    <dgm:cxn modelId="{C2342676-48AF-4836-BA12-1E0EFD184B27}" type="presParOf" srcId="{D50E4313-CBB8-4A63-845A-8B7C7EEF9018}" destId="{5F16891B-E636-4753-A70A-98C85D831F9D}" srcOrd="0" destOrd="0" presId="urn:microsoft.com/office/officeart/2016/7/layout/BasicLinearProcessNumbered"/>
    <dgm:cxn modelId="{7E26F15E-1869-4DE6-9315-6F1F4EEC4B61}" type="presParOf" srcId="{D50E4313-CBB8-4A63-845A-8B7C7EEF9018}" destId="{8993313A-4D11-489B-AB92-520404F457B9}" srcOrd="1" destOrd="0" presId="urn:microsoft.com/office/officeart/2016/7/layout/BasicLinearProcessNumbered"/>
    <dgm:cxn modelId="{C0D2EBDD-3FE5-4320-A4A1-18EC2566968F}" type="presParOf" srcId="{D50E4313-CBB8-4A63-845A-8B7C7EEF9018}" destId="{DD9EA9EB-A9CD-4F15-83D1-5A2F131F9C6A}" srcOrd="2" destOrd="0" presId="urn:microsoft.com/office/officeart/2016/7/layout/BasicLinearProcessNumbered"/>
    <dgm:cxn modelId="{18F6D08F-C8C8-47BD-A38D-127DDC4BC27C}" type="presParOf" srcId="{D50E4313-CBB8-4A63-845A-8B7C7EEF9018}" destId="{1A527C82-D800-486B-BE28-884C221E36ED}" srcOrd="3" destOrd="0" presId="urn:microsoft.com/office/officeart/2016/7/layout/BasicLinearProcessNumbered"/>
    <dgm:cxn modelId="{1F19F77D-3EE9-4E1E-89E4-1096E2A458BC}" type="presParOf" srcId="{ABBAEA2D-4D0B-4C70-A35B-64F66A49C6EF}" destId="{A64CD5C1-56BD-41A9-BAD0-B45C55216616}" srcOrd="1" destOrd="0" presId="urn:microsoft.com/office/officeart/2016/7/layout/BasicLinearProcessNumbered"/>
    <dgm:cxn modelId="{86BA5826-3BB2-433A-B057-6C6B53B35935}" type="presParOf" srcId="{ABBAEA2D-4D0B-4C70-A35B-64F66A49C6EF}" destId="{4B88662C-F555-4F73-9912-AE4B0411C4AA}" srcOrd="2" destOrd="0" presId="urn:microsoft.com/office/officeart/2016/7/layout/BasicLinearProcessNumbered"/>
    <dgm:cxn modelId="{4C51EB8E-6E6A-41CC-8D12-718B4D4C1AB8}" type="presParOf" srcId="{4B88662C-F555-4F73-9912-AE4B0411C4AA}" destId="{01DC8B0A-5826-4816-A10A-D715263E170B}" srcOrd="0" destOrd="0" presId="urn:microsoft.com/office/officeart/2016/7/layout/BasicLinearProcessNumbered"/>
    <dgm:cxn modelId="{B9BD4A03-EA22-4428-B1F1-802A49998F59}" type="presParOf" srcId="{4B88662C-F555-4F73-9912-AE4B0411C4AA}" destId="{9FCE30D3-CC7A-40EB-B42D-419411BF289C}" srcOrd="1" destOrd="0" presId="urn:microsoft.com/office/officeart/2016/7/layout/BasicLinearProcessNumbered"/>
    <dgm:cxn modelId="{3F0ABEB3-D12A-487F-AC9E-4F469FE9418E}" type="presParOf" srcId="{4B88662C-F555-4F73-9912-AE4B0411C4AA}" destId="{2E9A373C-4427-46C8-AA41-A6920CCF41DB}" srcOrd="2" destOrd="0" presId="urn:microsoft.com/office/officeart/2016/7/layout/BasicLinearProcessNumbered"/>
    <dgm:cxn modelId="{72789F3C-BA37-4615-B521-FE774A9ACAE6}" type="presParOf" srcId="{4B88662C-F555-4F73-9912-AE4B0411C4AA}" destId="{89B0F520-5741-42E4-94BD-9A74DAC1BBDE}" srcOrd="3" destOrd="0" presId="urn:microsoft.com/office/officeart/2016/7/layout/BasicLinearProcessNumbered"/>
    <dgm:cxn modelId="{1B6C3093-AEE1-492C-BACE-190C8E7E098A}" type="presParOf" srcId="{ABBAEA2D-4D0B-4C70-A35B-64F66A49C6EF}" destId="{655D1B83-4514-4878-82AD-3CE611B16F91}" srcOrd="3" destOrd="0" presId="urn:microsoft.com/office/officeart/2016/7/layout/BasicLinearProcessNumbered"/>
    <dgm:cxn modelId="{12946599-E7FD-4975-B1F7-1976C300B293}" type="presParOf" srcId="{ABBAEA2D-4D0B-4C70-A35B-64F66A49C6EF}" destId="{489613F8-850A-48DF-8349-C661605AE876}" srcOrd="4" destOrd="0" presId="urn:microsoft.com/office/officeart/2016/7/layout/BasicLinearProcessNumbered"/>
    <dgm:cxn modelId="{2071D0FB-1F30-4595-9EE9-2A55C24CC002}" type="presParOf" srcId="{489613F8-850A-48DF-8349-C661605AE876}" destId="{28AA273B-BFF9-462C-A79C-4976DFD95A14}" srcOrd="0" destOrd="0" presId="urn:microsoft.com/office/officeart/2016/7/layout/BasicLinearProcessNumbered"/>
    <dgm:cxn modelId="{47CFBEFF-9995-4F47-8942-04CB25F8602C}" type="presParOf" srcId="{489613F8-850A-48DF-8349-C661605AE876}" destId="{0284B7E4-D91E-4DCA-981E-19EC341BFEEF}" srcOrd="1" destOrd="0" presId="urn:microsoft.com/office/officeart/2016/7/layout/BasicLinearProcessNumbered"/>
    <dgm:cxn modelId="{6D693CE4-3CC5-42F8-B176-9E58CDDE53D8}" type="presParOf" srcId="{489613F8-850A-48DF-8349-C661605AE876}" destId="{509C6DAD-98F5-4F1A-A9CA-F5FA004F36A4}" srcOrd="2" destOrd="0" presId="urn:microsoft.com/office/officeart/2016/7/layout/BasicLinearProcessNumbered"/>
    <dgm:cxn modelId="{5FF50053-C8DF-494A-B8E8-89B78BEA99A4}" type="presParOf" srcId="{489613F8-850A-48DF-8349-C661605AE876}" destId="{C26C0218-D59A-4089-BDD0-F083C85BB668}" srcOrd="3" destOrd="0" presId="urn:microsoft.com/office/officeart/2016/7/layout/BasicLinearProcessNumbered"/>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7F02F-F873-4F56-AA26-ABB96F3B48AD}">
      <dsp:nvSpPr>
        <dsp:cNvPr id="0" name=""/>
        <dsp:cNvSpPr/>
      </dsp:nvSpPr>
      <dsp:spPr>
        <a:xfrm>
          <a:off x="0" y="69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19E95C-28AA-4472-A5AF-42E0502F0DD4}">
      <dsp:nvSpPr>
        <dsp:cNvPr id="0" name=""/>
        <dsp:cNvSpPr/>
      </dsp:nvSpPr>
      <dsp:spPr>
        <a:xfrm>
          <a:off x="0" y="691"/>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Some of the acts aims include: </a:t>
          </a:r>
          <a:endParaRPr lang="en-US" sz="3100" kern="1200"/>
        </a:p>
      </dsp:txBody>
      <dsp:txXfrm>
        <a:off x="0" y="691"/>
        <a:ext cx="10515600" cy="1131906"/>
      </dsp:txXfrm>
    </dsp:sp>
    <dsp:sp modelId="{645A8A5E-5F00-487A-900E-734432CE207C}">
      <dsp:nvSpPr>
        <dsp:cNvPr id="0" name=""/>
        <dsp:cNvSpPr/>
      </dsp:nvSpPr>
      <dsp:spPr>
        <a:xfrm>
          <a:off x="0" y="113259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E47DB2-778F-4C8F-8F52-7CB771010D0C}">
      <dsp:nvSpPr>
        <dsp:cNvPr id="0" name=""/>
        <dsp:cNvSpPr/>
      </dsp:nvSpPr>
      <dsp:spPr>
        <a:xfrm>
          <a:off x="0" y="1132597"/>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Consolidate existing offences into a single act.</a:t>
          </a:r>
          <a:endParaRPr lang="en-US" sz="3100" kern="1200"/>
        </a:p>
      </dsp:txBody>
      <dsp:txXfrm>
        <a:off x="0" y="1132597"/>
        <a:ext cx="10515600" cy="1131906"/>
      </dsp:txXfrm>
    </dsp:sp>
    <dsp:sp modelId="{6D7EA9F6-C64A-47E3-8285-03579AEEF6A5}">
      <dsp:nvSpPr>
        <dsp:cNvPr id="0" name=""/>
        <dsp:cNvSpPr/>
      </dsp:nvSpPr>
      <dsp:spPr>
        <a:xfrm>
          <a:off x="0" y="22645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4905CA-D8E1-4C91-8DF4-1F34711D5238}">
      <dsp:nvSpPr>
        <dsp:cNvPr id="0" name=""/>
        <dsp:cNvSpPr/>
      </dsp:nvSpPr>
      <dsp:spPr>
        <a:xfrm>
          <a:off x="0" y="2264504"/>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Ensure suitable punishments for perpetrators.</a:t>
          </a:r>
          <a:endParaRPr lang="en-US" sz="3100" kern="1200"/>
        </a:p>
      </dsp:txBody>
      <dsp:txXfrm>
        <a:off x="0" y="2264504"/>
        <a:ext cx="10515600" cy="1131906"/>
      </dsp:txXfrm>
    </dsp:sp>
    <dsp:sp modelId="{8DBDAE0C-174A-4F30-A7AC-04F0DDB04E24}">
      <dsp:nvSpPr>
        <dsp:cNvPr id="0" name=""/>
        <dsp:cNvSpPr/>
      </dsp:nvSpPr>
      <dsp:spPr>
        <a:xfrm>
          <a:off x="0" y="339641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259B21-2B14-4824-BC7D-7A5A7E962A6E}">
      <dsp:nvSpPr>
        <dsp:cNvPr id="0" name=""/>
        <dsp:cNvSpPr/>
      </dsp:nvSpPr>
      <dsp:spPr>
        <a:xfrm>
          <a:off x="0" y="3396410"/>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Allow courts to place restrictions on individuals to protect others.</a:t>
          </a:r>
          <a:endParaRPr lang="en-US" sz="3100" kern="1200"/>
        </a:p>
      </dsp:txBody>
      <dsp:txXfrm>
        <a:off x="0" y="3396410"/>
        <a:ext cx="10515600" cy="1131906"/>
      </dsp:txXfrm>
    </dsp:sp>
    <dsp:sp modelId="{FC493D12-81BB-4F73-988E-5F083E35BAED}">
      <dsp:nvSpPr>
        <dsp:cNvPr id="0" name=""/>
        <dsp:cNvSpPr/>
      </dsp:nvSpPr>
      <dsp:spPr>
        <a:xfrm>
          <a:off x="0" y="452831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C1489A-6460-4C74-9635-CFFBF5C14A1A}">
      <dsp:nvSpPr>
        <dsp:cNvPr id="0" name=""/>
        <dsp:cNvSpPr/>
      </dsp:nvSpPr>
      <dsp:spPr>
        <a:xfrm>
          <a:off x="0" y="4528317"/>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Create an independent anti-slavery commissioner to improve the response to modern slavery.</a:t>
          </a:r>
          <a:endParaRPr lang="en-US" sz="3100" kern="1200"/>
        </a:p>
      </dsp:txBody>
      <dsp:txXfrm>
        <a:off x="0" y="4528317"/>
        <a:ext cx="10515600" cy="1131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E0606-61B4-42FA-B482-805ED04961F2}">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DF8E54-B4AB-4B15-B985-055A937DB8B2}">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Consideration will be given to the services being provided. </a:t>
          </a:r>
          <a:endParaRPr lang="en-US" sz="3200" kern="1200"/>
        </a:p>
      </dsp:txBody>
      <dsp:txXfrm>
        <a:off x="0" y="2124"/>
        <a:ext cx="10515600" cy="724514"/>
      </dsp:txXfrm>
    </dsp:sp>
    <dsp:sp modelId="{007AD621-6E24-49BF-A487-4FE2B86846BD}">
      <dsp:nvSpPr>
        <dsp:cNvPr id="0" name=""/>
        <dsp:cNvSpPr/>
      </dsp:nvSpPr>
      <dsp:spPr>
        <a:xfrm>
          <a:off x="0" y="72663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5A665F-A078-4761-B496-D6D047BFA36E}">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Slavery, servitude or forced labour</a:t>
          </a:r>
          <a:endParaRPr lang="en-US" sz="3200" kern="1200"/>
        </a:p>
      </dsp:txBody>
      <dsp:txXfrm>
        <a:off x="0" y="726639"/>
        <a:ext cx="10515600" cy="724514"/>
      </dsp:txXfrm>
    </dsp:sp>
    <dsp:sp modelId="{95A4E093-FA91-4029-A956-0E0376AAE9A6}">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DB9B82-44E0-4F6C-9CDD-9AADB103788B}">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Sexual exploitation</a:t>
          </a:r>
          <a:endParaRPr lang="en-US" sz="3200" kern="1200"/>
        </a:p>
      </dsp:txBody>
      <dsp:txXfrm>
        <a:off x="0" y="1451154"/>
        <a:ext cx="10515600" cy="724514"/>
      </dsp:txXfrm>
    </dsp:sp>
    <dsp:sp modelId="{1918CFFF-9101-424D-8384-A69F699416EF}">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60315-1429-4F67-8D10-17463D79FE5F}">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Removal of organs</a:t>
          </a:r>
          <a:endParaRPr lang="en-US" sz="3200" kern="1200"/>
        </a:p>
      </dsp:txBody>
      <dsp:txXfrm>
        <a:off x="0" y="2175669"/>
        <a:ext cx="10515600" cy="724514"/>
      </dsp:txXfrm>
    </dsp:sp>
    <dsp:sp modelId="{EFB85930-857C-4F6C-869D-9483C4059FCC}">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0157F1-2F58-4A7B-8268-1268867FA863}">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Securing Services through force, threats or deception</a:t>
          </a:r>
          <a:endParaRPr lang="en-US" sz="3200" kern="1200"/>
        </a:p>
      </dsp:txBody>
      <dsp:txXfrm>
        <a:off x="0" y="2900183"/>
        <a:ext cx="10515600" cy="724514"/>
      </dsp:txXfrm>
    </dsp:sp>
    <dsp:sp modelId="{6437DE90-DC30-48CD-943B-50BADE17A26B}">
      <dsp:nvSpPr>
        <dsp:cNvPr id="0" name=""/>
        <dsp:cNvSpPr/>
      </dsp:nvSpPr>
      <dsp:spPr>
        <a:xfrm>
          <a:off x="0" y="362469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CE38A2-4D06-4651-B016-24684B9BC0BB}">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Securing services from children or vulnerable adults. </a:t>
          </a:r>
          <a:endParaRPr lang="en-US" sz="3200" kern="1200"/>
        </a:p>
      </dsp:txBody>
      <dsp:txXfrm>
        <a:off x="0" y="3624698"/>
        <a:ext cx="10515600" cy="72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8A69C-91D5-475A-B98A-A5FF2113CAF1}">
      <dsp:nvSpPr>
        <dsp:cNvPr id="0" name=""/>
        <dsp:cNvSpPr/>
      </dsp:nvSpPr>
      <dsp:spPr>
        <a:xfrm>
          <a:off x="0" y="41544"/>
          <a:ext cx="10515600" cy="13747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defence will ensure that right at the start of a case, police and prosecutors are aware that they should not be acting against victims of modern slavery who have the benefit of the defence.</a:t>
          </a:r>
          <a:endParaRPr lang="en-US" sz="2500" kern="1200" dirty="0"/>
        </a:p>
      </dsp:txBody>
      <dsp:txXfrm>
        <a:off x="67110" y="108654"/>
        <a:ext cx="10381380" cy="1240530"/>
      </dsp:txXfrm>
    </dsp:sp>
    <dsp:sp modelId="{1ACA479C-D14A-4A98-BB70-B8D51CE31F18}">
      <dsp:nvSpPr>
        <dsp:cNvPr id="0" name=""/>
        <dsp:cNvSpPr/>
      </dsp:nvSpPr>
      <dsp:spPr>
        <a:xfrm>
          <a:off x="0" y="1488294"/>
          <a:ext cx="10515600" cy="13747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 The defence demonstrates and strengthens the Government’s existing commitment not to criminalise victims.</a:t>
          </a:r>
          <a:endParaRPr lang="en-US" sz="2500" kern="1200" dirty="0"/>
        </a:p>
      </dsp:txBody>
      <dsp:txXfrm>
        <a:off x="67110" y="1555404"/>
        <a:ext cx="10381380" cy="1240530"/>
      </dsp:txXfrm>
    </dsp:sp>
    <dsp:sp modelId="{903C5D42-F47E-4AC0-A6D0-D3EAE37FAC8C}">
      <dsp:nvSpPr>
        <dsp:cNvPr id="0" name=""/>
        <dsp:cNvSpPr/>
      </dsp:nvSpPr>
      <dsp:spPr>
        <a:xfrm>
          <a:off x="0" y="2935044"/>
          <a:ext cx="10515600" cy="13747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The defence will encourage victims to come forward and give evidence against their abusers, helping to prevent further modern slavery offences.</a:t>
          </a:r>
          <a:endParaRPr lang="en-US" sz="2500" kern="1200"/>
        </a:p>
      </dsp:txBody>
      <dsp:txXfrm>
        <a:off x="67110" y="3002154"/>
        <a:ext cx="10381380" cy="12405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6891B-E636-4753-A70A-98C85D831F9D}">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GB" sz="2600" b="0" i="0" kern="1200"/>
            <a:t>arriving in, or entering, any country,</a:t>
          </a:r>
          <a:endParaRPr lang="en-US" sz="2600" kern="1200"/>
        </a:p>
      </dsp:txBody>
      <dsp:txXfrm>
        <a:off x="0" y="1653508"/>
        <a:ext cx="3286125" cy="2610802"/>
      </dsp:txXfrm>
    </dsp:sp>
    <dsp:sp modelId="{8993313A-4D11-489B-AB92-520404F457B9}">
      <dsp:nvSpPr>
        <dsp:cNvPr id="0" name=""/>
        <dsp:cNvSpPr/>
      </dsp:nvSpPr>
      <dsp:spPr>
        <a:xfrm>
          <a:off x="990361" y="435133"/>
          <a:ext cx="1305401" cy="130540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DD9EA9EB-A9CD-4F15-83D1-5A2F131F9C6A}">
      <dsp:nvSpPr>
        <dsp:cNvPr id="0" name=""/>
        <dsp:cNvSpPr/>
      </dsp:nvSpPr>
      <dsp:spPr>
        <a:xfrm>
          <a:off x="0" y="4351266"/>
          <a:ext cx="3286125" cy="72"/>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DC8B0A-5826-4816-A10A-D715263E170B}">
      <dsp:nvSpPr>
        <dsp:cNvPr id="0" name=""/>
        <dsp:cNvSpPr/>
      </dsp:nvSpPr>
      <dsp:spPr>
        <a:xfrm>
          <a:off x="3614737" y="0"/>
          <a:ext cx="3286125" cy="4351338"/>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GB" sz="2600" b="0" i="0" kern="1200"/>
            <a:t>departing from any country,</a:t>
          </a:r>
          <a:endParaRPr lang="en-US" sz="2600" kern="1200"/>
        </a:p>
      </dsp:txBody>
      <dsp:txXfrm>
        <a:off x="3614737" y="1653508"/>
        <a:ext cx="3286125" cy="2610802"/>
      </dsp:txXfrm>
    </dsp:sp>
    <dsp:sp modelId="{9FCE30D3-CC7A-40EB-B42D-419411BF289C}">
      <dsp:nvSpPr>
        <dsp:cNvPr id="0" name=""/>
        <dsp:cNvSpPr/>
      </dsp:nvSpPr>
      <dsp:spPr>
        <a:xfrm>
          <a:off x="4605099" y="435133"/>
          <a:ext cx="1305401" cy="1305401"/>
        </a:xfrm>
        <a:prstGeom prst="ellips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2E9A373C-4427-46C8-AA41-A6920CCF41DB}">
      <dsp:nvSpPr>
        <dsp:cNvPr id="0" name=""/>
        <dsp:cNvSpPr/>
      </dsp:nvSpPr>
      <dsp:spPr>
        <a:xfrm>
          <a:off x="3614737" y="4351266"/>
          <a:ext cx="3286125" cy="72"/>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AA273B-BFF9-462C-A79C-4976DFD95A14}">
      <dsp:nvSpPr>
        <dsp:cNvPr id="0" name=""/>
        <dsp:cNvSpPr/>
      </dsp:nvSpPr>
      <dsp:spPr>
        <a:xfrm>
          <a:off x="7229475" y="0"/>
          <a:ext cx="3286125" cy="4351338"/>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GB" sz="2600" b="0" i="0" kern="1200"/>
            <a:t>travelling within any country.</a:t>
          </a:r>
          <a:endParaRPr lang="en-US" sz="2600" kern="1200"/>
        </a:p>
      </dsp:txBody>
      <dsp:txXfrm>
        <a:off x="7229475" y="1653508"/>
        <a:ext cx="3286125" cy="2610802"/>
      </dsp:txXfrm>
    </dsp:sp>
    <dsp:sp modelId="{0284B7E4-D91E-4DCA-981E-19EC341BFEEF}">
      <dsp:nvSpPr>
        <dsp:cNvPr id="0" name=""/>
        <dsp:cNvSpPr/>
      </dsp:nvSpPr>
      <dsp:spPr>
        <a:xfrm>
          <a:off x="8219836" y="435133"/>
          <a:ext cx="1305401" cy="1305401"/>
        </a:xfrm>
        <a:prstGeom prst="ellips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509C6DAD-98F5-4F1A-A9CA-F5FA004F36A4}">
      <dsp:nvSpPr>
        <dsp:cNvPr id="0" name=""/>
        <dsp:cNvSpPr/>
      </dsp:nvSpPr>
      <dsp:spPr>
        <a:xfrm>
          <a:off x="7229475" y="4351266"/>
          <a:ext cx="3286125"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49C110-D65B-4246-99E6-204839542655}" type="datetimeFigureOut">
              <a:rPr lang="en-GB" smtClean="0"/>
              <a:t>31/07/2024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CA5EC-67A8-43CA-97B8-3802718616BA}" type="slidenum">
              <a:rPr lang="en-GB" smtClean="0"/>
              <a:t>‹#›</a:t>
            </a:fld>
            <a:endParaRPr lang="en-GB"/>
          </a:p>
        </p:txBody>
      </p:sp>
    </p:spTree>
    <p:extLst>
      <p:ext uri="{BB962C8B-B14F-4D97-AF65-F5344CB8AC3E}">
        <p14:creationId xmlns:p14="http://schemas.microsoft.com/office/powerpoint/2010/main" val="285032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egislation.gov.uk/ukpga/2015/30/section/1/enacted#section-1-1"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legislation.gov.uk/ukpga/2015/30/section/1/enacted"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a:t>
            </a:fld>
            <a:endParaRPr lang="en-GB"/>
          </a:p>
        </p:txBody>
      </p:sp>
    </p:spTree>
    <p:extLst>
      <p:ext uri="{BB962C8B-B14F-4D97-AF65-F5344CB8AC3E}">
        <p14:creationId xmlns:p14="http://schemas.microsoft.com/office/powerpoint/2010/main" val="691267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4</a:t>
            </a:fld>
            <a:endParaRPr lang="en-GB"/>
          </a:p>
        </p:txBody>
      </p:sp>
    </p:spTree>
    <p:extLst>
      <p:ext uri="{BB962C8B-B14F-4D97-AF65-F5344CB8AC3E}">
        <p14:creationId xmlns:p14="http://schemas.microsoft.com/office/powerpoint/2010/main" val="3697473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b="0" i="0" dirty="0">
                <a:solidFill>
                  <a:srgbClr val="1E1E1E"/>
                </a:solidFill>
                <a:effectLst/>
                <a:highlight>
                  <a:srgbClr val="FFFFFF"/>
                </a:highlight>
                <a:latin typeface="arial" panose="020B0604020202020204" pitchFamily="34" charset="0"/>
              </a:rPr>
              <a:t>In subsection </a:t>
            </a:r>
            <a:r>
              <a:rPr lang="en-GB" b="0" i="0" u="none" strike="noStrike" dirty="0">
                <a:solidFill>
                  <a:srgbClr val="0A64D7"/>
                </a:solidFill>
                <a:effectLst/>
                <a:highlight>
                  <a:srgbClr val="FFFFFF"/>
                </a:highlight>
                <a:latin typeface="arial" panose="020B0604020202020204" pitchFamily="34" charset="0"/>
                <a:hlinkClick r:id="rId3" tooltip="Go to s. 1(1)"/>
              </a:rPr>
              <a:t>(1)</a:t>
            </a:r>
            <a:r>
              <a:rPr lang="en-GB" b="0" i="0" dirty="0">
                <a:solidFill>
                  <a:srgbClr val="1E1E1E"/>
                </a:solidFill>
                <a:effectLst/>
                <a:highlight>
                  <a:srgbClr val="FFFFFF"/>
                </a:highlight>
                <a:latin typeface="arial" panose="020B0604020202020204" pitchFamily="34" charset="0"/>
              </a:rPr>
              <a:t> the references to holding a person in slavery or servitude or requiring a person to perform forced or compulsory labour are to be construed in accordance with Article 4 of the Human Rights Convention</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8</a:t>
            </a:fld>
            <a:endParaRPr lang="en-GB"/>
          </a:p>
        </p:txBody>
      </p:sp>
    </p:spTree>
    <p:extLst>
      <p:ext uri="{BB962C8B-B14F-4D97-AF65-F5344CB8AC3E}">
        <p14:creationId xmlns:p14="http://schemas.microsoft.com/office/powerpoint/2010/main" val="3435869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Sexual - frequently through prostitution where victims are placed into off-street brothels, forced to see many clients, and receive either little or no money. Forced labour - where victims are forced to work very long hours and hand over all of their wages to their traffickers or controllers, e.g. domestic situations as nannies or maids, sweatshop factories, construction sites, farm work, paving/ tarmacking Criminal – drugs, cannabis farming, organised crime, begging, benefit fraud, shoplifting/Theft, Credit card/ATM fraud, Selling Stolen Goods, DVD Pirating and Sales( up until recently we treated as offender and did not consider exploitation. Domestic Servitude - victims who live and work in households where they are forced to work through threats of serious harm and physical and sexual assaults. Enabling others to acquire benefit - this can include but is not restricted to money from state financial assistance such as child benefit or unemployment benefit</a:t>
            </a:r>
          </a:p>
          <a:p>
            <a:r>
              <a:rPr lang="en-GB" dirty="0"/>
              <a:t>Organ harvesting - where victims are trafficked in order to sell their body parts and organs for transplant; eggs, kidneys, eyes (China)…Nothing reported to date in Wales. Children - children are amongst the most vulnerable victims; sometimes they are sold into forced labour or domestic work through debt bondage by family members where they are vulnerable to sexual or physical abuse</a:t>
            </a:r>
          </a:p>
        </p:txBody>
      </p:sp>
      <p:sp>
        <p:nvSpPr>
          <p:cNvPr id="4" name="Slide Number Placeholder 3"/>
          <p:cNvSpPr>
            <a:spLocks noGrp="1"/>
          </p:cNvSpPr>
          <p:nvPr>
            <p:ph type="sldNum" sz="quarter" idx="5"/>
          </p:nvPr>
        </p:nvSpPr>
        <p:spPr/>
        <p:txBody>
          <a:bodyPr/>
          <a:lstStyle/>
          <a:p>
            <a:fld id="{76FCA5EC-67A8-43CA-97B8-3802718616BA}" type="slidenum">
              <a:rPr lang="en-GB" smtClean="0"/>
              <a:t>12</a:t>
            </a:fld>
            <a:endParaRPr lang="en-GB"/>
          </a:p>
        </p:txBody>
      </p:sp>
    </p:spTree>
    <p:extLst>
      <p:ext uri="{BB962C8B-B14F-4D97-AF65-F5344CB8AC3E}">
        <p14:creationId xmlns:p14="http://schemas.microsoft.com/office/powerpoint/2010/main" val="2543723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14</a:t>
            </a:fld>
            <a:endParaRPr lang="en-GB"/>
          </a:p>
        </p:txBody>
      </p:sp>
    </p:spTree>
    <p:extLst>
      <p:ext uri="{BB962C8B-B14F-4D97-AF65-F5344CB8AC3E}">
        <p14:creationId xmlns:p14="http://schemas.microsoft.com/office/powerpoint/2010/main" val="3574634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15</a:t>
            </a:fld>
            <a:endParaRPr lang="en-GB"/>
          </a:p>
        </p:txBody>
      </p:sp>
    </p:spTree>
    <p:extLst>
      <p:ext uri="{BB962C8B-B14F-4D97-AF65-F5344CB8AC3E}">
        <p14:creationId xmlns:p14="http://schemas.microsoft.com/office/powerpoint/2010/main" val="245557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defence will not apply to a number of serious offences – mainly violent and sexual offences – set out in the Bill. However, it will cover the offences that victims of modern slavery are typically forced to commit, such as cannabis cultivation, offences related to prostitution, and immigration offences. </a:t>
            </a:r>
          </a:p>
          <a:p>
            <a:endParaRPr lang="en-GB" dirty="0"/>
          </a:p>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16</a:t>
            </a:fld>
            <a:endParaRPr lang="en-GB"/>
          </a:p>
        </p:txBody>
      </p:sp>
    </p:spTree>
    <p:extLst>
      <p:ext uri="{BB962C8B-B14F-4D97-AF65-F5344CB8AC3E}">
        <p14:creationId xmlns:p14="http://schemas.microsoft.com/office/powerpoint/2010/main" val="3315226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17</a:t>
            </a:fld>
            <a:endParaRPr lang="en-GB"/>
          </a:p>
        </p:txBody>
      </p:sp>
    </p:spTree>
    <p:extLst>
      <p:ext uri="{BB962C8B-B14F-4D97-AF65-F5344CB8AC3E}">
        <p14:creationId xmlns:p14="http://schemas.microsoft.com/office/powerpoint/2010/main" val="40136029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22</a:t>
            </a:fld>
            <a:endParaRPr lang="en-GB"/>
          </a:p>
        </p:txBody>
      </p:sp>
    </p:spTree>
    <p:extLst>
      <p:ext uri="{BB962C8B-B14F-4D97-AF65-F5344CB8AC3E}">
        <p14:creationId xmlns:p14="http://schemas.microsoft.com/office/powerpoint/2010/main" val="3233970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who is a UK national commits an offence under this section regardless of—</a:t>
            </a:r>
          </a:p>
          <a:p>
            <a:pPr algn="l"/>
            <a:r>
              <a:rPr lang="en-GB" b="0" i="0" dirty="0">
                <a:solidFill>
                  <a:srgbClr val="1E1E1E"/>
                </a:solidFill>
                <a:effectLst/>
                <a:highlight>
                  <a:srgbClr val="FFFFFF"/>
                </a:highlight>
                <a:latin typeface="arial" panose="020B0604020202020204" pitchFamily="34" charset="0"/>
              </a:rPr>
              <a:t>(a)where the arranging or facilitating takes place, or</a:t>
            </a:r>
          </a:p>
          <a:p>
            <a:pPr algn="l"/>
            <a:r>
              <a:rPr lang="en-GB" b="0" i="0" dirty="0">
                <a:solidFill>
                  <a:srgbClr val="1E1E1E"/>
                </a:solidFill>
                <a:effectLst/>
                <a:highlight>
                  <a:srgbClr val="FFFFFF"/>
                </a:highlight>
                <a:latin typeface="arial" panose="020B0604020202020204" pitchFamily="34" charset="0"/>
              </a:rPr>
              <a:t>(b)where the travel takes place.</a:t>
            </a:r>
          </a:p>
          <a:p>
            <a:endParaRPr lang="en-GB" dirty="0"/>
          </a:p>
          <a:p>
            <a:pPr algn="l"/>
            <a:r>
              <a:rPr lang="en-GB" b="0" i="0" dirty="0">
                <a:solidFill>
                  <a:srgbClr val="1E1E1E"/>
                </a:solidFill>
                <a:effectLst/>
                <a:highlight>
                  <a:srgbClr val="FFFFFF"/>
                </a:highlight>
                <a:latin typeface="arial" panose="020B0604020202020204" pitchFamily="34" charset="0"/>
              </a:rPr>
              <a:t>A person who is not a UK national commits an offence under this section if—</a:t>
            </a:r>
          </a:p>
          <a:p>
            <a:pPr algn="l"/>
            <a:r>
              <a:rPr lang="en-GB" b="0" i="0" dirty="0">
                <a:solidFill>
                  <a:srgbClr val="1E1E1E"/>
                </a:solidFill>
                <a:effectLst/>
                <a:highlight>
                  <a:srgbClr val="FFFFFF"/>
                </a:highlight>
                <a:latin typeface="arial" panose="020B0604020202020204" pitchFamily="34" charset="0"/>
              </a:rPr>
              <a:t>(a)any part of the arranging or facilitating takes place in the United Kingdom, or</a:t>
            </a:r>
          </a:p>
          <a:p>
            <a:pPr algn="l"/>
            <a:r>
              <a:rPr lang="en-GB" b="0" i="0" dirty="0">
                <a:solidFill>
                  <a:srgbClr val="1E1E1E"/>
                </a:solidFill>
                <a:effectLst/>
                <a:highlight>
                  <a:srgbClr val="FFFFFF"/>
                </a:highlight>
                <a:latin typeface="arial" panose="020B0604020202020204" pitchFamily="34" charset="0"/>
              </a:rPr>
              <a:t>(b)the travel consists of arrival in or entry into, departure from, or travel within, the United Kingdom.</a:t>
            </a:r>
          </a:p>
          <a:p>
            <a:endParaRPr lang="en-GB" b="0" i="0" u="none" strike="noStrike" dirty="0">
              <a:solidFill>
                <a:srgbClr val="0A64D7"/>
              </a:solidFill>
              <a:effectLst/>
              <a:highlight>
                <a:srgbClr val="FFFFFF"/>
              </a:highlight>
              <a:latin typeface="Roboto" panose="02000000000000000000" pitchFamily="2" charset="0"/>
              <a:hlinkClick r:id="rId3" tooltip=" section 1"/>
            </a:endParaRPr>
          </a:p>
          <a:p>
            <a:pPr algn="l"/>
            <a:r>
              <a:rPr lang="en-GB" b="0" i="0" dirty="0">
                <a:solidFill>
                  <a:srgbClr val="1E1E1E"/>
                </a:solidFill>
                <a:effectLst/>
                <a:highlight>
                  <a:srgbClr val="FFFFFF"/>
                </a:highlight>
                <a:latin typeface="arial" panose="020B0604020202020204" pitchFamily="34" charset="0"/>
              </a:rPr>
              <a:t>A person arranges or facilitates V’s travel with a view to V being exploited only if—</a:t>
            </a:r>
          </a:p>
          <a:p>
            <a:pPr algn="l"/>
            <a:r>
              <a:rPr lang="en-GB" b="0" i="0" dirty="0">
                <a:solidFill>
                  <a:srgbClr val="1E1E1E"/>
                </a:solidFill>
                <a:effectLst/>
                <a:highlight>
                  <a:srgbClr val="FFFFFF"/>
                </a:highlight>
                <a:latin typeface="arial" panose="020B0604020202020204" pitchFamily="34" charset="0"/>
              </a:rPr>
              <a:t>(a)the person intends to exploit V (in any part of the world) during or after the travel, or</a:t>
            </a:r>
          </a:p>
          <a:p>
            <a:pPr algn="l"/>
            <a:r>
              <a:rPr lang="en-GB" b="0" i="0" dirty="0">
                <a:solidFill>
                  <a:srgbClr val="1E1E1E"/>
                </a:solidFill>
                <a:effectLst/>
                <a:highlight>
                  <a:srgbClr val="FFFFFF"/>
                </a:highlight>
                <a:latin typeface="arial" panose="020B0604020202020204" pitchFamily="34" charset="0"/>
              </a:rPr>
              <a:t>(b)the person knows or ought to know that another person is likely to exploit V (in any part of the world) during or after the travel.</a:t>
            </a:r>
          </a:p>
          <a:p>
            <a:pPr algn="l"/>
            <a:endParaRPr lang="en-GB" b="0" i="0" dirty="0">
              <a:solidFill>
                <a:srgbClr val="1E1E1E"/>
              </a:solidFill>
              <a:effectLst/>
              <a:highlight>
                <a:srgbClr val="FFFFFF"/>
              </a:highlight>
              <a:latin typeface="arial" panose="020B0604020202020204" pitchFamily="34" charset="0"/>
            </a:endParaRPr>
          </a:p>
          <a:p>
            <a:pPr algn="l"/>
            <a:r>
              <a:rPr lang="en-GB" dirty="0"/>
              <a:t>Talk about whether we mean “into UK”, “out of UK” &amp; “around the UK” – from one area or city to another – known as Internal Trafficking. Human Trafficking could even be from one room or floor to another. Usually for those coming into the country, it is for a job they have applied for but turns out to be something completely different when they arrive. While many organisations have different work streams or departments, the traffickers have a person they regard as a commodity, who they use and abuse at will. They do not simply categorise any single facet but will make use of the victim however they see fit. It is a fact that traffickers will ‘coach’ victims not to engage with ‘the Authorities’ – Police and Social Services. The fact that many victims come from under- developed areas where corruption is rife, is often used by the traffickers to ensure that they are reluctant to engage with Police or SSD.</a:t>
            </a:r>
            <a:endParaRPr lang="en-GB" b="0" i="0" dirty="0">
              <a:solidFill>
                <a:srgbClr val="1E1E1E"/>
              </a:solidFill>
              <a:effectLst/>
              <a:highlight>
                <a:srgbClr val="FFFFFF"/>
              </a:highlight>
              <a:latin typeface="arial" panose="020B0604020202020204" pitchFamily="34" charset="0"/>
            </a:endParaRPr>
          </a:p>
          <a:p>
            <a:br>
              <a:rPr lang="en-GB" b="0" i="0" u="none" strike="noStrike" dirty="0">
                <a:solidFill>
                  <a:srgbClr val="0A64D7"/>
                </a:solidFill>
                <a:effectLst/>
                <a:highlight>
                  <a:srgbClr val="FFFFFF"/>
                </a:highlight>
                <a:latin typeface="Roboto" panose="02000000000000000000" pitchFamily="2" charset="0"/>
                <a:hlinkClick r:id="rId3" tooltip=" section 1"/>
              </a:rPr>
            </a:b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23</a:t>
            </a:fld>
            <a:endParaRPr lang="en-GB"/>
          </a:p>
        </p:txBody>
      </p:sp>
    </p:spTree>
    <p:extLst>
      <p:ext uri="{BB962C8B-B14F-4D97-AF65-F5344CB8AC3E}">
        <p14:creationId xmlns:p14="http://schemas.microsoft.com/office/powerpoint/2010/main" val="4078562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24</a:t>
            </a:fld>
            <a:endParaRPr lang="en-GB"/>
          </a:p>
        </p:txBody>
      </p:sp>
    </p:spTree>
    <p:extLst>
      <p:ext uri="{BB962C8B-B14F-4D97-AF65-F5344CB8AC3E}">
        <p14:creationId xmlns:p14="http://schemas.microsoft.com/office/powerpoint/2010/main" val="3943589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Offences included, rape, sexual assault, and trafficking. </a:t>
            </a:r>
          </a:p>
        </p:txBody>
      </p:sp>
      <p:sp>
        <p:nvSpPr>
          <p:cNvPr id="4" name="Slide Number Placeholder 3"/>
          <p:cNvSpPr>
            <a:spLocks noGrp="1"/>
          </p:cNvSpPr>
          <p:nvPr>
            <p:ph type="sldNum" sz="quarter" idx="5"/>
          </p:nvPr>
        </p:nvSpPr>
        <p:spPr/>
        <p:txBody>
          <a:bodyPr/>
          <a:lstStyle/>
          <a:p>
            <a:fld id="{76FCA5EC-67A8-43CA-97B8-3802718616BA}" type="slidenum">
              <a:rPr lang="en-GB" smtClean="0"/>
              <a:t>25</a:t>
            </a:fld>
            <a:endParaRPr lang="en-GB"/>
          </a:p>
        </p:txBody>
      </p:sp>
    </p:spTree>
    <p:extLst>
      <p:ext uri="{BB962C8B-B14F-4D97-AF65-F5344CB8AC3E}">
        <p14:creationId xmlns:p14="http://schemas.microsoft.com/office/powerpoint/2010/main" val="24386501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27</a:t>
            </a:fld>
            <a:endParaRPr lang="en-GB"/>
          </a:p>
        </p:txBody>
      </p:sp>
    </p:spTree>
    <p:extLst>
      <p:ext uri="{BB962C8B-B14F-4D97-AF65-F5344CB8AC3E}">
        <p14:creationId xmlns:p14="http://schemas.microsoft.com/office/powerpoint/2010/main" val="3987590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highlight>
                  <a:srgbClr val="FFFFFF"/>
                </a:highlight>
                <a:latin typeface="GDS Transport"/>
              </a:rPr>
              <a:t>From 1 November 2015, specified public authorities are required to notify the Home Office about any potential victims of modern slavery they encounter in England and Wales.</a:t>
            </a:r>
          </a:p>
          <a:p>
            <a:r>
              <a:rPr lang="en-GB" b="0" i="0" dirty="0">
                <a:solidFill>
                  <a:srgbClr val="0B0C0C"/>
                </a:solidFill>
                <a:effectLst/>
                <a:highlight>
                  <a:srgbClr val="FFFFFF"/>
                </a:highlight>
                <a:latin typeface="GDS Transport"/>
              </a:rPr>
              <a:t>The online process allows first responders to submit an </a:t>
            </a:r>
            <a:r>
              <a:rPr lang="en-GB" dirty="0"/>
              <a:t>NRM</a:t>
            </a:r>
            <a:r>
              <a:rPr lang="en-GB" b="0" i="0" dirty="0">
                <a:solidFill>
                  <a:srgbClr val="0B0C0C"/>
                </a:solidFill>
                <a:effectLst/>
                <a:highlight>
                  <a:srgbClr val="FFFFFF"/>
                </a:highlight>
                <a:latin typeface="GDS Transport"/>
              </a:rPr>
              <a:t> referral through a single online form regardless of their location in the UK, or whether the victim is an adult or child.</a:t>
            </a:r>
          </a:p>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28</a:t>
            </a:fld>
            <a:endParaRPr lang="en-GB"/>
          </a:p>
        </p:txBody>
      </p:sp>
    </p:spTree>
    <p:extLst>
      <p:ext uri="{BB962C8B-B14F-4D97-AF65-F5344CB8AC3E}">
        <p14:creationId xmlns:p14="http://schemas.microsoft.com/office/powerpoint/2010/main" val="348721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20BC1-E869-F16B-BF94-23D4B19A62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D19FCE-167B-3699-4C39-576C0406E9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603ACD-06EB-6339-161A-3DA72D5D3DBE}"/>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826A6977-F949-45AB-5E81-E198669235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308D5-E8C9-EF5B-DF1A-326BBC640B6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988257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6FC6-F8BC-46ED-60A5-B670A2F973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A37E0-A318-58A2-B7C4-D78DA4A532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983431-2267-1226-9E93-413ED3605D45}"/>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5D8FF54E-73B9-A26B-AC9D-02CBED8B63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C2ABBE-A0F0-3613-F55F-843489962CA0}"/>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3496973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86A8-E316-87C2-F4A9-8FF596DF0C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ED2033-1929-E6A0-1A27-C62592F654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835FCD-13F8-5271-C88B-1D0AC3F24872}"/>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CADDDC19-6685-FE21-C73E-5E2AA3F09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F748F3-0900-D80E-200E-01FDBBFB4890}"/>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242596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CE868-F96E-C5D1-D7AC-657795F84D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6808BA-DAF6-C132-71DA-7ED36DA8DB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649817-7D18-B4AA-9A4B-D9A274C03F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67D77E-FD0C-1334-BF9F-6721E17A0E63}"/>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6" name="Footer Placeholder 5">
            <a:extLst>
              <a:ext uri="{FF2B5EF4-FFF2-40B4-BE49-F238E27FC236}">
                <a16:creationId xmlns:a16="http://schemas.microsoft.com/office/drawing/2014/main" id="{3D7414C3-6416-973C-AA0F-A2ACF0C574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7EB533-6765-1D18-8835-31884A234D7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3210887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CA3D-FF69-D49D-F154-5E90B0F15D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7DDE9A-5296-F51E-72AD-74DC06A77D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D4BEAB-CEA4-0383-6EF1-EDC82D0983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0AA246-810C-AFD9-FAC9-CC77AFD45E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962B2C-71FC-36AE-112F-13BCACC564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850AB-591E-0B9B-923D-E62D5329FFA8}"/>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8" name="Footer Placeholder 7">
            <a:extLst>
              <a:ext uri="{FF2B5EF4-FFF2-40B4-BE49-F238E27FC236}">
                <a16:creationId xmlns:a16="http://schemas.microsoft.com/office/drawing/2014/main" id="{D0975940-770E-69C2-9EAD-0545C43864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53806B-5341-90D0-C0A1-CFC9255D051E}"/>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633818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F80DE-FCFD-56E3-43AE-7C2ACCDCB2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4ADD78-2451-7BD6-08C4-5C029380AC37}"/>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4" name="Footer Placeholder 3">
            <a:extLst>
              <a:ext uri="{FF2B5EF4-FFF2-40B4-BE49-F238E27FC236}">
                <a16:creationId xmlns:a16="http://schemas.microsoft.com/office/drawing/2014/main" id="{AC4C5D64-A3CD-E9A0-C073-7504AA7049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73AFCB-663E-439B-8FC0-663A51D9F768}"/>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407641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5A229-C4C9-A95D-5CCF-74D996CE4E6A}"/>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3" name="Footer Placeholder 2">
            <a:extLst>
              <a:ext uri="{FF2B5EF4-FFF2-40B4-BE49-F238E27FC236}">
                <a16:creationId xmlns:a16="http://schemas.microsoft.com/office/drawing/2014/main" id="{D0695B57-6755-D124-9CBE-5222554DC0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2C0FB8-55F8-7E72-DC0E-9A01045704E8}"/>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499299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63748-1D79-A821-B535-5D572CCBA6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B57C26-ED3D-2FB7-14B5-FEECA34D8C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F1F102-9100-3122-E57C-2678F4DE2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52EC75-C079-ADCD-9DFF-BC513C3C64E0}"/>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6" name="Footer Placeholder 5">
            <a:extLst>
              <a:ext uri="{FF2B5EF4-FFF2-40B4-BE49-F238E27FC236}">
                <a16:creationId xmlns:a16="http://schemas.microsoft.com/office/drawing/2014/main" id="{C0990541-586B-F259-80F3-0D47DF1FBB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CCE0F3-5862-3433-2310-792A4E83AFE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771288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E6427-C131-807B-3A23-059C2DC049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6045E6-568C-A252-051A-122ED496D3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17DD50-42DF-EF92-7005-372F03863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CACEB-7DB9-1EED-FDBF-BA15D62C83D9}"/>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6" name="Footer Placeholder 5">
            <a:extLst>
              <a:ext uri="{FF2B5EF4-FFF2-40B4-BE49-F238E27FC236}">
                <a16:creationId xmlns:a16="http://schemas.microsoft.com/office/drawing/2014/main" id="{744D0901-A8EB-89B5-E8FD-8A44255BEC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B3E898-2416-527E-A4A6-3B1B2674CBA6}"/>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977102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AA7C-9828-2615-F213-A50CB5ECC9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D64F24-129C-55E7-7F65-49784368C0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5A6EB-6768-429B-4D5D-850AA45F71E8}"/>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C68C9610-38AF-C53D-0B04-B3DD370EEC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670DF-D92C-53B5-CB49-D26FE22BF00A}"/>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45322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C6D3BB-6119-BF6E-4464-6DE8226CE5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C72C43-9CE2-0DDE-3C30-02B53D4658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D12E3-8A9E-7BC2-318C-55123815735C}"/>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1101A8FB-B509-D086-449D-207F122374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9F811-A79C-D05F-D88F-1B16DF66AD13}"/>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631453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C36827-8814-914E-71DE-D2E5096454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EE3018-3011-6877-3C53-8D3C5CBC33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36574-BC66-D072-74F5-FCF0A603B0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FEEFCED6-0718-83AA-052E-CAF84702FC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650FE3-943C-6DDD-13B0-1FC2F9E637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B5619B-F3BF-4B35-B439-1C1583F14862}" type="slidenum">
              <a:rPr lang="en-GB" smtClean="0"/>
              <a:t>‹#›</a:t>
            </a:fld>
            <a:endParaRPr lang="en-GB"/>
          </a:p>
        </p:txBody>
      </p:sp>
    </p:spTree>
    <p:extLst>
      <p:ext uri="{BB962C8B-B14F-4D97-AF65-F5344CB8AC3E}">
        <p14:creationId xmlns:p14="http://schemas.microsoft.com/office/powerpoint/2010/main" val="3060118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2.png"/><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Jv1H_fAoOG4?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Data" Target="../diagrams/data4.xml"/><Relationship Id="rId11" Type="http://schemas.openxmlformats.org/officeDocument/2006/relationships/image" Target="../media/image2.png"/><Relationship Id="rId5" Type="http://schemas.openxmlformats.org/officeDocument/2006/relationships/image" Target="../media/image14.jpeg"/><Relationship Id="rId10" Type="http://schemas.microsoft.com/office/2007/relationships/diagramDrawing" Target="../diagrams/drawing4.xml"/><Relationship Id="rId4" Type="http://schemas.openxmlformats.org/officeDocument/2006/relationships/notesSlide" Target="../notesSlides/notesSlide10.xml"/><Relationship Id="rId9" Type="http://schemas.openxmlformats.org/officeDocument/2006/relationships/diagramColors" Target="../diagrams/colors4.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hyperlink" Target="https://www.rotherham.gov.uk/downloads/file/279/independent-inquiry-into-child-sexual-exploitation-in-rotherham" TargetMode="External"/></Relationships>
</file>

<file path=ppt/slides/_rels/slide2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0.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9.png"/><Relationship Id="rId5" Type="http://schemas.openxmlformats.org/officeDocument/2006/relationships/hyperlink" Target="https://assets.publishing.service.gov.uk/media/5a7e460340f0b6230268a4b1/Modern_Slavery_Strategy_FINAL_DEC2015.pdf" TargetMode="External"/><Relationship Id="rId4" Type="http://schemas.openxmlformats.org/officeDocument/2006/relationships/notesSlide" Target="../notesSlides/notesSlide13.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hyperlink" Target="https://www.modernslavery.gov.uk/start?hof-cookie-check" TargetMode="External"/><Relationship Id="rId4" Type="http://schemas.openxmlformats.org/officeDocument/2006/relationships/notesSlide" Target="../notesSlides/notesSlide14.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hand tied to chains&#10;&#10;Description automatically generated">
            <a:extLst>
              <a:ext uri="{FF2B5EF4-FFF2-40B4-BE49-F238E27FC236}">
                <a16:creationId xmlns:a16="http://schemas.microsoft.com/office/drawing/2014/main" id="{2C2D8B1B-6844-A8FD-8C78-087E2FCC2DB0}"/>
              </a:ext>
            </a:extLst>
          </p:cNvPr>
          <p:cNvPicPr>
            <a:picLocks noChangeAspect="1"/>
          </p:cNvPicPr>
          <p:nvPr/>
        </p:nvPicPr>
        <p:blipFill>
          <a:blip r:embed="rId4"/>
          <a:stretch>
            <a:fillRect/>
          </a:stretch>
        </p:blipFill>
        <p:spPr>
          <a:xfrm>
            <a:off x="1923869" y="643466"/>
            <a:ext cx="4487119" cy="5566833"/>
          </a:xfrm>
          <a:prstGeom prst="rect">
            <a:avLst/>
          </a:prstGeom>
        </p:spPr>
      </p:pic>
      <p:grpSp>
        <p:nvGrpSpPr>
          <p:cNvPr id="14" name="Group 13">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5"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4" name="Audio 3">
            <a:hlinkClick r:id="" action="ppaction://media"/>
            <a:extLst>
              <a:ext uri="{FF2B5EF4-FFF2-40B4-BE49-F238E27FC236}">
                <a16:creationId xmlns:a16="http://schemas.microsoft.com/office/drawing/2014/main" id="{2BEB1B37-1165-EE6C-B358-88715B74311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5804249"/>
      </p:ext>
    </p:extLst>
  </p:cSld>
  <p:clrMapOvr>
    <a:masterClrMapping/>
  </p:clrMapOvr>
  <mc:AlternateContent xmlns:mc="http://schemas.openxmlformats.org/markup-compatibility/2006">
    <mc:Choice xmlns:p14="http://schemas.microsoft.com/office/powerpoint/2010/main" Requires="p14">
      <p:transition spd="slow" p14:dur="2000" advTm="13785"/>
    </mc:Choice>
    <mc:Fallback>
      <p:transition spd="slow" advTm="13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F60C9D-A918-C3B1-26CB-E7382D6D6E06}"/>
              </a:ext>
            </a:extLst>
          </p:cNvPr>
          <p:cNvSpPr>
            <a:spLocks noGrp="1"/>
          </p:cNvSpPr>
          <p:nvPr>
            <p:ph type="ctrTitle"/>
          </p:nvPr>
        </p:nvSpPr>
        <p:spPr>
          <a:xfrm>
            <a:off x="5354955" y="552182"/>
            <a:ext cx="5998840" cy="3343135"/>
          </a:xfrm>
          <a:noFill/>
        </p:spPr>
        <p:txBody>
          <a:bodyPr>
            <a:normAutofit/>
          </a:bodyPr>
          <a:lstStyle/>
          <a:p>
            <a:pPr algn="l"/>
            <a:r>
              <a:rPr lang="en-GB" sz="5200"/>
              <a:t>Aims and Objectives</a:t>
            </a:r>
          </a:p>
        </p:txBody>
      </p:sp>
      <p:sp>
        <p:nvSpPr>
          <p:cNvPr id="3" name="Subtitle 2">
            <a:extLst>
              <a:ext uri="{FF2B5EF4-FFF2-40B4-BE49-F238E27FC236}">
                <a16:creationId xmlns:a16="http://schemas.microsoft.com/office/drawing/2014/main" id="{6320AA99-EBD6-4191-A6B2-6286BB6145FE}"/>
              </a:ext>
            </a:extLst>
          </p:cNvPr>
          <p:cNvSpPr>
            <a:spLocks noGrp="1"/>
          </p:cNvSpPr>
          <p:nvPr>
            <p:ph type="subTitle" idx="1"/>
          </p:nvPr>
        </p:nvSpPr>
        <p:spPr>
          <a:xfrm>
            <a:off x="5354955" y="4067032"/>
            <a:ext cx="5998840" cy="2067068"/>
          </a:xfrm>
          <a:noFill/>
        </p:spPr>
        <p:txBody>
          <a:bodyPr>
            <a:normAutofit/>
          </a:bodyPr>
          <a:lstStyle/>
          <a:p>
            <a:pPr algn="l"/>
            <a:r>
              <a:rPr lang="en-GB" dirty="0"/>
              <a:t>Examine Section 1,2, of the Modern Slavery Act 2015</a:t>
            </a:r>
          </a:p>
          <a:p>
            <a:pPr algn="l"/>
            <a:r>
              <a:rPr lang="en-GB" dirty="0"/>
              <a:t>Examine the meaning of exploitation</a:t>
            </a:r>
          </a:p>
          <a:p>
            <a:pPr algn="l"/>
            <a:r>
              <a:rPr lang="en-GB" dirty="0"/>
              <a:t>Examine section 32 of the Human Tissue Act 2004 </a:t>
            </a:r>
          </a:p>
          <a:p>
            <a:pPr algn="l"/>
            <a:endParaRPr lang="en-GB" dirty="0"/>
          </a:p>
        </p:txBody>
      </p:sp>
      <p:pic>
        <p:nvPicPr>
          <p:cNvPr id="5" name="Picture 4">
            <a:extLst>
              <a:ext uri="{FF2B5EF4-FFF2-40B4-BE49-F238E27FC236}">
                <a16:creationId xmlns:a16="http://schemas.microsoft.com/office/drawing/2014/main" id="{F851A94D-1CCA-601E-EBF8-04288AA6AE40}"/>
              </a:ext>
            </a:extLst>
          </p:cNvPr>
          <p:cNvPicPr>
            <a:picLocks noChangeAspect="1"/>
          </p:cNvPicPr>
          <p:nvPr/>
        </p:nvPicPr>
        <p:blipFill>
          <a:blip r:embed="rId6"/>
          <a:srcRect l="365" r="20386" b="2"/>
          <a:stretch/>
        </p:blipFill>
        <p:spPr>
          <a:xfrm>
            <a:off x="20" y="10"/>
            <a:ext cx="4992985" cy="6857990"/>
          </a:xfrm>
          <a:prstGeom prst="rect">
            <a:avLst/>
          </a:prstGeom>
        </p:spPr>
      </p:pic>
      <p:pic>
        <p:nvPicPr>
          <p:cNvPr id="14" name="Audio 13">
            <a:hlinkClick r:id="" action="ppaction://media"/>
            <a:extLst>
              <a:ext uri="{FF2B5EF4-FFF2-40B4-BE49-F238E27FC236}">
                <a16:creationId xmlns:a16="http://schemas.microsoft.com/office/drawing/2014/main" id="{9BE71D20-12C2-EF35-A73B-4FE146246BAF}"/>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144376745"/>
      </p:ext>
    </p:extLst>
  </p:cSld>
  <p:clrMapOvr>
    <a:masterClrMapping/>
  </p:clrMapOvr>
  <mc:AlternateContent xmlns:mc="http://schemas.openxmlformats.org/markup-compatibility/2006">
    <mc:Choice xmlns:p14="http://schemas.microsoft.com/office/powerpoint/2010/main" Requires="p14">
      <p:transition spd="slow" p14:dur="2000" advTm="36146"/>
    </mc:Choice>
    <mc:Fallback>
      <p:transition spd="slow" advTm="36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grpId="0" nodeType="withEffect">
                                  <p:stCondLst>
                                    <p:cond delay="1500"/>
                                  </p:stCondLst>
                                  <p:iterate>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7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14"/>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3484-E082-0E9A-4531-3B26FC2A354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95307FF-7C60-4503-2D23-E7FA51D7823F}"/>
              </a:ext>
            </a:extLst>
          </p:cNvPr>
          <p:cNvSpPr>
            <a:spLocks noGrp="1"/>
          </p:cNvSpPr>
          <p:nvPr>
            <p:ph idx="1"/>
          </p:nvPr>
        </p:nvSpPr>
        <p:spPr/>
        <p:txBody>
          <a:bodyPr/>
          <a:lstStyle/>
          <a:p>
            <a:pPr marL="0" indent="0">
              <a:buNone/>
            </a:pPr>
            <a:r>
              <a:rPr lang="en-GB" dirty="0"/>
              <a:t>What does modern day slavery look like?</a:t>
            </a:r>
          </a:p>
          <a:p>
            <a:pPr marL="0" indent="0">
              <a:buNone/>
            </a:pPr>
            <a:endParaRPr lang="en-GB" dirty="0"/>
          </a:p>
          <a:p>
            <a:pPr marL="0" indent="0">
              <a:buNone/>
            </a:pPr>
            <a:r>
              <a:rPr lang="en-GB" dirty="0"/>
              <a:t>What offences are associated with it?</a:t>
            </a:r>
          </a:p>
          <a:p>
            <a:pPr marL="0" indent="0">
              <a:buNone/>
            </a:pPr>
            <a:endParaRPr lang="en-GB" dirty="0"/>
          </a:p>
          <a:p>
            <a:pPr marL="0" indent="0">
              <a:buNone/>
            </a:pPr>
            <a:r>
              <a:rPr lang="en-GB" dirty="0"/>
              <a:t>Who are the victims?</a:t>
            </a:r>
          </a:p>
          <a:p>
            <a:pPr marL="0" indent="0">
              <a:buNone/>
            </a:pPr>
            <a:endParaRPr lang="en-GB" dirty="0"/>
          </a:p>
        </p:txBody>
      </p:sp>
      <p:pic>
        <p:nvPicPr>
          <p:cNvPr id="5" name="Picture 4">
            <a:extLst>
              <a:ext uri="{FF2B5EF4-FFF2-40B4-BE49-F238E27FC236}">
                <a16:creationId xmlns:a16="http://schemas.microsoft.com/office/drawing/2014/main" id="{EB3FB2F0-5634-8835-917C-52B5FBBB9BA4}"/>
              </a:ext>
            </a:extLst>
          </p:cNvPr>
          <p:cNvPicPr>
            <a:picLocks noChangeAspect="1"/>
          </p:cNvPicPr>
          <p:nvPr/>
        </p:nvPicPr>
        <p:blipFill>
          <a:blip r:embed="rId4"/>
          <a:stretch>
            <a:fillRect/>
          </a:stretch>
        </p:blipFill>
        <p:spPr>
          <a:xfrm>
            <a:off x="6013739" y="3429000"/>
            <a:ext cx="5429250" cy="3124200"/>
          </a:xfrm>
          <a:prstGeom prst="rect">
            <a:avLst/>
          </a:prstGeom>
        </p:spPr>
      </p:pic>
      <p:pic>
        <p:nvPicPr>
          <p:cNvPr id="7" name="Audio 6">
            <a:hlinkClick r:id="" action="ppaction://media"/>
            <a:extLst>
              <a:ext uri="{FF2B5EF4-FFF2-40B4-BE49-F238E27FC236}">
                <a16:creationId xmlns:a16="http://schemas.microsoft.com/office/drawing/2014/main" id="{BC751A91-034F-6235-74D7-BA3163ECBD2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0861886"/>
      </p:ext>
    </p:extLst>
  </p:cSld>
  <p:clrMapOvr>
    <a:masterClrMapping/>
  </p:clrMapOvr>
  <mc:AlternateContent xmlns:mc="http://schemas.openxmlformats.org/markup-compatibility/2006">
    <mc:Choice xmlns:p14="http://schemas.microsoft.com/office/powerpoint/2010/main" Requires="p14">
      <p:transition spd="slow" p14:dur="2000" advTm="48297"/>
    </mc:Choice>
    <mc:Fallback>
      <p:transition spd="slow" advTm="48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23188-B85A-FEDE-5626-4CB5568ABEFA}"/>
              </a:ext>
            </a:extLst>
          </p:cNvPr>
          <p:cNvSpPr>
            <a:spLocks noGrp="1"/>
          </p:cNvSpPr>
          <p:nvPr>
            <p:ph type="title"/>
          </p:nvPr>
        </p:nvSpPr>
        <p:spPr/>
        <p:txBody>
          <a:bodyPr/>
          <a:lstStyle/>
          <a:p>
            <a:r>
              <a:rPr lang="en-GB" dirty="0"/>
              <a:t>Hidden Crime</a:t>
            </a:r>
          </a:p>
        </p:txBody>
      </p:sp>
      <p:sp>
        <p:nvSpPr>
          <p:cNvPr id="3" name="Content Placeholder 2">
            <a:extLst>
              <a:ext uri="{FF2B5EF4-FFF2-40B4-BE49-F238E27FC236}">
                <a16:creationId xmlns:a16="http://schemas.microsoft.com/office/drawing/2014/main" id="{B4D99241-E38A-C7D9-AD0B-A1956698EFB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There is no accurate measure of prevalence because of its hidden nature. </a:t>
            </a:r>
          </a:p>
          <a:p>
            <a:r>
              <a:rPr lang="en-GB" dirty="0">
                <a:latin typeface="Arial" panose="020B0604020202020204" pitchFamily="34" charset="0"/>
                <a:cs typeface="Arial" panose="020B0604020202020204" pitchFamily="34" charset="0"/>
              </a:rPr>
              <a:t>Since the introduction of the Modern Slavery Act 2015 there has been an increase in potential victims. </a:t>
            </a:r>
          </a:p>
          <a:p>
            <a:endParaRPr lang="en-GB" dirty="0">
              <a:latin typeface="Arial" panose="020B0604020202020204" pitchFamily="34" charset="0"/>
              <a:cs typeface="Arial" panose="020B0604020202020204" pitchFamily="34" charset="0"/>
            </a:endParaRPr>
          </a:p>
          <a:p>
            <a:r>
              <a:rPr lang="en-GB" dirty="0">
                <a:solidFill>
                  <a:srgbClr val="323132"/>
                </a:solidFill>
                <a:highlight>
                  <a:srgbClr val="FFFFFF"/>
                </a:highlight>
                <a:latin typeface="Arial" panose="020B0604020202020204" pitchFamily="34" charset="0"/>
                <a:cs typeface="Arial" panose="020B0604020202020204" pitchFamily="34" charset="0"/>
              </a:rPr>
              <a:t>T</a:t>
            </a:r>
            <a:r>
              <a:rPr lang="en-GB" b="0" i="0" dirty="0">
                <a:solidFill>
                  <a:srgbClr val="323132"/>
                </a:solidFill>
                <a:effectLst/>
                <a:highlight>
                  <a:srgbClr val="FFFFFF"/>
                </a:highlight>
                <a:latin typeface="Arial" panose="020B0604020202020204" pitchFamily="34" charset="0"/>
                <a:cs typeface="Arial" panose="020B0604020202020204" pitchFamily="34" charset="0"/>
              </a:rPr>
              <a:t>here were 5,144 modern slavery offences recorded by the police in England and Wales in the year ending March 2019, an increase of 51% from the previous year (Office for National Statistics, 2020). </a:t>
            </a:r>
          </a:p>
          <a:p>
            <a:endParaRPr lang="en-GB" dirty="0"/>
          </a:p>
        </p:txBody>
      </p:sp>
      <p:pic>
        <p:nvPicPr>
          <p:cNvPr id="6" name="Audio 5">
            <a:hlinkClick r:id="" action="ppaction://media"/>
            <a:extLst>
              <a:ext uri="{FF2B5EF4-FFF2-40B4-BE49-F238E27FC236}">
                <a16:creationId xmlns:a16="http://schemas.microsoft.com/office/drawing/2014/main" id="{BA05919C-6AF3-17FA-A608-0C194FB943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3830478"/>
      </p:ext>
    </p:extLst>
  </p:cSld>
  <p:clrMapOvr>
    <a:masterClrMapping/>
  </p:clrMapOvr>
  <mc:AlternateContent xmlns:mc="http://schemas.openxmlformats.org/markup-compatibility/2006">
    <mc:Choice xmlns:p14="http://schemas.microsoft.com/office/powerpoint/2010/main" Requires="p14">
      <p:transition spd="slow" p14:dur="2000" advTm="62081"/>
    </mc:Choice>
    <mc:Fallback>
      <p:transition spd="slow" advTm="62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94BC2-11B8-098E-8675-9C18E139F73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Introduction to the Modern Slavery Act 2015</a:t>
            </a:r>
          </a:p>
        </p:txBody>
      </p:sp>
      <p:pic>
        <p:nvPicPr>
          <p:cNvPr id="7" name="Content Placeholder 6">
            <a:extLst>
              <a:ext uri="{FF2B5EF4-FFF2-40B4-BE49-F238E27FC236}">
                <a16:creationId xmlns:a16="http://schemas.microsoft.com/office/drawing/2014/main" id="{8B389EFF-33E5-9BAE-7BAD-B043DEA3D0EF}"/>
              </a:ext>
            </a:extLst>
          </p:cNvPr>
          <p:cNvPicPr>
            <a:picLocks noGrp="1" noChangeAspect="1"/>
          </p:cNvPicPr>
          <p:nvPr>
            <p:ph idx="1"/>
          </p:nvPr>
        </p:nvPicPr>
        <p:blipFill>
          <a:blip r:embed="rId4"/>
          <a:stretch>
            <a:fillRect/>
          </a:stretch>
        </p:blipFill>
        <p:spPr>
          <a:xfrm>
            <a:off x="1911048" y="1675227"/>
            <a:ext cx="8369904" cy="4394199"/>
          </a:xfrm>
          <a:prstGeom prst="rect">
            <a:avLst/>
          </a:prstGeom>
        </p:spPr>
      </p:pic>
      <p:pic>
        <p:nvPicPr>
          <p:cNvPr id="5" name="Audio 4">
            <a:hlinkClick r:id="" action="ppaction://media"/>
            <a:extLst>
              <a:ext uri="{FF2B5EF4-FFF2-40B4-BE49-F238E27FC236}">
                <a16:creationId xmlns:a16="http://schemas.microsoft.com/office/drawing/2014/main" id="{908225A4-828B-85E8-213C-0AB2213060D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5071051"/>
      </p:ext>
    </p:extLst>
  </p:cSld>
  <p:clrMapOvr>
    <a:masterClrMapping/>
  </p:clrMapOvr>
  <mc:AlternateContent xmlns:mc="http://schemas.openxmlformats.org/markup-compatibility/2006">
    <mc:Choice xmlns:p14="http://schemas.microsoft.com/office/powerpoint/2010/main" Requires="p14">
      <p:transition spd="slow" p14:dur="2000" advTm="6692"/>
    </mc:Choice>
    <mc:Fallback>
      <p:transition spd="slow" advTm="6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48D82-36FE-BEB3-4EEA-F22B0DCE8A64}"/>
              </a:ext>
            </a:extLst>
          </p:cNvPr>
          <p:cNvSpPr>
            <a:spLocks noGrp="1"/>
          </p:cNvSpPr>
          <p:nvPr>
            <p:ph type="title"/>
          </p:nvPr>
        </p:nvSpPr>
        <p:spPr>
          <a:xfrm>
            <a:off x="589560" y="856180"/>
            <a:ext cx="4560584" cy="1128068"/>
          </a:xfrm>
        </p:spPr>
        <p:txBody>
          <a:bodyPr anchor="ctr">
            <a:normAutofit/>
          </a:bodyPr>
          <a:lstStyle/>
          <a:p>
            <a:r>
              <a:rPr lang="en-GB" sz="3700"/>
              <a:t>Modern Slavery Act 2015</a:t>
            </a:r>
          </a:p>
        </p:txBody>
      </p:sp>
      <p:grpSp>
        <p:nvGrpSpPr>
          <p:cNvPr id="17" name="Group 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B0720A-F6F5-B5B7-8A6C-78709FB2EFD2}"/>
              </a:ext>
            </a:extLst>
          </p:cNvPr>
          <p:cNvSpPr>
            <a:spLocks noGrp="1"/>
          </p:cNvSpPr>
          <p:nvPr>
            <p:ph idx="1"/>
          </p:nvPr>
        </p:nvSpPr>
        <p:spPr>
          <a:xfrm>
            <a:off x="590719" y="2330505"/>
            <a:ext cx="4559425" cy="3979585"/>
          </a:xfrm>
        </p:spPr>
        <p:txBody>
          <a:bodyPr anchor="ctr">
            <a:normAutofit/>
          </a:bodyPr>
          <a:lstStyle/>
          <a:p>
            <a:r>
              <a:rPr lang="en-GB" sz="2000"/>
              <a:t>“T</a:t>
            </a:r>
            <a:r>
              <a:rPr lang="en-GB" sz="2000" b="0" i="0">
                <a:effectLst/>
                <a:highlight>
                  <a:srgbClr val="FFFFFF"/>
                </a:highlight>
                <a:latin typeface="GDS Transport"/>
              </a:rPr>
              <a:t>he Modern Slavery Act will give law enforcement the tools to fight modern slavery, ensure perpetrators can receive suitably severe punishments for these appalling crimes and enhance support and protection for victims” (Home Office, 2014)</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DCAD7C-48CF-ACA0-DC31-3DD62C4D7178}"/>
              </a:ext>
            </a:extLst>
          </p:cNvPr>
          <p:cNvPicPr>
            <a:picLocks noChangeAspect="1"/>
          </p:cNvPicPr>
          <p:nvPr/>
        </p:nvPicPr>
        <p:blipFill>
          <a:blip r:embed="rId4"/>
          <a:srcRect l="8424" r="14724" b="2"/>
          <a:stretch/>
        </p:blipFill>
        <p:spPr>
          <a:xfrm>
            <a:off x="5977788" y="799352"/>
            <a:ext cx="5425410" cy="5259296"/>
          </a:xfrm>
          <a:prstGeom prst="rect">
            <a:avLst/>
          </a:prstGeom>
        </p:spPr>
      </p:pic>
      <p:pic>
        <p:nvPicPr>
          <p:cNvPr id="7" name="Audio 6">
            <a:hlinkClick r:id="" action="ppaction://media"/>
            <a:extLst>
              <a:ext uri="{FF2B5EF4-FFF2-40B4-BE49-F238E27FC236}">
                <a16:creationId xmlns:a16="http://schemas.microsoft.com/office/drawing/2014/main" id="{DA147113-8BFC-1994-C0EB-26F41F5A51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8969125"/>
      </p:ext>
    </p:extLst>
  </p:cSld>
  <p:clrMapOvr>
    <a:masterClrMapping/>
  </p:clrMapOvr>
  <mc:AlternateContent xmlns:mc="http://schemas.openxmlformats.org/markup-compatibility/2006">
    <mc:Choice xmlns:p14="http://schemas.microsoft.com/office/powerpoint/2010/main" Requires="p14">
      <p:transition spd="slow" p14:dur="2000" advTm="21783"/>
    </mc:Choice>
    <mc:Fallback>
      <p:transition spd="slow" advTm="21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11CB5E6-853C-47C7-901D-71CAB1FEEDA7}"/>
              </a:ext>
            </a:extLst>
          </p:cNvPr>
          <p:cNvGraphicFramePr>
            <a:graphicFrameLocks noGrp="1"/>
          </p:cNvGraphicFramePr>
          <p:nvPr>
            <p:ph idx="1"/>
          </p:nvPr>
        </p:nvGraphicFramePr>
        <p:xfrm>
          <a:off x="838200" y="516048"/>
          <a:ext cx="10515600" cy="56609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BCECB3BC-F615-73B4-12BD-DD33E304D9E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5939137"/>
      </p:ext>
    </p:extLst>
  </p:cSld>
  <p:clrMapOvr>
    <a:masterClrMapping/>
  </p:clrMapOvr>
  <mc:AlternateContent xmlns:mc="http://schemas.openxmlformats.org/markup-compatibility/2006">
    <mc:Choice xmlns:p14="http://schemas.microsoft.com/office/powerpoint/2010/main" Requires="p14">
      <p:transition spd="slow" p14:dur="2000" advTm="25477"/>
    </mc:Choice>
    <mc:Fallback>
      <p:transition spd="slow" advTm="25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82D5D-BF69-EA81-6E61-1C38CBA118C0}"/>
              </a:ext>
            </a:extLst>
          </p:cNvPr>
          <p:cNvSpPr>
            <a:spLocks noGrp="1"/>
          </p:cNvSpPr>
          <p:nvPr>
            <p:ph type="title"/>
          </p:nvPr>
        </p:nvSpPr>
        <p:spPr/>
        <p:txBody>
          <a:bodyPr>
            <a:normAutofit/>
          </a:bodyPr>
          <a:lstStyle/>
          <a:p>
            <a:r>
              <a:rPr lang="en-GB" sz="3600" b="1" dirty="0"/>
              <a:t>Section 1 Slavery, servitude and forced or compulsory labour</a:t>
            </a:r>
          </a:p>
        </p:txBody>
      </p:sp>
      <p:sp>
        <p:nvSpPr>
          <p:cNvPr id="3" name="Content Placeholder 2">
            <a:extLst>
              <a:ext uri="{FF2B5EF4-FFF2-40B4-BE49-F238E27FC236}">
                <a16:creationId xmlns:a16="http://schemas.microsoft.com/office/drawing/2014/main" id="{6BA293D5-0441-E883-7C7D-EFDCA67D9D0B}"/>
              </a:ext>
            </a:extLst>
          </p:cNvPr>
          <p:cNvSpPr>
            <a:spLocks noGrp="1"/>
          </p:cNvSpPr>
          <p:nvPr>
            <p:ph idx="1"/>
          </p:nvPr>
        </p:nvSpPr>
        <p:spPr/>
        <p:txBody>
          <a:bodyPr>
            <a:normAutofit lnSpcReduction="10000"/>
          </a:bodyPr>
          <a:lstStyle/>
          <a:p>
            <a:pPr algn="ctr"/>
            <a:r>
              <a:rPr lang="en-GB" b="0" i="0" dirty="0">
                <a:solidFill>
                  <a:srgbClr val="1E1E1E"/>
                </a:solidFill>
                <a:effectLst/>
                <a:highlight>
                  <a:srgbClr val="FFFFFF"/>
                </a:highlight>
                <a:latin typeface="arial" panose="020B0604020202020204" pitchFamily="34" charset="0"/>
              </a:rPr>
              <a:t>(1)A person commits an offence if—</a:t>
            </a:r>
          </a:p>
          <a:p>
            <a:pPr marL="0" indent="0" algn="ctr">
              <a:buNone/>
            </a:pPr>
            <a:endParaRPr lang="en-GB" b="0" i="0" dirty="0">
              <a:solidFill>
                <a:srgbClr val="1E1E1E"/>
              </a:solidFill>
              <a:effectLst/>
              <a:highlight>
                <a:srgbClr val="FFFFFF"/>
              </a:highlight>
              <a:latin typeface="arial" panose="020B0604020202020204" pitchFamily="34" charset="0"/>
            </a:endParaRPr>
          </a:p>
          <a:p>
            <a:pPr algn="ctr"/>
            <a:r>
              <a:rPr lang="en-GB" b="0" i="0" dirty="0">
                <a:solidFill>
                  <a:srgbClr val="1E1E1E"/>
                </a:solidFill>
                <a:effectLst/>
                <a:highlight>
                  <a:srgbClr val="FFFFFF"/>
                </a:highlight>
                <a:latin typeface="arial" panose="020B0604020202020204" pitchFamily="34" charset="0"/>
              </a:rPr>
              <a:t>(a)the person holds another person in slavery or servitude and the circumstances are such that the person knows or ought to know that the other person is held in slavery or servitude, or</a:t>
            </a:r>
          </a:p>
          <a:p>
            <a:pPr marL="0" indent="0" algn="ctr">
              <a:buNone/>
            </a:pPr>
            <a:endParaRPr lang="en-GB" b="0" i="0" dirty="0">
              <a:solidFill>
                <a:srgbClr val="1E1E1E"/>
              </a:solidFill>
              <a:effectLst/>
              <a:highlight>
                <a:srgbClr val="FFFFFF"/>
              </a:highlight>
              <a:latin typeface="arial" panose="020B0604020202020204" pitchFamily="34" charset="0"/>
            </a:endParaRPr>
          </a:p>
          <a:p>
            <a:pPr algn="ctr"/>
            <a:r>
              <a:rPr lang="en-GB" b="0" i="0" dirty="0">
                <a:solidFill>
                  <a:srgbClr val="1E1E1E"/>
                </a:solidFill>
                <a:effectLst/>
                <a:highlight>
                  <a:srgbClr val="FFFFFF"/>
                </a:highlight>
                <a:latin typeface="arial" panose="020B0604020202020204" pitchFamily="34" charset="0"/>
              </a:rPr>
              <a:t>(b)the person requires another person to perform forced or compulsory labour and the circumstances are such that the person knows or ought to know that the other person is being required to perform forced or compulsory labour.</a:t>
            </a:r>
          </a:p>
          <a:p>
            <a:endParaRPr lang="en-GB" dirty="0"/>
          </a:p>
        </p:txBody>
      </p:sp>
      <p:pic>
        <p:nvPicPr>
          <p:cNvPr id="6" name="Audio 5">
            <a:hlinkClick r:id="" action="ppaction://media"/>
            <a:extLst>
              <a:ext uri="{FF2B5EF4-FFF2-40B4-BE49-F238E27FC236}">
                <a16:creationId xmlns:a16="http://schemas.microsoft.com/office/drawing/2014/main" id="{4DA703B4-E5AE-9DC2-DA35-085A6FE2505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0823139"/>
      </p:ext>
    </p:extLst>
  </p:cSld>
  <p:clrMapOvr>
    <a:masterClrMapping/>
  </p:clrMapOvr>
  <mc:AlternateContent xmlns:mc="http://schemas.openxmlformats.org/markup-compatibility/2006">
    <mc:Choice xmlns:p14="http://schemas.microsoft.com/office/powerpoint/2010/main" Requires="p14">
      <p:transition spd="slow" p14:dur="2000" advTm="75356"/>
    </mc:Choice>
    <mc:Fallback>
      <p:transition spd="slow" advTm="75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B3032-6BC1-ABE0-A76D-CDF75F607037}"/>
              </a:ext>
            </a:extLst>
          </p:cNvPr>
          <p:cNvSpPr>
            <a:spLocks noGrp="1"/>
          </p:cNvSpPr>
          <p:nvPr>
            <p:ph type="title"/>
          </p:nvPr>
        </p:nvSpPr>
        <p:spPr/>
        <p:txBody>
          <a:bodyPr/>
          <a:lstStyle/>
          <a:p>
            <a:r>
              <a:rPr lang="en-GB" dirty="0"/>
              <a:t>Article 4: Freedom from slavery and forced labour</a:t>
            </a:r>
          </a:p>
        </p:txBody>
      </p:sp>
      <p:sp>
        <p:nvSpPr>
          <p:cNvPr id="3" name="Content Placeholder 2">
            <a:extLst>
              <a:ext uri="{FF2B5EF4-FFF2-40B4-BE49-F238E27FC236}">
                <a16:creationId xmlns:a16="http://schemas.microsoft.com/office/drawing/2014/main" id="{8CA89E57-D13A-C0F4-C859-C45BE2A65AE2}"/>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3B5052"/>
                </a:solidFill>
                <a:effectLst/>
                <a:highlight>
                  <a:srgbClr val="FFFFFF"/>
                </a:highlight>
                <a:latin typeface="Roboto" panose="02000000000000000000" pitchFamily="2" charset="0"/>
              </a:rPr>
              <a:t>Slavery is when someone owns you, like a piece of property.</a:t>
            </a:r>
          </a:p>
          <a:p>
            <a:pPr algn="l">
              <a:buFont typeface="Arial" panose="020B0604020202020204" pitchFamily="34" charset="0"/>
              <a:buChar char="•"/>
            </a:pPr>
            <a:r>
              <a:rPr lang="en-GB" b="0" i="0" dirty="0">
                <a:solidFill>
                  <a:srgbClr val="3B5052"/>
                </a:solidFill>
                <a:effectLst/>
                <a:highlight>
                  <a:srgbClr val="FFFFFF"/>
                </a:highlight>
                <a:latin typeface="Roboto" panose="02000000000000000000" pitchFamily="2" charset="0"/>
              </a:rPr>
              <a:t>Servitude is similar to slavery -  you might provide services to a person for no reward, and be unable to stop due to coercion, but the person does not own you.</a:t>
            </a:r>
          </a:p>
          <a:p>
            <a:pPr algn="l">
              <a:buFont typeface="Arial" panose="020B0604020202020204" pitchFamily="34" charset="0"/>
              <a:buChar char="•"/>
            </a:pPr>
            <a:r>
              <a:rPr lang="en-GB" b="0" i="0" dirty="0">
                <a:solidFill>
                  <a:srgbClr val="3B5052"/>
                </a:solidFill>
                <a:effectLst/>
                <a:highlight>
                  <a:srgbClr val="FFFFFF"/>
                </a:highlight>
                <a:latin typeface="Roboto" panose="02000000000000000000" pitchFamily="2" charset="0"/>
              </a:rPr>
              <a:t>Forced or compulsory labour means you are forced to do work that you have not agreed to, under the threat of punishment.</a:t>
            </a:r>
          </a:p>
          <a:p>
            <a:pPr marL="0" indent="0" algn="l">
              <a:buNone/>
            </a:pPr>
            <a:endParaRPr lang="en-GB" b="0" i="0" dirty="0">
              <a:solidFill>
                <a:srgbClr val="3B5052"/>
              </a:solidFill>
              <a:effectLst/>
              <a:highlight>
                <a:srgbClr val="FFFFFF"/>
              </a:highlight>
              <a:latin typeface="Roboto" panose="02000000000000000000" pitchFamily="2" charset="0"/>
            </a:endParaRPr>
          </a:p>
          <a:p>
            <a:pPr marL="0" indent="0" algn="l">
              <a:buNone/>
            </a:pPr>
            <a:r>
              <a:rPr lang="en-GB" dirty="0">
                <a:solidFill>
                  <a:srgbClr val="3B5052"/>
                </a:solidFill>
                <a:highlight>
                  <a:srgbClr val="FFFFFF"/>
                </a:highlight>
                <a:latin typeface="Roboto" panose="02000000000000000000" pitchFamily="2" charset="0"/>
              </a:rPr>
              <a:t>(Equality and Human Rights Commission, 2021)</a:t>
            </a:r>
            <a:endParaRPr lang="en-GB" b="0" i="0" dirty="0">
              <a:solidFill>
                <a:srgbClr val="3B5052"/>
              </a:solidFill>
              <a:effectLst/>
              <a:highlight>
                <a:srgbClr val="FFFFFF"/>
              </a:highlight>
              <a:latin typeface="Roboto" panose="02000000000000000000" pitchFamily="2" charset="0"/>
            </a:endParaRPr>
          </a:p>
          <a:p>
            <a:pPr marL="0" indent="0">
              <a:buNone/>
            </a:pPr>
            <a:endParaRPr lang="en-GB" dirty="0"/>
          </a:p>
          <a:p>
            <a:pPr marL="0" indent="0">
              <a:buNone/>
            </a:pPr>
            <a:r>
              <a:rPr lang="en-GB" b="1" i="0" dirty="0">
                <a:solidFill>
                  <a:srgbClr val="3B5052"/>
                </a:solidFill>
                <a:effectLst/>
                <a:highlight>
                  <a:srgbClr val="FFFFFF"/>
                </a:highlight>
                <a:latin typeface="Roboto" panose="02000000000000000000" pitchFamily="2" charset="0"/>
              </a:rPr>
              <a:t>Your right to be protected against slavery and servitude is absolute, which means it can never be restricted.</a:t>
            </a:r>
            <a:endParaRPr lang="en-GB" b="1" dirty="0"/>
          </a:p>
          <a:p>
            <a:endParaRPr lang="en-GB" dirty="0"/>
          </a:p>
        </p:txBody>
      </p:sp>
      <p:pic>
        <p:nvPicPr>
          <p:cNvPr id="6" name="Audio 5">
            <a:hlinkClick r:id="" action="ppaction://media"/>
            <a:extLst>
              <a:ext uri="{FF2B5EF4-FFF2-40B4-BE49-F238E27FC236}">
                <a16:creationId xmlns:a16="http://schemas.microsoft.com/office/drawing/2014/main" id="{644F9581-A66F-F434-D9B6-4FA9D8CBDC6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3034815"/>
      </p:ext>
    </p:extLst>
  </p:cSld>
  <p:clrMapOvr>
    <a:masterClrMapping/>
  </p:clrMapOvr>
  <mc:AlternateContent xmlns:mc="http://schemas.openxmlformats.org/markup-compatibility/2006">
    <mc:Choice xmlns:p14="http://schemas.microsoft.com/office/powerpoint/2010/main" Requires="p14">
      <p:transition spd="slow" p14:dur="2000" advTm="52591"/>
    </mc:Choice>
    <mc:Fallback>
      <p:transition spd="slow" advTm="52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6AE9F3-4A25-ED69-FD13-628B0C763A83}"/>
              </a:ext>
            </a:extLst>
          </p:cNvPr>
          <p:cNvSpPr>
            <a:spLocks noGrp="1"/>
          </p:cNvSpPr>
          <p:nvPr>
            <p:ph idx="1"/>
          </p:nvPr>
        </p:nvSpPr>
        <p:spPr>
          <a:xfrm>
            <a:off x="1136397" y="665018"/>
            <a:ext cx="4959603" cy="5275959"/>
          </a:xfrm>
        </p:spPr>
        <p:txBody>
          <a:bodyPr anchor="t">
            <a:normAutofit/>
          </a:bodyPr>
          <a:lstStyle/>
          <a:p>
            <a:pPr marL="0" indent="0">
              <a:buNone/>
            </a:pPr>
            <a:r>
              <a:rPr lang="en-GB" b="1" i="0" dirty="0">
                <a:effectLst/>
                <a:highlight>
                  <a:srgbClr val="FFFFFF"/>
                </a:highlight>
                <a:latin typeface="Roboto" panose="02000000000000000000" pitchFamily="2" charset="0"/>
              </a:rPr>
              <a:t>Forced Labour Cont.</a:t>
            </a:r>
            <a:endParaRPr lang="en-GB" b="1" dirty="0">
              <a:highlight>
                <a:srgbClr val="FFFFFF"/>
              </a:highlight>
              <a:latin typeface="Roboto" panose="02000000000000000000" pitchFamily="2" charset="0"/>
            </a:endParaRPr>
          </a:p>
          <a:p>
            <a:pPr marL="0" indent="0">
              <a:buNone/>
            </a:pPr>
            <a:endParaRPr lang="en-GB" sz="1600" dirty="0">
              <a:highlight>
                <a:srgbClr val="FFFFFF"/>
              </a:highlight>
              <a:latin typeface="Roboto" panose="02000000000000000000" pitchFamily="2" charset="0"/>
            </a:endParaRPr>
          </a:p>
          <a:p>
            <a:pPr marL="0" indent="0">
              <a:buNone/>
            </a:pPr>
            <a:r>
              <a:rPr lang="en-GB" sz="2000" b="0" i="0" dirty="0">
                <a:effectLst/>
                <a:highlight>
                  <a:srgbClr val="FFFFFF"/>
                </a:highlight>
                <a:latin typeface="Roboto" panose="02000000000000000000" pitchFamily="2" charset="0"/>
              </a:rPr>
              <a:t>The right relating to forced labour is also absolute. However, it does not apply to work that:</a:t>
            </a:r>
          </a:p>
          <a:p>
            <a:pPr marL="0" indent="0">
              <a:buNone/>
            </a:pPr>
            <a:endParaRPr lang="en-GB" sz="2000" b="0" i="0" dirty="0">
              <a:effectLst/>
              <a:highlight>
                <a:srgbClr val="FFFFFF"/>
              </a:highlight>
              <a:latin typeface="Roboto" panose="02000000000000000000" pitchFamily="2" charset="0"/>
            </a:endParaRPr>
          </a:p>
          <a:p>
            <a:r>
              <a:rPr lang="en-GB" sz="2000" dirty="0">
                <a:highlight>
                  <a:srgbClr val="FFFFFF"/>
                </a:highlight>
                <a:latin typeface="Roboto" panose="02000000000000000000" pitchFamily="2" charset="0"/>
              </a:rPr>
              <a:t>Y</a:t>
            </a:r>
            <a:r>
              <a:rPr lang="en-GB" sz="2000" b="0" i="0" dirty="0">
                <a:effectLst/>
                <a:highlight>
                  <a:srgbClr val="FFFFFF"/>
                </a:highlight>
                <a:latin typeface="Roboto" panose="02000000000000000000" pitchFamily="2" charset="0"/>
              </a:rPr>
              <a:t>ou must do as part of a prison or community sentence</a:t>
            </a:r>
          </a:p>
          <a:p>
            <a:r>
              <a:rPr lang="en-GB" sz="2000" b="0" i="0" dirty="0">
                <a:effectLst/>
                <a:highlight>
                  <a:srgbClr val="FFFFFF"/>
                </a:highlight>
                <a:latin typeface="Roboto" panose="02000000000000000000" pitchFamily="2" charset="0"/>
              </a:rPr>
              <a:t>The government requires you to do in a state of emergency, such as after a natural or man-made disaster, and</a:t>
            </a:r>
          </a:p>
          <a:p>
            <a:r>
              <a:rPr lang="en-GB" sz="2000" dirty="0">
                <a:highlight>
                  <a:srgbClr val="FFFFFF"/>
                </a:highlight>
                <a:latin typeface="Roboto" panose="02000000000000000000" pitchFamily="2" charset="0"/>
              </a:rPr>
              <a:t>I</a:t>
            </a:r>
            <a:r>
              <a:rPr lang="en-GB" sz="2000" b="0" i="0" dirty="0">
                <a:effectLst/>
                <a:highlight>
                  <a:srgbClr val="FFFFFF"/>
                </a:highlight>
                <a:latin typeface="Roboto" panose="02000000000000000000" pitchFamily="2" charset="0"/>
              </a:rPr>
              <a:t>s part of normal civic obligations, like jury service.</a:t>
            </a:r>
          </a:p>
          <a:p>
            <a:endParaRPr lang="en-GB" sz="1600" dirty="0"/>
          </a:p>
        </p:txBody>
      </p:sp>
      <p:pic>
        <p:nvPicPr>
          <p:cNvPr id="5" name="Picture 4">
            <a:extLst>
              <a:ext uri="{FF2B5EF4-FFF2-40B4-BE49-F238E27FC236}">
                <a16:creationId xmlns:a16="http://schemas.microsoft.com/office/drawing/2014/main" id="{FF909B63-C145-B4CF-302B-26B4E2118ADC}"/>
              </a:ext>
            </a:extLst>
          </p:cNvPr>
          <p:cNvPicPr>
            <a:picLocks noChangeAspect="1"/>
          </p:cNvPicPr>
          <p:nvPr/>
        </p:nvPicPr>
        <p:blipFill>
          <a:blip r:embed="rId4"/>
          <a:stretch>
            <a:fillRect/>
          </a:stretch>
        </p:blipFill>
        <p:spPr>
          <a:xfrm>
            <a:off x="6512442" y="1518786"/>
            <a:ext cx="5201023" cy="3406670"/>
          </a:xfrm>
          <a:prstGeom prst="rect">
            <a:avLst/>
          </a:prstGeom>
        </p:spPr>
      </p:pic>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34C09458-B6B3-53ED-D4C7-59A81CE5A6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2734833"/>
      </p:ext>
    </p:extLst>
  </p:cSld>
  <p:clrMapOvr>
    <a:masterClrMapping/>
  </p:clrMapOvr>
  <mc:AlternateContent xmlns:mc="http://schemas.openxmlformats.org/markup-compatibility/2006">
    <mc:Choice xmlns:p14="http://schemas.microsoft.com/office/powerpoint/2010/main" Requires="p14">
      <p:transition spd="slow" p14:dur="2000" advTm="32744"/>
    </mc:Choice>
    <mc:Fallback>
      <p:transition spd="slow" advTm="32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BF1E23-E41A-46FA-3988-0D3AF9CC4F41}"/>
              </a:ext>
            </a:extLst>
          </p:cNvPr>
          <p:cNvSpPr>
            <a:spLocks noGrp="1"/>
          </p:cNvSpPr>
          <p:nvPr>
            <p:ph idx="1"/>
          </p:nvPr>
        </p:nvSpPr>
        <p:spPr>
          <a:xfrm>
            <a:off x="761802" y="485192"/>
            <a:ext cx="4646905" cy="5871157"/>
          </a:xfrm>
        </p:spPr>
        <p:txBody>
          <a:bodyPr anchor="ctr">
            <a:normAutofit/>
          </a:bodyPr>
          <a:lstStyle/>
          <a:p>
            <a:pPr marL="0" indent="0">
              <a:buNone/>
            </a:pPr>
            <a:r>
              <a:rPr lang="en-GB" sz="2000" b="0" i="0" dirty="0">
                <a:effectLst/>
                <a:highlight>
                  <a:srgbClr val="FFFFFF"/>
                </a:highlight>
                <a:latin typeface="arial" panose="020B0604020202020204" pitchFamily="34" charset="0"/>
              </a:rPr>
              <a:t>In determining whether a person is being held in slavery or servitude or required to perform forced or compulsory labour, all circumstances must be regarded: </a:t>
            </a:r>
          </a:p>
          <a:p>
            <a:pPr marL="0" indent="0">
              <a:buNone/>
            </a:pPr>
            <a:endParaRPr lang="en-GB" sz="2000" dirty="0">
              <a:highlight>
                <a:srgbClr val="FFFFFF"/>
              </a:highlight>
              <a:latin typeface="arial" panose="020B0604020202020204" pitchFamily="34" charset="0"/>
            </a:endParaRPr>
          </a:p>
          <a:p>
            <a:pPr marL="0" indent="0">
              <a:buNone/>
            </a:pPr>
            <a:r>
              <a:rPr lang="en-GB" sz="2000" dirty="0">
                <a:highlight>
                  <a:srgbClr val="FFFFFF"/>
                </a:highlight>
                <a:latin typeface="arial" panose="020B0604020202020204" pitchFamily="34" charset="0"/>
              </a:rPr>
              <a:t>Personal circumstances: </a:t>
            </a:r>
          </a:p>
          <a:p>
            <a:pPr marL="0" indent="0">
              <a:buNone/>
            </a:pPr>
            <a:endParaRPr lang="en-GB" sz="2000" dirty="0">
              <a:highlight>
                <a:srgbClr val="FFFFFF"/>
              </a:highlight>
              <a:latin typeface="arial" panose="020B0604020202020204" pitchFamily="34" charset="0"/>
            </a:endParaRPr>
          </a:p>
          <a:p>
            <a:pPr marL="0" indent="0">
              <a:buNone/>
            </a:pPr>
            <a:r>
              <a:rPr lang="en-GB" sz="2000" dirty="0">
                <a:highlight>
                  <a:srgbClr val="FFFFFF"/>
                </a:highlight>
                <a:latin typeface="arial" panose="020B0604020202020204" pitchFamily="34" charset="0"/>
              </a:rPr>
              <a:t>Are they a child, family relationships and mental or physical illness. These circumstances may make that individual more vulnerable to exploitation. </a:t>
            </a:r>
            <a:endParaRPr lang="en-GB" sz="2000" dirty="0"/>
          </a:p>
        </p:txBody>
      </p:sp>
      <p:pic>
        <p:nvPicPr>
          <p:cNvPr id="5" name="Picture 4">
            <a:extLst>
              <a:ext uri="{FF2B5EF4-FFF2-40B4-BE49-F238E27FC236}">
                <a16:creationId xmlns:a16="http://schemas.microsoft.com/office/drawing/2014/main" id="{44E119E2-3930-8354-10B5-D97228E4F883}"/>
              </a:ext>
            </a:extLst>
          </p:cNvPr>
          <p:cNvPicPr>
            <a:picLocks noChangeAspect="1"/>
          </p:cNvPicPr>
          <p:nvPr/>
        </p:nvPicPr>
        <p:blipFill>
          <a:blip r:embed="rId4"/>
          <a:srcRect l="13164" r="16404"/>
          <a:stretch/>
        </p:blipFill>
        <p:spPr>
          <a:xfrm>
            <a:off x="6096000" y="1"/>
            <a:ext cx="6102825" cy="6858000"/>
          </a:xfrm>
          <a:prstGeom prst="rect">
            <a:avLst/>
          </a:prstGeom>
        </p:spPr>
      </p:pic>
      <p:pic>
        <p:nvPicPr>
          <p:cNvPr id="6" name="Audio 5">
            <a:hlinkClick r:id="" action="ppaction://media"/>
            <a:extLst>
              <a:ext uri="{FF2B5EF4-FFF2-40B4-BE49-F238E27FC236}">
                <a16:creationId xmlns:a16="http://schemas.microsoft.com/office/drawing/2014/main" id="{A5004933-7DC5-F499-84CB-0E55D19000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6304570"/>
      </p:ext>
    </p:extLst>
  </p:cSld>
  <p:clrMapOvr>
    <a:masterClrMapping/>
  </p:clrMapOvr>
  <mc:AlternateContent xmlns:mc="http://schemas.openxmlformats.org/markup-compatibility/2006">
    <mc:Choice xmlns:p14="http://schemas.microsoft.com/office/powerpoint/2010/main" Requires="p14">
      <p:transition spd="slow" p14:dur="2000" advTm="55290"/>
    </mc:Choice>
    <mc:Fallback>
      <p:transition spd="slow" advTm="55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9D1C0-C40F-A82F-E5EC-FE5D9207CD05}"/>
              </a:ext>
            </a:extLst>
          </p:cNvPr>
          <p:cNvSpPr>
            <a:spLocks noGrp="1"/>
          </p:cNvSpPr>
          <p:nvPr>
            <p:ph type="title"/>
          </p:nvPr>
        </p:nvSpPr>
        <p:spPr/>
        <p:txBody>
          <a:bodyPr/>
          <a:lstStyle/>
          <a:p>
            <a:r>
              <a:rPr lang="en-GB" dirty="0"/>
              <a:t>Is it exploitation?</a:t>
            </a:r>
          </a:p>
        </p:txBody>
      </p:sp>
      <p:graphicFrame>
        <p:nvGraphicFramePr>
          <p:cNvPr id="5" name="Content Placeholder 2">
            <a:extLst>
              <a:ext uri="{FF2B5EF4-FFF2-40B4-BE49-F238E27FC236}">
                <a16:creationId xmlns:a16="http://schemas.microsoft.com/office/drawing/2014/main" id="{AA34D231-DC8F-3CE9-C675-D9029058D47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1538D17C-CF9F-4A98-7FD5-9DD8ABC0542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3733834"/>
      </p:ext>
    </p:extLst>
  </p:cSld>
  <p:clrMapOvr>
    <a:masterClrMapping/>
  </p:clrMapOvr>
  <mc:AlternateContent xmlns:mc="http://schemas.openxmlformats.org/markup-compatibility/2006">
    <mc:Choice xmlns:p14="http://schemas.microsoft.com/office/powerpoint/2010/main" Requires="p14">
      <p:transition spd="slow" p14:dur="2000" advTm="141333"/>
    </mc:Choice>
    <mc:Fallback>
      <p:transition spd="slow" advTm="141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0CF185-0D32-487D-5222-C922AF695437}"/>
              </a:ext>
            </a:extLst>
          </p:cNvPr>
          <p:cNvSpPr>
            <a:spLocks noGrp="1"/>
          </p:cNvSpPr>
          <p:nvPr>
            <p:ph type="title"/>
          </p:nvPr>
        </p:nvSpPr>
        <p:spPr>
          <a:xfrm>
            <a:off x="761803" y="350196"/>
            <a:ext cx="4646904" cy="1624520"/>
          </a:xfrm>
        </p:spPr>
        <p:txBody>
          <a:bodyPr anchor="ctr">
            <a:normAutofit/>
          </a:bodyPr>
          <a:lstStyle/>
          <a:p>
            <a:r>
              <a:rPr lang="en-GB" sz="4000"/>
              <a:t>Task </a:t>
            </a:r>
          </a:p>
        </p:txBody>
      </p:sp>
      <p:sp>
        <p:nvSpPr>
          <p:cNvPr id="3" name="Content Placeholder 2">
            <a:extLst>
              <a:ext uri="{FF2B5EF4-FFF2-40B4-BE49-F238E27FC236}">
                <a16:creationId xmlns:a16="http://schemas.microsoft.com/office/drawing/2014/main" id="{C5926FB2-02D2-84D6-5811-57A5142AFE14}"/>
              </a:ext>
            </a:extLst>
          </p:cNvPr>
          <p:cNvSpPr>
            <a:spLocks noGrp="1"/>
          </p:cNvSpPr>
          <p:nvPr>
            <p:ph idx="1"/>
          </p:nvPr>
        </p:nvSpPr>
        <p:spPr>
          <a:xfrm>
            <a:off x="761802" y="2743200"/>
            <a:ext cx="4646905" cy="3613149"/>
          </a:xfrm>
        </p:spPr>
        <p:txBody>
          <a:bodyPr anchor="ctr">
            <a:normAutofit/>
          </a:bodyPr>
          <a:lstStyle/>
          <a:p>
            <a:r>
              <a:rPr lang="en-GB" sz="2000"/>
              <a:t>In what circumstances can forced labour take place?</a:t>
            </a:r>
          </a:p>
          <a:p>
            <a:r>
              <a:rPr lang="en-GB" sz="2000"/>
              <a:t>Take 5 minutes to consider this and make a list before moving onto the next slide. </a:t>
            </a:r>
          </a:p>
        </p:txBody>
      </p:sp>
      <p:pic>
        <p:nvPicPr>
          <p:cNvPr id="5" name="Picture 4">
            <a:extLst>
              <a:ext uri="{FF2B5EF4-FFF2-40B4-BE49-F238E27FC236}">
                <a16:creationId xmlns:a16="http://schemas.microsoft.com/office/drawing/2014/main" id="{AB0C486B-3019-C8D2-87B0-347AC7B0701A}"/>
              </a:ext>
            </a:extLst>
          </p:cNvPr>
          <p:cNvPicPr>
            <a:picLocks noChangeAspect="1"/>
          </p:cNvPicPr>
          <p:nvPr/>
        </p:nvPicPr>
        <p:blipFill>
          <a:blip r:embed="rId4"/>
          <a:srcRect l="10420" r="2147" b="-2"/>
          <a:stretch/>
        </p:blipFill>
        <p:spPr>
          <a:xfrm>
            <a:off x="6096000" y="1"/>
            <a:ext cx="6102825" cy="6858000"/>
          </a:xfrm>
          <a:prstGeom prst="rect">
            <a:avLst/>
          </a:prstGeom>
        </p:spPr>
      </p:pic>
      <p:pic>
        <p:nvPicPr>
          <p:cNvPr id="8" name="Audio 7">
            <a:hlinkClick r:id="" action="ppaction://media"/>
            <a:extLst>
              <a:ext uri="{FF2B5EF4-FFF2-40B4-BE49-F238E27FC236}">
                <a16:creationId xmlns:a16="http://schemas.microsoft.com/office/drawing/2014/main" id="{01C586F5-AD63-F6A5-5163-80D11CDEFFB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4691113"/>
      </p:ext>
    </p:extLst>
  </p:cSld>
  <p:clrMapOvr>
    <a:masterClrMapping/>
  </p:clrMapOvr>
  <mc:AlternateContent xmlns:mc="http://schemas.openxmlformats.org/markup-compatibility/2006">
    <mc:Choice xmlns:p14="http://schemas.microsoft.com/office/powerpoint/2010/main" Requires="p14">
      <p:transition spd="slow" p14:dur="2000" advTm="23850"/>
    </mc:Choice>
    <mc:Fallback>
      <p:transition spd="slow" advTm="23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CB5DD9F-8665-22B9-5CBF-A57F01C5BD8F}"/>
              </a:ext>
            </a:extLst>
          </p:cNvPr>
          <p:cNvPicPr>
            <a:picLocks noChangeAspect="1"/>
          </p:cNvPicPr>
          <p:nvPr/>
        </p:nvPicPr>
        <p:blipFill>
          <a:blip r:embed="rId5"/>
          <a:srcRect l="9593" r="48990"/>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1D0EA-8C5D-EB71-5223-481C494EBF22}"/>
              </a:ext>
            </a:extLst>
          </p:cNvPr>
          <p:cNvSpPr>
            <a:spLocks noGrp="1"/>
          </p:cNvSpPr>
          <p:nvPr>
            <p:ph type="title"/>
          </p:nvPr>
        </p:nvSpPr>
        <p:spPr>
          <a:xfrm>
            <a:off x="6115317" y="405685"/>
            <a:ext cx="5464968" cy="1559301"/>
          </a:xfrm>
        </p:spPr>
        <p:txBody>
          <a:bodyPr>
            <a:normAutofit/>
          </a:bodyPr>
          <a:lstStyle/>
          <a:p>
            <a:r>
              <a:rPr lang="en-GB" sz="4000"/>
              <a:t>Sexual exploitation</a:t>
            </a:r>
          </a:p>
        </p:txBody>
      </p:sp>
      <p:sp>
        <p:nvSpPr>
          <p:cNvPr id="3" name="Content Placeholder 2">
            <a:extLst>
              <a:ext uri="{FF2B5EF4-FFF2-40B4-BE49-F238E27FC236}">
                <a16:creationId xmlns:a16="http://schemas.microsoft.com/office/drawing/2014/main" id="{2549B783-6C94-0E93-CC11-BDF6461A28CA}"/>
              </a:ext>
            </a:extLst>
          </p:cNvPr>
          <p:cNvSpPr>
            <a:spLocks noGrp="1"/>
          </p:cNvSpPr>
          <p:nvPr>
            <p:ph idx="1"/>
          </p:nvPr>
        </p:nvSpPr>
        <p:spPr>
          <a:xfrm>
            <a:off x="6115317" y="2370671"/>
            <a:ext cx="5247340" cy="3869407"/>
          </a:xfrm>
        </p:spPr>
        <p:txBody>
          <a:bodyPr anchor="ctr">
            <a:normAutofit/>
          </a:bodyPr>
          <a:lstStyle/>
          <a:p>
            <a:pPr fontAlgn="base"/>
            <a:r>
              <a:rPr lang="en-GB" sz="2400" b="0" i="0" dirty="0">
                <a:effectLst/>
                <a:highlight>
                  <a:srgbClr val="FFFFFF"/>
                </a:highlight>
                <a:latin typeface="lato-regular"/>
              </a:rPr>
              <a:t>Victims are forced into sex work or to perform sexual acts against their wishes and without their consent. This includes escort work, pornography or making indecent images of children.</a:t>
            </a:r>
          </a:p>
          <a:p>
            <a:pPr fontAlgn="base"/>
            <a:r>
              <a:rPr lang="en-GB" sz="2400" b="0" i="0" dirty="0">
                <a:effectLst/>
                <a:highlight>
                  <a:srgbClr val="FFFFFF"/>
                </a:highlight>
                <a:latin typeface="lato-regular"/>
              </a:rPr>
              <a:t>Most victims of sexual exploitation are women and children, but men can also be affected.</a:t>
            </a:r>
          </a:p>
          <a:p>
            <a:endParaRPr lang="en-GB" sz="2000" dirty="0"/>
          </a:p>
        </p:txBody>
      </p:sp>
      <p:pic>
        <p:nvPicPr>
          <p:cNvPr id="7" name="Audio 6">
            <a:hlinkClick r:id="" action="ppaction://media"/>
            <a:extLst>
              <a:ext uri="{FF2B5EF4-FFF2-40B4-BE49-F238E27FC236}">
                <a16:creationId xmlns:a16="http://schemas.microsoft.com/office/drawing/2014/main" id="{3D662E28-BD15-573A-D4FE-A40967549D3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9989486"/>
      </p:ext>
    </p:extLst>
  </p:cSld>
  <p:clrMapOvr>
    <a:masterClrMapping/>
  </p:clrMapOvr>
  <mc:AlternateContent xmlns:mc="http://schemas.openxmlformats.org/markup-compatibility/2006">
    <mc:Choice xmlns:p14="http://schemas.microsoft.com/office/powerpoint/2010/main" Requires="p14">
      <p:transition spd="slow" p14:dur="2000" advTm="34367"/>
    </mc:Choice>
    <mc:Fallback>
      <p:transition spd="slow" advTm="34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7336A-6052-7765-DE56-F354E6DAF74A}"/>
              </a:ext>
            </a:extLst>
          </p:cNvPr>
          <p:cNvSpPr>
            <a:spLocks noGrp="1"/>
          </p:cNvSpPr>
          <p:nvPr>
            <p:ph type="title"/>
          </p:nvPr>
        </p:nvSpPr>
        <p:spPr>
          <a:xfrm>
            <a:off x="761803" y="350196"/>
            <a:ext cx="4646904" cy="1624520"/>
          </a:xfrm>
        </p:spPr>
        <p:txBody>
          <a:bodyPr anchor="ctr">
            <a:normAutofit/>
          </a:bodyPr>
          <a:lstStyle/>
          <a:p>
            <a:r>
              <a:rPr lang="en-GB" sz="4000"/>
              <a:t>Criminal exploitation</a:t>
            </a:r>
          </a:p>
        </p:txBody>
      </p:sp>
      <p:sp>
        <p:nvSpPr>
          <p:cNvPr id="3" name="Content Placeholder 2">
            <a:extLst>
              <a:ext uri="{FF2B5EF4-FFF2-40B4-BE49-F238E27FC236}">
                <a16:creationId xmlns:a16="http://schemas.microsoft.com/office/drawing/2014/main" id="{445F9C89-1DC2-1D48-276D-2C082770DE91}"/>
              </a:ext>
            </a:extLst>
          </p:cNvPr>
          <p:cNvSpPr>
            <a:spLocks noGrp="1"/>
          </p:cNvSpPr>
          <p:nvPr>
            <p:ph idx="1"/>
          </p:nvPr>
        </p:nvSpPr>
        <p:spPr>
          <a:xfrm>
            <a:off x="761802" y="2743200"/>
            <a:ext cx="4646905" cy="3613149"/>
          </a:xfrm>
        </p:spPr>
        <p:txBody>
          <a:bodyPr anchor="ctr">
            <a:normAutofit/>
          </a:bodyPr>
          <a:lstStyle/>
          <a:p>
            <a:pPr fontAlgn="base"/>
            <a:r>
              <a:rPr lang="en-GB" sz="2000" b="0" i="0">
                <a:effectLst/>
                <a:highlight>
                  <a:srgbClr val="FFFFFF"/>
                </a:highlight>
                <a:latin typeface="lato-regular"/>
              </a:rPr>
              <a:t>Criminal exploitation is when victims are made to commit crimes like:</a:t>
            </a:r>
          </a:p>
          <a:p>
            <a:pPr fontAlgn="base"/>
            <a:endParaRPr lang="en-GB" sz="2000" b="0" i="0">
              <a:effectLst/>
              <a:highlight>
                <a:srgbClr val="FFFFFF"/>
              </a:highlight>
              <a:latin typeface="lato-regular"/>
            </a:endParaRPr>
          </a:p>
          <a:p>
            <a:pPr fontAlgn="base">
              <a:buFont typeface="Arial" panose="020B0604020202020204" pitchFamily="34" charset="0"/>
              <a:buChar char="•"/>
            </a:pPr>
            <a:r>
              <a:rPr lang="en-GB" sz="2000" b="0" i="0">
                <a:effectLst/>
                <a:highlight>
                  <a:srgbClr val="FFFFFF"/>
                </a:highlight>
                <a:latin typeface="inherit"/>
              </a:rPr>
              <a:t>shoplifting</a:t>
            </a:r>
          </a:p>
          <a:p>
            <a:pPr fontAlgn="base">
              <a:buFont typeface="Arial" panose="020B0604020202020204" pitchFamily="34" charset="0"/>
              <a:buChar char="•"/>
            </a:pPr>
            <a:r>
              <a:rPr lang="en-GB" sz="2000" b="0" i="0">
                <a:effectLst/>
                <a:highlight>
                  <a:srgbClr val="FFFFFF"/>
                </a:highlight>
                <a:latin typeface="inherit"/>
              </a:rPr>
              <a:t>pickpocketing</a:t>
            </a:r>
          </a:p>
          <a:p>
            <a:pPr fontAlgn="base">
              <a:buFont typeface="Arial" panose="020B0604020202020204" pitchFamily="34" charset="0"/>
              <a:buChar char="•"/>
            </a:pPr>
            <a:r>
              <a:rPr lang="en-GB" sz="2000" b="0" i="0">
                <a:effectLst/>
                <a:highlight>
                  <a:srgbClr val="FFFFFF"/>
                </a:highlight>
                <a:latin typeface="inherit"/>
              </a:rPr>
              <a:t>stealing fuel from cars</a:t>
            </a:r>
          </a:p>
          <a:p>
            <a:pPr fontAlgn="base">
              <a:buFont typeface="Arial" panose="020B0604020202020204" pitchFamily="34" charset="0"/>
              <a:buChar char="•"/>
            </a:pPr>
            <a:r>
              <a:rPr lang="en-GB" sz="2000" b="0" i="0">
                <a:effectLst/>
                <a:highlight>
                  <a:srgbClr val="FFFFFF"/>
                </a:highlight>
                <a:latin typeface="inherit"/>
              </a:rPr>
              <a:t>benefit fraud</a:t>
            </a:r>
          </a:p>
          <a:p>
            <a:pPr fontAlgn="base">
              <a:buFont typeface="Arial" panose="020B0604020202020204" pitchFamily="34" charset="0"/>
              <a:buChar char="•"/>
            </a:pPr>
            <a:r>
              <a:rPr lang="en-GB" sz="2000">
                <a:highlight>
                  <a:srgbClr val="FFFFFF"/>
                </a:highlight>
                <a:latin typeface="inherit"/>
              </a:rPr>
              <a:t>Drug offences – growing/distributing (Metropolitan Police, 2024)</a:t>
            </a:r>
            <a:endParaRPr lang="en-GB" sz="2000" b="0" i="0">
              <a:effectLst/>
              <a:highlight>
                <a:srgbClr val="FFFFFF"/>
              </a:highlight>
              <a:latin typeface="inherit"/>
            </a:endParaRPr>
          </a:p>
          <a:p>
            <a:endParaRPr lang="en-GB" sz="2000"/>
          </a:p>
        </p:txBody>
      </p:sp>
      <p:pic>
        <p:nvPicPr>
          <p:cNvPr id="5" name="Picture 4" descr="A close-up of a police car&#10;&#10;Description automatically generated">
            <a:extLst>
              <a:ext uri="{FF2B5EF4-FFF2-40B4-BE49-F238E27FC236}">
                <a16:creationId xmlns:a16="http://schemas.microsoft.com/office/drawing/2014/main" id="{6EF74057-19BC-5392-C957-1778C1734D51}"/>
              </a:ext>
            </a:extLst>
          </p:cNvPr>
          <p:cNvPicPr>
            <a:picLocks noChangeAspect="1"/>
          </p:cNvPicPr>
          <p:nvPr/>
        </p:nvPicPr>
        <p:blipFill>
          <a:blip r:embed="rId5"/>
          <a:srcRect l="31318" r="18626"/>
          <a:stretch/>
        </p:blipFill>
        <p:spPr>
          <a:xfrm>
            <a:off x="6096000" y="1"/>
            <a:ext cx="6102825" cy="6858000"/>
          </a:xfrm>
          <a:prstGeom prst="rect">
            <a:avLst/>
          </a:prstGeom>
        </p:spPr>
      </p:pic>
      <p:pic>
        <p:nvPicPr>
          <p:cNvPr id="14" name="Audio 13">
            <a:hlinkClick r:id="" action="ppaction://media"/>
            <a:extLst>
              <a:ext uri="{FF2B5EF4-FFF2-40B4-BE49-F238E27FC236}">
                <a16:creationId xmlns:a16="http://schemas.microsoft.com/office/drawing/2014/main" id="{7DCD7AA7-841D-30ED-7D50-E70D0884195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12036717"/>
      </p:ext>
    </p:extLst>
  </p:cSld>
  <p:clrMapOvr>
    <a:masterClrMapping/>
  </p:clrMapOvr>
  <mc:AlternateContent xmlns:mc="http://schemas.openxmlformats.org/markup-compatibility/2006">
    <mc:Choice xmlns:p14="http://schemas.microsoft.com/office/powerpoint/2010/main" Requires="p14">
      <p:transition spd="slow" p14:dur="2000" advTm="27316"/>
    </mc:Choice>
    <mc:Fallback>
      <p:transition spd="slow" advTm="27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213AC-AF1A-A892-3B0F-BD15A2C32D75}"/>
              </a:ext>
            </a:extLst>
          </p:cNvPr>
          <p:cNvSpPr>
            <a:spLocks noGrp="1"/>
          </p:cNvSpPr>
          <p:nvPr>
            <p:ph type="title"/>
          </p:nvPr>
        </p:nvSpPr>
        <p:spPr/>
        <p:txBody>
          <a:bodyPr/>
          <a:lstStyle/>
          <a:p>
            <a:r>
              <a:rPr lang="en-GB" dirty="0"/>
              <a:t>Section 45 MSA 2015 Statutory Defence</a:t>
            </a:r>
          </a:p>
        </p:txBody>
      </p:sp>
      <p:sp>
        <p:nvSpPr>
          <p:cNvPr id="3" name="Content Placeholder 2">
            <a:extLst>
              <a:ext uri="{FF2B5EF4-FFF2-40B4-BE49-F238E27FC236}">
                <a16:creationId xmlns:a16="http://schemas.microsoft.com/office/drawing/2014/main" id="{6D0EAA16-28F3-0353-E7EC-6EEF77C918C7}"/>
              </a:ext>
            </a:extLst>
          </p:cNvPr>
          <p:cNvSpPr>
            <a:spLocks noGrp="1"/>
          </p:cNvSpPr>
          <p:nvPr>
            <p:ph idx="1"/>
          </p:nvPr>
        </p:nvSpPr>
        <p:spPr/>
        <p:txBody>
          <a:bodyPr/>
          <a:lstStyle/>
          <a:p>
            <a:r>
              <a:rPr lang="en-GB" dirty="0"/>
              <a:t>The Modern Slavery Act 2015, Section 45, introduces a statutory defence for victims of modern slavery. </a:t>
            </a:r>
          </a:p>
          <a:p>
            <a:r>
              <a:rPr lang="en-GB" dirty="0"/>
              <a:t>The defence will apply to a person who is a victim of trafficking or slavery and has been compelled to commit an offence as a direct consequence of being a modern slavery victim.</a:t>
            </a:r>
          </a:p>
          <a:p>
            <a:r>
              <a:rPr lang="en-GB" dirty="0"/>
              <a:t>It will be a condition of the new defence that a person in the same circumstances as the victim had no realistic alternative but to act in the way they did. </a:t>
            </a:r>
          </a:p>
          <a:p>
            <a:r>
              <a:rPr lang="en-GB" dirty="0"/>
              <a:t>In making that assessment, the age, sex and any physical or mental illnesses are considered by the court.</a:t>
            </a:r>
          </a:p>
        </p:txBody>
      </p:sp>
      <p:pic>
        <p:nvPicPr>
          <p:cNvPr id="12" name="Audio 11">
            <a:hlinkClick r:id="" action="ppaction://media"/>
            <a:extLst>
              <a:ext uri="{FF2B5EF4-FFF2-40B4-BE49-F238E27FC236}">
                <a16:creationId xmlns:a16="http://schemas.microsoft.com/office/drawing/2014/main" id="{C97A81E0-0BFA-BCED-D15D-CCFB40E96C7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26322721"/>
      </p:ext>
    </p:extLst>
  </p:cSld>
  <p:clrMapOvr>
    <a:masterClrMapping/>
  </p:clrMapOvr>
  <mc:AlternateContent xmlns:mc="http://schemas.openxmlformats.org/markup-compatibility/2006">
    <mc:Choice xmlns:p14="http://schemas.microsoft.com/office/powerpoint/2010/main" Requires="p14">
      <p:transition spd="slow" p14:dur="2000" advTm="85706"/>
    </mc:Choice>
    <mc:Fallback>
      <p:transition spd="slow" advTm="85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BF56-EFEB-9A4A-69DF-77214C52C9B3}"/>
              </a:ext>
            </a:extLst>
          </p:cNvPr>
          <p:cNvSpPr>
            <a:spLocks noGrp="1"/>
          </p:cNvSpPr>
          <p:nvPr>
            <p:ph type="title"/>
          </p:nvPr>
        </p:nvSpPr>
        <p:spPr/>
        <p:txBody>
          <a:bodyPr/>
          <a:lstStyle/>
          <a:p>
            <a:r>
              <a:rPr lang="en-GB" dirty="0"/>
              <a:t>Benefits of Sec 45</a:t>
            </a:r>
          </a:p>
        </p:txBody>
      </p:sp>
      <p:graphicFrame>
        <p:nvGraphicFramePr>
          <p:cNvPr id="5" name="Content Placeholder 2">
            <a:extLst>
              <a:ext uri="{FF2B5EF4-FFF2-40B4-BE49-F238E27FC236}">
                <a16:creationId xmlns:a16="http://schemas.microsoft.com/office/drawing/2014/main" id="{BACA560C-5C3B-02AE-F520-0173AC443DFC}"/>
              </a:ext>
            </a:extLst>
          </p:cNvPr>
          <p:cNvGraphicFramePr>
            <a:graphicFrameLocks noGrp="1"/>
          </p:cNvGraphicFramePr>
          <p:nvPr>
            <p:ph idx="1"/>
            <p:extLst>
              <p:ext uri="{D42A27DB-BD31-4B8C-83A1-F6EECF244321}">
                <p14:modId xmlns:p14="http://schemas.microsoft.com/office/powerpoint/2010/main" val="19931492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7" name="Audio 16">
            <a:hlinkClick r:id="" action="ppaction://media"/>
            <a:extLst>
              <a:ext uri="{FF2B5EF4-FFF2-40B4-BE49-F238E27FC236}">
                <a16:creationId xmlns:a16="http://schemas.microsoft.com/office/drawing/2014/main" id="{5CA363E7-26F7-4BAF-7B99-296723CBF2D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0364879"/>
      </p:ext>
    </p:extLst>
  </p:cSld>
  <p:clrMapOvr>
    <a:masterClrMapping/>
  </p:clrMapOvr>
  <mc:AlternateContent xmlns:mc="http://schemas.openxmlformats.org/markup-compatibility/2006">
    <mc:Choice xmlns:p14="http://schemas.microsoft.com/office/powerpoint/2010/main" Requires="p14">
      <p:transition spd="slow" p14:dur="2000" advTm="54986"/>
    </mc:Choice>
    <mc:Fallback>
      <p:transition spd="slow" advTm="54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0F89E-A32E-DF97-AAC6-7FAD83D30B4B}"/>
              </a:ext>
            </a:extLst>
          </p:cNvPr>
          <p:cNvSpPr>
            <a:spLocks noGrp="1"/>
          </p:cNvSpPr>
          <p:nvPr>
            <p:ph type="title"/>
          </p:nvPr>
        </p:nvSpPr>
        <p:spPr>
          <a:xfrm>
            <a:off x="761803" y="350196"/>
            <a:ext cx="4646904" cy="1624520"/>
          </a:xfrm>
        </p:spPr>
        <p:txBody>
          <a:bodyPr anchor="ctr">
            <a:normAutofit/>
          </a:bodyPr>
          <a:lstStyle/>
          <a:p>
            <a:r>
              <a:rPr lang="en-GB" sz="2800"/>
              <a:t>Task – Watch the video on the next slide be prepared to discuss the video in class.</a:t>
            </a:r>
          </a:p>
        </p:txBody>
      </p:sp>
      <p:pic>
        <p:nvPicPr>
          <p:cNvPr id="5" name="Content Placeholder 4" descr="A magnifying glass with gears&#10;&#10;Description automatically generated">
            <a:extLst>
              <a:ext uri="{FF2B5EF4-FFF2-40B4-BE49-F238E27FC236}">
                <a16:creationId xmlns:a16="http://schemas.microsoft.com/office/drawing/2014/main" id="{DCCCDD69-ADCF-35E3-A4E6-7D71EBC5D008}"/>
              </a:ext>
            </a:extLst>
          </p:cNvPr>
          <p:cNvPicPr>
            <a:picLocks noChangeAspect="1"/>
          </p:cNvPicPr>
          <p:nvPr/>
        </p:nvPicPr>
        <p:blipFill>
          <a:blip r:embed="rId4"/>
          <a:srcRect l="10420" r="2147" b="-2"/>
          <a:stretch/>
        </p:blipFill>
        <p:spPr>
          <a:xfrm>
            <a:off x="6096000" y="1"/>
            <a:ext cx="6102825" cy="6858000"/>
          </a:xfrm>
          <a:prstGeom prst="rect">
            <a:avLst/>
          </a:prstGeom>
        </p:spPr>
      </p:pic>
      <p:pic>
        <p:nvPicPr>
          <p:cNvPr id="8" name="Audio 7">
            <a:hlinkClick r:id="" action="ppaction://media"/>
            <a:extLst>
              <a:ext uri="{FF2B5EF4-FFF2-40B4-BE49-F238E27FC236}">
                <a16:creationId xmlns:a16="http://schemas.microsoft.com/office/drawing/2014/main" id="{E07E68D1-9523-5F55-D2CE-078FE33B37F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5019633"/>
      </p:ext>
    </p:extLst>
  </p:cSld>
  <p:clrMapOvr>
    <a:masterClrMapping/>
  </p:clrMapOvr>
  <mc:AlternateContent xmlns:mc="http://schemas.openxmlformats.org/markup-compatibility/2006">
    <mc:Choice xmlns:p14="http://schemas.microsoft.com/office/powerpoint/2010/main" Requires="p14">
      <p:transition spd="slow" p14:dur="2000" advTm="20281"/>
    </mc:Choice>
    <mc:Fallback>
      <p:transition spd="slow" advTm="20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9F011-5383-145E-278A-788DE64FEC66}"/>
              </a:ext>
            </a:extLst>
          </p:cNvPr>
          <p:cNvSpPr>
            <a:spLocks noGrp="1"/>
          </p:cNvSpPr>
          <p:nvPr>
            <p:ph type="title"/>
          </p:nvPr>
        </p:nvSpPr>
        <p:spPr/>
        <p:txBody>
          <a:bodyPr/>
          <a:lstStyle/>
          <a:p>
            <a:r>
              <a:rPr lang="en-GB" dirty="0"/>
              <a:t>Modern Slavery is closer than you think</a:t>
            </a:r>
          </a:p>
        </p:txBody>
      </p:sp>
      <p:pic>
        <p:nvPicPr>
          <p:cNvPr id="4" name="Online Media 3" title="Modern Slavery is closer than you think: Understanding Modern Slavery and Human Trafficking">
            <a:hlinkClick r:id="" action="ppaction://media"/>
            <a:extLst>
              <a:ext uri="{FF2B5EF4-FFF2-40B4-BE49-F238E27FC236}">
                <a16:creationId xmlns:a16="http://schemas.microsoft.com/office/drawing/2014/main" id="{8F31CB49-52BD-78DB-D5E6-A986941FE1E1}"/>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388637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DD78D-DD23-EA69-D6CF-39FF042665A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Human Trafficking</a:t>
            </a:r>
          </a:p>
        </p:txBody>
      </p:sp>
      <p:pic>
        <p:nvPicPr>
          <p:cNvPr id="7" name="Content Placeholder 6">
            <a:extLst>
              <a:ext uri="{FF2B5EF4-FFF2-40B4-BE49-F238E27FC236}">
                <a16:creationId xmlns:a16="http://schemas.microsoft.com/office/drawing/2014/main" id="{EF821CE0-A860-5C59-32D1-FB98A12AFCCC}"/>
              </a:ext>
            </a:extLst>
          </p:cNvPr>
          <p:cNvPicPr>
            <a:picLocks noGrp="1" noChangeAspect="1"/>
          </p:cNvPicPr>
          <p:nvPr>
            <p:ph idx="1"/>
          </p:nvPr>
        </p:nvPicPr>
        <p:blipFill>
          <a:blip r:embed="rId4"/>
          <a:stretch>
            <a:fillRect/>
          </a:stretch>
        </p:blipFill>
        <p:spPr>
          <a:xfrm>
            <a:off x="4038600" y="1028244"/>
            <a:ext cx="7188199" cy="4798122"/>
          </a:xfrm>
          <a:prstGeom prst="rect">
            <a:avLst/>
          </a:prstGeom>
        </p:spPr>
      </p:pic>
      <p:pic>
        <p:nvPicPr>
          <p:cNvPr id="5" name="Audio 4">
            <a:hlinkClick r:id="" action="ppaction://media"/>
            <a:extLst>
              <a:ext uri="{FF2B5EF4-FFF2-40B4-BE49-F238E27FC236}">
                <a16:creationId xmlns:a16="http://schemas.microsoft.com/office/drawing/2014/main" id="{ED629C25-CC1B-9CA5-3968-4C8BF55986A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76124005"/>
      </p:ext>
    </p:extLst>
  </p:cSld>
  <p:clrMapOvr>
    <a:masterClrMapping/>
  </p:clrMapOvr>
  <mc:AlternateContent xmlns:mc="http://schemas.openxmlformats.org/markup-compatibility/2006">
    <mc:Choice xmlns:p14="http://schemas.microsoft.com/office/powerpoint/2010/main" Requires="p14">
      <p:transition spd="slow" p14:dur="2000" advTm="21838"/>
    </mc:Choice>
    <mc:Fallback>
      <p:transition spd="slow" advTm="21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E8615-61D2-E5AF-7240-C44986CEE1F1}"/>
              </a:ext>
            </a:extLst>
          </p:cNvPr>
          <p:cNvSpPr>
            <a:spLocks noGrp="1"/>
          </p:cNvSpPr>
          <p:nvPr>
            <p:ph type="title"/>
          </p:nvPr>
        </p:nvSpPr>
        <p:spPr>
          <a:xfrm>
            <a:off x="761803" y="350196"/>
            <a:ext cx="4646904" cy="1624520"/>
          </a:xfrm>
        </p:spPr>
        <p:txBody>
          <a:bodyPr anchor="ctr">
            <a:normAutofit/>
          </a:bodyPr>
          <a:lstStyle/>
          <a:p>
            <a:r>
              <a:rPr lang="en-GB" sz="3700"/>
              <a:t>Task – Research Section 2 of the MSA 2015</a:t>
            </a:r>
          </a:p>
        </p:txBody>
      </p:sp>
      <p:sp>
        <p:nvSpPr>
          <p:cNvPr id="3" name="Content Placeholder 2">
            <a:extLst>
              <a:ext uri="{FF2B5EF4-FFF2-40B4-BE49-F238E27FC236}">
                <a16:creationId xmlns:a16="http://schemas.microsoft.com/office/drawing/2014/main" id="{A2846D0A-5541-EA10-3C40-F36A23405B22}"/>
              </a:ext>
            </a:extLst>
          </p:cNvPr>
          <p:cNvSpPr>
            <a:spLocks noGrp="1"/>
          </p:cNvSpPr>
          <p:nvPr>
            <p:ph idx="1"/>
          </p:nvPr>
        </p:nvSpPr>
        <p:spPr>
          <a:xfrm>
            <a:off x="761802" y="2743200"/>
            <a:ext cx="4646905" cy="3613149"/>
          </a:xfrm>
        </p:spPr>
        <p:txBody>
          <a:bodyPr anchor="ctr">
            <a:normAutofit/>
          </a:bodyPr>
          <a:lstStyle/>
          <a:p>
            <a:r>
              <a:rPr lang="en-GB" sz="2000"/>
              <a:t>Write the definition down before moving onto the next slide. </a:t>
            </a:r>
          </a:p>
        </p:txBody>
      </p:sp>
      <p:pic>
        <p:nvPicPr>
          <p:cNvPr id="5" name="Picture 4">
            <a:extLst>
              <a:ext uri="{FF2B5EF4-FFF2-40B4-BE49-F238E27FC236}">
                <a16:creationId xmlns:a16="http://schemas.microsoft.com/office/drawing/2014/main" id="{171E51BD-1101-5DA2-7F42-D5AB3C520A47}"/>
              </a:ext>
            </a:extLst>
          </p:cNvPr>
          <p:cNvPicPr>
            <a:picLocks noChangeAspect="1"/>
          </p:cNvPicPr>
          <p:nvPr/>
        </p:nvPicPr>
        <p:blipFill>
          <a:blip r:embed="rId4"/>
          <a:srcRect l="10420" r="2147" b="-2"/>
          <a:stretch/>
        </p:blipFill>
        <p:spPr>
          <a:xfrm>
            <a:off x="6096000" y="1"/>
            <a:ext cx="6102825" cy="6858000"/>
          </a:xfrm>
          <a:prstGeom prst="rect">
            <a:avLst/>
          </a:prstGeom>
        </p:spPr>
      </p:pic>
      <p:pic>
        <p:nvPicPr>
          <p:cNvPr id="9" name="Audio 8">
            <a:hlinkClick r:id="" action="ppaction://media"/>
            <a:extLst>
              <a:ext uri="{FF2B5EF4-FFF2-40B4-BE49-F238E27FC236}">
                <a16:creationId xmlns:a16="http://schemas.microsoft.com/office/drawing/2014/main" id="{B3216D2D-10A4-E880-0E99-BAFF77C634E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2820783"/>
      </p:ext>
    </p:extLst>
  </p:cSld>
  <p:clrMapOvr>
    <a:masterClrMapping/>
  </p:clrMapOvr>
  <mc:AlternateContent xmlns:mc="http://schemas.openxmlformats.org/markup-compatibility/2006">
    <mc:Choice xmlns:p14="http://schemas.microsoft.com/office/powerpoint/2010/main" Requires="p14">
      <p:transition spd="slow" p14:dur="2000" advTm="29280"/>
    </mc:Choice>
    <mc:Fallback>
      <p:transition spd="slow" advTm="29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3A55C-FA65-23EE-407B-D5838B33C727}"/>
              </a:ext>
            </a:extLst>
          </p:cNvPr>
          <p:cNvSpPr>
            <a:spLocks noGrp="1"/>
          </p:cNvSpPr>
          <p:nvPr>
            <p:ph type="title"/>
          </p:nvPr>
        </p:nvSpPr>
        <p:spPr/>
        <p:txBody>
          <a:bodyPr/>
          <a:lstStyle/>
          <a:p>
            <a:r>
              <a:rPr lang="en-GB" dirty="0"/>
              <a:t>Human Trafficking – Sec 2 MSA 2015</a:t>
            </a:r>
          </a:p>
        </p:txBody>
      </p:sp>
      <p:sp>
        <p:nvSpPr>
          <p:cNvPr id="3" name="Content Placeholder 2">
            <a:extLst>
              <a:ext uri="{FF2B5EF4-FFF2-40B4-BE49-F238E27FC236}">
                <a16:creationId xmlns:a16="http://schemas.microsoft.com/office/drawing/2014/main" id="{E2563EE8-3AD2-9C17-0A45-E2A06F8DF49B}"/>
              </a:ext>
            </a:extLst>
          </p:cNvPr>
          <p:cNvSpPr>
            <a:spLocks noGrp="1"/>
          </p:cNvSpPr>
          <p:nvPr>
            <p:ph idx="1"/>
          </p:nvPr>
        </p:nvSpPr>
        <p:spPr/>
        <p:txBody>
          <a:bodyPr/>
          <a:lstStyle/>
          <a:p>
            <a:pPr marL="0" indent="0" algn="ctr">
              <a:buNone/>
            </a:pPr>
            <a:r>
              <a:rPr lang="en-GB" b="0" i="0" dirty="0">
                <a:solidFill>
                  <a:srgbClr val="1E1E1E"/>
                </a:solidFill>
                <a:effectLst/>
                <a:highlight>
                  <a:srgbClr val="FFFFFF"/>
                </a:highlight>
                <a:latin typeface="arial" panose="020B0604020202020204" pitchFamily="34" charset="0"/>
              </a:rPr>
              <a:t>(1)A person commits an offence if the person arranges or facilitates the travel of another person (“V”) with a view to V being exploited.</a:t>
            </a:r>
          </a:p>
          <a:p>
            <a:pPr marL="0" indent="0" algn="ctr">
              <a:buNone/>
            </a:pPr>
            <a:r>
              <a:rPr lang="en-GB" b="0" i="0" dirty="0">
                <a:solidFill>
                  <a:srgbClr val="1E1E1E"/>
                </a:solidFill>
                <a:effectLst/>
                <a:highlight>
                  <a:srgbClr val="FFFFFF"/>
                </a:highlight>
                <a:latin typeface="arial" panose="020B0604020202020204" pitchFamily="34" charset="0"/>
              </a:rPr>
              <a:t>(2)It is irrelevant whether V consents to the travel (whether V is an adult or a child).</a:t>
            </a:r>
          </a:p>
          <a:p>
            <a:pPr marL="0" indent="0" algn="ctr">
              <a:buNone/>
            </a:pPr>
            <a:r>
              <a:rPr lang="en-GB" b="0" i="0" dirty="0">
                <a:solidFill>
                  <a:srgbClr val="1E1E1E"/>
                </a:solidFill>
                <a:effectLst/>
                <a:highlight>
                  <a:srgbClr val="FFFFFF"/>
                </a:highlight>
                <a:latin typeface="arial" panose="020B0604020202020204" pitchFamily="34" charset="0"/>
              </a:rPr>
              <a:t>(3)A person may in particular arrange or facilitate V’s travel by recruiting V, transporting or transferring V, harbouring or receiving V, or transferring or exchanging control over V.</a:t>
            </a:r>
          </a:p>
          <a:p>
            <a:endParaRPr lang="en-GB" dirty="0"/>
          </a:p>
        </p:txBody>
      </p:sp>
      <p:pic>
        <p:nvPicPr>
          <p:cNvPr id="6" name="Audio 5">
            <a:hlinkClick r:id="" action="ppaction://media"/>
            <a:extLst>
              <a:ext uri="{FF2B5EF4-FFF2-40B4-BE49-F238E27FC236}">
                <a16:creationId xmlns:a16="http://schemas.microsoft.com/office/drawing/2014/main" id="{0EC94C0E-2854-CE38-F2FF-E0789164CA5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5808459"/>
      </p:ext>
    </p:extLst>
  </p:cSld>
  <p:clrMapOvr>
    <a:masterClrMapping/>
  </p:clrMapOvr>
  <mc:AlternateContent xmlns:mc="http://schemas.openxmlformats.org/markup-compatibility/2006">
    <mc:Choice xmlns:p14="http://schemas.microsoft.com/office/powerpoint/2010/main" Requires="p14">
      <p:transition spd="slow" p14:dur="2000" advTm="54890"/>
    </mc:Choice>
    <mc:Fallback>
      <p:transition spd="slow" advTm="54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white surface&#10;&#10;Description automatically generated">
            <a:extLst>
              <a:ext uri="{FF2B5EF4-FFF2-40B4-BE49-F238E27FC236}">
                <a16:creationId xmlns:a16="http://schemas.microsoft.com/office/drawing/2014/main" id="{5E8BAA75-E43F-FB47-7FD9-0EAA37DD6058}"/>
              </a:ext>
            </a:extLst>
          </p:cNvPr>
          <p:cNvPicPr>
            <a:picLocks noChangeAspect="1"/>
          </p:cNvPicPr>
          <p:nvPr/>
        </p:nvPicPr>
        <p:blipFill>
          <a:blip r:embed="rId5">
            <a:duotone>
              <a:schemeClr val="bg2">
                <a:shade val="45000"/>
                <a:satMod val="135000"/>
              </a:schemeClr>
              <a:prstClr val="white"/>
            </a:duotone>
          </a:blip>
          <a:srcRect t="12686" b="272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2BC84-6EED-AC3E-CC9F-00CFBB2EF031}"/>
              </a:ext>
            </a:extLst>
          </p:cNvPr>
          <p:cNvSpPr>
            <a:spLocks noGrp="1"/>
          </p:cNvSpPr>
          <p:nvPr>
            <p:ph type="title"/>
          </p:nvPr>
        </p:nvSpPr>
        <p:spPr>
          <a:xfrm>
            <a:off x="838200" y="365125"/>
            <a:ext cx="10515600" cy="1325563"/>
          </a:xfrm>
        </p:spPr>
        <p:txBody>
          <a:bodyPr>
            <a:normAutofit/>
          </a:bodyPr>
          <a:lstStyle/>
          <a:p>
            <a:r>
              <a:rPr lang="en-GB" dirty="0"/>
              <a:t>Travel means: </a:t>
            </a:r>
          </a:p>
        </p:txBody>
      </p:sp>
      <p:graphicFrame>
        <p:nvGraphicFramePr>
          <p:cNvPr id="5" name="Content Placeholder 2">
            <a:extLst>
              <a:ext uri="{FF2B5EF4-FFF2-40B4-BE49-F238E27FC236}">
                <a16:creationId xmlns:a16="http://schemas.microsoft.com/office/drawing/2014/main" id="{F0D5827F-78D5-E3C0-5F7E-4B19323A6E95}"/>
              </a:ext>
            </a:extLst>
          </p:cNvPr>
          <p:cNvGraphicFramePr>
            <a:graphicFrameLocks noGrp="1"/>
          </p:cNvGraphicFramePr>
          <p:nvPr>
            <p:ph idx="1"/>
            <p:extLst>
              <p:ext uri="{D42A27DB-BD31-4B8C-83A1-F6EECF244321}">
                <p14:modId xmlns:p14="http://schemas.microsoft.com/office/powerpoint/2010/main" val="19457582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C7425A5B-7FDE-65AD-E1B8-A28D0A6A31E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4496033"/>
      </p:ext>
    </p:extLst>
  </p:cSld>
  <p:clrMapOvr>
    <a:masterClrMapping/>
  </p:clrMapOvr>
  <mc:AlternateContent xmlns:mc="http://schemas.openxmlformats.org/markup-compatibility/2006">
    <mc:Choice xmlns:p14="http://schemas.microsoft.com/office/powerpoint/2010/main" Requires="p14">
      <p:transition spd="slow" p14:dur="2000" advTm="172124"/>
    </mc:Choice>
    <mc:Fallback>
      <p:transition spd="slow" advTm="172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3935B40-B830-CAF6-C767-84FE0DF7209C}"/>
              </a:ext>
            </a:extLst>
          </p:cNvPr>
          <p:cNvPicPr>
            <a:picLocks noGrp="1" noChangeAspect="1"/>
          </p:cNvPicPr>
          <p:nvPr>
            <p:ph idx="1"/>
          </p:nvPr>
        </p:nvPicPr>
        <p:blipFill>
          <a:blip r:embed="rId5"/>
          <a:stretch>
            <a:fillRect/>
          </a:stretch>
        </p:blipFill>
        <p:spPr>
          <a:xfrm>
            <a:off x="643467" y="784522"/>
            <a:ext cx="10905066" cy="5288956"/>
          </a:xfrm>
          <a:prstGeom prst="rect">
            <a:avLst/>
          </a:prstGeom>
        </p:spPr>
      </p:pic>
      <p:pic>
        <p:nvPicPr>
          <p:cNvPr id="9" name="Audio 8">
            <a:hlinkClick r:id="" action="ppaction://media"/>
            <a:extLst>
              <a:ext uri="{FF2B5EF4-FFF2-40B4-BE49-F238E27FC236}">
                <a16:creationId xmlns:a16="http://schemas.microsoft.com/office/drawing/2014/main" id="{A2747F0B-59AE-D524-92A9-22E008974A4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94927423"/>
      </p:ext>
    </p:extLst>
  </p:cSld>
  <p:clrMapOvr>
    <a:masterClrMapping/>
  </p:clrMapOvr>
  <mc:AlternateContent xmlns:mc="http://schemas.openxmlformats.org/markup-compatibility/2006">
    <mc:Choice xmlns:p14="http://schemas.microsoft.com/office/powerpoint/2010/main" Requires="p14">
      <p:transition spd="slow" p14:dur="2000" advTm="28954"/>
    </mc:Choice>
    <mc:Fallback>
      <p:transition spd="slow" advTm="28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E3BB24-645D-A5B9-48E8-17788A38086B}"/>
              </a:ext>
            </a:extLst>
          </p:cNvPr>
          <p:cNvSpPr>
            <a:spLocks noGrp="1"/>
          </p:cNvSpPr>
          <p:nvPr>
            <p:ph type="title"/>
          </p:nvPr>
        </p:nvSpPr>
        <p:spPr>
          <a:xfrm>
            <a:off x="1137034" y="609597"/>
            <a:ext cx="9392421" cy="1330841"/>
          </a:xfrm>
        </p:spPr>
        <p:txBody>
          <a:bodyPr>
            <a:normAutofit/>
          </a:bodyPr>
          <a:lstStyle/>
          <a:p>
            <a:r>
              <a:rPr lang="en-GB" dirty="0"/>
              <a:t>Operation Stovewood</a:t>
            </a:r>
          </a:p>
        </p:txBody>
      </p:sp>
      <p:sp>
        <p:nvSpPr>
          <p:cNvPr id="3" name="Content Placeholder 2">
            <a:extLst>
              <a:ext uri="{FF2B5EF4-FFF2-40B4-BE49-F238E27FC236}">
                <a16:creationId xmlns:a16="http://schemas.microsoft.com/office/drawing/2014/main" id="{9BBD28FC-FFBA-AEDB-5D4F-2454AA5D7F1E}"/>
              </a:ext>
            </a:extLst>
          </p:cNvPr>
          <p:cNvSpPr>
            <a:spLocks noGrp="1"/>
          </p:cNvSpPr>
          <p:nvPr>
            <p:ph idx="1"/>
          </p:nvPr>
        </p:nvSpPr>
        <p:spPr>
          <a:xfrm>
            <a:off x="1137034" y="2198362"/>
            <a:ext cx="4958966" cy="3917773"/>
          </a:xfrm>
        </p:spPr>
        <p:txBody>
          <a:bodyPr>
            <a:normAutofit/>
          </a:bodyPr>
          <a:lstStyle/>
          <a:p>
            <a:r>
              <a:rPr lang="en-GB" sz="2000" b="0" i="0">
                <a:effectLst/>
                <a:highlight>
                  <a:srgbClr val="FFFFFF"/>
                </a:highlight>
                <a:latin typeface="Lato" panose="020F0502020204030203" pitchFamily="34" charset="0"/>
              </a:rPr>
              <a:t>Seven men convicted for committing child sex abuse offences against two young girls in Rotherham during the 2000s.</a:t>
            </a:r>
          </a:p>
          <a:p>
            <a:r>
              <a:rPr lang="en-GB" sz="2000" b="0" i="0">
                <a:effectLst/>
                <a:highlight>
                  <a:srgbClr val="FFFFFF"/>
                </a:highlight>
                <a:latin typeface="Lato" panose="020F0502020204030203" pitchFamily="34" charset="0"/>
              </a:rPr>
              <a:t>Operation Stovewood is a major investigation into child sexual abuse and exploitation which took place in Rotherham, South Yorkshire, between 1997 and 2013 (Crown Prosecution Service, 2024).</a:t>
            </a:r>
          </a:p>
          <a:p>
            <a:r>
              <a:rPr lang="en-GB" sz="2000">
                <a:highlight>
                  <a:srgbClr val="FFFFFF"/>
                </a:highlight>
                <a:latin typeface="Lato" panose="020F0502020204030203" pitchFamily="34" charset="0"/>
              </a:rPr>
              <a:t>Two victims trafficked within the UK for sexual exploitation. </a:t>
            </a:r>
            <a:endParaRPr lang="en-GB" sz="2000"/>
          </a:p>
        </p:txBody>
      </p:sp>
      <p:pic>
        <p:nvPicPr>
          <p:cNvPr id="5" name="Picture 4">
            <a:extLst>
              <a:ext uri="{FF2B5EF4-FFF2-40B4-BE49-F238E27FC236}">
                <a16:creationId xmlns:a16="http://schemas.microsoft.com/office/drawing/2014/main" id="{B8906C18-5161-38AF-6038-CDEE0D6CD6A2}"/>
              </a:ext>
            </a:extLst>
          </p:cNvPr>
          <p:cNvPicPr>
            <a:picLocks noChangeAspect="1"/>
          </p:cNvPicPr>
          <p:nvPr/>
        </p:nvPicPr>
        <p:blipFill>
          <a:blip r:embed="rId5"/>
          <a:stretch>
            <a:fillRect/>
          </a:stretch>
        </p:blipFill>
        <p:spPr>
          <a:xfrm>
            <a:off x="6719367" y="2392880"/>
            <a:ext cx="4788505" cy="3339982"/>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Audio 7">
            <a:hlinkClick r:id="" action="ppaction://media"/>
            <a:extLst>
              <a:ext uri="{FF2B5EF4-FFF2-40B4-BE49-F238E27FC236}">
                <a16:creationId xmlns:a16="http://schemas.microsoft.com/office/drawing/2014/main" id="{7D3BA4EF-8A84-707C-D711-E9A99099AD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9505070"/>
      </p:ext>
    </p:extLst>
  </p:cSld>
  <p:clrMapOvr>
    <a:masterClrMapping/>
  </p:clrMapOvr>
  <mc:AlternateContent xmlns:mc="http://schemas.openxmlformats.org/markup-compatibility/2006">
    <mc:Choice xmlns:p14="http://schemas.microsoft.com/office/powerpoint/2010/main" Requires="p14">
      <p:transition spd="slow" p14:dur="2000" advTm="56887"/>
    </mc:Choice>
    <mc:Fallback>
      <p:transition spd="slow" advTm="56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5" name="Rectangle 14">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98A57-87CB-FFB6-8501-936614B057DC}"/>
              </a:ext>
            </a:extLst>
          </p:cNvPr>
          <p:cNvSpPr>
            <a:spLocks noGrp="1"/>
          </p:cNvSpPr>
          <p:nvPr>
            <p:ph type="title"/>
          </p:nvPr>
        </p:nvSpPr>
        <p:spPr>
          <a:xfrm>
            <a:off x="1057025" y="922644"/>
            <a:ext cx="5040285" cy="1169585"/>
          </a:xfrm>
        </p:spPr>
        <p:txBody>
          <a:bodyPr anchor="b">
            <a:normAutofit/>
          </a:bodyPr>
          <a:lstStyle/>
          <a:p>
            <a:r>
              <a:rPr lang="en-GB" sz="3700"/>
              <a:t>Further reading on Moodle</a:t>
            </a:r>
          </a:p>
        </p:txBody>
      </p:sp>
      <p:sp>
        <p:nvSpPr>
          <p:cNvPr id="20" name="Rectangle 19">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544DE5-01DE-BA98-8488-C9305C49844B}"/>
              </a:ext>
            </a:extLst>
          </p:cNvPr>
          <p:cNvSpPr>
            <a:spLocks noGrp="1"/>
          </p:cNvSpPr>
          <p:nvPr>
            <p:ph idx="1"/>
          </p:nvPr>
        </p:nvSpPr>
        <p:spPr>
          <a:xfrm>
            <a:off x="1055715" y="2508105"/>
            <a:ext cx="5040285" cy="3632493"/>
          </a:xfrm>
        </p:spPr>
        <p:txBody>
          <a:bodyPr anchor="ctr">
            <a:normAutofit/>
          </a:bodyPr>
          <a:lstStyle/>
          <a:p>
            <a:r>
              <a:rPr lang="en-GB" sz="2000">
                <a:hlinkClick r:id="rId4"/>
              </a:rPr>
              <a:t>https://www.rotherham.gov.uk/downloads/file/279/independent-inquiry-into-child-sexual-exploitation-in-rotherham</a:t>
            </a:r>
            <a:endParaRPr lang="en-GB" sz="2000"/>
          </a:p>
        </p:txBody>
      </p:sp>
      <p:pic>
        <p:nvPicPr>
          <p:cNvPr id="7" name="Picture 6">
            <a:extLst>
              <a:ext uri="{FF2B5EF4-FFF2-40B4-BE49-F238E27FC236}">
                <a16:creationId xmlns:a16="http://schemas.microsoft.com/office/drawing/2014/main" id="{F509FE98-9B9C-7933-0D78-64D0B91CD87A}"/>
              </a:ext>
            </a:extLst>
          </p:cNvPr>
          <p:cNvPicPr>
            <a:picLocks noChangeAspect="1"/>
          </p:cNvPicPr>
          <p:nvPr/>
        </p:nvPicPr>
        <p:blipFill>
          <a:blip r:embed="rId5"/>
          <a:stretch>
            <a:fillRect/>
          </a:stretch>
        </p:blipFill>
        <p:spPr>
          <a:xfrm>
            <a:off x="7148043" y="774285"/>
            <a:ext cx="3986368" cy="2581173"/>
          </a:xfrm>
          <a:prstGeom prst="rect">
            <a:avLst/>
          </a:prstGeom>
        </p:spPr>
      </p:pic>
      <p:pic>
        <p:nvPicPr>
          <p:cNvPr id="5" name="Picture 4">
            <a:extLst>
              <a:ext uri="{FF2B5EF4-FFF2-40B4-BE49-F238E27FC236}">
                <a16:creationId xmlns:a16="http://schemas.microsoft.com/office/drawing/2014/main" id="{F757997E-C147-D115-8CF9-83A033BB3C7D}"/>
              </a:ext>
            </a:extLst>
          </p:cNvPr>
          <p:cNvPicPr>
            <a:picLocks noChangeAspect="1"/>
          </p:cNvPicPr>
          <p:nvPr/>
        </p:nvPicPr>
        <p:blipFill>
          <a:blip r:embed="rId6"/>
          <a:stretch>
            <a:fillRect/>
          </a:stretch>
        </p:blipFill>
        <p:spPr>
          <a:xfrm>
            <a:off x="7116777" y="3575074"/>
            <a:ext cx="4048899" cy="2581173"/>
          </a:xfrm>
          <a:prstGeom prst="rect">
            <a:avLst/>
          </a:prstGeom>
        </p:spPr>
      </p:pic>
      <p:pic>
        <p:nvPicPr>
          <p:cNvPr id="9" name="Audio 8">
            <a:hlinkClick r:id="" action="ppaction://media"/>
            <a:extLst>
              <a:ext uri="{FF2B5EF4-FFF2-40B4-BE49-F238E27FC236}">
                <a16:creationId xmlns:a16="http://schemas.microsoft.com/office/drawing/2014/main" id="{2ECBB285-5F45-E642-D496-A4A6B586D94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0998258"/>
      </p:ext>
    </p:extLst>
  </p:cSld>
  <p:clrMapOvr>
    <a:masterClrMapping/>
  </p:clrMapOvr>
  <mc:AlternateContent xmlns:mc="http://schemas.openxmlformats.org/markup-compatibility/2006">
    <mc:Choice xmlns:p14="http://schemas.microsoft.com/office/powerpoint/2010/main" Requires="p14">
      <p:transition spd="slow" p14:dur="2000" advTm="35281"/>
    </mc:Choice>
    <mc:Fallback>
      <p:transition spd="slow" advTm="35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26A622-E259-8964-E370-691852A2F6F0}"/>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5100"/>
              <a:t>Further reading – See link within Moodle. </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een rectangular object with white text&#10;&#10;Description automatically generated">
            <a:hlinkClick r:id="rId5"/>
            <a:extLst>
              <a:ext uri="{FF2B5EF4-FFF2-40B4-BE49-F238E27FC236}">
                <a16:creationId xmlns:a16="http://schemas.microsoft.com/office/drawing/2014/main" id="{BE178839-FA55-3047-75FC-E337121DDB50}"/>
              </a:ext>
            </a:extLst>
          </p:cNvPr>
          <p:cNvPicPr>
            <a:picLocks noGrp="1" noChangeAspect="1"/>
          </p:cNvPicPr>
          <p:nvPr>
            <p:ph idx="1"/>
          </p:nvPr>
        </p:nvPicPr>
        <p:blipFill>
          <a:blip r:embed="rId6"/>
          <a:stretch>
            <a:fillRect/>
          </a:stretch>
        </p:blipFill>
        <p:spPr>
          <a:xfrm>
            <a:off x="1860716" y="2642616"/>
            <a:ext cx="2533063" cy="3605784"/>
          </a:xfrm>
          <a:prstGeom prst="rect">
            <a:avLst/>
          </a:prstGeom>
        </p:spPr>
      </p:pic>
      <p:pic>
        <p:nvPicPr>
          <p:cNvPr id="7" name="Picture 6" descr="A drawing of a book&#10;&#10;Description automatically generated">
            <a:extLst>
              <a:ext uri="{FF2B5EF4-FFF2-40B4-BE49-F238E27FC236}">
                <a16:creationId xmlns:a16="http://schemas.microsoft.com/office/drawing/2014/main" id="{D09AEC82-F015-9945-FF84-3728405E6E54}"/>
              </a:ext>
            </a:extLst>
          </p:cNvPr>
          <p:cNvPicPr>
            <a:picLocks noChangeAspect="1"/>
          </p:cNvPicPr>
          <p:nvPr/>
        </p:nvPicPr>
        <p:blipFill>
          <a:blip r:embed="rId7"/>
          <a:stretch>
            <a:fillRect/>
          </a:stretch>
        </p:blipFill>
        <p:spPr>
          <a:xfrm>
            <a:off x="6728195" y="2642616"/>
            <a:ext cx="4667018" cy="3605784"/>
          </a:xfrm>
          <a:prstGeom prst="rect">
            <a:avLst/>
          </a:prstGeom>
        </p:spPr>
      </p:pic>
      <p:pic>
        <p:nvPicPr>
          <p:cNvPr id="8" name="Audio 7">
            <a:hlinkClick r:id="" action="ppaction://media"/>
            <a:extLst>
              <a:ext uri="{FF2B5EF4-FFF2-40B4-BE49-F238E27FC236}">
                <a16:creationId xmlns:a16="http://schemas.microsoft.com/office/drawing/2014/main" id="{E0179ABA-699C-CC45-CCE6-BE7408D52B8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5942228"/>
      </p:ext>
    </p:extLst>
  </p:cSld>
  <p:clrMapOvr>
    <a:masterClrMapping/>
  </p:clrMapOvr>
  <mc:AlternateContent xmlns:mc="http://schemas.openxmlformats.org/markup-compatibility/2006">
    <mc:Choice xmlns:p14="http://schemas.microsoft.com/office/powerpoint/2010/main" Requires="p14">
      <p:transition spd="slow" p14:dur="2000" advTm="16704"/>
    </mc:Choice>
    <mc:Fallback>
      <p:transition spd="slow" advTm="16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BDF94-8A04-6FC7-AA99-3F3928245657}"/>
              </a:ext>
            </a:extLst>
          </p:cNvPr>
          <p:cNvSpPr>
            <a:spLocks noGrp="1"/>
          </p:cNvSpPr>
          <p:nvPr>
            <p:ph type="title"/>
          </p:nvPr>
        </p:nvSpPr>
        <p:spPr/>
        <p:txBody>
          <a:bodyPr/>
          <a:lstStyle/>
          <a:p>
            <a:r>
              <a:rPr lang="en-GB" dirty="0"/>
              <a:t>National Referral Mechanism</a:t>
            </a:r>
          </a:p>
        </p:txBody>
      </p:sp>
      <p:sp>
        <p:nvSpPr>
          <p:cNvPr id="3" name="Content Placeholder 2">
            <a:extLst>
              <a:ext uri="{FF2B5EF4-FFF2-40B4-BE49-F238E27FC236}">
                <a16:creationId xmlns:a16="http://schemas.microsoft.com/office/drawing/2014/main" id="{78039A2B-5010-0A25-0959-FAC7DE53EAC9}"/>
              </a:ext>
            </a:extLst>
          </p:cNvPr>
          <p:cNvSpPr>
            <a:spLocks noGrp="1"/>
          </p:cNvSpPr>
          <p:nvPr>
            <p:ph idx="1"/>
          </p:nvPr>
        </p:nvSpPr>
        <p:spPr/>
        <p:txBody>
          <a:bodyPr/>
          <a:lstStyle/>
          <a:p>
            <a:r>
              <a:rPr lang="en-GB" b="0" i="0" dirty="0">
                <a:solidFill>
                  <a:srgbClr val="333333"/>
                </a:solidFill>
                <a:effectLst/>
                <a:highlight>
                  <a:srgbClr val="FFFFFF"/>
                </a:highlight>
                <a:latin typeface="bahnschrift" panose="020B0502040204020203" pitchFamily="34" charset="0"/>
              </a:rPr>
              <a:t>The National Referral Mechanism is a framework for identifying victims of human trafficking or modern slavery and ensuring they receive the appropriate support.</a:t>
            </a:r>
          </a:p>
          <a:p>
            <a:r>
              <a:rPr lang="en-GB" b="0" i="0" dirty="0">
                <a:solidFill>
                  <a:srgbClr val="333333"/>
                </a:solidFill>
                <a:effectLst/>
                <a:highlight>
                  <a:srgbClr val="FFFFFF"/>
                </a:highlight>
                <a:latin typeface="bahnschrift" panose="020B0502040204020203" pitchFamily="34" charset="0"/>
              </a:rPr>
              <a:t>Home Office </a:t>
            </a:r>
            <a:r>
              <a:rPr lang="en-GB" dirty="0">
                <a:solidFill>
                  <a:srgbClr val="333333"/>
                </a:solidFill>
                <a:highlight>
                  <a:srgbClr val="FFFFFF"/>
                </a:highlight>
                <a:latin typeface="bahnschrift" panose="020B0502040204020203" pitchFamily="34" charset="0"/>
              </a:rPr>
              <a:t>is </a:t>
            </a:r>
            <a:r>
              <a:rPr lang="en-GB" b="0" i="0" dirty="0">
                <a:solidFill>
                  <a:srgbClr val="333333"/>
                </a:solidFill>
                <a:effectLst/>
                <a:highlight>
                  <a:srgbClr val="FFFFFF"/>
                </a:highlight>
                <a:latin typeface="bahnschrift" panose="020B0502040204020203" pitchFamily="34" charset="0"/>
              </a:rPr>
              <a:t>responsible for all areas of the NRM, including referrals, decision making and data collection.</a:t>
            </a:r>
          </a:p>
          <a:p>
            <a:endParaRPr lang="en-GB" dirty="0">
              <a:solidFill>
                <a:srgbClr val="333333"/>
              </a:solidFill>
              <a:highlight>
                <a:srgbClr val="FFFFFF"/>
              </a:highlight>
              <a:latin typeface="bahnschrift" panose="020B0502040204020203" pitchFamily="34" charset="0"/>
            </a:endParaRPr>
          </a:p>
          <a:p>
            <a:r>
              <a:rPr lang="en-GB" b="0" i="0" dirty="0">
                <a:solidFill>
                  <a:srgbClr val="333333"/>
                </a:solidFill>
                <a:effectLst/>
                <a:highlight>
                  <a:srgbClr val="FFFFFF"/>
                </a:highlight>
                <a:latin typeface="bahnschrift" panose="020B0502040204020203" pitchFamily="34" charset="0"/>
              </a:rPr>
              <a:t>The form can be accessed via the Home Office website. </a:t>
            </a:r>
            <a:r>
              <a:rPr lang="en-GB" dirty="0">
                <a:hlinkClick r:id="rId5"/>
              </a:rPr>
              <a:t>Report modern slavery – GOV.UK</a:t>
            </a:r>
            <a:endParaRPr lang="en-GB" b="0" i="0" dirty="0">
              <a:solidFill>
                <a:srgbClr val="333333"/>
              </a:solidFill>
              <a:effectLst/>
              <a:highlight>
                <a:srgbClr val="FFFFFF"/>
              </a:highlight>
              <a:latin typeface="bahnschrift" panose="020B0502040204020203" pitchFamily="34" charset="0"/>
            </a:endParaRPr>
          </a:p>
          <a:p>
            <a:endParaRPr lang="en-GB" dirty="0"/>
          </a:p>
        </p:txBody>
      </p:sp>
      <p:pic>
        <p:nvPicPr>
          <p:cNvPr id="6" name="Audio 5">
            <a:hlinkClick r:id="" action="ppaction://media"/>
            <a:extLst>
              <a:ext uri="{FF2B5EF4-FFF2-40B4-BE49-F238E27FC236}">
                <a16:creationId xmlns:a16="http://schemas.microsoft.com/office/drawing/2014/main" id="{4767E5B5-3DB3-86CE-D864-B81938A92E8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32199828"/>
      </p:ext>
    </p:extLst>
  </p:cSld>
  <p:clrMapOvr>
    <a:masterClrMapping/>
  </p:clrMapOvr>
  <mc:AlternateContent xmlns:mc="http://schemas.openxmlformats.org/markup-compatibility/2006">
    <mc:Choice xmlns:p14="http://schemas.microsoft.com/office/powerpoint/2010/main" Requires="p14">
      <p:transition spd="slow" p14:dur="2000" advTm="67439"/>
    </mc:Choice>
    <mc:Fallback>
      <p:transition spd="slow" advTm="67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42D75684-A8DF-2069-1BE8-FB2568CFF309}"/>
              </a:ext>
            </a:extLst>
          </p:cNvPr>
          <p:cNvPicPr>
            <a:picLocks noChangeAspect="1"/>
          </p:cNvPicPr>
          <p:nvPr/>
        </p:nvPicPr>
        <p:blipFill>
          <a:blip r:embed="rId4"/>
          <a:srcRect t="7787"/>
          <a:stretch/>
        </p:blipFill>
        <p:spPr>
          <a:xfrm>
            <a:off x="20" y="10"/>
            <a:ext cx="12191980" cy="6857990"/>
          </a:xfrm>
          <a:prstGeom prst="rect">
            <a:avLst/>
          </a:prstGeom>
        </p:spPr>
      </p:pic>
      <p:sp>
        <p:nvSpPr>
          <p:cNvPr id="9" name="Freeform 24">
            <a:extLst>
              <a:ext uri="{FF2B5EF4-FFF2-40B4-BE49-F238E27FC236}">
                <a16:creationId xmlns:a16="http://schemas.microsoft.com/office/drawing/2014/main" id="{A414F261-E931-45CB-8605-20FFD6826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75200"/>
            <a:ext cx="4838700" cy="1323975"/>
          </a:xfrm>
          <a:custGeom>
            <a:avLst/>
            <a:gdLst>
              <a:gd name="connsiteX0" fmla="*/ 0 w 4838700"/>
              <a:gd name="connsiteY0" fmla="*/ 0 h 1323975"/>
              <a:gd name="connsiteX1" fmla="*/ 4838700 w 4838700"/>
              <a:gd name="connsiteY1" fmla="*/ 0 h 1323975"/>
              <a:gd name="connsiteX2" fmla="*/ 4838700 w 4838700"/>
              <a:gd name="connsiteY2" fmla="*/ 78123 h 1323975"/>
              <a:gd name="connsiteX3" fmla="*/ 4822272 w 4838700"/>
              <a:gd name="connsiteY3" fmla="*/ 81440 h 1323975"/>
              <a:gd name="connsiteX4" fmla="*/ 4781550 w 4838700"/>
              <a:gd name="connsiteY4" fmla="*/ 142875 h 1323975"/>
              <a:gd name="connsiteX5" fmla="*/ 4822272 w 4838700"/>
              <a:gd name="connsiteY5" fmla="*/ 204311 h 1323975"/>
              <a:gd name="connsiteX6" fmla="*/ 4838700 w 4838700"/>
              <a:gd name="connsiteY6" fmla="*/ 207627 h 1323975"/>
              <a:gd name="connsiteX7" fmla="*/ 4838700 w 4838700"/>
              <a:gd name="connsiteY7" fmla="*/ 287197 h 1323975"/>
              <a:gd name="connsiteX8" fmla="*/ 4822272 w 4838700"/>
              <a:gd name="connsiteY8" fmla="*/ 290514 h 1323975"/>
              <a:gd name="connsiteX9" fmla="*/ 4781550 w 4838700"/>
              <a:gd name="connsiteY9" fmla="*/ 351949 h 1323975"/>
              <a:gd name="connsiteX10" fmla="*/ 4822272 w 4838700"/>
              <a:gd name="connsiteY10" fmla="*/ 413385 h 1323975"/>
              <a:gd name="connsiteX11" fmla="*/ 4838700 w 4838700"/>
              <a:gd name="connsiteY11" fmla="*/ 416701 h 1323975"/>
              <a:gd name="connsiteX12" fmla="*/ 4838700 w 4838700"/>
              <a:gd name="connsiteY12" fmla="*/ 496271 h 1323975"/>
              <a:gd name="connsiteX13" fmla="*/ 4822272 w 4838700"/>
              <a:gd name="connsiteY13" fmla="*/ 499588 h 1323975"/>
              <a:gd name="connsiteX14" fmla="*/ 4781550 w 4838700"/>
              <a:gd name="connsiteY14" fmla="*/ 561023 h 1323975"/>
              <a:gd name="connsiteX15" fmla="*/ 4822272 w 4838700"/>
              <a:gd name="connsiteY15" fmla="*/ 622459 h 1323975"/>
              <a:gd name="connsiteX16" fmla="*/ 4838700 w 4838700"/>
              <a:gd name="connsiteY16" fmla="*/ 625775 h 1323975"/>
              <a:gd name="connsiteX17" fmla="*/ 4838700 w 4838700"/>
              <a:gd name="connsiteY17" fmla="*/ 705345 h 1323975"/>
              <a:gd name="connsiteX18" fmla="*/ 4822272 w 4838700"/>
              <a:gd name="connsiteY18" fmla="*/ 708662 h 1323975"/>
              <a:gd name="connsiteX19" fmla="*/ 4781550 w 4838700"/>
              <a:gd name="connsiteY19" fmla="*/ 770097 h 1323975"/>
              <a:gd name="connsiteX20" fmla="*/ 4822272 w 4838700"/>
              <a:gd name="connsiteY20" fmla="*/ 831533 h 1323975"/>
              <a:gd name="connsiteX21" fmla="*/ 4838700 w 4838700"/>
              <a:gd name="connsiteY21" fmla="*/ 834849 h 1323975"/>
              <a:gd name="connsiteX22" fmla="*/ 4838700 w 4838700"/>
              <a:gd name="connsiteY22" fmla="*/ 914419 h 1323975"/>
              <a:gd name="connsiteX23" fmla="*/ 4822272 w 4838700"/>
              <a:gd name="connsiteY23" fmla="*/ 917736 h 1323975"/>
              <a:gd name="connsiteX24" fmla="*/ 4781550 w 4838700"/>
              <a:gd name="connsiteY24" fmla="*/ 979171 h 1323975"/>
              <a:gd name="connsiteX25" fmla="*/ 4822272 w 4838700"/>
              <a:gd name="connsiteY25" fmla="*/ 1040607 h 1323975"/>
              <a:gd name="connsiteX26" fmla="*/ 4838700 w 4838700"/>
              <a:gd name="connsiteY26" fmla="*/ 1043923 h 1323975"/>
              <a:gd name="connsiteX27" fmla="*/ 4838700 w 4838700"/>
              <a:gd name="connsiteY27" fmla="*/ 1123491 h 1323975"/>
              <a:gd name="connsiteX28" fmla="*/ 4822272 w 4838700"/>
              <a:gd name="connsiteY28" fmla="*/ 1126808 h 1323975"/>
              <a:gd name="connsiteX29" fmla="*/ 4781550 w 4838700"/>
              <a:gd name="connsiteY29" fmla="*/ 1188243 h 1323975"/>
              <a:gd name="connsiteX30" fmla="*/ 4822272 w 4838700"/>
              <a:gd name="connsiteY30" fmla="*/ 1249679 h 1323975"/>
              <a:gd name="connsiteX31" fmla="*/ 4838700 w 4838700"/>
              <a:gd name="connsiteY31" fmla="*/ 1252995 h 1323975"/>
              <a:gd name="connsiteX32" fmla="*/ 4838700 w 4838700"/>
              <a:gd name="connsiteY32" fmla="*/ 1323975 h 1323975"/>
              <a:gd name="connsiteX33" fmla="*/ 0 w 4838700"/>
              <a:gd name="connsiteY33" fmla="*/ 1323975 h 132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38700" h="1323975">
                <a:moveTo>
                  <a:pt x="0" y="0"/>
                </a:moveTo>
                <a:lnTo>
                  <a:pt x="4838700" y="0"/>
                </a:lnTo>
                <a:lnTo>
                  <a:pt x="4838700" y="78123"/>
                </a:lnTo>
                <a:lnTo>
                  <a:pt x="4822272" y="81440"/>
                </a:lnTo>
                <a:cubicBezTo>
                  <a:pt x="4798341" y="91561"/>
                  <a:pt x="4781550" y="115257"/>
                  <a:pt x="4781550" y="142875"/>
                </a:cubicBezTo>
                <a:cubicBezTo>
                  <a:pt x="4781550" y="170493"/>
                  <a:pt x="4798341" y="194189"/>
                  <a:pt x="4822272" y="204311"/>
                </a:cubicBezTo>
                <a:lnTo>
                  <a:pt x="4838700" y="207627"/>
                </a:lnTo>
                <a:lnTo>
                  <a:pt x="4838700" y="287197"/>
                </a:lnTo>
                <a:lnTo>
                  <a:pt x="4822272" y="290514"/>
                </a:lnTo>
                <a:cubicBezTo>
                  <a:pt x="4798341" y="300635"/>
                  <a:pt x="4781550" y="324331"/>
                  <a:pt x="4781550" y="351949"/>
                </a:cubicBezTo>
                <a:cubicBezTo>
                  <a:pt x="4781550" y="379567"/>
                  <a:pt x="4798341" y="403263"/>
                  <a:pt x="4822272" y="413385"/>
                </a:cubicBezTo>
                <a:lnTo>
                  <a:pt x="4838700" y="416701"/>
                </a:lnTo>
                <a:lnTo>
                  <a:pt x="4838700" y="496271"/>
                </a:lnTo>
                <a:lnTo>
                  <a:pt x="4822272" y="499588"/>
                </a:lnTo>
                <a:cubicBezTo>
                  <a:pt x="4798341" y="509709"/>
                  <a:pt x="4781550" y="533405"/>
                  <a:pt x="4781550" y="561023"/>
                </a:cubicBezTo>
                <a:cubicBezTo>
                  <a:pt x="4781550" y="588641"/>
                  <a:pt x="4798341" y="612337"/>
                  <a:pt x="4822272" y="622459"/>
                </a:cubicBezTo>
                <a:lnTo>
                  <a:pt x="4838700" y="625775"/>
                </a:lnTo>
                <a:lnTo>
                  <a:pt x="4838700" y="705345"/>
                </a:lnTo>
                <a:lnTo>
                  <a:pt x="4822272" y="708662"/>
                </a:lnTo>
                <a:cubicBezTo>
                  <a:pt x="4798341" y="718783"/>
                  <a:pt x="4781550" y="742479"/>
                  <a:pt x="4781550" y="770097"/>
                </a:cubicBezTo>
                <a:cubicBezTo>
                  <a:pt x="4781550" y="797715"/>
                  <a:pt x="4798341" y="821411"/>
                  <a:pt x="4822272" y="831533"/>
                </a:cubicBezTo>
                <a:lnTo>
                  <a:pt x="4838700" y="834849"/>
                </a:lnTo>
                <a:lnTo>
                  <a:pt x="4838700" y="914419"/>
                </a:lnTo>
                <a:lnTo>
                  <a:pt x="4822272" y="917736"/>
                </a:lnTo>
                <a:cubicBezTo>
                  <a:pt x="4798341" y="927857"/>
                  <a:pt x="4781550" y="951553"/>
                  <a:pt x="4781550" y="979171"/>
                </a:cubicBezTo>
                <a:cubicBezTo>
                  <a:pt x="4781550" y="1006789"/>
                  <a:pt x="4798341" y="1030485"/>
                  <a:pt x="4822272" y="1040607"/>
                </a:cubicBezTo>
                <a:lnTo>
                  <a:pt x="4838700" y="1043923"/>
                </a:lnTo>
                <a:lnTo>
                  <a:pt x="4838700" y="1123491"/>
                </a:lnTo>
                <a:lnTo>
                  <a:pt x="4822272" y="1126808"/>
                </a:lnTo>
                <a:cubicBezTo>
                  <a:pt x="4798341" y="1136929"/>
                  <a:pt x="4781550" y="1160625"/>
                  <a:pt x="4781550" y="1188243"/>
                </a:cubicBezTo>
                <a:cubicBezTo>
                  <a:pt x="4781550" y="1215861"/>
                  <a:pt x="4798341" y="1239557"/>
                  <a:pt x="4822272" y="1249679"/>
                </a:cubicBezTo>
                <a:lnTo>
                  <a:pt x="4838700" y="1252995"/>
                </a:lnTo>
                <a:lnTo>
                  <a:pt x="4838700" y="1323975"/>
                </a:lnTo>
                <a:lnTo>
                  <a:pt x="0" y="1323975"/>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9DDCB-256F-7AD8-9FDE-613CE4FB0358}"/>
              </a:ext>
            </a:extLst>
          </p:cNvPr>
          <p:cNvSpPr>
            <a:spLocks noGrp="1"/>
          </p:cNvSpPr>
          <p:nvPr>
            <p:ph type="title"/>
          </p:nvPr>
        </p:nvSpPr>
        <p:spPr>
          <a:xfrm>
            <a:off x="1276350" y="4981575"/>
            <a:ext cx="3228976" cy="860426"/>
          </a:xfrm>
          <a:prstGeom prst="rect">
            <a:avLst/>
          </a:prstGeom>
          <a:noFill/>
          <a:ln w="174625" cap="sq" cmpd="thinThick">
            <a:noFill/>
            <a:miter lim="800000"/>
          </a:ln>
        </p:spPr>
        <p:txBody>
          <a:bodyPr vert="horz" lIns="91440" tIns="45720" rIns="91440" bIns="45720" rtlCol="0" anchor="ctr">
            <a:normAutofit/>
          </a:bodyPr>
          <a:lstStyle/>
          <a:p>
            <a:pPr algn="r"/>
            <a:r>
              <a:rPr lang="en-US" sz="2400" dirty="0">
                <a:solidFill>
                  <a:srgbClr val="FFFFFF"/>
                </a:solidFill>
              </a:rPr>
              <a:t>Any Questions?</a:t>
            </a:r>
          </a:p>
        </p:txBody>
      </p:sp>
      <p:cxnSp>
        <p:nvCxnSpPr>
          <p:cNvPr id="11" name="Straight Connector 10">
            <a:extLst>
              <a:ext uri="{FF2B5EF4-FFF2-40B4-BE49-F238E27FC236}">
                <a16:creationId xmlns:a16="http://schemas.microsoft.com/office/drawing/2014/main" id="{B63CF8AD-BB19-4F90-BDE5-B3B3F56F4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48768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24E62CA-FAA3-4628-AEF3-5033C77149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59690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36171F0E-469B-6020-5004-8FEE365E6C2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102707"/>
      </p:ext>
    </p:extLst>
  </p:cSld>
  <p:clrMapOvr>
    <a:masterClrMapping/>
  </p:clrMapOvr>
  <mc:AlternateContent xmlns:mc="http://schemas.openxmlformats.org/markup-compatibility/2006">
    <mc:Choice xmlns:p14="http://schemas.microsoft.com/office/powerpoint/2010/main" Requires="p14">
      <p:transition spd="slow" p14:dur="2000" advTm="13831"/>
    </mc:Choice>
    <mc:Fallback>
      <p:transition spd="slow" advTm="13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3.2|1.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319</TotalTime>
  <Words>1997</Words>
  <Application>Microsoft Office PowerPoint</Application>
  <PresentationFormat>Widescreen</PresentationFormat>
  <Paragraphs>143</Paragraphs>
  <Slides>29</Slides>
  <Notes>14</Notes>
  <HiddenSlides>0</HiddenSlides>
  <MMClips>29</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Aptos</vt:lpstr>
      <vt:lpstr>Aptos Display</vt:lpstr>
      <vt:lpstr>arial</vt:lpstr>
      <vt:lpstr>arial</vt:lpstr>
      <vt:lpstr>bahnschrift</vt:lpstr>
      <vt:lpstr>GDS Transport</vt:lpstr>
      <vt:lpstr>inherit</vt:lpstr>
      <vt:lpstr>Lato</vt:lpstr>
      <vt:lpstr>lato-regular</vt:lpstr>
      <vt:lpstr>Roboto</vt:lpstr>
      <vt:lpstr>Office Theme</vt:lpstr>
      <vt:lpstr>PowerPoint Presentation</vt:lpstr>
      <vt:lpstr>Aims and Objectives</vt:lpstr>
      <vt:lpstr>Task</vt:lpstr>
      <vt:lpstr>Hidden Crime</vt:lpstr>
      <vt:lpstr>Introduction to the Modern Slavery Act 2015</vt:lpstr>
      <vt:lpstr>Modern Slavery Act 2015</vt:lpstr>
      <vt:lpstr>PowerPoint Presentation</vt:lpstr>
      <vt:lpstr>Section 1 Slavery, servitude and forced or compulsory labour</vt:lpstr>
      <vt:lpstr>Article 4: Freedom from slavery and forced labour</vt:lpstr>
      <vt:lpstr>PowerPoint Presentation</vt:lpstr>
      <vt:lpstr>PowerPoint Presentation</vt:lpstr>
      <vt:lpstr>Is it exploitation?</vt:lpstr>
      <vt:lpstr>Task </vt:lpstr>
      <vt:lpstr>Sexual exploitation</vt:lpstr>
      <vt:lpstr>Criminal exploitation</vt:lpstr>
      <vt:lpstr>Section 45 MSA 2015 Statutory Defence</vt:lpstr>
      <vt:lpstr>Benefits of Sec 45</vt:lpstr>
      <vt:lpstr>Task – Watch the video on the next slide be prepared to discuss the video in class.</vt:lpstr>
      <vt:lpstr>Modern Slavery is closer than you think</vt:lpstr>
      <vt:lpstr>Human Trafficking</vt:lpstr>
      <vt:lpstr>Task – Research Section 2 of the MSA 2015</vt:lpstr>
      <vt:lpstr>Human Trafficking – Sec 2 MSA 2015</vt:lpstr>
      <vt:lpstr>Travel means: </vt:lpstr>
      <vt:lpstr>PowerPoint Presentation</vt:lpstr>
      <vt:lpstr>Operation Stovewood</vt:lpstr>
      <vt:lpstr>Further reading on Moodle</vt:lpstr>
      <vt:lpstr>Further reading – See link within Moodle. </vt:lpstr>
      <vt:lpstr>National Referral Mechanism</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4</cp:revision>
  <dcterms:created xsi:type="dcterms:W3CDTF">2024-07-30T13:01:26Z</dcterms:created>
  <dcterms:modified xsi:type="dcterms:W3CDTF">2024-07-31T11:58:28Z</dcterms:modified>
</cp:coreProperties>
</file>