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9"/>
  </p:notesMasterIdLst>
  <p:handoutMasterIdLst>
    <p:handoutMasterId r:id="rId20"/>
  </p:handoutMasterIdLst>
  <p:sldIdLst>
    <p:sldId id="256" r:id="rId5"/>
    <p:sldId id="259" r:id="rId6"/>
    <p:sldId id="260" r:id="rId7"/>
    <p:sldId id="269" r:id="rId8"/>
    <p:sldId id="262" r:id="rId9"/>
    <p:sldId id="263" r:id="rId10"/>
    <p:sldId id="271" r:id="rId11"/>
    <p:sldId id="272" r:id="rId12"/>
    <p:sldId id="273" r:id="rId13"/>
    <p:sldId id="274" r:id="rId14"/>
    <p:sldId id="265" r:id="rId15"/>
    <p:sldId id="275" r:id="rId16"/>
    <p:sldId id="270"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245" autoAdjust="0"/>
  </p:normalViewPr>
  <p:slideViewPr>
    <p:cSldViewPr snapToGrid="0" showGuides="1">
      <p:cViewPr varScale="1">
        <p:scale>
          <a:sx n="44" d="100"/>
          <a:sy n="44" d="100"/>
        </p:scale>
        <p:origin x="1524" y="40"/>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D8AF55-6FEF-4A10-920E-60DA8CE7644C}" type="doc">
      <dgm:prSet loTypeId="urn:microsoft.com/office/officeart/2005/8/layout/arrow1" loCatId="relationship" qsTypeId="urn:microsoft.com/office/officeart/2005/8/quickstyle/simple1" qsCatId="simple" csTypeId="urn:microsoft.com/office/officeart/2005/8/colors/colorful3" csCatId="colorful" phldr="1"/>
      <dgm:spPr/>
      <dgm:t>
        <a:bodyPr/>
        <a:lstStyle/>
        <a:p>
          <a:endParaRPr lang="en-IN"/>
        </a:p>
      </dgm:t>
    </dgm:pt>
    <dgm:pt modelId="{37E6B6F7-65AA-49DE-8BAC-62DCF242116C}">
      <dgm:prSet phldrT="[Text]" custT="1"/>
      <dgm:spPr>
        <a:xfrm rot="16200000">
          <a:off x="267964" y="34607"/>
          <a:ext cx="2076461" cy="2664459"/>
        </a:xfrm>
        <a:prstGeom prst="upArrow">
          <a:avLst>
            <a:gd name="adj1" fmla="val 50000"/>
            <a:gd name="adj2" fmla="val 35000"/>
          </a:avLst>
        </a:prstGeom>
        <a:solidFill>
          <a:srgbClr val="9BBB59">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IN" sz="1800" b="1">
              <a:solidFill>
                <a:sysClr val="window" lastClr="FFFFFF"/>
              </a:solidFill>
              <a:latin typeface="Times New Roman" panose="02020603050405020304" pitchFamily="18" charset="0"/>
              <a:ea typeface="+mn-ea"/>
              <a:cs typeface="Times New Roman" panose="02020603050405020304" pitchFamily="18" charset="0"/>
            </a:rPr>
            <a:t>Vertical Relationships</a:t>
          </a:r>
        </a:p>
      </dgm:t>
    </dgm:pt>
    <dgm:pt modelId="{590FF0A5-7335-441A-99DE-8AD2A3A14CED}" type="parTrans" cxnId="{D6B82AB7-77F0-4B19-BFDE-613AE74F9027}">
      <dgm:prSet/>
      <dgm:spPr/>
      <dgm:t>
        <a:bodyPr/>
        <a:lstStyle/>
        <a:p>
          <a:endParaRPr lang="en-IN"/>
        </a:p>
      </dgm:t>
    </dgm:pt>
    <dgm:pt modelId="{72D10546-6FB7-4FD1-8877-14D7DACA169A}" type="sibTrans" cxnId="{D6B82AB7-77F0-4B19-BFDE-613AE74F9027}">
      <dgm:prSet/>
      <dgm:spPr/>
      <dgm:t>
        <a:bodyPr/>
        <a:lstStyle/>
        <a:p>
          <a:endParaRPr lang="en-IN"/>
        </a:p>
      </dgm:t>
    </dgm:pt>
    <dgm:pt modelId="{550DA5EB-EE14-4BAB-AEBF-57917B962667}">
      <dgm:prSet phldrT="[Text]" custT="1"/>
      <dgm:spPr>
        <a:xfrm rot="5400000">
          <a:off x="3141974" y="34607"/>
          <a:ext cx="2076461" cy="2664459"/>
        </a:xfrm>
        <a:prstGeom prst="upArrow">
          <a:avLst>
            <a:gd name="adj1" fmla="val 50000"/>
            <a:gd name="adj2" fmla="val 35000"/>
          </a:avLst>
        </a:prstGeom>
        <a:solidFill>
          <a:srgbClr val="9BBB59">
            <a:hueOff val="11250264"/>
            <a:satOff val="-16880"/>
            <a:lumOff val="-2745"/>
            <a:alphaOff val="0"/>
          </a:srgbClr>
        </a:solidFill>
        <a:ln w="25400" cap="flat" cmpd="sng" algn="ctr">
          <a:solidFill>
            <a:sysClr val="window" lastClr="FFFFFF">
              <a:hueOff val="0"/>
              <a:satOff val="0"/>
              <a:lumOff val="0"/>
              <a:alphaOff val="0"/>
            </a:sysClr>
          </a:solidFill>
          <a:prstDash val="solid"/>
        </a:ln>
        <a:effectLst/>
      </dgm:spPr>
      <dgm:t>
        <a:bodyPr/>
        <a:lstStyle/>
        <a:p>
          <a:r>
            <a:rPr lang="en-IN" sz="1800" b="1" dirty="0">
              <a:solidFill>
                <a:sysClr val="window" lastClr="FFFFFF"/>
              </a:solidFill>
              <a:latin typeface="Times New Roman" panose="02020603050405020304" pitchFamily="18" charset="0"/>
              <a:ea typeface="+mn-ea"/>
              <a:cs typeface="Times New Roman" panose="02020603050405020304" pitchFamily="18" charset="0"/>
            </a:rPr>
            <a:t>Horizontal Relationships</a:t>
          </a:r>
        </a:p>
      </dgm:t>
    </dgm:pt>
    <dgm:pt modelId="{944D6B6C-B816-4CDF-B602-7D20EA5322E1}" type="parTrans" cxnId="{D19E5CFB-B2A8-4E64-B5F8-7FF4952A8DB1}">
      <dgm:prSet/>
      <dgm:spPr/>
      <dgm:t>
        <a:bodyPr/>
        <a:lstStyle/>
        <a:p>
          <a:endParaRPr lang="en-IN"/>
        </a:p>
      </dgm:t>
    </dgm:pt>
    <dgm:pt modelId="{BCC741D6-0EEA-414E-B542-64D1EF57E54F}" type="sibTrans" cxnId="{D19E5CFB-B2A8-4E64-B5F8-7FF4952A8DB1}">
      <dgm:prSet/>
      <dgm:spPr/>
      <dgm:t>
        <a:bodyPr/>
        <a:lstStyle/>
        <a:p>
          <a:endParaRPr lang="en-IN"/>
        </a:p>
      </dgm:t>
    </dgm:pt>
    <dgm:pt modelId="{8A804ECD-8D35-4BA7-B15A-2F42C7C35155}" type="pres">
      <dgm:prSet presAssocID="{EDD8AF55-6FEF-4A10-920E-60DA8CE7644C}" presName="cycle" presStyleCnt="0">
        <dgm:presLayoutVars>
          <dgm:dir/>
          <dgm:resizeHandles val="exact"/>
        </dgm:presLayoutVars>
      </dgm:prSet>
      <dgm:spPr/>
    </dgm:pt>
    <dgm:pt modelId="{8731D4DE-EE8C-4FD8-8A5C-608A53E3F455}" type="pres">
      <dgm:prSet presAssocID="{37E6B6F7-65AA-49DE-8BAC-62DCF242116C}" presName="arrow" presStyleLbl="node1" presStyleIdx="0" presStyleCnt="2" custScaleX="79499" custScaleY="102011">
        <dgm:presLayoutVars>
          <dgm:bulletEnabled val="1"/>
        </dgm:presLayoutVars>
      </dgm:prSet>
      <dgm:spPr/>
    </dgm:pt>
    <dgm:pt modelId="{6C407EB3-043D-4FF5-9588-615A62BCB23B}" type="pres">
      <dgm:prSet presAssocID="{550DA5EB-EE14-4BAB-AEBF-57917B962667}" presName="arrow" presStyleLbl="node1" presStyleIdx="1" presStyleCnt="2" custScaleX="79499" custScaleY="102011">
        <dgm:presLayoutVars>
          <dgm:bulletEnabled val="1"/>
        </dgm:presLayoutVars>
      </dgm:prSet>
      <dgm:spPr/>
    </dgm:pt>
  </dgm:ptLst>
  <dgm:cxnLst>
    <dgm:cxn modelId="{04448C0A-8FA6-41A6-A76B-834F5E01736B}" type="presOf" srcId="{EDD8AF55-6FEF-4A10-920E-60DA8CE7644C}" destId="{8A804ECD-8D35-4BA7-B15A-2F42C7C35155}" srcOrd="0" destOrd="0" presId="urn:microsoft.com/office/officeart/2005/8/layout/arrow1"/>
    <dgm:cxn modelId="{AC338211-1E93-4D12-A79E-28D6A3EA2E8D}" type="presOf" srcId="{550DA5EB-EE14-4BAB-AEBF-57917B962667}" destId="{6C407EB3-043D-4FF5-9588-615A62BCB23B}" srcOrd="0" destOrd="0" presId="urn:microsoft.com/office/officeart/2005/8/layout/arrow1"/>
    <dgm:cxn modelId="{D6B82AB7-77F0-4B19-BFDE-613AE74F9027}" srcId="{EDD8AF55-6FEF-4A10-920E-60DA8CE7644C}" destId="{37E6B6F7-65AA-49DE-8BAC-62DCF242116C}" srcOrd="0" destOrd="0" parTransId="{590FF0A5-7335-441A-99DE-8AD2A3A14CED}" sibTransId="{72D10546-6FB7-4FD1-8877-14D7DACA169A}"/>
    <dgm:cxn modelId="{B57C2FDA-481E-4302-ACC7-D4294688DAAF}" type="presOf" srcId="{37E6B6F7-65AA-49DE-8BAC-62DCF242116C}" destId="{8731D4DE-EE8C-4FD8-8A5C-608A53E3F455}" srcOrd="0" destOrd="0" presId="urn:microsoft.com/office/officeart/2005/8/layout/arrow1"/>
    <dgm:cxn modelId="{D19E5CFB-B2A8-4E64-B5F8-7FF4952A8DB1}" srcId="{EDD8AF55-6FEF-4A10-920E-60DA8CE7644C}" destId="{550DA5EB-EE14-4BAB-AEBF-57917B962667}" srcOrd="1" destOrd="0" parTransId="{944D6B6C-B816-4CDF-B602-7D20EA5322E1}" sibTransId="{BCC741D6-0EEA-414E-B542-64D1EF57E54F}"/>
    <dgm:cxn modelId="{8A1F9B28-10BF-46D2-9223-BCC3B8F87E0B}" type="presParOf" srcId="{8A804ECD-8D35-4BA7-B15A-2F42C7C35155}" destId="{8731D4DE-EE8C-4FD8-8A5C-608A53E3F455}" srcOrd="0" destOrd="0" presId="urn:microsoft.com/office/officeart/2005/8/layout/arrow1"/>
    <dgm:cxn modelId="{790D876B-E448-443C-A44B-BEC22D2B3A52}" type="presParOf" srcId="{8A804ECD-8D35-4BA7-B15A-2F42C7C35155}" destId="{6C407EB3-043D-4FF5-9588-615A62BCB23B}" srcOrd="1" destOrd="0" presId="urn:microsoft.com/office/officeart/2005/8/layout/arrow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1D4DE-EE8C-4FD8-8A5C-608A53E3F455}">
      <dsp:nvSpPr>
        <dsp:cNvPr id="0" name=""/>
        <dsp:cNvSpPr/>
      </dsp:nvSpPr>
      <dsp:spPr>
        <a:xfrm rot="16200000">
          <a:off x="248772" y="1318"/>
          <a:ext cx="1922682" cy="2467134"/>
        </a:xfrm>
        <a:prstGeom prst="upArrow">
          <a:avLst>
            <a:gd name="adj1" fmla="val 50000"/>
            <a:gd name="adj2" fmla="val 35000"/>
          </a:avLst>
        </a:prstGeom>
        <a:solidFill>
          <a:srgbClr val="9BBB59">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IN" sz="1800" b="1" kern="1200">
              <a:solidFill>
                <a:sysClr val="window" lastClr="FFFFFF"/>
              </a:solidFill>
              <a:latin typeface="Times New Roman" panose="02020603050405020304" pitchFamily="18" charset="0"/>
              <a:ea typeface="+mn-ea"/>
              <a:cs typeface="Times New Roman" panose="02020603050405020304" pitchFamily="18" charset="0"/>
            </a:rPr>
            <a:t>Vertical Relationships</a:t>
          </a:r>
        </a:p>
      </dsp:txBody>
      <dsp:txXfrm rot="5400000">
        <a:off x="313015" y="754214"/>
        <a:ext cx="2130665" cy="961341"/>
      </dsp:txXfrm>
    </dsp:sp>
    <dsp:sp modelId="{6C407EB3-043D-4FF5-9588-615A62BCB23B}">
      <dsp:nvSpPr>
        <dsp:cNvPr id="0" name=""/>
        <dsp:cNvSpPr/>
      </dsp:nvSpPr>
      <dsp:spPr>
        <a:xfrm rot="5400000">
          <a:off x="3224062" y="1318"/>
          <a:ext cx="1922682" cy="2467134"/>
        </a:xfrm>
        <a:prstGeom prst="upArrow">
          <a:avLst>
            <a:gd name="adj1" fmla="val 50000"/>
            <a:gd name="adj2" fmla="val 35000"/>
          </a:avLst>
        </a:prstGeom>
        <a:solidFill>
          <a:srgbClr val="9BBB59">
            <a:hueOff val="11250264"/>
            <a:satOff val="-16880"/>
            <a:lumOff val="-2745"/>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IN" sz="1800" b="1" kern="1200" dirty="0">
              <a:solidFill>
                <a:sysClr val="window" lastClr="FFFFFF"/>
              </a:solidFill>
              <a:latin typeface="Times New Roman" panose="02020603050405020304" pitchFamily="18" charset="0"/>
              <a:ea typeface="+mn-ea"/>
              <a:cs typeface="Times New Roman" panose="02020603050405020304" pitchFamily="18" charset="0"/>
            </a:rPr>
            <a:t>Horizontal Relationships</a:t>
          </a:r>
        </a:p>
      </dsp:txBody>
      <dsp:txXfrm rot="-5400000">
        <a:off x="2951836" y="754215"/>
        <a:ext cx="2130665" cy="961341"/>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6/3/2024</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6/3/2024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Times New Roman" panose="02020603050405020304" pitchFamily="18" charset="0"/>
                <a:ea typeface="Calibri" panose="020F0502020204030204" pitchFamily="34" charset="0"/>
              </a:rPr>
              <a:t>It can be stated that HR managers could help to improve organisational operations by ensuring better employee management in every department. In this way, the two specific questions would be answered through this presentation for better knowledge development towards the functions of HR managers inside the company.</a:t>
            </a:r>
            <a:endParaRPr lang="en-GB"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2</a:t>
            </a:fld>
            <a:endParaRPr lang="en-US" noProof="0" dirty="0"/>
          </a:p>
        </p:txBody>
      </p:sp>
    </p:spTree>
    <p:extLst>
      <p:ext uri="{BB962C8B-B14F-4D97-AF65-F5344CB8AC3E}">
        <p14:creationId xmlns:p14="http://schemas.microsoft.com/office/powerpoint/2010/main" val="3436128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Times New Roman" panose="02020603050405020304" pitchFamily="18" charset="0"/>
                <a:ea typeface="Calibri" panose="020F0502020204030204" pitchFamily="34" charset="0"/>
              </a:rPr>
              <a:t>It can be stated that the daily responsibilities of an HR manager of an organisation include effective employee management, workplace maintenance, selection, recruitment, hiring and focus on employee welfare for better operational outcomes. It could lead to ensuring better employee engagement with the organisation as well.</a:t>
            </a:r>
            <a:endParaRPr lang="en-GB"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4</a:t>
            </a:fld>
            <a:endParaRPr lang="en-US" noProof="0" dirty="0"/>
          </a:p>
        </p:txBody>
      </p:sp>
    </p:spTree>
    <p:extLst>
      <p:ext uri="{BB962C8B-B14F-4D97-AF65-F5344CB8AC3E}">
        <p14:creationId xmlns:p14="http://schemas.microsoft.com/office/powerpoint/2010/main" val="2310147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1000"/>
              </a:spcBef>
              <a:spcAft>
                <a:spcPts val="1000"/>
              </a:spcAft>
              <a:buClr>
                <a:srgbClr val="2E7A40"/>
              </a:buClr>
              <a:buSzTx/>
              <a:buFont typeface="Symbol" panose="05050102010706020507" pitchFamily="18" charset="2"/>
              <a:buNone/>
              <a:tabLst/>
              <a:defRPr/>
            </a:pPr>
            <a:r>
              <a:rPr kumimoji="0" lang="en-GB" sz="2400" b="0" i="0" u="none" strike="noStrike" kern="1200" cap="none" spc="0" normalizeH="0" baseline="0" noProof="0" dirty="0">
                <a:ln>
                  <a:noFill/>
                </a:ln>
                <a:solidFill>
                  <a:srgbClr val="3F3F3F"/>
                </a:solidFill>
                <a:effectLst/>
                <a:uLnTx/>
                <a:uFillTx/>
                <a:latin typeface="Times New Roman" panose="02020603050405020304" pitchFamily="18" charset="0"/>
                <a:ea typeface="Calibri" panose="020F0502020204030204" pitchFamily="34" charset="0"/>
              </a:rPr>
              <a:t>Furthermore, in terms of wider remit of the role, HR managers are responsible for the organisation, maintenance of the workforce, performance appraisal, training, reward, job analysis and staffing for better productivity of the company (</a:t>
            </a:r>
            <a:r>
              <a:rPr kumimoji="0" lang="en-GB" sz="2400" b="0" i="0" u="none" strike="noStrike" kern="1200" cap="none" spc="0" normalizeH="0" baseline="0" noProof="0" dirty="0" err="1">
                <a:ln>
                  <a:noFill/>
                </a:ln>
                <a:solidFill>
                  <a:srgbClr val="3F3F3F"/>
                </a:solidFill>
                <a:effectLst/>
                <a:uLnTx/>
                <a:uFillTx/>
                <a:latin typeface="Times New Roman" panose="02020603050405020304" pitchFamily="18" charset="0"/>
                <a:ea typeface="Calibri" panose="020F0502020204030204" pitchFamily="34" charset="0"/>
              </a:rPr>
              <a:t>Ayeh</a:t>
            </a:r>
            <a:r>
              <a:rPr kumimoji="0" lang="en-GB" sz="2400" b="0" i="0" u="none" strike="noStrike" kern="1200" cap="none" spc="0" normalizeH="0" baseline="0" noProof="0" dirty="0">
                <a:ln>
                  <a:noFill/>
                </a:ln>
                <a:solidFill>
                  <a:srgbClr val="3F3F3F"/>
                </a:solidFill>
                <a:effectLst/>
                <a:uLnTx/>
                <a:uFillTx/>
                <a:latin typeface="Times New Roman" panose="02020603050405020304" pitchFamily="18" charset="0"/>
                <a:ea typeface="Calibri" panose="020F0502020204030204" pitchFamily="34" charset="0"/>
              </a:rPr>
              <a:t>, 2022).</a:t>
            </a:r>
            <a:endParaRPr kumimoji="0" lang="en-US" sz="2400" b="0" i="0" u="none" strike="noStrike" kern="1200" cap="none" spc="0" normalizeH="0" baseline="0" noProof="0" dirty="0">
              <a:ln>
                <a:noFill/>
              </a:ln>
              <a:solidFill>
                <a:srgbClr val="3F3F3F"/>
              </a:solidFill>
              <a:effectLst/>
              <a:uLnTx/>
              <a:uFillTx/>
              <a:latin typeface="+mn-lt"/>
            </a:endParaRPr>
          </a:p>
        </p:txBody>
      </p:sp>
      <p:sp>
        <p:nvSpPr>
          <p:cNvPr id="4" name="Slide Number Placeholder 3"/>
          <p:cNvSpPr>
            <a:spLocks noGrp="1"/>
          </p:cNvSpPr>
          <p:nvPr>
            <p:ph type="sldNum" sz="quarter" idx="10"/>
          </p:nvPr>
        </p:nvSpPr>
        <p:spPr/>
        <p:txBody>
          <a:bodyPr/>
          <a:lstStyle/>
          <a:p>
            <a:fld id="{79230CFA-805A-4FD3-B3A0-DAAA5993DA17}" type="slidenum">
              <a:rPr lang="en-US" noProof="0" smtClean="0"/>
              <a:t>5</a:t>
            </a:fld>
            <a:endParaRPr lang="en-US" noProof="0" dirty="0"/>
          </a:p>
        </p:txBody>
      </p:sp>
    </p:spTree>
    <p:extLst>
      <p:ext uri="{BB962C8B-B14F-4D97-AF65-F5344CB8AC3E}">
        <p14:creationId xmlns:p14="http://schemas.microsoft.com/office/powerpoint/2010/main" val="3011150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Times New Roman" panose="02020603050405020304" pitchFamily="18" charset="0"/>
                <a:ea typeface="Calibri" panose="020F0502020204030204" pitchFamily="34" charset="0"/>
              </a:rPr>
              <a:t>The HR manager of an organisation could ensure better employee engagement; enhance their productivity and thereby helping the organisation for long-term goal achievement. The majority of the C-suite executives and HR leaders consider this fact with practical evidence. Thus, the key expectation from the HR manager is to maintain employee engagement with the organisation alongside the culture and working environment of the company. It could ensure long-term productivity in the business market.</a:t>
            </a:r>
            <a:endParaRPr lang="en-GB"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6</a:t>
            </a:fld>
            <a:endParaRPr lang="en-US" noProof="0" dirty="0"/>
          </a:p>
        </p:txBody>
      </p:sp>
    </p:spTree>
    <p:extLst>
      <p:ext uri="{BB962C8B-B14F-4D97-AF65-F5344CB8AC3E}">
        <p14:creationId xmlns:p14="http://schemas.microsoft.com/office/powerpoint/2010/main" val="1760011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Times New Roman" panose="02020603050405020304" pitchFamily="18" charset="0"/>
                <a:ea typeface="Calibri" panose="020F0502020204030204" pitchFamily="34" charset="0"/>
              </a:rPr>
              <a:t>Considering the positive relationship development between the employees at different levels of the organisation, the HR department focused on several strategies. The departments ensured open communication, collaboration, employee resolution and training for skill development, trust generation and engagement. In addition, HR could resolve the challenges faced by the employees inside the company, which helps to facilitate a positive relationship between the employees at different levels in the organisation.</a:t>
            </a:r>
            <a:endParaRPr lang="en-GB"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7</a:t>
            </a:fld>
            <a:endParaRPr lang="en-US" noProof="0" dirty="0"/>
          </a:p>
        </p:txBody>
      </p:sp>
    </p:spTree>
    <p:extLst>
      <p:ext uri="{BB962C8B-B14F-4D97-AF65-F5344CB8AC3E}">
        <p14:creationId xmlns:p14="http://schemas.microsoft.com/office/powerpoint/2010/main" val="1776135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err="1">
                <a:effectLst/>
                <a:latin typeface="Times New Roman" panose="02020603050405020304" pitchFamily="18" charset="0"/>
                <a:ea typeface="Calibri" panose="020F0502020204030204" pitchFamily="34" charset="0"/>
              </a:rPr>
              <a:t>Crail</a:t>
            </a:r>
            <a:r>
              <a:rPr lang="en-GB" sz="1200" dirty="0">
                <a:effectLst/>
                <a:latin typeface="Times New Roman" panose="02020603050405020304" pitchFamily="18" charset="0"/>
                <a:ea typeface="Calibri" panose="020F0502020204030204" pitchFamily="34" charset="0"/>
              </a:rPr>
              <a:t> (2023) stated that two types of relationships could be developed within the organisational culture including vertical and horizontal relationships. In this way, HR plays a vital role in ensuring better communication and collaboration for enhancing the effectiveness of both of these relationships. With the help of an effective culture by HR, interrelationships between employees with employees and employees with the management could be done. It could enhance the productivity of the organisation by fostering a functional organisational culture.</a:t>
            </a:r>
            <a:endParaRPr lang="en-GB"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8</a:t>
            </a:fld>
            <a:endParaRPr lang="en-US" noProof="0" dirty="0"/>
          </a:p>
        </p:txBody>
      </p:sp>
    </p:spTree>
    <p:extLst>
      <p:ext uri="{BB962C8B-B14F-4D97-AF65-F5344CB8AC3E}">
        <p14:creationId xmlns:p14="http://schemas.microsoft.com/office/powerpoint/2010/main" val="737050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go.microsoft.com/fwlink/?linkid=2006808&amp;clcid=0x409"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1683398" y="1048870"/>
            <a:ext cx="4428523" cy="4545105"/>
          </a:xfrm>
        </p:spPr>
      </p:pic>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505000" y="2050353"/>
            <a:ext cx="5286950" cy="2122635"/>
          </a:xfrm>
        </p:spPr>
        <p:txBody>
          <a:bodyPr anchor="t">
            <a:noAutofit/>
          </a:bodyPr>
          <a:lstStyle/>
          <a:p>
            <a:pPr>
              <a:lnSpc>
                <a:spcPct val="150000"/>
              </a:lnSpc>
            </a:pPr>
            <a:r>
              <a:rPr lang="en-US" sz="3200" dirty="0">
                <a:latin typeface="Times New Roman" panose="02020603050405020304" pitchFamily="18" charset="0"/>
                <a:cs typeface="Times New Roman" panose="02020603050405020304" pitchFamily="18" charset="0"/>
              </a:rPr>
              <a:t>Assessment Component 1</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Individual PowerPoint Presentation</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505000" y="4545684"/>
            <a:ext cx="4854339" cy="628787"/>
          </a:xfrm>
        </p:spPr>
        <p:txBody>
          <a:bodyPr/>
          <a:lstStyle/>
          <a:p>
            <a:r>
              <a:rPr lang="en-US" sz="1800" b="1" dirty="0">
                <a:latin typeface="Times New Roman" panose="02020603050405020304" pitchFamily="18" charset="0"/>
                <a:cs typeface="Times New Roman" panose="02020603050405020304" pitchFamily="18" charset="0"/>
              </a:rPr>
              <a:t>Presented By: Bogdan </a:t>
            </a:r>
            <a:r>
              <a:rPr lang="en-US" sz="1800" b="1" dirty="0" err="1">
                <a:latin typeface="Times New Roman" panose="02020603050405020304" pitchFamily="18" charset="0"/>
                <a:cs typeface="Times New Roman" panose="02020603050405020304" pitchFamily="18" charset="0"/>
              </a:rPr>
              <a:t>Pacuraru</a:t>
            </a:r>
            <a:r>
              <a:rPr lang="en-US" sz="1800" b="1" dirty="0">
                <a:latin typeface="Times New Roman" panose="02020603050405020304" pitchFamily="18" charset="0"/>
                <a:cs typeface="Times New Roman" panose="02020603050405020304" pitchFamily="18" charset="0"/>
              </a:rPr>
              <a:t> </a:t>
            </a:r>
          </a:p>
        </p:txBody>
      </p:sp>
      <p:pic>
        <p:nvPicPr>
          <p:cNvPr id="13" name="Picture 12"/>
          <p:cNvPicPr/>
          <p:nvPr/>
        </p:nvPicPr>
        <p:blipFill>
          <a:blip r:embed="rId3"/>
          <a:stretch>
            <a:fillRect/>
          </a:stretch>
        </p:blipFill>
        <p:spPr>
          <a:xfrm>
            <a:off x="9553575" y="132565"/>
            <a:ext cx="2638425" cy="916305"/>
          </a:xfrm>
          <a:prstGeom prst="rect">
            <a:avLst/>
          </a:prstGeom>
        </p:spPr>
      </p:pic>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548080" y="458116"/>
            <a:ext cx="7342622" cy="1215566"/>
          </a:xfrm>
        </p:spPr>
        <p:txBody>
          <a:bodyPr/>
          <a:lstStyle/>
          <a:p>
            <a:r>
              <a:rPr lang="en-GB" dirty="0">
                <a:latin typeface="Times New Roman" panose="02020603050405020304" pitchFamily="18" charset="0"/>
                <a:ea typeface="Calibri" panose="020F0502020204030204" pitchFamily="34" charset="0"/>
              </a:rPr>
              <a:t>Introduction</a:t>
            </a:r>
            <a:endParaRPr lang="en-US" b="0" dirty="0"/>
          </a:p>
        </p:txBody>
      </p:sp>
      <p:sp>
        <p:nvSpPr>
          <p:cNvPr id="7" name="Content Placeholder 6">
            <a:extLst>
              <a:ext uri="{FF2B5EF4-FFF2-40B4-BE49-F238E27FC236}">
                <a16:creationId xmlns:a16="http://schemas.microsoft.com/office/drawing/2014/main" id="{2482DBEC-EE72-4155-ACC5-87E80C5606A9}"/>
              </a:ext>
            </a:extLst>
          </p:cNvPr>
          <p:cNvSpPr>
            <a:spLocks noGrp="1"/>
          </p:cNvSpPr>
          <p:nvPr>
            <p:ph idx="1"/>
          </p:nvPr>
        </p:nvSpPr>
        <p:spPr>
          <a:xfrm>
            <a:off x="338530" y="2131798"/>
            <a:ext cx="6595670" cy="3394943"/>
          </a:xfrm>
        </p:spPr>
        <p:txBody>
          <a:bodyPr>
            <a:normAutofit fontScale="70000" lnSpcReduction="20000"/>
          </a:bodyPr>
          <a:lstStyle/>
          <a:p>
            <a:pPr marL="342900" lvl="0" indent="-342900" algn="just">
              <a:lnSpc>
                <a:spcPct val="150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The Human Resource operation of an organisation is a potential factor for ensuring better employee engagement.</a:t>
            </a: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The following presentation is mainly focused on two significant questions related to the key responsibilities of the HR manager and the way the HR department could facilitate a positive relationship between employees at different levels of the organisation.</a:t>
            </a: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dirty="0">
                <a:latin typeface="Times New Roman" panose="02020603050405020304" pitchFamily="18" charset="0"/>
                <a:ea typeface="Calibri" panose="020F0502020204030204" pitchFamily="34" charset="0"/>
              </a:rPr>
              <a:t>It could provide a better knowledge and understanding of the role of the HR manager within the organisation.</a:t>
            </a:r>
            <a:endParaRPr lang="en-US" dirty="0"/>
          </a:p>
        </p:txBody>
      </p:sp>
      <p:pic>
        <p:nvPicPr>
          <p:cNvPr id="13"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0"/>
          </p:nvPr>
        </p:nvPicPr>
        <p:blipFill rotWithShape="1">
          <a:blip r:embed="rId3"/>
          <a:srcRect l="23313" r="23313"/>
          <a:stretch/>
        </p:blipFill>
        <p:spPr/>
      </p:pic>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2</a:t>
            </a:fld>
            <a:endParaRPr lang="en-US" dirty="0"/>
          </a:p>
        </p:txBody>
      </p:sp>
    </p:spTree>
    <p:extLst>
      <p:ext uri="{BB962C8B-B14F-4D97-AF65-F5344CB8AC3E}">
        <p14:creationId xmlns:p14="http://schemas.microsoft.com/office/powerpoint/2010/main" val="97200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id="{1ABD613F-111C-41D6-9F8E-8B2C42A5E047}"/>
              </a:ext>
            </a:extLst>
          </p:cNvPr>
          <p:cNvSpPr>
            <a:spLocks noGrp="1"/>
          </p:cNvSpPr>
          <p:nvPr>
            <p:ph type="title"/>
          </p:nvPr>
        </p:nvSpPr>
        <p:spPr>
          <a:xfrm>
            <a:off x="206514" y="1094645"/>
            <a:ext cx="10156685" cy="1215566"/>
          </a:xfrm>
        </p:spPr>
        <p:txBody>
          <a:bodyPr>
            <a:normAutofit fontScale="90000"/>
          </a:bodyPr>
          <a:lstStyle/>
          <a:p>
            <a:r>
              <a:rPr lang="en-GB" dirty="0">
                <a:latin typeface="Times New Roman" panose="02020603050405020304" pitchFamily="18" charset="0"/>
                <a:ea typeface="Calibri" panose="020F0502020204030204" pitchFamily="34" charset="0"/>
              </a:rPr>
              <a:t>What are the key responsibilities of an HR manager?</a:t>
            </a:r>
            <a:endParaRPr lang="en-US" b="0" dirty="0"/>
          </a:p>
        </p:txBody>
      </p:sp>
      <p:sp>
        <p:nvSpPr>
          <p:cNvPr id="42" name="Content Placeholder 6">
            <a:extLst>
              <a:ext uri="{FF2B5EF4-FFF2-40B4-BE49-F238E27FC236}">
                <a16:creationId xmlns:a16="http://schemas.microsoft.com/office/drawing/2014/main" id="{55EACD59-7C51-4810-94C6-BCB4D12346DC}"/>
              </a:ext>
            </a:extLst>
          </p:cNvPr>
          <p:cNvSpPr>
            <a:spLocks noGrp="1"/>
          </p:cNvSpPr>
          <p:nvPr>
            <p:ph idx="1"/>
          </p:nvPr>
        </p:nvSpPr>
        <p:spPr>
          <a:xfrm>
            <a:off x="206515" y="2379412"/>
            <a:ext cx="4879836" cy="2958275"/>
          </a:xfrm>
        </p:spPr>
        <p:txBody>
          <a:bodyPr>
            <a:noAutofit/>
          </a:bodyPr>
          <a:lstStyle/>
          <a:p>
            <a:pPr marL="342900" lvl="0" indent="-342900" algn="just">
              <a:lnSpc>
                <a:spcPct val="100000"/>
              </a:lnSpc>
              <a:spcAft>
                <a:spcPts val="0"/>
              </a:spcAft>
              <a:buFont typeface="Symbol" panose="05050102010706020507" pitchFamily="18" charset="2"/>
              <a:buChar char=""/>
            </a:pPr>
            <a:r>
              <a:rPr lang="en-GB" sz="1400" b="1" dirty="0">
                <a:latin typeface="Times New Roman" panose="02020603050405020304" pitchFamily="18" charset="0"/>
                <a:ea typeface="Calibri" panose="020F0502020204030204" pitchFamily="34" charset="0"/>
                <a:cs typeface="Times New Roman" panose="02020603050405020304" pitchFamily="18" charset="0"/>
              </a:rPr>
              <a:t>The key responsibilities of an HR manager are described below</a:t>
            </a:r>
            <a:endParaRPr lang="en-IN" sz="1000" b="1"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1000"/>
              </a:spcAft>
              <a:buFont typeface="Symbol" panose="05050102010706020507" pitchFamily="18" charset="2"/>
              <a:buChar char=""/>
            </a:pPr>
            <a:r>
              <a:rPr lang="en-GB" sz="1400" dirty="0">
                <a:latin typeface="Times New Roman" panose="02020603050405020304" pitchFamily="18" charset="0"/>
                <a:ea typeface="Calibri" panose="020F0502020204030204" pitchFamily="34" charset="0"/>
              </a:rPr>
              <a:t>Recruitment of new employees and talent management practice</a:t>
            </a:r>
            <a:endParaRPr lang="en-IN" sz="1400" dirty="0">
              <a:latin typeface="Times New Roman" panose="02020603050405020304" pitchFamily="18" charset="0"/>
              <a:ea typeface="Calibri" panose="020F0502020204030204" pitchFamily="34" charset="0"/>
            </a:endParaRPr>
          </a:p>
          <a:p>
            <a:pPr marL="342900" lvl="0" indent="-342900" algn="just">
              <a:lnSpc>
                <a:spcPct val="100000"/>
              </a:lnSpc>
              <a:spcAft>
                <a:spcPts val="1000"/>
              </a:spcAft>
              <a:buFont typeface="Symbol" panose="05050102010706020507" pitchFamily="18" charset="2"/>
              <a:buChar char=""/>
            </a:pPr>
            <a:r>
              <a:rPr lang="en-GB" sz="1400" dirty="0">
                <a:latin typeface="Times New Roman" panose="02020603050405020304" pitchFamily="18" charset="0"/>
                <a:ea typeface="Calibri" panose="020F0502020204030204" pitchFamily="34" charset="0"/>
              </a:rPr>
              <a:t>Development of effective relationships between employees and management, maintenance of payroll and employee benefits</a:t>
            </a:r>
            <a:endParaRPr lang="en-IN" sz="1400" dirty="0">
              <a:latin typeface="Times New Roman" panose="02020603050405020304" pitchFamily="18" charset="0"/>
              <a:ea typeface="Calibri" panose="020F0502020204030204" pitchFamily="34" charset="0"/>
            </a:endParaRPr>
          </a:p>
          <a:p>
            <a:pPr marL="342900" lvl="0" indent="-342900" algn="just">
              <a:lnSpc>
                <a:spcPct val="100000"/>
              </a:lnSpc>
              <a:spcAft>
                <a:spcPts val="1000"/>
              </a:spcAft>
              <a:buFont typeface="Symbol" panose="05050102010706020507" pitchFamily="18" charset="2"/>
              <a:buChar char=""/>
            </a:pPr>
            <a:r>
              <a:rPr lang="en-GB" sz="1400" dirty="0">
                <a:latin typeface="Times New Roman" panose="02020603050405020304" pitchFamily="18" charset="0"/>
                <a:ea typeface="Calibri" panose="020F0502020204030204" pitchFamily="34" charset="0"/>
              </a:rPr>
              <a:t>Develop a positive company culture with better collaboration and communication with the employees (Leonard, 2023)</a:t>
            </a:r>
            <a:endParaRPr lang="en-IN" sz="1400" dirty="0">
              <a:latin typeface="Times New Roman" panose="02020603050405020304" pitchFamily="18" charset="0"/>
              <a:ea typeface="Calibri" panose="020F0502020204030204" pitchFamily="34" charset="0"/>
            </a:endParaRPr>
          </a:p>
          <a:p>
            <a:pPr marL="342900" lvl="0" indent="-342900" algn="just">
              <a:lnSpc>
                <a:spcPct val="100000"/>
              </a:lnSpc>
              <a:spcAft>
                <a:spcPts val="1000"/>
              </a:spcAft>
              <a:buFont typeface="Symbol" panose="05050102010706020507" pitchFamily="18" charset="2"/>
              <a:buChar char=""/>
            </a:pPr>
            <a:r>
              <a:rPr lang="en-GB" sz="1400" dirty="0">
                <a:latin typeface="Times New Roman" panose="02020603050405020304" pitchFamily="18" charset="0"/>
                <a:ea typeface="Calibri" panose="020F0502020204030204" pitchFamily="34" charset="0"/>
              </a:rPr>
              <a:t>Focusing on talent acquisition tool (49%), employee experience (48%), skill mapping (46%), intelligent recruiting (45%) and other process for better employee engagement (</a:t>
            </a:r>
            <a:r>
              <a:rPr lang="en-GB" sz="1400" dirty="0" err="1">
                <a:latin typeface="Times New Roman" panose="02020603050405020304" pitchFamily="18" charset="0"/>
                <a:ea typeface="Calibri" panose="020F0502020204030204" pitchFamily="34" charset="0"/>
              </a:rPr>
              <a:t>Branka</a:t>
            </a:r>
            <a:r>
              <a:rPr lang="en-GB" sz="1400" dirty="0">
                <a:latin typeface="Times New Roman" panose="02020603050405020304" pitchFamily="18" charset="0"/>
                <a:ea typeface="Calibri" panose="020F0502020204030204" pitchFamily="34" charset="0"/>
              </a:rPr>
              <a:t>, 2024).</a:t>
            </a:r>
            <a:endParaRPr lang="en-US" sz="1400" dirty="0"/>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3</a:t>
            </a:fld>
            <a:endParaRPr lang="en-US" dirty="0"/>
          </a:p>
        </p:txBody>
      </p:sp>
      <p:pic>
        <p:nvPicPr>
          <p:cNvPr id="8" name="Picture 7"/>
          <p:cNvPicPr/>
          <p:nvPr/>
        </p:nvPicPr>
        <p:blipFill>
          <a:blip r:embed="rId2"/>
          <a:stretch>
            <a:fillRect/>
          </a:stretch>
        </p:blipFill>
        <p:spPr>
          <a:xfrm>
            <a:off x="9553575" y="0"/>
            <a:ext cx="2638425" cy="916305"/>
          </a:xfrm>
          <a:prstGeom prst="rect">
            <a:avLst/>
          </a:prstGeom>
        </p:spPr>
      </p:pic>
      <p:pic>
        <p:nvPicPr>
          <p:cNvPr id="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4950" y="2310211"/>
            <a:ext cx="6572248" cy="386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5466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E3E5EE03-FBF6-46F5-8085-716AC6CE1C8C}"/>
              </a:ext>
            </a:extLst>
          </p:cNvPr>
          <p:cNvSpPr>
            <a:spLocks noGrp="1"/>
          </p:cNvSpPr>
          <p:nvPr>
            <p:ph type="title"/>
          </p:nvPr>
        </p:nvSpPr>
        <p:spPr>
          <a:xfrm>
            <a:off x="861578" y="210137"/>
            <a:ext cx="8333222" cy="1147969"/>
          </a:xfrm>
        </p:spPr>
        <p:txBody>
          <a:bodyPr/>
          <a:lstStyle/>
          <a:p>
            <a:r>
              <a:rPr lang="en-GB" dirty="0">
                <a:latin typeface="Times New Roman" panose="02020603050405020304" pitchFamily="18" charset="0"/>
                <a:ea typeface="Calibri" panose="020F0502020204030204" pitchFamily="34" charset="0"/>
              </a:rPr>
              <a:t>The Day-to-day work</a:t>
            </a:r>
            <a:endParaRPr lang="en-US" b="0" dirty="0"/>
          </a:p>
        </p:txBody>
      </p:sp>
      <p:sp>
        <p:nvSpPr>
          <p:cNvPr id="16" name="Content Placeholder 15">
            <a:extLst>
              <a:ext uri="{FF2B5EF4-FFF2-40B4-BE49-F238E27FC236}">
                <a16:creationId xmlns:a16="http://schemas.microsoft.com/office/drawing/2014/main" id="{1DCFA8A2-3FB8-48CA-933D-0800A9D2A2A2}"/>
              </a:ext>
            </a:extLst>
          </p:cNvPr>
          <p:cNvSpPr>
            <a:spLocks noGrp="1"/>
          </p:cNvSpPr>
          <p:nvPr>
            <p:ph sz="half" idx="13"/>
          </p:nvPr>
        </p:nvSpPr>
        <p:spPr>
          <a:xfrm>
            <a:off x="6591301" y="1685607"/>
            <a:ext cx="5461350" cy="4334193"/>
          </a:xfrm>
        </p:spPr>
        <p:txBody>
          <a:bodyPr>
            <a:normAutofit/>
          </a:bodyPr>
          <a:lstStyle/>
          <a:p>
            <a:pPr marL="342900" lvl="0" indent="-342900" algn="just">
              <a:lnSpc>
                <a:spcPct val="150000"/>
              </a:lnSpc>
              <a:spcAft>
                <a:spcPts val="0"/>
              </a:spcAft>
              <a:buFont typeface="Symbol" panose="05050102010706020507" pitchFamily="18" charset="2"/>
              <a:buChar char=""/>
            </a:pPr>
            <a:r>
              <a:rPr lang="en-GB" sz="1800" dirty="0">
                <a:latin typeface="Times New Roman" panose="02020603050405020304" pitchFamily="18" charset="0"/>
                <a:ea typeface="Calibri" panose="020F0502020204030204" pitchFamily="34" charset="0"/>
              </a:rPr>
              <a:t>The prime responsibility of the HR manager is to maintain the regular work systematically.</a:t>
            </a:r>
            <a:endParaRPr lang="en-IN" sz="18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800" dirty="0">
                <a:latin typeface="Times New Roman" panose="02020603050405020304" pitchFamily="18" charset="0"/>
                <a:ea typeface="Calibri" panose="020F0502020204030204" pitchFamily="34" charset="0"/>
              </a:rPr>
              <a:t>In this way, selection, recruitment and hiring of talented people with specific propensities could be managed (</a:t>
            </a:r>
            <a:r>
              <a:rPr lang="en-GB" sz="1800" dirty="0" err="1">
                <a:latin typeface="Times New Roman" panose="02020603050405020304" pitchFamily="18" charset="0"/>
                <a:ea typeface="Calibri" panose="020F0502020204030204" pitchFamily="34" charset="0"/>
              </a:rPr>
              <a:t>Davidescu</a:t>
            </a:r>
            <a:r>
              <a:rPr lang="en-GB" sz="1800" dirty="0">
                <a:latin typeface="Times New Roman" panose="02020603050405020304" pitchFamily="18" charset="0"/>
                <a:ea typeface="Calibri" panose="020F0502020204030204" pitchFamily="34" charset="0"/>
              </a:rPr>
              <a:t> </a:t>
            </a:r>
            <a:r>
              <a:rPr lang="en-GB" sz="1800" i="1" dirty="0">
                <a:latin typeface="Times New Roman" panose="02020603050405020304" pitchFamily="18" charset="0"/>
                <a:ea typeface="Calibri" panose="020F0502020204030204" pitchFamily="34" charset="0"/>
              </a:rPr>
              <a:t>et al</a:t>
            </a:r>
            <a:r>
              <a:rPr lang="en-GB" sz="1800" dirty="0">
                <a:latin typeface="Times New Roman" panose="02020603050405020304" pitchFamily="18" charset="0"/>
                <a:ea typeface="Calibri" panose="020F0502020204030204" pitchFamily="34" charset="0"/>
              </a:rPr>
              <a:t>., 2020).</a:t>
            </a:r>
            <a:endParaRPr lang="en-IN" sz="18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800" dirty="0">
                <a:latin typeface="Times New Roman" panose="02020603050405020304" pitchFamily="18" charset="0"/>
                <a:ea typeface="Calibri" panose="020F0502020204030204" pitchFamily="34" charset="0"/>
              </a:rPr>
              <a:t>For example, considering the continuous day-to-day activity of HR manager, the employee engagement in the global market remain high in the pandemic and post-pandemic scenario (</a:t>
            </a:r>
            <a:r>
              <a:rPr lang="en-GB" sz="1800" dirty="0" err="1">
                <a:latin typeface="Times New Roman" panose="02020603050405020304" pitchFamily="18" charset="0"/>
                <a:ea typeface="Calibri" panose="020F0502020204030204" pitchFamily="34" charset="0"/>
              </a:rPr>
              <a:t>Dyvik</a:t>
            </a:r>
            <a:r>
              <a:rPr lang="en-GB" sz="1800" dirty="0">
                <a:latin typeface="Times New Roman" panose="02020603050405020304" pitchFamily="18" charset="0"/>
                <a:ea typeface="Calibri" panose="020F0502020204030204" pitchFamily="34" charset="0"/>
              </a:rPr>
              <a:t>, 2022).</a:t>
            </a:r>
            <a:endParaRPr lang="en-US" sz="1800" dirty="0"/>
          </a:p>
        </p:txBody>
      </p:sp>
      <p:sp>
        <p:nvSpPr>
          <p:cNvPr id="21" name="Slide Number Placeholder 5">
            <a:extLst>
              <a:ext uri="{FF2B5EF4-FFF2-40B4-BE49-F238E27FC236}">
                <a16:creationId xmlns:a16="http://schemas.microsoft.com/office/drawing/2014/main" id="{C7C65DDB-24F2-44CF-AE02-F3A6C8B1858B}"/>
              </a:ext>
            </a:extLst>
          </p:cNvPr>
          <p:cNvSpPr>
            <a:spLocks noGrp="1"/>
          </p:cNvSpPr>
          <p:nvPr>
            <p:ph type="sldNum" sz="quarter" idx="18"/>
          </p:nvPr>
        </p:nvSpPr>
        <p:spPr/>
        <p:txBody>
          <a:bodyPr/>
          <a:lstStyle>
            <a:lvl1pPr algn="r">
              <a:defRPr sz="1200">
                <a:solidFill>
                  <a:schemeClr val="tx1">
                    <a:lumMod val="50000"/>
                    <a:lumOff val="50000"/>
                  </a:schemeClr>
                </a:solidFill>
              </a:defRPr>
            </a:lvl1pPr>
          </a:lstStyle>
          <a:p>
            <a:fld id="{8699F50C-BE38-4BD0-BA84-9B090E1F2B9B}" type="slidenum">
              <a:rPr lang="en-US" smtClean="0"/>
              <a:pPr/>
              <a:t>4</a:t>
            </a:fld>
            <a:endParaRPr lang="en-US" dirty="0"/>
          </a:p>
        </p:txBody>
      </p:sp>
      <p:pic>
        <p:nvPicPr>
          <p:cNvPr id="10" name="Picture 9"/>
          <p:cNvPicPr/>
          <p:nvPr/>
        </p:nvPicPr>
        <p:blipFill>
          <a:blip r:embed="rId3"/>
          <a:stretch>
            <a:fillRect/>
          </a:stretch>
        </p:blipFill>
        <p:spPr>
          <a:xfrm>
            <a:off x="9553575" y="0"/>
            <a:ext cx="2638425" cy="916305"/>
          </a:xfrm>
          <a:prstGeom prst="rect">
            <a:avLst/>
          </a:prstGeom>
        </p:spPr>
      </p:pic>
      <p:pic>
        <p:nvPicPr>
          <p:cNvPr id="205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85607"/>
            <a:ext cx="6438900" cy="43341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1516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3">
            <a:extLst>
              <a:ext uri="{FF2B5EF4-FFF2-40B4-BE49-F238E27FC236}">
                <a16:creationId xmlns:a16="http://schemas.microsoft.com/office/drawing/2014/main" id="{92896B42-4638-40D0-8887-7AB8D1D86B3D}"/>
              </a:ext>
            </a:extLst>
          </p:cNvPr>
          <p:cNvSpPr>
            <a:spLocks noGrp="1"/>
          </p:cNvSpPr>
          <p:nvPr>
            <p:ph type="title"/>
          </p:nvPr>
        </p:nvSpPr>
        <p:spPr/>
        <p:txBody>
          <a:bodyPr/>
          <a:lstStyle/>
          <a:p>
            <a:r>
              <a:rPr lang="en-GB" dirty="0">
                <a:latin typeface="Times New Roman" panose="02020603050405020304" pitchFamily="18" charset="0"/>
                <a:ea typeface="Calibri" panose="020F0502020204030204" pitchFamily="34" charset="0"/>
              </a:rPr>
              <a:t>Wider remit of the role</a:t>
            </a:r>
            <a:endParaRPr lang="en-US" b="0" dirty="0"/>
          </a:p>
        </p:txBody>
      </p:sp>
      <p:sp>
        <p:nvSpPr>
          <p:cNvPr id="33" name="Text Placeholder 32">
            <a:extLst>
              <a:ext uri="{FF2B5EF4-FFF2-40B4-BE49-F238E27FC236}">
                <a16:creationId xmlns:a16="http://schemas.microsoft.com/office/drawing/2014/main" id="{7CFD0302-279C-8A48-9E27-AD5B08D6501E}"/>
              </a:ext>
            </a:extLst>
          </p:cNvPr>
          <p:cNvSpPr>
            <a:spLocks noGrp="1"/>
          </p:cNvSpPr>
          <p:nvPr>
            <p:ph type="body" sz="quarter" idx="19"/>
          </p:nvPr>
        </p:nvSpPr>
        <p:spPr>
          <a:xfrm>
            <a:off x="5494622" y="2005762"/>
            <a:ext cx="6030627" cy="4083888"/>
          </a:xfrm>
        </p:spPr>
        <p:txBody>
          <a:bodyPr/>
          <a:lstStyle/>
          <a:p>
            <a:pPr marL="342900" lvl="0" indent="-342900" algn="just">
              <a:lnSpc>
                <a:spcPct val="150000"/>
              </a:lnSpc>
              <a:spcAft>
                <a:spcPts val="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The key remit or area of responsibility of an HR manager is to plan, coordinate and direct the administrative functions of the organisation (BLS, 2024).</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It could lead to monitoring the organisational culture, structure, employee relations, payroll, benefits and operational activities in each department.</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2228214-87DB-4B3A-BD81-9A709A69BAAC}"/>
              </a:ext>
            </a:extLst>
          </p:cNvPr>
          <p:cNvSpPr>
            <a:spLocks noGrp="1"/>
          </p:cNvSpPr>
          <p:nvPr>
            <p:ph type="sldNum" sz="quarter" idx="18"/>
          </p:nvPr>
        </p:nvSpPr>
        <p:spPr/>
        <p:txBody>
          <a:bodyPr/>
          <a:lstStyle/>
          <a:p>
            <a:fld id="{8699F50C-BE38-4BD0-BA84-9B090E1F2B9B}" type="slidenum">
              <a:rPr lang="en-US" smtClean="0"/>
              <a:pPr/>
              <a:t>5</a:t>
            </a:fld>
            <a:endParaRPr lang="en-US" dirty="0"/>
          </a:p>
        </p:txBody>
      </p:sp>
      <p:pic>
        <p:nvPicPr>
          <p:cNvPr id="8" name="Picture 7"/>
          <p:cNvPicPr/>
          <p:nvPr/>
        </p:nvPicPr>
        <p:blipFill>
          <a:blip r:embed="rId3"/>
          <a:stretch>
            <a:fillRect/>
          </a:stretch>
        </p:blipFill>
        <p:spPr>
          <a:xfrm>
            <a:off x="9553575" y="0"/>
            <a:ext cx="2638425" cy="916305"/>
          </a:xfrm>
          <a:prstGeom prst="rect">
            <a:avLst/>
          </a:prstGeom>
        </p:spPr>
      </p:pic>
      <p:pic>
        <p:nvPicPr>
          <p:cNvPr id="11" name="Picture 10"/>
          <p:cNvPicPr/>
          <p:nvPr/>
        </p:nvPicPr>
        <p:blipFill>
          <a:blip r:embed="rId4"/>
          <a:stretch>
            <a:fillRect/>
          </a:stretch>
        </p:blipFill>
        <p:spPr>
          <a:xfrm>
            <a:off x="338530" y="1739062"/>
            <a:ext cx="4924425" cy="4350588"/>
          </a:xfrm>
          <a:prstGeom prst="rect">
            <a:avLst/>
          </a:prstGeom>
        </p:spPr>
      </p:pic>
    </p:spTree>
    <p:extLst>
      <p:ext uri="{BB962C8B-B14F-4D97-AF65-F5344CB8AC3E}">
        <p14:creationId xmlns:p14="http://schemas.microsoft.com/office/powerpoint/2010/main" val="310042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3">
            <a:extLst>
              <a:ext uri="{FF2B5EF4-FFF2-40B4-BE49-F238E27FC236}">
                <a16:creationId xmlns:a16="http://schemas.microsoft.com/office/drawing/2014/main" id="{F64048FA-1C7E-4BEF-8273-A6490A2211F4}"/>
              </a:ext>
            </a:extLst>
          </p:cNvPr>
          <p:cNvSpPr>
            <a:spLocks noGrp="1"/>
          </p:cNvSpPr>
          <p:nvPr>
            <p:ph type="title"/>
          </p:nvPr>
        </p:nvSpPr>
        <p:spPr>
          <a:xfrm>
            <a:off x="338530" y="428306"/>
            <a:ext cx="8333222" cy="709297"/>
          </a:xfrm>
        </p:spPr>
        <p:txBody>
          <a:bodyPr>
            <a:normAutofit fontScale="90000"/>
          </a:bodyPr>
          <a:lstStyle/>
          <a:p>
            <a:r>
              <a:rPr lang="en-GB" dirty="0">
                <a:latin typeface="Times New Roman" panose="02020603050405020304" pitchFamily="18" charset="0"/>
                <a:ea typeface="Calibri" panose="020F0502020204030204" pitchFamily="34" charset="0"/>
              </a:rPr>
              <a:t>Expectations from the HR manager</a:t>
            </a:r>
            <a:endParaRPr lang="en-US" b="0" dirty="0"/>
          </a:p>
        </p:txBody>
      </p:sp>
      <p:sp>
        <p:nvSpPr>
          <p:cNvPr id="4" name="Slide Number Placeholder 3">
            <a:extLst>
              <a:ext uri="{FF2B5EF4-FFF2-40B4-BE49-F238E27FC236}">
                <a16:creationId xmlns:a16="http://schemas.microsoft.com/office/drawing/2014/main" id="{7553D90E-F2EA-4BA1-ACBD-9D3D0EB22C8A}"/>
              </a:ext>
            </a:extLst>
          </p:cNvPr>
          <p:cNvSpPr>
            <a:spLocks noGrp="1"/>
          </p:cNvSpPr>
          <p:nvPr>
            <p:ph type="sldNum" sz="quarter" idx="18"/>
          </p:nvPr>
        </p:nvSpPr>
        <p:spPr/>
        <p:txBody>
          <a:bodyPr/>
          <a:lstStyle/>
          <a:p>
            <a:fld id="{8699F50C-BE38-4BD0-BA84-9B090E1F2B9B}" type="slidenum">
              <a:rPr lang="en-US" smtClean="0"/>
              <a:pPr/>
              <a:t>6</a:t>
            </a:fld>
            <a:endParaRPr lang="en-US" dirty="0"/>
          </a:p>
        </p:txBody>
      </p:sp>
      <p:pic>
        <p:nvPicPr>
          <p:cNvPr id="7" name="Picture 6"/>
          <p:cNvPicPr/>
          <p:nvPr/>
        </p:nvPicPr>
        <p:blipFill>
          <a:blip r:embed="rId3"/>
          <a:stretch>
            <a:fillRect/>
          </a:stretch>
        </p:blipFill>
        <p:spPr>
          <a:xfrm>
            <a:off x="9553575" y="0"/>
            <a:ext cx="2638425" cy="916305"/>
          </a:xfrm>
          <a:prstGeom prst="rect">
            <a:avLst/>
          </a:prstGeom>
        </p:spPr>
      </p:pic>
      <p:sp>
        <p:nvSpPr>
          <p:cNvPr id="8" name="Rectangle 7"/>
          <p:cNvSpPr/>
          <p:nvPr/>
        </p:nvSpPr>
        <p:spPr>
          <a:xfrm>
            <a:off x="338530" y="1227886"/>
            <a:ext cx="11220450" cy="2436564"/>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rPr>
              <a:t>The key expectations from the HR manager are to ensure better employee engagement, training, and career development and to maintain better workplace culture of the companies.</a:t>
            </a:r>
            <a:endParaRPr lang="en-IN" sz="16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rPr>
              <a:t>It has been reported that 73% of the leaders and c-suite executives stated the role of HR manager in the strategic outcome of the company (</a:t>
            </a:r>
            <a:r>
              <a:rPr lang="en-GB" sz="1600" dirty="0" err="1">
                <a:latin typeface="Times New Roman" panose="02020603050405020304" pitchFamily="18" charset="0"/>
                <a:ea typeface="Calibri" panose="020F0502020204030204" pitchFamily="34" charset="0"/>
              </a:rPr>
              <a:t>Gurchiek</a:t>
            </a:r>
            <a:r>
              <a:rPr lang="en-GB" sz="1600" dirty="0">
                <a:latin typeface="Times New Roman" panose="02020603050405020304" pitchFamily="18" charset="0"/>
                <a:ea typeface="Calibri" panose="020F0502020204030204" pitchFamily="34" charset="0"/>
              </a:rPr>
              <a:t>, 2023).</a:t>
            </a:r>
            <a:endParaRPr lang="en-IN" sz="16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rPr>
              <a:t>In addition, 37% of the employees require employee recognition from the company alongside autonomy, inspiration, high pay, promotion and training, which could be expected from the HR manager to deal with (</a:t>
            </a:r>
            <a:r>
              <a:rPr lang="en-GB" sz="1600" dirty="0" err="1">
                <a:latin typeface="Times New Roman" panose="02020603050405020304" pitchFamily="18" charset="0"/>
                <a:ea typeface="Calibri" panose="020F0502020204030204" pitchFamily="34" charset="0"/>
              </a:rPr>
              <a:t>Blagojević</a:t>
            </a:r>
            <a:r>
              <a:rPr lang="en-GB" sz="1600" dirty="0">
                <a:latin typeface="Times New Roman" panose="02020603050405020304" pitchFamily="18" charset="0"/>
                <a:ea typeface="Calibri" panose="020F0502020204030204" pitchFamily="34" charset="0"/>
              </a:rPr>
              <a:t>, 2024).</a:t>
            </a:r>
            <a:endParaRPr lang="en-GB" sz="2400" dirty="0"/>
          </a:p>
        </p:txBody>
      </p:sp>
      <p:pic>
        <p:nvPicPr>
          <p:cNvPr id="3074"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38250" y="3754734"/>
            <a:ext cx="9772649" cy="2910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3707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8"/>
          </p:nvPr>
        </p:nvSpPr>
        <p:spPr/>
        <p:txBody>
          <a:bodyPr/>
          <a:lstStyle/>
          <a:p>
            <a:fld id="{8699F50C-BE38-4BD0-BA84-9B090E1F2B9B}" type="slidenum">
              <a:rPr lang="en-US" noProof="0" smtClean="0"/>
              <a:t>7</a:t>
            </a:fld>
            <a:endParaRPr lang="en-US" noProof="0" dirty="0"/>
          </a:p>
        </p:txBody>
      </p:sp>
      <p:sp>
        <p:nvSpPr>
          <p:cNvPr id="6" name="Title 5"/>
          <p:cNvSpPr>
            <a:spLocks noGrp="1"/>
          </p:cNvSpPr>
          <p:nvPr>
            <p:ph type="title"/>
          </p:nvPr>
        </p:nvSpPr>
        <p:spPr>
          <a:xfrm>
            <a:off x="175777" y="916305"/>
            <a:ext cx="10971193" cy="1147969"/>
          </a:xfrm>
        </p:spPr>
        <p:txBody>
          <a:bodyPr>
            <a:noAutofit/>
          </a:bodyPr>
          <a:lstStyle/>
          <a:p>
            <a:pPr>
              <a:lnSpc>
                <a:spcPct val="150000"/>
              </a:lnSpc>
            </a:pPr>
            <a:r>
              <a:rPr lang="en-GB" sz="2800" dirty="0">
                <a:latin typeface="Times New Roman" panose="02020603050405020304" pitchFamily="18" charset="0"/>
                <a:ea typeface="Calibri" panose="020F0502020204030204" pitchFamily="34" charset="0"/>
              </a:rPr>
              <a:t>How can the HR departments facilitate a positive relationship between employees at different levels in organisations?</a:t>
            </a:r>
            <a:endParaRPr lang="en-GB" sz="2800" dirty="0"/>
          </a:p>
        </p:txBody>
      </p:sp>
      <p:pic>
        <p:nvPicPr>
          <p:cNvPr id="7" name="Picture 6"/>
          <p:cNvPicPr/>
          <p:nvPr/>
        </p:nvPicPr>
        <p:blipFill>
          <a:blip r:embed="rId3"/>
          <a:stretch>
            <a:fillRect/>
          </a:stretch>
        </p:blipFill>
        <p:spPr>
          <a:xfrm>
            <a:off x="9553575" y="0"/>
            <a:ext cx="2638425" cy="916305"/>
          </a:xfrm>
          <a:prstGeom prst="rect">
            <a:avLst/>
          </a:prstGeom>
        </p:spPr>
      </p:pic>
      <p:sp>
        <p:nvSpPr>
          <p:cNvPr id="9" name="Rectangle 8"/>
          <p:cNvSpPr/>
          <p:nvPr/>
        </p:nvSpPr>
        <p:spPr>
          <a:xfrm>
            <a:off x="5661373" y="2438032"/>
            <a:ext cx="6096000" cy="3544560"/>
          </a:xfrm>
          <a:prstGeom prst="rect">
            <a:avLst/>
          </a:prstGeom>
        </p:spPr>
        <p:txBody>
          <a:bodyPr>
            <a:spAutoFit/>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HR departments could facilitate a positive relationship between the employees at different levels in the organisations.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In this way, the HRM invests in open communication, resolutions, employee recognition and training through nine imperatives for fostering trust and engagement among the employees (</a:t>
            </a:r>
            <a:r>
              <a:rPr lang="en-GB" sz="1600" dirty="0" err="1">
                <a:latin typeface="Times New Roman" panose="02020603050405020304" pitchFamily="18" charset="0"/>
                <a:ea typeface="Calibri" panose="020F0502020204030204" pitchFamily="34" charset="0"/>
                <a:cs typeface="Times New Roman" panose="02020603050405020304" pitchFamily="18" charset="0"/>
              </a:rPr>
              <a:t>Komm</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GB" sz="16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latin typeface="Times New Roman" panose="02020603050405020304" pitchFamily="18" charset="0"/>
                <a:ea typeface="Calibri" panose="020F0502020204030204" pitchFamily="34" charset="0"/>
                <a:cs typeface="Times New Roman" panose="02020603050405020304" pitchFamily="18" charset="0"/>
              </a:rPr>
              <a:t>., 2021).</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rPr>
              <a:t>In addition, the department resolves the issues and challenges faced by the employees within the organisational culture for better engagement.</a:t>
            </a:r>
            <a:endParaRPr lang="en-GB" sz="2400" dirty="0"/>
          </a:p>
        </p:txBody>
      </p:sp>
      <p:pic>
        <p:nvPicPr>
          <p:cNvPr id="10" name="Picture 9"/>
          <p:cNvPicPr/>
          <p:nvPr/>
        </p:nvPicPr>
        <p:blipFill>
          <a:blip r:embed="rId4"/>
          <a:stretch>
            <a:fillRect/>
          </a:stretch>
        </p:blipFill>
        <p:spPr bwMode="auto">
          <a:xfrm>
            <a:off x="380999" y="2438032"/>
            <a:ext cx="5280373" cy="3544560"/>
          </a:xfrm>
          <a:prstGeom prst="rect">
            <a:avLst/>
          </a:prstGeom>
          <a:noFill/>
          <a:ln w="9525">
            <a:noFill/>
            <a:miter lim="800000"/>
            <a:headEnd/>
            <a:tailEnd/>
          </a:ln>
        </p:spPr>
      </p:pic>
    </p:spTree>
    <p:extLst>
      <p:ext uri="{BB962C8B-B14F-4D97-AF65-F5344CB8AC3E}">
        <p14:creationId xmlns:p14="http://schemas.microsoft.com/office/powerpoint/2010/main" val="2633832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6" name="Title 5"/>
          <p:cNvSpPr>
            <a:spLocks noGrp="1"/>
          </p:cNvSpPr>
          <p:nvPr>
            <p:ph type="title"/>
          </p:nvPr>
        </p:nvSpPr>
        <p:spPr>
          <a:xfrm>
            <a:off x="286719" y="458152"/>
            <a:ext cx="7314231" cy="464074"/>
          </a:xfrm>
        </p:spPr>
        <p:txBody>
          <a:bodyPr>
            <a:noAutofit/>
          </a:bodyPr>
          <a:lstStyle/>
          <a:p>
            <a:pPr>
              <a:lnSpc>
                <a:spcPct val="100000"/>
              </a:lnSpc>
            </a:pPr>
            <a:r>
              <a:rPr lang="en-GB" sz="2800" dirty="0">
                <a:latin typeface="Times New Roman" panose="02020603050405020304" pitchFamily="18" charset="0"/>
                <a:ea typeface="Calibri" panose="020F0502020204030204" pitchFamily="34" charset="0"/>
              </a:rPr>
              <a:t>Types of relationships develop between the employer and employee</a:t>
            </a:r>
            <a:endParaRPr lang="en-GB" sz="2800" dirty="0"/>
          </a:p>
        </p:txBody>
      </p:sp>
      <p:pic>
        <p:nvPicPr>
          <p:cNvPr id="7" name="Picture 6"/>
          <p:cNvPicPr/>
          <p:nvPr/>
        </p:nvPicPr>
        <p:blipFill>
          <a:blip r:embed="rId3"/>
          <a:stretch>
            <a:fillRect/>
          </a:stretch>
        </p:blipFill>
        <p:spPr>
          <a:xfrm>
            <a:off x="9553575" y="0"/>
            <a:ext cx="2638425" cy="916305"/>
          </a:xfrm>
          <a:prstGeom prst="rect">
            <a:avLst/>
          </a:prstGeom>
        </p:spPr>
      </p:pic>
      <p:sp>
        <p:nvSpPr>
          <p:cNvPr id="9" name="Rectangle 8"/>
          <p:cNvSpPr/>
          <p:nvPr/>
        </p:nvSpPr>
        <p:spPr>
          <a:xfrm>
            <a:off x="0" y="2972043"/>
            <a:ext cx="12192000" cy="1328569"/>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rPr>
              <a:t>Around 37% of the employee leave the company for improper relationship management; thus, effective employee-employer relationship is required for better performance (Andre, 2022).</a:t>
            </a:r>
            <a:endParaRPr lang="en-IN" sz="1200" dirty="0">
              <a:latin typeface="Times New Roman" panose="02020603050405020304" pitchFamily="18" charset="0"/>
              <a:ea typeface="Calibri" panose="020F0502020204030204" pitchFamily="34" charset="0"/>
            </a:endParaRPr>
          </a:p>
          <a:p>
            <a:pPr marL="342900" lvl="0" indent="-342900" algn="just">
              <a:lnSpc>
                <a:spcPct val="150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rPr>
              <a:t>Mainly two types of employee-employer relationships are used inside the organisational culture including vertical and horizontal.</a:t>
            </a:r>
            <a:endParaRPr lang="en-IN" sz="12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rPr>
              <a:t>The vertical relationship considers the relationship between the employee and management (</a:t>
            </a:r>
            <a:r>
              <a:rPr lang="en-GB" sz="1200" dirty="0" err="1">
                <a:latin typeface="Times New Roman" panose="02020603050405020304" pitchFamily="18" charset="0"/>
                <a:ea typeface="Calibri" panose="020F0502020204030204" pitchFamily="34" charset="0"/>
              </a:rPr>
              <a:t>Crail</a:t>
            </a:r>
            <a:r>
              <a:rPr lang="en-GB" sz="1200" dirty="0">
                <a:latin typeface="Times New Roman" panose="02020603050405020304" pitchFamily="18" charset="0"/>
                <a:ea typeface="Calibri" panose="020F0502020204030204" pitchFamily="34" charset="0"/>
              </a:rPr>
              <a:t>, 2023).</a:t>
            </a:r>
            <a:endParaRPr lang="en-IN" sz="1200" dirty="0">
              <a:latin typeface="Times New Roman" panose="02020603050405020304" pitchFamily="18" charset="0"/>
              <a:ea typeface="Calibri" panose="020F0502020204030204" pitchFamily="34" charset="0"/>
            </a:endParaRPr>
          </a:p>
          <a:p>
            <a:pPr marL="342900" lvl="0" indent="-342900" algn="just">
              <a:lnSpc>
                <a:spcPct val="150000"/>
              </a:lnSpc>
              <a:spcAft>
                <a:spcPts val="10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rPr>
              <a:t>Contrarily, the horizontal relationship encompasses the relationship between employees with the same level of employees (</a:t>
            </a:r>
            <a:r>
              <a:rPr lang="en-GB" sz="1200" dirty="0" err="1">
                <a:latin typeface="Times New Roman" panose="02020603050405020304" pitchFamily="18" charset="0"/>
                <a:ea typeface="Calibri" panose="020F0502020204030204" pitchFamily="34" charset="0"/>
              </a:rPr>
              <a:t>Crail</a:t>
            </a:r>
            <a:r>
              <a:rPr lang="en-GB" sz="1200" dirty="0">
                <a:latin typeface="Times New Roman" panose="02020603050405020304" pitchFamily="18" charset="0"/>
                <a:ea typeface="Calibri" panose="020F0502020204030204" pitchFamily="34" charset="0"/>
              </a:rPr>
              <a:t>, 2023).</a:t>
            </a:r>
            <a:endParaRPr lang="en-GB" dirty="0"/>
          </a:p>
        </p:txBody>
      </p:sp>
      <p:graphicFrame>
        <p:nvGraphicFramePr>
          <p:cNvPr id="11" name="Diagram 10"/>
          <p:cNvGraphicFramePr/>
          <p:nvPr>
            <p:extLst>
              <p:ext uri="{D42A27DB-BD31-4B8C-83A1-F6EECF244321}">
                <p14:modId xmlns:p14="http://schemas.microsoft.com/office/powerpoint/2010/main" val="3147499973"/>
              </p:ext>
            </p:extLst>
          </p:nvPr>
        </p:nvGraphicFramePr>
        <p:xfrm>
          <a:off x="2919807" y="690189"/>
          <a:ext cx="5395518" cy="2469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8650" y="4300613"/>
            <a:ext cx="10820400" cy="2475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4803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8"/>
          </p:nvPr>
        </p:nvSpPr>
        <p:spPr/>
        <p:txBody>
          <a:bodyPr/>
          <a:lstStyle/>
          <a:p>
            <a:fld id="{8699F50C-BE38-4BD0-BA84-9B090E1F2B9B}" type="slidenum">
              <a:rPr lang="en-US" noProof="0" smtClean="0"/>
              <a:t>9</a:t>
            </a:fld>
            <a:endParaRPr lang="en-US" noProof="0" dirty="0"/>
          </a:p>
        </p:txBody>
      </p:sp>
      <p:sp>
        <p:nvSpPr>
          <p:cNvPr id="6" name="Title 5"/>
          <p:cNvSpPr>
            <a:spLocks noGrp="1"/>
          </p:cNvSpPr>
          <p:nvPr>
            <p:ph type="title"/>
          </p:nvPr>
        </p:nvSpPr>
        <p:spPr/>
        <p:txBody>
          <a:bodyPr/>
          <a:lstStyle/>
          <a:p>
            <a:r>
              <a:rPr lang="en-GB" dirty="0">
                <a:latin typeface="Times New Roman" panose="02020603050405020304" pitchFamily="18" charset="0"/>
                <a:ea typeface="Calibri" panose="020F0502020204030204" pitchFamily="34" charset="0"/>
              </a:rPr>
              <a:t>Practical examples</a:t>
            </a:r>
            <a:endParaRPr lang="en-GB" dirty="0"/>
          </a:p>
        </p:txBody>
      </p:sp>
      <p:pic>
        <p:nvPicPr>
          <p:cNvPr id="7" name="Picture 6"/>
          <p:cNvPicPr/>
          <p:nvPr/>
        </p:nvPicPr>
        <p:blipFill>
          <a:blip r:embed="rId2"/>
          <a:stretch>
            <a:fillRect/>
          </a:stretch>
        </p:blipFill>
        <p:spPr>
          <a:xfrm>
            <a:off x="9553575" y="0"/>
            <a:ext cx="2638425" cy="916305"/>
          </a:xfrm>
          <a:prstGeom prst="rect">
            <a:avLst/>
          </a:prstGeom>
        </p:spPr>
      </p:pic>
      <p:sp>
        <p:nvSpPr>
          <p:cNvPr id="9" name="Rectangle 8"/>
          <p:cNvSpPr/>
          <p:nvPr/>
        </p:nvSpPr>
        <p:spPr>
          <a:xfrm>
            <a:off x="5981700" y="2010613"/>
            <a:ext cx="5535384" cy="3960058"/>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For example, a multinational company such as Microsoft considers talent management, better employee benefits and a positive organisational culture (Smith, 2022).</a:t>
            </a: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The number of employees of Google has increased by 221 thousand in 2023, which is significantly enhanced from the previous years (</a:t>
            </a:r>
            <a:r>
              <a:rPr lang="en-GB" dirty="0" err="1">
                <a:latin typeface="Times New Roman" panose="02020603050405020304" pitchFamily="18" charset="0"/>
                <a:ea typeface="Calibri" panose="020F0502020204030204" pitchFamily="34" charset="0"/>
                <a:cs typeface="Times New Roman" panose="02020603050405020304" pitchFamily="18" charset="0"/>
              </a:rPr>
              <a:t>Vailshery</a:t>
            </a:r>
            <a:r>
              <a:rPr lang="en-GB" dirty="0">
                <a:latin typeface="Times New Roman" panose="02020603050405020304" pitchFamily="18" charset="0"/>
                <a:ea typeface="Calibri" panose="020F0502020204030204" pitchFamily="34" charset="0"/>
                <a:cs typeface="Times New Roman" panose="02020603050405020304" pitchFamily="18" charset="0"/>
              </a:rPr>
              <a:t>, 2023).</a:t>
            </a: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dirty="0">
                <a:latin typeface="Times New Roman" panose="02020603050405020304" pitchFamily="18" charset="0"/>
                <a:ea typeface="Calibri" panose="020F0502020204030204" pitchFamily="34" charset="0"/>
              </a:rPr>
              <a:t>It became possible due to the effective HR manager and department of the company in the global market.</a:t>
            </a:r>
            <a:endParaRPr lang="en-GB" sz="2800" dirty="0"/>
          </a:p>
        </p:txBody>
      </p:sp>
      <p:pic>
        <p:nvPicPr>
          <p:cNvPr id="10" name="Picture 9"/>
          <p:cNvPicPr/>
          <p:nvPr/>
        </p:nvPicPr>
        <p:blipFill>
          <a:blip r:embed="rId3"/>
          <a:stretch>
            <a:fillRect/>
          </a:stretch>
        </p:blipFill>
        <p:spPr bwMode="auto">
          <a:xfrm>
            <a:off x="247650" y="1817773"/>
            <a:ext cx="5562600" cy="4345737"/>
          </a:xfrm>
          <a:prstGeom prst="rect">
            <a:avLst/>
          </a:prstGeom>
          <a:noFill/>
          <a:ln w="9525">
            <a:noFill/>
            <a:miter lim="800000"/>
            <a:headEnd/>
            <a:tailEnd/>
          </a:ln>
        </p:spPr>
      </p:pic>
    </p:spTree>
    <p:extLst>
      <p:ext uri="{BB962C8B-B14F-4D97-AF65-F5344CB8AC3E}">
        <p14:creationId xmlns:p14="http://schemas.microsoft.com/office/powerpoint/2010/main" val="153686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8"/>
          </p:nvPr>
        </p:nvSpPr>
        <p:spPr/>
        <p:txBody>
          <a:bodyPr/>
          <a:lstStyle/>
          <a:p>
            <a:fld id="{8699F50C-BE38-4BD0-BA84-9B090E1F2B9B}" type="slidenum">
              <a:rPr lang="en-US" noProof="0" smtClean="0"/>
              <a:t>10</a:t>
            </a:fld>
            <a:endParaRPr lang="en-US" noProof="0" dirty="0"/>
          </a:p>
        </p:txBody>
      </p:sp>
      <p:sp>
        <p:nvSpPr>
          <p:cNvPr id="6" name="Title 5"/>
          <p:cNvSpPr>
            <a:spLocks noGrp="1"/>
          </p:cNvSpPr>
          <p:nvPr>
            <p:ph type="title"/>
          </p:nvPr>
        </p:nvSpPr>
        <p:spPr>
          <a:xfrm>
            <a:off x="518678" y="496123"/>
            <a:ext cx="8333222" cy="1147969"/>
          </a:xfrm>
        </p:spPr>
        <p:txBody>
          <a:bodyPr/>
          <a:lstStyle/>
          <a:p>
            <a:r>
              <a:rPr lang="en-GB" dirty="0">
                <a:latin typeface="Times New Roman" panose="02020603050405020304" pitchFamily="18" charset="0"/>
                <a:ea typeface="Calibri" panose="020F0502020204030204" pitchFamily="34" charset="0"/>
              </a:rPr>
              <a:t>Personal experiences</a:t>
            </a:r>
            <a:endParaRPr lang="en-GB" dirty="0"/>
          </a:p>
        </p:txBody>
      </p:sp>
      <p:pic>
        <p:nvPicPr>
          <p:cNvPr id="7" name="Picture 6"/>
          <p:cNvPicPr/>
          <p:nvPr/>
        </p:nvPicPr>
        <p:blipFill>
          <a:blip r:embed="rId2"/>
          <a:stretch>
            <a:fillRect/>
          </a:stretch>
        </p:blipFill>
        <p:spPr>
          <a:xfrm>
            <a:off x="9553575" y="0"/>
            <a:ext cx="2638425" cy="916305"/>
          </a:xfrm>
          <a:prstGeom prst="rect">
            <a:avLst/>
          </a:prstGeom>
        </p:spPr>
      </p:pic>
      <p:sp>
        <p:nvSpPr>
          <p:cNvPr id="8" name="Rectangle 7"/>
          <p:cNvSpPr/>
          <p:nvPr/>
        </p:nvSpPr>
        <p:spPr>
          <a:xfrm>
            <a:off x="258534" y="2371879"/>
            <a:ext cx="11258550" cy="2528897"/>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In terms of my personal experience, I have engaged in different teamwork, group projects and module programs.</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It developed my communication, decision-making, strategic thinking and situational analysis properly, which are the basic competencies of an HR manager.</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rPr>
              <a:t>In this way, I could be able to become a strategic HR manager in the future.</a:t>
            </a:r>
            <a:endParaRPr lang="en-GB" sz="2000" dirty="0"/>
          </a:p>
        </p:txBody>
      </p:sp>
    </p:spTree>
    <p:extLst>
      <p:ext uri="{BB962C8B-B14F-4D97-AF65-F5344CB8AC3E}">
        <p14:creationId xmlns:p14="http://schemas.microsoft.com/office/powerpoint/2010/main" val="1571905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Times New Roman" panose="02020603050405020304" pitchFamily="18" charset="0"/>
                <a:ea typeface="Calibri" panose="020F0502020204030204" pitchFamily="34" charset="0"/>
              </a:rPr>
              <a:t>Conclusion</a:t>
            </a:r>
            <a:endParaRPr lang="en-GB" dirty="0"/>
          </a:p>
        </p:txBody>
      </p:sp>
      <p:sp>
        <p:nvSpPr>
          <p:cNvPr id="6" name="Rectangle 5"/>
          <p:cNvSpPr/>
          <p:nvPr/>
        </p:nvSpPr>
        <p:spPr>
          <a:xfrm>
            <a:off x="359229" y="2199050"/>
            <a:ext cx="11087100" cy="2990562"/>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At the end of the presentation, it can be stated that the HR manager plays a vital role in managing workplace culture, employee engagement and performance</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HR manager fosters better communication and collaboration among the employees through which both the vertical and horizontal relationships can be managed.</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rPr>
              <a:t>Lastly, practical and personal experience related to HR practice was provided, which made the study understandable.</a:t>
            </a:r>
            <a:endParaRPr lang="en-GB" sz="3200" dirty="0"/>
          </a:p>
        </p:txBody>
      </p:sp>
    </p:spTree>
    <p:extLst>
      <p:ext uri="{BB962C8B-B14F-4D97-AF65-F5344CB8AC3E}">
        <p14:creationId xmlns:p14="http://schemas.microsoft.com/office/powerpoint/2010/main" val="2009224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8"/>
          </p:nvPr>
        </p:nvSpPr>
        <p:spPr/>
        <p:txBody>
          <a:bodyPr/>
          <a:lstStyle/>
          <a:p>
            <a:fld id="{8699F50C-BE38-4BD0-BA84-9B090E1F2B9B}" type="slidenum">
              <a:rPr lang="en-US" noProof="0" smtClean="0"/>
              <a:t>12</a:t>
            </a:fld>
            <a:endParaRPr lang="en-US" noProof="0" dirty="0"/>
          </a:p>
        </p:txBody>
      </p:sp>
      <p:sp>
        <p:nvSpPr>
          <p:cNvPr id="6" name="Title 5"/>
          <p:cNvSpPr>
            <a:spLocks noGrp="1"/>
          </p:cNvSpPr>
          <p:nvPr>
            <p:ph type="title"/>
          </p:nvPr>
        </p:nvSpPr>
        <p:spPr>
          <a:xfrm>
            <a:off x="385328" y="151128"/>
            <a:ext cx="8333222" cy="614047"/>
          </a:xfrm>
        </p:spPr>
        <p:txBody>
          <a:bodyPr>
            <a:normAutofit fontScale="90000"/>
          </a:bodyPr>
          <a:lstStyle/>
          <a:p>
            <a:r>
              <a:rPr lang="en-GB" dirty="0">
                <a:latin typeface="Times New Roman" panose="02020603050405020304" pitchFamily="18" charset="0"/>
                <a:cs typeface="Times New Roman" panose="02020603050405020304" pitchFamily="18" charset="0"/>
              </a:rPr>
              <a:t>References</a:t>
            </a:r>
          </a:p>
        </p:txBody>
      </p:sp>
      <p:pic>
        <p:nvPicPr>
          <p:cNvPr id="7" name="Picture 6"/>
          <p:cNvPicPr/>
          <p:nvPr/>
        </p:nvPicPr>
        <p:blipFill>
          <a:blip r:embed="rId2"/>
          <a:stretch>
            <a:fillRect/>
          </a:stretch>
        </p:blipFill>
        <p:spPr>
          <a:xfrm>
            <a:off x="9553575" y="0"/>
            <a:ext cx="2638425" cy="916305"/>
          </a:xfrm>
          <a:prstGeom prst="rect">
            <a:avLst/>
          </a:prstGeom>
        </p:spPr>
      </p:pic>
      <p:pic>
        <p:nvPicPr>
          <p:cNvPr id="4" name="Picture 3">
            <a:extLst>
              <a:ext uri="{FF2B5EF4-FFF2-40B4-BE49-F238E27FC236}">
                <a16:creationId xmlns:a16="http://schemas.microsoft.com/office/drawing/2014/main" id="{66AA94E9-1E56-9B7A-0F2C-B9733DF4E8B9}"/>
              </a:ext>
            </a:extLst>
          </p:cNvPr>
          <p:cNvPicPr>
            <a:picLocks noChangeAspect="1"/>
          </p:cNvPicPr>
          <p:nvPr/>
        </p:nvPicPr>
        <p:blipFill>
          <a:blip r:embed="rId3"/>
          <a:stretch>
            <a:fillRect/>
          </a:stretch>
        </p:blipFill>
        <p:spPr>
          <a:xfrm>
            <a:off x="402845" y="888872"/>
            <a:ext cx="11745613" cy="5774458"/>
          </a:xfrm>
          <a:prstGeom prst="rect">
            <a:avLst/>
          </a:prstGeom>
        </p:spPr>
      </p:pic>
    </p:spTree>
    <p:extLst>
      <p:ext uri="{BB962C8B-B14F-4D97-AF65-F5344CB8AC3E}">
        <p14:creationId xmlns:p14="http://schemas.microsoft.com/office/powerpoint/2010/main" val="2850686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hlinkClick r:id="rId2"/>
            <a:extLst>
              <a:ext uri="{FF2B5EF4-FFF2-40B4-BE49-F238E27FC236}">
                <a16:creationId xmlns:a16="http://schemas.microsoft.com/office/drawing/2014/main" id="{5FC6C278-4035-446A-A94B-030E792FDDF5}"/>
              </a:ext>
            </a:extLst>
          </p:cNvPr>
          <p:cNvSpPr txBox="1"/>
          <p:nvPr/>
        </p:nvSpPr>
        <p:spPr>
          <a:xfrm>
            <a:off x="1547813" y="2459504"/>
            <a:ext cx="9096374" cy="1015663"/>
          </a:xfrm>
          <a:prstGeom prst="rect">
            <a:avLst/>
          </a:prstGeom>
          <a:noFill/>
        </p:spPr>
        <p:txBody>
          <a:bodyPr wrap="square" rtlCol="0">
            <a:spAutoFit/>
          </a:bodyPr>
          <a:lstStyle/>
          <a:p>
            <a:pPr algn="ctr"/>
            <a:r>
              <a:rPr lang="en-US" sz="6000" b="1" dirty="0">
                <a:latin typeface="Times New Roman" panose="02020603050405020304" pitchFamily="18" charset="0"/>
                <a:cs typeface="Times New Roman" panose="02020603050405020304" pitchFamily="18" charset="0"/>
              </a:rPr>
              <a:t>Q/A</a:t>
            </a:r>
          </a:p>
        </p:txBody>
      </p:sp>
      <p:sp>
        <p:nvSpPr>
          <p:cNvPr id="2" name="Slide Number Placeholder 1">
            <a:extLst>
              <a:ext uri="{FF2B5EF4-FFF2-40B4-BE49-F238E27FC236}">
                <a16:creationId xmlns:a16="http://schemas.microsoft.com/office/drawing/2014/main" id="{CD4BD05F-6F41-4DC6-98B4-D58BCFF6D692}"/>
              </a:ext>
            </a:extLst>
          </p:cNvPr>
          <p:cNvSpPr>
            <a:spLocks noGrp="1"/>
          </p:cNvSpPr>
          <p:nvPr>
            <p:ph type="sldNum" sz="quarter" idx="11"/>
          </p:nvPr>
        </p:nvSpPr>
        <p:spPr/>
        <p:txBody>
          <a:bodyPr/>
          <a:lstStyle/>
          <a:p>
            <a:fld id="{8699F50C-BE38-4BD0-BA84-9B090E1F2B9B}" type="slidenum">
              <a:rPr lang="en-US" smtClean="0"/>
              <a:t>13</a:t>
            </a:fld>
            <a:endParaRPr lang="en-US" dirty="0"/>
          </a:p>
        </p:txBody>
      </p:sp>
    </p:spTree>
    <p:extLst>
      <p:ext uri="{BB962C8B-B14F-4D97-AF65-F5344CB8AC3E}">
        <p14:creationId xmlns:p14="http://schemas.microsoft.com/office/powerpoint/2010/main" val="59582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6">
            <a:extLst>
              <a:ext uri="{FF2B5EF4-FFF2-40B4-BE49-F238E27FC236}">
                <a16:creationId xmlns:a16="http://schemas.microsoft.com/office/drawing/2014/main" id="{BA026684-ED32-4C82-8EFB-03E9E047EA3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1683398" y="914400"/>
            <a:ext cx="4428523" cy="4724400"/>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pic>
      <p:sp>
        <p:nvSpPr>
          <p:cNvPr id="8" name="Title 7">
            <a:extLst>
              <a:ext uri="{FF2B5EF4-FFF2-40B4-BE49-F238E27FC236}">
                <a16:creationId xmlns:a16="http://schemas.microsoft.com/office/drawing/2014/main" id="{8B6C5EAB-81FF-4827-A160-22F4363C611A}"/>
              </a:ext>
            </a:extLst>
          </p:cNvPr>
          <p:cNvSpPr>
            <a:spLocks noGrp="1"/>
          </p:cNvSpPr>
          <p:nvPr>
            <p:ph type="ctrTitle"/>
          </p:nvPr>
        </p:nvSpPr>
        <p:spPr>
          <a:xfrm>
            <a:off x="6394499" y="2696544"/>
            <a:ext cx="4853573" cy="2247900"/>
          </a:xfrm>
        </p:spPr>
        <p:style>
          <a:lnRef idx="3">
            <a:schemeClr val="lt1"/>
          </a:lnRef>
          <a:fillRef idx="1">
            <a:schemeClr val="accent2"/>
          </a:fillRef>
          <a:effectRef idx="1">
            <a:schemeClr val="accent2"/>
          </a:effectRef>
          <a:fontRef idx="minor">
            <a:schemeClr val="lt1"/>
          </a:fontRef>
        </p:style>
        <p:txBody>
          <a:bodyPr>
            <a:normAutofit/>
          </a:bodyPr>
          <a:lstStyle/>
          <a:p>
            <a:pPr algn="ctr"/>
            <a:r>
              <a:rPr lang="en-US" sz="4400" dirty="0">
                <a:solidFill>
                  <a:schemeClr val="tx1"/>
                </a:solidFill>
                <a:latin typeface="Times New Roman" panose="02020603050405020304" pitchFamily="18" charset="0"/>
                <a:cs typeface="Times New Roman" panose="02020603050405020304" pitchFamily="18" charset="0"/>
              </a:rPr>
              <a:t>Thank You</a:t>
            </a:r>
            <a:br>
              <a:rPr lang="en-US" sz="4400" dirty="0">
                <a:solidFill>
                  <a:schemeClr val="tx1"/>
                </a:solidFill>
                <a:latin typeface="Times New Roman" panose="02020603050405020304" pitchFamily="18" charset="0"/>
                <a:cs typeface="Times New Roman" panose="02020603050405020304" pitchFamily="18" charset="0"/>
              </a:rPr>
            </a:br>
            <a:endParaRPr lang="en-US" sz="4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0955757"/>
      </p:ext>
    </p:extLst>
  </p:cSld>
  <p:clrMapOvr>
    <a:masterClrMapping/>
  </p:clrMapOvr>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3.xml><?xml version="1.0" encoding="utf-8"?>
<ds:datastoreItem xmlns:ds="http://schemas.openxmlformats.org/officeDocument/2006/customXml" ds:itemID="{C87F4215-C6BB-44A3-9A5E-9446E6835900}">
  <ds:schemaRefs>
    <ds:schemaRef ds:uri="http://schemas.microsoft.com/office/2006/metadata/properties"/>
    <ds:schemaRef ds:uri="http://purl.org/dc/terms/"/>
    <ds:schemaRef ds:uri="71af3243-3dd4-4a8d-8c0d-dd76da1f02a5"/>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http://schemas.openxmlformats.org/package/2006/metadata/core-properties"/>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Hexagon presentation light</Template>
  <TotalTime>0</TotalTime>
  <Words>1233</Words>
  <Application>Microsoft Office PowerPoint</Application>
  <PresentationFormat>Widescreen</PresentationFormat>
  <Paragraphs>72</Paragraphs>
  <Slides>14</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Symbol</vt:lpstr>
      <vt:lpstr>Times New Roman</vt:lpstr>
      <vt:lpstr>Office Theme</vt:lpstr>
      <vt:lpstr>Assessment Component 1 Individual PowerPoint Presentation</vt:lpstr>
      <vt:lpstr>Introduction</vt:lpstr>
      <vt:lpstr>What are the key responsibilities of an HR manager?</vt:lpstr>
      <vt:lpstr>The Day-to-day work</vt:lpstr>
      <vt:lpstr>Wider remit of the role</vt:lpstr>
      <vt:lpstr>Expectations from the HR manager</vt:lpstr>
      <vt:lpstr>How can the HR departments facilitate a positive relationship between employees at different levels in organisations?</vt:lpstr>
      <vt:lpstr>Types of relationships develop between the employer and employee</vt:lpstr>
      <vt:lpstr>Practical examples</vt:lpstr>
      <vt:lpstr>Personal experiences</vt:lpstr>
      <vt:lpstr>Conclusion</vt:lpstr>
      <vt:lpstr>References</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2024-05-24T14:49:21Z</dcterms:created>
  <dcterms:modified xsi:type="dcterms:W3CDTF">2024-06-02T20:06:25Z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