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60" r:id="rId3"/>
    <p:sldId id="258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68" r:id="rId12"/>
    <p:sldId id="270" r:id="rId13"/>
    <p:sldId id="27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A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B90A03-338C-46FA-9E39-26AB80096CD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8C13A-7155-4794-9834-D9914D1A4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39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54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118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2635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0269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920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394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02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(Open Mind Tech, 2024)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768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618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4745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5657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777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(Fahad,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8C13A-7155-4794-9834-D9914D1A46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4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6D08C-DB1B-A66A-F5C2-D38457CBB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3457C5-14FB-D4B5-1912-18BC07A5FF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5FE47-6B74-C96A-7CF4-6D7DD50B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1FF42-F5B1-92D6-CEFB-705CB8B7A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E841-BAFC-70DF-ABCB-96590878D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2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5F058-4135-175E-AFFB-89B093119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65F8D-477C-0116-BA83-F23A320C9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96DF5-2F15-BA26-EFA4-CB865D420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4E25D-6F59-FD5D-FE75-4C6382CBD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038A4-371D-DD4B-5D04-46CF1A84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77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7766-F515-EC38-8C78-F0BE648C1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9ED45-3BA7-73A3-06D1-194973E6A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785B8-5C95-6D08-B5CD-BE588DDEA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FA8F8-AD5E-5468-B15E-54E887406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F99E0-3781-EBCE-BFBD-ED135E8A0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42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C16A8-58EA-EA0F-5E44-EECD0C00E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1A37F-1172-1210-97E6-5698BB09F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7778A1-AF1F-CCE6-E5F6-D22FDE510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8DA30-8155-DF96-32FE-FAAC9FD9B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8E3AF4-DD64-3B7D-ACE6-0D9FFB801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AC608B-B7E9-FC05-AF62-EEC43CF89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066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8918-2388-1DB4-0302-41FC87009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578D2D-8B79-ACE3-729D-E24DA69D9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C8DBD2-247A-C2C1-D329-018F4E2BC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1073D3-2E53-719B-D8A6-B0679E24E3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9C74BA-5312-4FCA-8519-D18F8B57E6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7D08D-EFC1-819F-A995-181C105DA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123EBF-2995-4ED5-864B-F9DC59DB4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3163C6-CAA8-D754-E7FC-1CF22C2FC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9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4B51C-BD57-7C27-A77F-2D77AAA09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B635D-48CF-E09B-88E4-C64A51F82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A8B08C-3B8F-7D79-76BD-D80E05427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6620F-644D-8B24-8608-992EB072D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85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723A85-B15F-2AA6-FB40-3E7D77AD6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0114AC-F64E-BEFA-7A30-A781CFC8E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6D895-64E8-47AA-16D3-710C7BE0D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534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BC7DC-8691-9C43-3E56-CFDDC9F7C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F57D-0C18-D487-AC68-22FA96BFD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B833AB-10CD-9597-DFA8-04D2C4D7F9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E2289-4782-4759-F341-A161654D6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BA80F-6DF4-D864-AA63-826FF4A28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B1DAC-7CD0-3528-D35F-0195A7540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0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EA16-6A7B-7083-2118-E763C30DE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E7302A-3C1E-15E2-E9C3-01065962B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5A8A7-88DB-B948-3424-7FEC3EEB50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6A609E-AD69-8EB4-5A3E-F66B3A0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E7E196-4263-C2E1-6676-4A9C94F50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C8C30-C3DB-F19C-C239-38593D1B0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95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956D-249F-50C5-0C74-A17A3C15D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FF0325-447A-F0BD-A948-4A0E7CA9C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545D-84BF-0BF1-58C1-9CD43B0A1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7327D-554A-B802-855C-39A7D6F51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CD8EB-9E81-20C5-C11C-23D7C82D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69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457615-2E59-DF4C-52E1-2B2C516315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39715F-F88D-8176-479D-DA477C5026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67A05-645B-BF53-1D57-0B618F739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9B6A4-73B9-FC9D-3715-C8D5BB54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A2ED1C-A75D-E26B-7E01-D8E6E0DD5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822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936E81-D68E-ED92-E7E1-C4401DDA8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D9A79-6E95-A9C9-CEB0-EB976A58CA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DFB4E-4621-5E75-3E68-711B8704B1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C847EB-AD02-435F-91A1-A6B98404344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D520A-82B3-39F3-4F84-4724194FBA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8EDB7-EA71-C408-51CE-C2B1971567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4BF3F0-7B92-4C6A-AEE5-4729E7EFDE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769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orpsychology.org/yellow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hyperlink" Target="https://arxiv.org/abs/2505.205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75FFA-DECE-B59F-E583-3622D4ED2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94" y="299710"/>
            <a:ext cx="11171412" cy="66385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MPG</a:t>
            </a:r>
            <a:r>
              <a:rPr lang="en-US" b="1" kern="12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Financial </a:t>
            </a:r>
            <a:r>
              <a:rPr lang="en-US" b="1" kern="1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94D14-425E-A30C-30F1-D87E1E1CE0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532" y="3254477"/>
            <a:ext cx="7798939" cy="3540135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US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Managing Enterprise </a:t>
            </a:r>
            <a:endParaRPr lang="en-US" sz="3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3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BMSW4011 </a:t>
            </a: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 Name: </a:t>
            </a:r>
            <a:r>
              <a:rPr lang="en-GB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10-minute Individual Presentation</a:t>
            </a: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 Georgiana Paula Morosan</a:t>
            </a: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Number: 2418652</a:t>
            </a: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Lecturer: Scott James/Mel </a:t>
            </a:r>
            <a:r>
              <a:rPr lang="en-GB" sz="3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Squire </a:t>
            </a:r>
          </a:p>
          <a:p>
            <a:pPr>
              <a:lnSpc>
                <a:spcPct val="120000"/>
              </a:lnSpc>
            </a:pPr>
            <a:r>
              <a:rPr lang="en-US" sz="3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Deadline: 09/07/2025</a:t>
            </a:r>
          </a:p>
          <a:p>
            <a:pPr>
              <a:lnSpc>
                <a:spcPct val="120000"/>
              </a:lnSpc>
            </a:pPr>
            <a:endParaRPr lang="en-US" sz="1800" dirty="0"/>
          </a:p>
        </p:txBody>
      </p:sp>
      <p:pic>
        <p:nvPicPr>
          <p:cNvPr id="28" name="Content Placeholder 27" descr="A white tiger head on a green background&#10;&#10;AI-generated content may be incorrect.">
            <a:extLst>
              <a:ext uri="{FF2B5EF4-FFF2-40B4-BE49-F238E27FC236}">
                <a16:creationId xmlns:a16="http://schemas.microsoft.com/office/drawing/2014/main" id="{28B3AA5D-91E0-1D2E-42B7-DC368AE29F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5960" y="5375544"/>
            <a:ext cx="1406040" cy="1482456"/>
          </a:xfrm>
        </p:spPr>
      </p:pic>
    </p:spTree>
    <p:extLst>
      <p:ext uri="{BB962C8B-B14F-4D97-AF65-F5344CB8AC3E}">
        <p14:creationId xmlns:p14="http://schemas.microsoft.com/office/powerpoint/2010/main" val="881483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27A7E-6257-AA14-A82E-4FCBA42602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2590"/>
            <a:ext cx="9144000" cy="746234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</a:t>
            </a: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Acknowledgment</a:t>
            </a: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C50D74-3DFC-93F9-F749-B0F5A93794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775" y="2970865"/>
            <a:ext cx="10315225" cy="2704381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materials as my own work. 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 confirm that I have copies of my drafts, notes, and other resources I used, which I may be asked to provide in evidence.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AFD4DF-3BFD-87E7-B410-621848835F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6"/>
            <a:ext cx="1408298" cy="148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16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00D47-675E-A58B-A216-B4EA0F71D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5964"/>
            <a:ext cx="10515600" cy="75575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BF290B-2213-8916-62B8-1EBDD0FC94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04F79BF8-ED34-A286-766A-321CE221DF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1396" y="2571718"/>
            <a:ext cx="10291133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Introduction: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Vision Behind MPG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 Aims, Objectives and Legal Structure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USP and Services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Branding 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Marketing Materials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HRM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430387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6A8C-680F-2243-87C3-88CE9051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992"/>
            <a:ext cx="10515600" cy="82457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Behind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MPG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97D782-45E5-1D02-E070-CC387E05F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16EDF-3859-FE87-EAEF-6DC096328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96" y="1775323"/>
            <a:ext cx="3677264" cy="31211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MPG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modern financial consultancy based in Neath, South Wales, offering tailored financial advice to individuals and Small and Medium-sized Enterprises (SMEs).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E4AEA5-DFC9-15E7-F53C-07FBF31C4F55}"/>
              </a:ext>
            </a:extLst>
          </p:cNvPr>
          <p:cNvSpPr txBox="1"/>
          <p:nvPr/>
        </p:nvSpPr>
        <p:spPr>
          <a:xfrm>
            <a:off x="7106438" y="1654377"/>
            <a:ext cx="367726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Origins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Inspired by global economic instability and lack of access to transparent financial advice (Navarro et al., 2021).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251E629E-BF97-EC05-B498-71081A7DAA12}"/>
              </a:ext>
            </a:extLst>
          </p:cNvPr>
          <p:cNvSpPr/>
          <p:nvPr/>
        </p:nvSpPr>
        <p:spPr>
          <a:xfrm>
            <a:off x="5336261" y="3429000"/>
            <a:ext cx="484632" cy="978408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row: Left-Right 10">
            <a:extLst>
              <a:ext uri="{FF2B5EF4-FFF2-40B4-BE49-F238E27FC236}">
                <a16:creationId xmlns:a16="http://schemas.microsoft.com/office/drawing/2014/main" id="{C22CC720-0BA2-8473-42C9-239AC4F543B1}"/>
              </a:ext>
            </a:extLst>
          </p:cNvPr>
          <p:cNvSpPr/>
          <p:nvPr/>
        </p:nvSpPr>
        <p:spPr>
          <a:xfrm>
            <a:off x="4970501" y="2781667"/>
            <a:ext cx="1216152" cy="484632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1F26C7-6D20-9E93-CA9A-8883464A6EAE}"/>
              </a:ext>
            </a:extLst>
          </p:cNvPr>
          <p:cNvSpPr txBox="1"/>
          <p:nvPr/>
        </p:nvSpPr>
        <p:spPr>
          <a:xfrm>
            <a:off x="1935725" y="5009396"/>
            <a:ext cx="72857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  <a:br>
              <a:rPr lang="en-GB" dirty="0"/>
            </a:b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guide individuals and businesses through a clear and empowered financial journey, with vision and heart.</a:t>
            </a:r>
          </a:p>
        </p:txBody>
      </p:sp>
    </p:spTree>
    <p:extLst>
      <p:ext uri="{BB962C8B-B14F-4D97-AF65-F5344CB8AC3E}">
        <p14:creationId xmlns:p14="http://schemas.microsoft.com/office/powerpoint/2010/main" val="751765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97E69-0431-BB0F-8A86-593EA8E2A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8916"/>
            <a:ext cx="10515600" cy="1274917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B4D71B3-3075-52C3-3836-805CAED93D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4149" y="2613392"/>
            <a:ext cx="3497827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 mar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Ethical, transparent and personalised financial guidance.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453652-359B-42E9-DECF-A6B501A1C00A}"/>
              </a:ext>
            </a:extLst>
          </p:cNvPr>
          <p:cNvSpPr txBox="1"/>
          <p:nvPr/>
        </p:nvSpPr>
        <p:spPr>
          <a:xfrm>
            <a:off x="7505392" y="2613392"/>
            <a:ext cx="371659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20+ paying clients by Year 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40+ free consultations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95% client satisfaction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EFC2FB-3CEA-B743-E2B1-768D2EE08BEC}"/>
              </a:ext>
            </a:extLst>
          </p:cNvPr>
          <p:cNvSpPr txBox="1"/>
          <p:nvPr/>
        </p:nvSpPr>
        <p:spPr>
          <a:xfrm>
            <a:off x="4570574" y="5370447"/>
            <a:ext cx="25662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pPr algn="ctr"/>
            <a:r>
              <a:rPr lang="fr-FR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Sole Trader </a:t>
            </a:r>
            <a:endParaRPr lang="en-GB" sz="2400" dirty="0"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F1588D-A8B6-5E69-4D78-EEECC8D0B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8" name="Arrow: Left-Right 7">
            <a:extLst>
              <a:ext uri="{FF2B5EF4-FFF2-40B4-BE49-F238E27FC236}">
                <a16:creationId xmlns:a16="http://schemas.microsoft.com/office/drawing/2014/main" id="{0D40C321-E55B-E8C2-3F55-7B257D87D609}"/>
              </a:ext>
            </a:extLst>
          </p:cNvPr>
          <p:cNvSpPr/>
          <p:nvPr/>
        </p:nvSpPr>
        <p:spPr>
          <a:xfrm>
            <a:off x="5245608" y="3186683"/>
            <a:ext cx="1216152" cy="484632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17BF3691-BBE2-9CA8-9695-16BE2450096E}"/>
              </a:ext>
            </a:extLst>
          </p:cNvPr>
          <p:cNvSpPr/>
          <p:nvPr/>
        </p:nvSpPr>
        <p:spPr>
          <a:xfrm>
            <a:off x="5611368" y="3831681"/>
            <a:ext cx="484632" cy="978408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5602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FDF90-105D-EC35-590D-5B6BC693F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587"/>
            <a:ext cx="10515600" cy="77347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USP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Services</a:t>
            </a:r>
            <a:endParaRPr lang="en-GB" b="1" dirty="0"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A85F7-4563-A024-4A55-0384166FB8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632" y="2176431"/>
            <a:ext cx="3713730" cy="242506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Unique Selling Point (USP)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Financial consulting accessible to everyone, not just wealthy individuals/businesses.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2EA1FF-E087-ACE8-B5E7-D996507C00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E8DC33-ADD6-DBF2-9F8E-C1F2E1E91E41}"/>
              </a:ext>
            </a:extLst>
          </p:cNvPr>
          <p:cNvSpPr txBox="1"/>
          <p:nvPr/>
        </p:nvSpPr>
        <p:spPr>
          <a:xfrm>
            <a:off x="7843683" y="2078595"/>
            <a:ext cx="351011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Budgeting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SBLCs, DOAs, PGLs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Transparent pricing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70C47C-F4DB-CFAC-FA1C-F32143D921C0}"/>
              </a:ext>
            </a:extLst>
          </p:cNvPr>
          <p:cNvSpPr txBox="1"/>
          <p:nvPr/>
        </p:nvSpPr>
        <p:spPr>
          <a:xfrm>
            <a:off x="3578942" y="5190893"/>
            <a:ext cx="503411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According to (Thomas, 2024) many competitors won’t even engage unless a client holds £150,000+ in assets. We break that barrier.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8" name="Arrow: Left-Right 7">
            <a:extLst>
              <a:ext uri="{FF2B5EF4-FFF2-40B4-BE49-F238E27FC236}">
                <a16:creationId xmlns:a16="http://schemas.microsoft.com/office/drawing/2014/main" id="{B2A4B24D-DC33-0D16-AE4D-BE6B25D5D7C3}"/>
              </a:ext>
            </a:extLst>
          </p:cNvPr>
          <p:cNvSpPr/>
          <p:nvPr/>
        </p:nvSpPr>
        <p:spPr>
          <a:xfrm>
            <a:off x="5245608" y="3146648"/>
            <a:ext cx="1216152" cy="484632"/>
          </a:xfrm>
          <a:prstGeom prst="left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703B4B3-A525-7890-1CF7-EEFCB50FA0AF}"/>
              </a:ext>
            </a:extLst>
          </p:cNvPr>
          <p:cNvSpPr/>
          <p:nvPr/>
        </p:nvSpPr>
        <p:spPr>
          <a:xfrm>
            <a:off x="5611368" y="3788735"/>
            <a:ext cx="484632" cy="978408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894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4565E-6AF0-0E60-60A1-74C7B1BF8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722" y="208247"/>
            <a:ext cx="10515600" cy="93968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E50CAD-031C-553C-3682-9A2BB09C5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376" y="5278084"/>
            <a:ext cx="1408298" cy="1487553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19E5C29B-FB0D-9842-C4C8-BCA45740830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9377" y="1867734"/>
            <a:ext cx="2905944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Tiger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Logo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Symbol of strength, clarity, and trust (Clifford, 2020).</a:t>
            </a: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ECF5A4C1-4977-021F-3B03-5E61DE961EB1}"/>
              </a:ext>
            </a:extLst>
          </p:cNvPr>
          <p:cNvSpPr/>
          <p:nvPr/>
        </p:nvSpPr>
        <p:spPr>
          <a:xfrm>
            <a:off x="1240209" y="3780877"/>
            <a:ext cx="484632" cy="978408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21DEDA-9E37-3BE9-6E4E-462BDE1E7E6A}"/>
              </a:ext>
            </a:extLst>
          </p:cNvPr>
          <p:cNvSpPr txBox="1"/>
          <p:nvPr/>
        </p:nvSpPr>
        <p:spPr>
          <a:xfrm>
            <a:off x="8120558" y="1948626"/>
            <a:ext cx="398206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</a:p>
          <a:p>
            <a:pPr algn="ctr"/>
            <a:r>
              <a:rPr lang="en-GB" dirty="0"/>
              <a:t> </a:t>
            </a: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Yellow and green: strategy, intellect (Van Braam, 2024).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16AB73-DAE4-C932-40B1-FE1BAEAF5EB4}"/>
              </a:ext>
            </a:extLst>
          </p:cNvPr>
          <p:cNvSpPr txBox="1"/>
          <p:nvPr/>
        </p:nvSpPr>
        <p:spPr>
          <a:xfrm>
            <a:off x="5506065" y="5421697"/>
            <a:ext cx="63811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 Clifford (2020) explains, animal symbolism like the tiger demonstrates leadership and protection, important key to our identity.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111055-E9D5-2907-FF54-12C66810D545}"/>
              </a:ext>
            </a:extLst>
          </p:cNvPr>
          <p:cNvSpPr txBox="1"/>
          <p:nvPr/>
        </p:nvSpPr>
        <p:spPr>
          <a:xfrm>
            <a:off x="2652160" y="3686163"/>
            <a:ext cx="64747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Motto </a:t>
            </a:r>
          </a:p>
          <a:p>
            <a:pPr algn="ctr"/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Finance with Vision, Service with Heart.</a:t>
            </a:r>
          </a:p>
        </p:txBody>
      </p:sp>
    </p:spTree>
    <p:extLst>
      <p:ext uri="{BB962C8B-B14F-4D97-AF65-F5344CB8AC3E}">
        <p14:creationId xmlns:p14="http://schemas.microsoft.com/office/powerpoint/2010/main" val="4169988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B4374-A3A9-817B-87F3-C01242AEC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3664"/>
            <a:ext cx="10515600" cy="814746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38C6DD-E8C2-684A-7734-94F23112A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553" y="3199411"/>
            <a:ext cx="4242894" cy="21880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7EB7FA-2AF3-485F-A5F7-DF6FBBF44F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2787" y="1831150"/>
            <a:ext cx="3468759" cy="49245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D55102-A2F5-3AA2-3244-997F1F266590}"/>
              </a:ext>
            </a:extLst>
          </p:cNvPr>
          <p:cNvSpPr txBox="1"/>
          <p:nvPr/>
        </p:nvSpPr>
        <p:spPr>
          <a:xfrm>
            <a:off x="4815348" y="2737746"/>
            <a:ext cx="25613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Card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5C7A7CE-FFA5-EFAB-5E7E-9941EBBEF3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2698" y="1344300"/>
            <a:ext cx="2008025" cy="4813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Flyer </a:t>
            </a:r>
            <a:r>
              <a:rPr lang="en-GB" sz="24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Front</a:t>
            </a:r>
          </a:p>
        </p:txBody>
      </p:sp>
      <p:pic>
        <p:nvPicPr>
          <p:cNvPr id="11" name="Picture 10" descr="A yellow and black logo&#10;&#10;AI-generated content may be incorrect.">
            <a:extLst>
              <a:ext uri="{FF2B5EF4-FFF2-40B4-BE49-F238E27FC236}">
                <a16:creationId xmlns:a16="http://schemas.microsoft.com/office/drawing/2014/main" id="{CF333884-BDB4-CDCD-B16D-50F7C650DD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32" y="1825622"/>
            <a:ext cx="3468759" cy="49513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E2D524-4711-0B75-B07F-6ABBF54A2AF7}"/>
              </a:ext>
            </a:extLst>
          </p:cNvPr>
          <p:cNvSpPr txBox="1"/>
          <p:nvPr/>
        </p:nvSpPr>
        <p:spPr>
          <a:xfrm>
            <a:off x="9376284" y="1344300"/>
            <a:ext cx="1801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Flyer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</a:p>
        </p:txBody>
      </p:sp>
    </p:spTree>
    <p:extLst>
      <p:ext uri="{BB962C8B-B14F-4D97-AF65-F5344CB8AC3E}">
        <p14:creationId xmlns:p14="http://schemas.microsoft.com/office/powerpoint/2010/main" val="599324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A0EF-F6D4-FB63-2CE1-ABC87A13F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473"/>
            <a:ext cx="10515600" cy="765585"/>
          </a:xfrm>
        </p:spPr>
        <p:txBody>
          <a:bodyPr/>
          <a:lstStyle/>
          <a:p>
            <a:pPr lvl="0" algn="ctr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HRM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4AAF0-4197-48C5-008E-1B63BA88FE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187" y="2019397"/>
            <a:ext cx="3763297" cy="15960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Neath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Accessible, affordable rent (£450 a month) (</a:t>
            </a:r>
            <a:r>
              <a:rPr lang="en-GB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Varbes</a:t>
            </a: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ABC40-0940-3159-8F6B-A8785AAB9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2666" y="2019397"/>
            <a:ext cx="2686664" cy="198929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Initial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</a:p>
          <a:p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Solo founder</a:t>
            </a:r>
          </a:p>
          <a:p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Year 2 (admin) </a:t>
            </a:r>
          </a:p>
          <a:p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Year 3 (analyst)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BDC387-2663-4CED-3321-CF48DFB043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E4154D-D270-6376-702F-8BC326E54D60}"/>
              </a:ext>
            </a:extLst>
          </p:cNvPr>
          <p:cNvSpPr txBox="1"/>
          <p:nvPr/>
        </p:nvSpPr>
        <p:spPr>
          <a:xfrm>
            <a:off x="7914968" y="2008531"/>
            <a:ext cx="408284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Startup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£3,000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Year 1: £25,200</a:t>
            </a:r>
          </a:p>
        </p:txBody>
      </p:sp>
      <p:pic>
        <p:nvPicPr>
          <p:cNvPr id="11" name="Picture 10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B1BE768B-FE19-1B98-BFEC-C755C3BADE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735" y="4741747"/>
            <a:ext cx="7912529" cy="19892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02E115-32B5-6562-9C4E-EAAE51C0042D}"/>
              </a:ext>
            </a:extLst>
          </p:cNvPr>
          <p:cNvSpPr txBox="1"/>
          <p:nvPr/>
        </p:nvSpPr>
        <p:spPr>
          <a:xfrm>
            <a:off x="2910346" y="4218527"/>
            <a:ext cx="6371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Expenses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Projection</a:t>
            </a:r>
          </a:p>
        </p:txBody>
      </p:sp>
    </p:spTree>
    <p:extLst>
      <p:ext uri="{BB962C8B-B14F-4D97-AF65-F5344CB8AC3E}">
        <p14:creationId xmlns:p14="http://schemas.microsoft.com/office/powerpoint/2010/main" val="824647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A0C25-63E7-1E9D-06A1-2943A1BE0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8580"/>
            <a:ext cx="10515600" cy="80491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D5DEC-7B24-4529-4D3D-5271662297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9819" y="1669025"/>
            <a:ext cx="10412361" cy="455479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Trust-based service, expert founder, ethical model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Limited client capacity as a sole trader, low brand recognition during early stages</a:t>
            </a:r>
            <a:b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Growing market, high demand for transparency (</a:t>
            </a:r>
            <a:r>
              <a:rPr lang="en-GB" sz="2400" dirty="0" err="1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Aristei</a:t>
            </a:r>
            <a:r>
              <a:rPr lang="en-GB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&amp; Gallo, 2025)</a:t>
            </a:r>
            <a:b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  <a:b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Big-brand competition, economic volatility (Lip, 2024)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B8DF71-8AD4-2FF5-842E-574684B40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915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9462A-79F2-D726-704D-6F9DA723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256970"/>
            <a:ext cx="10515600" cy="775417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B06E03-D9A6-CD28-A3AE-66CEBE6F5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5F4CACE-6622-E2F2-D78D-01AE487F0FE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165120" y="1857430"/>
            <a:ext cx="9861756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Founder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Expertise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Great knowledge of SBLC, DOAs, PGLs, complex financial instruments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Personal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Story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Started MPG from a desire to improve real financial literacy and empower underserved clients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Competitive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Advantage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Passion, specialist services, and branding built on psychology and trust</a:t>
            </a:r>
          </a:p>
        </p:txBody>
      </p:sp>
    </p:spTree>
    <p:extLst>
      <p:ext uri="{BB962C8B-B14F-4D97-AF65-F5344CB8AC3E}">
        <p14:creationId xmlns:p14="http://schemas.microsoft.com/office/powerpoint/2010/main" val="768824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0802-6917-EBBB-60D2-6F27EF35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641"/>
            <a:ext cx="10515600" cy="785249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Angel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£50,000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162C32-2B84-6197-8AA3-F4615DB508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062E409F-EBD3-FB1E-545D-2414FA943AF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404710" y="2532316"/>
            <a:ext cx="10155135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Digital marketing campaigns: £10,000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SEO</a:t>
            </a:r>
            <a:r>
              <a:rPr lang="en-US" altLang="en-US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  <a:r>
              <a:rPr lang="en-US" altLang="en-US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 client services: £7,000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lang="en-US" alt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lient management tools: £4,000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Part-time admin assistant (Year 1 salary): £13,000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Branding materials: £5,000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Finance workshops</a:t>
            </a:r>
            <a:r>
              <a:rPr lang="en-US" altLang="en-US" sz="24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£3,000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Emergency reserve fund: £8,000</a:t>
            </a:r>
          </a:p>
        </p:txBody>
      </p:sp>
    </p:spTree>
    <p:extLst>
      <p:ext uri="{BB962C8B-B14F-4D97-AF65-F5344CB8AC3E}">
        <p14:creationId xmlns:p14="http://schemas.microsoft.com/office/powerpoint/2010/main" val="2089538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1DE7E-2C67-4BFA-DDC5-9D51CA5E7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B4684-5D8A-407B-E5C9-342245DE0A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4906" y="3053786"/>
            <a:ext cx="10862187" cy="750427"/>
          </a:xfrm>
        </p:spPr>
        <p:txBody>
          <a:bodyPr/>
          <a:lstStyle/>
          <a:p>
            <a:pPr marL="0" indent="0">
              <a:buNone/>
            </a:pPr>
            <a:r>
              <a:rPr lang="en-GB" sz="4400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Finance with Vision, Service with Heart.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543FE1-68B0-DC7C-0E8A-D474F2DC5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3654" y="4909494"/>
            <a:ext cx="1844692" cy="194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119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A779-46CE-FBF0-11AF-674A56906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36"/>
            <a:ext cx="10515600" cy="74592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endParaRPr lang="en-GB" b="1" dirty="0">
              <a:solidFill>
                <a:srgbClr val="C6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E22F3-8108-66D9-D2A9-7CC820E093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485" y="1562188"/>
            <a:ext cx="11680722" cy="3808259"/>
          </a:xfrm>
        </p:spPr>
        <p:txBody>
          <a:bodyPr>
            <a:normAutofit fontScale="62500" lnSpcReduction="20000"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Fahad, M. (2025). [online] Freepik.com. Available at: https://www.freepik.com/premium-vector/tiger-head-tiger-head-black-white-single-line-art-illustration_135031477.htm [Accessed 20 June 2025].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rgbClr val="C6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Clifford, G.C. (2020). Tiger Symbolism &amp; Meaning (+Totem, Spirit &amp; Omens). [online] World Birds. Available at: https://worldbirds.com/tiger-symbolism/.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Van Braam, H. (2024). Yellow </a:t>
            </a:r>
            <a:r>
              <a:rPr lang="en-GB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Psychology - Yellow Meaning &amp; Personality. [online] </a:t>
            </a:r>
            <a:r>
              <a:rPr lang="en-GB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Color</a:t>
            </a: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Psychology. Available at: </a:t>
            </a: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https://www.colorpsychology.org/yellow/</a:t>
            </a:r>
            <a:r>
              <a:rPr lang="en-GB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Navarro, V.G., Gomez, H.G., </a:t>
            </a:r>
            <a:r>
              <a:rPr lang="en-GB" sz="2200" dirty="0" err="1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Badenes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R.O. and García, J.S. (2021). Customer relationship management and its impact on innovation: A literature review. </a:t>
            </a:r>
            <a:r>
              <a:rPr lang="en-GB" sz="2200" i="1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129(1), pp.83–87. </a:t>
            </a:r>
            <a:r>
              <a:rPr lang="en-GB" sz="2200" dirty="0" err="1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://doi.org/10.1016/j.jbusres.2021.02.050.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Thomas, M. (2024a). </a:t>
            </a:r>
            <a:r>
              <a:rPr lang="en-GB" sz="2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Financial Advice Costs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Which? Available at: https://www.which.co.uk/money/investing/financial-advice/how-much-financial-advice-costs-aODa70J6nYs7 [Accessed 19 June. 2025].</a:t>
            </a:r>
            <a:endParaRPr lang="en-GB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 err="1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Varbes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(2020). </a:t>
            </a:r>
            <a:r>
              <a:rPr lang="en-GB" sz="2200" i="1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Neath Port Talbot Rental Market | Stats &amp; Graphs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https://www.varbes.com/rental-market/neath-port-talbot-rental-market [Accessed 4 June. 2025].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Lip, G. (2024). </a:t>
            </a:r>
            <a:r>
              <a:rPr lang="en-GB" sz="2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 Proprietorship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Corporate Finance Institute. Available at: https://corporatefinanceinstitute.com/resources/management/sole-proprietorship/.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 err="1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Aristei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Gallo, M. (2025). </a:t>
            </a:r>
            <a:r>
              <a:rPr lang="en-GB" sz="2200" i="1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literacy, </a:t>
            </a:r>
            <a:r>
              <a:rPr lang="en-GB" sz="2200" i="1" dirty="0" err="1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</a:t>
            </a:r>
            <a:r>
              <a:rPr lang="en-GB" sz="2200" i="1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-advising, and the Demand for Human Financial advice: Evidence from Italy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arXiv.org. Available at: 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https://arxiv.org/abs/2505.20527</a:t>
            </a:r>
            <a:r>
              <a:rPr lang="en-GB" sz="2200" dirty="0">
                <a:solidFill>
                  <a:srgbClr val="C6A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Mind Tech. (2024). </a:t>
            </a:r>
            <a:r>
              <a:rPr lang="en-GB" sz="2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Consultancy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https://www.openmindtech.it/en/consulting/ [Accessed 17 May. 2025].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dirty="0">
              <a:solidFill>
                <a:srgbClr val="C6A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6E1EEA-02A2-43EF-2B9A-88D4223B71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3702" y="5370447"/>
            <a:ext cx="1408298" cy="148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71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2857</TotalTime>
  <Words>1058</Words>
  <Application>Microsoft Office PowerPoint</Application>
  <PresentationFormat>Widescreen</PresentationFormat>
  <Paragraphs>123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Neue Haas Grotesk Text Pro</vt:lpstr>
      <vt:lpstr>Office Theme</vt:lpstr>
      <vt:lpstr>MPG Financial Services</vt:lpstr>
      <vt:lpstr>AI Acknowledgment </vt:lpstr>
      <vt:lpstr>Contents</vt:lpstr>
      <vt:lpstr>The Vision Behind MPG</vt:lpstr>
      <vt:lpstr>Business Aims, Objectives and  Legal Structure</vt:lpstr>
      <vt:lpstr>USP and Services</vt:lpstr>
      <vt:lpstr>Branding</vt:lpstr>
      <vt:lpstr>Marketing Materials </vt:lpstr>
      <vt:lpstr>Location, HRM Strategy and Costs</vt:lpstr>
      <vt:lpstr>SWOT Analysis</vt:lpstr>
      <vt:lpstr>Why Invest in Us?</vt:lpstr>
      <vt:lpstr>Angel Investment £50,000</vt:lpstr>
      <vt:lpstr>Thank You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Paula Morosan (2418652)</dc:creator>
  <cp:lastModifiedBy>Paula Morosan (2418652)</cp:lastModifiedBy>
  <cp:revision>7</cp:revision>
  <dcterms:created xsi:type="dcterms:W3CDTF">2025-06-27T21:15:35Z</dcterms:created>
  <dcterms:modified xsi:type="dcterms:W3CDTF">2025-07-08T19:12:57Z</dcterms:modified>
</cp:coreProperties>
</file>