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3" r:id="rId28"/>
    <p:sldId id="331" r:id="rId29"/>
    <p:sldId id="332" r:id="rId30"/>
    <p:sldId id="333" r:id="rId31"/>
    <p:sldId id="298" r:id="rId32"/>
    <p:sldId id="299" r:id="rId33"/>
    <p:sldId id="335" r:id="rId34"/>
    <p:sldId id="289" r:id="rId35"/>
    <p:sldId id="336" r:id="rId36"/>
    <p:sldId id="337" r:id="rId37"/>
    <p:sldId id="292" r:id="rId38"/>
    <p:sldId id="338" r:id="rId39"/>
    <p:sldId id="294" r:id="rId40"/>
    <p:sldId id="300" r:id="rId41"/>
    <p:sldId id="301" r:id="rId42"/>
    <p:sldId id="302" r:id="rId43"/>
    <p:sldId id="293" r:id="rId44"/>
    <p:sldId id="339" r:id="rId45"/>
    <p:sldId id="342" r:id="rId46"/>
    <p:sldId id="343" r:id="rId47"/>
    <p:sldId id="344" r:id="rId48"/>
    <p:sldId id="345" r:id="rId49"/>
    <p:sldId id="346" r:id="rId50"/>
    <p:sldId id="347" r:id="rId51"/>
    <p:sldId id="348" r:id="rId52"/>
    <p:sldId id="349" r:id="rId53"/>
    <p:sldId id="350" r:id="rId54"/>
    <p:sldId id="351" r:id="rId55"/>
    <p:sldId id="352" r:id="rId56"/>
    <p:sldId id="282" r:id="rId57"/>
    <p:sldId id="285" r:id="rId58"/>
    <p:sldId id="315" r:id="rId59"/>
    <p:sldId id="316" r:id="rId60"/>
    <p:sldId id="325" r:id="rId61"/>
    <p:sldId id="326" r:id="rId62"/>
    <p:sldId id="327" r:id="rId63"/>
    <p:sldId id="329" r:id="rId64"/>
    <p:sldId id="357" r:id="rId65"/>
    <p:sldId id="358" r:id="rId66"/>
    <p:sldId id="361" r:id="rId67"/>
    <p:sldId id="363" r:id="rId68"/>
    <p:sldId id="320" r:id="rId6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44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499BD-5EBF-43C5-965D-0EF52087A1CD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75659-2E1E-41C9-9329-83FB78DC24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874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01A774-00C3-42FE-B7DE-BAC5E2E35E6A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50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D3E03B-2E0F-4DD9-BF74-D237ACC8FDB0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53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E4131E6-67B3-430F-8D55-8D9EFBB6E99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2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6BC986-E7BD-41CE-AF0C-5DB7EA96F15E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736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C905DE-2517-44D3-96F0-7639E14B91A2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44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085586-D542-4BFE-B6AC-4592A88132B3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45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07CB69-BAC7-42BB-A6F5-4DA99826BDAA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46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6ECD44-A5FE-424A-8522-51CAEC07586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47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B3949A-5F7E-46F5-8AFB-C873197D5337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48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904D04-8C7C-457D-9CBB-C01390ECB8EE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49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39C136-DF99-4CA0-A954-F6ACC7BBD069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50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130D30F-260A-4A73-A4AE-9CC5D8432158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51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AFF1CC-3B0D-4AEF-AE18-E30D0F472BE5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52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CAE9DB-E7BB-458B-8240-2F6BBF050A81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53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C6E51B-6972-4EB2-9954-25D869F587FF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54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B9BE4D-A25A-4EDD-AC53-E43A2395024D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55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55DD07-8F30-4BF9-B2C0-03D0A2FCEB15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56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5C8C3D1-2EFD-4306-86FD-4E175A9BCAE7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328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56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515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65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34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53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49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658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03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37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066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8350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237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3830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93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49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69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3B9AABC-A94D-4A73-9E90-65E53B8C7EC2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884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ervical_vertebra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assport.world.rugby/player-welfare-medical/immediate-care-in-rugby/spinal-injuries/stingers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EvQPZxXr3R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://youtu.be/SRcaNfQIAZI" TargetMode="Externa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8B642-8156-F04B-F1BD-B718E722B2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278" y="668867"/>
            <a:ext cx="8001000" cy="1752600"/>
          </a:xfrm>
        </p:spPr>
        <p:txBody>
          <a:bodyPr/>
          <a:lstStyle/>
          <a:p>
            <a:r>
              <a:rPr lang="en-GB" dirty="0" err="1"/>
              <a:t>Csp</a:t>
            </a:r>
            <a:r>
              <a:rPr lang="en-GB" dirty="0"/>
              <a:t> pathology</a:t>
            </a:r>
          </a:p>
        </p:txBody>
      </p:sp>
      <p:pic>
        <p:nvPicPr>
          <p:cNvPr id="6" name="Picture 5" descr="A skeleton of a person&#10;&#10;Description automatically generated">
            <a:extLst>
              <a:ext uri="{FF2B5EF4-FFF2-40B4-BE49-F238E27FC236}">
                <a16:creationId xmlns:a16="http://schemas.microsoft.com/office/drawing/2014/main" id="{5E708998-BF07-2570-31D0-3AACA79D0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7733" y="2661762"/>
            <a:ext cx="2850037" cy="285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0B56F4-216C-41D7-A18C-BBB9E62752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0" r="9076" b="29423"/>
          <a:stretch/>
        </p:blipFill>
        <p:spPr>
          <a:xfrm>
            <a:off x="1225144" y="0"/>
            <a:ext cx="96062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33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459D5F-6AFD-68B0-9881-9A3F9B9BF2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65" t="16367" r="9209" b="29222"/>
          <a:stretch/>
        </p:blipFill>
        <p:spPr>
          <a:xfrm>
            <a:off x="1338675" y="0"/>
            <a:ext cx="9514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4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AAA559-BD32-F92B-AA0A-87891D58C8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241" r="9075" b="29222"/>
          <a:stretch/>
        </p:blipFill>
        <p:spPr>
          <a:xfrm>
            <a:off x="1305486" y="0"/>
            <a:ext cx="95810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340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7D58A6-4390-52A8-790C-6AE5537582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5940" r="9075" b="29423"/>
          <a:stretch/>
        </p:blipFill>
        <p:spPr>
          <a:xfrm>
            <a:off x="1314274" y="0"/>
            <a:ext cx="95634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52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08C03B-CB31-E2C8-5FBF-16EB8209C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141" r="9009" b="29023"/>
          <a:stretch/>
        </p:blipFill>
        <p:spPr>
          <a:xfrm>
            <a:off x="1325490" y="0"/>
            <a:ext cx="95410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913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D5F421-FF1F-6FBD-E1CA-E4C52D64E1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241" r="8942" b="29524"/>
          <a:stretch/>
        </p:blipFill>
        <p:spPr>
          <a:xfrm>
            <a:off x="1272582" y="0"/>
            <a:ext cx="96468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099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938B0E-EA11-5FC1-35D1-FD1DFE1D14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240" r="9142" b="29324"/>
          <a:stretch/>
        </p:blipFill>
        <p:spPr>
          <a:xfrm>
            <a:off x="1268504" y="-29220"/>
            <a:ext cx="9654991" cy="6916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202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A8288D-6B59-185E-EC3A-CAAAA27601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5940" r="9009" b="29023"/>
          <a:stretch/>
        </p:blipFill>
        <p:spPr>
          <a:xfrm>
            <a:off x="1336623" y="0"/>
            <a:ext cx="95187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F0C048-FE7C-9D7F-DDC5-B48F3DCF0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341" r="9276" b="29323"/>
          <a:stretch/>
        </p:blipFill>
        <p:spPr>
          <a:xfrm>
            <a:off x="1313114" y="0"/>
            <a:ext cx="9565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355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2264F-FC8A-27A5-A933-A639272C12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1" r="8942" b="27619"/>
          <a:stretch/>
        </p:blipFill>
        <p:spPr>
          <a:xfrm>
            <a:off x="1434513" y="0"/>
            <a:ext cx="93229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727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D7869D-13E2-54E1-2E13-135EB54D41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0" t="16140" r="9076" b="29724"/>
          <a:stretch/>
        </p:blipFill>
        <p:spPr>
          <a:xfrm>
            <a:off x="1250950" y="0"/>
            <a:ext cx="96901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113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9677F2-0C2D-A3A1-7144-99F76A500A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98" t="16040" r="8942" b="29123"/>
          <a:stretch/>
        </p:blipFill>
        <p:spPr>
          <a:xfrm>
            <a:off x="1344297" y="0"/>
            <a:ext cx="95034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35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2AAEC9-17A9-0269-4603-B70E6CE9F1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1" t="15940" r="9008" b="29023"/>
          <a:stretch/>
        </p:blipFill>
        <p:spPr>
          <a:xfrm>
            <a:off x="1324130" y="0"/>
            <a:ext cx="95437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56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682561-24C4-7E27-D3C8-BE74F783DB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341" r="9142" b="29323"/>
          <a:stretch/>
        </p:blipFill>
        <p:spPr>
          <a:xfrm>
            <a:off x="1281481" y="0"/>
            <a:ext cx="96290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671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82E86B-CE8E-9DF9-7F20-37E486DCAF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341" r="8942" b="29423"/>
          <a:stretch/>
        </p:blipFill>
        <p:spPr>
          <a:xfrm>
            <a:off x="1266243" y="0"/>
            <a:ext cx="96595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488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B36E3A-AA97-FC7E-8C04-16488DA06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1" t="15939" r="9276" b="29123"/>
          <a:stretch/>
        </p:blipFill>
        <p:spPr>
          <a:xfrm>
            <a:off x="1340452" y="0"/>
            <a:ext cx="95110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714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35D527-C741-B91D-D3C5-8CD2722E5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8" t="15940" r="9009" b="29724"/>
          <a:stretch/>
        </p:blipFill>
        <p:spPr>
          <a:xfrm>
            <a:off x="1268829" y="0"/>
            <a:ext cx="9654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206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356D24-A619-6B47-34CB-ACAD636787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6341" r="9209" b="29323"/>
          <a:stretch/>
        </p:blipFill>
        <p:spPr>
          <a:xfrm>
            <a:off x="1294135" y="0"/>
            <a:ext cx="96037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3876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7AA978-34F1-74E0-A6C4-1AFA8C30DA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0" r="8875" b="29423"/>
          <a:stretch/>
        </p:blipFill>
        <p:spPr>
          <a:xfrm>
            <a:off x="1273969" y="0"/>
            <a:ext cx="96440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194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E6EB14-9D76-B2F1-AC66-00256AA5E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140" r="9276" b="27218"/>
          <a:stretch/>
        </p:blipFill>
        <p:spPr>
          <a:xfrm>
            <a:off x="1499937" y="0"/>
            <a:ext cx="9192126" cy="686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492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63ED23-AB6D-5983-C15F-675D8BB1DD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5940" r="8942" b="29524"/>
          <a:stretch/>
        </p:blipFill>
        <p:spPr>
          <a:xfrm>
            <a:off x="1299181" y="0"/>
            <a:ext cx="95936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51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6D2D0B-BB2C-E34A-092B-AD58BF1199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98" t="16040" r="9009" b="29423"/>
          <a:stretch/>
        </p:blipFill>
        <p:spPr>
          <a:xfrm>
            <a:off x="170621" y="352291"/>
            <a:ext cx="8335244" cy="59899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A332B-0FDA-EC01-065D-08221D49F8EE}"/>
              </a:ext>
            </a:extLst>
          </p:cNvPr>
          <p:cNvSpPr txBox="1"/>
          <p:nvPr/>
        </p:nvSpPr>
        <p:spPr>
          <a:xfrm>
            <a:off x="8505865" y="2517283"/>
            <a:ext cx="61017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World Rugby Passport - Stingers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7756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CCCF06-843E-5721-0559-5F44ABDEB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6341" r="8942" b="29223"/>
          <a:stretch/>
        </p:blipFill>
        <p:spPr>
          <a:xfrm>
            <a:off x="1277718" y="0"/>
            <a:ext cx="96365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15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E0E693-EC23-A890-96CF-F9CA130ACE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7" t="15939" r="8875" b="29424"/>
          <a:stretch/>
        </p:blipFill>
        <p:spPr>
          <a:xfrm>
            <a:off x="1301692" y="0"/>
            <a:ext cx="95886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5280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D22BA5-F8DD-73A6-1B69-8A644108E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4" t="16241" r="8942" b="29323"/>
          <a:stretch/>
        </p:blipFill>
        <p:spPr>
          <a:xfrm>
            <a:off x="1296664" y="0"/>
            <a:ext cx="95986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324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067147-DBE6-84A1-ECCA-B1F9DB9901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5940" r="9210" b="27619"/>
          <a:stretch/>
        </p:blipFill>
        <p:spPr>
          <a:xfrm>
            <a:off x="1467155" y="0"/>
            <a:ext cx="92576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0913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06388" y="94087"/>
            <a:ext cx="8534400" cy="1507067"/>
          </a:xfrm>
        </p:spPr>
        <p:txBody>
          <a:bodyPr/>
          <a:lstStyle/>
          <a:p>
            <a:pPr algn="ctr"/>
            <a:r>
              <a:rPr lang="en-GB" dirty="0"/>
              <a:t>Thoracic Outlet Syndrome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28B476-F0DE-59C7-4209-AA7AB537A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13" y="1670034"/>
            <a:ext cx="8534400" cy="3615267"/>
          </a:xfrm>
        </p:spPr>
        <p:txBody>
          <a:bodyPr>
            <a:normAutofit fontScale="925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Group of disorders characterised by compression of neurovascular structures (serving the upper extremity) at the thoracic outlet.</a:t>
            </a:r>
          </a:p>
          <a:p>
            <a:endParaRPr lang="en-GB" sz="2000" dirty="0">
              <a:solidFill>
                <a:schemeClr val="accent1"/>
              </a:solidFill>
            </a:endParaRPr>
          </a:p>
          <a:p>
            <a:r>
              <a:rPr lang="en-GB" sz="2000" dirty="0">
                <a:solidFill>
                  <a:schemeClr val="accent1"/>
                </a:solidFill>
              </a:rPr>
              <a:t>Three distinct types of TOS, existing as separate entities or coexisting, which are defined depending on the structures involved:</a:t>
            </a: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Neurogenic TOS (</a:t>
            </a:r>
            <a:r>
              <a:rPr lang="en-GB" sz="2000" dirty="0" err="1">
                <a:solidFill>
                  <a:schemeClr val="accent1"/>
                </a:solidFill>
              </a:rPr>
              <a:t>nTOS</a:t>
            </a:r>
            <a:r>
              <a:rPr lang="en-GB" sz="2000" dirty="0">
                <a:solidFill>
                  <a:schemeClr val="accent1"/>
                </a:solidFill>
              </a:rPr>
              <a:t>)- involving the brachial plexus (C5-T1)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Venous/vascular TOS (</a:t>
            </a:r>
            <a:r>
              <a:rPr lang="en-GB" sz="2000" dirty="0" err="1">
                <a:solidFill>
                  <a:schemeClr val="accent1"/>
                </a:solidFill>
              </a:rPr>
              <a:t>vTOS</a:t>
            </a:r>
            <a:r>
              <a:rPr lang="en-GB" sz="2000" dirty="0">
                <a:solidFill>
                  <a:schemeClr val="accent1"/>
                </a:solidFill>
              </a:rPr>
              <a:t>)- involving the subclavian vein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Arterial TOS (</a:t>
            </a:r>
            <a:r>
              <a:rPr lang="en-GB" sz="2000" dirty="0" err="1">
                <a:solidFill>
                  <a:schemeClr val="accent1"/>
                </a:solidFill>
              </a:rPr>
              <a:t>aTOS</a:t>
            </a:r>
            <a:r>
              <a:rPr lang="en-GB" sz="2000" dirty="0">
                <a:solidFill>
                  <a:schemeClr val="accent1"/>
                </a:solidFill>
              </a:rPr>
              <a:t>)- involving the subclavian artery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860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2D38E-C617-4BE8-9F56-6E440B97B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95613" y="-32384"/>
            <a:ext cx="8911687" cy="1280890"/>
          </a:xfrm>
        </p:spPr>
        <p:txBody>
          <a:bodyPr/>
          <a:lstStyle/>
          <a:p>
            <a:pPr algn="ctr"/>
            <a:r>
              <a:rPr lang="en-GB" dirty="0"/>
              <a:t>Causes of TOS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4AFA7-BFAF-45BB-8C3A-7F28C450A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959" y="1527450"/>
            <a:ext cx="4893228" cy="4840419"/>
          </a:xfrm>
        </p:spPr>
        <p:txBody>
          <a:bodyPr>
            <a:normAutofit fontScale="700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MOI:</a:t>
            </a:r>
            <a:r>
              <a:rPr lang="en-GB" dirty="0"/>
              <a:t> (especially relating to arm elevation, abduction and with abnormal coracoid depression)</a:t>
            </a:r>
          </a:p>
          <a:p>
            <a:pPr>
              <a:buFontTx/>
              <a:buChar char="-"/>
            </a:pPr>
            <a:r>
              <a:rPr lang="en-GB" dirty="0"/>
              <a:t>Strenuous or repetitive activity</a:t>
            </a:r>
          </a:p>
          <a:p>
            <a:pPr>
              <a:buFontTx/>
              <a:buChar char="-"/>
            </a:pPr>
            <a:r>
              <a:rPr lang="en-GB" dirty="0"/>
              <a:t>Unusual positioning of arm</a:t>
            </a:r>
          </a:p>
          <a:p>
            <a:pPr>
              <a:buFontTx/>
              <a:buChar char="-"/>
            </a:pPr>
            <a:r>
              <a:rPr lang="en-GB" dirty="0"/>
              <a:t>Increase in activity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Muscle imbalance/dysfunction- </a:t>
            </a:r>
          </a:p>
          <a:p>
            <a:pPr marL="457200" indent="-457200">
              <a:buAutoNum type="arabicParenR"/>
            </a:pPr>
            <a:r>
              <a:rPr lang="en-GB" sz="2000" dirty="0"/>
              <a:t>Increasing pressure on NV sites directly at entrapment sites </a:t>
            </a:r>
          </a:p>
          <a:p>
            <a:pPr marL="457200" indent="-457200">
              <a:buAutoNum type="arabicParenR"/>
            </a:pPr>
            <a:r>
              <a:rPr lang="en-GB" sz="2000" dirty="0"/>
              <a:t>Sustained postures such as forward head, </a:t>
            </a:r>
            <a:r>
              <a:rPr lang="en-GB" sz="2000" dirty="0" err="1"/>
              <a:t>scap</a:t>
            </a:r>
            <a:r>
              <a:rPr lang="en-GB" sz="2000" dirty="0"/>
              <a:t> </a:t>
            </a:r>
            <a:r>
              <a:rPr lang="en-GB" sz="2000" dirty="0" err="1"/>
              <a:t>abd</a:t>
            </a:r>
            <a:r>
              <a:rPr lang="en-GB" sz="2000" dirty="0"/>
              <a:t> (Scalene and </a:t>
            </a:r>
            <a:r>
              <a:rPr lang="en-GB" sz="2000" dirty="0" err="1"/>
              <a:t>PecMinor</a:t>
            </a:r>
            <a:r>
              <a:rPr lang="en-GB" sz="2000" dirty="0"/>
              <a:t> inc. tone) tractions brachial plexus.</a:t>
            </a:r>
          </a:p>
          <a:p>
            <a:pPr marL="457200" indent="-457200">
              <a:buAutoNum type="arabicParenR"/>
            </a:pPr>
            <a:r>
              <a:rPr lang="en-GB" sz="2000" dirty="0"/>
              <a:t>Abnormal positioning disadvantages muscles (some adaptively shorten, some lengthen) causes compensatory muscle work elsewhere -&gt; increased nerve compression perpetuating a cycle of muscle imbalance.</a:t>
            </a:r>
          </a:p>
          <a:p>
            <a:pPr marL="457200" indent="-457200">
              <a:buAutoNum type="arabicParenR"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FFCA712-FDD8-40D2-AB42-BAC1DFC9A997}"/>
              </a:ext>
            </a:extLst>
          </p:cNvPr>
          <p:cNvSpPr txBox="1">
            <a:spLocks/>
          </p:cNvSpPr>
          <p:nvPr/>
        </p:nvSpPr>
        <p:spPr>
          <a:xfrm>
            <a:off x="445355" y="1804363"/>
            <a:ext cx="4566436" cy="14823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endParaRPr lang="en-GB" dirty="0"/>
          </a:p>
        </p:txBody>
      </p:sp>
      <p:pic>
        <p:nvPicPr>
          <p:cNvPr id="11" name="Content Placeholder 9">
            <a:extLst>
              <a:ext uri="{FF2B5EF4-FFF2-40B4-BE49-F238E27FC236}">
                <a16:creationId xmlns:a16="http://schemas.microsoft.com/office/drawing/2014/main" id="{7CCAFEE0-46C1-F643-B048-804AD9A227D6}"/>
              </a:ext>
            </a:extLst>
          </p:cNvPr>
          <p:cNvPicPr>
            <a:picLocks/>
          </p:cNvPicPr>
          <p:nvPr/>
        </p:nvPicPr>
        <p:blipFill rotWithShape="1">
          <a:blip r:embed="rId2"/>
          <a:srcRect l="39885" t="18916" r="40172" b="37045"/>
          <a:stretch/>
        </p:blipFill>
        <p:spPr bwMode="auto">
          <a:xfrm>
            <a:off x="5490779" y="846845"/>
            <a:ext cx="6103670" cy="55210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35E022A2-0E2F-3A45-AD55-8D9C57FE5D87}"/>
              </a:ext>
            </a:extLst>
          </p:cNvPr>
          <p:cNvSpPr/>
          <p:nvPr/>
        </p:nvSpPr>
        <p:spPr>
          <a:xfrm>
            <a:off x="8206733" y="1527451"/>
            <a:ext cx="880396" cy="175922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70F8CFE-7D81-1149-9431-4C947FFC9DEF}"/>
              </a:ext>
            </a:extLst>
          </p:cNvPr>
          <p:cNvSpPr/>
          <p:nvPr/>
        </p:nvSpPr>
        <p:spPr>
          <a:xfrm>
            <a:off x="7519111" y="3011006"/>
            <a:ext cx="1674038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33E2A85-371A-B246-9731-C494A9FB8EEF}"/>
              </a:ext>
            </a:extLst>
          </p:cNvPr>
          <p:cNvSpPr/>
          <p:nvPr/>
        </p:nvSpPr>
        <p:spPr>
          <a:xfrm>
            <a:off x="6408928" y="4013521"/>
            <a:ext cx="1397707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43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9F358C4-1B00-4E04-99EE-0653A235F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12" y="161134"/>
            <a:ext cx="8534400" cy="1507067"/>
          </a:xfrm>
        </p:spPr>
        <p:txBody>
          <a:bodyPr/>
          <a:lstStyle/>
          <a:p>
            <a:pPr algn="ctr"/>
            <a:r>
              <a:rPr lang="en-GB" dirty="0"/>
              <a:t>Conservative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B52AF-8B10-4061-B56F-E64875703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6596" y="2482051"/>
            <a:ext cx="2355574" cy="9043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Neural mobility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DCFB317-5CFC-4EE2-B95E-DAF66A5591CF}"/>
              </a:ext>
            </a:extLst>
          </p:cNvPr>
          <p:cNvSpPr txBox="1">
            <a:spLocks/>
          </p:cNvSpPr>
          <p:nvPr/>
        </p:nvSpPr>
        <p:spPr>
          <a:xfrm>
            <a:off x="671601" y="1550440"/>
            <a:ext cx="2355574" cy="90432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Postural </a:t>
            </a:r>
            <a:r>
              <a:rPr lang="en-GB" dirty="0" err="1"/>
              <a:t>abnormalites</a:t>
            </a: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B427EB4-63CD-4347-925E-1F9476A4798C}"/>
              </a:ext>
            </a:extLst>
          </p:cNvPr>
          <p:cNvSpPr txBox="1">
            <a:spLocks/>
          </p:cNvSpPr>
          <p:nvPr/>
        </p:nvSpPr>
        <p:spPr>
          <a:xfrm>
            <a:off x="7820249" y="1968168"/>
            <a:ext cx="2560981" cy="9731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Address muscle imbalance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E7DE7A-8EEC-4831-84F6-89947A08048C}"/>
              </a:ext>
            </a:extLst>
          </p:cNvPr>
          <p:cNvSpPr txBox="1">
            <a:spLocks/>
          </p:cNvSpPr>
          <p:nvPr/>
        </p:nvSpPr>
        <p:spPr>
          <a:xfrm>
            <a:off x="4710674" y="4990672"/>
            <a:ext cx="2770651" cy="1272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Strengthen weakened muscles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902E426-EC2B-4095-A262-5EA8ED78CCFA}"/>
              </a:ext>
            </a:extLst>
          </p:cNvPr>
          <p:cNvSpPr txBox="1">
            <a:spLocks/>
          </p:cNvSpPr>
          <p:nvPr/>
        </p:nvSpPr>
        <p:spPr>
          <a:xfrm>
            <a:off x="1849387" y="4960618"/>
            <a:ext cx="2731321" cy="111796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Lengthen shortened muscles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E83953D-0281-4795-B641-EA2BFEC147AC}"/>
              </a:ext>
            </a:extLst>
          </p:cNvPr>
          <p:cNvSpPr txBox="1">
            <a:spLocks/>
          </p:cNvSpPr>
          <p:nvPr/>
        </p:nvSpPr>
        <p:spPr>
          <a:xfrm>
            <a:off x="8629151" y="4112185"/>
            <a:ext cx="2743199" cy="169686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Education around avoidance of provocative movement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DCFB317-5CFC-4EE2-B95E-DAF66A5591CF}"/>
              </a:ext>
            </a:extLst>
          </p:cNvPr>
          <p:cNvSpPr txBox="1">
            <a:spLocks/>
          </p:cNvSpPr>
          <p:nvPr/>
        </p:nvSpPr>
        <p:spPr>
          <a:xfrm>
            <a:off x="589675" y="3291890"/>
            <a:ext cx="2355574" cy="90432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Elevate shoulder girdle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DCFB317-5CFC-4EE2-B95E-DAF66A5591CF}"/>
              </a:ext>
            </a:extLst>
          </p:cNvPr>
          <p:cNvSpPr txBox="1">
            <a:spLocks/>
          </p:cNvSpPr>
          <p:nvPr/>
        </p:nvSpPr>
        <p:spPr>
          <a:xfrm>
            <a:off x="5699664" y="2870255"/>
            <a:ext cx="2355574" cy="124193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Restore Scapular control</a:t>
            </a:r>
          </a:p>
        </p:txBody>
      </p:sp>
    </p:spTree>
    <p:extLst>
      <p:ext uri="{BB962C8B-B14F-4D97-AF65-F5344CB8AC3E}">
        <p14:creationId xmlns:p14="http://schemas.microsoft.com/office/powerpoint/2010/main" val="351352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05815" y="286592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Typical Pathology of the Cervical Spine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582" y="2067713"/>
            <a:ext cx="8534400" cy="3615267"/>
          </a:xfrm>
        </p:spPr>
        <p:txBody>
          <a:bodyPr/>
          <a:lstStyle/>
          <a:p>
            <a:r>
              <a:rPr lang="en-GB" dirty="0">
                <a:latin typeface="+mj-lt"/>
              </a:rPr>
              <a:t>Degeneration of the cervical vertebra may lead to overgrowth of bone into the neural foramen - </a:t>
            </a:r>
            <a:r>
              <a:rPr lang="en-GB" dirty="0" err="1">
                <a:latin typeface="+mj-lt"/>
              </a:rPr>
              <a:t>foraminal</a:t>
            </a:r>
            <a:r>
              <a:rPr lang="en-GB" dirty="0">
                <a:latin typeface="+mj-lt"/>
              </a:rPr>
              <a:t> stenosis – that sends symptoms radiating out to the shoulder, arm or hand</a:t>
            </a:r>
          </a:p>
          <a:p>
            <a:r>
              <a:rPr lang="en-GB" dirty="0">
                <a:latin typeface="+mj-lt"/>
              </a:rPr>
              <a:t>A herniated disk that bulges into the neural foramen may cause the same type of symptoms. </a:t>
            </a:r>
          </a:p>
          <a:p>
            <a:r>
              <a:rPr lang="en-GB" dirty="0">
                <a:latin typeface="+mj-lt"/>
              </a:rPr>
              <a:t>In central stenosis, bone, disk or tumour compresses the spinal cord and can cause symptoms in the arms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\\shs-academic\accounts\HNTilbury\My Documents\My Pictures\06-2%20Foraminal%20Stenosi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62209" y="674628"/>
            <a:ext cx="6944875" cy="5508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99492" y="191419"/>
            <a:ext cx="8534400" cy="1507067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MGFPIM+TimesNewRoman"/>
              </a:rPr>
              <a:t>Spinal Stenosis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99492" y="1968212"/>
            <a:ext cx="5770984" cy="443484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Spinal </a:t>
            </a:r>
            <a:r>
              <a:rPr lang="en-US" dirty="0" err="1"/>
              <a:t>stenosis</a:t>
            </a:r>
            <a:r>
              <a:rPr lang="en-US" dirty="0"/>
              <a:t> is narrowing of the spinal column that causes pressure on the spinal cord, or narrowing of the openings (called neural foramina) where spinal nerves leave the spinal column.</a:t>
            </a:r>
          </a:p>
          <a:p>
            <a:endParaRPr lang="en-US" dirty="0"/>
          </a:p>
          <a:p>
            <a:r>
              <a:rPr lang="en-US" dirty="0"/>
              <a:t>Lumbar </a:t>
            </a:r>
            <a:r>
              <a:rPr lang="en-US" dirty="0" err="1"/>
              <a:t>stenosis</a:t>
            </a:r>
            <a:r>
              <a:rPr lang="en-US" dirty="0"/>
              <a:t>, the spinal nerve roots in the lower back are compressed, or choked, and this can produce </a:t>
            </a:r>
            <a:r>
              <a:rPr lang="en-US" b="1" u="sng" dirty="0"/>
              <a:t>symptoms of sciatica</a:t>
            </a:r>
            <a:r>
              <a:rPr lang="en-US" dirty="0"/>
              <a:t> -- tingling, weakness or numbness that radiates from the low back and into the buttocks and legs -- especially with activity.</a:t>
            </a:r>
          </a:p>
          <a:p>
            <a:endParaRPr lang="en-US" dirty="0"/>
          </a:p>
          <a:p>
            <a:r>
              <a:rPr lang="en-US" dirty="0"/>
              <a:t>Cervical </a:t>
            </a:r>
            <a:r>
              <a:rPr lang="en-US" dirty="0" err="1"/>
              <a:t>stenosis</a:t>
            </a:r>
            <a:r>
              <a:rPr lang="en-US" dirty="0"/>
              <a:t> is more dangerous due to the compression of the spinal cord leading to potentially serious symptoms, such as major body weakness or paralysis. </a:t>
            </a:r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3077" name="Picture 5" descr="Drawing: artists rendering of Spinal Stenosi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06535" y="1297626"/>
            <a:ext cx="2842481" cy="3268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79952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825" y="210965"/>
            <a:ext cx="8534400" cy="1507067"/>
          </a:xfrm>
        </p:spPr>
        <p:txBody>
          <a:bodyPr>
            <a:normAutofit/>
          </a:bodyPr>
          <a:lstStyle/>
          <a:p>
            <a:r>
              <a:rPr lang="en-US" b="1" dirty="0"/>
              <a:t>Causes, incidence, and risk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641" y="2115840"/>
            <a:ext cx="8534400" cy="361526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Age related:</a:t>
            </a:r>
          </a:p>
          <a:p>
            <a:pPr lvl="1"/>
            <a:r>
              <a:rPr lang="en-US" dirty="0"/>
              <a:t>disks become drier and shrink. </a:t>
            </a:r>
          </a:p>
          <a:p>
            <a:pPr lvl="1"/>
            <a:r>
              <a:rPr lang="en-US" dirty="0"/>
              <a:t>bones and ligaments of the spine swell or grow larger due to chronic inflammation.</a:t>
            </a:r>
          </a:p>
          <a:p>
            <a:pPr lvl="1">
              <a:buNone/>
            </a:pPr>
            <a:endParaRPr lang="en-US" dirty="0"/>
          </a:p>
          <a:p>
            <a:r>
              <a:rPr lang="en-US" dirty="0"/>
              <a:t>Arthritis of the spine, usually in middle-aged or elderly people</a:t>
            </a:r>
          </a:p>
          <a:p>
            <a:r>
              <a:rPr lang="en-US" dirty="0"/>
              <a:t>Bone diseases, such as Paget's disease of bone and achondroplasia</a:t>
            </a:r>
          </a:p>
          <a:p>
            <a:r>
              <a:rPr lang="en-US" dirty="0"/>
              <a:t>Congenital Defect or growth in the spine that was present from birth</a:t>
            </a:r>
          </a:p>
          <a:p>
            <a:r>
              <a:rPr lang="en-US" dirty="0"/>
              <a:t>Herniated or slipped disk</a:t>
            </a:r>
          </a:p>
          <a:p>
            <a:r>
              <a:rPr lang="en-US" dirty="0"/>
              <a:t>Injury that causes pressure on the nerve roots or the spinal cord</a:t>
            </a:r>
          </a:p>
          <a:p>
            <a:r>
              <a:rPr lang="en-US" dirty="0"/>
              <a:t>Tumors in the spine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7597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54203" y="114713"/>
            <a:ext cx="8534400" cy="1507067"/>
          </a:xfrm>
        </p:spPr>
        <p:txBody>
          <a:bodyPr/>
          <a:lstStyle/>
          <a:p>
            <a:r>
              <a:rPr lang="en-GB" dirty="0"/>
              <a:t>Herniated Discs 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47103" y="1444613"/>
            <a:ext cx="4866318" cy="4968552"/>
          </a:xfrm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80647" y="1401643"/>
            <a:ext cx="4679950" cy="496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026746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title"/>
          </p:nvPr>
        </p:nvSpPr>
        <p:spPr>
          <a:xfrm>
            <a:off x="354203" y="94087"/>
            <a:ext cx="8534400" cy="1507067"/>
          </a:xfrm>
        </p:spPr>
        <p:txBody>
          <a:bodyPr/>
          <a:lstStyle/>
          <a:p>
            <a:r>
              <a:rPr lang="en-GB" dirty="0"/>
              <a:t>Clinical features</a:t>
            </a:r>
          </a:p>
        </p:txBody>
      </p:sp>
      <p:sp>
        <p:nvSpPr>
          <p:cNvPr id="6147" name="Rectangle 8"/>
          <p:cNvSpPr>
            <a:spLocks noGrp="1" noChangeArrowheads="1"/>
          </p:cNvSpPr>
          <p:nvPr>
            <p:ph idx="1"/>
          </p:nvPr>
        </p:nvSpPr>
        <p:spPr>
          <a:xfrm>
            <a:off x="526082" y="1785924"/>
            <a:ext cx="8534400" cy="36152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Male preponderance</a:t>
            </a:r>
          </a:p>
          <a:p>
            <a:r>
              <a:rPr lang="en-GB" dirty="0"/>
              <a:t>Over 50’s</a:t>
            </a:r>
          </a:p>
          <a:p>
            <a:r>
              <a:rPr lang="en-US" dirty="0"/>
              <a:t>Numbness, cramping, or pain in the back, buttocks, thighs, or calves, or in the neck, shoulders, or arms</a:t>
            </a:r>
          </a:p>
          <a:p>
            <a:r>
              <a:rPr lang="en-US" dirty="0"/>
              <a:t>Weakness of part of a leg or arm</a:t>
            </a:r>
          </a:p>
          <a:p>
            <a:r>
              <a:rPr lang="en-GB" dirty="0" err="1"/>
              <a:t>Neurogenic</a:t>
            </a:r>
            <a:r>
              <a:rPr lang="en-GB" dirty="0"/>
              <a:t> </a:t>
            </a:r>
            <a:r>
              <a:rPr lang="en-GB" dirty="0" err="1"/>
              <a:t>claudication</a:t>
            </a:r>
            <a:r>
              <a:rPr lang="en-GB" dirty="0"/>
              <a:t> (</a:t>
            </a:r>
            <a:r>
              <a:rPr lang="en-GB" dirty="0" err="1"/>
              <a:t>i.e</a:t>
            </a:r>
            <a:r>
              <a:rPr lang="en-GB" dirty="0"/>
              <a:t> pain upon walking)</a:t>
            </a:r>
          </a:p>
          <a:p>
            <a:r>
              <a:rPr lang="en-GB" dirty="0"/>
              <a:t>Acute episodes (episodic) leading to </a:t>
            </a:r>
            <a:r>
              <a:rPr lang="en-GB" dirty="0" err="1"/>
              <a:t>chronicity</a:t>
            </a:r>
            <a:endParaRPr lang="en-GB" dirty="0"/>
          </a:p>
          <a:p>
            <a:r>
              <a:rPr lang="en-GB" dirty="0"/>
              <a:t>Gait abnormalities – shorten steps/cadence</a:t>
            </a:r>
          </a:p>
          <a:p>
            <a:r>
              <a:rPr lang="en-GB" dirty="0"/>
              <a:t>Relieved by sitting/squatting/flexion – gapping</a:t>
            </a:r>
          </a:p>
          <a:p>
            <a:pPr lvl="1"/>
            <a:r>
              <a:rPr lang="en-GB" dirty="0"/>
              <a:t>Pain upon certain movements (sit-to-stand)</a:t>
            </a:r>
          </a:p>
          <a:p>
            <a:r>
              <a:rPr lang="en-GB" dirty="0"/>
              <a:t>Root canal </a:t>
            </a:r>
            <a:r>
              <a:rPr lang="en-GB" dirty="0" err="1"/>
              <a:t>stenosis</a:t>
            </a:r>
            <a:r>
              <a:rPr lang="en-GB" dirty="0"/>
              <a:t> symptoms may be unilateral</a:t>
            </a:r>
          </a:p>
        </p:txBody>
      </p:sp>
    </p:spTree>
    <p:extLst>
      <p:ext uri="{BB962C8B-B14F-4D97-AF65-F5344CB8AC3E}">
        <p14:creationId xmlns:p14="http://schemas.microsoft.com/office/powerpoint/2010/main" val="15462970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331" y="153544"/>
            <a:ext cx="8534400" cy="1507067"/>
          </a:xfrm>
        </p:spPr>
        <p:txBody>
          <a:bodyPr/>
          <a:lstStyle/>
          <a:p>
            <a:r>
              <a:rPr lang="en-GB" dirty="0"/>
              <a:t>Diagnosis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989" y="1772816"/>
            <a:ext cx="4937655" cy="361526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Confirmatory imaging</a:t>
            </a:r>
          </a:p>
          <a:p>
            <a:pPr lvl="1"/>
            <a:r>
              <a:rPr lang="en-GB" dirty="0"/>
              <a:t>CT Scan or MRI or X-ray</a:t>
            </a:r>
            <a:endParaRPr lang="en-US" dirty="0"/>
          </a:p>
          <a:p>
            <a:r>
              <a:rPr lang="en-GB" dirty="0"/>
              <a:t>Symptom disappearance</a:t>
            </a:r>
          </a:p>
          <a:p>
            <a:pPr lvl="1"/>
            <a:r>
              <a:rPr lang="en-GB" dirty="0"/>
              <a:t>Local anaesthetic injected into nerve root</a:t>
            </a:r>
          </a:p>
          <a:p>
            <a:r>
              <a:rPr lang="en-GB" dirty="0"/>
              <a:t>Physical Assessment</a:t>
            </a:r>
          </a:p>
          <a:p>
            <a:pPr lvl="1"/>
            <a:r>
              <a:rPr lang="en-US" dirty="0"/>
              <a:t>Sit, stand, and walk</a:t>
            </a:r>
          </a:p>
          <a:p>
            <a:pPr lvl="1"/>
            <a:r>
              <a:rPr lang="en-US" dirty="0"/>
              <a:t>walking on your toes and then your heels</a:t>
            </a:r>
          </a:p>
          <a:p>
            <a:pPr lvl="1"/>
            <a:r>
              <a:rPr lang="en-GB" dirty="0"/>
              <a:t>Straight Leg Raise (SLR)</a:t>
            </a:r>
          </a:p>
          <a:p>
            <a:pPr lvl="1"/>
            <a:r>
              <a:rPr lang="en-GB" dirty="0"/>
              <a:t>Reflex testing</a:t>
            </a:r>
          </a:p>
          <a:p>
            <a:pPr lvl="1"/>
            <a:r>
              <a:rPr lang="en-GB" dirty="0" err="1"/>
              <a:t>Dermatomal</a:t>
            </a:r>
            <a:r>
              <a:rPr lang="en-GB" dirty="0"/>
              <a:t> sensory testing</a:t>
            </a:r>
          </a:p>
        </p:txBody>
      </p:sp>
      <p:sp>
        <p:nvSpPr>
          <p:cNvPr id="89090" name="AutoShape 2" descr="data:image/jpg;base64,/9j/4AAQSkZJRgABAQAAAQABAAD/2wCEAAkGBhQSERUUEhQWFRQWGBwYGBcYFhwYFxwYHh0VHBwZGBgXHCcfGBolHBgXHy8gJCcpLCwsFx4xNTAqNScrLCkBCQoKDgwOGg8PGiokHiUsLCotLCwpLCwsKSwsLCwsLCwpLCwtLCwsLCwsKSwsLCwsKSwsLCwsKSwsLCksKSksKf/AABEIAMYA7wMBIgACEQEDEQH/xAAcAAACAwEBAQEAAAAAAAAAAAAABgQFBwMBAgj/xABREAACAQMCAwUEBgUIBgYLAAABAgMABBESIQUGMQcTQVFhInGBkRQjMkJioTNScrHBFUOCkqLR4fAkNFNzk7IWFyU1VHRGVWN1g7O0wtLT8f/EABoBAAIDAQEAAAAAAAAAAAAAAAMEAAIFAQb/xAArEQACAgEEAQQBBAIDAAAAAAAAAQIRAwQSITFBEzJRYSJxgZGxofAUIzP/2gAMAwEAAhEDEQA/ANsooorICBRXlDNjrXUr6OBRUZ70eAzXFrpj6e6moaTJL6BvLFE+vO8HmPnVazk9TXzTC0HywbzfRZ96PMfOjvB5j51UzzBFZmOFUFifIAEk/IVmz9qtzdSMvCrLv0TGZZSVXOeuAwwMb7tnxxUeiivJ1ZW+kbAHHmPnXtY6/aXxG2Gq84cpjG5eCTYDbJwS+cDPUj3irfhvaRNeM38mWUlykeA7tMkGGIyAFIYnx326VSWjS8/4L75fBpdFZhb9udsiEXSSw3CsyvBo1lWU4xrAUfPHQ1eDme/ulH0WzNsrdZ7whQo81gU62Plq0jpnNAlppIspWOMkoUEsQAOpJwB7yelUUvP9goJ+lRsAcEoTIAeu5jBxt41QjkC2mfVxC7nvWznS7GOAH8MUew+JNWfEuWuHOqI0AaOMYWJSyw+eTGrBGb8RBO9dWGCX5MKoTfCTPj/rY4X/AOMj+T//AI1YcN56sLghYbuFmPRdYDH3K2CT6VTcwcvxpCj2HDbSfH24zHEkmnG2ktGQTnwJ3pGveM8LwTfcLe2bp7doY+uRlWi0jw2NWeGPizii/LNvr2sp4LJA4B4RxB4Soz3DN9Jix0wYZSJIx03U4Hkal23bCkD9zed3LIATrsmMykgdGjIDRk+8jrnFBeF+COLXZpdeVns/avK3+q8Lu5Ou8mIAem4JDH8v8Ke75+4ux9mKxtx5PL3jfJW6f0fCuLFIlM1qisWm564gCdfEbRfSO3LgfFwD++pPBueb6aTukvraRyMjVaMvTrggjJ9PSuvC0rsii26Ngoqh4dzGWnigkQaniLd4Ds0iFA6hcbDDhgc+Yxtk39Cao4006YUUUVwgUUUVCBXlFcrmbSNupq8IOctqKt0rCa4C+pqFJKT1r5JrytrDp4419ik5uQUUUUyUCiikznPn/wCjuLSzT6RfSHSsa7hCRsz+vjp26ZOB142krZ1Jvon9ot4sfDbrU4QtEyrlgpYkY0rvuTnGB4E0l9j/ABAS8NkhLBTFKfHGzAMPz1D4Crzl/kSKBluOJyNe3vXSx1xRHrpAOxIPw8h4lcv+WprXiD3lnGDbyt9Zbp9pQ2NRUHAIDe0AOm46UGOT87LqcI/jfJIv+OXdpmS5hikgBALwF9SA/eZHzke4iqXjSPYyJxPhrYjYDvVTZGUnrgbBT0O3stg127ROXZZGS4i7yRVGmWFXIynmmPMZB2PgcHerzlOa1ls1SD2ogulkc6mGc5Vx67+h8KM1ubiwpU83RxzLFxaJBIrKouoiBiSI+yWPlIv2T5EKw6GpXZtzCUmfh7yGSNR3lq5PWI+0F3/Cc48CGHlUXs+Ol72wfJSN20gn+bYlWG/hgr/WPnSXMZLRbW5jH1lvNLbsSPZ1RtrXP7SSFcZ6JWflhfB3TZXCbT8f0bNzHzPHAUhBka4l/RxxKrSftEN7IX9rYgHyNLNxf8dhP6O3nXrkBRt5HDL/AJ8areXZJEsry9PtX6ue+Mg9pEUqSqgH2fYOfLbHhVJe8y3Ev25WPpnb+6lo4+aRo5M/nn6oZLPtL4gDiSyj676ZCm3lks3zq5i7U3UfWwlPNVuFfb3FQDWXzXrZAZmOduu2a5yvgZwT548vP1o/pxFvXn5Y+cw818JvoHSW0kt5/CVIFL5x11RbHyIY7g+HWqDg/Ok0UCpHHHCQMEogUnGwLYGScY8aXp2OkMm+N8eBFfOrWA6df3jxU1ban2U3vwXl3zJPJ9pyfz/fUCS4ZvtMT8f4VwikDDI/z6H1r7rtJFW2wr7gvO5kjlH81Ij/AAVhkfLNc2YAZJwKLWH6QGWPfbBPQDIPiajRE6ZuofTeWLjfMskefwvDK3TyJjU59BTv9KTXo1LrxnTkaseenrisdulF5wuxVnZDLNaxF1+2rEtESu/XPX41cz9g1isLmOS4E49pJy+WVgc50qFB/f65pOOLekr+g+Z/lZpte0j8mc1zrItjxEAXOD3Uw/R3CL1KnwkA3K7edPFAyQcHtYJOwoooqh08qtmk1HNWTdKqq0tBFW2L5n0gooorUFgoJrncXCxqzuwVFGWZjhQB1JJ2ArEubOebji9z9CsCVt+jN0Lr953PVY8dF8c79QBSUlEslY0c09oklxIbPhPty9JLj+bjHQ6T5/i6fq5O4p+EyrZSfReHJ9M4lLnvZSeni2uT7iZ3IByfvNnAqNx+9j4Tara2e9zLsT1k3GO8IG4Y5wg8M7ZxvJ5I7Jb54m+lTGzgk9qVUx9JkHgJGP2V6+ySdzupNLSk2y2Nb+fH9nnEbuNG/wC0eLgMOtvYqdj0IMoG5G4I6+tQrO0jd9dpacWdW6SG47vV45ywwR6k0/ngvDOFqGVYowvSSTBkJ67O++dvDHoKobrtGglci3Wa5cfdgjd/PzoiwruUg6pKkkSLSe9CafoDbZIee+jDnfo2mIjP8PGqwu1vI0z8NIkOQZLeRJSc7nONJOfPHWu38rcRI1LwqTSehaZUbHqpXIr5/ljiX/qp/hcIf3LV1kxrjcX2TfNFb2fIz3l3cyYjkl6QkkSBdQJJUgbDSoz76kpy0bi6v7ZQurvLa8iBIA2bTINx0IY/FQPGo/Gu0JTaSxBJY7gtGht5FKvu6k6R47Ljpn2htTtybwS8Epur3uUd4+7EMae0i6tYDykk7HJ0jO567YocoKTpO/Iq4uM3P6Ki7tRFxu4iYfVX8HeYPQuuUceuRr2/EKy+a1MbNG32o2KH3qSufiAD8a1vtSbuDZXn+xuAjnHSKQYbOB+GkLtCs+74g+BgSosnxGUb45QH40vNbcr+xyD3Yk/gWp4tSkefT0Pga52c+pd/tA4b3ipFR7eJVuFMj93DIQHfSWCfiIHX/E1YofAYpKF+7IcD0Y+HxP76n8Jt4lnzPrEDbSFDhoySAJMFTlQdmGPGtKXsojlsJlhkE0kih4psAJlclQpBIwx2Jyeo8qULG0FxGlycage6uYiN+9AIbUPASLv+1r8RsTZtOXYxcydn8dokbh2a0lIWSUkMYpG/Rz5UAd2chG8CNJ670l8R4FcRStCYjrU4JJAT0IPUg9elaj2f3qTRXHCLk61VMwsx9qS0cbb/AK0ZIGR0229k1RRwyNDNbz73PD2EbNjeS3P6N/Xb/O9dasqnzTEm15TydVw+vyRchR8ep/Kr+CFUAVQFUdABgV90ChFyVwTiJXhOpTjuLxcnOQoW5jfJHgBqG3urUe0ueSPhs0sRIeEpKMHGQkiFlOOqldWR41jHBpC3C+LRLjKS68dNi0bHf3Qn5etbL2guX4NdtjdrcsceoBPwpePEn+oWfKX6ETiPD47yBdyM6ZYpB9uNsBkkQ+DDI/MUy8DllaBDPp70DDFPssQSNYH3QwGrT4Zx4UocjzauHWjdPqV/IY/hTNyzxPvklABHdTvD1zkrjceQOaa18U8al5BR7LmiiisYIfLdDVXVrVZIuCRWnoH2hfMuj5oopF7XubfodkY0OJrgGNfNUx7bfI6f6XpWlJ0rAJW6EDtJ5+fiUws7LUYdWnb+efOx/YHhnr1Phj3gVpLGfoXCwrXGP9KuyMoh39hW3GFORnxI2GekDh3K8lvYrOHWJ7ghXmOfqYG8RpBILbZIxgbeNanwTh0FtZRJaOrxHrIpB1sRuxKnGdsY8OnhQIR3vkKql10VnLfKUVgdYYz3TbvO+5ztkR53UbfazqPn4A492hMGNvZIZ7jozfzaH8bDYYOdvTG1d+OcDupBgq0FsCA7ggSSdPZXBzHGc4LfaOMYHU8LKwjhQJEgRR4AfmfEn1NXnkUfxgESIPLfJhuLpZeIf6bKc/VlisKfADcD3Y28adeZ+ZnsGitOGWBmlb2iiRlIUTpkuoC6jjxPQbnpUHl9czqO8MXXLA4/o77b04cY49oUrbCOe4zpWLvkQ58S2TkAdSACdulKt2WFGO640F1T2tkcj9HFKySe/Ll0Pu299fXMHHp7S3WSODU7kAq7AJHsSWldTgKuN8H41ztOHcTjYz33EI1GoM0SQqYgmRlNcmCuR7IYdM5ya685tDNYyNLG88YAKxxM2qRzsq6o8nBJGTvtnrSsqcx6DksbEW25ngm2uZLmaaH6xryDJihcsdIUFWVEXIGWwD761nhSSCGMTHMoUBztu3idtvlSrZ2ss3C54WsUs+8hkWG3WQF2bQ2CwCLpOoJ1yTvnHjcf9MbVLaGeaeNFmRWUnqxIGcKATscg7YFPYJLkz88aor+1Ww73hVyPFFEg96MCf7Jas35ybvLTht1+sndsfMlVx/aRv61bRcxpc27qrBo5o2UMp1KVdSuQQcEYPnWJQ5l5eYEe3aTb+mlwcfKSqaniUZFtNzGURerpbXSxsC+6MdDDwIbbDDxX/wDtcga4X8eY2Hpn5b1whofLXMj8HZSS0nDJX0sudT20p6481PX1GfvA5+ubbAWnFhIhH0PiagagQU704wwI2xrKPnykb1qj4TdCe1Ak3SVAsg9R4jPRgw1A+foSKteG8Fku+G3XCpQTc2R7+1bGNcZyQFzvg5IH+8UfdNXvyUap2QeIX0lsYbuPaWzkyw8TCxw8Z8xqPTw7xqcedGSHidleqc297H9GlPRSGGY2PwYbnoEpM4Xei6iVny3eKY5R4lsaX6feOQ48clTWkQcnj+REt7/VObcNIO5J1nuy5QIdiTp9nH+FdXyclw0xBmj0sVPVSQfeCR/Cvip3G5FedpE3SXTKv7LqHHQ+tQao1TCFXwZtMXGlHTu849csM/Jj862W8mD8vOwGAeHP/wDTsKx6yXCcYz/sEPwNa5/6NN/7tf8A+Q9A8v8AUJL2oicgf92Wf+5X+NWvZzNrium6Zvbj8io/hUPk1f8AQbQf+xT9wrn2UXBME5P3ry4+eqnNXByxJICnTH2iiisIMeVCvEw2fOptcbtMr7qZ0s9mRA8iuJAr859pN419xlolJIV1t08hggMQP2ixPxr9A8Y4iLeCWZukSM/v0gkD4nA+NfnXs2s2ueJCR99GqZyf1vA/FmFa2V9IWi9sXI2r6OujRpGjGnTjbTjGMeWNqXOVuSIIeNwmNmVdEtx3X3Ay6UXTt5yOd+mKZqWxxRrTj1rLIMw3Ef0VSM5Vi2R/bZfgx8jQpdCekk/Uqxm5n4q8spRhpVCQF8f2j7x09DVLTrzv3YiXIXvCwwfvYHX4eHxrOeYeImC1llX7SLkbZGSQBkeW9UNU85kv2gtZpUxqRds9MkgZ+Gc/CuVzwq1F1a2seiUXEMbl0hxeRMylxd/SRk6tYDFW8G6VctydHPZujSOz3ES5lZtWPsuCqDCKufBQNvHxqL2ecHzcIbhmW8sIjbFMDRJAxYxSqcAnALp4/ZXp4i9VNOhh4JRq/I/T8P72PRORN7IDZUaWI6nQcgZO+N8Ul8xchQRrqtbOVpmzhraf6OFPgXywGNz0UnrT/RSyk07GXG1RlnKfZ1xFZBdXF80VwqlIwQLjSp6hu8bGMeAPqTtvIsp7rhlzLbTSwmAK92koRo3MZJMix6SVAVxkxk7as9CKduLcXSOWGIlu8l1FQq5wFA1Mx+6oyBk+JxSJzByvZy8XtYx3krOzzTwl9UKJpJLlTujO4Q4zggdOlM4Mj38oT1WBPFwxu7PUYcNttYwSpYDyRmZlH9Uisyde6/l638FLOMdBqL59fFflW2IgUAAAADAA2AA2AA8BisV4p/rXMH7H8aZ1K/BANM/zYlWL5jU+n7tq7EVE4T+iHvP7zUyhli15E2iXV0EpznpjIzt5Vs/ZnxBJbU6mR7mKSWObH2lPeyMB56DnI8Pkaxblb9HIPKVv3Kf41oVtyR9Lkae3nms7iEJBNKmCsoMaM64yCHVWVdR2yB5ZF49FJq0S+cUt7e5j7pFU9730gUDcnu8kjzOn+zXbl7tFMUQt72OU3WD3WmMlblSTp7llAXoQDqxjBJIwaUeJWsUdxOiNot4NtTkscIMyyOeru0jN7zpFaZe3ixcHeaB9ktHeKQgA57pirYPQk429cVZlZVSTM04kmgpGVCtFGkbAHIDKoyAcbgdAfIVDqbxpyZ5CepIJ95C1CqkuwpCtvscX/wDLR/urTra6zysWc9eHyDPvjdV6epArL7N8pxf0t4x8qeuI3fd8oKQcFraNBtn7TqCP6uql/L/ULL2oY+BKEs4MbBYIz1/Ap6mq/snH/ZkTkYaR5ZDvknVI+CT54x8q+uMzdxwqQ53jtMA4+8ItI28s4qX2d22jhdouMfVAkepyc/HOa1JdpfQpPodIXyoNdKi2TbEVKrz+aGybQeDtWFeEV7XlCTosZR25cY7nh/cg+1PIEx46F9pvhkIPiKqezHl36NaCRhiSfDnzCfcHyJb+lXTtX4UbrjdnA28Xc94y+AHeSa/mEUfKmiZGKkIQp8CV1Af0Qy5+dbSlvqRmamW1bEdKVO0fhTyWoliIEls3fDbJwvUD8m/o198Q4XxMbw3sTfhe3RPgCA350uR88XNrK1vxaMNG4I1qoGVOQcBcLIhGQeh/dXWwGLG090WnRqf0hOJWVveIVSSVQAhYDUw1Fo1yd2BD48wKz7tBn7uwmBG7aUx5HUDv5fZrhzKg4dbRT2bv3P0iKdYS2Y9QywdMjUupdiOhB6bCtC557NlvpCz3EscTYzGgXSWH3jkZzQpPb2auKSyK4nPlRSLG1Dde4j/5Rj8sVaIgD6wBrxp1Y30kg6c+WQDj0r5htBEqxr9lFCL4+yoAG/jsBX3WY3yehiltSZPtZSwOa71DtJwBg7V0S8BO+1XTF5RdukZt2oz3dte281rIqm4j+iYK6iMOX1bjAALqcjf2fKvhLJLCS0nt5pGuZ5zHNE2ZHuIspqYkA4ZNStvp6nGwq+7XoE/k5piSssDI8LjYhyyrj3FSdvSqXk7lXiDXFleXUkTIEd9KgK6rIi6chVCtn2Tt0p/BzVGZndOmafWMcXhzxHjiDYG1Zz+0FRv7x8a2esc4n/3pxv8A8k//ACJTGp9gvpveZ5wn9EPef3mplROFD6pfj+81LoIQYeSIl1yNJ+jRjM/7CIrN7/s4rT7XiZseDLcSbyzAzEeLTTsXVB49XVfcPSsi4PmQG0j/AEt48cAOM4j1FpG+AAz6E04dovGxPxBLSI/U2SZYZ2MpGAPXQuB7y1ETpFHy6F3mHgly1tFoXWsznvJGIUbEHLnIwrOSdv1fdUrj/Nt/FaSQyyQXMEkRiKxRd13PQKRhBqUdPEe6rBLd2nW3t4Wu50i1yIX7uKLIBVWc5yTkHSNPvznHfhV/E9y1vcIbK8iL5SP242VVDatTbZwT5g4rtWd4InE5A0rkHI23+AFRa9J/yevx9a8ob7LFbw5spxn/AHKj86budcx8rWcQJJk7hdh12L4/d8qRp27uz4m22ZriGEeeAWc/uX5Vo0nArxpbS2nlWe2g7mcfUrE0egMqowBOoZXHifOhwVzr7CS9qPe1O57rhEiH7T93F8cqTjf8Bp05ftu7tLdMY0wxjGc4Ohc7+/NZ72sfXS8Psx/PTgkegKLk+ntk59DWo1ov3sUydI72be176nVX2x9oVYVka1Vk/YLh9p7Xle15SIYVuZY178NpGoJp1YGcZJxnrjO+KW+McwQWq5nlVPIZyx9yjc1eczIXkkUMyZGnUuNQ26jUCM/Ck217O7NW1yI07ncvM5cn3jZT8q18SqCMTK4vJJyZAv8Atas0XMfeSt5BdI+Jb+GapH7Q7mdTIvDlliXJ1GN5VXHXLacDpv06Va89clIwglhgBWJ8zRxLpd4yUzp07kgKdhv7R8qSeb+CR203dWU7v3ow0K5LDphWK/aznZSNQxv62djGGGJrhHnNXPz3sCRNCkYVtWVJ8iAADsBg+vwpu4Vzzxq50tDc2s/mmmJWH7SlFb4javeFwXAtVgj4UmgDc3DqCzn7TFSNWT8PLwpa4vyJeahJDad0RviKbXg+YDNqB9xPToK41fYeGRR4jS/cf7LtLeGTueKwNbSHcSAExN6jc7eqlht4U8W9wrqHRgysMqynII8wR1FZNwDn548WfGYdcTdDNGfUZYEZPkJF388+DZBwZrCNrrhrm64ectJbBg8kWcEvCwzrAG+D1Hn1CuTAnzE1NPrXe3IOaxk9AaqbripW8ht1x7aSSP5hVwF+bn+yauuGcagmtxcRSKYSpbX0AAGW1fqkYOQemKzrlu2l4tcX16kzQKcW1u4XUVjBDMQpIwSMb52MjeIoePC5OhjJqlFcnTtH4ut+9vwy3JeV5lafRuERcg6iOjDOojwxvucVp6qAMAYA2A8h4CqLlLkyDh8WmIanbeSVvtufM+Q6+yNt/E71fVrYcXpqjFzZfUlYCsV+kd5Lx65xn2XhX3YdSAceGldseVbNczhEZz0VSx9wBJ/IVg9gSOX7uVhlriYkn+nGPUnBU9fM0HVPhL7CaVfk39Cvw1cRL7qlVws0xGo9BXl9LpjYjrjA952qhYduxbh4kvp7x/0dpGcE9NTBt/PZVkO3n61E5ZXvnaaTY3MxlYnYBSxPXyC5PWm7h3Lj2PLk8aL9fOPreg097oQ5yRssZxjzzt1pUnk7mGQrtohkC+n1bqD7xnPvFWap0VXbZo3Yv9ZZS3JOXubiSVjjfrpA9wC/DJqv7RLofygAAMxWbnOBnM0ix7+J9mM+7PrV32P8MaDhUAbqwL48gxZh+TClLnGXVeXT56ypEP2YY1z85Jm6+KfO74Bx97KKvlZAc4IOOuD099EjYBJ8ATV1x3l6CPhNhdQRLHN9QJGQY1LLgP3g+9uQQTuD0oLYdKxc43wf2LKEe0Lu9Ltk43buowuR4Y3z4ZrQ+WuahdX/ABCPBBieNF327tO9GceZd3JPkVHhVLaxhrzhiED6mOS5fzHRVPXb2tR9dPoaqOy6QfSkm2H0v6VnwJZHhcbeWD0HrU07/NWFyKkWd0fpHM0CdVtodRHhq0s+ffmRP6orU6y7s1/0jjHE7rwU92u/mxA/sxHwrUadjzbEMnZ9wn2h76sqroB7Q99WNZmv9yDYej2vK9rys8OKXHlxO3wP5VX1bcyRYlB81H5ZFVNbGJ3BGBnVZGIvOPGJ57uPh9pJ3bMMzOOoBGcZG4AUZOOuoDwpj5e5Wgs0CxLlvvSMAZGJ65PgPQfn1qv5V5Xe3luLi4ZXmmY+0Ogjznx6Z228AoHnTPV18lsk6WyPX9hX0kmkg7bHx6fHNfNc7i3WRSrqGU7FWGQfeDXQCDmbl634nF3ciCOX7rAAe15qfA+h2PTyIyHhtpdcJvTC08lo7H6uYbwN5d4jbFTtv1XxB8NAn5emgOuxnZcb9xKTJCfRSTqj6eB+VWFnxy04zGeH8RjNvejZVbZiQNnhkIwx8ceIz1FUZp4JOXTEDmCe4gZoJh9ChvWAnkjBe2YgjVLEBvGxGzx58jsCBW0cu8KhtraOK3wYlX2WBB1Z6uWGzEnfIpM4LM1rP/JPF1WWGX2YJnX6uYdFBJ+zKNh1z03zgmDxW3ueXZtcOu44W7bxscvCTjo3h6Hoehwd6vjaiw8t0lyalRUThPFormFJoHDxuMgj8wR4MOhB6VLpoCLnaLfd1wu7bziZB0314TG/oxrOOK2Gnl6BAcFu7dt/BmZj5eYNafzny+b2zkt1ZVLFT7WdJ0sGwdO4yBjI6Zqhma9RdEvDlmQL/MzRsm2MDRMFPhsAD0FI6qM204q6HdNKCTUnVmOhh5ipfCZYknikmBZIm16B1ZhuoydgurBPup04jxC3XJueCTrv1+jKVJxn7SgDpVG97wNxlrOdTvsqOP8AlkFCWSS7iwnpx8SQy8S7R47q2MWDES6khmXBA8j8qX+8hkBWSQCNgVZlKkgEEHAJAz/n0rjLacBbGEuE9yy/nqz09K8i4Pwc7pDfSgHcpG5XPkTsfLp51Z5nJ20/4OelXlfyOzdq8UUiKjxpbqMaSy6tPTIGdsDoN+nyWeYecbWadmSRFTJwOmSSWZsebMSa62PCeHnHccKvJSDvqhfA28WkfHwNMfDuANqXu+ERQr4mWSHIBxuAgfJwTscdK68k5dRZz04LuSEFp1u3itYHDNcSKhK5OlOrt7goPwzWq9oMafyc8a7BWh0/hxLCF9+BtVNwSzWXjlxkBVsoFjRQABqk3LjHTYke7FMnFeGJcRNDKCUfGQDg7MrDcdN1FK5Zu1Y5gxKSdFDwhVfiN7jfuYYIF8grCSRh/WpM4NKba14TJ7PsXU8RJ2/SMyEk/q7A/AVp3COBw2qFLeNY1J1EDO52GSTuelL/ADbYx3N3w+1yMiczso/2aAkk46Bj7OfU+VdwzuaSL5se3Hb/ANsOxDhbR2DTOPauJS+fEqoCj+13h+NaHXzHGFACgKBsAAAAPIAbAV9VsRVKjCbt2d7Qe1U6otivU/CpdYusleQaxKohRRRSgUouaItkbyJHz3/hS9TdxyDVC3mPa+X+FKNaemlcKMbWRrJfyUXPc+jh1ydt49Iz5sVH8TVnwmbXBC360aN80U/xqg7TlY8Nl0gndC2PBdQyT6dK7dn/ABVZ7CLT1jHdsPEMuPyIIPxpjyCcf+q/sY6KKK6ACqvnHk5bmJTnTIPagnBwVfqBkb9RuPTI6VaVKiihnQ29ygeJjlSdij+DKw3RvJhuKpNtK0Hw1u7r7IfLvMltfcPkg4t3Qkt8R3ImIRc7hJQ7EY1dQwIOemMioK8TeLMSzQ8VsXyihZo5LtUIOUK5xcqOmB7X8KvjvAZOG3Ud3Nrnt1BQzhQzCIjaO8jxiRAcYlHluM4qRd8gcL4moeBRbSt9mWAgxE+GUzgfDSc+NVjK+UarmlxIReHc0jg/EWWBpDZyNmSCWN0kj8N1cDEieYJ1AAH03q2uVkQPGwdGAIZTkEHcH5Vkdvw25S+Xg3FXW5hnjPcTEapI9n0NHI3tLhkIKkkbfNZ4Za3fCLi5CylZrQrJJDkiKe3JVSygjc+0p88NkYKblhko7KFn6GoqNwy/WeGOZPsyIrj3MAce8Zx8Kk00LgK+u8Pmfma+aKhD67w+Z+ZrwsfM/OvKKlEA0VwuL1I2jV2AaVtCDxZsE4AG52BJPQAb4pa5s54+j280tqi3DWs6xXKZIKKRudh0zgatx18qo5xXB1Rb6KPlRynHuJwybNMokTfOV2Ix/RcH4U6EYpG5R4BJPLFxdrsSSSM2UXJRYSrKIRkAh1bGfDbx60x808wrZ20k74JA9lf1nP2V+e59Aax89Snwb2kuGO5dELmbmswOlvbp395NtHEDsBv7ch+6o3Prg9Bk1ZcpcmC1Z55nM95L+lmPQfgiH3UG3vx4DAFD2TcsMsbX9z7Vzde0C3VYz0x5atj6KFHnWh1o6fAoK/JmanUyyyrwFFFSbSHJyfDpRsmRY47mKRjudEiCPCgV1oorz8pOTbY8lSoKKKKqdPl1yMHoaSLqDQ7KfA4/u/Knil/mWzwRIPHY+/wP8PlTWmnUq+RHWY90N3wUEsQdSrAFWBBB6EEYI+VZXw6Y8G4k0Tk/RZsYY9NOTpb3qSVPpn0rVqW+e+Vxe2xCgd9Hloz458Uz+IDHvArRZn4ZpPbLpjJRSH2ac294n0OckTRAhdWxZRtp331L0x5D0p8rqdlMkHCVMKKKKgMsbLixVSkg1xkYKnfY7Eb9RjwNKfGuy8hjdcEm+jy5y0GrETeOwOdJ/CQV8tNXddIZ2Q5UkHzFClj5uPDG8WpceJcoy7mnne8FzYniVr3NxaThxIAVEkeU1jG4bOj7SHHXAp47VuF23EuHG/tJUZ4UJ1qftxdWjcdQR9oAjIOemaaJ+IRTxGK7hWVD4FQQfXB6H1FIt32QcOkdjHNc26t9wYZAfecsR7yffVE5L3I0I58cumNnZx/3VZ/7kfvamPFY79B45wjNvbI15bsPqXWMyqmSNwBvGfwtld871IbkrjECfSEv2kvFHeNbZLgg7lQW9h2x93Hu8KZWeKSOPHya1Vfecw20X6W4hT9qVF69OprKOXOMX3MFy1vJP9FgjTVKkIKswyFxkkk+0RsTgDwJp/4T2JcMgwWiaYjxmcsP6q6UPxB6e+qZNVGDo6sXyR5+1Wx1aIGlupPBLeFnPzIA+Wam295xK6/RWqWaH+cuW1yAY6iCPx9GYeoNMED2touiFI4wPuxIB89P8ag3nMLtsnsDz+9/hQvWyz9qopOeLH27JfBeXI4GMju01www00mNWP1UUezEn4VHvJO9IXFGFnzEyOA0HEoAGU/YLgMpVgdjnSR/8XFXjHJydz5+NKna87G0trtSe+tJwA2futuD6nVGv+TQpYpLm+yYdSpy21RA5GJ4fxW74aSe7Y64snyGpT72iYe/SM9KZrrlVuI3Ya5UrZW5wkbAgzy/edgdxEPsj9bBxsaXe0ODM/C+KQbCUxRt5A5DLnoTlGZD6IK10LjYeFGwY1OW9/A5kzuOL018gBjYdBRRXaC31e6nZzUFbEUm3SCCDV7qnqMdKFXFe1iZ87yv6G4QUUFFFFLhAoooqECuN1bCRSrdDXavK6nTtHGrVMSby0aNirfA+BHmK4U63tisq4Ye4+I91K1/wxojvuvgw6f4GtPDnU+H2Y2fTPG7XRl/aNykyt9PtMrIntSBdjt/OLjxH3vMb+eWHkrnBL6EZIWdR9Yn/wB6j9U/kdvKmMjzrNeaOzmSGT6Tw0srA5ManDA+cZ8vwn4Z6UbokJRyR2T78M0qikDljtRVz3V6BDKNteNKE/jB/Rn8vdT8jhgCCCDuCDkEeh8asnYCeOUHTPaKKKgMKKKKhCws+NPGunZh4Z8P8PSo0N0VkD5yQcn1864UVXZHnjsI8knXPRYxW1lbzS3NvEBcTj6xhq33zuCdI33OBvUSa6ZzlmJ+O3yrjRVYY1EvkzzydhRRRRAAUvdq0WOCO3iZ4/y1f3mmGuPMXKz31isC50yXMWoj7saltb7+mR7wKHkdIb0n/odOA8HjuuE20MuQO7gkUjqGTSwIz54x7iabUiLdK72vDVRQoGwAAA6ADYD3AbVLApWGoWKG2PLNSUN7tnCK0A67/urvXtFKzySm7kwiil0FFFFDLBRRRUIFFFFQgUUUVCHleMuetfVFQ4VF7y8jbp7B/s/LwqluuESR9VyPMbj+8U4UUxDUSj9iuTSwnz0ZPzFybbXg+tTEnhIvsuPeejD0YH4UkvwfiPCSWt2+kWw3K4yAPxR5yp/Ep9/lX6Imskf7SqfhUJ+XYj01D3N/fmmFqYvsEsGSPFpr4ZkvL3adbXGFl+ok8nPsE+j+HubHxpwBrjzP2K2l3lgWhlP30A3P4l6N+R9aSZOzTjdgv+iTrNGvRFcdP91MNPwBzRY54vyUno75jwPlFZo/aJf2jab6yIx4lWiPvGcqfeNqmDtltv8AYzf2f76MpIWelyLwP9FJP/W7Zfqz/wDDX/8AZXG47YrUfYimc+RCp8PtGpaK/wDHyfA+UUgQ9ol5P/qvDZZOuDh2932VqxtrPmC4+zbQ2y/rSFQfiCzN6/ZqryRXbCLSZGN1c7i4WManZUHmxCj5mqi27LuKS/6zxQx+awLj4ZGgY6+FX3A+x6zgcSTGS7kGMG4bUoPmI+n9bOPChS1MEFjoX5ZC4c8t4cWagx+Ny4Pcjr+jGxnb9nC/i8K0Cwte7jRM6tIALYAyfE4Gwyd67KgAAAwBsAPLyr6pHLmeQexYY4+jyvaKKCHCiiioQKKKKhAoooqECiiioQKKKKhAoooqECiiioQKKKKhAoooqEPiSIMMMAR5EZHyNVn/AETs/wDwlv8A8FP7qKK6m0cIv/V9w7/wNr/wE/uqbY8tWsH6G2hj/ZiVf3CvaK7ufyQsQKK9oqp0KKKKhAoooqECiiioQKKKKhAoooqECiiioQ//2Q=="/>
          <p:cNvSpPr>
            <a:spLocks noChangeAspect="1" noChangeArrowheads="1"/>
          </p:cNvSpPr>
          <p:nvPr/>
        </p:nvSpPr>
        <p:spPr bwMode="auto">
          <a:xfrm>
            <a:off x="1668463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9092" name="Picture 4" descr="http://www.whizzdome.com/sciatica/images/diagnosis_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28048" y="1772816"/>
            <a:ext cx="3646276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29830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9628" y="169714"/>
            <a:ext cx="8534400" cy="1507067"/>
          </a:xfrm>
        </p:spPr>
        <p:txBody>
          <a:bodyPr/>
          <a:lstStyle/>
          <a:p>
            <a:r>
              <a:rPr lang="en-GB" dirty="0"/>
              <a:t>Treatment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7956" y="1895833"/>
            <a:ext cx="4937655" cy="36152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Conservative</a:t>
            </a:r>
          </a:p>
          <a:p>
            <a:pPr lvl="1"/>
            <a:r>
              <a:rPr lang="en-GB" dirty="0"/>
              <a:t>Massage, acupuncture, heat/cold packs, targeted muscle strengthening exercises </a:t>
            </a:r>
          </a:p>
          <a:p>
            <a:r>
              <a:rPr lang="en-GB" dirty="0"/>
              <a:t>Pharmacological interventions</a:t>
            </a:r>
          </a:p>
          <a:p>
            <a:pPr lvl="1"/>
            <a:r>
              <a:rPr lang="en-GB" dirty="0"/>
              <a:t>NSAIDS, </a:t>
            </a:r>
            <a:r>
              <a:rPr lang="en-GB" dirty="0" err="1"/>
              <a:t>Codine</a:t>
            </a:r>
            <a:r>
              <a:rPr lang="en-GB" dirty="0"/>
              <a:t>, etc</a:t>
            </a:r>
          </a:p>
          <a:p>
            <a:pPr lvl="1"/>
            <a:r>
              <a:rPr lang="en-GB" dirty="0"/>
              <a:t>Vitamin B complex with folic acid (potential)</a:t>
            </a:r>
          </a:p>
          <a:p>
            <a:r>
              <a:rPr lang="en-GB" dirty="0"/>
              <a:t>Operative decompression-wide </a:t>
            </a:r>
            <a:r>
              <a:rPr lang="en-GB" dirty="0" err="1"/>
              <a:t>laminectomy</a:t>
            </a:r>
            <a:endParaRPr lang="en-GB" dirty="0"/>
          </a:p>
          <a:p>
            <a:r>
              <a:rPr lang="en-GB" dirty="0"/>
              <a:t>Rehabilitation and the Osteopathic approach</a:t>
            </a:r>
          </a:p>
          <a:p>
            <a:pPr lvl="1"/>
            <a:r>
              <a:rPr lang="en-GB" dirty="0"/>
              <a:t>Self-management</a:t>
            </a:r>
          </a:p>
          <a:p>
            <a:pPr lvl="1"/>
            <a:r>
              <a:rPr lang="en-GB" dirty="0" err="1"/>
              <a:t>Aggrivating</a:t>
            </a:r>
            <a:r>
              <a:rPr lang="en-GB" dirty="0"/>
              <a:t> activities moderations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9698" y="1344766"/>
            <a:ext cx="4007768" cy="2454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409225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452" y="59711"/>
            <a:ext cx="8534400" cy="1507067"/>
          </a:xfrm>
        </p:spPr>
        <p:txBody>
          <a:bodyPr/>
          <a:lstStyle/>
          <a:p>
            <a:r>
              <a:rPr lang="en-GB" dirty="0" err="1"/>
              <a:t>Laminectomy</a:t>
            </a:r>
            <a:r>
              <a:rPr lang="en-GB" dirty="0"/>
              <a:t> – Surgical Video</a:t>
            </a:r>
            <a:endParaRPr lang="en-US" dirty="0"/>
          </a:p>
        </p:txBody>
      </p:sp>
      <p:pic>
        <p:nvPicPr>
          <p:cNvPr id="1064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4115" y="1982798"/>
            <a:ext cx="6067425" cy="370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192684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9559" y="190339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Soft Tissue Trauma to the Cervical Spine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935480"/>
            <a:ext cx="4186808" cy="4389120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+mj-lt"/>
              </a:rPr>
              <a:t>Severe trauma involving the neck can pose serious risks to the spinal cord even when there is no fracture </a:t>
            </a:r>
          </a:p>
          <a:p>
            <a:r>
              <a:rPr lang="en-GB" dirty="0">
                <a:latin typeface="+mj-lt"/>
              </a:rPr>
              <a:t>If the ligaments and disk attachments are disrupted, the stability of the spine is compromised</a:t>
            </a:r>
          </a:p>
          <a:p>
            <a:r>
              <a:rPr lang="en-GB" dirty="0">
                <a:latin typeface="+mj-lt"/>
              </a:rPr>
              <a:t>A hard cervical collar will protect the spinal cord. However, if the individual is not placed in a collar and does bend his or her neck forward in this situation, a subluxation may occur resulting in pressure on the spinal cord. This condition is detected with MRI scanning or carefully controlled flexion and extension spine X-rays monitored by a physician</a:t>
            </a:r>
          </a:p>
        </p:txBody>
      </p:sp>
      <p:pic>
        <p:nvPicPr>
          <p:cNvPr id="8194" name="Picture 2" descr="\\shs-academic\accounts\HNTilbury\My Documents\My Pictures\06-7%20Torn%20liga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7317" y="1549192"/>
            <a:ext cx="3865796" cy="42953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703" y="52836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Cervical Vertebral Slippage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172" y="1394318"/>
            <a:ext cx="3898776" cy="4407768"/>
          </a:xfrm>
        </p:spPr>
        <p:txBody>
          <a:bodyPr/>
          <a:lstStyle/>
          <a:p>
            <a:r>
              <a:rPr lang="en-GB" dirty="0">
                <a:latin typeface="+mj-lt"/>
              </a:rPr>
              <a:t>The C5 vertebral body has slipped forward relative to the C6 vertebra. In the cervical spine, a slippage - or subluxation – is often dynamic. It disappears or reduces when the neck is extended backward</a:t>
            </a:r>
          </a:p>
        </p:txBody>
      </p:sp>
      <p:pic>
        <p:nvPicPr>
          <p:cNvPr id="7170" name="Picture 2" descr="\\shs-academic\accounts\HNTilbury\My Documents\My Pictures\06-6%20Sublux%20C-sp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28160" y="1624455"/>
            <a:ext cx="4222407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458" y="142213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Osteoporosis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421" y="1371715"/>
            <a:ext cx="3754760" cy="4389120"/>
          </a:xfrm>
        </p:spPr>
        <p:txBody>
          <a:bodyPr/>
          <a:lstStyle/>
          <a:p>
            <a:r>
              <a:rPr lang="en-GB" dirty="0">
                <a:latin typeface="+mj-lt"/>
              </a:rPr>
              <a:t>As bones lose calcium, they become physically softer. A </a:t>
            </a:r>
            <a:r>
              <a:rPr lang="en-GB" b="1" dirty="0">
                <a:latin typeface="+mj-lt"/>
              </a:rPr>
              <a:t>common</a:t>
            </a:r>
            <a:r>
              <a:rPr lang="en-GB" dirty="0">
                <a:latin typeface="+mj-lt"/>
              </a:rPr>
              <a:t> complication of osteoporosis is the collapse of one of the thoracic vertebral bodies</a:t>
            </a:r>
          </a:p>
        </p:txBody>
      </p:sp>
      <p:pic>
        <p:nvPicPr>
          <p:cNvPr id="9218" name="Picture 2" descr="\\shs-academic\accounts\HNTilbury\My Documents\My Pictures\06-8%20Osteoporotic%20F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91944" y="1844825"/>
            <a:ext cx="4893046" cy="40095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944" y="553781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Spinal </a:t>
            </a:r>
            <a:r>
              <a:rPr lang="en-GB" dirty="0" err="1"/>
              <a:t>Meninges</a:t>
            </a:r>
            <a:r>
              <a:rPr lang="en-GB" dirty="0"/>
              <a:t> (Protective Membranes)</a:t>
            </a:r>
            <a:endParaRPr lang="en-US" dirty="0"/>
          </a:p>
        </p:txBody>
      </p:sp>
      <p:pic>
        <p:nvPicPr>
          <p:cNvPr id="105474" name="Picture 2" descr="http://0.tqn.com/f/p/440/graphics/images/en/190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719" y="2191476"/>
            <a:ext cx="5472608" cy="4378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81084" y="142213"/>
            <a:ext cx="8534400" cy="1507067"/>
          </a:xfrm>
        </p:spPr>
        <p:txBody>
          <a:bodyPr/>
          <a:lstStyle/>
          <a:p>
            <a:r>
              <a:rPr lang="en-GB" dirty="0" err="1"/>
              <a:t>Arachnoiditis</a:t>
            </a:r>
            <a:endParaRPr lang="en-GB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581084" y="1827081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Aka Inflammation of the </a:t>
            </a:r>
            <a:r>
              <a:rPr lang="en-GB" dirty="0" err="1"/>
              <a:t>Arachnoid</a:t>
            </a:r>
            <a:r>
              <a:rPr lang="en-GB" dirty="0"/>
              <a:t> Matter</a:t>
            </a:r>
          </a:p>
          <a:p>
            <a:pPr lvl="1"/>
            <a:r>
              <a:rPr lang="en-GB" dirty="0"/>
              <a:t>Chemical, spinal injury and infection</a:t>
            </a:r>
          </a:p>
          <a:p>
            <a:r>
              <a:rPr lang="en-GB" dirty="0"/>
              <a:t>Post surgical/epidural complication</a:t>
            </a:r>
          </a:p>
          <a:p>
            <a:r>
              <a:rPr lang="en-GB" dirty="0"/>
              <a:t>Diffuse cramps/pain/</a:t>
            </a:r>
            <a:r>
              <a:rPr lang="en-GB" dirty="0" err="1"/>
              <a:t>dysesthesia</a:t>
            </a:r>
            <a:r>
              <a:rPr lang="en-GB" dirty="0"/>
              <a:t> (abnormal sensation)</a:t>
            </a:r>
          </a:p>
          <a:p>
            <a:r>
              <a:rPr lang="en-GB" dirty="0"/>
              <a:t>sphincter dysfunction/impotence</a:t>
            </a:r>
          </a:p>
          <a:p>
            <a:r>
              <a:rPr lang="en-GB" dirty="0"/>
              <a:t>Patients poorly managed</a:t>
            </a:r>
          </a:p>
          <a:p>
            <a:r>
              <a:rPr lang="en-GB" dirty="0"/>
              <a:t>Dural </a:t>
            </a:r>
            <a:r>
              <a:rPr lang="en-GB" b="1" dirty="0"/>
              <a:t>scarring</a:t>
            </a:r>
            <a:r>
              <a:rPr lang="en-GB" dirty="0"/>
              <a:t> with obliteration of the subarachnoid space =&gt; </a:t>
            </a:r>
            <a:r>
              <a:rPr lang="en-US" dirty="0"/>
              <a:t>adhesions</a:t>
            </a:r>
            <a:endParaRPr lang="en-GB" dirty="0"/>
          </a:p>
          <a:p>
            <a:r>
              <a:rPr lang="en-GB" dirty="0"/>
              <a:t>Specialist pain management required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39213" y="300342"/>
            <a:ext cx="8534400" cy="1507067"/>
          </a:xfrm>
        </p:spPr>
        <p:txBody>
          <a:bodyPr/>
          <a:lstStyle/>
          <a:p>
            <a:r>
              <a:rPr lang="en-US" dirty="0"/>
              <a:t>Spinal Infection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Pyogenic osteomyelitis</a:t>
            </a:r>
          </a:p>
          <a:p>
            <a:endParaRPr lang="en-US" dirty="0"/>
          </a:p>
          <a:p>
            <a:r>
              <a:rPr lang="en-US" dirty="0"/>
              <a:t>Discitis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08585" y="293468"/>
            <a:ext cx="8534400" cy="1507067"/>
          </a:xfrm>
        </p:spPr>
        <p:txBody>
          <a:bodyPr/>
          <a:lstStyle/>
          <a:p>
            <a:r>
              <a:rPr lang="en-US" dirty="0"/>
              <a:t>Pathology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08585" y="2005836"/>
            <a:ext cx="8534400" cy="3615267"/>
          </a:xfrm>
        </p:spPr>
        <p:txBody>
          <a:bodyPr/>
          <a:lstStyle/>
          <a:p>
            <a:r>
              <a:rPr lang="en-US" sz="2800" dirty="0"/>
              <a:t>Staph Aureus - 50-60% of cases, gram negative organisms such as E coli, pseudomonas and proteus becoming more common</a:t>
            </a:r>
          </a:p>
          <a:p>
            <a:endParaRPr lang="en-US" sz="2800" dirty="0"/>
          </a:p>
          <a:p>
            <a:r>
              <a:rPr lang="en-US" sz="2800" dirty="0"/>
              <a:t>Very old, very young, immunocompromised</a:t>
            </a:r>
          </a:p>
          <a:p>
            <a:pPr>
              <a:buFontTx/>
              <a:buNone/>
            </a:pPr>
            <a:endParaRPr lang="en-US" sz="2800" dirty="0"/>
          </a:p>
          <a:p>
            <a:pPr>
              <a:buFontTx/>
              <a:buNone/>
            </a:pPr>
            <a:endParaRPr lang="en-US" sz="2800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43581" y="279717"/>
            <a:ext cx="8534400" cy="1507067"/>
          </a:xfrm>
        </p:spPr>
        <p:txBody>
          <a:bodyPr/>
          <a:lstStyle/>
          <a:p>
            <a:r>
              <a:rPr lang="en-US" dirty="0"/>
              <a:t>Routes of infection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53583" y="1786784"/>
            <a:ext cx="8534400" cy="361526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Direct </a:t>
            </a:r>
            <a:r>
              <a:rPr lang="en-US" dirty="0" err="1"/>
              <a:t>innoculation</a:t>
            </a:r>
            <a:r>
              <a:rPr lang="en-US" dirty="0"/>
              <a:t>- invasive procedures (</a:t>
            </a:r>
            <a:r>
              <a:rPr lang="en-US" dirty="0" err="1"/>
              <a:t>inc</a:t>
            </a:r>
            <a:r>
              <a:rPr lang="en-US" dirty="0"/>
              <a:t> epidural)</a:t>
            </a:r>
          </a:p>
          <a:p>
            <a:endParaRPr lang="en-US" dirty="0"/>
          </a:p>
          <a:p>
            <a:r>
              <a:rPr lang="en-US" dirty="0"/>
              <a:t>Indirect </a:t>
            </a:r>
            <a:r>
              <a:rPr lang="en-US" dirty="0" err="1"/>
              <a:t>haematogenous</a:t>
            </a:r>
            <a:endParaRPr lang="en-US" dirty="0"/>
          </a:p>
          <a:p>
            <a:endParaRPr lang="en-US" dirty="0"/>
          </a:p>
          <a:p>
            <a:r>
              <a:rPr lang="en-US" dirty="0"/>
              <a:t>Infection may appear at IVD but more likely that initial site is adjacent vertebrae</a:t>
            </a:r>
          </a:p>
          <a:p>
            <a:endParaRPr lang="en-GB" dirty="0"/>
          </a:p>
          <a:p>
            <a:r>
              <a:rPr lang="en-US" dirty="0"/>
              <a:t>Further spread may occur along ant </a:t>
            </a:r>
            <a:r>
              <a:rPr lang="en-US" dirty="0" err="1"/>
              <a:t>intervertebral</a:t>
            </a:r>
            <a:r>
              <a:rPr lang="en-US" dirty="0"/>
              <a:t> ligament to adjacent vertebrae</a:t>
            </a:r>
          </a:p>
          <a:p>
            <a:endParaRPr lang="en-US" dirty="0"/>
          </a:p>
          <a:p>
            <a:r>
              <a:rPr lang="en-US" dirty="0"/>
              <a:t>Paravertebral abscess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91706" y="224716"/>
            <a:ext cx="8534400" cy="1507067"/>
          </a:xfrm>
        </p:spPr>
        <p:txBody>
          <a:bodyPr/>
          <a:lstStyle/>
          <a:p>
            <a:r>
              <a:rPr lang="en-US" dirty="0"/>
              <a:t>Clinical features – Pt Variation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70461" y="1731783"/>
            <a:ext cx="8534400" cy="361526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Point tenderness</a:t>
            </a:r>
          </a:p>
          <a:p>
            <a:r>
              <a:rPr lang="en-US" dirty="0"/>
              <a:t>Local pain</a:t>
            </a:r>
          </a:p>
          <a:p>
            <a:r>
              <a:rPr lang="en-US" dirty="0"/>
              <a:t>Referred pain</a:t>
            </a:r>
          </a:p>
          <a:p>
            <a:pPr lvl="1"/>
            <a:r>
              <a:rPr lang="en-GB" dirty="0"/>
              <a:t>Deep muscle and joint Pain</a:t>
            </a:r>
          </a:p>
          <a:p>
            <a:pPr lvl="1"/>
            <a:r>
              <a:rPr lang="en-GB" dirty="0"/>
              <a:t>Burning feet</a:t>
            </a:r>
          </a:p>
          <a:p>
            <a:pPr lvl="1"/>
            <a:r>
              <a:rPr lang="en-US" dirty="0"/>
              <a:t>"throbbing", "burning" and "stabbing"</a:t>
            </a:r>
            <a:endParaRPr lang="en-GB" dirty="0"/>
          </a:p>
          <a:p>
            <a:r>
              <a:rPr lang="en-GB" dirty="0"/>
              <a:t>Muscle Spasms</a:t>
            </a:r>
          </a:p>
          <a:p>
            <a:r>
              <a:rPr lang="en-GB" dirty="0"/>
              <a:t>Hypersensitivity (“formication - ants crawling on the skin”)</a:t>
            </a:r>
            <a:endParaRPr lang="en-US" dirty="0"/>
          </a:p>
          <a:p>
            <a:r>
              <a:rPr lang="en-US" dirty="0"/>
              <a:t>Systemic signs of infection</a:t>
            </a:r>
          </a:p>
          <a:p>
            <a:r>
              <a:rPr lang="en-US" dirty="0"/>
              <a:t>WBC / erythrocyte sedimentation rate (ESR) raised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1" y="451597"/>
            <a:ext cx="8534400" cy="1507067"/>
          </a:xfrm>
        </p:spPr>
        <p:txBody>
          <a:bodyPr/>
          <a:lstStyle/>
          <a:p>
            <a:r>
              <a:rPr lang="en-US" dirty="0"/>
              <a:t>Diagnostic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4211" y="1958664"/>
            <a:ext cx="4937655" cy="361526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 change for several weeks</a:t>
            </a:r>
          </a:p>
          <a:p>
            <a:r>
              <a:rPr lang="en-US" dirty="0"/>
              <a:t>Loss of disc height</a:t>
            </a:r>
          </a:p>
          <a:p>
            <a:r>
              <a:rPr lang="en-US" dirty="0"/>
              <a:t>Irregular disc space</a:t>
            </a:r>
          </a:p>
          <a:p>
            <a:r>
              <a:rPr lang="en-US" dirty="0"/>
              <a:t>Erosion of Visual Evoked Potentials (VEP)</a:t>
            </a:r>
          </a:p>
          <a:p>
            <a:r>
              <a:rPr lang="en-US" dirty="0"/>
              <a:t>Soft tissue swelling</a:t>
            </a:r>
          </a:p>
          <a:p>
            <a:endParaRPr lang="en-US" dirty="0"/>
          </a:p>
          <a:p>
            <a:r>
              <a:rPr lang="en-US" dirty="0" err="1"/>
              <a:t>Radionucleatide</a:t>
            </a:r>
            <a:r>
              <a:rPr lang="en-US" dirty="0"/>
              <a:t> &amp; MRI =greater sensitivity</a:t>
            </a:r>
          </a:p>
        </p:txBody>
      </p:sp>
      <p:pic>
        <p:nvPicPr>
          <p:cNvPr id="4" name="Picture 5" descr="discitis-fig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0017" y="2133452"/>
            <a:ext cx="4259397" cy="3599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1" y="293468"/>
            <a:ext cx="8534400" cy="1507067"/>
          </a:xfrm>
        </p:spPr>
        <p:txBody>
          <a:bodyPr/>
          <a:lstStyle/>
          <a:p>
            <a:r>
              <a:rPr lang="en-US" dirty="0"/>
              <a:t>Treatment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4211" y="1998961"/>
            <a:ext cx="4937655" cy="3615267"/>
          </a:xfrm>
        </p:spPr>
        <p:txBody>
          <a:bodyPr/>
          <a:lstStyle/>
          <a:p>
            <a:r>
              <a:rPr lang="en-US" dirty="0"/>
              <a:t>Complete bed rest</a:t>
            </a:r>
          </a:p>
          <a:p>
            <a:r>
              <a:rPr lang="en-US" dirty="0"/>
              <a:t>IV antibiotics 4-6/52</a:t>
            </a:r>
          </a:p>
          <a:p>
            <a:r>
              <a:rPr lang="en-US" dirty="0"/>
              <a:t>Response monitored via WBC and ESR</a:t>
            </a:r>
          </a:p>
          <a:p>
            <a:r>
              <a:rPr lang="en-US" dirty="0"/>
              <a:t>Oral antibiotics and spinal brace for 6-8/52</a:t>
            </a:r>
          </a:p>
          <a:p>
            <a:endParaRPr lang="en-US" dirty="0"/>
          </a:p>
          <a:p>
            <a:r>
              <a:rPr lang="en-US" dirty="0"/>
              <a:t>Operative treatment rarely required</a:t>
            </a:r>
          </a:p>
          <a:p>
            <a:endParaRPr lang="en-US" dirty="0"/>
          </a:p>
        </p:txBody>
      </p:sp>
      <p:pic>
        <p:nvPicPr>
          <p:cNvPr id="5" name="Picture 5" descr="074_spine_br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58222" y="1258788"/>
            <a:ext cx="428625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52964" y="252216"/>
            <a:ext cx="8534400" cy="1507067"/>
          </a:xfrm>
        </p:spPr>
        <p:txBody>
          <a:bodyPr/>
          <a:lstStyle/>
          <a:p>
            <a:r>
              <a:rPr lang="en-US" dirty="0"/>
              <a:t>Discitis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52964" y="1091436"/>
            <a:ext cx="8534400" cy="3615267"/>
          </a:xfrm>
        </p:spPr>
        <p:txBody>
          <a:bodyPr/>
          <a:lstStyle/>
          <a:p>
            <a:r>
              <a:rPr lang="en-US" dirty="0"/>
              <a:t>Rare</a:t>
            </a:r>
          </a:p>
          <a:p>
            <a:r>
              <a:rPr lang="en-US" dirty="0"/>
              <a:t>Direct </a:t>
            </a:r>
            <a:r>
              <a:rPr lang="en-US" dirty="0" err="1"/>
              <a:t>innoculation</a:t>
            </a:r>
            <a:endParaRPr lang="en-US" dirty="0"/>
          </a:p>
          <a:p>
            <a:r>
              <a:rPr lang="en-US" dirty="0"/>
              <a:t>VEP rapidly damaged and infection spreads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49836" y="238466"/>
            <a:ext cx="8534400" cy="1507067"/>
          </a:xfrm>
        </p:spPr>
        <p:txBody>
          <a:bodyPr/>
          <a:lstStyle/>
          <a:p>
            <a:r>
              <a:rPr lang="en-US" dirty="0"/>
              <a:t>Clinical features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49836" y="1745533"/>
            <a:ext cx="8534400" cy="3615267"/>
          </a:xfrm>
        </p:spPr>
        <p:txBody>
          <a:bodyPr/>
          <a:lstStyle/>
          <a:p>
            <a:r>
              <a:rPr lang="en-US" dirty="0" err="1"/>
              <a:t>Hx</a:t>
            </a:r>
            <a:r>
              <a:rPr lang="en-US" dirty="0"/>
              <a:t> of invasive procedure</a:t>
            </a:r>
          </a:p>
          <a:p>
            <a:r>
              <a:rPr lang="en-US" dirty="0"/>
              <a:t>Acute back pain and muscle spasm</a:t>
            </a:r>
          </a:p>
          <a:p>
            <a:r>
              <a:rPr lang="en-US" dirty="0"/>
              <a:t>Systemic features mild</a:t>
            </a:r>
          </a:p>
          <a:p>
            <a:r>
              <a:rPr lang="en-US" dirty="0"/>
              <a:t>Raised ESR</a:t>
            </a:r>
          </a:p>
          <a:p>
            <a:r>
              <a:rPr lang="en-US" dirty="0" err="1"/>
              <a:t>Paed</a:t>
            </a:r>
            <a:r>
              <a:rPr lang="en-US" dirty="0"/>
              <a:t>-Blood borne infection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72842"/>
            <a:ext cx="8534400" cy="1507067"/>
          </a:xfrm>
        </p:spPr>
        <p:txBody>
          <a:bodyPr/>
          <a:lstStyle/>
          <a:p>
            <a:r>
              <a:rPr lang="en-US" dirty="0"/>
              <a:t>Treatment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546708" y="1380194"/>
            <a:ext cx="8534400" cy="3615267"/>
          </a:xfrm>
        </p:spPr>
        <p:txBody>
          <a:bodyPr/>
          <a:lstStyle/>
          <a:p>
            <a:r>
              <a:rPr lang="en-US" dirty="0"/>
              <a:t>Prevention better than cure</a:t>
            </a:r>
          </a:p>
          <a:p>
            <a:r>
              <a:rPr lang="en-US" dirty="0" err="1"/>
              <a:t>Prophalactic</a:t>
            </a:r>
            <a:r>
              <a:rPr lang="en-US" dirty="0"/>
              <a:t> Broad spectrum antibiotic given with invasive procedures</a:t>
            </a:r>
          </a:p>
          <a:p>
            <a:r>
              <a:rPr lang="en-US" dirty="0"/>
              <a:t>Surgical evacuation if signs of abscess of cord/nerve compression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24715"/>
            <a:ext cx="8534400" cy="1507067"/>
          </a:xfrm>
        </p:spPr>
        <p:txBody>
          <a:bodyPr/>
          <a:lstStyle/>
          <a:p>
            <a:r>
              <a:rPr lang="en-US" dirty="0"/>
              <a:t>Spinal Tuberculosis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Spine most common site of skeletal TB</a:t>
            </a:r>
          </a:p>
          <a:p>
            <a:r>
              <a:rPr lang="en-US" dirty="0"/>
              <a:t>2 million people with spinal TB worldwide</a:t>
            </a:r>
          </a:p>
          <a:p>
            <a:r>
              <a:rPr lang="en-US" dirty="0"/>
              <a:t>Aka Potts disease</a:t>
            </a:r>
          </a:p>
          <a:p>
            <a:r>
              <a:rPr lang="en-US" dirty="0"/>
              <a:t>Incidence increasing? London?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780465" y="66586"/>
            <a:ext cx="8534400" cy="1507067"/>
          </a:xfrm>
        </p:spPr>
        <p:txBody>
          <a:bodyPr/>
          <a:lstStyle/>
          <a:p>
            <a:r>
              <a:rPr lang="en-US" dirty="0"/>
              <a:t>Pathology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80465" y="1778955"/>
            <a:ext cx="8534400" cy="3615267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TB infection settles in vertebral body</a:t>
            </a:r>
          </a:p>
          <a:p>
            <a:r>
              <a:rPr lang="en-US" sz="2800" dirty="0"/>
              <a:t>Bone destruction</a:t>
            </a:r>
          </a:p>
          <a:p>
            <a:r>
              <a:rPr lang="en-US" sz="2800" dirty="0"/>
              <a:t>Infection spreads to adjacent discs and vertebrae</a:t>
            </a:r>
          </a:p>
          <a:p>
            <a:r>
              <a:rPr lang="en-US" sz="2800" dirty="0"/>
              <a:t>Kyphosis (over-curvature of the thoracic vertebrae) follows path destruction</a:t>
            </a:r>
          </a:p>
          <a:p>
            <a:r>
              <a:rPr lang="en-US" sz="2800" dirty="0"/>
              <a:t>Major risk of cord compression</a:t>
            </a:r>
          </a:p>
          <a:p>
            <a:r>
              <a:rPr lang="en-US" sz="2800" dirty="0"/>
              <a:t>With healing bony calcification and fusion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335723"/>
            <a:ext cx="8534400" cy="1507067"/>
          </a:xfrm>
        </p:spPr>
        <p:txBody>
          <a:bodyPr/>
          <a:lstStyle/>
          <a:p>
            <a:r>
              <a:rPr lang="en-US" dirty="0"/>
              <a:t>Clinical features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84212" y="1256440"/>
            <a:ext cx="8534400" cy="3615267"/>
          </a:xfrm>
        </p:spPr>
        <p:txBody>
          <a:bodyPr/>
          <a:lstStyle/>
          <a:p>
            <a:r>
              <a:rPr lang="en-US" dirty="0"/>
              <a:t>Usually long HX of ill health and back pain</a:t>
            </a:r>
          </a:p>
          <a:p>
            <a:r>
              <a:rPr lang="en-US" dirty="0"/>
              <a:t>Deformity</a:t>
            </a:r>
          </a:p>
          <a:p>
            <a:r>
              <a:rPr lang="en-US" dirty="0"/>
              <a:t>Cold abscess</a:t>
            </a:r>
          </a:p>
          <a:p>
            <a:r>
              <a:rPr lang="en-US" dirty="0"/>
              <a:t>Neurological changes</a:t>
            </a:r>
          </a:p>
          <a:p>
            <a:r>
              <a:rPr lang="en-US" dirty="0" err="1"/>
              <a:t>Pott’s</a:t>
            </a:r>
            <a:r>
              <a:rPr lang="en-US" dirty="0"/>
              <a:t> paraplegia</a:t>
            </a:r>
          </a:p>
        </p:txBody>
      </p:sp>
      <p:pic>
        <p:nvPicPr>
          <p:cNvPr id="4" name="Picture 5" descr="tbspine-gibbus-%2Babscess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91945" y="2780928"/>
            <a:ext cx="1883997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tb-spine-abscess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38824" y="2520280"/>
            <a:ext cx="2605649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6714" y="94087"/>
            <a:ext cx="8534400" cy="1507067"/>
          </a:xfrm>
        </p:spPr>
        <p:txBody>
          <a:bodyPr/>
          <a:lstStyle/>
          <a:p>
            <a:r>
              <a:rPr lang="en-US" dirty="0"/>
              <a:t>Investigations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66714" y="1371715"/>
            <a:ext cx="4186808" cy="4389120"/>
          </a:xfrm>
        </p:spPr>
        <p:txBody>
          <a:bodyPr/>
          <a:lstStyle/>
          <a:p>
            <a:r>
              <a:rPr lang="en-US" dirty="0"/>
              <a:t>X-ray</a:t>
            </a:r>
          </a:p>
          <a:p>
            <a:endParaRPr lang="en-US" dirty="0"/>
          </a:p>
          <a:p>
            <a:r>
              <a:rPr lang="en-US" dirty="0" err="1"/>
              <a:t>Mantoux</a:t>
            </a:r>
            <a:r>
              <a:rPr lang="en-US" dirty="0"/>
              <a:t> test - hypersensitivity to tuberculin</a:t>
            </a:r>
          </a:p>
          <a:p>
            <a:endParaRPr lang="en-US" dirty="0"/>
          </a:p>
          <a:p>
            <a:r>
              <a:rPr lang="en-US" dirty="0"/>
              <a:t>Erythrocyte sedimentation rate (ESR)</a:t>
            </a:r>
          </a:p>
        </p:txBody>
      </p:sp>
      <p:pic>
        <p:nvPicPr>
          <p:cNvPr id="30726" name="Picture 6" descr="Tuberculin skin te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63952" y="1772817"/>
            <a:ext cx="3810000" cy="3048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6" y="252216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Spinal Nerve Degeneration (MS)</a:t>
            </a:r>
            <a:endParaRPr lang="en-US" dirty="0"/>
          </a:p>
        </p:txBody>
      </p:sp>
      <p:pic>
        <p:nvPicPr>
          <p:cNvPr id="107522" name="Picture 2" descr="http://static.howstuffworks.com/gif/multiple-sclerosis-demyelinizat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4536" y="2399802"/>
            <a:ext cx="3810000" cy="3162301"/>
          </a:xfrm>
          <a:prstGeom prst="rect">
            <a:avLst/>
          </a:prstGeom>
          <a:noFill/>
        </p:spPr>
      </p:pic>
      <p:pic>
        <p:nvPicPr>
          <p:cNvPr id="107524" name="Picture 4" descr="http://media.wiley.com/CurrentProtocols/MI/mia0501/mia0501-fig-0001-1-full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32966" y="2147389"/>
            <a:ext cx="3429000" cy="36671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79717"/>
            <a:ext cx="8534400" cy="1507067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273411" name="Rectangle 3"/>
          <p:cNvSpPr>
            <a:spLocks noGrp="1" noChangeArrowheads="1"/>
          </p:cNvSpPr>
          <p:nvPr>
            <p:ph idx="1"/>
          </p:nvPr>
        </p:nvSpPr>
        <p:spPr>
          <a:xfrm>
            <a:off x="615460" y="1786784"/>
            <a:ext cx="8534400" cy="361526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Chronic long term neurological condition</a:t>
            </a:r>
          </a:p>
          <a:p>
            <a:r>
              <a:rPr lang="en-GB" dirty="0" err="1"/>
              <a:t>Demylination</a:t>
            </a:r>
            <a:r>
              <a:rPr lang="en-GB" dirty="0"/>
              <a:t> of the neurons in the brain and CNS</a:t>
            </a:r>
          </a:p>
          <a:p>
            <a:r>
              <a:rPr lang="en-GB" dirty="0"/>
              <a:t>85,000 people in the UK with MS</a:t>
            </a:r>
          </a:p>
          <a:p>
            <a:pPr lvl="1"/>
            <a:r>
              <a:rPr lang="en-GB" dirty="0"/>
              <a:t>Latest = 102,000, with </a:t>
            </a:r>
            <a:r>
              <a:rPr lang="en-GB" dirty="0" err="1"/>
              <a:t>approx</a:t>
            </a:r>
            <a:r>
              <a:rPr lang="en-GB" dirty="0"/>
              <a:t> 250,000 living with MS</a:t>
            </a:r>
          </a:p>
          <a:p>
            <a:r>
              <a:rPr lang="en-GB" dirty="0"/>
              <a:t>Unknown cause with several factors contributing</a:t>
            </a:r>
          </a:p>
          <a:p>
            <a:endParaRPr lang="en-GB" dirty="0"/>
          </a:p>
          <a:p>
            <a:r>
              <a:rPr lang="en-US" dirty="0"/>
              <a:t>MS tends to present between the 2</a:t>
            </a:r>
            <a:r>
              <a:rPr lang="en-US" baseline="30000" dirty="0"/>
              <a:t>nd</a:t>
            </a:r>
            <a:r>
              <a:rPr lang="en-US" dirty="0"/>
              <a:t> and 4</a:t>
            </a:r>
            <a:r>
              <a:rPr lang="en-US" baseline="30000" dirty="0"/>
              <a:t>th</a:t>
            </a:r>
            <a:r>
              <a:rPr lang="en-US" dirty="0"/>
              <a:t> decades</a:t>
            </a:r>
          </a:p>
          <a:p>
            <a:endParaRPr lang="en-US" dirty="0"/>
          </a:p>
          <a:p>
            <a:r>
              <a:rPr lang="en-US" dirty="0"/>
              <a:t>MS is somewhat less common in women</a:t>
            </a:r>
            <a:endParaRPr lang="en-GB" dirty="0"/>
          </a:p>
          <a:p>
            <a:endParaRPr lang="en-GB" dirty="0"/>
          </a:p>
          <a:p>
            <a:r>
              <a:rPr lang="en-US" dirty="0"/>
              <a:t>Precise mechanism is unknown</a:t>
            </a:r>
          </a:p>
          <a:p>
            <a:endParaRPr lang="en-US" dirty="0"/>
          </a:p>
          <a:p>
            <a:r>
              <a:rPr lang="en-US" dirty="0"/>
              <a:t>CD4 (found on surface of immune cells) mediated Inflammatory process against white matter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Lymphocytes and </a:t>
            </a:r>
            <a:r>
              <a:rPr lang="en-US" sz="2000" dirty="0" err="1"/>
              <a:t>monocytes</a:t>
            </a:r>
            <a:r>
              <a:rPr lang="en-US" sz="2000" dirty="0"/>
              <a:t> may </a:t>
            </a:r>
            <a:r>
              <a:rPr lang="en-US" sz="2000" dirty="0" err="1"/>
              <a:t>facillitate</a:t>
            </a:r>
            <a:r>
              <a:rPr lang="en-US" sz="2000" dirty="0"/>
              <a:t> </a:t>
            </a:r>
            <a:r>
              <a:rPr lang="en-US" sz="2000" dirty="0" err="1"/>
              <a:t>demyelination</a:t>
            </a:r>
            <a:r>
              <a:rPr lang="en-US" sz="2000" dirty="0"/>
              <a:t> via adhering to vascular endothelial cells </a:t>
            </a:r>
          </a:p>
          <a:p>
            <a:endParaRPr lang="en-US" sz="2000" dirty="0"/>
          </a:p>
          <a:p>
            <a:r>
              <a:rPr lang="en-US" sz="2000" dirty="0"/>
              <a:t>The initial inflammatory event may precipitate further </a:t>
            </a:r>
            <a:r>
              <a:rPr lang="en-US" sz="2000" dirty="0" err="1"/>
              <a:t>humoral</a:t>
            </a:r>
            <a:r>
              <a:rPr lang="en-US" sz="2000" dirty="0"/>
              <a:t> </a:t>
            </a:r>
            <a:r>
              <a:rPr lang="en-US" sz="2000" dirty="0" err="1"/>
              <a:t>processess</a:t>
            </a:r>
            <a:r>
              <a:rPr lang="en-US" sz="2000" dirty="0"/>
              <a:t> which damage myelin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230402" name="Picture 2" descr="http://3.bp.blogspot.com/-AX0YeERBmqo/TmAfrOhqwjI/AAAAAAAAAxI/p30SgAljP8Y/s1600/Multiple+Sclerosis+%2528nerves+of+the+central+nervous+system%2529+sig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0016" y="1844825"/>
            <a:ext cx="3943350" cy="3152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2400" dirty="0"/>
              <a:t>There may also be a genetic link to the development of MS as there is an increased incidence amongst monozygotic twins (approx 31%)</a:t>
            </a:r>
          </a:p>
          <a:p>
            <a:endParaRPr lang="en-US" sz="2400" dirty="0"/>
          </a:p>
          <a:p>
            <a:r>
              <a:rPr lang="en-US" sz="2400" dirty="0"/>
              <a:t>Weak association between HLA- A3, B7, D2 and DR2</a:t>
            </a:r>
          </a:p>
          <a:p>
            <a:endParaRPr lang="en-US" sz="2400" dirty="0"/>
          </a:p>
          <a:p>
            <a:r>
              <a:rPr lang="en-US" sz="2400" dirty="0"/>
              <a:t>However this can not represent the complete picture  as immigrants from low to high prevalence zones tend to </a:t>
            </a:r>
            <a:r>
              <a:rPr lang="en-US" sz="2400" dirty="0" err="1"/>
              <a:t>aquire</a:t>
            </a:r>
            <a:r>
              <a:rPr lang="en-US" sz="2400" dirty="0"/>
              <a:t> their risk if they move prior to age 10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GB"/>
          </a:p>
        </p:txBody>
      </p:sp>
      <p:pic>
        <p:nvPicPr>
          <p:cNvPr id="18434" name="Picture 2" descr="http://2.bp.blogspot.com/-nA4smoFWGZQ/TcQSGPYR7aI/AAAAAAAAk1I/wylODTIMK1E/s1600/cd4cel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0016" y="1844824"/>
            <a:ext cx="3714750" cy="2781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418" y="238466"/>
            <a:ext cx="8534400" cy="1507067"/>
          </a:xfrm>
        </p:spPr>
        <p:txBody>
          <a:bodyPr/>
          <a:lstStyle/>
          <a:p>
            <a:r>
              <a:rPr lang="en-US" dirty="0"/>
              <a:t>Theoretical risk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418" y="2924944"/>
            <a:ext cx="4937655" cy="3615267"/>
          </a:xfrm>
        </p:spPr>
        <p:txBody>
          <a:bodyPr>
            <a:normAutofit fontScale="55000" lnSpcReduction="20000"/>
          </a:bodyPr>
          <a:lstStyle/>
          <a:p>
            <a:r>
              <a:rPr lang="en-US" sz="2000" dirty="0"/>
              <a:t>Epidemiological data provide some evidence for the “hygiene hypothesis”</a:t>
            </a:r>
          </a:p>
          <a:p>
            <a:endParaRPr lang="en-US" sz="2000" dirty="0"/>
          </a:p>
          <a:p>
            <a:r>
              <a:rPr lang="en-US" sz="2000" dirty="0"/>
              <a:t>Viral infection EBV. </a:t>
            </a:r>
            <a:r>
              <a:rPr lang="en-US" sz="2000" b="1" dirty="0" err="1"/>
              <a:t>Ascherio</a:t>
            </a:r>
            <a:r>
              <a:rPr lang="en-US" sz="2000" b="1" dirty="0"/>
              <a:t> 2006</a:t>
            </a:r>
          </a:p>
          <a:p>
            <a:endParaRPr lang="en-US" sz="2000" b="1" dirty="0"/>
          </a:p>
          <a:p>
            <a:r>
              <a:rPr lang="en-US" sz="2000" dirty="0"/>
              <a:t>Herpes virus</a:t>
            </a:r>
          </a:p>
          <a:p>
            <a:endParaRPr lang="en-US" sz="2000" b="1" dirty="0"/>
          </a:p>
          <a:p>
            <a:r>
              <a:rPr lang="en-US" sz="2000" dirty="0"/>
              <a:t>Low vitamin D intake (especially during adolescence</a:t>
            </a:r>
          </a:p>
          <a:p>
            <a:endParaRPr lang="en-US" sz="2000" dirty="0"/>
          </a:p>
          <a:p>
            <a:r>
              <a:rPr lang="en-US" sz="2000" dirty="0"/>
              <a:t>Cold climate (putatively less sun exposure)</a:t>
            </a:r>
          </a:p>
          <a:p>
            <a:endParaRPr lang="en-US" sz="2000" dirty="0"/>
          </a:p>
          <a:p>
            <a:r>
              <a:rPr lang="en-US" sz="2000" dirty="0"/>
              <a:t>Smoking </a:t>
            </a:r>
          </a:p>
          <a:p>
            <a:endParaRPr lang="en-US" sz="2000" dirty="0"/>
          </a:p>
          <a:p>
            <a:r>
              <a:rPr lang="en-US" sz="2000" dirty="0"/>
              <a:t>High dietary intake of animal fat (less evidence)</a:t>
            </a:r>
          </a:p>
          <a:p>
            <a:endParaRPr lang="en-GB" dirty="0"/>
          </a:p>
        </p:txBody>
      </p:sp>
      <p:pic>
        <p:nvPicPr>
          <p:cNvPr id="5122" name="Picture 2" descr="http://www.daviddarling.info/images/Epstein-Barr_vir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00056" y="2924944"/>
            <a:ext cx="2800350" cy="2705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Variant 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There exist a number of clinical presentations to the disease:</a:t>
            </a:r>
          </a:p>
          <a:p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Relapsing and remitting </a:t>
            </a:r>
          </a:p>
          <a:p>
            <a:pPr marL="514350" indent="-514350">
              <a:buNone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Primary progressive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Secondary progressive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Fulminant</a:t>
            </a:r>
            <a:r>
              <a:rPr lang="en-US" dirty="0"/>
              <a:t> MS</a:t>
            </a:r>
            <a:endParaRPr lang="en-GB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u="sng" dirty="0"/>
              <a:t>Brainstem </a:t>
            </a:r>
            <a:r>
              <a:rPr lang="en-US" u="sng" dirty="0" err="1"/>
              <a:t>demyelination</a:t>
            </a:r>
            <a:endParaRPr lang="en-US" u="sng" dirty="0"/>
          </a:p>
          <a:p>
            <a:endParaRPr lang="en-US" u="sng" dirty="0"/>
          </a:p>
          <a:p>
            <a:r>
              <a:rPr lang="en-US" dirty="0"/>
              <a:t>Acute presentation results in combinations of </a:t>
            </a:r>
            <a:r>
              <a:rPr lang="en-US" dirty="0" err="1"/>
              <a:t>diplopia</a:t>
            </a:r>
            <a:r>
              <a:rPr lang="en-US" dirty="0"/>
              <a:t>, facial numbness/weakness, </a:t>
            </a:r>
            <a:r>
              <a:rPr lang="en-US" dirty="0" err="1"/>
              <a:t>dysphagia</a:t>
            </a:r>
            <a:r>
              <a:rPr lang="en-US" dirty="0"/>
              <a:t>, </a:t>
            </a:r>
            <a:r>
              <a:rPr lang="en-US" dirty="0" err="1"/>
              <a:t>dysarthria</a:t>
            </a:r>
            <a:endParaRPr lang="en-US" dirty="0"/>
          </a:p>
          <a:p>
            <a:endParaRPr lang="en-US" dirty="0"/>
          </a:p>
          <a:p>
            <a:r>
              <a:rPr lang="en-US" dirty="0"/>
              <a:t>UMN signs in the limbs</a:t>
            </a:r>
          </a:p>
          <a:p>
            <a:endParaRPr lang="en-US" dirty="0"/>
          </a:p>
          <a:p>
            <a:r>
              <a:rPr lang="en-US" dirty="0"/>
              <a:t>Relapsing and remitting (weeks before recovery)</a:t>
            </a:r>
            <a:endParaRPr lang="en-GB" dirty="0"/>
          </a:p>
        </p:txBody>
      </p:sp>
      <p:pic>
        <p:nvPicPr>
          <p:cNvPr id="10242" name="Picture 2" descr="http://ars.sciencedirect.com/content/image/1-s2.0-S1053811910003861-g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8008" y="1628800"/>
            <a:ext cx="3672408" cy="27586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u="sng" dirty="0"/>
              <a:t>Spinal cord</a:t>
            </a:r>
          </a:p>
          <a:p>
            <a:endParaRPr lang="en-US" u="sng" dirty="0"/>
          </a:p>
          <a:p>
            <a:r>
              <a:rPr lang="en-US" dirty="0"/>
              <a:t>Spastic </a:t>
            </a:r>
            <a:r>
              <a:rPr lang="en-US" dirty="0" err="1"/>
              <a:t>paraparesis</a:t>
            </a:r>
            <a:r>
              <a:rPr lang="en-US" dirty="0"/>
              <a:t> developing over </a:t>
            </a:r>
            <a:r>
              <a:rPr lang="en-US" dirty="0" err="1"/>
              <a:t>days</a:t>
            </a:r>
            <a:r>
              <a:rPr lang="en-US" dirty="0" err="1">
                <a:sym typeface="Wingdings" pitchFamily="2" charset="2"/>
              </a:rPr>
              <a:t>weeks</a:t>
            </a:r>
            <a:endParaRPr lang="en-US" dirty="0">
              <a:sym typeface="Wingdings" pitchFamily="2" charset="2"/>
            </a:endParaRPr>
          </a:p>
          <a:p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This may represent plaque formation in thoracic or cervical spinal cord</a:t>
            </a:r>
          </a:p>
          <a:p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May be coexisting bladder problems</a:t>
            </a:r>
          </a:p>
          <a:p>
            <a:endParaRPr lang="en-US" dirty="0">
              <a:sym typeface="Wingdings" pitchFamily="2" charset="2"/>
            </a:endParaRPr>
          </a:p>
          <a:p>
            <a:r>
              <a:rPr lang="en-US" dirty="0" err="1">
                <a:sym typeface="Wingdings" pitchFamily="2" charset="2"/>
              </a:rPr>
              <a:t>L’hermittes</a:t>
            </a:r>
            <a:r>
              <a:rPr lang="en-US" dirty="0">
                <a:sym typeface="Wingdings" pitchFamily="2" charset="2"/>
              </a:rPr>
              <a:t> sign may be positive</a:t>
            </a:r>
            <a:endParaRPr lang="en-GB" dirty="0"/>
          </a:p>
        </p:txBody>
      </p:sp>
      <p:pic>
        <p:nvPicPr>
          <p:cNvPr id="9218" name="Picture 2" descr="http://www.chiropractic-books.com/images/Lhermitte-sign-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56041" y="1844824"/>
            <a:ext cx="3944441" cy="31413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mult-sclerosis.org/news/Jan2003/art-sn446182.fig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0" y="692696"/>
            <a:ext cx="7810865" cy="5112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95455" y="-67734"/>
            <a:ext cx="8534400" cy="1507067"/>
          </a:xfrm>
        </p:spPr>
        <p:txBody>
          <a:bodyPr/>
          <a:lstStyle/>
          <a:p>
            <a:r>
              <a:rPr lang="en-GB" dirty="0"/>
              <a:t>Prognostic indicators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2967" y="1957710"/>
            <a:ext cx="4937655" cy="3615267"/>
          </a:xfrm>
        </p:spPr>
        <p:txBody>
          <a:bodyPr>
            <a:noAutofit/>
          </a:bodyPr>
          <a:lstStyle/>
          <a:p>
            <a:r>
              <a:rPr lang="en-GB" sz="1400" b="1" u="sng" dirty="0" err="1"/>
              <a:t>Favorable</a:t>
            </a:r>
            <a:r>
              <a:rPr lang="en-GB" sz="1400" b="1" dirty="0"/>
              <a:t>   				</a:t>
            </a:r>
          </a:p>
          <a:p>
            <a:r>
              <a:rPr lang="en-GB" sz="1400" b="1" dirty="0"/>
              <a:t>Females   				</a:t>
            </a:r>
          </a:p>
          <a:p>
            <a:r>
              <a:rPr lang="en-GB" sz="1400" b="1" dirty="0"/>
              <a:t>Low rate of relapses per year   </a:t>
            </a:r>
          </a:p>
          <a:p>
            <a:endParaRPr lang="en-GB" sz="1400" b="1" dirty="0"/>
          </a:p>
          <a:p>
            <a:r>
              <a:rPr lang="en-GB" sz="1400" b="1" dirty="0"/>
              <a:t>Complete recovery from the first attack   </a:t>
            </a:r>
          </a:p>
          <a:p>
            <a:endParaRPr lang="en-GB" sz="1400" b="1" dirty="0"/>
          </a:p>
          <a:p>
            <a:r>
              <a:rPr lang="en-GB" sz="1400" b="1" dirty="0"/>
              <a:t>Long interval between first and second attack  </a:t>
            </a:r>
          </a:p>
          <a:p>
            <a:r>
              <a:rPr lang="en-GB" sz="1400" b="1" dirty="0"/>
              <a:t>Symptoms predominantly from afferent systems (i.e.,. sensory symptoms)   </a:t>
            </a:r>
          </a:p>
          <a:p>
            <a:endParaRPr lang="en-GB" sz="1400" b="1" dirty="0"/>
          </a:p>
          <a:p>
            <a:r>
              <a:rPr lang="en-GB" sz="1400" b="1" dirty="0"/>
              <a:t>Low disability at 2 to 5 years from the disease onset  </a:t>
            </a:r>
          </a:p>
          <a:p>
            <a:endParaRPr lang="en-GB" sz="1400" b="1" dirty="0"/>
          </a:p>
          <a:p>
            <a:r>
              <a:rPr lang="en-GB" sz="1400" b="1" dirty="0"/>
              <a:t>Later </a:t>
            </a:r>
            <a:r>
              <a:rPr lang="en-GB" sz="1400" b="1" dirty="0" err="1"/>
              <a:t>cerebellar</a:t>
            </a:r>
            <a:r>
              <a:rPr lang="en-GB" sz="1400" b="1" dirty="0"/>
              <a:t> involvement  </a:t>
            </a:r>
          </a:p>
          <a:p>
            <a:endParaRPr lang="en-GB" sz="1400" b="1" dirty="0"/>
          </a:p>
          <a:p>
            <a:r>
              <a:rPr lang="en-GB" sz="1400" b="1" dirty="0"/>
              <a:t> Involvement of only one CNS system at the time of onset 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24554" y="1765205"/>
            <a:ext cx="4934479" cy="3615266"/>
          </a:xfrm>
        </p:spPr>
        <p:txBody>
          <a:bodyPr>
            <a:noAutofit/>
          </a:bodyPr>
          <a:lstStyle/>
          <a:p>
            <a:r>
              <a:rPr lang="en-GB" sz="1400" b="1" u="sng" dirty="0"/>
              <a:t>Unfavourable</a:t>
            </a:r>
          </a:p>
          <a:p>
            <a:r>
              <a:rPr lang="en-GB" sz="1400" b="1" dirty="0"/>
              <a:t>Males</a:t>
            </a:r>
          </a:p>
          <a:p>
            <a:endParaRPr lang="en-GB" sz="1400" b="1" dirty="0"/>
          </a:p>
          <a:p>
            <a:r>
              <a:rPr lang="en-GB" sz="1400" b="1" dirty="0"/>
              <a:t> High rate of relapses per year</a:t>
            </a:r>
          </a:p>
          <a:p>
            <a:endParaRPr lang="en-GB" sz="1400" b="1" dirty="0"/>
          </a:p>
          <a:p>
            <a:r>
              <a:rPr lang="en-GB" sz="1400" b="1" dirty="0"/>
              <a:t>Incomplete recovery from the first attack</a:t>
            </a:r>
          </a:p>
          <a:p>
            <a:endParaRPr lang="en-GB" sz="1400" b="1" dirty="0"/>
          </a:p>
          <a:p>
            <a:r>
              <a:rPr lang="en-GB" sz="1400" b="1" dirty="0"/>
              <a:t>Short interval between first and second attack</a:t>
            </a:r>
          </a:p>
          <a:p>
            <a:endParaRPr lang="en-GB" sz="1400" b="1" dirty="0"/>
          </a:p>
          <a:p>
            <a:r>
              <a:rPr lang="en-GB" sz="1400" b="1" dirty="0"/>
              <a:t>Symptoms predominantly from efferent systems (i.e.,. symptoms of motor tract involvement)</a:t>
            </a:r>
          </a:p>
          <a:p>
            <a:endParaRPr lang="en-GB" sz="1400" b="1" dirty="0"/>
          </a:p>
          <a:p>
            <a:r>
              <a:rPr lang="en-GB" sz="1400" b="1" dirty="0"/>
              <a:t> Significant disability at 2 to 5 years from the onset acute onset </a:t>
            </a:r>
          </a:p>
          <a:p>
            <a:endParaRPr lang="en-GB" sz="1400" b="1" dirty="0"/>
          </a:p>
          <a:p>
            <a:r>
              <a:rPr lang="en-GB" sz="1400" b="1" dirty="0"/>
              <a:t> Early </a:t>
            </a:r>
            <a:r>
              <a:rPr lang="en-GB" sz="1400" b="1" dirty="0" err="1"/>
              <a:t>cerebellar</a:t>
            </a:r>
            <a:r>
              <a:rPr lang="en-GB" sz="1400" b="1" dirty="0"/>
              <a:t> involvement</a:t>
            </a:r>
          </a:p>
          <a:p>
            <a:endParaRPr lang="en-GB" sz="1400" b="1" dirty="0"/>
          </a:p>
          <a:p>
            <a:r>
              <a:rPr lang="en-GB" sz="1400" b="1" dirty="0"/>
              <a:t> Involvement of more than one CNS system at the time of onset</a:t>
            </a:r>
          </a:p>
          <a:p>
            <a:endParaRPr lang="en-GB" sz="1400" dirty="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74209" y="0"/>
            <a:ext cx="8534400" cy="1507067"/>
          </a:xfrm>
        </p:spPr>
        <p:txBody>
          <a:bodyPr/>
          <a:lstStyle/>
          <a:p>
            <a:r>
              <a:rPr lang="en-GB" dirty="0"/>
              <a:t>Clinical Symptoms</a:t>
            </a:r>
          </a:p>
        </p:txBody>
      </p:sp>
      <p:sp>
        <p:nvSpPr>
          <p:cNvPr id="276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74209" y="1847707"/>
            <a:ext cx="4937655" cy="361526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Visual Disturbance</a:t>
            </a:r>
          </a:p>
          <a:p>
            <a:r>
              <a:rPr lang="en-GB" sz="2400" dirty="0"/>
              <a:t>Altered Sensation and Motor Control</a:t>
            </a:r>
          </a:p>
          <a:p>
            <a:r>
              <a:rPr lang="en-GB" sz="2400" dirty="0"/>
              <a:t>Pain (central, </a:t>
            </a:r>
            <a:r>
              <a:rPr lang="en-GB" sz="2400" dirty="0" err="1"/>
              <a:t>MSk</a:t>
            </a:r>
            <a:r>
              <a:rPr lang="en-GB" sz="2400" dirty="0"/>
              <a:t>, neuropathic)</a:t>
            </a:r>
          </a:p>
          <a:p>
            <a:r>
              <a:rPr lang="en-GB" sz="2400" dirty="0"/>
              <a:t>Incontinence</a:t>
            </a:r>
          </a:p>
          <a:p>
            <a:r>
              <a:rPr lang="en-GB" sz="2400" dirty="0"/>
              <a:t>Pressure sores</a:t>
            </a:r>
          </a:p>
          <a:p>
            <a:r>
              <a:rPr lang="en-GB" sz="2400" dirty="0"/>
              <a:t>Fatigue (central)</a:t>
            </a:r>
          </a:p>
          <a:p>
            <a:r>
              <a:rPr lang="en-GB" sz="2400" dirty="0"/>
              <a:t>Muscle weakness</a:t>
            </a:r>
          </a:p>
        </p:txBody>
      </p:sp>
      <p:sp>
        <p:nvSpPr>
          <p:cNvPr id="27648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787507" y="1682703"/>
            <a:ext cx="4934479" cy="361526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Muscle cramps and spasms</a:t>
            </a:r>
          </a:p>
          <a:p>
            <a:r>
              <a:rPr lang="en-GB" sz="2400" dirty="0"/>
              <a:t>Muscle wastage</a:t>
            </a:r>
          </a:p>
          <a:p>
            <a:r>
              <a:rPr lang="en-GB" sz="2400" dirty="0"/>
              <a:t>Gait abnormalities</a:t>
            </a:r>
          </a:p>
          <a:p>
            <a:r>
              <a:rPr lang="en-GB" sz="2400" dirty="0"/>
              <a:t>Depression &amp; Anxiety</a:t>
            </a:r>
          </a:p>
          <a:p>
            <a:r>
              <a:rPr lang="en-GB" sz="2400" dirty="0"/>
              <a:t>Altered body image</a:t>
            </a:r>
          </a:p>
          <a:p>
            <a:r>
              <a:rPr lang="en-GB" sz="2400" dirty="0"/>
              <a:t>Loss of cognitive abilities</a:t>
            </a:r>
          </a:p>
          <a:p>
            <a:r>
              <a:rPr lang="en-GB" sz="2400" dirty="0"/>
              <a:t>Impact upon quality of life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478</TotalTime>
  <Words>1717</Words>
  <Application>Microsoft Office PowerPoint</Application>
  <PresentationFormat>Widescreen</PresentationFormat>
  <Paragraphs>313</Paragraphs>
  <Slides>68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4" baseType="lpstr">
      <vt:lpstr>MGFPIM+TimesNewRoman</vt:lpstr>
      <vt:lpstr>Arial</vt:lpstr>
      <vt:lpstr>Calibri</vt:lpstr>
      <vt:lpstr>Century Gothic</vt:lpstr>
      <vt:lpstr>Wingdings 3</vt:lpstr>
      <vt:lpstr>Slice</vt:lpstr>
      <vt:lpstr>Csp pathology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Thoracic Outlet Syndrome</vt:lpstr>
      <vt:lpstr>Causes of TOS</vt:lpstr>
      <vt:lpstr>Conservative approach?</vt:lpstr>
      <vt:lpstr>Typical Pathology of the Cervical Spine</vt:lpstr>
      <vt:lpstr>PowerPoint Presentation</vt:lpstr>
      <vt:lpstr>Spinal Stenosis</vt:lpstr>
      <vt:lpstr>Causes, incidence, and risk factors</vt:lpstr>
      <vt:lpstr>Herniated Discs </vt:lpstr>
      <vt:lpstr>Clinical features</vt:lpstr>
      <vt:lpstr>Diagnosis</vt:lpstr>
      <vt:lpstr>Treatment</vt:lpstr>
      <vt:lpstr>Laminectomy – Surgical Video</vt:lpstr>
      <vt:lpstr>Soft Tissue Trauma to the Cervical Spine</vt:lpstr>
      <vt:lpstr>Cervical Vertebral Slippage</vt:lpstr>
      <vt:lpstr>Osteoporosis </vt:lpstr>
      <vt:lpstr>Spinal Meninges (Protective Membranes)</vt:lpstr>
      <vt:lpstr>Arachnoiditis</vt:lpstr>
      <vt:lpstr>Spinal Infection</vt:lpstr>
      <vt:lpstr>Pathology</vt:lpstr>
      <vt:lpstr>Routes of infection</vt:lpstr>
      <vt:lpstr>Clinical features – Pt Variation</vt:lpstr>
      <vt:lpstr>Diagnostic</vt:lpstr>
      <vt:lpstr>Treatment</vt:lpstr>
      <vt:lpstr>Discitis</vt:lpstr>
      <vt:lpstr>Clinical features</vt:lpstr>
      <vt:lpstr>Treatment</vt:lpstr>
      <vt:lpstr>Spinal Tuberculosis</vt:lpstr>
      <vt:lpstr>Pathology</vt:lpstr>
      <vt:lpstr>Clinical features</vt:lpstr>
      <vt:lpstr>Investigations</vt:lpstr>
      <vt:lpstr>Spinal Nerve Degeneration (MS)</vt:lpstr>
      <vt:lpstr>Summary</vt:lpstr>
      <vt:lpstr>PowerPoint Presentation</vt:lpstr>
      <vt:lpstr>PowerPoint Presentation</vt:lpstr>
      <vt:lpstr>Theoretical risk factors</vt:lpstr>
      <vt:lpstr>Variant presentations</vt:lpstr>
      <vt:lpstr>PowerPoint Presentation</vt:lpstr>
      <vt:lpstr>PowerPoint Presentation</vt:lpstr>
      <vt:lpstr>PowerPoint Presentation</vt:lpstr>
      <vt:lpstr>Prognostic indicators</vt:lpstr>
      <vt:lpstr>Clinical Symptoms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Sian Bowen</cp:lastModifiedBy>
  <cp:revision>3</cp:revision>
  <dcterms:created xsi:type="dcterms:W3CDTF">2023-02-14T12:41:46Z</dcterms:created>
  <dcterms:modified xsi:type="dcterms:W3CDTF">2024-01-25T22:11:31Z</dcterms:modified>
</cp:coreProperties>
</file>