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77" d="100"/>
          <a:sy n="77" d="100"/>
        </p:scale>
        <p:origin x="82" y="2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Thursday, March 9, 2023</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659306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Thursday, March 9, 2023</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65162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Thursday, March 9, 2023</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85314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Thursday, March 9, 2023</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72013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Thursday, March 9, 2023</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607940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Thursday, March 9, 2023</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0125256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Thursday, March 9, 2023</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33125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Thursday, March 9, 2023</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861381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Thursday, March 9, 2023</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87880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Thursday, March 9, 2023</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135889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Thursday, March 9, 2023</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12890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Thursday, March 9, 2023</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11448866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01" r:id="rId4"/>
    <p:sldLayoutId id="2147483702" r:id="rId5"/>
    <p:sldLayoutId id="2147483707" r:id="rId6"/>
    <p:sldLayoutId id="2147483703" r:id="rId7"/>
    <p:sldLayoutId id="2147483704" r:id="rId8"/>
    <p:sldLayoutId id="2147483705" r:id="rId9"/>
    <p:sldLayoutId id="2147483706" r:id="rId10"/>
    <p:sldLayoutId id="2147483708"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D3F794D0-2982-490E-88DA-93D489750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3" descr="A pink wall behind palm leaves">
            <a:extLst>
              <a:ext uri="{FF2B5EF4-FFF2-40B4-BE49-F238E27FC236}">
                <a16:creationId xmlns:a16="http://schemas.microsoft.com/office/drawing/2014/main" id="{BB432161-8D32-F9C0-B798-1E42A04FF6A5}"/>
              </a:ext>
            </a:extLst>
          </p:cNvPr>
          <p:cNvPicPr>
            <a:picLocks noChangeAspect="1"/>
          </p:cNvPicPr>
          <p:nvPr/>
        </p:nvPicPr>
        <p:blipFill rotWithShape="1">
          <a:blip r:embed="rId2"/>
          <a:srcRect t="44524" b="6690"/>
          <a:stretch/>
        </p:blipFill>
        <p:spPr>
          <a:xfrm>
            <a:off x="-2" y="10"/>
            <a:ext cx="12192002" cy="4461036"/>
          </a:xfrm>
          <a:prstGeom prst="rect">
            <a:avLst/>
          </a:prstGeom>
        </p:spPr>
      </p:pic>
      <p:sp>
        <p:nvSpPr>
          <p:cNvPr id="18" name="Rectangle 10">
            <a:extLst>
              <a:ext uri="{FF2B5EF4-FFF2-40B4-BE49-F238E27FC236}">
                <a16:creationId xmlns:a16="http://schemas.microsoft.com/office/drawing/2014/main" id="{AFD24A3D-F07A-44A9-BE55-5576292E1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460827"/>
            <a:ext cx="12192003" cy="2397392"/>
          </a:xfrm>
          <a:prstGeom prst="rect">
            <a:avLst/>
          </a:prstGeom>
          <a:gradFill>
            <a:gsLst>
              <a:gs pos="8000">
                <a:schemeClr val="accent6"/>
              </a:gs>
              <a:gs pos="86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4441C9-FD2D-4031-B5C5-67478196C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038600" y="4463553"/>
            <a:ext cx="8153401" cy="2394447"/>
          </a:xfrm>
          <a:prstGeom prst="rect">
            <a:avLst/>
          </a:prstGeom>
          <a:gradFill>
            <a:gsLst>
              <a:gs pos="0">
                <a:schemeClr val="accent5">
                  <a:lumMod val="60000"/>
                  <a:lumOff val="40000"/>
                  <a:alpha val="0"/>
                </a:schemeClr>
              </a:gs>
              <a:gs pos="99000">
                <a:schemeClr val="accent2">
                  <a:alpha val="81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BF09AEC-6E6E-418F-9974-8730F1B2B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834054">
            <a:off x="2944145" y="2710934"/>
            <a:ext cx="3118759" cy="4639931"/>
          </a:xfrm>
          <a:custGeom>
            <a:avLst/>
            <a:gdLst>
              <a:gd name="connsiteX0" fmla="*/ 3118759 w 3118759"/>
              <a:gd name="connsiteY0" fmla="*/ 79510 h 4639931"/>
              <a:gd name="connsiteX1" fmla="*/ 1204940 w 3118759"/>
              <a:gd name="connsiteY1" fmla="*/ 4639931 h 4639931"/>
              <a:gd name="connsiteX2" fmla="*/ 1103495 w 3118759"/>
              <a:gd name="connsiteY2" fmla="*/ 4578302 h 4639931"/>
              <a:gd name="connsiteX3" fmla="*/ 0 w 3118759"/>
              <a:gd name="connsiteY3" fmla="*/ 2502877 h 4639931"/>
              <a:gd name="connsiteX4" fmla="*/ 2502877 w 3118759"/>
              <a:gd name="connsiteY4" fmla="*/ 0 h 4639931"/>
              <a:gd name="connsiteX5" fmla="*/ 3007294 w 3118759"/>
              <a:gd name="connsiteY5" fmla="*/ 50850 h 463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18759" h="4639931">
                <a:moveTo>
                  <a:pt x="3118759" y="79510"/>
                </a:moveTo>
                <a:lnTo>
                  <a:pt x="1204940" y="4639931"/>
                </a:lnTo>
                <a:lnTo>
                  <a:pt x="1103495" y="4578302"/>
                </a:lnTo>
                <a:cubicBezTo>
                  <a:pt x="437725" y="4128517"/>
                  <a:pt x="0" y="3366815"/>
                  <a:pt x="0" y="2502877"/>
                </a:cubicBezTo>
                <a:cubicBezTo>
                  <a:pt x="0" y="1120576"/>
                  <a:pt x="1120576" y="0"/>
                  <a:pt x="2502877" y="0"/>
                </a:cubicBezTo>
                <a:cubicBezTo>
                  <a:pt x="2675665" y="0"/>
                  <a:pt x="2844363" y="17509"/>
                  <a:pt x="3007294" y="50850"/>
                </a:cubicBezTo>
                <a:close/>
              </a:path>
            </a:pathLst>
          </a:custGeom>
          <a:gradFill>
            <a:gsLst>
              <a:gs pos="0">
                <a:schemeClr val="accent6">
                  <a:alpha val="12000"/>
                </a:schemeClr>
              </a:gs>
              <a:gs pos="100000">
                <a:schemeClr val="accent6">
                  <a:lumMod val="60000"/>
                  <a:lumOff val="40000"/>
                  <a:alpha val="20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3D9D3989-3E00-4727-914E-959DFE8FA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6701" y="4460827"/>
            <a:ext cx="8115300" cy="1945408"/>
          </a:xfrm>
          <a:prstGeom prst="rect">
            <a:avLst/>
          </a:prstGeom>
          <a:gradFill>
            <a:gsLst>
              <a:gs pos="0">
                <a:schemeClr val="accent6">
                  <a:alpha val="16000"/>
                </a:schemeClr>
              </a:gs>
              <a:gs pos="62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E2F354-7484-FC4C-A719-66A2DD8B3BA7}"/>
              </a:ext>
            </a:extLst>
          </p:cNvPr>
          <p:cNvSpPr>
            <a:spLocks noGrp="1"/>
          </p:cNvSpPr>
          <p:nvPr>
            <p:ph type="ctrTitle"/>
          </p:nvPr>
        </p:nvSpPr>
        <p:spPr>
          <a:xfrm>
            <a:off x="1383807" y="4611271"/>
            <a:ext cx="9436593" cy="1171556"/>
          </a:xfrm>
        </p:spPr>
        <p:txBody>
          <a:bodyPr>
            <a:normAutofit/>
          </a:bodyPr>
          <a:lstStyle/>
          <a:p>
            <a:pPr algn="l"/>
            <a:r>
              <a:rPr lang="en-GB" sz="3600" dirty="0">
                <a:solidFill>
                  <a:schemeClr val="bg1"/>
                </a:solidFill>
              </a:rPr>
              <a:t>Key skills presentation </a:t>
            </a:r>
            <a:r>
              <a:rPr lang="en-GB" dirty="0">
                <a:solidFill>
                  <a:schemeClr val="bg1"/>
                </a:solidFill>
              </a:rPr>
              <a:t>communication</a:t>
            </a:r>
          </a:p>
        </p:txBody>
      </p:sp>
      <p:sp>
        <p:nvSpPr>
          <p:cNvPr id="3" name="Subtitle 2">
            <a:extLst>
              <a:ext uri="{FF2B5EF4-FFF2-40B4-BE49-F238E27FC236}">
                <a16:creationId xmlns:a16="http://schemas.microsoft.com/office/drawing/2014/main" id="{911B94F4-6D8E-1588-69DE-F96C5597FEF4}"/>
              </a:ext>
            </a:extLst>
          </p:cNvPr>
          <p:cNvSpPr>
            <a:spLocks noGrp="1"/>
          </p:cNvSpPr>
          <p:nvPr>
            <p:ph type="subTitle" idx="1"/>
          </p:nvPr>
        </p:nvSpPr>
        <p:spPr>
          <a:xfrm>
            <a:off x="1371601" y="5970896"/>
            <a:ext cx="9448800" cy="725467"/>
          </a:xfrm>
        </p:spPr>
        <p:txBody>
          <a:bodyPr>
            <a:normAutofit fontScale="92500" lnSpcReduction="20000"/>
          </a:bodyPr>
          <a:lstStyle/>
          <a:p>
            <a:pPr algn="l"/>
            <a:r>
              <a:rPr lang="en-GB" sz="1900" dirty="0">
                <a:solidFill>
                  <a:schemeClr val="bg1"/>
                </a:solidFill>
              </a:rPr>
              <a:t>By Christine Parchment 2026384</a:t>
            </a:r>
          </a:p>
          <a:p>
            <a:pPr algn="l"/>
            <a:r>
              <a:rPr lang="en-GB" sz="1200" dirty="0">
                <a:solidFill>
                  <a:schemeClr val="bg1"/>
                </a:solidFill>
              </a:rPr>
              <a:t>Lecturer Farah Islam LCHS4005_BIRM</a:t>
            </a:r>
          </a:p>
          <a:p>
            <a:pPr algn="l"/>
            <a:endParaRPr lang="en-GB" sz="1200" dirty="0">
              <a:solidFill>
                <a:schemeClr val="bg1"/>
              </a:solidFill>
            </a:endParaRPr>
          </a:p>
        </p:txBody>
      </p:sp>
    </p:spTree>
    <p:extLst>
      <p:ext uri="{BB962C8B-B14F-4D97-AF65-F5344CB8AC3E}">
        <p14:creationId xmlns:p14="http://schemas.microsoft.com/office/powerpoint/2010/main" val="1051836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360A03D-9E70-EC10-4F98-33D42CDA4F70}"/>
              </a:ext>
            </a:extLst>
          </p:cNvPr>
          <p:cNvPicPr>
            <a:picLocks noChangeAspect="1"/>
          </p:cNvPicPr>
          <p:nvPr/>
        </p:nvPicPr>
        <p:blipFill>
          <a:blip r:embed="rId2"/>
          <a:stretch>
            <a:fillRect/>
          </a:stretch>
        </p:blipFill>
        <p:spPr>
          <a:xfrm>
            <a:off x="309154" y="1821474"/>
            <a:ext cx="6692021" cy="4461347"/>
          </a:xfrm>
          <a:prstGeom prst="rect">
            <a:avLst/>
          </a:prstGeom>
        </p:spPr>
      </p:pic>
      <p:sp>
        <p:nvSpPr>
          <p:cNvPr id="2" name="Rectangle 1">
            <a:extLst>
              <a:ext uri="{FF2B5EF4-FFF2-40B4-BE49-F238E27FC236}">
                <a16:creationId xmlns:a16="http://schemas.microsoft.com/office/drawing/2014/main" id="{E9F43F2A-C191-9EA1-A257-00AA0E53D4C7}"/>
              </a:ext>
            </a:extLst>
          </p:cNvPr>
          <p:cNvSpPr/>
          <p:nvPr/>
        </p:nvSpPr>
        <p:spPr>
          <a:xfrm>
            <a:off x="3929990" y="159480"/>
            <a:ext cx="4332020"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Introduction</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3" name="TextBox 2">
            <a:extLst>
              <a:ext uri="{FF2B5EF4-FFF2-40B4-BE49-F238E27FC236}">
                <a16:creationId xmlns:a16="http://schemas.microsoft.com/office/drawing/2014/main" id="{1E755E1D-0B02-0ECB-30E9-8AB4A7EE2CC9}"/>
              </a:ext>
            </a:extLst>
          </p:cNvPr>
          <p:cNvSpPr txBox="1"/>
          <p:nvPr/>
        </p:nvSpPr>
        <p:spPr>
          <a:xfrm>
            <a:off x="627207" y="1082810"/>
            <a:ext cx="4479636"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In this presentation I will be demonstrating different forms of communication and how essential communication can be, as well as being effective when working within the Health and Social care setting.</a:t>
            </a:r>
          </a:p>
        </p:txBody>
      </p:sp>
      <p:pic>
        <p:nvPicPr>
          <p:cNvPr id="5" name="Picture 4" descr="People having sign language conversation">
            <a:extLst>
              <a:ext uri="{FF2B5EF4-FFF2-40B4-BE49-F238E27FC236}">
                <a16:creationId xmlns:a16="http://schemas.microsoft.com/office/drawing/2014/main" id="{18395C11-457D-914C-CB3D-46621B770D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33593" y="1082810"/>
            <a:ext cx="4789941" cy="3197360"/>
          </a:xfrm>
          <a:prstGeom prst="rect">
            <a:avLst/>
          </a:prstGeom>
        </p:spPr>
      </p:pic>
    </p:spTree>
    <p:extLst>
      <p:ext uri="{BB962C8B-B14F-4D97-AF65-F5344CB8AC3E}">
        <p14:creationId xmlns:p14="http://schemas.microsoft.com/office/powerpoint/2010/main" val="644999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2C0241D-4B1C-0EFF-2B74-F1032A03D9A1}"/>
              </a:ext>
            </a:extLst>
          </p:cNvPr>
          <p:cNvPicPr>
            <a:picLocks noChangeAspect="1"/>
          </p:cNvPicPr>
          <p:nvPr/>
        </p:nvPicPr>
        <p:blipFill rotWithShape="1">
          <a:blip r:embed="rId2"/>
          <a:srcRect b="7684"/>
          <a:stretch/>
        </p:blipFill>
        <p:spPr>
          <a:xfrm>
            <a:off x="8006325" y="4353135"/>
            <a:ext cx="4185675" cy="1968616"/>
          </a:xfrm>
          <a:prstGeom prst="rect">
            <a:avLst/>
          </a:prstGeom>
        </p:spPr>
      </p:pic>
      <p:sp>
        <p:nvSpPr>
          <p:cNvPr id="3" name="TextBox 2">
            <a:extLst>
              <a:ext uri="{FF2B5EF4-FFF2-40B4-BE49-F238E27FC236}">
                <a16:creationId xmlns:a16="http://schemas.microsoft.com/office/drawing/2014/main" id="{2E0344DA-4C15-6C41-D4A1-6D351E4F09A9}"/>
              </a:ext>
            </a:extLst>
          </p:cNvPr>
          <p:cNvSpPr txBox="1"/>
          <p:nvPr/>
        </p:nvSpPr>
        <p:spPr>
          <a:xfrm>
            <a:off x="373588" y="1225689"/>
            <a:ext cx="8618670" cy="563231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As a professional it is important to be aware of the preferred method of communication the patient uses. The communication should be clear, accurate, relevant and concise so they are able to understand and process the information given.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Communication is one of the 6 Cs which is a set of values for all health and social care staff to maintain. (Chadwick, 2017)</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Within this context it is stated that communication is central to successful caring relationships and effective team working.  Patients and those important to them will want to be involved in the decision-making process associated with their health care.</a:t>
            </a:r>
          </a:p>
          <a:p>
            <a:r>
              <a:rPr lang="en-GB" dirty="0">
                <a:latin typeface="Arial" panose="020B0604020202020204" pitchFamily="34" charset="0"/>
                <a:cs typeface="Arial" panose="020B0604020202020204" pitchFamily="34" charset="0"/>
              </a:rPr>
              <a:t>Good communication skills can have a positive impact on the health outcome of patients and a positive influence on their overall experience within a health and social care setting.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An example of this is a professional discussing a treatment plan with a patient.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
        <p:nvSpPr>
          <p:cNvPr id="7" name="Rectangle 6">
            <a:extLst>
              <a:ext uri="{FF2B5EF4-FFF2-40B4-BE49-F238E27FC236}">
                <a16:creationId xmlns:a16="http://schemas.microsoft.com/office/drawing/2014/main" id="{1C788B2D-B75A-85E8-DA0F-0F4C4C16FBCF}"/>
              </a:ext>
            </a:extLst>
          </p:cNvPr>
          <p:cNvSpPr/>
          <p:nvPr/>
        </p:nvSpPr>
        <p:spPr>
          <a:xfrm>
            <a:off x="3414445" y="368237"/>
            <a:ext cx="5427769"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Communication</a:t>
            </a:r>
            <a:endParaRPr lang="en-US"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54975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5C65351-7D3A-B764-FDFB-D59A25217FC6}"/>
              </a:ext>
            </a:extLst>
          </p:cNvPr>
          <p:cNvPicPr>
            <a:picLocks noChangeAspect="1"/>
          </p:cNvPicPr>
          <p:nvPr/>
        </p:nvPicPr>
        <p:blipFill>
          <a:blip r:embed="rId2"/>
          <a:stretch>
            <a:fillRect/>
          </a:stretch>
        </p:blipFill>
        <p:spPr>
          <a:xfrm>
            <a:off x="7127764" y="3639383"/>
            <a:ext cx="4911610" cy="2761416"/>
          </a:xfrm>
          <a:prstGeom prst="rect">
            <a:avLst/>
          </a:prstGeom>
        </p:spPr>
      </p:pic>
      <p:sp>
        <p:nvSpPr>
          <p:cNvPr id="3" name="TextBox 2">
            <a:extLst>
              <a:ext uri="{FF2B5EF4-FFF2-40B4-BE49-F238E27FC236}">
                <a16:creationId xmlns:a16="http://schemas.microsoft.com/office/drawing/2014/main" id="{1DB21276-9042-E150-18EC-5590400A6209}"/>
              </a:ext>
            </a:extLst>
          </p:cNvPr>
          <p:cNvSpPr txBox="1"/>
          <p:nvPr/>
        </p:nvSpPr>
        <p:spPr>
          <a:xfrm>
            <a:off x="717088" y="457201"/>
            <a:ext cx="8182446" cy="4524315"/>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r>
              <a:rPr lang="en-GB" u="sng" dirty="0">
                <a:latin typeface="Arial" panose="020B0604020202020204" pitchFamily="34" charset="0"/>
                <a:cs typeface="Arial" panose="020B0604020202020204" pitchFamily="34" charset="0"/>
              </a:rPr>
              <a:t>Non-verbal communication </a:t>
            </a:r>
          </a:p>
          <a:p>
            <a:r>
              <a:rPr lang="en-GB" dirty="0">
                <a:latin typeface="Arial" panose="020B0604020202020204" pitchFamily="34" charset="0"/>
                <a:cs typeface="Arial" panose="020B0604020202020204" pitchFamily="34" charset="0"/>
              </a:rPr>
              <a:t>It is important to have good non-verbal communication skills when interacting with a patient. This can be demonstrated by having a happy and relaxed facial expression, a good open posture, using gestures and physical touch where appropriate and maintain comfortable eye contact without staring when speaking. </a:t>
            </a:r>
          </a:p>
          <a:p>
            <a:endParaRPr lang="en-GB" dirty="0">
              <a:latin typeface="Arial" panose="020B0604020202020204" pitchFamily="34" charset="0"/>
              <a:cs typeface="Arial" panose="020B0604020202020204" pitchFamily="34" charset="0"/>
            </a:endParaRPr>
          </a:p>
          <a:p>
            <a:r>
              <a:rPr lang="en-GB" u="sng" dirty="0">
                <a:latin typeface="Arial" panose="020B0604020202020204" pitchFamily="34" charset="0"/>
                <a:cs typeface="Arial" panose="020B0604020202020204" pitchFamily="34" charset="0"/>
              </a:rPr>
              <a:t>Verbal communication</a:t>
            </a:r>
          </a:p>
          <a:p>
            <a:r>
              <a:rPr lang="en-GB" dirty="0">
                <a:latin typeface="Arial" panose="020B0604020202020204" pitchFamily="34" charset="0"/>
                <a:cs typeface="Arial" panose="020B0604020202020204" pitchFamily="34" charset="0"/>
              </a:rPr>
              <a:t>Good verbal communication skills are also important when speaking to a patient. What you say to a person and how it is said is vital. The pitch and tone should be appropriate and language that is used is easy to understand whilst avoiding professional jargon.</a:t>
            </a:r>
          </a:p>
          <a:p>
            <a:endParaRPr lang="en-GB" dirty="0"/>
          </a:p>
          <a:p>
            <a:endParaRPr lang="en-GB" dirty="0"/>
          </a:p>
          <a:p>
            <a:endParaRPr lang="en-GB" dirty="0"/>
          </a:p>
        </p:txBody>
      </p:sp>
      <p:sp>
        <p:nvSpPr>
          <p:cNvPr id="5" name="Rectangle 4">
            <a:extLst>
              <a:ext uri="{FF2B5EF4-FFF2-40B4-BE49-F238E27FC236}">
                <a16:creationId xmlns:a16="http://schemas.microsoft.com/office/drawing/2014/main" id="{46AC9F67-093E-E875-011B-45F3F9EB512F}"/>
              </a:ext>
            </a:extLst>
          </p:cNvPr>
          <p:cNvSpPr/>
          <p:nvPr/>
        </p:nvSpPr>
        <p:spPr>
          <a:xfrm>
            <a:off x="3281127" y="-4464"/>
            <a:ext cx="5618407" cy="918864"/>
          </a:xfrm>
          <a:prstGeom prst="rect">
            <a:avLst/>
          </a:prstGeom>
          <a:noFill/>
        </p:spPr>
        <p:txBody>
          <a:bodyPr wrap="squar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Communication </a:t>
            </a:r>
          </a:p>
        </p:txBody>
      </p:sp>
      <p:sp>
        <p:nvSpPr>
          <p:cNvPr id="6" name="TextBox 5">
            <a:extLst>
              <a:ext uri="{FF2B5EF4-FFF2-40B4-BE49-F238E27FC236}">
                <a16:creationId xmlns:a16="http://schemas.microsoft.com/office/drawing/2014/main" id="{D6516463-F9F4-3162-C010-C8367A28CB0C}"/>
              </a:ext>
            </a:extLst>
          </p:cNvPr>
          <p:cNvSpPr txBox="1"/>
          <p:nvPr/>
        </p:nvSpPr>
        <p:spPr>
          <a:xfrm>
            <a:off x="717088" y="4298623"/>
            <a:ext cx="5740273" cy="1477328"/>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Written communication</a:t>
            </a:r>
          </a:p>
          <a:p>
            <a:r>
              <a:rPr lang="en-GB" dirty="0">
                <a:latin typeface="Arial" panose="020B0604020202020204" pitchFamily="34" charset="0"/>
                <a:cs typeface="Arial" panose="020B0604020202020204" pitchFamily="34" charset="0"/>
              </a:rPr>
              <a:t>Written communication is also used when communicating with patients. This can be done by sending letters, emails and text messages when sharing test results and appointment dates.</a:t>
            </a:r>
          </a:p>
        </p:txBody>
      </p:sp>
    </p:spTree>
    <p:extLst>
      <p:ext uri="{BB962C8B-B14F-4D97-AF65-F5344CB8AC3E}">
        <p14:creationId xmlns:p14="http://schemas.microsoft.com/office/powerpoint/2010/main" val="4200279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B5F4C33-2D2C-6575-B6C7-136F0F62410F}"/>
              </a:ext>
            </a:extLst>
          </p:cNvPr>
          <p:cNvSpPr txBox="1"/>
          <p:nvPr/>
        </p:nvSpPr>
        <p:spPr>
          <a:xfrm>
            <a:off x="1211179" y="889843"/>
            <a:ext cx="9464841" cy="5355312"/>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Berlo’s</a:t>
            </a:r>
            <a:r>
              <a:rPr lang="en-GB" dirty="0">
                <a:latin typeface="Arial" panose="020B0604020202020204" pitchFamily="34" charset="0"/>
                <a:cs typeface="Arial" panose="020B0604020202020204" pitchFamily="34" charset="0"/>
              </a:rPr>
              <a:t> model of communication has four components that describe the communication process. (Berlo,1960)</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importance of communication skills are highlighted within this model as it points out that if a person has good communication skills, the message will be received clearly and better understood than if a person did not have good communication skills. </a:t>
            </a:r>
          </a:p>
          <a:p>
            <a:endParaRPr lang="en-GB" dirty="0"/>
          </a:p>
          <a:p>
            <a:endParaRPr lang="en-GB" dirty="0"/>
          </a:p>
          <a:p>
            <a:endParaRPr lang="en-GB" dirty="0"/>
          </a:p>
        </p:txBody>
      </p:sp>
      <p:pic>
        <p:nvPicPr>
          <p:cNvPr id="7" name="Picture 6">
            <a:extLst>
              <a:ext uri="{FF2B5EF4-FFF2-40B4-BE49-F238E27FC236}">
                <a16:creationId xmlns:a16="http://schemas.microsoft.com/office/drawing/2014/main" id="{09E6AC92-6FF6-F7AC-F5E0-5E8FCE8393CA}"/>
              </a:ext>
            </a:extLst>
          </p:cNvPr>
          <p:cNvPicPr>
            <a:picLocks noChangeAspect="1"/>
          </p:cNvPicPr>
          <p:nvPr/>
        </p:nvPicPr>
        <p:blipFill>
          <a:blip r:embed="rId2"/>
          <a:stretch>
            <a:fillRect/>
          </a:stretch>
        </p:blipFill>
        <p:spPr>
          <a:xfrm>
            <a:off x="2265084" y="1487849"/>
            <a:ext cx="6019800" cy="2719388"/>
          </a:xfrm>
          <a:prstGeom prst="rect">
            <a:avLst/>
          </a:prstGeom>
        </p:spPr>
      </p:pic>
      <p:sp>
        <p:nvSpPr>
          <p:cNvPr id="8" name="Rectangle 7">
            <a:extLst>
              <a:ext uri="{FF2B5EF4-FFF2-40B4-BE49-F238E27FC236}">
                <a16:creationId xmlns:a16="http://schemas.microsoft.com/office/drawing/2014/main" id="{F2D7DAA2-32E2-D00D-8119-BCBAADE1CC10}"/>
              </a:ext>
            </a:extLst>
          </p:cNvPr>
          <p:cNvSpPr/>
          <p:nvPr/>
        </p:nvSpPr>
        <p:spPr>
          <a:xfrm>
            <a:off x="607080" y="166535"/>
            <a:ext cx="11128688"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Berlos’s model of communication</a:t>
            </a:r>
          </a:p>
        </p:txBody>
      </p:sp>
    </p:spTree>
    <p:extLst>
      <p:ext uri="{BB962C8B-B14F-4D97-AF65-F5344CB8AC3E}">
        <p14:creationId xmlns:p14="http://schemas.microsoft.com/office/powerpoint/2010/main" val="14361141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632FBC-913B-CDA1-0D9A-82EE1863D570}"/>
              </a:ext>
            </a:extLst>
          </p:cNvPr>
          <p:cNvSpPr/>
          <p:nvPr/>
        </p:nvSpPr>
        <p:spPr>
          <a:xfrm>
            <a:off x="4194678" y="159480"/>
            <a:ext cx="3802644"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Conclusion</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3" name="TextBox 2">
            <a:extLst>
              <a:ext uri="{FF2B5EF4-FFF2-40B4-BE49-F238E27FC236}">
                <a16:creationId xmlns:a16="http://schemas.microsoft.com/office/drawing/2014/main" id="{62D9A0BE-54F5-99AB-FE6B-5DBF61BCED40}"/>
              </a:ext>
            </a:extLst>
          </p:cNvPr>
          <p:cNvSpPr txBox="1"/>
          <p:nvPr/>
        </p:nvSpPr>
        <p:spPr>
          <a:xfrm>
            <a:off x="1904215" y="1828800"/>
            <a:ext cx="8757500"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From what I have discussed in this presentation, I have learnt that communication skills are vital within the health and social care setting for patients to understand their treatment for better outcomes in their health and wellbeing.</a:t>
            </a:r>
          </a:p>
          <a:p>
            <a:endParaRPr lang="en-GB" dirty="0"/>
          </a:p>
        </p:txBody>
      </p:sp>
    </p:spTree>
    <p:extLst>
      <p:ext uri="{BB962C8B-B14F-4D97-AF65-F5344CB8AC3E}">
        <p14:creationId xmlns:p14="http://schemas.microsoft.com/office/powerpoint/2010/main" val="751677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9ABEF3B-B338-9764-AC4B-B507F2A4EB63}"/>
              </a:ext>
            </a:extLst>
          </p:cNvPr>
          <p:cNvSpPr/>
          <p:nvPr/>
        </p:nvSpPr>
        <p:spPr>
          <a:xfrm>
            <a:off x="2110458" y="2967335"/>
            <a:ext cx="7971093"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Thank you for listening </a:t>
            </a:r>
          </a:p>
        </p:txBody>
      </p:sp>
    </p:spTree>
    <p:extLst>
      <p:ext uri="{BB962C8B-B14F-4D97-AF65-F5344CB8AC3E}">
        <p14:creationId xmlns:p14="http://schemas.microsoft.com/office/powerpoint/2010/main" val="33553740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E5B2F4-4E71-6915-CDAD-57B6DC79DF2A}"/>
              </a:ext>
            </a:extLst>
          </p:cNvPr>
          <p:cNvSpPr/>
          <p:nvPr/>
        </p:nvSpPr>
        <p:spPr>
          <a:xfrm>
            <a:off x="4206380" y="131771"/>
            <a:ext cx="3779240"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References</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3" name="TextBox 2">
            <a:extLst>
              <a:ext uri="{FF2B5EF4-FFF2-40B4-BE49-F238E27FC236}">
                <a16:creationId xmlns:a16="http://schemas.microsoft.com/office/drawing/2014/main" id="{24746272-BE0A-4D89-D0A1-2785DB3B42FC}"/>
              </a:ext>
            </a:extLst>
          </p:cNvPr>
          <p:cNvSpPr txBox="1"/>
          <p:nvPr/>
        </p:nvSpPr>
        <p:spPr>
          <a:xfrm>
            <a:off x="1847850" y="1724025"/>
            <a:ext cx="8239125" cy="3693319"/>
          </a:xfrm>
          <a:prstGeom prst="rect">
            <a:avLst/>
          </a:prstGeom>
          <a:noFill/>
        </p:spPr>
        <p:txBody>
          <a:bodyPr wrap="square" rtlCol="0">
            <a:spAutoFit/>
          </a:bodyPr>
          <a:lstStyle/>
          <a:p>
            <a:r>
              <a:rPr lang="en-GB" dirty="0"/>
              <a:t>Image from BERLO’S SMCR MODEL OF COMMUNICATION. Available at: https://www.communicationtheory.org/berlos-smcr-model-of-communication/ (Accessed: March 11, 2023). </a:t>
            </a:r>
          </a:p>
          <a:p>
            <a:endParaRPr lang="en-GB" dirty="0"/>
          </a:p>
          <a:p>
            <a:endParaRPr lang="en-GB" dirty="0"/>
          </a:p>
          <a:p>
            <a:endParaRPr lang="en-GB" dirty="0"/>
          </a:p>
          <a:p>
            <a:r>
              <a:rPr lang="en-GB" dirty="0"/>
              <a:t>Chadwick, D. (2017) “Care, compassion, courage, commitment, communication and competence: The 6 CS,” Journal of Perioperative Practice, 27(10), pp. 209–211. Available at: https://doi.org/10.1177/175045891702701001. </a:t>
            </a:r>
          </a:p>
          <a:p>
            <a:endParaRPr lang="en-GB" dirty="0"/>
          </a:p>
          <a:p>
            <a:r>
              <a:rPr lang="en-GB" dirty="0" err="1"/>
              <a:t>Godhwani</a:t>
            </a:r>
            <a:r>
              <a:rPr lang="en-GB" dirty="0"/>
              <a:t>, R 2017, Public Speaking Kaleidoscope, Business Expert Press, New York. Available from: ProQuest </a:t>
            </a:r>
            <a:r>
              <a:rPr lang="en-GB" dirty="0" err="1"/>
              <a:t>Ebook</a:t>
            </a:r>
            <a:r>
              <a:rPr lang="en-GB" dirty="0"/>
              <a:t> Central. [11 March 2023].</a:t>
            </a:r>
          </a:p>
          <a:p>
            <a:endParaRPr lang="en-GB" dirty="0"/>
          </a:p>
        </p:txBody>
      </p:sp>
    </p:spTree>
    <p:extLst>
      <p:ext uri="{BB962C8B-B14F-4D97-AF65-F5344CB8AC3E}">
        <p14:creationId xmlns:p14="http://schemas.microsoft.com/office/powerpoint/2010/main" val="3015787046"/>
      </p:ext>
    </p:extLst>
  </p:cSld>
  <p:clrMapOvr>
    <a:masterClrMapping/>
  </p:clrMapOvr>
</p:sld>
</file>

<file path=ppt/theme/theme1.xml><?xml version="1.0" encoding="utf-8"?>
<a:theme xmlns:a="http://schemas.openxmlformats.org/drawingml/2006/main" name="GradientRiseVTI">
  <a:themeElements>
    <a:clrScheme name="AnalogousFromLightSeedLeftStep">
      <a:dk1>
        <a:srgbClr val="000000"/>
      </a:dk1>
      <a:lt1>
        <a:srgbClr val="FFFFFF"/>
      </a:lt1>
      <a:dk2>
        <a:srgbClr val="223B2F"/>
      </a:dk2>
      <a:lt2>
        <a:srgbClr val="E2E6E8"/>
      </a:lt2>
      <a:accent1>
        <a:srgbClr val="D99261"/>
      </a:accent1>
      <a:accent2>
        <a:srgbClr val="D96061"/>
      </a:accent2>
      <a:accent3>
        <a:srgbClr val="E07DA7"/>
      </a:accent3>
      <a:accent4>
        <a:srgbClr val="D960C6"/>
      </a:accent4>
      <a:accent5>
        <a:srgbClr val="C67DE0"/>
      </a:accent5>
      <a:accent6>
        <a:srgbClr val="8760D9"/>
      </a:accent6>
      <a:hlink>
        <a:srgbClr val="5986A5"/>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otalTime>4678</TotalTime>
  <Words>552</Words>
  <Application>Microsoft Office PowerPoint</Application>
  <PresentationFormat>Widescreen</PresentationFormat>
  <Paragraphs>51</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Gill Sans Nova</vt:lpstr>
      <vt:lpstr>GradientRiseVTI</vt:lpstr>
      <vt:lpstr>Key skills presentation communication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Christine Parchment</dc:creator>
  <cp:lastModifiedBy>Christine Parchment</cp:lastModifiedBy>
  <cp:revision>3</cp:revision>
  <dcterms:created xsi:type="dcterms:W3CDTF">2023-03-09T16:10:11Z</dcterms:created>
  <dcterms:modified xsi:type="dcterms:W3CDTF">2023-03-12T22:51:05Z</dcterms:modified>
</cp:coreProperties>
</file>