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664" r:id="rId1"/>
  </p:sldMasterIdLst>
  <p:notesMasterIdLst>
    <p:notesMasterId r:id="rId16"/>
  </p:notesMasterIdLst>
  <p:handoutMasterIdLst>
    <p:handoutMasterId r:id="rId17"/>
  </p:handout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5"/>
  </p:normalViewPr>
  <p:slideViewPr>
    <p:cSldViewPr snapToGrid="0">
      <p:cViewPr varScale="1">
        <p:scale>
          <a:sx n="120" d="100"/>
          <a:sy n="120" d="100"/>
        </p:scale>
        <p:origin x="8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D35B22-A372-4B30-8C84-367E349EB4F4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07846B8-F1BD-4F7C-AD34-B473BFB5BC15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1" i="0" u="sng" baseline="0" dirty="0">
              <a:solidFill>
                <a:srgbClr val="C00000"/>
              </a:solidFill>
            </a:rPr>
            <a:t>GROUP 3​</a:t>
          </a:r>
          <a:endParaRPr lang="en-US" dirty="0">
            <a:solidFill>
              <a:srgbClr val="C00000"/>
            </a:solidFill>
          </a:endParaRPr>
        </a:p>
      </dgm:t>
    </dgm:pt>
    <dgm:pt modelId="{8FB35929-3692-4FA6-B50D-050F99D914F6}" type="parTrans" cxnId="{CBE995EC-6B8B-44E0-B1CA-19F498A83E1E}">
      <dgm:prSet/>
      <dgm:spPr/>
      <dgm:t>
        <a:bodyPr/>
        <a:lstStyle/>
        <a:p>
          <a:endParaRPr lang="en-US"/>
        </a:p>
      </dgm:t>
    </dgm:pt>
    <dgm:pt modelId="{5E46CD8F-237C-48BC-B30F-1B46ECB2E610}" type="sibTrans" cxnId="{CBE995EC-6B8B-44E0-B1CA-19F498A83E1E}">
      <dgm:prSet/>
      <dgm:spPr/>
      <dgm:t>
        <a:bodyPr/>
        <a:lstStyle/>
        <a:p>
          <a:endParaRPr lang="en-US"/>
        </a:p>
      </dgm:t>
    </dgm:pt>
    <dgm:pt modelId="{981BF73B-D284-48B4-A88D-CAB658277363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MD ASHRAFUL MOKHLOOK TALUKDAR: </a:t>
          </a:r>
          <a:r>
            <a:rPr lang="en-US" b="1" i="0" u="sng" baseline="0" dirty="0"/>
            <a:t>2441949</a:t>
          </a:r>
          <a:r>
            <a:rPr lang="en-US" b="0" i="0" baseline="0" dirty="0"/>
            <a:t>​</a:t>
          </a:r>
          <a:endParaRPr lang="en-US" dirty="0"/>
        </a:p>
      </dgm:t>
    </dgm:pt>
    <dgm:pt modelId="{47644B0C-A673-45F5-943B-6743E9B9F1BE}" type="parTrans" cxnId="{E76DEE1B-61F4-4839-B814-D003B8E7755C}">
      <dgm:prSet/>
      <dgm:spPr/>
      <dgm:t>
        <a:bodyPr/>
        <a:lstStyle/>
        <a:p>
          <a:endParaRPr lang="en-US"/>
        </a:p>
      </dgm:t>
    </dgm:pt>
    <dgm:pt modelId="{2D651AEB-7BF1-4A93-AC20-1621730F1E2B}" type="sibTrans" cxnId="{E76DEE1B-61F4-4839-B814-D003B8E7755C}">
      <dgm:prSet/>
      <dgm:spPr/>
      <dgm:t>
        <a:bodyPr/>
        <a:lstStyle/>
        <a:p>
          <a:endParaRPr lang="en-US"/>
        </a:p>
      </dgm:t>
    </dgm:pt>
    <dgm:pt modelId="{E226A626-0058-435D-93BF-E7432703E545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GABRIELA HARISSIS:</a:t>
          </a:r>
          <a:r>
            <a:rPr lang="en-US" b="1" i="0" baseline="0" dirty="0"/>
            <a:t> </a:t>
          </a:r>
          <a:r>
            <a:rPr lang="en-US" b="1" i="0" u="sng" baseline="0" dirty="0"/>
            <a:t>2509668</a:t>
          </a:r>
          <a:r>
            <a:rPr lang="en-US" b="0" i="0" baseline="0" dirty="0"/>
            <a:t>​</a:t>
          </a:r>
          <a:endParaRPr lang="en-US" dirty="0"/>
        </a:p>
      </dgm:t>
    </dgm:pt>
    <dgm:pt modelId="{0E7127A6-453B-4844-A345-654963BF2EBA}" type="parTrans" cxnId="{1CEDCB28-F33C-4150-8BF1-EC10389C218E}">
      <dgm:prSet/>
      <dgm:spPr/>
      <dgm:t>
        <a:bodyPr/>
        <a:lstStyle/>
        <a:p>
          <a:endParaRPr lang="en-US"/>
        </a:p>
      </dgm:t>
    </dgm:pt>
    <dgm:pt modelId="{87ECF653-B8BF-4CC4-BE2A-F300753B3F02}" type="sibTrans" cxnId="{1CEDCB28-F33C-4150-8BF1-EC10389C218E}">
      <dgm:prSet/>
      <dgm:spPr/>
      <dgm:t>
        <a:bodyPr/>
        <a:lstStyle/>
        <a:p>
          <a:endParaRPr lang="en-US"/>
        </a:p>
      </dgm:t>
    </dgm:pt>
    <dgm:pt modelId="{09971429-7B7A-4181-AC3C-A46E29C8A100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JENNIFER HEALY: </a:t>
          </a:r>
          <a:r>
            <a:rPr lang="en-US" b="1" i="0" u="sng" baseline="0" dirty="0"/>
            <a:t>2513886</a:t>
          </a:r>
          <a:r>
            <a:rPr lang="en-US" b="0" i="0" baseline="0" dirty="0"/>
            <a:t>​</a:t>
          </a:r>
          <a:endParaRPr lang="en-US" dirty="0"/>
        </a:p>
      </dgm:t>
    </dgm:pt>
    <dgm:pt modelId="{B1F19FD0-6308-46E3-A867-98B976608DA0}" type="parTrans" cxnId="{47C45D5C-6154-4438-A45E-54A5C4C43CAA}">
      <dgm:prSet/>
      <dgm:spPr/>
      <dgm:t>
        <a:bodyPr/>
        <a:lstStyle/>
        <a:p>
          <a:endParaRPr lang="en-US"/>
        </a:p>
      </dgm:t>
    </dgm:pt>
    <dgm:pt modelId="{48694F02-D096-4069-BED2-F7DAA0156AC3}" type="sibTrans" cxnId="{47C45D5C-6154-4438-A45E-54A5C4C43CAA}">
      <dgm:prSet/>
      <dgm:spPr/>
      <dgm:t>
        <a:bodyPr/>
        <a:lstStyle/>
        <a:p>
          <a:endParaRPr lang="en-US"/>
        </a:p>
      </dgm:t>
    </dgm:pt>
    <dgm:pt modelId="{8A968EA9-503B-45FE-B7FE-22B0704A6191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OKECHUKWU SAMUEL OHIAGU: </a:t>
          </a:r>
          <a:r>
            <a:rPr lang="en-US" b="1" i="0" u="sng" baseline="0" dirty="0"/>
            <a:t>2518547</a:t>
          </a:r>
          <a:r>
            <a:rPr lang="en-US" b="0" i="0" baseline="0" dirty="0"/>
            <a:t>​</a:t>
          </a:r>
          <a:endParaRPr lang="en-US" dirty="0"/>
        </a:p>
      </dgm:t>
    </dgm:pt>
    <dgm:pt modelId="{870D0FD5-9750-4747-BC4B-52CECFE75306}" type="parTrans" cxnId="{6F99FA30-539A-42C0-847A-0982798C1973}">
      <dgm:prSet/>
      <dgm:spPr/>
      <dgm:t>
        <a:bodyPr/>
        <a:lstStyle/>
        <a:p>
          <a:endParaRPr lang="en-US"/>
        </a:p>
      </dgm:t>
    </dgm:pt>
    <dgm:pt modelId="{92F2138D-630B-4522-AA62-9F89DF77E45A}" type="sibTrans" cxnId="{6F99FA30-539A-42C0-847A-0982798C1973}">
      <dgm:prSet/>
      <dgm:spPr/>
      <dgm:t>
        <a:bodyPr/>
        <a:lstStyle/>
        <a:p>
          <a:endParaRPr lang="en-US"/>
        </a:p>
      </dgm:t>
    </dgm:pt>
    <dgm:pt modelId="{065C34EE-2AA3-4080-B4A3-CD49A5154819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WASIU OLAGBEMIGA YUSUPH: </a:t>
          </a:r>
          <a:r>
            <a:rPr lang="en-US" b="1" i="0" u="sng" baseline="0" dirty="0"/>
            <a:t>2509130</a:t>
          </a:r>
          <a:endParaRPr lang="en-US" u="sng" dirty="0"/>
        </a:p>
      </dgm:t>
    </dgm:pt>
    <dgm:pt modelId="{719FD46C-FC22-4A31-B9F0-9CEEE3C565C2}" type="parTrans" cxnId="{603EB654-2494-413F-94B7-3CD9AB04352A}">
      <dgm:prSet/>
      <dgm:spPr/>
      <dgm:t>
        <a:bodyPr/>
        <a:lstStyle/>
        <a:p>
          <a:endParaRPr lang="en-US"/>
        </a:p>
      </dgm:t>
    </dgm:pt>
    <dgm:pt modelId="{BB5E3F8E-3912-4F83-A6A1-1CC74F231EFF}" type="sibTrans" cxnId="{603EB654-2494-413F-94B7-3CD9AB04352A}">
      <dgm:prSet/>
      <dgm:spPr/>
      <dgm:t>
        <a:bodyPr/>
        <a:lstStyle/>
        <a:p>
          <a:endParaRPr lang="en-US"/>
        </a:p>
      </dgm:t>
    </dgm:pt>
    <dgm:pt modelId="{BD6C78B6-63FE-CE41-A000-6455EAE52A1E}" type="pres">
      <dgm:prSet presAssocID="{8DD35B22-A372-4B30-8C84-367E349EB4F4}" presName="diagram" presStyleCnt="0">
        <dgm:presLayoutVars>
          <dgm:dir/>
          <dgm:resizeHandles val="exact"/>
        </dgm:presLayoutVars>
      </dgm:prSet>
      <dgm:spPr/>
    </dgm:pt>
    <dgm:pt modelId="{55BF794F-1EFB-8545-B4D1-686A1B816047}" type="pres">
      <dgm:prSet presAssocID="{307846B8-F1BD-4F7C-AD34-B473BFB5BC15}" presName="node" presStyleLbl="node1" presStyleIdx="0" presStyleCnt="6">
        <dgm:presLayoutVars>
          <dgm:bulletEnabled val="1"/>
        </dgm:presLayoutVars>
      </dgm:prSet>
      <dgm:spPr/>
    </dgm:pt>
    <dgm:pt modelId="{21A664A1-CDCA-5D4A-8E44-EA3FE931ED02}" type="pres">
      <dgm:prSet presAssocID="{5E46CD8F-237C-48BC-B30F-1B46ECB2E610}" presName="sibTrans" presStyleCnt="0"/>
      <dgm:spPr/>
    </dgm:pt>
    <dgm:pt modelId="{FD43D96E-33C7-B54B-93F2-15C99F0E7A39}" type="pres">
      <dgm:prSet presAssocID="{981BF73B-D284-48B4-A88D-CAB658277363}" presName="node" presStyleLbl="node1" presStyleIdx="1" presStyleCnt="6" custLinFactNeighborX="-792" custLinFactNeighborY="1319">
        <dgm:presLayoutVars>
          <dgm:bulletEnabled val="1"/>
        </dgm:presLayoutVars>
      </dgm:prSet>
      <dgm:spPr/>
    </dgm:pt>
    <dgm:pt modelId="{234BFF28-CAE8-8849-9002-2F68A4AA9064}" type="pres">
      <dgm:prSet presAssocID="{2D651AEB-7BF1-4A93-AC20-1621730F1E2B}" presName="sibTrans" presStyleCnt="0"/>
      <dgm:spPr/>
    </dgm:pt>
    <dgm:pt modelId="{AA5909B3-0DAD-274E-BA47-03AA6A29DC2C}" type="pres">
      <dgm:prSet presAssocID="{E226A626-0058-435D-93BF-E7432703E545}" presName="node" presStyleLbl="node1" presStyleIdx="2" presStyleCnt="6">
        <dgm:presLayoutVars>
          <dgm:bulletEnabled val="1"/>
        </dgm:presLayoutVars>
      </dgm:prSet>
      <dgm:spPr/>
    </dgm:pt>
    <dgm:pt modelId="{54E27C3A-5C1F-B74F-991C-C6913183A8C9}" type="pres">
      <dgm:prSet presAssocID="{87ECF653-B8BF-4CC4-BE2A-F300753B3F02}" presName="sibTrans" presStyleCnt="0"/>
      <dgm:spPr/>
    </dgm:pt>
    <dgm:pt modelId="{43565E73-3C6B-A84B-97A0-B97C4030987D}" type="pres">
      <dgm:prSet presAssocID="{09971429-7B7A-4181-AC3C-A46E29C8A100}" presName="node" presStyleLbl="node1" presStyleIdx="3" presStyleCnt="6">
        <dgm:presLayoutVars>
          <dgm:bulletEnabled val="1"/>
        </dgm:presLayoutVars>
      </dgm:prSet>
      <dgm:spPr/>
    </dgm:pt>
    <dgm:pt modelId="{0C369CBF-C1B5-0846-8E37-A9E966DEFC7D}" type="pres">
      <dgm:prSet presAssocID="{48694F02-D096-4069-BED2-F7DAA0156AC3}" presName="sibTrans" presStyleCnt="0"/>
      <dgm:spPr/>
    </dgm:pt>
    <dgm:pt modelId="{A7DCE899-0462-324D-8F6D-4B40D6FFDD90}" type="pres">
      <dgm:prSet presAssocID="{8A968EA9-503B-45FE-B7FE-22B0704A6191}" presName="node" presStyleLbl="node1" presStyleIdx="4" presStyleCnt="6">
        <dgm:presLayoutVars>
          <dgm:bulletEnabled val="1"/>
        </dgm:presLayoutVars>
      </dgm:prSet>
      <dgm:spPr/>
    </dgm:pt>
    <dgm:pt modelId="{1CB7A934-FFDE-4742-BCD4-4B3125DDFB34}" type="pres">
      <dgm:prSet presAssocID="{92F2138D-630B-4522-AA62-9F89DF77E45A}" presName="sibTrans" presStyleCnt="0"/>
      <dgm:spPr/>
    </dgm:pt>
    <dgm:pt modelId="{C2C2F4F9-67C0-D844-9EC1-928FB9CFF7F8}" type="pres">
      <dgm:prSet presAssocID="{065C34EE-2AA3-4080-B4A3-CD49A5154819}" presName="node" presStyleLbl="node1" presStyleIdx="5" presStyleCnt="6">
        <dgm:presLayoutVars>
          <dgm:bulletEnabled val="1"/>
        </dgm:presLayoutVars>
      </dgm:prSet>
      <dgm:spPr/>
    </dgm:pt>
  </dgm:ptLst>
  <dgm:cxnLst>
    <dgm:cxn modelId="{C2101617-ECAB-FD4C-BAA5-B5258CA60B63}" type="presOf" srcId="{8A968EA9-503B-45FE-B7FE-22B0704A6191}" destId="{A7DCE899-0462-324D-8F6D-4B40D6FFDD90}" srcOrd="0" destOrd="0" presId="urn:microsoft.com/office/officeart/2005/8/layout/default"/>
    <dgm:cxn modelId="{E76DEE1B-61F4-4839-B814-D003B8E7755C}" srcId="{8DD35B22-A372-4B30-8C84-367E349EB4F4}" destId="{981BF73B-D284-48B4-A88D-CAB658277363}" srcOrd="1" destOrd="0" parTransId="{47644B0C-A673-45F5-943B-6743E9B9F1BE}" sibTransId="{2D651AEB-7BF1-4A93-AC20-1621730F1E2B}"/>
    <dgm:cxn modelId="{C0AFFE26-E642-704D-8122-1AA51A541912}" type="presOf" srcId="{065C34EE-2AA3-4080-B4A3-CD49A5154819}" destId="{C2C2F4F9-67C0-D844-9EC1-928FB9CFF7F8}" srcOrd="0" destOrd="0" presId="urn:microsoft.com/office/officeart/2005/8/layout/default"/>
    <dgm:cxn modelId="{1CEDCB28-F33C-4150-8BF1-EC10389C218E}" srcId="{8DD35B22-A372-4B30-8C84-367E349EB4F4}" destId="{E226A626-0058-435D-93BF-E7432703E545}" srcOrd="2" destOrd="0" parTransId="{0E7127A6-453B-4844-A345-654963BF2EBA}" sibTransId="{87ECF653-B8BF-4CC4-BE2A-F300753B3F02}"/>
    <dgm:cxn modelId="{61FB0A30-4413-2148-876E-4786197537F1}" type="presOf" srcId="{307846B8-F1BD-4F7C-AD34-B473BFB5BC15}" destId="{55BF794F-1EFB-8545-B4D1-686A1B816047}" srcOrd="0" destOrd="0" presId="urn:microsoft.com/office/officeart/2005/8/layout/default"/>
    <dgm:cxn modelId="{6F99FA30-539A-42C0-847A-0982798C1973}" srcId="{8DD35B22-A372-4B30-8C84-367E349EB4F4}" destId="{8A968EA9-503B-45FE-B7FE-22B0704A6191}" srcOrd="4" destOrd="0" parTransId="{870D0FD5-9750-4747-BC4B-52CECFE75306}" sibTransId="{92F2138D-630B-4522-AA62-9F89DF77E45A}"/>
    <dgm:cxn modelId="{3BDC2F47-FC1C-3442-87DB-52D038B8F0C4}" type="presOf" srcId="{981BF73B-D284-48B4-A88D-CAB658277363}" destId="{FD43D96E-33C7-B54B-93F2-15C99F0E7A39}" srcOrd="0" destOrd="0" presId="urn:microsoft.com/office/officeart/2005/8/layout/default"/>
    <dgm:cxn modelId="{603EB654-2494-413F-94B7-3CD9AB04352A}" srcId="{8DD35B22-A372-4B30-8C84-367E349EB4F4}" destId="{065C34EE-2AA3-4080-B4A3-CD49A5154819}" srcOrd="5" destOrd="0" parTransId="{719FD46C-FC22-4A31-B9F0-9CEEE3C565C2}" sibTransId="{BB5E3F8E-3912-4F83-A6A1-1CC74F231EFF}"/>
    <dgm:cxn modelId="{47C45D5C-6154-4438-A45E-54A5C4C43CAA}" srcId="{8DD35B22-A372-4B30-8C84-367E349EB4F4}" destId="{09971429-7B7A-4181-AC3C-A46E29C8A100}" srcOrd="3" destOrd="0" parTransId="{B1F19FD0-6308-46E3-A867-98B976608DA0}" sibTransId="{48694F02-D096-4069-BED2-F7DAA0156AC3}"/>
    <dgm:cxn modelId="{AD981364-7F3B-6E45-878C-9B55E834C506}" type="presOf" srcId="{09971429-7B7A-4181-AC3C-A46E29C8A100}" destId="{43565E73-3C6B-A84B-97A0-B97C4030987D}" srcOrd="0" destOrd="0" presId="urn:microsoft.com/office/officeart/2005/8/layout/default"/>
    <dgm:cxn modelId="{8BE2A186-3F50-F541-AB07-24B5DFC14DCD}" type="presOf" srcId="{8DD35B22-A372-4B30-8C84-367E349EB4F4}" destId="{BD6C78B6-63FE-CE41-A000-6455EAE52A1E}" srcOrd="0" destOrd="0" presId="urn:microsoft.com/office/officeart/2005/8/layout/default"/>
    <dgm:cxn modelId="{6CADC79E-B95E-E844-9399-66564CE165B6}" type="presOf" srcId="{E226A626-0058-435D-93BF-E7432703E545}" destId="{AA5909B3-0DAD-274E-BA47-03AA6A29DC2C}" srcOrd="0" destOrd="0" presId="urn:microsoft.com/office/officeart/2005/8/layout/default"/>
    <dgm:cxn modelId="{CBE995EC-6B8B-44E0-B1CA-19F498A83E1E}" srcId="{8DD35B22-A372-4B30-8C84-367E349EB4F4}" destId="{307846B8-F1BD-4F7C-AD34-B473BFB5BC15}" srcOrd="0" destOrd="0" parTransId="{8FB35929-3692-4FA6-B50D-050F99D914F6}" sibTransId="{5E46CD8F-237C-48BC-B30F-1B46ECB2E610}"/>
    <dgm:cxn modelId="{865D13DD-4612-714A-8878-59BBF3524E62}" type="presParOf" srcId="{BD6C78B6-63FE-CE41-A000-6455EAE52A1E}" destId="{55BF794F-1EFB-8545-B4D1-686A1B816047}" srcOrd="0" destOrd="0" presId="urn:microsoft.com/office/officeart/2005/8/layout/default"/>
    <dgm:cxn modelId="{BF7E5176-AE6C-E443-8E59-BAC343C98DF6}" type="presParOf" srcId="{BD6C78B6-63FE-CE41-A000-6455EAE52A1E}" destId="{21A664A1-CDCA-5D4A-8E44-EA3FE931ED02}" srcOrd="1" destOrd="0" presId="urn:microsoft.com/office/officeart/2005/8/layout/default"/>
    <dgm:cxn modelId="{CCFCB21E-8791-304A-B81C-4A912676BC51}" type="presParOf" srcId="{BD6C78B6-63FE-CE41-A000-6455EAE52A1E}" destId="{FD43D96E-33C7-B54B-93F2-15C99F0E7A39}" srcOrd="2" destOrd="0" presId="urn:microsoft.com/office/officeart/2005/8/layout/default"/>
    <dgm:cxn modelId="{0CB0DBF4-22C5-D048-8D80-EDC1675B5475}" type="presParOf" srcId="{BD6C78B6-63FE-CE41-A000-6455EAE52A1E}" destId="{234BFF28-CAE8-8849-9002-2F68A4AA9064}" srcOrd="3" destOrd="0" presId="urn:microsoft.com/office/officeart/2005/8/layout/default"/>
    <dgm:cxn modelId="{259E9E1A-15F7-4E4A-9FAB-47581C0688DE}" type="presParOf" srcId="{BD6C78B6-63FE-CE41-A000-6455EAE52A1E}" destId="{AA5909B3-0DAD-274E-BA47-03AA6A29DC2C}" srcOrd="4" destOrd="0" presId="urn:microsoft.com/office/officeart/2005/8/layout/default"/>
    <dgm:cxn modelId="{4FEADB75-60B7-0249-8A3F-200DEF005C6D}" type="presParOf" srcId="{BD6C78B6-63FE-CE41-A000-6455EAE52A1E}" destId="{54E27C3A-5C1F-B74F-991C-C6913183A8C9}" srcOrd="5" destOrd="0" presId="urn:microsoft.com/office/officeart/2005/8/layout/default"/>
    <dgm:cxn modelId="{9FC485A9-C836-364F-B930-BF91BC747CB0}" type="presParOf" srcId="{BD6C78B6-63FE-CE41-A000-6455EAE52A1E}" destId="{43565E73-3C6B-A84B-97A0-B97C4030987D}" srcOrd="6" destOrd="0" presId="urn:microsoft.com/office/officeart/2005/8/layout/default"/>
    <dgm:cxn modelId="{9C641AB1-C38D-B349-AB0C-FA437A420525}" type="presParOf" srcId="{BD6C78B6-63FE-CE41-A000-6455EAE52A1E}" destId="{0C369CBF-C1B5-0846-8E37-A9E966DEFC7D}" srcOrd="7" destOrd="0" presId="urn:microsoft.com/office/officeart/2005/8/layout/default"/>
    <dgm:cxn modelId="{F568F327-6993-6540-B163-DFFF8D0F9557}" type="presParOf" srcId="{BD6C78B6-63FE-CE41-A000-6455EAE52A1E}" destId="{A7DCE899-0462-324D-8F6D-4B40D6FFDD90}" srcOrd="8" destOrd="0" presId="urn:microsoft.com/office/officeart/2005/8/layout/default"/>
    <dgm:cxn modelId="{5203851B-6C11-4E42-BB74-6808588BC016}" type="presParOf" srcId="{BD6C78B6-63FE-CE41-A000-6455EAE52A1E}" destId="{1CB7A934-FFDE-4742-BCD4-4B3125DDFB34}" srcOrd="9" destOrd="0" presId="urn:microsoft.com/office/officeart/2005/8/layout/default"/>
    <dgm:cxn modelId="{013FA34A-7E4A-1E44-9F36-31D0A51E4F1D}" type="presParOf" srcId="{BD6C78B6-63FE-CE41-A000-6455EAE52A1E}" destId="{C2C2F4F9-67C0-D844-9EC1-928FB9CFF7F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F794F-1EFB-8545-B4D1-686A1B816047}">
      <dsp:nvSpPr>
        <dsp:cNvPr id="0" name=""/>
        <dsp:cNvSpPr/>
      </dsp:nvSpPr>
      <dsp:spPr>
        <a:xfrm>
          <a:off x="0" y="194188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u="sng" kern="1200" baseline="0" dirty="0">
              <a:solidFill>
                <a:srgbClr val="C00000"/>
              </a:solidFill>
            </a:rPr>
            <a:t>GROUP 3​</a:t>
          </a:r>
          <a:endParaRPr lang="en-US" sz="2100" kern="1200" dirty="0">
            <a:solidFill>
              <a:srgbClr val="C00000"/>
            </a:solidFill>
          </a:endParaRPr>
        </a:p>
      </dsp:txBody>
      <dsp:txXfrm>
        <a:off x="0" y="194188"/>
        <a:ext cx="2686458" cy="1611875"/>
      </dsp:txXfrm>
    </dsp:sp>
    <dsp:sp modelId="{FD43D96E-33C7-B54B-93F2-15C99F0E7A39}">
      <dsp:nvSpPr>
        <dsp:cNvPr id="0" name=""/>
        <dsp:cNvSpPr/>
      </dsp:nvSpPr>
      <dsp:spPr>
        <a:xfrm>
          <a:off x="2933827" y="215448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MD ASHRAFUL MOKHLOOK TALUKDAR: </a:t>
          </a:r>
          <a:r>
            <a:rPr lang="en-US" sz="2100" b="1" i="0" u="sng" kern="1200" baseline="0" dirty="0"/>
            <a:t>2441949</a:t>
          </a:r>
          <a:r>
            <a:rPr lang="en-US" sz="2100" b="0" i="0" kern="1200" baseline="0" dirty="0"/>
            <a:t>​</a:t>
          </a:r>
          <a:endParaRPr lang="en-US" sz="2100" kern="1200" dirty="0"/>
        </a:p>
      </dsp:txBody>
      <dsp:txXfrm>
        <a:off x="2933827" y="215448"/>
        <a:ext cx="2686458" cy="1611875"/>
      </dsp:txXfrm>
    </dsp:sp>
    <dsp:sp modelId="{AA5909B3-0DAD-274E-BA47-03AA6A29DC2C}">
      <dsp:nvSpPr>
        <dsp:cNvPr id="0" name=""/>
        <dsp:cNvSpPr/>
      </dsp:nvSpPr>
      <dsp:spPr>
        <a:xfrm>
          <a:off x="5910209" y="194188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GABRIELA HARISSIS:</a:t>
          </a:r>
          <a:r>
            <a:rPr lang="en-US" sz="2100" b="1" i="0" kern="1200" baseline="0" dirty="0"/>
            <a:t> </a:t>
          </a:r>
          <a:r>
            <a:rPr lang="en-US" sz="2100" b="1" i="0" u="sng" kern="1200" baseline="0" dirty="0"/>
            <a:t>2509668</a:t>
          </a:r>
          <a:r>
            <a:rPr lang="en-US" sz="2100" b="0" i="0" kern="1200" baseline="0" dirty="0"/>
            <a:t>​</a:t>
          </a:r>
          <a:endParaRPr lang="en-US" sz="2100" kern="1200" dirty="0"/>
        </a:p>
      </dsp:txBody>
      <dsp:txXfrm>
        <a:off x="5910209" y="194188"/>
        <a:ext cx="2686458" cy="1611875"/>
      </dsp:txXfrm>
    </dsp:sp>
    <dsp:sp modelId="{43565E73-3C6B-A84B-97A0-B97C4030987D}">
      <dsp:nvSpPr>
        <dsp:cNvPr id="0" name=""/>
        <dsp:cNvSpPr/>
      </dsp:nvSpPr>
      <dsp:spPr>
        <a:xfrm>
          <a:off x="0" y="2074709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JENNIFER HEALY: </a:t>
          </a:r>
          <a:r>
            <a:rPr lang="en-US" sz="2100" b="1" i="0" u="sng" kern="1200" baseline="0" dirty="0"/>
            <a:t>2513886</a:t>
          </a:r>
          <a:r>
            <a:rPr lang="en-US" sz="2100" b="0" i="0" kern="1200" baseline="0" dirty="0"/>
            <a:t>​</a:t>
          </a:r>
          <a:endParaRPr lang="en-US" sz="2100" kern="1200" dirty="0"/>
        </a:p>
      </dsp:txBody>
      <dsp:txXfrm>
        <a:off x="0" y="2074709"/>
        <a:ext cx="2686458" cy="1611875"/>
      </dsp:txXfrm>
    </dsp:sp>
    <dsp:sp modelId="{A7DCE899-0462-324D-8F6D-4B40D6FFDD90}">
      <dsp:nvSpPr>
        <dsp:cNvPr id="0" name=""/>
        <dsp:cNvSpPr/>
      </dsp:nvSpPr>
      <dsp:spPr>
        <a:xfrm>
          <a:off x="2955104" y="2074709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OKECHUKWU SAMUEL OHIAGU: </a:t>
          </a:r>
          <a:r>
            <a:rPr lang="en-US" sz="2100" b="1" i="0" u="sng" kern="1200" baseline="0" dirty="0"/>
            <a:t>2518547</a:t>
          </a:r>
          <a:r>
            <a:rPr lang="en-US" sz="2100" b="0" i="0" kern="1200" baseline="0" dirty="0"/>
            <a:t>​</a:t>
          </a:r>
          <a:endParaRPr lang="en-US" sz="2100" kern="1200" dirty="0"/>
        </a:p>
      </dsp:txBody>
      <dsp:txXfrm>
        <a:off x="2955104" y="2074709"/>
        <a:ext cx="2686458" cy="1611875"/>
      </dsp:txXfrm>
    </dsp:sp>
    <dsp:sp modelId="{C2C2F4F9-67C0-D844-9EC1-928FB9CFF7F8}">
      <dsp:nvSpPr>
        <dsp:cNvPr id="0" name=""/>
        <dsp:cNvSpPr/>
      </dsp:nvSpPr>
      <dsp:spPr>
        <a:xfrm>
          <a:off x="5910209" y="2074709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WASIU OLAGBEMIGA YUSUPH: </a:t>
          </a:r>
          <a:r>
            <a:rPr lang="en-US" sz="2100" b="1" i="0" u="sng" kern="1200" baseline="0" dirty="0"/>
            <a:t>2509130</a:t>
          </a:r>
          <a:endParaRPr lang="en-US" sz="2100" u="sng" kern="1200" dirty="0"/>
        </a:p>
      </dsp:txBody>
      <dsp:txXfrm>
        <a:off x="5910209" y="2074709"/>
        <a:ext cx="2686458" cy="16118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437F423-CF01-0104-B922-CFB9BE93430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585427-CC43-0155-3874-4288F053C79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A2C330-8FB5-9A45-A0C3-945F30A747DA}" type="datetimeFigureOut">
              <a:rPr lang="en-US" smtClean="0"/>
              <a:t>11/8/25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90ABF6-7DC7-6BFB-1100-18A1CD13713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F925B4-5732-C002-55BC-5BA715F48FE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493894-B693-7645-8DB6-24E6A240C2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993533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11089-C045-754D-AA9D-36609754353A}" type="datetimeFigureOut">
              <a:rPr lang="en-US" smtClean="0"/>
              <a:t>11/8/25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01E1A8-6C46-AC4D-A330-256A1FE2B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41096"/>
      </p:ext>
    </p:extLst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16FAB-E781-734C-AAD2-76725AA2802A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036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879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211CC-DD7B-C74B-8056-D2B567CACB30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485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038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844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047B-02FC-704F-857E-A1CF5D2D2FA3}" type="datetime1">
              <a:rPr lang="en-GB" smtClean="0"/>
              <a:t>08/11/2025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831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9FFB-8E8F-2C4F-9D7D-120F11F1C6FA}" type="datetime1">
              <a:rPr lang="en-GB" smtClean="0"/>
              <a:t>08/11/2025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17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67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E59FC-D3D3-5046-9B34-0C374907D111}" type="datetime1">
              <a:rPr lang="en-GB" smtClean="0"/>
              <a:t>08/11/2025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903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234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700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951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5985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032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502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505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690EC-17EC-AB42-A15E-C5D7941E689B}" type="datetime1">
              <a:rPr lang="en-GB" smtClean="0"/>
              <a:t>08/11/2025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725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65" r:id="rId1"/>
    <p:sldLayoutId id="2147484666" r:id="rId2"/>
    <p:sldLayoutId id="2147484667" r:id="rId3"/>
    <p:sldLayoutId id="2147484668" r:id="rId4"/>
    <p:sldLayoutId id="2147484669" r:id="rId5"/>
    <p:sldLayoutId id="2147484670" r:id="rId6"/>
    <p:sldLayoutId id="2147484671" r:id="rId7"/>
    <p:sldLayoutId id="2147484672" r:id="rId8"/>
    <p:sldLayoutId id="2147484673" r:id="rId9"/>
    <p:sldLayoutId id="2147484674" r:id="rId10"/>
    <p:sldLayoutId id="2147484675" r:id="rId11"/>
    <p:sldLayoutId id="2147484676" r:id="rId12"/>
    <p:sldLayoutId id="2147484677" r:id="rId13"/>
    <p:sldLayoutId id="2147484678" r:id="rId14"/>
    <p:sldLayoutId id="2147484679" r:id="rId15"/>
    <p:sldLayoutId id="2147484680" r:id="rId16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pxhere.com/es/photo/875310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-up of several hands&#10;&#10;AI-generated content may be incorrect.">
            <a:extLst>
              <a:ext uri="{FF2B5EF4-FFF2-40B4-BE49-F238E27FC236}">
                <a16:creationId xmlns:a16="http://schemas.microsoft.com/office/drawing/2014/main" id="{56273374-90D5-4FD3-64D1-E50980BB307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154" b="2564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10" name="Rectangle 1">
            <a:extLst>
              <a:ext uri="{FF2B5EF4-FFF2-40B4-BE49-F238E27FC236}">
                <a16:creationId xmlns:a16="http://schemas.microsoft.com/office/drawing/2014/main" id="{7D8B34DA-C29F-0B26-AF37-6997B0393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3202817"/>
              </p:ext>
            </p:extLst>
          </p:nvPr>
        </p:nvGraphicFramePr>
        <p:xfrm>
          <a:off x="1797666" y="1938168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91661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5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9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1" name="Isosceles Triangle 60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A51C5-2702-613B-DAD2-9F1DEAA41B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2477" y="1013253"/>
            <a:ext cx="696075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4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</a:t>
            </a:r>
            <a:br>
              <a:rPr lang="en-GB" sz="4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 Word and MS Teams</a:t>
            </a:r>
            <a:br>
              <a:rPr lang="en-GB" sz="4200" dirty="0">
                <a:solidFill>
                  <a:srgbClr val="FFFFFF"/>
                </a:solidFill>
              </a:rPr>
            </a:br>
            <a:endParaRPr lang="en-US" sz="4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5E367-3337-6821-BA9B-82A9CFB65F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3058" y="3962088"/>
            <a:ext cx="6657124" cy="1186108"/>
          </a:xfrm>
        </p:spPr>
        <p:txBody>
          <a:bodyPr>
            <a:normAutofit/>
          </a:bodyPr>
          <a:lstStyle/>
          <a:p>
            <a:pPr algn="l"/>
            <a:r>
              <a:rPr lang="en-GB" sz="2400" b="1" dirty="0">
                <a:solidFill>
                  <a:schemeClr val="accent2">
                    <a:lumMod val="50000"/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Sunrise Residential Care Home Case Study</a:t>
            </a:r>
            <a:endParaRPr lang="en-GB" sz="2400" dirty="0">
              <a:solidFill>
                <a:schemeClr val="accent2">
                  <a:lumMod val="50000"/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dirty="0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9545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656D0-830D-8EED-0B6B-FAF701ACE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05" y="609600"/>
            <a:ext cx="10664455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19BBC-9972-562A-99A3-C2825C807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91731"/>
            <a:ext cx="9498024" cy="4249632"/>
          </a:xfrm>
        </p:spPr>
        <p:txBody>
          <a:bodyPr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0" indent="0">
              <a:buNone/>
            </a:pPr>
            <a:r>
              <a:rPr lang="en-GB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 to Sunrise Residential Care Home</a:t>
            </a:r>
          </a:p>
          <a:p>
            <a:pPr marL="0" indent="0">
              <a:buNone/>
            </a:pPr>
            <a:endParaRPr lang="en-US" b="1" dirty="0">
              <a:ln/>
              <a:solidFill>
                <a:schemeClr val="accent4"/>
              </a:solidFill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7B3B434C-6868-B79D-448C-4C7BB383FA89}"/>
              </a:ext>
            </a:extLst>
          </p:cNvPr>
          <p:cNvSpPr/>
          <p:nvPr/>
        </p:nvSpPr>
        <p:spPr>
          <a:xfrm>
            <a:off x="988828" y="2679405"/>
            <a:ext cx="3732028" cy="1485291"/>
          </a:xfrm>
          <a:prstGeom prst="roundRect">
            <a:avLst/>
          </a:prstGeom>
          <a:noFill/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Facility Overview</a:t>
            </a:r>
            <a:endParaRPr lang="en-GB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Medium-sized home with ~35</a:t>
            </a:r>
          </a:p>
          <a:p>
            <a:r>
              <a:rPr lang="en-GB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residents requiring long-term care.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42C940B-7609-5A1D-FC75-2AF30E9F2CDE}"/>
              </a:ext>
            </a:extLst>
          </p:cNvPr>
          <p:cNvSpPr/>
          <p:nvPr/>
        </p:nvSpPr>
        <p:spPr>
          <a:xfrm>
            <a:off x="5656520" y="2679406"/>
            <a:ext cx="4146697" cy="1485290"/>
          </a:xfrm>
          <a:prstGeom prst="roundRect">
            <a:avLst/>
          </a:prstGeom>
          <a:noFill/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Staff Composition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include nurses, carers, and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administrative personnel.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C12E30B-C265-D094-753F-A6A4E4FF9850}"/>
              </a:ext>
            </a:extLst>
          </p:cNvPr>
          <p:cNvSpPr/>
          <p:nvPr/>
        </p:nvSpPr>
        <p:spPr>
          <a:xfrm>
            <a:off x="988828" y="4344083"/>
            <a:ext cx="3732028" cy="1518536"/>
          </a:xfrm>
          <a:prstGeom prst="roundRect">
            <a:avLst/>
          </a:prstGeom>
          <a:noFill/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reliance on digital tools for communication and documentation</a:t>
            </a:r>
            <a:r>
              <a:rPr lang="en-GB" dirty="0"/>
              <a:t>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7AE4CD0-9E5D-4093-30EB-7A5CBD2FD465}"/>
              </a:ext>
            </a:extLst>
          </p:cNvPr>
          <p:cNvSpPr/>
          <p:nvPr/>
        </p:nvSpPr>
        <p:spPr>
          <a:xfrm>
            <a:off x="5656521" y="4317005"/>
            <a:ext cx="4146698" cy="1518536"/>
          </a:xfrm>
          <a:prstGeom prst="roundRect">
            <a:avLst/>
          </a:prstGeom>
          <a:noFill/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quality, safety, and efficiency of care.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to develop staff members' digital competence.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(Health Education England, 2020).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555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235B9-B762-B5F7-6D43-E6125B13A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391159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72032-82E7-84F2-A229-B70645ECC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0270752" cy="388077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Solutions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Microsoft 365 in Health and Social Care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0158B1B-81D1-1C85-3C49-37562244A973}"/>
              </a:ext>
            </a:extLst>
          </p:cNvPr>
          <p:cNvSpPr/>
          <p:nvPr/>
        </p:nvSpPr>
        <p:spPr>
          <a:xfrm>
            <a:off x="956930" y="3258880"/>
            <a:ext cx="4274289" cy="1196162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Integrated Solutions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365 offers integrated digital solutions for workplace efficiency.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6ACB9283-54BD-1D39-46BC-4DC77C3CC0C1}"/>
              </a:ext>
            </a:extLst>
          </p:cNvPr>
          <p:cNvSpPr/>
          <p:nvPr/>
        </p:nvSpPr>
        <p:spPr>
          <a:xfrm>
            <a:off x="6260806" y="3258879"/>
            <a:ext cx="4499344" cy="1196161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Enhanced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Tools enhance data management, communication, and collaboration</a:t>
            </a:r>
            <a:r>
              <a:rPr lang="en-GB" dirty="0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775D6D0-138F-F2C8-0FFD-6BA8BFCBF712}"/>
              </a:ext>
            </a:extLst>
          </p:cNvPr>
          <p:cNvSpPr/>
          <p:nvPr/>
        </p:nvSpPr>
        <p:spPr>
          <a:xfrm>
            <a:off x="956931" y="4589979"/>
            <a:ext cx="4274288" cy="1247295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Secure Sharing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secure information sharing and real-time documentation.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 Digital, 2021).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75DB1E1-7ABE-100F-A51A-C80363DA8615}"/>
              </a:ext>
            </a:extLst>
          </p:cNvPr>
          <p:cNvSpPr/>
          <p:nvPr/>
        </p:nvSpPr>
        <p:spPr>
          <a:xfrm>
            <a:off x="6260806" y="4589977"/>
            <a:ext cx="4499344" cy="124729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b="1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Adoption aligns with digital transformation goals in UK social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(Skills for Care, 2022).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468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D2EC7-037D-919D-9085-93BE1432B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249785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C0D7C-B4B1-9664-7B29-9E032F16F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30400"/>
            <a:ext cx="10249786" cy="41985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Microsoft 365 in Health and Social Care</a:t>
            </a:r>
            <a:r>
              <a:rPr lang="en-GB" sz="32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911DB6D-101C-7AD8-1D41-497DADB587A2}"/>
              </a:ext>
            </a:extLst>
          </p:cNvPr>
          <p:cNvSpPr/>
          <p:nvPr/>
        </p:nvSpPr>
        <p:spPr>
          <a:xfrm>
            <a:off x="601362" y="3244100"/>
            <a:ext cx="4816549" cy="1935125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Collaboration and communication: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Tools like Microsoft Teams enable secure chat, video conferencing, and collaborative document editing, reducing email reliance and improves coordination between staff members.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05B6714-196D-9F62-EAD1-CC69F34492A1}"/>
              </a:ext>
            </a:extLst>
          </p:cNvPr>
          <p:cNvSpPr/>
          <p:nvPr/>
        </p:nvSpPr>
        <p:spPr>
          <a:xfrm>
            <a:off x="5562073" y="3244099"/>
            <a:ext cx="4947684" cy="1935125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Data security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365 agreements usually includes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advanced security features, such as Advanced Threat Protection, to help protect against cybersecurity threats.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9953FE-1C2C-87B0-EA4E-087AFE41B9D1}"/>
              </a:ext>
            </a:extLst>
          </p:cNvPr>
          <p:cNvSpPr txBox="1"/>
          <p:nvPr/>
        </p:nvSpPr>
        <p:spPr>
          <a:xfrm>
            <a:off x="1037968" y="2521531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Documentation Tool: Ms Word and Ms Teams</a:t>
            </a:r>
            <a:endParaRPr lang="en-GB" sz="18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158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9B005-7DB4-80FF-61C7-C7E7728E4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135978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781ED-C75A-D5B0-3C45-1AAD9A2BF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814" y="1825625"/>
            <a:ext cx="11421138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MS Word at Sunrise Care Home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Documentation Tool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B581D83-07B2-7713-D8C1-2A2CA2A7D45F}"/>
              </a:ext>
            </a:extLst>
          </p:cNvPr>
          <p:cNvSpPr/>
          <p:nvPr/>
        </p:nvSpPr>
        <p:spPr>
          <a:xfrm>
            <a:off x="766430" y="2966484"/>
            <a:ext cx="5043377" cy="99936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Used for care plans, incident reports, and resident assessments</a:t>
            </a:r>
            <a:r>
              <a:rPr lang="en-GB" dirty="0"/>
              <a:t>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79F0F8F9-1CCE-A76C-E38D-B4A21B6C5A7F}"/>
              </a:ext>
            </a:extLst>
          </p:cNvPr>
          <p:cNvSpPr/>
          <p:nvPr/>
        </p:nvSpPr>
        <p:spPr>
          <a:xfrm>
            <a:off x="766430" y="4209996"/>
            <a:ext cx="5043377" cy="99936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real-time editing and version tracking via OneDrive integration.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AE192610-C114-8FFF-B073-4D6328DEC7EF}"/>
              </a:ext>
            </a:extLst>
          </p:cNvPr>
          <p:cNvSpPr/>
          <p:nvPr/>
        </p:nvSpPr>
        <p:spPr>
          <a:xfrm>
            <a:off x="6310423" y="4209996"/>
            <a:ext cx="5043377" cy="99936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Increases consistency in record-keeping and professional communication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(Microsoft, 2023).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6459946-6EA3-D506-103B-05A6E1566D71}"/>
              </a:ext>
            </a:extLst>
          </p:cNvPr>
          <p:cNvSpPr/>
          <p:nvPr/>
        </p:nvSpPr>
        <p:spPr>
          <a:xfrm>
            <a:off x="6310423" y="2966484"/>
            <a:ext cx="5043377" cy="99936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Enables structured documentation with templates and formatting tools.</a:t>
            </a:r>
          </a:p>
        </p:txBody>
      </p:sp>
    </p:spTree>
    <p:extLst>
      <p:ext uri="{BB962C8B-B14F-4D97-AF65-F5344CB8AC3E}">
        <p14:creationId xmlns:p14="http://schemas.microsoft.com/office/powerpoint/2010/main" val="360374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E449D-F3A0-BE92-E06A-6D8BDDB99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433689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15C3F-183E-0DE9-9E1B-E89B88007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33" y="1825625"/>
            <a:ext cx="11196083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and Limitations of MS Word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n-GB" sz="2400" b="1" dirty="0"/>
              <a:t>:</a:t>
            </a:r>
            <a:endParaRPr lang="en-GB" sz="2400" dirty="0"/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Standardised Creation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Standardised document creation and professional presentation</a:t>
            </a:r>
            <a:r>
              <a:rPr lang="en-GB" sz="2000" dirty="0"/>
              <a:t>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Cloud Integration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Integration with cloud storage enhances accessibility and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security.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Collaboration Support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collaboration through shared editing and comments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Kampylis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615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7006B-21F8-D453-C995-7BF0BE934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035974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ABF4B-521F-4316-DC0E-47AB8964DE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9309"/>
            <a:ext cx="8596668" cy="447205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and Limitations of MS Word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GB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Digital Literacy Required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Requires digital literacy; errors in formatting or saving can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affect data accuracy.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Security Risks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Potential risk of data breaches if files are not stored securely.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Training Needs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Training required to ensure compliance with confidentiality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standards (NHSX, 2021).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294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AEF0F-6297-5DAF-478D-B716BA492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085401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0DF69-BCF3-A199-B599-0058A5713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3619"/>
            <a:ext cx="10515600" cy="46033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MS Teams at Sunrise Care</a:t>
            </a:r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endParaRPr lang="en-GB" sz="3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Platform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Staff Communication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Central platform for communication and coordination among staff.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Virtual Meetings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Enables virtual meetings with visiting health professionals.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Document Sharing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Facilitates document sharing, scheduling, and quick updates.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Improved Efficiency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Reduces reliance on paper memos and improves response times (Maguire et al., 2021).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7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650F3-AE97-0DD7-9FAC-E2FFA0236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2047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3B1F6-D036-B888-467B-BE7D43191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23" y="1297172"/>
            <a:ext cx="10930270" cy="50823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and Limitations of MS Teams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</a:t>
            </a:r>
            <a:r>
              <a:rPr lang="en-GB" b="1" dirty="0"/>
              <a:t>					                           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GB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4C6D115-2B6B-67C1-3E6C-669F61F2D70A}"/>
              </a:ext>
            </a:extLst>
          </p:cNvPr>
          <p:cNvSpPr/>
          <p:nvPr/>
        </p:nvSpPr>
        <p:spPr>
          <a:xfrm>
            <a:off x="838200" y="2488018"/>
            <a:ext cx="5043380" cy="1048009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Real-Time Collaboration.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Real-time collaboration and instant messaging enhance teamwork</a:t>
            </a:r>
            <a:r>
              <a:rPr lang="en-GB" dirty="0"/>
              <a:t>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C3F941A-2592-2668-993A-DC65209C1057}"/>
              </a:ext>
            </a:extLst>
          </p:cNvPr>
          <p:cNvSpPr/>
          <p:nvPr/>
        </p:nvSpPr>
        <p:spPr>
          <a:xfrm>
            <a:off x="6124356" y="3738600"/>
            <a:ext cx="5229444" cy="1048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Information Overload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Overuse of chat channels may lead to information overload.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3BC9CB0A-8B69-11D4-3A19-6A50908C561D}"/>
              </a:ext>
            </a:extLst>
          </p:cNvPr>
          <p:cNvSpPr/>
          <p:nvPr/>
        </p:nvSpPr>
        <p:spPr>
          <a:xfrm>
            <a:off x="6124355" y="2488018"/>
            <a:ext cx="5229444" cy="104800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Technical Dependencies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Dependent on stable internet and staff digital competence.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184C873-CE7A-432D-FA79-F52E74A3DA27}"/>
              </a:ext>
            </a:extLst>
          </p:cNvPr>
          <p:cNvSpPr/>
          <p:nvPr/>
        </p:nvSpPr>
        <p:spPr>
          <a:xfrm>
            <a:off x="838200" y="3738600"/>
            <a:ext cx="5043379" cy="1048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Secure Communication.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communication improves continuity of care.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7767C28-4912-1C4D-6449-2B6BFE1F77E2}"/>
              </a:ext>
            </a:extLst>
          </p:cNvPr>
          <p:cNvSpPr/>
          <p:nvPr/>
        </p:nvSpPr>
        <p:spPr>
          <a:xfrm>
            <a:off x="838200" y="5128955"/>
            <a:ext cx="5043379" cy="1048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Workflow Integration.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Integration with other MS 365 tools streamlines workflow. (Microsoft, 2023).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7A5371C-2F89-AC3C-66E7-5941A8922A46}"/>
              </a:ext>
            </a:extLst>
          </p:cNvPr>
          <p:cNvSpPr/>
          <p:nvPr/>
        </p:nvSpPr>
        <p:spPr>
          <a:xfrm>
            <a:off x="6124356" y="5128955"/>
            <a:ext cx="5229443" cy="1048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Notification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may require guidance to manage notifications effectively. (Nicolini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4035456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2CFDA-5971-6393-FB92-0B6BD93C4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344893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9AEAE-A11C-7418-AE4E-0A828B533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9822"/>
            <a:ext cx="10515600" cy="4805917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Challenge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Limited Digital Skills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A16F5E3-1A58-38AC-5F13-C9C5B7AA01A3}"/>
              </a:ext>
            </a:extLst>
          </p:cNvPr>
          <p:cNvSpPr/>
          <p:nvPr/>
        </p:nvSpPr>
        <p:spPr>
          <a:xfrm>
            <a:off x="1000897" y="2987748"/>
            <a:ext cx="4485503" cy="1244009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Delayed Documentation</a:t>
            </a:r>
            <a:endParaRPr lang="en-GB" dirty="0"/>
          </a:p>
          <a:p>
            <a:r>
              <a:rPr lang="en-GB" dirty="0"/>
              <a:t>Staff lacking confidence in digital tools</a:t>
            </a:r>
          </a:p>
          <a:p>
            <a:r>
              <a:rPr lang="en-GB" dirty="0"/>
              <a:t>may delay documentation or</a:t>
            </a:r>
          </a:p>
          <a:p>
            <a:r>
              <a:rPr lang="en-GB" dirty="0"/>
              <a:t>communication.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38347783-6D50-325B-ED62-184192D853C9}"/>
              </a:ext>
            </a:extLst>
          </p:cNvPr>
          <p:cNvSpPr/>
          <p:nvPr/>
        </p:nvSpPr>
        <p:spPr>
          <a:xfrm>
            <a:off x="5849679" y="2969728"/>
            <a:ext cx="4284921" cy="1244009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Error Risks</a:t>
            </a:r>
            <a:endParaRPr lang="en-GB" dirty="0"/>
          </a:p>
          <a:p>
            <a:r>
              <a:rPr lang="en-GB" dirty="0"/>
              <a:t>Risk of errors in record-keeping and</a:t>
            </a:r>
          </a:p>
          <a:p>
            <a:r>
              <a:rPr lang="en-GB" dirty="0"/>
              <a:t>data sharing (Topol, 2019).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3E9AB10-609F-A009-EFA6-4D664B13980D}"/>
              </a:ext>
            </a:extLst>
          </p:cNvPr>
          <p:cNvSpPr/>
          <p:nvPr/>
        </p:nvSpPr>
        <p:spPr>
          <a:xfrm>
            <a:off x="3343939" y="4633724"/>
            <a:ext cx="4284921" cy="1244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Reduced Efficiency</a:t>
            </a:r>
            <a:endParaRPr lang="en-GB" dirty="0"/>
          </a:p>
          <a:p>
            <a:r>
              <a:rPr lang="en-GB" dirty="0"/>
              <a:t>May reduce efficiency and increase</a:t>
            </a:r>
          </a:p>
          <a:p>
            <a:r>
              <a:rPr lang="en-GB" dirty="0"/>
              <a:t>stress among care staff.</a:t>
            </a:r>
          </a:p>
        </p:txBody>
      </p:sp>
    </p:spTree>
    <p:extLst>
      <p:ext uri="{BB962C8B-B14F-4D97-AF65-F5344CB8AC3E}">
        <p14:creationId xmlns:p14="http://schemas.microsoft.com/office/powerpoint/2010/main" val="3352880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78EAC-1A02-4662-3EB1-73E4D841F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357250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6E034-1863-2D84-9779-E96448CD0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541721"/>
            <a:ext cx="11291777" cy="4951154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Safety Checklist for Sunrise Care Home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C76B761-1816-D254-3414-1EB6AA200517}"/>
              </a:ext>
            </a:extLst>
          </p:cNvPr>
          <p:cNvSpPr/>
          <p:nvPr/>
        </p:nvSpPr>
        <p:spPr>
          <a:xfrm>
            <a:off x="971992" y="3765659"/>
            <a:ext cx="4264543" cy="1367503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Patient Confidentiality</a:t>
            </a:r>
            <a:endParaRPr lang="en-GB" dirty="0"/>
          </a:p>
          <a:p>
            <a:r>
              <a:rPr lang="en-GB" dirty="0"/>
              <a:t>Follow GDPR and Data Protection Act (2018) guidelines.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0304A4F-9587-E283-391F-52ECD83E6DF3}"/>
              </a:ext>
            </a:extLst>
          </p:cNvPr>
          <p:cNvSpPr/>
          <p:nvPr/>
        </p:nvSpPr>
        <p:spPr>
          <a:xfrm>
            <a:off x="1366211" y="2213897"/>
            <a:ext cx="4264544" cy="1412692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Secure Logins</a:t>
            </a:r>
            <a:endParaRPr lang="en-GB" dirty="0"/>
          </a:p>
          <a:p>
            <a:r>
              <a:rPr lang="en-GB" dirty="0"/>
              <a:t>Use strong passwords and multi-</a:t>
            </a:r>
          </a:p>
          <a:p>
            <a:r>
              <a:rPr lang="en-GB" dirty="0"/>
              <a:t>factor authentication.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A6CFDD9-B2F4-8466-8DF0-4BA3C5B14AFB}"/>
              </a:ext>
            </a:extLst>
          </p:cNvPr>
          <p:cNvSpPr/>
          <p:nvPr/>
        </p:nvSpPr>
        <p:spPr>
          <a:xfrm>
            <a:off x="4050116" y="5266660"/>
            <a:ext cx="4264544" cy="1367503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Safe Document Storage</a:t>
            </a:r>
            <a:endParaRPr lang="en-GB" dirty="0"/>
          </a:p>
          <a:p>
            <a:r>
              <a:rPr lang="en-GB" dirty="0"/>
              <a:t>Store files on OneDrive or Teams</a:t>
            </a:r>
          </a:p>
          <a:p>
            <a:r>
              <a:rPr lang="en-GB" dirty="0"/>
              <a:t>with restricted permissions.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BE0E997-3FBA-9022-25E5-FC65CA9E8BF6}"/>
              </a:ext>
            </a:extLst>
          </p:cNvPr>
          <p:cNvSpPr/>
          <p:nvPr/>
        </p:nvSpPr>
        <p:spPr>
          <a:xfrm>
            <a:off x="5804490" y="3765659"/>
            <a:ext cx="4264544" cy="1367503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Device Management</a:t>
            </a:r>
            <a:endParaRPr lang="en-GB" dirty="0"/>
          </a:p>
          <a:p>
            <a:r>
              <a:rPr lang="en-GB" dirty="0"/>
              <a:t>Log out after sessions and lock screens when unattended</a:t>
            </a:r>
          </a:p>
          <a:p>
            <a:r>
              <a:rPr lang="en-GB" dirty="0"/>
              <a:t>(ICO, 2023).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5810172-3E18-282A-8D43-FE0A8644E66B}"/>
              </a:ext>
            </a:extLst>
          </p:cNvPr>
          <p:cNvSpPr/>
          <p:nvPr/>
        </p:nvSpPr>
        <p:spPr>
          <a:xfrm>
            <a:off x="6382192" y="2213897"/>
            <a:ext cx="4264544" cy="1367503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Email Safety</a:t>
            </a:r>
            <a:endParaRPr lang="en-GB" dirty="0"/>
          </a:p>
          <a:p>
            <a:r>
              <a:rPr lang="en-GB" dirty="0"/>
              <a:t>Avoid opening unknown attachments</a:t>
            </a:r>
          </a:p>
          <a:p>
            <a:r>
              <a:rPr lang="en-GB" dirty="0"/>
              <a:t>or sharing sensitive data via email.</a:t>
            </a:r>
          </a:p>
        </p:txBody>
      </p:sp>
    </p:spTree>
    <p:extLst>
      <p:ext uri="{BB962C8B-B14F-4D97-AF65-F5344CB8AC3E}">
        <p14:creationId xmlns:p14="http://schemas.microsoft.com/office/powerpoint/2010/main" val="1061477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6A355-82DC-EA88-0498-8051277CB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221325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47178-F895-5ACF-F8AC-2A73A2846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038403D-1112-437D-CB6B-58D2CA6EC34E}"/>
              </a:ext>
            </a:extLst>
          </p:cNvPr>
          <p:cNvSpPr/>
          <p:nvPr/>
        </p:nvSpPr>
        <p:spPr>
          <a:xfrm>
            <a:off x="782623" y="3070655"/>
            <a:ext cx="9016285" cy="2384854"/>
          </a:xfrm>
          <a:prstGeom prst="roundRect">
            <a:avLst/>
          </a:prstGeom>
          <a:gradFill>
            <a:gsLst>
              <a:gs pos="0">
                <a:schemeClr val="accent1">
                  <a:tint val="65000"/>
                  <a:lumMod val="110000"/>
                </a:schemeClr>
              </a:gs>
              <a:gs pos="88000">
                <a:schemeClr val="accent1">
                  <a:tint val="9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 Word and MS Teams support efficiency, communication, and safe care delivery.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Training in digital literacy is essential for optimal use of digital systems.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Continuous improvement and adherence to digital safety are key to quality care.</a:t>
            </a:r>
          </a:p>
        </p:txBody>
      </p:sp>
    </p:spTree>
    <p:extLst>
      <p:ext uri="{BB962C8B-B14F-4D97-AF65-F5344CB8AC3E}">
        <p14:creationId xmlns:p14="http://schemas.microsoft.com/office/powerpoint/2010/main" val="2244561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A60F5-778D-EBFE-43E2-CAD7AEC07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443747" cy="1320800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04E48-5AE8-9810-71DB-67032D538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033" y="1692876"/>
            <a:ext cx="10685720" cy="46866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rgbClr val="0070C0"/>
                </a:solidFill>
              </a:rPr>
              <a:t>References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(2020)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The Future Digital Workforce.. London: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HEE Publications.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ICO (2023)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and Security Guidance.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Information Commissioner's Office.</a:t>
            </a:r>
          </a:p>
          <a:p>
            <a:pPr marL="0" indent="0">
              <a:buNone/>
            </a:pP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Kampylis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P., Punie, Y. and Devine, J. (2020)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Promoting Effective Digital Work Practices.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European Commission.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Microsoft (2023)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Microsoft 365 for Health and 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Microsoft Corporation.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Maguire, D. et al. (2021)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Working in Health and Social 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The King's Fund.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NHS Digital (2021)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Social 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NHS England.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NHSX (2021)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Information Governance for Digital Systems.,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London: NHSX Publications.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Nicolini, D. et al. (2020)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Collaboration and Digital Practices in Healthcare.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Oxford University Press.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(2022)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Skills Framework for Adult Social 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Skills for Care.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Topol, E. (2019)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The Topol Review: Preparing the Healthcare Workforce to Deliver the Digital Future.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NHS Health Education 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416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396</TotalTime>
  <Words>1023</Words>
  <Application>Microsoft Macintosh PowerPoint</Application>
  <PresentationFormat>Widescreen</PresentationFormat>
  <Paragraphs>153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Trebuchet MS</vt:lpstr>
      <vt:lpstr>Wingdings 3</vt:lpstr>
      <vt:lpstr>Facet</vt:lpstr>
      <vt:lpstr>PowerPoint Presentation</vt:lpstr>
      <vt:lpstr>Enhancing Efficiency with MS Word and MS Teams 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Okechukwu Ohiagu (2518547)</dc:creator>
  <cp:lastModifiedBy>Okechukwu Ohiagu (2518547)</cp:lastModifiedBy>
  <cp:revision>1</cp:revision>
  <dcterms:created xsi:type="dcterms:W3CDTF">2025-11-08T03:55:26Z</dcterms:created>
  <dcterms:modified xsi:type="dcterms:W3CDTF">2025-11-08T10:32:23Z</dcterms:modified>
</cp:coreProperties>
</file>