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4"/>
  </p:sldMasterIdLst>
  <p:notesMasterIdLst>
    <p:notesMasterId r:id="rId12"/>
  </p:notesMasterIdLst>
  <p:handoutMasterIdLst>
    <p:handoutMasterId r:id="rId13"/>
  </p:handoutMasterIdLst>
  <p:sldIdLst>
    <p:sldId id="261" r:id="rId5"/>
    <p:sldId id="274" r:id="rId6"/>
    <p:sldId id="264" r:id="rId7"/>
    <p:sldId id="269" r:id="rId8"/>
    <p:sldId id="278" r:id="rId9"/>
    <p:sldId id="280" r:id="rId10"/>
    <p:sldId id="29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425" autoAdjust="0"/>
  </p:normalViewPr>
  <p:slideViewPr>
    <p:cSldViewPr snapToGrid="0">
      <p:cViewPr>
        <p:scale>
          <a:sx n="57" d="100"/>
          <a:sy n="57" d="100"/>
        </p:scale>
        <p:origin x="1016" y="36"/>
      </p:cViewPr>
      <p:guideLst/>
    </p:cSldViewPr>
  </p:slideViewPr>
  <p:notesTextViewPr>
    <p:cViewPr>
      <p:scale>
        <a:sx n="1" d="1"/>
        <a:sy n="1" d="1"/>
      </p:scale>
      <p:origin x="0" y="0"/>
    </p:cViewPr>
  </p:notesTextViewPr>
  <p:notesViewPr>
    <p:cSldViewPr snapToGrid="0">
      <p:cViewPr varScale="1">
        <p:scale>
          <a:sx n="88" d="100"/>
          <a:sy n="88" d="100"/>
        </p:scale>
        <p:origin x="382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23AA0E9-8CD0-4A6E-A65E-A06028B83FE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D5E2408B-C9AB-4665-AC99-B057BD0A43D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2086C934-6375-4D1D-8CE6-4E46436002A3}" type="datetime1">
              <a:rPr lang="en-GB" smtClean="0"/>
              <a:t>01/03/2024</a:t>
            </a:fld>
            <a:endParaRPr lang="en-GB" dirty="0"/>
          </a:p>
        </p:txBody>
      </p:sp>
      <p:sp>
        <p:nvSpPr>
          <p:cNvPr id="4" name="Footer Placeholder 3">
            <a:extLst>
              <a:ext uri="{FF2B5EF4-FFF2-40B4-BE49-F238E27FC236}">
                <a16:creationId xmlns:a16="http://schemas.microsoft.com/office/drawing/2014/main" id="{8CD1B215-531B-4869-BD98-BD3B1390B1C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60B53F21-4D67-455D-8074-E9E6EC26FAC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52858E0-3D38-47B7-97D4-4FE08D90D359}" type="slidenum">
              <a:rPr lang="en-GB" smtClean="0"/>
              <a:t>‹#›</a:t>
            </a:fld>
            <a:endParaRPr lang="en-GB" dirty="0"/>
          </a:p>
        </p:txBody>
      </p:sp>
    </p:spTree>
    <p:extLst>
      <p:ext uri="{BB962C8B-B14F-4D97-AF65-F5344CB8AC3E}">
        <p14:creationId xmlns:p14="http://schemas.microsoft.com/office/powerpoint/2010/main" val="282144333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7A25BC0A-8F03-40C9-A95B-D936CEA53091}" type="datetime1">
              <a:rPr lang="en-GB" noProof="0" smtClean="0"/>
              <a:t>01/03/2024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84ECAD9-32EE-4091-BDA5-6BD15ACC5E58}" type="slidenum">
              <a:rPr lang="en-GB" noProof="0" smtClean="0"/>
              <a:t>‹#›</a:t>
            </a:fld>
            <a:endParaRPr lang="en-GB" noProof="0" dirty="0"/>
          </a:p>
        </p:txBody>
      </p:sp>
    </p:spTree>
    <p:extLst>
      <p:ext uri="{BB962C8B-B14F-4D97-AF65-F5344CB8AC3E}">
        <p14:creationId xmlns:p14="http://schemas.microsoft.com/office/powerpoint/2010/main" val="110661893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pd.org/en/the-people-profession/the-profession-map/explore-the-profession-map/core-knowledge/"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www.cipd.org/en/the-people-profession/the-profession-map/explore-the-profession-map/specialist-knowledge/" TargetMode="External"/><Relationship Id="rId4" Type="http://schemas.openxmlformats.org/officeDocument/2006/relationships/hyperlink" Target="https://www.cipd.org/en/the-people-profession/the-profession-map/explore-the-profession-map/core-behaviours/" TargetMode="Externa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culturemonkey.io/employee-engagement/team-alignment/" TargetMode="External"/><Relationship Id="rId3" Type="http://schemas.openxmlformats.org/officeDocument/2006/relationships/hyperlink" Target="https://www.culturemonkey.io/employee-engagement/employee-engagement-in-hr/" TargetMode="External"/><Relationship Id="rId7" Type="http://schemas.openxmlformats.org/officeDocument/2006/relationships/hyperlink" Target="https://www.culturemonkey.io/employee-engagement/employee-voice/"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culturemonkey.io/employee-engagement/benefits-of-employee-feedback-survey/" TargetMode="External"/><Relationship Id="rId5" Type="http://schemas.openxmlformats.org/officeDocument/2006/relationships/hyperlink" Target="https://www.culturemonkey.io/employee-engagement/employee-commitment-survey/" TargetMode="External"/><Relationship Id="rId4" Type="http://schemas.openxmlformats.org/officeDocument/2006/relationships/hyperlink" Target="https://www.culturemonkey.io/employee-engagement/performance-improvement-plan/" TargetMode="External"/><Relationship Id="rId9" Type="http://schemas.openxmlformats.org/officeDocument/2006/relationships/hyperlink" Target="https://www.culturemonkey.io/resources/guides/the-what-and-the-how-of-employee-engagement/"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1</a:t>
            </a:fld>
            <a:endParaRPr lang="en-GB" dirty="0"/>
          </a:p>
        </p:txBody>
      </p:sp>
    </p:spTree>
    <p:extLst>
      <p:ext uri="{BB962C8B-B14F-4D97-AF65-F5344CB8AC3E}">
        <p14:creationId xmlns:p14="http://schemas.microsoft.com/office/powerpoint/2010/main" val="3455333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US" sz="1200" b="0" i="0" dirty="0">
                <a:solidFill>
                  <a:srgbClr val="445578"/>
                </a:solidFill>
                <a:effectLst/>
                <a:latin typeface="Arial" panose="020B0604020202020204" pitchFamily="34" charset="0"/>
                <a:cs typeface="Arial" panose="020B0604020202020204" pitchFamily="34" charset="0"/>
              </a:rPr>
              <a:t>Human Resources is  the department within an organization or company that take  care of hiring and managing staff.. It includes hiring , </a:t>
            </a:r>
          </a:p>
          <a:p>
            <a:pPr algn="l"/>
            <a:r>
              <a:rPr lang="en-US" sz="1200" b="0" i="0" dirty="0">
                <a:solidFill>
                  <a:srgbClr val="445578"/>
                </a:solidFill>
                <a:effectLst/>
                <a:latin typeface="Arial" panose="020B0604020202020204" pitchFamily="34" charset="0"/>
                <a:cs typeface="Arial" panose="020B0604020202020204" pitchFamily="34" charset="0"/>
              </a:rPr>
              <a:t>selecting, recruiting, training, promoting, paying, and letting go.</a:t>
            </a:r>
            <a:br>
              <a:rPr lang="en-US" sz="1200" b="0" i="0" dirty="0">
                <a:solidFill>
                  <a:srgbClr val="445578"/>
                </a:solidFill>
                <a:effectLst/>
                <a:latin typeface="Arial" panose="020B0604020202020204" pitchFamily="34" charset="0"/>
                <a:cs typeface="Arial" panose="020B0604020202020204" pitchFamily="34" charset="0"/>
              </a:rPr>
            </a:br>
            <a:r>
              <a:rPr lang="en-US" sz="1200" b="0" i="0" dirty="0">
                <a:solidFill>
                  <a:srgbClr val="0D0D0D"/>
                </a:solidFill>
                <a:effectLst/>
                <a:latin typeface="Arial" panose="020B0604020202020204" pitchFamily="34" charset="0"/>
                <a:cs typeface="Arial" panose="020B0604020202020204" pitchFamily="34" charset="0"/>
              </a:rPr>
              <a:t>No matter how big or small, it helps  the company to  has good and happy workers to achieve their goals. They do this by finding the right people to join, making sure everyone works well, and fixing any problems that come up.</a:t>
            </a:r>
          </a:p>
          <a:p>
            <a:pPr algn="l"/>
            <a:endParaRPr lang="en-US" sz="1200" b="0" i="0" dirty="0">
              <a:solidFill>
                <a:srgbClr val="0D0D0D"/>
              </a:solidFill>
              <a:effectLst/>
              <a:latin typeface="Arial" panose="020B0604020202020204" pitchFamily="34" charset="0"/>
              <a:cs typeface="Arial" panose="020B0604020202020204" pitchFamily="34" charset="0"/>
            </a:endParaRPr>
          </a:p>
          <a:p>
            <a:pPr algn="l"/>
            <a:r>
              <a:rPr lang="en-US" sz="1200" b="1" i="0" dirty="0">
                <a:solidFill>
                  <a:srgbClr val="0D0D0D"/>
                </a:solidFill>
                <a:effectLst/>
                <a:latin typeface="Ariel"/>
              </a:rPr>
              <a:t> Role 1</a:t>
            </a:r>
            <a:r>
              <a:rPr lang="en-US" sz="1200" b="0" i="0" dirty="0">
                <a:solidFill>
                  <a:srgbClr val="0D0D0D"/>
                </a:solidFill>
                <a:effectLst/>
                <a:latin typeface="Ariel"/>
              </a:rPr>
              <a:t>: Finding the Right People with the right skills ,what the company needs.</a:t>
            </a:r>
          </a:p>
          <a:p>
            <a:pPr algn="l"/>
            <a:r>
              <a:rPr lang="en-US" sz="1200" b="1" i="0" dirty="0">
                <a:solidFill>
                  <a:srgbClr val="0D0D0D"/>
                </a:solidFill>
                <a:effectLst/>
                <a:latin typeface="Ariel"/>
              </a:rPr>
              <a:t>Role 2</a:t>
            </a:r>
            <a:r>
              <a:rPr lang="en-US" sz="1200" b="0" i="0" dirty="0">
                <a:solidFill>
                  <a:srgbClr val="0D0D0D"/>
                </a:solidFill>
                <a:effectLst/>
                <a:latin typeface="Ariel"/>
              </a:rPr>
              <a:t>: Employee Training-</a:t>
            </a:r>
          </a:p>
          <a:p>
            <a:pPr algn="l"/>
            <a:r>
              <a:rPr lang="en-US" sz="1200" b="0" i="0" dirty="0">
                <a:solidFill>
                  <a:srgbClr val="0D0D0D"/>
                </a:solidFill>
                <a:effectLst/>
                <a:latin typeface="Ariel"/>
              </a:rPr>
              <a:t>HR managers help employees learn and grow. They figure out what training is needed, create programs, and support continuous learning. </a:t>
            </a:r>
          </a:p>
          <a:p>
            <a:pPr marL="0" indent="0" algn="l">
              <a:buNone/>
            </a:pPr>
            <a:r>
              <a:rPr lang="en-US" sz="1200" dirty="0">
                <a:solidFill>
                  <a:srgbClr val="0D0D0D"/>
                </a:solidFill>
                <a:latin typeface="Ariel"/>
              </a:rPr>
              <a:t> </a:t>
            </a:r>
            <a:r>
              <a:rPr lang="en-US" sz="1200" b="1" i="0" dirty="0">
                <a:solidFill>
                  <a:srgbClr val="0D0D0D"/>
                </a:solidFill>
                <a:effectLst/>
                <a:latin typeface="Ariel"/>
              </a:rPr>
              <a:t>Role </a:t>
            </a:r>
            <a:r>
              <a:rPr lang="en-US" sz="1200" b="0" i="0" dirty="0">
                <a:solidFill>
                  <a:srgbClr val="0D0D0D"/>
                </a:solidFill>
                <a:effectLst/>
                <a:latin typeface="Ariel"/>
              </a:rPr>
              <a:t>3: Organization Development</a:t>
            </a:r>
          </a:p>
          <a:p>
            <a:pPr algn="l"/>
            <a:r>
              <a:rPr lang="en-US" sz="1200" b="0" i="0" dirty="0">
                <a:solidFill>
                  <a:srgbClr val="0D0D0D"/>
                </a:solidFill>
                <a:effectLst/>
                <a:latin typeface="Ariel"/>
              </a:rPr>
              <a:t>This means making things more effective and creating a positive workplace. It's all about making the team stronger and the work environment better.</a:t>
            </a:r>
          </a:p>
          <a:p>
            <a:pPr algn="l"/>
            <a:r>
              <a:rPr lang="en-US" sz="1200" b="1" i="0" dirty="0">
                <a:solidFill>
                  <a:srgbClr val="0D0D0D"/>
                </a:solidFill>
                <a:effectLst/>
                <a:latin typeface="Ariel"/>
              </a:rPr>
              <a:t>Role 4: </a:t>
            </a:r>
            <a:r>
              <a:rPr lang="en-US" sz="1200" b="0" i="0" dirty="0">
                <a:solidFill>
                  <a:srgbClr val="0D0D0D"/>
                </a:solidFill>
                <a:effectLst/>
                <a:latin typeface="Ariel"/>
              </a:rPr>
              <a:t>Resolving problems </a:t>
            </a:r>
          </a:p>
          <a:p>
            <a:pPr algn="l"/>
            <a:r>
              <a:rPr lang="en-US" sz="1200" b="0" i="0" dirty="0">
                <a:solidFill>
                  <a:srgbClr val="0D0D0D"/>
                </a:solidFill>
                <a:effectLst/>
                <a:latin typeface="Ariel"/>
              </a:rPr>
              <a:t>among employees and make sure everyone communicates well. When people talk and work together smoothly, it helps the company succeed. </a:t>
            </a:r>
          </a:p>
          <a:p>
            <a:pPr algn="l"/>
            <a:r>
              <a:rPr lang="en-US" sz="1200" b="1" dirty="0">
                <a:solidFill>
                  <a:srgbClr val="0D0D0D"/>
                </a:solidFill>
                <a:latin typeface="Ariel"/>
              </a:rPr>
              <a:t>Role5</a:t>
            </a:r>
            <a:r>
              <a:rPr lang="en-US" sz="1200" dirty="0">
                <a:solidFill>
                  <a:srgbClr val="0D0D0D"/>
                </a:solidFill>
                <a:latin typeface="Ariel"/>
              </a:rPr>
              <a:t>-Employee management : </a:t>
            </a:r>
            <a:endParaRPr lang="en-US" sz="1200" b="0" i="0" dirty="0">
              <a:solidFill>
                <a:srgbClr val="0D0D0D"/>
              </a:solidFill>
              <a:effectLst/>
              <a:latin typeface="Ariel"/>
            </a:endParaRPr>
          </a:p>
          <a:p>
            <a:r>
              <a:rPr lang="en-US" sz="1200" b="0" i="0" dirty="0">
                <a:solidFill>
                  <a:srgbClr val="0D0D0D"/>
                </a:solidFill>
                <a:effectLst/>
                <a:latin typeface="Ariel"/>
              </a:rPr>
              <a:t>Making sure employees do their best to help the company succeed is called "performance management." It's about setting expectations, giving feedback, and supporting employees to do well in their jobs.</a:t>
            </a:r>
          </a:p>
          <a:p>
            <a:r>
              <a:rPr lang="en-US" sz="1200" b="1" dirty="0">
                <a:solidFill>
                  <a:srgbClr val="0D0D0D"/>
                </a:solidFill>
                <a:latin typeface="Ariel"/>
              </a:rPr>
              <a:t>Roles6 </a:t>
            </a:r>
            <a:r>
              <a:rPr lang="en-US" sz="1200" dirty="0">
                <a:solidFill>
                  <a:srgbClr val="0D0D0D"/>
                </a:solidFill>
                <a:latin typeface="Ariel"/>
              </a:rPr>
              <a:t>Payroll functions: </a:t>
            </a:r>
          </a:p>
          <a:p>
            <a:r>
              <a:rPr lang="en-US" sz="1200" b="0" i="0" dirty="0">
                <a:solidFill>
                  <a:srgbClr val="0D0D0D"/>
                </a:solidFill>
                <a:effectLst/>
                <a:latin typeface="Ariel"/>
              </a:rPr>
              <a:t>HR takes care of payroll tasks, like making paychecks or electronic transfers, giving out </a:t>
            </a:r>
            <a:r>
              <a:rPr lang="en-US" sz="1200" b="0" i="0" dirty="0" err="1">
                <a:solidFill>
                  <a:srgbClr val="0D0D0D"/>
                </a:solidFill>
                <a:effectLst/>
                <a:latin typeface="Ariel"/>
              </a:rPr>
              <a:t>payslips</a:t>
            </a:r>
            <a:r>
              <a:rPr lang="en-US" sz="1200" b="0" i="0" dirty="0">
                <a:solidFill>
                  <a:srgbClr val="0D0D0D"/>
                </a:solidFill>
                <a:effectLst/>
                <a:latin typeface="Ariel"/>
              </a:rPr>
              <a:t>, and dealing with any questions or issues from employees. They also keep all the paperwork in order.</a:t>
            </a:r>
            <a:endParaRPr lang="en-GB" sz="1200" dirty="0">
              <a:latin typeface="Ariel"/>
            </a:endParaRPr>
          </a:p>
          <a:p>
            <a:endParaRPr lang="en-US" sz="1200" b="0" i="0" dirty="0">
              <a:solidFill>
                <a:srgbClr val="0D0D0D"/>
              </a:solidFill>
              <a:effectLst/>
              <a:latin typeface="Arial" panose="020B0604020202020204" pitchFamily="34" charset="0"/>
              <a:cs typeface="Arial" panose="020B0604020202020204" pitchFamily="34" charset="0"/>
            </a:endParaRPr>
          </a:p>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2</a:t>
            </a:fld>
            <a:endParaRPr lang="en-GB" dirty="0"/>
          </a:p>
        </p:txBody>
      </p:sp>
    </p:spTree>
    <p:extLst>
      <p:ext uri="{BB962C8B-B14F-4D97-AF65-F5344CB8AC3E}">
        <p14:creationId xmlns:p14="http://schemas.microsoft.com/office/powerpoint/2010/main" val="2848468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l"/>
            <a:r>
              <a:rPr lang="en-US" b="0" i="0" dirty="0">
                <a:solidFill>
                  <a:srgbClr val="000000"/>
                </a:solidFill>
                <a:effectLst/>
                <a:latin typeface="Söhne"/>
              </a:rPr>
              <a:t>Integrity: Being honest and transparent in everything they do, sticking to high standards.</a:t>
            </a:r>
          </a:p>
          <a:p>
            <a:pPr algn="l"/>
            <a:r>
              <a:rPr lang="en-US" b="0" i="0" dirty="0">
                <a:solidFill>
                  <a:srgbClr val="000000"/>
                </a:solidFill>
                <a:effectLst/>
                <a:latin typeface="Söhne"/>
              </a:rPr>
              <a:t>Professionalism: Acting professionally when talking to employees and others outside the company.</a:t>
            </a:r>
          </a:p>
          <a:p>
            <a:pPr algn="l"/>
            <a:r>
              <a:rPr lang="en-US" b="0" i="0" dirty="0">
                <a:solidFill>
                  <a:srgbClr val="000000"/>
                </a:solidFill>
                <a:effectLst/>
                <a:latin typeface="Söhne"/>
              </a:rPr>
              <a:t>Confidentiality: Keeping private employee information safe and not sharing it unless necessary.</a:t>
            </a:r>
          </a:p>
          <a:p>
            <a:pPr algn="l"/>
            <a:r>
              <a:rPr lang="en-US" b="0" i="0" dirty="0">
                <a:solidFill>
                  <a:srgbClr val="000000"/>
                </a:solidFill>
                <a:effectLst/>
                <a:latin typeface="Söhne"/>
              </a:rPr>
              <a:t>Fairness: Treating all employees fairly and equally.</a:t>
            </a:r>
          </a:p>
          <a:p>
            <a:pPr algn="l"/>
            <a:r>
              <a:rPr lang="en-US" b="0" i="0" dirty="0">
                <a:solidFill>
                  <a:srgbClr val="000000"/>
                </a:solidFill>
                <a:effectLst/>
                <a:latin typeface="Söhne"/>
              </a:rPr>
              <a:t>Continuous Learning: Always trying to learn and keep up with new HR rules.</a:t>
            </a:r>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3</a:t>
            </a:fld>
            <a:endParaRPr lang="en-GB" dirty="0"/>
          </a:p>
        </p:txBody>
      </p:sp>
    </p:spTree>
    <p:extLst>
      <p:ext uri="{BB962C8B-B14F-4D97-AF65-F5344CB8AC3E}">
        <p14:creationId xmlns:p14="http://schemas.microsoft.com/office/powerpoint/2010/main" val="2258266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US" b="0" i="0" dirty="0">
                <a:solidFill>
                  <a:srgbClr val="3C4043"/>
                </a:solidFill>
                <a:effectLst/>
                <a:latin typeface="arial" panose="020B0604020202020204" pitchFamily="34" charset="0"/>
              </a:rPr>
              <a:t>The new profession interactive map is a tool used to set standards for HR, helping to make better decisions.</a:t>
            </a:r>
          </a:p>
          <a:p>
            <a:pPr rtl="0"/>
            <a:r>
              <a:rPr lang="en-US" b="0" i="0" dirty="0">
                <a:solidFill>
                  <a:srgbClr val="3C4043"/>
                </a:solidFill>
                <a:effectLst/>
                <a:latin typeface="arial" panose="020B0604020202020204" pitchFamily="34" charset="0"/>
              </a:rPr>
              <a:t>The map has the Purpose of HR work at the </a:t>
            </a:r>
            <a:r>
              <a:rPr lang="en-US" b="0" i="0" dirty="0" err="1">
                <a:solidFill>
                  <a:srgbClr val="3C4043"/>
                </a:solidFill>
                <a:effectLst/>
                <a:latin typeface="arial" panose="020B0604020202020204" pitchFamily="34" charset="0"/>
              </a:rPr>
              <a:t>centre</a:t>
            </a:r>
            <a:r>
              <a:rPr lang="en-US" b="0" i="0" dirty="0">
                <a:solidFill>
                  <a:srgbClr val="3C4043"/>
                </a:solidFill>
                <a:effectLst/>
                <a:latin typeface="arial" panose="020B0604020202020204" pitchFamily="34" charset="0"/>
              </a:rPr>
              <a:t>, surrounded by three values, being principles-led which means doing what is right, evidence-based which means using evidence and proven results when making decisions, and outcomes-driven which means focusing on results.</a:t>
            </a:r>
          </a:p>
          <a:p>
            <a:pPr rtl="0"/>
            <a:endParaRPr lang="en-US" b="0" i="0" dirty="0">
              <a:solidFill>
                <a:srgbClr val="3C4043"/>
              </a:solidFill>
              <a:effectLst/>
              <a:latin typeface="arial" panose="020B0604020202020204" pitchFamily="34" charset="0"/>
            </a:endParaRPr>
          </a:p>
          <a:p>
            <a:pPr rtl="0"/>
            <a:endParaRPr lang="en-US" b="0" i="0" dirty="0">
              <a:solidFill>
                <a:srgbClr val="3C4043"/>
              </a:solidFill>
              <a:effectLst/>
              <a:latin typeface="arial" panose="020B0604020202020204" pitchFamily="34" charset="0"/>
            </a:endParaRPr>
          </a:p>
          <a:p>
            <a:pPr rtl="0"/>
            <a:endParaRPr lang="en-US" b="0" i="0" dirty="0">
              <a:solidFill>
                <a:srgbClr val="3C4043"/>
              </a:solidFill>
              <a:effectLst/>
              <a:latin typeface="arial" panose="020B0604020202020204" pitchFamily="34" charset="0"/>
            </a:endParaRPr>
          </a:p>
          <a:p>
            <a:pPr rtl="0"/>
            <a:endParaRPr lang="en-US" b="0" i="0" dirty="0">
              <a:solidFill>
                <a:srgbClr val="3C4043"/>
              </a:solidFill>
              <a:effectLst/>
              <a:latin typeface="arial" panose="020B0604020202020204" pitchFamily="34" charset="0"/>
            </a:endParaRPr>
          </a:p>
          <a:p>
            <a:pPr rtl="0"/>
            <a:r>
              <a:rPr lang="en-US" b="0" i="0" dirty="0">
                <a:solidFill>
                  <a:srgbClr val="3C4043"/>
                </a:solidFill>
                <a:effectLst/>
                <a:latin typeface="arial" panose="020B0604020202020204" pitchFamily="34" charset="0"/>
              </a:rPr>
              <a:t>Core knowledge and behaviours mean the standards of knowledge and way to act to be a good HR professional, and specialist knowledge means knowledge to be an expert in a specific part of HR.</a:t>
            </a:r>
          </a:p>
          <a:p>
            <a:pPr rtl="0"/>
            <a:endParaRPr lang="en-US" b="0" i="0" dirty="0">
              <a:solidFill>
                <a:srgbClr val="3C4043"/>
              </a:solidFill>
              <a:effectLst/>
              <a:latin typeface="arial" panose="020B0604020202020204" pitchFamily="34" charset="0"/>
            </a:endParaRPr>
          </a:p>
          <a:p>
            <a:pPr rtl="0"/>
            <a:r>
              <a:rPr lang="en-US" b="0" i="0" dirty="0">
                <a:solidFill>
                  <a:srgbClr val="3C4043"/>
                </a:solidFill>
                <a:effectLst/>
                <a:latin typeface="arial" panose="020B0604020202020204" pitchFamily="34" charset="0"/>
              </a:rPr>
              <a:t>The new Profession Map won’t tell you what to do, but it will show you how being principles-led, evidence-based and outcomes-driven leads to better decisions in any situation.</a:t>
            </a:r>
          </a:p>
          <a:p>
            <a:pPr rtl="0"/>
            <a:r>
              <a:rPr lang="en-US" dirty="0"/>
              <a:t>CIPD Profession Map  The new Profession Map sets the international benchmark for the people profession.  Use it to: • make better decisions,  • act with confidence,  • perform at your peak,  • drive change in your </a:t>
            </a:r>
            <a:r>
              <a:rPr lang="en-US" dirty="0" err="1"/>
              <a:t>organisation</a:t>
            </a:r>
            <a:r>
              <a:rPr lang="en-US" dirty="0"/>
              <a:t>, • progress in your career.  Identifies 4 different impact levels and the knowledge and behaviours required to excel at each of them. </a:t>
            </a:r>
          </a:p>
          <a:p>
            <a:pPr rtl="0"/>
            <a:endParaRPr lang="en-US" dirty="0"/>
          </a:p>
          <a:p>
            <a:pPr algn="l"/>
            <a:r>
              <a:rPr lang="en-US" b="0" i="0" dirty="0">
                <a:effectLst/>
                <a:latin typeface="Museo"/>
              </a:rPr>
              <a:t>Purpose and values</a:t>
            </a:r>
          </a:p>
          <a:p>
            <a:pPr algn="l"/>
            <a:r>
              <a:rPr lang="en-US" b="0" i="0" dirty="0">
                <a:solidFill>
                  <a:srgbClr val="202020"/>
                </a:solidFill>
                <a:effectLst/>
                <a:latin typeface="Museo"/>
              </a:rPr>
              <a:t>Everything in the Profession Map is designed to contribute to the purpose of our profession – to champion better work and working lives. That’s why the </a:t>
            </a:r>
            <a:r>
              <a:rPr lang="en-US" b="1" i="0" dirty="0">
                <a:solidFill>
                  <a:srgbClr val="202020"/>
                </a:solidFill>
                <a:effectLst/>
                <a:latin typeface="Museo"/>
              </a:rPr>
              <a:t>purpose</a:t>
            </a:r>
            <a:r>
              <a:rPr lang="en-US" b="0" i="0" dirty="0">
                <a:solidFill>
                  <a:srgbClr val="202020"/>
                </a:solidFill>
                <a:effectLst/>
                <a:latin typeface="Museo"/>
              </a:rPr>
              <a:t> sits in the </a:t>
            </a:r>
            <a:r>
              <a:rPr lang="en-US" b="0" i="0" dirty="0" err="1">
                <a:solidFill>
                  <a:srgbClr val="202020"/>
                </a:solidFill>
                <a:effectLst/>
                <a:latin typeface="Museo"/>
              </a:rPr>
              <a:t>centre</a:t>
            </a:r>
            <a:r>
              <a:rPr lang="en-US" b="0" i="0" dirty="0">
                <a:solidFill>
                  <a:srgbClr val="202020"/>
                </a:solidFill>
                <a:effectLst/>
                <a:latin typeface="Museo"/>
              </a:rPr>
              <a:t>.</a:t>
            </a:r>
          </a:p>
          <a:p>
            <a:pPr algn="l"/>
            <a:r>
              <a:rPr lang="en-US" b="0" i="0" dirty="0">
                <a:solidFill>
                  <a:srgbClr val="202020"/>
                </a:solidFill>
                <a:effectLst/>
                <a:latin typeface="Museo"/>
              </a:rPr>
              <a:t>Around it you’ll find our three </a:t>
            </a:r>
            <a:r>
              <a:rPr lang="en-US" b="1" i="0" dirty="0">
                <a:solidFill>
                  <a:srgbClr val="202020"/>
                </a:solidFill>
                <a:effectLst/>
                <a:latin typeface="Museo"/>
              </a:rPr>
              <a:t>values:</a:t>
            </a:r>
            <a:endParaRPr lang="en-US" b="0" i="0" dirty="0">
              <a:solidFill>
                <a:srgbClr val="202020"/>
              </a:solidFill>
              <a:effectLst/>
              <a:latin typeface="Museo"/>
            </a:endParaRPr>
          </a:p>
          <a:p>
            <a:pPr algn="l">
              <a:buFont typeface="Arial" panose="020B0604020202020204" pitchFamily="34" charset="0"/>
              <a:buChar char="•"/>
            </a:pPr>
            <a:r>
              <a:rPr lang="en-US" b="0" i="0" dirty="0">
                <a:solidFill>
                  <a:srgbClr val="202020"/>
                </a:solidFill>
                <a:effectLst/>
                <a:latin typeface="Museo"/>
              </a:rPr>
              <a:t>principles-led – going beyond policy and process to do what’s right</a:t>
            </a:r>
          </a:p>
          <a:p>
            <a:pPr algn="l">
              <a:buFont typeface="Arial" panose="020B0604020202020204" pitchFamily="34" charset="0"/>
              <a:buChar char="•"/>
            </a:pPr>
            <a:r>
              <a:rPr lang="en-US" b="0" i="0" dirty="0">
                <a:solidFill>
                  <a:srgbClr val="202020"/>
                </a:solidFill>
                <a:effectLst/>
                <a:latin typeface="Museo"/>
              </a:rPr>
              <a:t>evidence-based – using a range of evidence and expertise to make decisions</a:t>
            </a:r>
          </a:p>
          <a:p>
            <a:pPr algn="l">
              <a:buFont typeface="Arial" panose="020B0604020202020204" pitchFamily="34" charset="0"/>
              <a:buChar char="•"/>
            </a:pPr>
            <a:r>
              <a:rPr lang="en-US" b="0" i="0" dirty="0">
                <a:solidFill>
                  <a:srgbClr val="202020"/>
                </a:solidFill>
                <a:effectLst/>
                <a:latin typeface="Museo"/>
              </a:rPr>
              <a:t>outcomes-driven – focusing on work which creates value for people and </a:t>
            </a:r>
            <a:r>
              <a:rPr lang="en-US" b="0" i="0" dirty="0" err="1">
                <a:solidFill>
                  <a:srgbClr val="202020"/>
                </a:solidFill>
                <a:effectLst/>
                <a:latin typeface="Museo"/>
              </a:rPr>
              <a:t>organisations</a:t>
            </a:r>
            <a:r>
              <a:rPr lang="en-US" b="0" i="0" dirty="0">
                <a:solidFill>
                  <a:srgbClr val="202020"/>
                </a:solidFill>
                <a:effectLst/>
                <a:latin typeface="Museo"/>
              </a:rPr>
              <a:t>.</a:t>
            </a:r>
          </a:p>
          <a:p>
            <a:pPr algn="l"/>
            <a:endParaRPr lang="en-US" b="0" i="0" dirty="0">
              <a:solidFill>
                <a:srgbClr val="202020"/>
              </a:solidFill>
              <a:effectLst/>
              <a:latin typeface="Museo"/>
            </a:endParaRPr>
          </a:p>
          <a:p>
            <a:pPr algn="l"/>
            <a:r>
              <a:rPr lang="en-US" b="0" i="0" dirty="0">
                <a:effectLst/>
                <a:latin typeface="Museo"/>
              </a:rPr>
              <a:t>Core knowledge</a:t>
            </a:r>
          </a:p>
          <a:p>
            <a:pPr algn="l"/>
            <a:r>
              <a:rPr lang="en-US" b="0" i="0" dirty="0">
                <a:solidFill>
                  <a:srgbClr val="202020"/>
                </a:solidFill>
                <a:effectLst/>
                <a:latin typeface="Museo"/>
              </a:rPr>
              <a:t>The </a:t>
            </a:r>
            <a:r>
              <a:rPr lang="en-US" b="1" i="0" dirty="0">
                <a:solidFill>
                  <a:srgbClr val="202020"/>
                </a:solidFill>
                <a:effectLst/>
                <a:latin typeface="Museo"/>
              </a:rPr>
              <a:t>core knowledge</a:t>
            </a:r>
            <a:r>
              <a:rPr lang="en-US" b="0" i="0" dirty="0">
                <a:solidFill>
                  <a:srgbClr val="202020"/>
                </a:solidFill>
                <a:effectLst/>
                <a:latin typeface="Museo"/>
              </a:rPr>
              <a:t> standards describe the knowledge you need to be an expert in people, an expert in work, and an expert in change. They are ‘core’ because they apply to all people professionals, regardless of your role, your specialism, your sector, or where you are in your career.</a:t>
            </a:r>
          </a:p>
          <a:p>
            <a:pPr algn="l"/>
            <a:r>
              <a:rPr lang="en-US" b="1" i="0" u="none" strike="noStrike" dirty="0">
                <a:solidFill>
                  <a:srgbClr val="202020"/>
                </a:solidFill>
                <a:effectLst/>
                <a:latin typeface="Museo"/>
                <a:hlinkClick r:id="rId3"/>
              </a:rPr>
              <a:t>Core knowledge</a:t>
            </a:r>
            <a:endParaRPr lang="en-US" b="0" i="0" dirty="0">
              <a:solidFill>
                <a:srgbClr val="202020"/>
              </a:solidFill>
              <a:effectLst/>
              <a:latin typeface="Museo"/>
            </a:endParaRPr>
          </a:p>
          <a:p>
            <a:pPr algn="l"/>
            <a:r>
              <a:rPr lang="en-US" b="0" i="0" dirty="0">
                <a:effectLst/>
                <a:latin typeface="Museo"/>
              </a:rPr>
              <a:t>Core behaviours</a:t>
            </a:r>
          </a:p>
          <a:p>
            <a:pPr algn="l"/>
            <a:r>
              <a:rPr lang="en-US" b="0" i="0" dirty="0">
                <a:solidFill>
                  <a:srgbClr val="202020"/>
                </a:solidFill>
                <a:effectLst/>
                <a:latin typeface="Museo"/>
              </a:rPr>
              <a:t>The </a:t>
            </a:r>
            <a:r>
              <a:rPr lang="en-US" b="1" i="0" dirty="0">
                <a:solidFill>
                  <a:srgbClr val="202020"/>
                </a:solidFill>
                <a:effectLst/>
                <a:latin typeface="Museo"/>
              </a:rPr>
              <a:t>core </a:t>
            </a:r>
            <a:r>
              <a:rPr lang="en-US" b="1" i="0" dirty="0" err="1">
                <a:solidFill>
                  <a:srgbClr val="202020"/>
                </a:solidFill>
                <a:effectLst/>
                <a:latin typeface="Museo"/>
              </a:rPr>
              <a:t>behaviour</a:t>
            </a:r>
            <a:r>
              <a:rPr lang="en-US" b="0" i="0" dirty="0">
                <a:solidFill>
                  <a:srgbClr val="202020"/>
                </a:solidFill>
                <a:effectLst/>
                <a:latin typeface="Museo"/>
              </a:rPr>
              <a:t> standards describe consistent ways of working to best live the values of being principles-led, evidence-based and outcomes-driven. Like the core knowledge standards, they are also ‘core’ because they apply to all people professionals.</a:t>
            </a:r>
          </a:p>
          <a:p>
            <a:pPr algn="l"/>
            <a:r>
              <a:rPr lang="en-US" b="1" i="0" u="none" strike="noStrike" dirty="0">
                <a:solidFill>
                  <a:srgbClr val="202020"/>
                </a:solidFill>
                <a:effectLst/>
                <a:latin typeface="Museo"/>
                <a:hlinkClick r:id="rId4"/>
              </a:rPr>
              <a:t>Core behaviours</a:t>
            </a:r>
            <a:endParaRPr lang="en-US" b="0" i="0" dirty="0">
              <a:solidFill>
                <a:srgbClr val="202020"/>
              </a:solidFill>
              <a:effectLst/>
              <a:latin typeface="Museo"/>
            </a:endParaRPr>
          </a:p>
          <a:p>
            <a:pPr algn="l"/>
            <a:r>
              <a:rPr lang="en-US" b="0" i="0" dirty="0">
                <a:effectLst/>
                <a:latin typeface="Museo"/>
              </a:rPr>
              <a:t>Specialist knowledge</a:t>
            </a:r>
          </a:p>
          <a:p>
            <a:pPr algn="l"/>
            <a:r>
              <a:rPr lang="en-US" b="0" i="0" dirty="0">
                <a:solidFill>
                  <a:srgbClr val="202020"/>
                </a:solidFill>
                <a:effectLst/>
                <a:latin typeface="Museo"/>
              </a:rPr>
              <a:t>The </a:t>
            </a:r>
            <a:r>
              <a:rPr lang="en-US" b="1" i="0" dirty="0">
                <a:solidFill>
                  <a:srgbClr val="202020"/>
                </a:solidFill>
                <a:effectLst/>
                <a:latin typeface="Museo"/>
              </a:rPr>
              <a:t>specialist knowledge</a:t>
            </a:r>
            <a:r>
              <a:rPr lang="en-US" b="0" i="0" dirty="0">
                <a:solidFill>
                  <a:srgbClr val="202020"/>
                </a:solidFill>
                <a:effectLst/>
                <a:latin typeface="Museo"/>
              </a:rPr>
              <a:t> standards describe the knowledge you need to be an expert in a particular specialism. Depending on your role, you may want to use one or two of these specialisms. If you are a generalist or HR business partner, you may not need to use any of them at all. The choice is up to you.</a:t>
            </a:r>
          </a:p>
          <a:p>
            <a:pPr algn="l"/>
            <a:r>
              <a:rPr lang="en-US" b="1" i="0" u="none" strike="noStrike" dirty="0">
                <a:solidFill>
                  <a:srgbClr val="202020"/>
                </a:solidFill>
                <a:effectLst/>
                <a:latin typeface="Museo"/>
                <a:hlinkClick r:id="rId5"/>
              </a:rPr>
              <a:t>Specialist knowledge</a:t>
            </a:r>
            <a:endParaRPr lang="en-US" b="0" i="0" dirty="0">
              <a:solidFill>
                <a:srgbClr val="202020"/>
              </a:solidFill>
              <a:effectLst/>
              <a:latin typeface="Museo"/>
            </a:endParaRPr>
          </a:p>
          <a:p>
            <a:pPr algn="l"/>
            <a:r>
              <a:rPr lang="en-US" b="0" i="0" dirty="0">
                <a:effectLst/>
                <a:latin typeface="Museo"/>
              </a:rPr>
              <a:t>Find your level</a:t>
            </a:r>
          </a:p>
          <a:p>
            <a:pPr algn="l"/>
            <a:r>
              <a:rPr lang="en-US" b="0" i="0" dirty="0">
                <a:solidFill>
                  <a:srgbClr val="202020"/>
                </a:solidFill>
                <a:effectLst/>
                <a:latin typeface="Museo"/>
              </a:rPr>
              <a:t>All these standards are written at four different </a:t>
            </a:r>
            <a:r>
              <a:rPr lang="en-US" b="1" i="0" dirty="0">
                <a:solidFill>
                  <a:srgbClr val="202020"/>
                </a:solidFill>
                <a:effectLst/>
                <a:latin typeface="Museo"/>
              </a:rPr>
              <a:t>impact levels</a:t>
            </a:r>
            <a:r>
              <a:rPr lang="en-US" b="0" i="0" dirty="0">
                <a:solidFill>
                  <a:srgbClr val="202020"/>
                </a:solidFill>
                <a:effectLst/>
                <a:latin typeface="Museo"/>
              </a:rPr>
              <a:t>. These levels describe types of work and the impact that work has. At Foundation level, for example, work tends to be tactical and impacts your immediate team and customers. </a:t>
            </a:r>
            <a:r>
              <a:rPr lang="en-US" sz="1800" b="0" i="0" dirty="0">
                <a:solidFill>
                  <a:srgbClr val="202020"/>
                </a:solidFill>
                <a:effectLst/>
                <a:latin typeface="Calibri" panose="020F0502020204030204" pitchFamily="34" charset="0"/>
              </a:rPr>
              <a:t> </a:t>
            </a:r>
            <a:r>
              <a:rPr lang="en-US" b="0" i="0" dirty="0">
                <a:solidFill>
                  <a:srgbClr val="202020"/>
                </a:solidFill>
                <a:effectLst/>
                <a:latin typeface="Museo"/>
              </a:rPr>
              <a:t>At Chartered Member level you’ll be thinking strategically and influencing a range of people across an </a:t>
            </a:r>
            <a:r>
              <a:rPr lang="en-US" b="0" i="0" dirty="0" err="1">
                <a:solidFill>
                  <a:srgbClr val="202020"/>
                </a:solidFill>
                <a:effectLst/>
                <a:latin typeface="Museo"/>
              </a:rPr>
              <a:t>organisation</a:t>
            </a:r>
            <a:r>
              <a:rPr lang="en-US" b="0" i="0" dirty="0">
                <a:solidFill>
                  <a:srgbClr val="202020"/>
                </a:solidFill>
                <a:effectLst/>
                <a:latin typeface="Museo"/>
              </a:rPr>
              <a:t>. This means you can see exactly what it takes to make a positive contribution, whether you’re a senior leader or just starting out in your field.</a:t>
            </a:r>
          </a:p>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4</a:t>
            </a:fld>
            <a:endParaRPr lang="en-GB" dirty="0"/>
          </a:p>
        </p:txBody>
      </p:sp>
    </p:spTree>
    <p:extLst>
      <p:ext uri="{BB962C8B-B14F-4D97-AF65-F5344CB8AC3E}">
        <p14:creationId xmlns:p14="http://schemas.microsoft.com/office/powerpoint/2010/main" val="2593687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l"/>
            <a:r>
              <a:rPr lang="en-US" sz="1200" b="0" i="0" dirty="0">
                <a:solidFill>
                  <a:srgbClr val="4D5156"/>
                </a:solidFill>
                <a:effectLst/>
                <a:latin typeface="Google Sans"/>
              </a:rPr>
              <a:t>There are many factors affecting employee relations in any organization. </a:t>
            </a:r>
            <a:endParaRPr lang="en-US" b="0" i="0" dirty="0">
              <a:solidFill>
                <a:srgbClr val="0D0D0D"/>
              </a:solidFill>
              <a:effectLst/>
              <a:latin typeface="Söhne"/>
            </a:endParaRPr>
          </a:p>
          <a:p>
            <a:pPr algn="l"/>
            <a:r>
              <a:rPr lang="en-US" b="0" i="0" dirty="0">
                <a:solidFill>
                  <a:srgbClr val="0D0D0D"/>
                </a:solidFill>
                <a:effectLst/>
                <a:latin typeface="Söhne"/>
              </a:rPr>
              <a:t>For a good relationship between employees and employers:</a:t>
            </a:r>
          </a:p>
          <a:p>
            <a:pPr algn="l"/>
            <a:r>
              <a:rPr lang="en-US" b="1" i="0" dirty="0">
                <a:solidFill>
                  <a:srgbClr val="000C2D"/>
                </a:solidFill>
                <a:effectLst/>
                <a:latin typeface="Inter"/>
              </a:rPr>
              <a:t>1. Mutual expectations</a:t>
            </a:r>
          </a:p>
          <a:p>
            <a:pPr algn="l"/>
            <a:r>
              <a:rPr lang="en-US" b="0" i="0" dirty="0">
                <a:solidFill>
                  <a:srgbClr val="000C2D"/>
                </a:solidFill>
                <a:effectLst/>
                <a:latin typeface="Crimson Text"/>
              </a:rPr>
              <a:t>Both the employer and the employee have specific and clear expectations, from their relationship. Employers expect employees to perform their job duties, meet </a:t>
            </a:r>
            <a:r>
              <a:rPr lang="en-US" b="0" i="0" u="none" strike="noStrike" dirty="0">
                <a:solidFill>
                  <a:srgbClr val="000C2D"/>
                </a:solidFill>
                <a:effectLst/>
                <a:latin typeface="Crimson Text"/>
                <a:hlinkClick r:id="rId3"/>
              </a:rPr>
              <a:t>productivity targets</a:t>
            </a:r>
            <a:r>
              <a:rPr lang="en-US" b="0" i="0" dirty="0">
                <a:solidFill>
                  <a:srgbClr val="000C2D"/>
                </a:solidFill>
                <a:effectLst/>
                <a:latin typeface="Crimson Text"/>
              </a:rPr>
              <a:t>, and contribute to the organization's success. Conversely, employees expect fair compensation, job security, </a:t>
            </a:r>
            <a:r>
              <a:rPr lang="en-US" b="0" i="0" u="none" strike="noStrike" dirty="0">
                <a:solidFill>
                  <a:srgbClr val="000C2D"/>
                </a:solidFill>
                <a:effectLst/>
                <a:latin typeface="Crimson Text"/>
                <a:hlinkClick r:id="rId4"/>
              </a:rPr>
              <a:t>opportunities for growth</a:t>
            </a:r>
            <a:r>
              <a:rPr lang="en-US" b="0" i="0" dirty="0">
                <a:solidFill>
                  <a:srgbClr val="000C2D"/>
                </a:solidFill>
                <a:effectLst/>
                <a:latin typeface="Crimson Text"/>
              </a:rPr>
              <a:t>, and a safe, respectful work environment.</a:t>
            </a:r>
          </a:p>
          <a:p>
            <a:pPr algn="l"/>
            <a:r>
              <a:rPr lang="en-US" b="1" i="0" dirty="0">
                <a:solidFill>
                  <a:srgbClr val="000C2D"/>
                </a:solidFill>
                <a:effectLst/>
                <a:latin typeface="Inter"/>
              </a:rPr>
              <a:t>2. Mutual commitment</a:t>
            </a:r>
          </a:p>
          <a:p>
            <a:pPr algn="l"/>
            <a:r>
              <a:rPr lang="en-US" b="0" i="0" u="none" strike="noStrike" dirty="0">
                <a:solidFill>
                  <a:srgbClr val="000C2D"/>
                </a:solidFill>
                <a:effectLst/>
                <a:latin typeface="Crimson Text"/>
                <a:hlinkClick r:id="rId5"/>
              </a:rPr>
              <a:t>Commitment is a crucial element</a:t>
            </a:r>
            <a:r>
              <a:rPr lang="en-US" b="0" i="0" dirty="0">
                <a:solidFill>
                  <a:srgbClr val="000C2D"/>
                </a:solidFill>
                <a:effectLst/>
                <a:latin typeface="Crimson Text"/>
              </a:rPr>
              <a:t> in this relationship. Employers commit to providing regular pay, benefits, adequate training throughout, and a supportive work environment. On the other side, employees commit to dedicating their time, skills, and efforts to fulfill their job responsibilities and contribute to the company's goals.</a:t>
            </a:r>
          </a:p>
          <a:p>
            <a:pPr algn="l"/>
            <a:r>
              <a:rPr lang="en-US" b="1" i="0" dirty="0">
                <a:solidFill>
                  <a:srgbClr val="000C2D"/>
                </a:solidFill>
                <a:effectLst/>
                <a:latin typeface="Inter"/>
              </a:rPr>
              <a:t>3. Communication and feedback</a:t>
            </a:r>
          </a:p>
          <a:p>
            <a:pPr algn="l"/>
            <a:r>
              <a:rPr lang="en-US" b="0" i="0" dirty="0">
                <a:solidFill>
                  <a:srgbClr val="000C2D"/>
                </a:solidFill>
                <a:effectLst/>
                <a:latin typeface="Crimson Text"/>
              </a:rPr>
              <a:t>Effective communication is essential for a healthy employer-employee relationship. Employers should provide clear job expectations, </a:t>
            </a:r>
            <a:r>
              <a:rPr lang="en-US" b="0" i="0" u="none" strike="noStrike" dirty="0">
                <a:solidFill>
                  <a:srgbClr val="000C2D"/>
                </a:solidFill>
                <a:effectLst/>
                <a:latin typeface="Crimson Text"/>
                <a:hlinkClick r:id="rId6"/>
              </a:rPr>
              <a:t>feedback</a:t>
            </a:r>
            <a:r>
              <a:rPr lang="en-US" b="0" i="0" dirty="0">
                <a:solidFill>
                  <a:srgbClr val="000C2D"/>
                </a:solidFill>
                <a:effectLst/>
                <a:latin typeface="Crimson Text"/>
              </a:rPr>
              <a:t> on performance, and </a:t>
            </a:r>
            <a:r>
              <a:rPr lang="en-US" b="0" i="0" u="none" strike="noStrike" dirty="0">
                <a:solidFill>
                  <a:srgbClr val="000C2D"/>
                </a:solidFill>
                <a:effectLst/>
                <a:latin typeface="Crimson Text"/>
                <a:hlinkClick r:id="rId7"/>
              </a:rPr>
              <a:t>opportunities for employees to voice</a:t>
            </a:r>
            <a:r>
              <a:rPr lang="en-US" b="0" i="0" dirty="0">
                <a:solidFill>
                  <a:srgbClr val="000C2D"/>
                </a:solidFill>
                <a:effectLst/>
                <a:latin typeface="Crimson Text"/>
              </a:rPr>
              <a:t> their concerns or suggestions. Conversely, employees should communicate openly about their needs, challenges, and ideas.</a:t>
            </a:r>
          </a:p>
          <a:p>
            <a:pPr algn="l"/>
            <a:r>
              <a:rPr lang="en-US" b="1" i="0" dirty="0">
                <a:solidFill>
                  <a:srgbClr val="000C2D"/>
                </a:solidFill>
                <a:effectLst/>
                <a:latin typeface="Inter"/>
              </a:rPr>
              <a:t>4. Trust and respect</a:t>
            </a:r>
          </a:p>
          <a:p>
            <a:pPr algn="l"/>
            <a:r>
              <a:rPr lang="en-US" b="0" i="0" dirty="0">
                <a:solidFill>
                  <a:srgbClr val="000C2D"/>
                </a:solidFill>
                <a:effectLst/>
                <a:latin typeface="Crimson Text"/>
              </a:rPr>
              <a:t>Trust and respect are the foundation of any strong relationship. Employers must trust employees to perform their duties competently and ethically. Likewise, employees need to trust that their employment contract with their employer will provide fair compensation, a safe workplace, and opportunities for growth.</a:t>
            </a:r>
          </a:p>
          <a:p>
            <a:pPr algn="l"/>
            <a:r>
              <a:rPr lang="en-US" b="0" i="0" dirty="0">
                <a:solidFill>
                  <a:srgbClr val="000C2D"/>
                </a:solidFill>
                <a:effectLst/>
                <a:latin typeface="Crimson Text"/>
              </a:rPr>
              <a:t>Respect for each other's opinions, ideas, and boundaries is also crucial in maintaining a positive relationship.</a:t>
            </a:r>
          </a:p>
          <a:p>
            <a:pPr algn="l"/>
            <a:r>
              <a:rPr lang="en-US" b="0" i="0" dirty="0">
                <a:solidFill>
                  <a:srgbClr val="000C2D"/>
                </a:solidFill>
                <a:effectLst/>
                <a:latin typeface="Crimson Text"/>
              </a:rPr>
              <a:t>These four elements form the basis of a successful employer-employee relationship. When both parties understand and fulfill their roles in these areas, it leads to a more harmonious mutually respectful relationships, and </a:t>
            </a:r>
            <a:r>
              <a:rPr lang="en-US" b="0" i="0" u="none" strike="noStrike" dirty="0">
                <a:solidFill>
                  <a:srgbClr val="000C2D"/>
                </a:solidFill>
                <a:effectLst/>
                <a:latin typeface="Crimson Text"/>
                <a:hlinkClick r:id="rId8"/>
              </a:rPr>
              <a:t>productive work environment</a:t>
            </a:r>
            <a:r>
              <a:rPr lang="en-US" b="0" i="0" dirty="0">
                <a:solidFill>
                  <a:srgbClr val="000C2D"/>
                </a:solidFill>
                <a:effectLst/>
                <a:latin typeface="Crimson Text"/>
              </a:rPr>
              <a:t>. These factors have a big influence on </a:t>
            </a:r>
            <a:r>
              <a:rPr lang="en-US" b="0" i="0" u="none" strike="noStrike" dirty="0">
                <a:solidFill>
                  <a:srgbClr val="000C2D"/>
                </a:solidFill>
                <a:effectLst/>
                <a:latin typeface="Crimson Text"/>
                <a:hlinkClick r:id="rId9"/>
              </a:rPr>
              <a:t>employee engagement</a:t>
            </a:r>
            <a:r>
              <a:rPr lang="en-US" b="0" i="0" dirty="0">
                <a:solidFill>
                  <a:srgbClr val="000C2D"/>
                </a:solidFill>
                <a:effectLst/>
                <a:latin typeface="Crimson Text"/>
              </a:rPr>
              <a:t> and employees' level of trust in the organization.</a:t>
            </a:r>
          </a:p>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5</a:t>
            </a:fld>
            <a:endParaRPr lang="en-GB" dirty="0"/>
          </a:p>
        </p:txBody>
      </p:sp>
    </p:spTree>
    <p:extLst>
      <p:ext uri="{BB962C8B-B14F-4D97-AF65-F5344CB8AC3E}">
        <p14:creationId xmlns:p14="http://schemas.microsoft.com/office/powerpoint/2010/main" val="873833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l"/>
            <a:r>
              <a:rPr lang="en-US" b="0" i="0" dirty="0">
                <a:solidFill>
                  <a:srgbClr val="0D0D0D"/>
                </a:solidFill>
                <a:effectLst/>
                <a:latin typeface="Söhne"/>
              </a:rPr>
              <a:t>In my personal experience, I was working as a driver for an agency and often worked with the same company, getting to know the managers and other workers there. The manager appreciated my hard work and after a couple months offered me a permanent contract and raised my salary. This motivated me to work well and I felt appreciated, so we had a positive work relationship for the years I was there.</a:t>
            </a:r>
          </a:p>
          <a:p>
            <a:pPr algn="l"/>
            <a:endParaRPr lang="en-US" b="1" i="0" dirty="0">
              <a:solidFill>
                <a:srgbClr val="0D0D0D"/>
              </a:solidFill>
              <a:effectLst/>
              <a:latin typeface="Söhne"/>
            </a:endParaRPr>
          </a:p>
          <a:p>
            <a:pPr rtl="0"/>
            <a:endParaRPr lang="en-GB" dirty="0"/>
          </a:p>
        </p:txBody>
      </p:sp>
      <p:sp>
        <p:nvSpPr>
          <p:cNvPr id="4" name="Slide Number Placeholder 3"/>
          <p:cNvSpPr>
            <a:spLocks noGrp="1"/>
          </p:cNvSpPr>
          <p:nvPr>
            <p:ph type="sldNum" sz="quarter" idx="5"/>
          </p:nvPr>
        </p:nvSpPr>
        <p:spPr/>
        <p:txBody>
          <a:bodyPr rtlCol="0"/>
          <a:lstStyle/>
          <a:p>
            <a:pPr rtl="0"/>
            <a:fld id="{284ECAD9-32EE-4091-BDA5-6BD15ACC5E58}" type="slidenum">
              <a:rPr lang="en-GB" smtClean="0"/>
              <a:t>6</a:t>
            </a:fld>
            <a:endParaRPr lang="en-GB" dirty="0"/>
          </a:p>
        </p:txBody>
      </p:sp>
    </p:spTree>
    <p:extLst>
      <p:ext uri="{BB962C8B-B14F-4D97-AF65-F5344CB8AC3E}">
        <p14:creationId xmlns:p14="http://schemas.microsoft.com/office/powerpoint/2010/main" val="1755222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284ECAD9-32EE-4091-BDA5-6BD15ACC5E58}" type="slidenum">
              <a:rPr lang="en-GB" noProof="0" smtClean="0"/>
              <a:t>7</a:t>
            </a:fld>
            <a:endParaRPr lang="en-GB" noProof="0" dirty="0"/>
          </a:p>
        </p:txBody>
      </p:sp>
    </p:spTree>
    <p:extLst>
      <p:ext uri="{BB962C8B-B14F-4D97-AF65-F5344CB8AC3E}">
        <p14:creationId xmlns:p14="http://schemas.microsoft.com/office/powerpoint/2010/main" val="5094379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512997EE-483E-4854-961E-3D6B44723A9B}" type="datetime1">
              <a:rPr lang="en-GB" noProof="0" smtClean="0"/>
              <a:t>01/03/2024</a:t>
            </a:fld>
            <a:endParaRPr lang="en-GB" noProof="0" dirty="0"/>
          </a:p>
        </p:txBody>
      </p:sp>
      <p:sp>
        <p:nvSpPr>
          <p:cNvPr id="5" name="Footer Placeholder 4"/>
          <p:cNvSpPr>
            <a:spLocks noGrp="1"/>
          </p:cNvSpPr>
          <p:nvPr>
            <p:ph type="ftr" sz="quarter" idx="11"/>
          </p:nvPr>
        </p:nvSpPr>
        <p:spPr/>
        <p:txBody>
          <a:bodyPr/>
          <a:lstStyle/>
          <a:p>
            <a:pPr rtl="0"/>
            <a:r>
              <a:rPr lang="en-GB" noProof="0"/>
              <a:t>Footer</a:t>
            </a:r>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332192524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350168A3-4894-4670-A041-81539FC79623}" type="datetime1">
              <a:rPr lang="en-GB" noProof="0" smtClean="0"/>
              <a:t>01/03/2024</a:t>
            </a:fld>
            <a:endParaRPr lang="en-GB" noProof="0" dirty="0"/>
          </a:p>
        </p:txBody>
      </p:sp>
      <p:sp>
        <p:nvSpPr>
          <p:cNvPr id="5" name="Footer Placeholder 4"/>
          <p:cNvSpPr>
            <a:spLocks noGrp="1"/>
          </p:cNvSpPr>
          <p:nvPr>
            <p:ph type="ftr" sz="quarter" idx="11"/>
          </p:nvPr>
        </p:nvSpPr>
        <p:spPr/>
        <p:txBody>
          <a:bodyPr/>
          <a:lstStyle/>
          <a:p>
            <a:pPr rtl="0"/>
            <a:r>
              <a:rPr lang="en-GB" noProof="0"/>
              <a:t>Footer</a:t>
            </a:r>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568445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512997EE-483E-4854-961E-3D6B44723A9B}" type="datetime1">
              <a:rPr lang="en-GB" noProof="0" smtClean="0"/>
              <a:t>01/03/2024</a:t>
            </a:fld>
            <a:endParaRPr lang="en-GB" noProof="0" dirty="0"/>
          </a:p>
        </p:txBody>
      </p:sp>
      <p:sp>
        <p:nvSpPr>
          <p:cNvPr id="5" name="Footer Placeholder 4"/>
          <p:cNvSpPr>
            <a:spLocks noGrp="1"/>
          </p:cNvSpPr>
          <p:nvPr>
            <p:ph type="ftr" sz="quarter" idx="11"/>
          </p:nvPr>
        </p:nvSpPr>
        <p:spPr/>
        <p:txBody>
          <a:bodyPr/>
          <a:lstStyle/>
          <a:p>
            <a:pPr rtl="0"/>
            <a:r>
              <a:rPr lang="en-GB" noProof="0"/>
              <a:t>Footer</a:t>
            </a:r>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Tree>
    <p:extLst>
      <p:ext uri="{BB962C8B-B14F-4D97-AF65-F5344CB8AC3E}">
        <p14:creationId xmlns:p14="http://schemas.microsoft.com/office/powerpoint/2010/main" val="391017241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49A04640-5203-4582-A849-8BAF46559F9B}" type="datetime1">
              <a:rPr lang="en-GB" noProof="0" smtClean="0"/>
              <a:t>01/03/2024</a:t>
            </a:fld>
            <a:endParaRPr lang="en-GB" noProof="0" dirty="0"/>
          </a:p>
        </p:txBody>
      </p:sp>
      <p:sp>
        <p:nvSpPr>
          <p:cNvPr id="6" name="Footer Placeholder 5"/>
          <p:cNvSpPr>
            <a:spLocks noGrp="1"/>
          </p:cNvSpPr>
          <p:nvPr>
            <p:ph type="ftr" sz="quarter" idx="11"/>
          </p:nvPr>
        </p:nvSpPr>
        <p:spPr/>
        <p:txBody>
          <a:bodyPr/>
          <a:lstStyle/>
          <a:p>
            <a:pPr rtl="0"/>
            <a:r>
              <a:rPr lang="en-GB" noProof="0"/>
              <a:t>Footer</a:t>
            </a:r>
            <a:endParaRPr lang="en-GB" noProof="0" dirty="0"/>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054855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AC67C638-E204-4E6E-8CFA-1C71B8C2E4FA}" type="datetime1">
              <a:rPr lang="en-GB" noProof="0" smtClean="0"/>
              <a:t>01/03/2024</a:t>
            </a:fld>
            <a:endParaRPr lang="en-GB" noProof="0" dirty="0"/>
          </a:p>
        </p:txBody>
      </p:sp>
      <p:sp>
        <p:nvSpPr>
          <p:cNvPr id="8" name="Footer Placeholder 7"/>
          <p:cNvSpPr>
            <a:spLocks noGrp="1"/>
          </p:cNvSpPr>
          <p:nvPr>
            <p:ph type="ftr" sz="quarter" idx="11"/>
          </p:nvPr>
        </p:nvSpPr>
        <p:spPr/>
        <p:txBody>
          <a:bodyPr/>
          <a:lstStyle/>
          <a:p>
            <a:pPr rtl="0"/>
            <a:r>
              <a:rPr lang="en-GB" noProof="0"/>
              <a:t>Footer</a:t>
            </a:r>
            <a:endParaRPr lang="en-GB" noProof="0" dirty="0"/>
          </a:p>
        </p:txBody>
      </p:sp>
      <p:sp>
        <p:nvSpPr>
          <p:cNvPr id="9" name="Slide Number Placeholder 8"/>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19192599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E3A3728A-8EF0-47AB-9A00-45E21E8D3F46}" type="datetime1">
              <a:rPr lang="en-GB" noProof="0" smtClean="0"/>
              <a:t>01/03/2024</a:t>
            </a:fld>
            <a:endParaRPr lang="en-GB" noProof="0" dirty="0"/>
          </a:p>
        </p:txBody>
      </p:sp>
      <p:sp>
        <p:nvSpPr>
          <p:cNvPr id="4" name="Footer Placeholder 3"/>
          <p:cNvSpPr>
            <a:spLocks noGrp="1"/>
          </p:cNvSpPr>
          <p:nvPr>
            <p:ph type="ftr" sz="quarter" idx="11"/>
          </p:nvPr>
        </p:nvSpPr>
        <p:spPr/>
        <p:txBody>
          <a:bodyPr/>
          <a:lstStyle/>
          <a:p>
            <a:pPr rtl="0"/>
            <a:r>
              <a:rPr lang="en-GB" noProof="0"/>
              <a:t>Footer</a:t>
            </a:r>
            <a:endParaRPr lang="en-GB" noProof="0" dirty="0"/>
          </a:p>
        </p:txBody>
      </p:sp>
      <p:sp>
        <p:nvSpPr>
          <p:cNvPr id="5" name="Slide Number Placeholder 4"/>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3175681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C6F35CE5-5879-43B0-A95D-EF030F1E8692}" type="datetime1">
              <a:rPr lang="en-GB" noProof="0" smtClean="0"/>
              <a:t>01/03/2024</a:t>
            </a:fld>
            <a:endParaRPr lang="en-GB" noProof="0" dirty="0"/>
          </a:p>
        </p:txBody>
      </p:sp>
      <p:sp>
        <p:nvSpPr>
          <p:cNvPr id="3" name="Footer Placeholder 2"/>
          <p:cNvSpPr>
            <a:spLocks noGrp="1"/>
          </p:cNvSpPr>
          <p:nvPr>
            <p:ph type="ftr" sz="quarter" idx="11"/>
          </p:nvPr>
        </p:nvSpPr>
        <p:spPr/>
        <p:txBody>
          <a:bodyPr/>
          <a:lstStyle/>
          <a:p>
            <a:pPr rtl="0"/>
            <a:r>
              <a:rPr lang="en-GB" noProof="0"/>
              <a:t>Footer</a:t>
            </a:r>
            <a:endParaRPr lang="en-GB" noProof="0" dirty="0"/>
          </a:p>
        </p:txBody>
      </p:sp>
      <p:sp>
        <p:nvSpPr>
          <p:cNvPr id="4" name="Slide Number Placeholder 3"/>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
        <p:nvSpPr>
          <p:cNvPr id="5" name="Parallelogram 14">
            <a:extLst>
              <a:ext uri="{FF2B5EF4-FFF2-40B4-BE49-F238E27FC236}">
                <a16:creationId xmlns:a16="http://schemas.microsoft.com/office/drawing/2014/main" id="{745344CD-DAEC-1960-EFD4-F83880A8D26E}"/>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Tree>
    <p:extLst>
      <p:ext uri="{BB962C8B-B14F-4D97-AF65-F5344CB8AC3E}">
        <p14:creationId xmlns:p14="http://schemas.microsoft.com/office/powerpoint/2010/main" val="35242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CDF533C3-C235-49F7-9216-235EC8616A7E}" type="datetime1">
              <a:rPr lang="en-GB" noProof="0" smtClean="0"/>
              <a:t>01/03/2024</a:t>
            </a:fld>
            <a:endParaRPr lang="en-GB" noProof="0" dirty="0"/>
          </a:p>
        </p:txBody>
      </p:sp>
      <p:sp>
        <p:nvSpPr>
          <p:cNvPr id="6" name="Footer Placeholder 5"/>
          <p:cNvSpPr>
            <a:spLocks noGrp="1"/>
          </p:cNvSpPr>
          <p:nvPr>
            <p:ph type="ftr" sz="quarter" idx="11"/>
          </p:nvPr>
        </p:nvSpPr>
        <p:spPr/>
        <p:txBody>
          <a:bodyPr/>
          <a:lstStyle/>
          <a:p>
            <a:pPr rtl="0"/>
            <a:r>
              <a:rPr lang="en-GB" noProof="0"/>
              <a:t>Footer</a:t>
            </a:r>
            <a:endParaRPr lang="en-GB" noProof="0" dirty="0"/>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
        <p:nvSpPr>
          <p:cNvPr id="8" name="Parallelogram 14">
            <a:extLst>
              <a:ext uri="{FF2B5EF4-FFF2-40B4-BE49-F238E27FC236}">
                <a16:creationId xmlns:a16="http://schemas.microsoft.com/office/drawing/2014/main" id="{DD70B768-0B13-8974-8438-66678D18723F}"/>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9" name="Rectangle 8">
            <a:extLst>
              <a:ext uri="{FF2B5EF4-FFF2-40B4-BE49-F238E27FC236}">
                <a16:creationId xmlns:a16="http://schemas.microsoft.com/office/drawing/2014/main" id="{0B2D759E-03DF-F44E-58C3-E1A37816488D}"/>
              </a:ext>
            </a:extLst>
          </p:cNvPr>
          <p:cNvSpPr/>
          <p:nvPr userDrawn="1"/>
        </p:nvSpPr>
        <p:spPr>
          <a:xfrm>
            <a:off x="0" y="139700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Rectangle 9">
            <a:extLst>
              <a:ext uri="{FF2B5EF4-FFF2-40B4-BE49-F238E27FC236}">
                <a16:creationId xmlns:a16="http://schemas.microsoft.com/office/drawing/2014/main" id="{132706C1-FA5E-30C2-9440-E500AFF7B4A9}"/>
              </a:ext>
            </a:extLst>
          </p:cNvPr>
          <p:cNvSpPr/>
          <p:nvPr userDrawn="1"/>
        </p:nvSpPr>
        <p:spPr>
          <a:xfrm>
            <a:off x="5458983" y="624142"/>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Connecteur droit 19">
            <a:extLst>
              <a:ext uri="{FF2B5EF4-FFF2-40B4-BE49-F238E27FC236}">
                <a16:creationId xmlns:a16="http://schemas.microsoft.com/office/drawing/2014/main" id="{6858488A-5601-4CCC-D270-99D5B53FBF3F}"/>
              </a:ext>
            </a:extLst>
          </p:cNvPr>
          <p:cNvCxnSpPr>
            <a:cxnSpLocks/>
          </p:cNvCxnSpPr>
          <p:nvPr userDrawn="1"/>
        </p:nvCxnSpPr>
        <p:spPr>
          <a:xfrm flipH="1">
            <a:off x="1092200" y="6446838"/>
            <a:ext cx="1643438"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Connecteur droit 19">
            <a:extLst>
              <a:ext uri="{FF2B5EF4-FFF2-40B4-BE49-F238E27FC236}">
                <a16:creationId xmlns:a16="http://schemas.microsoft.com/office/drawing/2014/main" id="{5FAD40F0-8FB5-BA94-676F-35B21255D393}"/>
              </a:ext>
            </a:extLst>
          </p:cNvPr>
          <p:cNvCxnSpPr>
            <a:cxnSpLocks/>
          </p:cNvCxnSpPr>
          <p:nvPr userDrawn="1"/>
        </p:nvCxnSpPr>
        <p:spPr>
          <a:xfrm flipH="1">
            <a:off x="8420100" y="6429376"/>
            <a:ext cx="1000462" cy="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3" name="Connecteur droit 19">
            <a:extLst>
              <a:ext uri="{FF2B5EF4-FFF2-40B4-BE49-F238E27FC236}">
                <a16:creationId xmlns:a16="http://schemas.microsoft.com/office/drawing/2014/main" id="{06854110-80FE-0268-A85C-6D14F9C77363}"/>
              </a:ext>
            </a:extLst>
          </p:cNvPr>
          <p:cNvCxnSpPr>
            <a:cxnSpLocks/>
          </p:cNvCxnSpPr>
          <p:nvPr userDrawn="1"/>
        </p:nvCxnSpPr>
        <p:spPr>
          <a:xfrm flipH="1" flipV="1">
            <a:off x="10765675" y="6446838"/>
            <a:ext cx="407258" cy="6350"/>
          </a:xfrm>
          <a:prstGeom prst="line">
            <a:avLst/>
          </a:prstGeom>
          <a:ln w="28575">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1149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532033E6-01C0-4745-9BC4-55E4106B70E8}" type="datetime1">
              <a:rPr lang="en-GB" noProof="0" smtClean="0"/>
              <a:t>01/03/2024</a:t>
            </a:fld>
            <a:endParaRPr lang="en-GB" noProof="0" dirty="0"/>
          </a:p>
        </p:txBody>
      </p:sp>
      <p:sp>
        <p:nvSpPr>
          <p:cNvPr id="6" name="Footer Placeholder 5"/>
          <p:cNvSpPr>
            <a:spLocks noGrp="1"/>
          </p:cNvSpPr>
          <p:nvPr>
            <p:ph type="ftr" sz="quarter" idx="11"/>
          </p:nvPr>
        </p:nvSpPr>
        <p:spPr/>
        <p:txBody>
          <a:bodyPr/>
          <a:lstStyle/>
          <a:p>
            <a:pPr rtl="0"/>
            <a:r>
              <a:rPr lang="en-GB" noProof="0"/>
              <a:t>Footer</a:t>
            </a:r>
            <a:endParaRPr lang="en-GB" noProof="0" dirty="0"/>
          </a:p>
        </p:txBody>
      </p:sp>
      <p:sp>
        <p:nvSpPr>
          <p:cNvPr id="7" name="Slide Number Placeholder 6"/>
          <p:cNvSpPr>
            <a:spLocks noGrp="1"/>
          </p:cNvSpPr>
          <p:nvPr>
            <p:ph type="sldNum" sz="quarter" idx="12"/>
          </p:nvPr>
        </p:nvSpPr>
        <p:spPr/>
        <p:txBody>
          <a:bodyPr/>
          <a:lstStyle/>
          <a:p>
            <a:pPr rtl="0"/>
            <a:fld id="{3A98EE3D-8CD1-4C3F-BD1C-C98C9596463C}" type="slidenum">
              <a:rPr lang="en-GB" noProof="0" smtClean="0"/>
              <a:pPr/>
              <a:t>‹#›</a:t>
            </a:fld>
            <a:endParaRPr lang="en-GB" noProof="0" dirty="0"/>
          </a:p>
        </p:txBody>
      </p:sp>
      <p:sp>
        <p:nvSpPr>
          <p:cNvPr id="8" name="Rectangle 7">
            <a:extLst>
              <a:ext uri="{FF2B5EF4-FFF2-40B4-BE49-F238E27FC236}">
                <a16:creationId xmlns:a16="http://schemas.microsoft.com/office/drawing/2014/main" id="{B9598FAA-283F-CA9E-A3FF-90E24A6BABA9}"/>
              </a:ext>
            </a:extLst>
          </p:cNvPr>
          <p:cNvSpPr/>
          <p:nvPr userDrawn="1"/>
        </p:nvSpPr>
        <p:spPr>
          <a:xfrm>
            <a:off x="3536950" y="4535901"/>
            <a:ext cx="5118100" cy="1256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19170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C3C615C-CCF8-47A3-8B56-A50310C6FA75}" type="datetime1">
              <a:rPr lang="en-GB" noProof="0" smtClean="0"/>
              <a:t>01/03/2024</a:t>
            </a:fld>
            <a:endParaRPr lang="en-GB" noProof="0" dirty="0"/>
          </a:p>
        </p:txBody>
      </p:sp>
      <p:sp>
        <p:nvSpPr>
          <p:cNvPr id="5" name="Footer Placeholder 4"/>
          <p:cNvSpPr>
            <a:spLocks noGrp="1"/>
          </p:cNvSpPr>
          <p:nvPr>
            <p:ph type="ftr" sz="quarter" idx="11"/>
          </p:nvPr>
        </p:nvSpPr>
        <p:spPr/>
        <p:txBody>
          <a:bodyPr/>
          <a:lstStyle/>
          <a:p>
            <a:pPr rtl="0"/>
            <a:r>
              <a:rPr lang="en-GB" noProof="0"/>
              <a:t>Footer</a:t>
            </a:r>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Tree>
    <p:extLst>
      <p:ext uri="{BB962C8B-B14F-4D97-AF65-F5344CB8AC3E}">
        <p14:creationId xmlns:p14="http://schemas.microsoft.com/office/powerpoint/2010/main" val="2233205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10BD7E91-6C51-4A37-8BA9-63DA3AF7C9BA}" type="datetime1">
              <a:rPr lang="en-GB" noProof="0" smtClean="0"/>
              <a:t>01/03/2024</a:t>
            </a:fld>
            <a:endParaRPr lang="en-GB" noProof="0" dirty="0"/>
          </a:p>
        </p:txBody>
      </p:sp>
      <p:sp>
        <p:nvSpPr>
          <p:cNvPr id="5" name="Footer Placeholder 4"/>
          <p:cNvSpPr>
            <a:spLocks noGrp="1"/>
          </p:cNvSpPr>
          <p:nvPr>
            <p:ph type="ftr" sz="quarter" idx="11"/>
          </p:nvPr>
        </p:nvSpPr>
        <p:spPr/>
        <p:txBody>
          <a:bodyPr/>
          <a:lstStyle/>
          <a:p>
            <a:pPr rtl="0"/>
            <a:r>
              <a:rPr lang="en-GB" noProof="0"/>
              <a:t>Footer</a:t>
            </a:r>
            <a:endParaRPr lang="en-GB" noProof="0" dirty="0"/>
          </a:p>
        </p:txBody>
      </p:sp>
      <p:sp>
        <p:nvSpPr>
          <p:cNvPr id="6" name="Slide Number Placeholder 5"/>
          <p:cNvSpPr>
            <a:spLocks noGrp="1"/>
          </p:cNvSpPr>
          <p:nvPr>
            <p:ph type="sldNum" sz="quarter" idx="12"/>
          </p:nvPr>
        </p:nvSpPr>
        <p:spPr/>
        <p:txBody>
          <a:bodyPr/>
          <a:lstStyle/>
          <a:p>
            <a:pPr rtl="0"/>
            <a:fld id="{3A98EE3D-8CD1-4C3F-BD1C-C98C9596463C}" type="slidenum">
              <a:rPr lang="en-GB" noProof="0" smtClean="0"/>
              <a:t>‹#›</a:t>
            </a:fld>
            <a:endParaRPr lang="en-GB" noProof="0" dirty="0"/>
          </a:p>
        </p:txBody>
      </p:sp>
      <p:sp>
        <p:nvSpPr>
          <p:cNvPr id="7" name="Rectangle 6">
            <a:extLst>
              <a:ext uri="{FF2B5EF4-FFF2-40B4-BE49-F238E27FC236}">
                <a16:creationId xmlns:a16="http://schemas.microsoft.com/office/drawing/2014/main" id="{EB8962BD-510D-0390-1919-2C40F51F6E80}"/>
              </a:ext>
            </a:extLst>
          </p:cNvPr>
          <p:cNvSpPr/>
          <p:nvPr userDrawn="1"/>
        </p:nvSpPr>
        <p:spPr>
          <a:xfrm rot="16200000">
            <a:off x="8871481" y="-146580"/>
            <a:ext cx="1036320" cy="132948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458110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4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16D90D66-BCB9-4229-A829-628874352AC0}"/>
              </a:ext>
            </a:extLst>
          </p:cNvPr>
          <p:cNvSpPr/>
          <p:nvPr userDrawn="1"/>
        </p:nvSpPr>
        <p:spPr>
          <a:xfrm>
            <a:off x="16" y="0"/>
            <a:ext cx="4654296" cy="58642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rtlCol="0" anchor="ctr">
            <a:normAutofit/>
          </a:bodyPr>
          <a:lstStyle>
            <a:lvl1pPr>
              <a:lnSpc>
                <a:spcPct val="90000"/>
              </a:lnSpc>
              <a:defRPr sz="4400" b="1" i="0">
                <a:solidFill>
                  <a:srgbClr val="FFFFFF"/>
                </a:solidFill>
                <a:latin typeface="+mn-lt"/>
              </a:defRPr>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6518529" y="943430"/>
            <a:ext cx="4654296" cy="3977366"/>
          </a:xfrm>
        </p:spPr>
        <p:txBody>
          <a:bodyPr rtlCol="0" anchor="ctr">
            <a:normAutofit/>
          </a:bodyPr>
          <a:lstStyle>
            <a:lvl1pPr>
              <a:defRPr sz="2400"/>
            </a:lvl1pPr>
            <a:lvl2pPr>
              <a:defRPr sz="20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C75AED56-8363-4442-A067-EEB0606B87DC}" type="datetime1">
              <a:rPr lang="en-GB" noProof="0" smtClean="0"/>
              <a:t>01/03/2024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8" name="Rectangle 17">
            <a:extLst>
              <a:ext uri="{FF2B5EF4-FFF2-40B4-BE49-F238E27FC236}">
                <a16:creationId xmlns:a16="http://schemas.microsoft.com/office/drawing/2014/main" id="{6127F28F-6C7B-471B-9839-EF88426C1976}"/>
              </a:ext>
            </a:extLst>
          </p:cNvPr>
          <p:cNvSpPr/>
          <p:nvPr userDrawn="1"/>
        </p:nvSpPr>
        <p:spPr>
          <a:xfrm>
            <a:off x="4370251" y="2322780"/>
            <a:ext cx="1348378" cy="121866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3092398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6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 name="Title 1"/>
          <p:cNvSpPr>
            <a:spLocks noGrp="1"/>
          </p:cNvSpPr>
          <p:nvPr>
            <p:ph type="title"/>
          </p:nvPr>
        </p:nvSpPr>
        <p:spPr>
          <a:xfrm>
            <a:off x="4984722" y="548355"/>
            <a:ext cx="6054846" cy="634336"/>
          </a:xfrm>
        </p:spPr>
        <p:txBody>
          <a:bodyPr rtlCol="0" anchor="ctr">
            <a:noAutofit/>
          </a:bodyPr>
          <a:lstStyle>
            <a:lvl1pPr>
              <a:lnSpc>
                <a:spcPct val="90000"/>
              </a:lnSpc>
              <a:defRPr sz="3600" b="1" i="0">
                <a:solidFill>
                  <a:srgbClr val="FFFFFF"/>
                </a:solidFill>
                <a:latin typeface="+mn-lt"/>
              </a:defRPr>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5100833" y="1611313"/>
            <a:ext cx="6072099" cy="3755104"/>
          </a:xfrm>
        </p:spPr>
        <p:txBody>
          <a:bodyPr rtlCol="0" anchor="t">
            <a:normAutofit/>
          </a:bodyPr>
          <a:lstStyle>
            <a:lvl1pPr>
              <a:defRPr sz="2400"/>
            </a:lvl1pPr>
            <a:lvl2pPr>
              <a:defRPr sz="20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AFE01A92-C55D-4CF5-81C4-41F7C79334F3}" type="datetime1">
              <a:rPr lang="en-GB" noProof="0" smtClean="0"/>
              <a:t>01/03/2024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rtlCol="0"/>
          <a:lstStyle>
            <a:lvl1pPr>
              <a:defRPr>
                <a:solidFill>
                  <a:schemeClr val="tx1">
                    <a:lumMod val="75000"/>
                    <a:lumOff val="25000"/>
                  </a:schemeClr>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94501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1D313A2-A4D4-40DF-A0C2-C29F64168525}"/>
              </a:ext>
            </a:extLst>
          </p:cNvPr>
          <p:cNvSpPr>
            <a:spLocks noGrp="1"/>
          </p:cNvSpPr>
          <p:nvPr>
            <p:ph type="pic" sz="quarter" idx="13"/>
          </p:nvPr>
        </p:nvSpPr>
        <p:spPr>
          <a:xfrm>
            <a:off x="0" y="0"/>
            <a:ext cx="12192000" cy="6858000"/>
          </a:xfrm>
        </p:spPr>
        <p:txBody>
          <a:bodyPr rtlCol="0"/>
          <a:lstStyle/>
          <a:p>
            <a:pPr rtl="0"/>
            <a:r>
              <a:rPr lang="en-US" noProof="0"/>
              <a:t>Click icon to add picture</a:t>
            </a:r>
            <a:endParaRPr lang="en-GB"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64A816C2-29CC-4A32-B948-B7893F4FF1ED}" type="datetime1">
              <a:rPr lang="en-GB" noProof="0" smtClean="0"/>
              <a:t>01/03/2024</a:t>
            </a:fld>
            <a:endParaRPr lang="en-GB"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r>
              <a:rPr lang="en-GB"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3" name="Subtitle 2"/>
          <p:cNvSpPr>
            <a:spLocks noGrp="1"/>
          </p:cNvSpPr>
          <p:nvPr>
            <p:ph type="subTitle" idx="1"/>
          </p:nvPr>
        </p:nvSpPr>
        <p:spPr>
          <a:xfrm>
            <a:off x="1212850" y="4508500"/>
            <a:ext cx="5118100" cy="1279652"/>
          </a:xfrm>
        </p:spPr>
        <p:txBody>
          <a:bodyPr lIns="91440" rIns="91440" rtlCol="0">
            <a:normAutofit/>
          </a:bodyPr>
          <a:lstStyle>
            <a:lvl1pPr marL="0" indent="0" algn="l">
              <a:buNone/>
              <a:defRPr sz="2400" cap="all" spc="200" baseline="0">
                <a:solidFill>
                  <a:schemeClr val="bg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dirty="0"/>
          </a:p>
        </p:txBody>
      </p:sp>
      <p:sp>
        <p:nvSpPr>
          <p:cNvPr id="2" name="Title 1"/>
          <p:cNvSpPr>
            <a:spLocks noGrp="1"/>
          </p:cNvSpPr>
          <p:nvPr>
            <p:ph type="ctrTitle"/>
          </p:nvPr>
        </p:nvSpPr>
        <p:spPr>
          <a:xfrm>
            <a:off x="1212850" y="2057400"/>
            <a:ext cx="5118100" cy="1929066"/>
          </a:xfrm>
        </p:spPr>
        <p:txBody>
          <a:bodyPr rtlCol="0" anchor="b">
            <a:noAutofit/>
          </a:bodyPr>
          <a:lstStyle>
            <a:lvl1pPr algn="l">
              <a:lnSpc>
                <a:spcPct val="90000"/>
              </a:lnSpc>
              <a:defRPr sz="5400" b="1" spc="-50" baseline="0">
                <a:solidFill>
                  <a:schemeClr val="bg1"/>
                </a:solidFill>
                <a:latin typeface="+mn-lt"/>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672700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2_Title Slide">
    <p:spTree>
      <p:nvGrpSpPr>
        <p:cNvPr id="1" name=""/>
        <p:cNvGrpSpPr/>
        <p:nvPr/>
      </p:nvGrpSpPr>
      <p:grpSpPr>
        <a:xfrm>
          <a:off x="0" y="0"/>
          <a:ext cx="0" cy="0"/>
          <a:chOff x="0" y="0"/>
          <a:chExt cx="0" cy="0"/>
        </a:xfrm>
      </p:grpSpPr>
      <p:sp>
        <p:nvSpPr>
          <p:cNvPr id="13" name="Parallelogram 14">
            <a:extLst>
              <a:ext uri="{FF2B5EF4-FFF2-40B4-BE49-F238E27FC236}">
                <a16:creationId xmlns:a16="http://schemas.microsoft.com/office/drawing/2014/main" id="{F5AA8A10-E19C-430B-9D5D-8D12F92BFEC5}"/>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Rectangle 11">
            <a:extLst>
              <a:ext uri="{FF2B5EF4-FFF2-40B4-BE49-F238E27FC236}">
                <a16:creationId xmlns:a16="http://schemas.microsoft.com/office/drawing/2014/main" id="{A7C93D4F-3003-4D58-9AFB-356A0F800F42}"/>
              </a:ext>
            </a:extLst>
          </p:cNvPr>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rtlCol="0"/>
          <a:lstStyle/>
          <a:p>
            <a:pPr rtl="0"/>
            <a:fld id="{42910BA7-633F-4554-8F2B-9BFF6A264E0D}" type="datetime1">
              <a:rPr lang="en-GB" noProof="0" smtClean="0"/>
              <a:t>01/03/2024</a:t>
            </a:fld>
            <a:endParaRPr lang="en-GB" noProof="0"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rtlCol="0"/>
          <a:lstStyle/>
          <a:p>
            <a:pPr rtl="0"/>
            <a:r>
              <a:rPr lang="en-GB" noProof="0" dirty="0"/>
              <a:t>Footer</a:t>
            </a:r>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rtlCol="0"/>
          <a:lstStyle/>
          <a:p>
            <a:pPr rtl="0"/>
            <a:fld id="{3A98EE3D-8CD1-4C3F-BD1C-C98C9596463C}" type="slidenum">
              <a:rPr lang="en-GB" noProof="0" smtClean="0"/>
              <a:t>‹#›</a:t>
            </a:fld>
            <a:endParaRPr lang="en-GB" noProof="0" dirty="0"/>
          </a:p>
        </p:txBody>
      </p:sp>
      <p:sp>
        <p:nvSpPr>
          <p:cNvPr id="10" name="Picture Placeholder 9">
            <a:extLst>
              <a:ext uri="{FF2B5EF4-FFF2-40B4-BE49-F238E27FC236}">
                <a16:creationId xmlns:a16="http://schemas.microsoft.com/office/drawing/2014/main" id="{86028FDE-6655-4B55-B3B4-5B366034E8A8}"/>
              </a:ext>
            </a:extLst>
          </p:cNvPr>
          <p:cNvSpPr>
            <a:spLocks noGrp="1"/>
          </p:cNvSpPr>
          <p:nvPr>
            <p:ph type="pic" sz="quarter" idx="13"/>
          </p:nvPr>
        </p:nvSpPr>
        <p:spPr>
          <a:xfrm>
            <a:off x="0" y="0"/>
            <a:ext cx="6311900" cy="6858000"/>
          </a:xfrm>
        </p:spPr>
        <p:txBody>
          <a:bodyPr rtlCol="0"/>
          <a:lstStyle/>
          <a:p>
            <a:pPr rtl="0"/>
            <a:r>
              <a:rPr lang="en-US" noProof="0"/>
              <a:t>Click icon to add picture</a:t>
            </a:r>
            <a:endParaRPr lang="en-GB" noProof="0" dirty="0"/>
          </a:p>
        </p:txBody>
      </p:sp>
      <p:sp>
        <p:nvSpPr>
          <p:cNvPr id="2" name="Title 1"/>
          <p:cNvSpPr>
            <a:spLocks noGrp="1"/>
          </p:cNvSpPr>
          <p:nvPr>
            <p:ph type="ctrTitle"/>
          </p:nvPr>
        </p:nvSpPr>
        <p:spPr>
          <a:xfrm>
            <a:off x="6629400" y="758952"/>
            <a:ext cx="4526280" cy="3227514"/>
          </a:xfrm>
        </p:spPr>
        <p:txBody>
          <a:bodyPr rtlCol="0" anchor="b">
            <a:normAutofit/>
          </a:bodyPr>
          <a:lstStyle>
            <a:lvl1pPr algn="l">
              <a:lnSpc>
                <a:spcPct val="90000"/>
              </a:lnSpc>
              <a:defRPr sz="6000" b="1" spc="-50" baseline="0">
                <a:solidFill>
                  <a:schemeClr val="accent1"/>
                </a:solidFill>
                <a:latin typeface="+mn-lt"/>
              </a:defRPr>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6632171" y="4508500"/>
            <a:ext cx="4526280" cy="1279652"/>
          </a:xfrm>
        </p:spPr>
        <p:txBody>
          <a:bodyPr lIns="91440" rIns="91440" rtlCol="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US" noProof="0"/>
              <a:t>Click to edit Master subtitle style</a:t>
            </a:r>
            <a:endParaRPr lang="en-GB" noProof="0" dirty="0"/>
          </a:p>
        </p:txBody>
      </p:sp>
      <p:sp>
        <p:nvSpPr>
          <p:cNvPr id="11" name="Rectangle 10">
            <a:extLst>
              <a:ext uri="{FF2B5EF4-FFF2-40B4-BE49-F238E27FC236}">
                <a16:creationId xmlns:a16="http://schemas.microsoft.com/office/drawing/2014/main" id="{6D3E1BBA-670B-4CAE-B839-50ADB23DDBC6}"/>
              </a:ext>
            </a:extLst>
          </p:cNvPr>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66393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Section Header">
    <p:bg>
      <p:bgPr>
        <a:solidFill>
          <a:schemeClr val="bg1"/>
        </a:solidFill>
        <a:effectLst/>
      </p:bgPr>
    </p:bg>
    <p:spTree>
      <p:nvGrpSpPr>
        <p:cNvPr id="1" name=""/>
        <p:cNvGrpSpPr/>
        <p:nvPr/>
      </p:nvGrpSpPr>
      <p:grpSpPr>
        <a:xfrm>
          <a:off x="0" y="0"/>
          <a:ext cx="0" cy="0"/>
          <a:chOff x="0" y="0"/>
          <a:chExt cx="0" cy="0"/>
        </a:xfrm>
      </p:grpSpPr>
      <p:sp>
        <p:nvSpPr>
          <p:cNvPr id="15" name="Parallelogram 14">
            <a:extLst>
              <a:ext uri="{FF2B5EF4-FFF2-40B4-BE49-F238E27FC236}">
                <a16:creationId xmlns:a16="http://schemas.microsoft.com/office/drawing/2014/main" id="{98B82A56-7790-48EC-983D-AB8F703699B2}"/>
              </a:ext>
            </a:extLst>
          </p:cNvPr>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lvl1pPr>
              <a:defRPr>
                <a:solidFill>
                  <a:schemeClr val="tx1">
                    <a:lumMod val="75000"/>
                    <a:lumOff val="25000"/>
                  </a:schemeClr>
                </a:solidFill>
              </a:defRPr>
            </a:lvl1pPr>
          </a:lstStyle>
          <a:p>
            <a:pPr rtl="0"/>
            <a:fld id="{63DD8E7C-AAE2-4974-9060-8E46DF1AE08D}" type="datetime1">
              <a:rPr lang="en-GB" noProof="0" smtClean="0"/>
              <a:t>01/03/2024</a:t>
            </a:fld>
            <a:endParaRPr lang="en-GB"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6311900" cy="6858000"/>
          </a:xfrm>
        </p:spPr>
        <p:txBody>
          <a:bodyPr rtlCol="0"/>
          <a:lstStyle/>
          <a:p>
            <a:pPr rtl="0"/>
            <a:r>
              <a:rPr lang="en-US" noProof="0"/>
              <a:t>Click icon to add picture</a:t>
            </a:r>
            <a:endParaRPr lang="en-GB"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2451099"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rtl="0"/>
            <a:endParaRPr lang="en-GB" sz="1400" noProof="0" dirty="0"/>
          </a:p>
        </p:txBody>
      </p:sp>
      <p:sp>
        <p:nvSpPr>
          <p:cNvPr id="2" name="Title 1"/>
          <p:cNvSpPr>
            <a:spLocks noGrp="1"/>
          </p:cNvSpPr>
          <p:nvPr>
            <p:ph type="title"/>
          </p:nvPr>
        </p:nvSpPr>
        <p:spPr>
          <a:xfrm>
            <a:off x="2641599" y="3746500"/>
            <a:ext cx="8331202" cy="1308100"/>
          </a:xfrm>
        </p:spPr>
        <p:txBody>
          <a:bodyPr rtlCol="0" anchor="b" anchorCtr="0">
            <a:noAutofit/>
          </a:bodyPr>
          <a:lstStyle>
            <a:lvl1pPr>
              <a:lnSpc>
                <a:spcPct val="90000"/>
              </a:lnSpc>
              <a:defRPr sz="4800" b="1">
                <a:solidFill>
                  <a:schemeClr val="bg1"/>
                </a:solidFill>
                <a:latin typeface="+mn-lt"/>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2641600" y="5219700"/>
            <a:ext cx="8331201" cy="586740"/>
          </a:xfrm>
        </p:spPr>
        <p:txBody>
          <a:bodyPr lIns="91440" rIns="91440" rtlCol="0" anchor="t" anchorCtr="0">
            <a:normAutofit/>
          </a:bodyPr>
          <a:lstStyle>
            <a:lvl1pPr marL="0" indent="0">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7528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596984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2_Section Header">
    <p:bg>
      <p:bgPr>
        <a:solidFill>
          <a:schemeClr val="bg1"/>
        </a:solidFill>
        <a:effectLst/>
      </p:bgPr>
    </p:bg>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rtlCol="0"/>
          <a:lstStyle>
            <a:lvl1pPr>
              <a:defRPr>
                <a:solidFill>
                  <a:schemeClr val="tx1">
                    <a:lumMod val="75000"/>
                    <a:lumOff val="25000"/>
                  </a:schemeClr>
                </a:solidFill>
              </a:defRPr>
            </a:lvl1pPr>
          </a:lstStyle>
          <a:p>
            <a:pPr rtl="0"/>
            <a:fld id="{35921674-E713-441C-B2F9-F9A6E5F44F05}" type="datetime1">
              <a:rPr lang="en-GB" noProof="0" smtClean="0"/>
              <a:t>01/03/2024</a:t>
            </a:fld>
            <a:endParaRPr lang="en-GB" noProof="0"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rtlCol="0"/>
          <a:lstStyle>
            <a:lvl1pPr>
              <a:defRPr>
                <a:solidFill>
                  <a:schemeClr val="tx1">
                    <a:lumMod val="75000"/>
                    <a:lumOff val="25000"/>
                  </a:schemeClr>
                </a:solidFill>
              </a:defRPr>
            </a:lvl1pPr>
          </a:lstStyle>
          <a:p>
            <a:pPr rtl="0"/>
            <a:r>
              <a:rPr lang="en-GB" noProof="0" dirty="0"/>
              <a:t>Footer</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2" name="Picture Placeholder 9">
            <a:extLst>
              <a:ext uri="{FF2B5EF4-FFF2-40B4-BE49-F238E27FC236}">
                <a16:creationId xmlns:a16="http://schemas.microsoft.com/office/drawing/2014/main" id="{E76B772A-7600-4ECE-B5A2-34827D4C7103}"/>
              </a:ext>
            </a:extLst>
          </p:cNvPr>
          <p:cNvSpPr>
            <a:spLocks noGrp="1"/>
          </p:cNvSpPr>
          <p:nvPr>
            <p:ph type="pic" sz="quarter" idx="13"/>
          </p:nvPr>
        </p:nvSpPr>
        <p:spPr>
          <a:xfrm>
            <a:off x="0" y="0"/>
            <a:ext cx="12192000" cy="6858000"/>
          </a:xfrm>
        </p:spPr>
        <p:txBody>
          <a:bodyPr rtlCol="0"/>
          <a:lstStyle/>
          <a:p>
            <a:pPr rtl="0"/>
            <a:r>
              <a:rPr lang="en-US" noProof="0"/>
              <a:t>Click icon to add picture</a:t>
            </a:r>
            <a:endParaRPr lang="en-GB" noProof="0" dirty="0"/>
          </a:p>
        </p:txBody>
      </p:sp>
      <p:sp>
        <p:nvSpPr>
          <p:cNvPr id="13" name="Rectangle 12">
            <a:extLst>
              <a:ext uri="{FF2B5EF4-FFF2-40B4-BE49-F238E27FC236}">
                <a16:creationId xmlns:a16="http://schemas.microsoft.com/office/drawing/2014/main" id="{33820398-8D1F-4543-ABA0-7A67C38769B3}"/>
              </a:ext>
            </a:extLst>
          </p:cNvPr>
          <p:cNvSpPr/>
          <p:nvPr userDrawn="1"/>
        </p:nvSpPr>
        <p:spPr>
          <a:xfrm>
            <a:off x="1735138" y="3568700"/>
            <a:ext cx="8721725" cy="23082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p>
            <a:pPr algn="ctr" rtl="0"/>
            <a:endParaRPr lang="en-GB" sz="1400" noProof="0" dirty="0"/>
          </a:p>
        </p:txBody>
      </p:sp>
      <p:sp>
        <p:nvSpPr>
          <p:cNvPr id="2" name="Title 1"/>
          <p:cNvSpPr>
            <a:spLocks noGrp="1"/>
          </p:cNvSpPr>
          <p:nvPr>
            <p:ph type="title"/>
          </p:nvPr>
        </p:nvSpPr>
        <p:spPr>
          <a:xfrm>
            <a:off x="1930399" y="3746500"/>
            <a:ext cx="8331202" cy="1308100"/>
          </a:xfrm>
        </p:spPr>
        <p:txBody>
          <a:bodyPr rtlCol="0" anchor="b" anchorCtr="0">
            <a:noAutofit/>
          </a:bodyPr>
          <a:lstStyle>
            <a:lvl1pPr algn="ctr">
              <a:lnSpc>
                <a:spcPct val="90000"/>
              </a:lnSpc>
              <a:defRPr sz="4800" b="1">
                <a:solidFill>
                  <a:schemeClr val="bg1"/>
                </a:solidFill>
                <a:latin typeface="+mn-lt"/>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930400" y="5219700"/>
            <a:ext cx="8331201" cy="586740"/>
          </a:xfrm>
        </p:spPr>
        <p:txBody>
          <a:bodyPr lIns="91440" rIns="91440" rtlCol="0" anchor="t" anchorCtr="0">
            <a:normAutofit/>
          </a:bodyPr>
          <a:lstStyle>
            <a:lvl1pPr marL="0" indent="0" algn="ctr">
              <a:buNone/>
              <a:defRPr sz="2400" cap="all" spc="200" baseline="0">
                <a:solidFill>
                  <a:schemeClr val="bg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14" name="Rectangle 13">
            <a:extLst>
              <a:ext uri="{FF2B5EF4-FFF2-40B4-BE49-F238E27FC236}">
                <a16:creationId xmlns:a16="http://schemas.microsoft.com/office/drawing/2014/main" id="{45757C57-BBBA-44C6-9A4D-12F5D1E400AA}"/>
              </a:ext>
            </a:extLst>
          </p:cNvPr>
          <p:cNvSpPr/>
          <p:nvPr userDrawn="1"/>
        </p:nvSpPr>
        <p:spPr>
          <a:xfrm>
            <a:off x="3536950" y="3469101"/>
            <a:ext cx="511810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3766489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458984" y="497808"/>
            <a:ext cx="5713841" cy="4868609"/>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Rectangle 8">
            <a:extLst>
              <a:ext uri="{FF2B5EF4-FFF2-40B4-BE49-F238E27FC236}">
                <a16:creationId xmlns:a16="http://schemas.microsoft.com/office/drawing/2014/main" id="{4DC51BA7-A5A7-4A7F-A707-DBBDEA7705F3}"/>
              </a:ext>
            </a:extLst>
          </p:cNvPr>
          <p:cNvSpPr/>
          <p:nvPr userDrawn="1"/>
        </p:nvSpPr>
        <p:spPr>
          <a:xfrm>
            <a:off x="0" y="2003424"/>
            <a:ext cx="1036320" cy="185737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D23174BA-29D0-4C1A-95C9-5A86FD25E47A}"/>
              </a:ext>
            </a:extLst>
          </p:cNvPr>
          <p:cNvSpPr/>
          <p:nvPr userDrawn="1"/>
        </p:nvSpPr>
        <p:spPr>
          <a:xfrm>
            <a:off x="5458983" y="377398"/>
            <a:ext cx="5713840" cy="125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6FB8C188-2E1C-46A2-8816-87F3A56A98A1}" type="datetime1">
              <a:rPr lang="en-GB" noProof="0" smtClean="0"/>
              <a:t>01/03/2024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5" name="Rectangle 4">
            <a:extLst>
              <a:ext uri="{FF2B5EF4-FFF2-40B4-BE49-F238E27FC236}">
                <a16:creationId xmlns:a16="http://schemas.microsoft.com/office/drawing/2014/main" id="{6BC7DA98-7B92-4F45-80F8-1AEF72A601CF}"/>
              </a:ext>
            </a:extLst>
          </p:cNvPr>
          <p:cNvSpPr/>
          <p:nvPr userDrawn="1"/>
        </p:nvSpPr>
        <p:spPr>
          <a:xfrm>
            <a:off x="1078230" y="2003423"/>
            <a:ext cx="3576082" cy="1857378"/>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1092200" y="1885125"/>
            <a:ext cx="3314700" cy="2093975"/>
          </a:xfrm>
        </p:spPr>
        <p:txBody>
          <a:bodyPr rtlCol="0" anchor="ctr">
            <a:normAutofit/>
          </a:bodyPr>
          <a:lstStyle>
            <a:lvl1pPr>
              <a:lnSpc>
                <a:spcPct val="90000"/>
              </a:lnSpc>
              <a:defRPr sz="4400" b="1">
                <a:solidFill>
                  <a:srgbClr val="FFFFFF"/>
                </a:solidFill>
                <a:latin typeface="+mn-lt"/>
              </a:defRPr>
            </a:lvl1pPr>
          </a:lstStyle>
          <a:p>
            <a:pPr rtl="0"/>
            <a:r>
              <a:rPr lang="en-US" noProof="0"/>
              <a:t>Click to edit Master title style</a:t>
            </a:r>
            <a:endParaRPr lang="en-GB" noProof="0" dirty="0"/>
          </a:p>
        </p:txBody>
      </p:sp>
      <p:sp>
        <p:nvSpPr>
          <p:cNvPr id="18" name="Rectangle 17">
            <a:extLst>
              <a:ext uri="{FF2B5EF4-FFF2-40B4-BE49-F238E27FC236}">
                <a16:creationId xmlns:a16="http://schemas.microsoft.com/office/drawing/2014/main" id="{DF96815B-4256-4CE0-9FCF-3A2967CF5792}"/>
              </a:ext>
            </a:extLst>
          </p:cNvPr>
          <p:cNvSpPr/>
          <p:nvPr userDrawn="1"/>
        </p:nvSpPr>
        <p:spPr>
          <a:xfrm>
            <a:off x="1092200" y="993775"/>
            <a:ext cx="1036320" cy="936626"/>
          </a:xfrm>
          <a:prstGeom prst="rect">
            <a:avLst/>
          </a:prstGeom>
          <a:solidFill>
            <a:schemeClr val="tx2">
              <a:lumMod val="20000"/>
              <a:lumOff val="80000"/>
              <a:alpha val="2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11812829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2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4654296" cy="5864225"/>
          </a:xfrm>
        </p:spPr>
        <p:txBody>
          <a:bodyPr rtlCol="0"/>
          <a:lstStyle>
            <a:lvl1pPr>
              <a:defRPr>
                <a:solidFill>
                  <a:schemeClr val="bg1"/>
                </a:solidFill>
              </a:defRPr>
            </a:lvl1pPr>
          </a:lstStyle>
          <a:p>
            <a:pPr rtl="0"/>
            <a:r>
              <a:rPr lang="en-US" noProof="0"/>
              <a:t>Click icon to add picture</a:t>
            </a:r>
            <a:endParaRPr lang="en-GB" noProof="0" dirty="0"/>
          </a:p>
        </p:txBody>
      </p:sp>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 name="Content Placeholder 2"/>
          <p:cNvSpPr>
            <a:spLocks noGrp="1"/>
          </p:cNvSpPr>
          <p:nvPr>
            <p:ph idx="1"/>
          </p:nvPr>
        </p:nvSpPr>
        <p:spPr>
          <a:xfrm>
            <a:off x="5458984" y="497808"/>
            <a:ext cx="5713841" cy="4868609"/>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F5043604-16B7-4693-AF96-22A420903FE8}" type="datetime1">
              <a:rPr lang="en-GB" noProof="0" smtClean="0"/>
              <a:t>01/03/2024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2" name="Title 1"/>
          <p:cNvSpPr>
            <a:spLocks noGrp="1"/>
          </p:cNvSpPr>
          <p:nvPr>
            <p:ph type="title"/>
          </p:nvPr>
        </p:nvSpPr>
        <p:spPr>
          <a:xfrm>
            <a:off x="1092200" y="1885125"/>
            <a:ext cx="3068833" cy="2093975"/>
          </a:xfrm>
        </p:spPr>
        <p:txBody>
          <a:bodyPr rtlCol="0" anchor="ctr">
            <a:normAutofit/>
          </a:bodyPr>
          <a:lstStyle>
            <a:lvl1pPr>
              <a:lnSpc>
                <a:spcPct val="90000"/>
              </a:lnSpc>
              <a:defRPr sz="4400" b="1" i="0">
                <a:solidFill>
                  <a:srgbClr val="FFFFFF"/>
                </a:solidFill>
                <a:latin typeface="+mn-lt"/>
              </a:defRPr>
            </a:lvl1pPr>
          </a:lstStyle>
          <a:p>
            <a:pPr rtl="0"/>
            <a:r>
              <a:rPr lang="en-US" noProof="0"/>
              <a:t>Click to edit Master title style</a:t>
            </a:r>
            <a:endParaRPr lang="en-GB" noProof="0" dirty="0"/>
          </a:p>
        </p:txBody>
      </p:sp>
    </p:spTree>
    <p:extLst>
      <p:ext uri="{BB962C8B-B14F-4D97-AF65-F5344CB8AC3E}">
        <p14:creationId xmlns:p14="http://schemas.microsoft.com/office/powerpoint/2010/main" val="39543055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7_Content with Caption">
    <p:spTree>
      <p:nvGrpSpPr>
        <p:cNvPr id="1" name=""/>
        <p:cNvGrpSpPr/>
        <p:nvPr/>
      </p:nvGrpSpPr>
      <p:grpSpPr>
        <a:xfrm>
          <a:off x="0" y="0"/>
          <a:ext cx="0" cy="0"/>
          <a:chOff x="0" y="0"/>
          <a:chExt cx="0" cy="0"/>
        </a:xfrm>
      </p:grpSpPr>
      <p:sp>
        <p:nvSpPr>
          <p:cNvPr id="18" name="Picture Placeholder 9">
            <a:extLst>
              <a:ext uri="{FF2B5EF4-FFF2-40B4-BE49-F238E27FC236}">
                <a16:creationId xmlns:a16="http://schemas.microsoft.com/office/drawing/2014/main" id="{4F173117-1383-4956-B947-1EA7A51D0D4A}"/>
              </a:ext>
            </a:extLst>
          </p:cNvPr>
          <p:cNvSpPr>
            <a:spLocks noGrp="1"/>
          </p:cNvSpPr>
          <p:nvPr>
            <p:ph type="pic" sz="quarter" idx="13"/>
          </p:nvPr>
        </p:nvSpPr>
        <p:spPr>
          <a:xfrm>
            <a:off x="0" y="0"/>
            <a:ext cx="12192000" cy="3541486"/>
          </a:xfrm>
        </p:spPr>
        <p:txBody>
          <a:bodyPr rtlCol="0"/>
          <a:lstStyle>
            <a:lvl1pPr>
              <a:defRPr>
                <a:solidFill>
                  <a:schemeClr val="tx1">
                    <a:lumMod val="75000"/>
                    <a:lumOff val="25000"/>
                  </a:schemeClr>
                </a:solidFill>
              </a:defRPr>
            </a:lvl1pPr>
          </a:lstStyle>
          <a:p>
            <a:pPr rtl="0"/>
            <a:r>
              <a:rPr lang="en-US" noProof="0"/>
              <a:t>Click icon to add picture</a:t>
            </a:r>
            <a:endParaRPr lang="en-GB" noProof="0" dirty="0"/>
          </a:p>
        </p:txBody>
      </p:sp>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 name="Title 1"/>
          <p:cNvSpPr>
            <a:spLocks noGrp="1"/>
          </p:cNvSpPr>
          <p:nvPr>
            <p:ph type="title"/>
          </p:nvPr>
        </p:nvSpPr>
        <p:spPr>
          <a:xfrm>
            <a:off x="3068577" y="880375"/>
            <a:ext cx="6054846" cy="634336"/>
          </a:xfrm>
        </p:spPr>
        <p:txBody>
          <a:bodyPr rtlCol="0" anchor="ctr">
            <a:noAutofit/>
          </a:bodyPr>
          <a:lstStyle>
            <a:lvl1pPr algn="ctr">
              <a:lnSpc>
                <a:spcPct val="90000"/>
              </a:lnSpc>
              <a:defRPr sz="3600" b="1" i="0">
                <a:solidFill>
                  <a:schemeClr val="tx1">
                    <a:lumMod val="75000"/>
                    <a:lumOff val="25000"/>
                  </a:schemeClr>
                </a:solidFill>
                <a:latin typeface="+mn-lt"/>
              </a:defRPr>
            </a:lvl1pPr>
          </a:lstStyle>
          <a:p>
            <a:pPr rtl="0"/>
            <a:r>
              <a:rPr lang="en-US" noProof="0"/>
              <a:t>Click to edit Master title style</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6BB29A78-B697-437D-9624-30A869AD1C7E}" type="datetime1">
              <a:rPr lang="en-GB" noProof="0" smtClean="0"/>
              <a:t>01/03/2024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19" name="Rectangle 18">
            <a:extLst>
              <a:ext uri="{FF2B5EF4-FFF2-40B4-BE49-F238E27FC236}">
                <a16:creationId xmlns:a16="http://schemas.microsoft.com/office/drawing/2014/main" id="{AF446475-024F-4C71-99D3-501468ACAD11}"/>
              </a:ext>
            </a:extLst>
          </p:cNvPr>
          <p:cNvSpPr/>
          <p:nvPr userDrawn="1"/>
        </p:nvSpPr>
        <p:spPr>
          <a:xfrm>
            <a:off x="5577840" y="0"/>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7676028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3_Content with Caption">
    <p:spTree>
      <p:nvGrpSpPr>
        <p:cNvPr id="1" name=""/>
        <p:cNvGrpSpPr/>
        <p:nvPr/>
      </p:nvGrpSpPr>
      <p:grpSpPr>
        <a:xfrm>
          <a:off x="0" y="0"/>
          <a:ext cx="0" cy="0"/>
          <a:chOff x="0" y="0"/>
          <a:chExt cx="0" cy="0"/>
        </a:xfrm>
      </p:grpSpPr>
      <p:sp>
        <p:nvSpPr>
          <p:cNvPr id="10" name="Parallelogram 14">
            <a:extLst>
              <a:ext uri="{FF2B5EF4-FFF2-40B4-BE49-F238E27FC236}">
                <a16:creationId xmlns:a16="http://schemas.microsoft.com/office/drawing/2014/main" id="{BA60C70F-7EE5-4927-B922-88B1C47FADB9}"/>
              </a:ext>
            </a:extLst>
          </p:cNvPr>
          <p:cNvSpPr/>
          <p:nvPr userDrawn="1"/>
        </p:nvSpPr>
        <p:spPr>
          <a:xfrm>
            <a:off x="74485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 name="Rectangle 3">
            <a:extLst>
              <a:ext uri="{FF2B5EF4-FFF2-40B4-BE49-F238E27FC236}">
                <a16:creationId xmlns:a16="http://schemas.microsoft.com/office/drawing/2014/main" id="{648F6D61-9E88-4632-A0A8-CB2E0CC5DEAF}"/>
              </a:ext>
            </a:extLst>
          </p:cNvPr>
          <p:cNvSpPr/>
          <p:nvPr userDrawn="1"/>
        </p:nvSpPr>
        <p:spPr>
          <a:xfrm>
            <a:off x="4654312" y="507333"/>
            <a:ext cx="7537688" cy="48495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16D90D66-BCB9-4229-A829-628874352AC0}"/>
              </a:ext>
            </a:extLst>
          </p:cNvPr>
          <p:cNvSpPr/>
          <p:nvPr/>
        </p:nvSpPr>
        <p:spPr>
          <a:xfrm>
            <a:off x="16" y="0"/>
            <a:ext cx="4654296" cy="586422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2200" y="1885125"/>
            <a:ext cx="3068833" cy="2093975"/>
          </a:xfrm>
        </p:spPr>
        <p:txBody>
          <a:bodyPr rtlCol="0" anchor="ctr">
            <a:normAutofit/>
          </a:bodyPr>
          <a:lstStyle>
            <a:lvl1pPr>
              <a:lnSpc>
                <a:spcPct val="90000"/>
              </a:lnSpc>
              <a:defRPr sz="4400" b="1" i="0">
                <a:solidFill>
                  <a:srgbClr val="FFFFFF"/>
                </a:solidFill>
                <a:latin typeface="+mn-lt"/>
              </a:defRPr>
            </a:lvl1pPr>
          </a:lstStyle>
          <a:p>
            <a:pPr rtl="0"/>
            <a:r>
              <a:rPr lang="en-US" noProof="0"/>
              <a:t>Click to edit Master title style</a:t>
            </a:r>
            <a:endParaRPr lang="en-GB" noProof="0" dirty="0"/>
          </a:p>
        </p:txBody>
      </p:sp>
      <p:sp>
        <p:nvSpPr>
          <p:cNvPr id="3" name="Content Placeholder 2"/>
          <p:cNvSpPr>
            <a:spLocks noGrp="1"/>
          </p:cNvSpPr>
          <p:nvPr>
            <p:ph idx="1"/>
          </p:nvPr>
        </p:nvSpPr>
        <p:spPr>
          <a:xfrm>
            <a:off x="6473373" y="943430"/>
            <a:ext cx="4699452" cy="3977366"/>
          </a:xfrm>
        </p:spPr>
        <p:txBody>
          <a:bodyPr rtlCol="0" anchor="ctr">
            <a:normAutofit/>
          </a:bodyPr>
          <a:lstStyle>
            <a:lvl1pPr>
              <a:defRPr sz="2400"/>
            </a:lvl1pPr>
            <a:lvl2pPr>
              <a:defRPr sz="2000"/>
            </a:lvl2pPr>
            <a:lvl3pPr>
              <a:defRPr sz="16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2" name="Date Placeholder 1">
            <a:extLst>
              <a:ext uri="{FF2B5EF4-FFF2-40B4-BE49-F238E27FC236}">
                <a16:creationId xmlns:a16="http://schemas.microsoft.com/office/drawing/2014/main" id="{F417C55D-4AE8-427B-A32E-9F54E007E686}"/>
              </a:ext>
            </a:extLst>
          </p:cNvPr>
          <p:cNvSpPr>
            <a:spLocks noGrp="1"/>
          </p:cNvSpPr>
          <p:nvPr>
            <p:ph type="dt" sz="half" idx="10"/>
          </p:nvPr>
        </p:nvSpPr>
        <p:spPr>
          <a:xfrm>
            <a:off x="6834126" y="6446838"/>
            <a:ext cx="2584850" cy="365125"/>
          </a:xfrm>
        </p:spPr>
        <p:txBody>
          <a:bodyPr rtlCol="0"/>
          <a:lstStyle>
            <a:lvl1pPr>
              <a:defRPr>
                <a:solidFill>
                  <a:schemeClr val="tx1">
                    <a:lumMod val="75000"/>
                    <a:lumOff val="25000"/>
                  </a:schemeClr>
                </a:solidFill>
              </a:defRPr>
            </a:lvl1pPr>
          </a:lstStyle>
          <a:p>
            <a:pPr rtl="0"/>
            <a:fld id="{B6258326-D8D0-4110-9C2B-919D0122436D}" type="datetime1">
              <a:rPr lang="en-GB" noProof="0" smtClean="0"/>
              <a:t>01/03/2024</a:t>
            </a:fld>
            <a:endParaRPr lang="en-GB" noProof="0" dirty="0"/>
          </a:p>
        </p:txBody>
      </p:sp>
      <p:sp>
        <p:nvSpPr>
          <p:cNvPr id="13" name="Footer Placeholder 2">
            <a:extLst>
              <a:ext uri="{FF2B5EF4-FFF2-40B4-BE49-F238E27FC236}">
                <a16:creationId xmlns:a16="http://schemas.microsoft.com/office/drawing/2014/main" id="{8C05871B-E916-40A4-B5E3-65C15F5A4D2A}"/>
              </a:ext>
            </a:extLst>
          </p:cNvPr>
          <p:cNvSpPr>
            <a:spLocks noGrp="1"/>
          </p:cNvSpPr>
          <p:nvPr>
            <p:ph type="ftr" sz="quarter" idx="11"/>
          </p:nvPr>
        </p:nvSpPr>
        <p:spPr>
          <a:xfrm>
            <a:off x="1097279" y="6446838"/>
            <a:ext cx="4846321" cy="365125"/>
          </a:xfrm>
        </p:spPr>
        <p:txBody>
          <a:bodyPr rtlCol="0"/>
          <a:lstStyle>
            <a:lvl1pPr>
              <a:defRPr>
                <a:solidFill>
                  <a:schemeClr val="tx1">
                    <a:lumMod val="75000"/>
                    <a:lumOff val="25000"/>
                  </a:schemeClr>
                </a:solidFill>
              </a:defRPr>
            </a:lvl1pPr>
          </a:lstStyle>
          <a:p>
            <a:pPr rtl="0"/>
            <a:r>
              <a:rPr lang="en-GB" noProof="0" dirty="0"/>
              <a:t>Footer</a:t>
            </a:r>
          </a:p>
        </p:txBody>
      </p:sp>
      <p:sp>
        <p:nvSpPr>
          <p:cNvPr id="14" name="Slide Number Placeholder 3">
            <a:extLst>
              <a:ext uri="{FF2B5EF4-FFF2-40B4-BE49-F238E27FC236}">
                <a16:creationId xmlns:a16="http://schemas.microsoft.com/office/drawing/2014/main" id="{B45E789F-2E61-4EC0-8973-681625FE518F}"/>
              </a:ext>
            </a:extLst>
          </p:cNvPr>
          <p:cNvSpPr>
            <a:spLocks noGrp="1"/>
          </p:cNvSpPr>
          <p:nvPr>
            <p:ph type="sldNum" sz="quarter" idx="12"/>
          </p:nvPr>
        </p:nvSpPr>
        <p:spPr>
          <a:xfrm>
            <a:off x="10375670" y="6446838"/>
            <a:ext cx="780010" cy="365125"/>
          </a:xfrm>
        </p:spPr>
        <p:txBody>
          <a:bodyPr rtlCol="0"/>
          <a:lstStyle>
            <a:lvl1pPr>
              <a:defRPr>
                <a:solidFill>
                  <a:schemeClr val="tx1">
                    <a:lumMod val="75000"/>
                    <a:lumOff val="25000"/>
                  </a:schemeClr>
                </a:solidFill>
              </a:defRPr>
            </a:lvl1pPr>
          </a:lstStyle>
          <a:p>
            <a:pPr rtl="0"/>
            <a:fld id="{3A98EE3D-8CD1-4C3F-BD1C-C98C9596463C}" type="slidenum">
              <a:rPr lang="en-GB" noProof="0" smtClean="0"/>
              <a:pPr/>
              <a:t>‹#›</a:t>
            </a:fld>
            <a:endParaRPr lang="en-GB" noProof="0" dirty="0"/>
          </a:p>
        </p:txBody>
      </p:sp>
      <p:sp>
        <p:nvSpPr>
          <p:cNvPr id="20" name="Rectangle 19">
            <a:extLst>
              <a:ext uri="{FF2B5EF4-FFF2-40B4-BE49-F238E27FC236}">
                <a16:creationId xmlns:a16="http://schemas.microsoft.com/office/drawing/2014/main" id="{EF73BF96-A07C-4AAA-A37F-65151BD22A70}"/>
              </a:ext>
            </a:extLst>
          </p:cNvPr>
          <p:cNvSpPr/>
          <p:nvPr userDrawn="1"/>
        </p:nvSpPr>
        <p:spPr>
          <a:xfrm>
            <a:off x="4370251" y="2322780"/>
            <a:ext cx="1348378" cy="121866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4012771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rtl="0"/>
            <a:fld id="{512997EE-483E-4854-961E-3D6B44723A9B}" type="datetime1">
              <a:rPr lang="en-GB" noProof="0" smtClean="0"/>
              <a:t>01/03/2024</a:t>
            </a:fld>
            <a:endParaRPr lang="en-GB" noProof="0"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rtl="0"/>
            <a:r>
              <a:rPr lang="en-GB" noProof="0"/>
              <a:t>Footer</a:t>
            </a:r>
            <a:endParaRPr lang="en-GB" noProof="0"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rtl="0"/>
            <a:fld id="{3A98EE3D-8CD1-4C3F-BD1C-C98C9596463C}" type="slidenum">
              <a:rPr lang="en-GB" noProof="0" smtClean="0"/>
              <a:pPr/>
              <a:t>‹#›</a:t>
            </a:fld>
            <a:endParaRPr lang="en-GB" noProof="0" dirty="0"/>
          </a:p>
        </p:txBody>
      </p:sp>
      <p:sp>
        <p:nvSpPr>
          <p:cNvPr id="7" name="Parallelogram 14">
            <a:extLst>
              <a:ext uri="{FF2B5EF4-FFF2-40B4-BE49-F238E27FC236}">
                <a16:creationId xmlns:a16="http://schemas.microsoft.com/office/drawing/2014/main" id="{6979DAC2-D132-BA6A-51BF-E90E1C12A94A}"/>
              </a:ext>
            </a:extLst>
          </p:cNvPr>
          <p:cNvSpPr/>
          <p:nvPr userDrawn="1"/>
        </p:nvSpPr>
        <p:spPr>
          <a:xfrm>
            <a:off x="4667250"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8" name="Rectangle 7">
            <a:extLst>
              <a:ext uri="{FF2B5EF4-FFF2-40B4-BE49-F238E27FC236}">
                <a16:creationId xmlns:a16="http://schemas.microsoft.com/office/drawing/2014/main" id="{B59EB4AE-BFFA-18C6-5CDE-1DD0693A5BED}"/>
              </a:ext>
            </a:extLst>
          </p:cNvPr>
          <p:cNvSpPr/>
          <p:nvPr userDrawn="1"/>
        </p:nvSpPr>
        <p:spPr>
          <a:xfrm>
            <a:off x="0" y="1011981"/>
            <a:ext cx="1036320" cy="685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0958998"/>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06" r:id="rId14"/>
    <p:sldLayoutId id="2147483718" r:id="rId15"/>
    <p:sldLayoutId id="2147483708" r:id="rId16"/>
    <p:sldLayoutId id="2147483719" r:id="rId17"/>
    <p:sldLayoutId id="2147483720" r:id="rId18"/>
    <p:sldLayoutId id="2147483721" r:id="rId19"/>
    <p:sldLayoutId id="2147483726" r:id="rId20"/>
    <p:sldLayoutId id="2147483722" r:id="rId2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87" userDrawn="1">
          <p15:clr>
            <a:srgbClr val="F26B43"/>
          </p15:clr>
        </p15:guide>
        <p15:guide id="2" pos="688" userDrawn="1">
          <p15:clr>
            <a:srgbClr val="F26B43"/>
          </p15:clr>
        </p15:guide>
        <p15:guide id="3" pos="7038" userDrawn="1">
          <p15:clr>
            <a:srgbClr val="F26B43"/>
          </p15:clr>
        </p15:guide>
        <p15:guide id="4" orient="horz" pos="3702" userDrawn="1">
          <p15:clr>
            <a:srgbClr val="F26B43"/>
          </p15:clr>
        </p15:guide>
        <p15:guide id="5" orient="horz" pos="4065"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8" Type="http://schemas.openxmlformats.org/officeDocument/2006/relationships/hyperlink" Target="https://books.google.co.uk/books?hl=en&amp;lr=&amp;id=JpkkDwAAQBAJ&amp;oi=fnd&amp;pg=PA459&amp;dq=reissner+2014+business+leadership&amp;ots=_1dcEIf10J&amp;sig=lkqTBxCJHGFWhftHMvt07z54EQE&amp;redir_esc=y#v=onepage&amp;q=reissner%202014%20business%20leadership&amp;f=false" TargetMode="External"/><Relationship Id="rId3" Type="http://schemas.openxmlformats.org/officeDocument/2006/relationships/hyperlink" Target="https://cir.nii.ac.jp/crid/1130282268701000064" TargetMode="External"/><Relationship Id="rId7" Type="http://schemas.openxmlformats.org/officeDocument/2006/relationships/hyperlink" Target="https://www.emerald.com/insight/content/doi/10.1108/JMD-12-2016-0267/full/html"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hyperlink" Target="https://econpapers.repec.org/article/rissphecs/0208.htm" TargetMode="External"/><Relationship Id="rId5" Type="http://schemas.openxmlformats.org/officeDocument/2006/relationships/hyperlink" Target="https://philpapers.org/rec/KARACI-2" TargetMode="External"/><Relationship Id="rId10" Type="http://schemas.openxmlformats.org/officeDocument/2006/relationships/hyperlink" Target="https://www.tandfonline.com/doi/abs/10.1080/09765239.2014.11885007" TargetMode="External"/><Relationship Id="rId4" Type="http://schemas.openxmlformats.org/officeDocument/2006/relationships/hyperlink" Target="https://onlinelibrary.wiley.com/doi/abs/10.1002/(SICI)1099-050X(199922)38:2%3C171::AID-HRM15%3E3.0.CO;2-%23" TargetMode="External"/><Relationship Id="rId9" Type="http://schemas.openxmlformats.org/officeDocument/2006/relationships/hyperlink" Target="https://books.google.co.uk/books?hl=en&amp;lr=&amp;id=qTxz6I7tNSEC&amp;oi=fnd&amp;pg=PR7&amp;dq=human+resources+professional+values&amp;ots=NrYwYnzthh&amp;sig=VZddMcmg9Yc8KJqvKI8CHgNr5f8&amp;redir_esc=y#v=onepage&amp;q=human%20resources%20professional%20values&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91097BE-A044-49F5-B5CA-AE183B956585}"/>
              </a:ext>
            </a:extLst>
          </p:cNvPr>
          <p:cNvSpPr>
            <a:spLocks noGrp="1"/>
          </p:cNvSpPr>
          <p:nvPr>
            <p:ph type="title"/>
          </p:nvPr>
        </p:nvSpPr>
        <p:spPr>
          <a:xfrm>
            <a:off x="122664" y="1862822"/>
            <a:ext cx="4071823" cy="2093975"/>
          </a:xfrm>
        </p:spPr>
        <p:txBody>
          <a:bodyPr rtlCol="0">
            <a:normAutofit/>
          </a:bodyPr>
          <a:lstStyle/>
          <a:p>
            <a:pPr algn="ctr" rtl="0"/>
            <a:r>
              <a:rPr lang="en-US" sz="4000" dirty="0">
                <a:latin typeface="Arial" panose="020B0604020202020204" pitchFamily="34" charset="0"/>
                <a:cs typeface="Arial" panose="020B0604020202020204" pitchFamily="34" charset="0"/>
              </a:rPr>
              <a:t>HUMAN RESOURCES </a:t>
            </a:r>
            <a:endParaRPr lang="en-GB" sz="40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411E9392-71EA-4293-909F-1FE7DD38E31D}"/>
              </a:ext>
            </a:extLst>
          </p:cNvPr>
          <p:cNvSpPr>
            <a:spLocks noGrp="1"/>
          </p:cNvSpPr>
          <p:nvPr>
            <p:ph idx="1"/>
          </p:nvPr>
        </p:nvSpPr>
        <p:spPr>
          <a:xfrm>
            <a:off x="5934635" y="943430"/>
            <a:ext cx="5238190" cy="3977366"/>
          </a:xfrm>
        </p:spPr>
        <p:txBody>
          <a:bodyPr rtlCol="0"/>
          <a:lstStyle/>
          <a:p>
            <a:pPr marL="0" indent="0" rtl="0">
              <a:buNone/>
            </a:pPr>
            <a:r>
              <a:rPr lang="en-US" sz="2400" b="1" dirty="0">
                <a:solidFill>
                  <a:schemeClr val="tx1"/>
                </a:solidFill>
                <a:latin typeface="Arial" panose="020B0604020202020204" pitchFamily="34" charset="0"/>
                <a:cs typeface="Arial" panose="020B0604020202020204" pitchFamily="34" charset="0"/>
              </a:rPr>
              <a:t>Student</a:t>
            </a: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Nikolay Terziev – 2028389</a:t>
            </a: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Module</a:t>
            </a: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Managing People - LCBB5004</a:t>
            </a:r>
            <a:br>
              <a:rPr lang="en-US" sz="2400" b="1" dirty="0">
                <a:solidFill>
                  <a:schemeClr val="tx1"/>
                </a:solidFill>
                <a:latin typeface="Arial" panose="020B0604020202020204" pitchFamily="34" charset="0"/>
                <a:cs typeface="Arial" panose="020B0604020202020204" pitchFamily="34" charset="0"/>
              </a:rPr>
            </a:br>
            <a:br>
              <a:rPr lang="en-US" sz="2400" b="1"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Name of lecturer: </a:t>
            </a:r>
            <a:r>
              <a:rPr lang="en-US" sz="2400" b="1" i="0" dirty="0">
                <a:solidFill>
                  <a:schemeClr val="tx1"/>
                </a:solidFill>
                <a:latin typeface="Arial" panose="020B0604020202020204" pitchFamily="34" charset="0"/>
                <a:cs typeface="Arial" panose="020B0604020202020204" pitchFamily="34" charset="0"/>
              </a:rPr>
              <a:t>Dr. Imo Enang</a:t>
            </a:r>
            <a:br>
              <a:rPr lang="en-US" sz="2400" b="1" i="0" dirty="0">
                <a:solidFill>
                  <a:schemeClr val="tx1"/>
                </a:solidFill>
                <a:latin typeface="Arial" panose="020B0604020202020204" pitchFamily="34" charset="0"/>
                <a:cs typeface="Arial" panose="020B0604020202020204" pitchFamily="34" charset="0"/>
              </a:rPr>
            </a:br>
            <a:r>
              <a:rPr lang="en-US" sz="2400" b="1" dirty="0">
                <a:solidFill>
                  <a:schemeClr val="tx1"/>
                </a:solidFill>
                <a:latin typeface="Arial" panose="020B0604020202020204" pitchFamily="34" charset="0"/>
                <a:cs typeface="Arial" panose="020B0604020202020204" pitchFamily="34" charset="0"/>
              </a:rPr>
              <a:t>Individual Assignment 1</a:t>
            </a:r>
            <a:endParaRPr lang="en-GB" dirty="0"/>
          </a:p>
        </p:txBody>
      </p:sp>
    </p:spTree>
    <p:extLst>
      <p:ext uri="{BB962C8B-B14F-4D97-AF65-F5344CB8AC3E}">
        <p14:creationId xmlns:p14="http://schemas.microsoft.com/office/powerpoint/2010/main" val="1056707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EFADC-1ECC-45BD-B9E8-3CFEF6CE4471}"/>
              </a:ext>
            </a:extLst>
          </p:cNvPr>
          <p:cNvSpPr>
            <a:spLocks noGrp="1"/>
          </p:cNvSpPr>
          <p:nvPr>
            <p:ph type="title"/>
          </p:nvPr>
        </p:nvSpPr>
        <p:spPr>
          <a:xfrm>
            <a:off x="5172074" y="245327"/>
            <a:ext cx="6516652" cy="1130151"/>
          </a:xfrm>
        </p:spPr>
        <p:txBody>
          <a:bodyPr vert="horz" lIns="91440" tIns="45720" rIns="91440" bIns="45720" rtlCol="0" anchor="b">
            <a:normAutofit/>
          </a:bodyPr>
          <a:lstStyle/>
          <a:p>
            <a:pPr rtl="0"/>
            <a:r>
              <a:rPr lang="en-GB" sz="3200" b="1" dirty="0">
                <a:solidFill>
                  <a:srgbClr val="000000"/>
                </a:solidFill>
                <a:effectLst/>
                <a:latin typeface="Arial" panose="020B0604020202020204" pitchFamily="34" charset="0"/>
                <a:ea typeface="Arial" panose="020B0604020202020204" pitchFamily="34" charset="0"/>
              </a:rPr>
              <a:t>What is the role of a </a:t>
            </a:r>
            <a:r>
              <a:rPr lang="en-GB" sz="3200" dirty="0">
                <a:solidFill>
                  <a:srgbClr val="000000"/>
                </a:solidFill>
                <a:effectLst/>
                <a:latin typeface="Arial" panose="020B0604020202020204" pitchFamily="34" charset="0"/>
                <a:ea typeface="Arial" panose="020B0604020202020204" pitchFamily="34" charset="0"/>
              </a:rPr>
              <a:t>Human</a:t>
            </a:r>
            <a:r>
              <a:rPr lang="en-GB" sz="3200" b="1" dirty="0">
                <a:solidFill>
                  <a:srgbClr val="000000"/>
                </a:solidFill>
                <a:effectLst/>
                <a:latin typeface="Arial" panose="020B0604020202020204" pitchFamily="34" charset="0"/>
                <a:ea typeface="Arial" panose="020B0604020202020204" pitchFamily="34" charset="0"/>
              </a:rPr>
              <a:t> Resources professional</a:t>
            </a:r>
            <a:endParaRPr lang="en-GB" sz="32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8" name="Picture Placeholder 7" descr="People are discussing something">
            <a:extLst>
              <a:ext uri="{FF2B5EF4-FFF2-40B4-BE49-F238E27FC236}">
                <a16:creationId xmlns:a16="http://schemas.microsoft.com/office/drawing/2014/main" id="{7830119B-592B-41DB-B601-F7EB61B4E1C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23503" r="23503"/>
          <a:stretch/>
        </p:blipFill>
        <p:spPr>
          <a:xfrm>
            <a:off x="0" y="0"/>
            <a:ext cx="4839629" cy="6191243"/>
          </a:xfrm>
          <a:prstGeom prst="rect">
            <a:avLst/>
          </a:prstGeom>
        </p:spPr>
      </p:pic>
      <p:sp>
        <p:nvSpPr>
          <p:cNvPr id="10" name="Rectangle: Rounded Corners 9">
            <a:extLst>
              <a:ext uri="{FF2B5EF4-FFF2-40B4-BE49-F238E27FC236}">
                <a16:creationId xmlns:a16="http://schemas.microsoft.com/office/drawing/2014/main" id="{2D4EBB66-39CA-0A4E-65A7-7517C5FB04C6}"/>
              </a:ext>
            </a:extLst>
          </p:cNvPr>
          <p:cNvSpPr/>
          <p:nvPr/>
        </p:nvSpPr>
        <p:spPr>
          <a:xfrm>
            <a:off x="5353051" y="2028825"/>
            <a:ext cx="5802628" cy="9519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Managing people within employee-employer relationship</a:t>
            </a:r>
            <a:endParaRPr lang="en-GB" dirty="0">
              <a:solidFill>
                <a:schemeClr val="bg1"/>
              </a:solidFill>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2D7F99B9-62DF-2025-0F8E-7EB2F7A1C854}"/>
              </a:ext>
            </a:extLst>
          </p:cNvPr>
          <p:cNvSpPr/>
          <p:nvPr/>
        </p:nvSpPr>
        <p:spPr>
          <a:xfrm>
            <a:off x="5353051" y="3634080"/>
            <a:ext cx="5802628" cy="9519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Arial" panose="020B0604020202020204" pitchFamily="34" charset="0"/>
              <a:cs typeface="Arial" panose="020B0604020202020204" pitchFamily="34" charset="0"/>
            </a:endParaRPr>
          </a:p>
          <a:p>
            <a:pPr algn="ctr"/>
            <a:r>
              <a:rPr lang="en-US" dirty="0">
                <a:solidFill>
                  <a:schemeClr val="bg1"/>
                </a:solidFill>
                <a:latin typeface="Arial" panose="020B0604020202020204" pitchFamily="34" charset="0"/>
                <a:cs typeface="Arial" panose="020B0604020202020204" pitchFamily="34" charset="0"/>
              </a:rPr>
              <a:t>It seeks to strategically integrate the interest of an organization and its employees</a:t>
            </a:r>
            <a:endParaRPr lang="en-GB" dirty="0">
              <a:solidFill>
                <a:schemeClr val="bg1"/>
              </a:solidFill>
              <a:latin typeface="Arial" panose="020B0604020202020204" pitchFamily="34" charset="0"/>
              <a:cs typeface="Arial" panose="020B0604020202020204" pitchFamily="34" charset="0"/>
            </a:endParaRPr>
          </a:p>
          <a:p>
            <a:pPr algn="ctr"/>
            <a:endParaRPr lang="en-GB" dirty="0">
              <a:solidFill>
                <a:schemeClr val="tx1"/>
              </a:solidFill>
            </a:endParaRPr>
          </a:p>
        </p:txBody>
      </p:sp>
      <p:sp>
        <p:nvSpPr>
          <p:cNvPr id="4" name="Rectangle: Rounded Corners 3">
            <a:extLst>
              <a:ext uri="{FF2B5EF4-FFF2-40B4-BE49-F238E27FC236}">
                <a16:creationId xmlns:a16="http://schemas.microsoft.com/office/drawing/2014/main" id="{D73C989A-7A4C-B8F5-D11E-6B603BFDCF45}"/>
              </a:ext>
            </a:extLst>
          </p:cNvPr>
          <p:cNvSpPr/>
          <p:nvPr/>
        </p:nvSpPr>
        <p:spPr>
          <a:xfrm>
            <a:off x="5353051" y="5239335"/>
            <a:ext cx="5802628" cy="9519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latin typeface="Arial" panose="020B0604020202020204" pitchFamily="34" charset="0"/>
              <a:cs typeface="Arial" panose="020B0604020202020204" pitchFamily="34" charset="0"/>
            </a:endParaRPr>
          </a:p>
          <a:p>
            <a:pPr algn="ctr"/>
            <a:r>
              <a:rPr lang="en-US" dirty="0">
                <a:solidFill>
                  <a:schemeClr val="bg1"/>
                </a:solidFill>
                <a:latin typeface="Arial" panose="020B0604020202020204" pitchFamily="34" charset="0"/>
                <a:cs typeface="Arial" panose="020B0604020202020204" pitchFamily="34" charset="0"/>
              </a:rPr>
              <a:t>Refers to the policies ,practices and systems that influences employee's attitudes and performance</a:t>
            </a:r>
            <a:r>
              <a:rPr lang="en-US" dirty="0">
                <a:solidFill>
                  <a:schemeClr val="tx1"/>
                </a:solidFill>
              </a:rPr>
              <a:t>.</a:t>
            </a:r>
            <a:endParaRPr lang="en-GB" dirty="0">
              <a:solidFill>
                <a:schemeClr val="tx1"/>
              </a:solidFill>
            </a:endParaRPr>
          </a:p>
          <a:p>
            <a:pPr algn="ctr"/>
            <a:endParaRPr lang="en-GB" dirty="0">
              <a:solidFill>
                <a:schemeClr val="tx1"/>
              </a:solidFill>
            </a:endParaRPr>
          </a:p>
        </p:txBody>
      </p:sp>
    </p:spTree>
    <p:extLst>
      <p:ext uri="{BB962C8B-B14F-4D97-AF65-F5344CB8AC3E}">
        <p14:creationId xmlns:p14="http://schemas.microsoft.com/office/powerpoint/2010/main" val="3145513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6DB04AA-2B2C-4162-AD6D-1FF802682C3D}"/>
              </a:ext>
            </a:extLst>
          </p:cNvPr>
          <p:cNvSpPr>
            <a:spLocks noGrp="1"/>
          </p:cNvSpPr>
          <p:nvPr>
            <p:ph type="title"/>
          </p:nvPr>
        </p:nvSpPr>
        <p:spPr>
          <a:xfrm>
            <a:off x="5040352" y="286604"/>
            <a:ext cx="6115328" cy="873922"/>
          </a:xfrm>
        </p:spPr>
        <p:txBody>
          <a:bodyPr vert="horz" lIns="91440" tIns="45720" rIns="91440" bIns="45720" rtlCol="0" anchor="b">
            <a:normAutofit/>
          </a:bodyPr>
          <a:lstStyle/>
          <a:p>
            <a:pPr algn="just" rtl="0"/>
            <a:r>
              <a:rPr lang="en-US" sz="4800" dirty="0">
                <a:solidFill>
                  <a:schemeClr val="tx1">
                    <a:lumMod val="75000"/>
                    <a:lumOff val="25000"/>
                  </a:schemeClr>
                </a:solidFill>
              </a:rPr>
              <a:t>                </a:t>
            </a:r>
            <a:r>
              <a:rPr lang="en-US" sz="3200" dirty="0">
                <a:solidFill>
                  <a:schemeClr val="tx1">
                    <a:lumMod val="75000"/>
                    <a:lumOff val="25000"/>
                  </a:schemeClr>
                </a:solidFill>
                <a:latin typeface="Arial" panose="020B0604020202020204" pitchFamily="34" charset="0"/>
                <a:cs typeface="Arial" panose="020B0604020202020204" pitchFamily="34" charset="0"/>
              </a:rPr>
              <a:t>V</a:t>
            </a:r>
            <a:r>
              <a:rPr lang="en-GB" sz="3200" dirty="0">
                <a:solidFill>
                  <a:schemeClr val="tx1">
                    <a:lumMod val="75000"/>
                    <a:lumOff val="25000"/>
                  </a:schemeClr>
                </a:solidFill>
                <a:latin typeface="Arial" panose="020B0604020202020204" pitchFamily="34" charset="0"/>
                <a:cs typeface="Arial" panose="020B0604020202020204" pitchFamily="34" charset="0"/>
              </a:rPr>
              <a:t>ALUES</a:t>
            </a:r>
          </a:p>
        </p:txBody>
      </p:sp>
      <p:pic>
        <p:nvPicPr>
          <p:cNvPr id="11" name="Picture Placeholder 10" descr="A picture containing sky, water, outdoor, person. It also reflects philosophy, peace&#10;&#10;">
            <a:extLst>
              <a:ext uri="{FF2B5EF4-FFF2-40B4-BE49-F238E27FC236}">
                <a16:creationId xmlns:a16="http://schemas.microsoft.com/office/drawing/2014/main" id="{94B2FFE9-6D1F-4DC1-8532-95405973ABE7}"/>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t="7899" b="7899"/>
          <a:stretch/>
        </p:blipFill>
        <p:spPr>
          <a:prstGeom prst="rect">
            <a:avLst/>
          </a:prstGeom>
        </p:spPr>
      </p:pic>
      <p:sp>
        <p:nvSpPr>
          <p:cNvPr id="3" name="TextBox 2">
            <a:extLst>
              <a:ext uri="{FF2B5EF4-FFF2-40B4-BE49-F238E27FC236}">
                <a16:creationId xmlns:a16="http://schemas.microsoft.com/office/drawing/2014/main" id="{202C7C04-3C27-89EF-B5FA-346CCEA6BB32}"/>
              </a:ext>
            </a:extLst>
          </p:cNvPr>
          <p:cNvSpPr txBox="1"/>
          <p:nvPr/>
        </p:nvSpPr>
        <p:spPr>
          <a:xfrm>
            <a:off x="5149146" y="1375358"/>
            <a:ext cx="6419906" cy="646331"/>
          </a:xfrm>
          <a:prstGeom prst="rect">
            <a:avLst/>
          </a:prstGeom>
          <a:noFill/>
        </p:spPr>
        <p:txBody>
          <a:bodyPr wrap="square">
            <a:spAutoFit/>
          </a:bodyPr>
          <a:lstStyle/>
          <a:p>
            <a:pPr marL="0" indent="0">
              <a:buNone/>
            </a:pPr>
            <a:r>
              <a:rPr lang="en-US" b="0" i="0" dirty="0">
                <a:solidFill>
                  <a:srgbClr val="0D0D0D"/>
                </a:solidFill>
                <a:effectLst/>
                <a:latin typeface="Arial" panose="020B0604020202020204" pitchFamily="34" charset="0"/>
                <a:cs typeface="Arial" panose="020B0604020202020204" pitchFamily="34" charset="0"/>
              </a:rPr>
              <a:t>HR professionals follow important values to guide how they work and make decisions</a:t>
            </a:r>
            <a:endParaRPr lang="en-GB" dirty="0">
              <a:latin typeface="Arial" panose="020B0604020202020204" pitchFamily="34" charset="0"/>
              <a:cs typeface="Arial" panose="020B0604020202020204" pitchFamily="34" charset="0"/>
            </a:endParaRPr>
          </a:p>
        </p:txBody>
      </p:sp>
      <p:sp>
        <p:nvSpPr>
          <p:cNvPr id="4" name="Arrow: Chevron 3">
            <a:extLst>
              <a:ext uri="{FF2B5EF4-FFF2-40B4-BE49-F238E27FC236}">
                <a16:creationId xmlns:a16="http://schemas.microsoft.com/office/drawing/2014/main" id="{FE876AFF-6949-F3F3-C671-BC848CD3EE4F}"/>
              </a:ext>
            </a:extLst>
          </p:cNvPr>
          <p:cNvSpPr/>
          <p:nvPr/>
        </p:nvSpPr>
        <p:spPr>
          <a:xfrm>
            <a:off x="6096000" y="2264283"/>
            <a:ext cx="4526198" cy="55001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INTEGRITY</a:t>
            </a:r>
            <a:endParaRPr lang="en-GB" dirty="0">
              <a:solidFill>
                <a:schemeClr val="bg1"/>
              </a:solidFill>
              <a:latin typeface="Arial" panose="020B0604020202020204" pitchFamily="34" charset="0"/>
              <a:cs typeface="Arial" panose="020B0604020202020204" pitchFamily="34" charset="0"/>
            </a:endParaRPr>
          </a:p>
        </p:txBody>
      </p:sp>
      <p:sp>
        <p:nvSpPr>
          <p:cNvPr id="12" name="Arrow: Chevron 11">
            <a:extLst>
              <a:ext uri="{FF2B5EF4-FFF2-40B4-BE49-F238E27FC236}">
                <a16:creationId xmlns:a16="http://schemas.microsoft.com/office/drawing/2014/main" id="{BE591E91-68BB-164F-852C-A5BF4AC4A8CE}"/>
              </a:ext>
            </a:extLst>
          </p:cNvPr>
          <p:cNvSpPr/>
          <p:nvPr/>
        </p:nvSpPr>
        <p:spPr>
          <a:xfrm>
            <a:off x="6096000" y="3010523"/>
            <a:ext cx="4526198" cy="55001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PROFESSIONALISM</a:t>
            </a:r>
            <a:endParaRPr lang="en-GB" dirty="0">
              <a:solidFill>
                <a:schemeClr val="bg1"/>
              </a:solidFill>
              <a:latin typeface="Arial" panose="020B0604020202020204" pitchFamily="34" charset="0"/>
              <a:cs typeface="Arial" panose="020B0604020202020204" pitchFamily="34" charset="0"/>
            </a:endParaRPr>
          </a:p>
        </p:txBody>
      </p:sp>
      <p:sp>
        <p:nvSpPr>
          <p:cNvPr id="13" name="Arrow: Chevron 12">
            <a:extLst>
              <a:ext uri="{FF2B5EF4-FFF2-40B4-BE49-F238E27FC236}">
                <a16:creationId xmlns:a16="http://schemas.microsoft.com/office/drawing/2014/main" id="{8ED3B425-7941-E2A2-C4E7-251E661663B0}"/>
              </a:ext>
            </a:extLst>
          </p:cNvPr>
          <p:cNvSpPr/>
          <p:nvPr/>
        </p:nvSpPr>
        <p:spPr>
          <a:xfrm>
            <a:off x="6096000" y="4549369"/>
            <a:ext cx="4526198" cy="55001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FAIRNESS</a:t>
            </a:r>
            <a:endParaRPr lang="en-GB" dirty="0">
              <a:solidFill>
                <a:schemeClr val="bg1"/>
              </a:solidFill>
              <a:latin typeface="Arial" panose="020B0604020202020204" pitchFamily="34" charset="0"/>
              <a:cs typeface="Arial" panose="020B0604020202020204" pitchFamily="34" charset="0"/>
            </a:endParaRPr>
          </a:p>
        </p:txBody>
      </p:sp>
      <p:sp>
        <p:nvSpPr>
          <p:cNvPr id="14" name="Arrow: Chevron 13">
            <a:extLst>
              <a:ext uri="{FF2B5EF4-FFF2-40B4-BE49-F238E27FC236}">
                <a16:creationId xmlns:a16="http://schemas.microsoft.com/office/drawing/2014/main" id="{E65612D5-B502-32A5-1D6B-B727C2D39698}"/>
              </a:ext>
            </a:extLst>
          </p:cNvPr>
          <p:cNvSpPr/>
          <p:nvPr/>
        </p:nvSpPr>
        <p:spPr>
          <a:xfrm>
            <a:off x="6096000" y="3784525"/>
            <a:ext cx="4526198" cy="55001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CONFIDENTIALITY</a:t>
            </a:r>
            <a:endParaRPr lang="en-GB" dirty="0">
              <a:solidFill>
                <a:schemeClr val="bg1"/>
              </a:solidFill>
              <a:latin typeface="Arial" panose="020B0604020202020204" pitchFamily="34" charset="0"/>
              <a:cs typeface="Arial" panose="020B0604020202020204" pitchFamily="34" charset="0"/>
            </a:endParaRPr>
          </a:p>
        </p:txBody>
      </p:sp>
      <p:sp>
        <p:nvSpPr>
          <p:cNvPr id="15" name="Arrow: Chevron 14">
            <a:extLst>
              <a:ext uri="{FF2B5EF4-FFF2-40B4-BE49-F238E27FC236}">
                <a16:creationId xmlns:a16="http://schemas.microsoft.com/office/drawing/2014/main" id="{85C2EA40-2DC3-3326-F802-E1352358EB6D}"/>
              </a:ext>
            </a:extLst>
          </p:cNvPr>
          <p:cNvSpPr/>
          <p:nvPr/>
        </p:nvSpPr>
        <p:spPr>
          <a:xfrm>
            <a:off x="6096000" y="5314213"/>
            <a:ext cx="4526198" cy="55001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CONTINUOUS LEARNING</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6897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7CC78E1-629B-4981-BA25-E8F061C40DAE}"/>
              </a:ext>
            </a:extLst>
          </p:cNvPr>
          <p:cNvSpPr>
            <a:spLocks noGrp="1"/>
          </p:cNvSpPr>
          <p:nvPr>
            <p:ph type="title"/>
          </p:nvPr>
        </p:nvSpPr>
        <p:spPr>
          <a:xfrm>
            <a:off x="167268" y="0"/>
            <a:ext cx="6120373" cy="1066093"/>
          </a:xfrm>
        </p:spPr>
        <p:txBody>
          <a:bodyPr rtlCol="0">
            <a:normAutofit/>
          </a:bodyPr>
          <a:lstStyle/>
          <a:p>
            <a:pPr algn="ctr" rtl="0"/>
            <a:r>
              <a:rPr lang="en-US" sz="3200" b="1" i="0" dirty="0">
                <a:solidFill>
                  <a:srgbClr val="0D0D0D"/>
                </a:solidFill>
                <a:effectLst/>
                <a:latin typeface="Arial" panose="020B0604020202020204" pitchFamily="34" charset="0"/>
                <a:cs typeface="Arial" panose="020B0604020202020204" pitchFamily="34" charset="0"/>
              </a:rPr>
              <a:t>The CIPD Profession Map</a:t>
            </a:r>
            <a:endParaRPr lang="en-GB" sz="3200" b="1" dirty="0">
              <a:latin typeface="Arial" panose="020B0604020202020204" pitchFamily="34" charset="0"/>
              <a:cs typeface="Arial" panose="020B0604020202020204" pitchFamily="34" charset="0"/>
            </a:endParaRPr>
          </a:p>
        </p:txBody>
      </p:sp>
      <p:pic>
        <p:nvPicPr>
          <p:cNvPr id="2052" name="Picture 4" descr="CIPD Diploma In Human Resources In Kuwait QEATI, 54% OFF">
            <a:extLst>
              <a:ext uri="{FF2B5EF4-FFF2-40B4-BE49-F238E27FC236}">
                <a16:creationId xmlns:a16="http://schemas.microsoft.com/office/drawing/2014/main" id="{798939E7-58CB-7C03-1BAF-1D6E2AC5FD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03250"/>
            <a:ext cx="6287641" cy="532624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78A9BAC9-E78C-C9C5-DB6D-FBB4A48DB2F8}"/>
              </a:ext>
            </a:extLst>
          </p:cNvPr>
          <p:cNvSpPr/>
          <p:nvPr/>
        </p:nvSpPr>
        <p:spPr>
          <a:xfrm>
            <a:off x="6892119" y="1066093"/>
            <a:ext cx="4667535" cy="13374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Core knowledge describes knowledge needed to be an expert in people, work and changes </a:t>
            </a:r>
            <a:endParaRPr lang="en-GB" dirty="0">
              <a:solidFill>
                <a:schemeClr val="bg1"/>
              </a:solidFill>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BBA46FF-6348-5F68-64B6-E7FAE6831750}"/>
              </a:ext>
            </a:extLst>
          </p:cNvPr>
          <p:cNvSpPr/>
          <p:nvPr/>
        </p:nvSpPr>
        <p:spPr>
          <a:xfrm>
            <a:off x="6892118" y="2979055"/>
            <a:ext cx="4667535" cy="13374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Core behaviours  describe consistent ways of working in a way that best follows the values around purpose</a:t>
            </a:r>
            <a:endParaRPr lang="en-GB" dirty="0">
              <a:solidFill>
                <a:schemeClr val="bg1"/>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72CE1D23-326E-E15E-F309-AACB0DF13AD0}"/>
              </a:ext>
            </a:extLst>
          </p:cNvPr>
          <p:cNvSpPr/>
          <p:nvPr/>
        </p:nvSpPr>
        <p:spPr>
          <a:xfrm>
            <a:off x="6892118" y="4892017"/>
            <a:ext cx="4667535" cy="13374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Arial" panose="020B0604020202020204" pitchFamily="34" charset="0"/>
                <a:cs typeface="Arial" panose="020B0604020202020204" pitchFamily="34" charset="0"/>
              </a:rPr>
              <a:t>Specialist knowledge is the knowledge needed to be an expert in a specific area, depending on the HR role</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468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9451528-0368-45CE-A13E-EDB97BE9583E}"/>
              </a:ext>
            </a:extLst>
          </p:cNvPr>
          <p:cNvSpPr>
            <a:spLocks noGrp="1"/>
          </p:cNvSpPr>
          <p:nvPr>
            <p:ph type="title"/>
          </p:nvPr>
        </p:nvSpPr>
        <p:spPr>
          <a:xfrm>
            <a:off x="5172074" y="286603"/>
            <a:ext cx="6577340" cy="1450757"/>
          </a:xfrm>
        </p:spPr>
        <p:txBody>
          <a:bodyPr vert="horz" lIns="91440" tIns="45720" rIns="91440" bIns="45720" rtlCol="0" anchor="b">
            <a:normAutofit/>
          </a:bodyPr>
          <a:lstStyle/>
          <a:p>
            <a:pPr rtl="0"/>
            <a:r>
              <a:rPr lang="en-GB" sz="2400" dirty="0">
                <a:solidFill>
                  <a:srgbClr val="000000"/>
                </a:solidFill>
                <a:latin typeface="Arial" panose="020B0604020202020204" pitchFamily="34" charset="0"/>
                <a:ea typeface="Arial" panose="020B0604020202020204" pitchFamily="34" charset="0"/>
              </a:rPr>
              <a:t>F</a:t>
            </a:r>
            <a:r>
              <a:rPr lang="en-GB" sz="2400" b="1" dirty="0">
                <a:solidFill>
                  <a:srgbClr val="000000"/>
                </a:solidFill>
                <a:effectLst/>
                <a:latin typeface="Arial" panose="020B0604020202020204" pitchFamily="34" charset="0"/>
                <a:ea typeface="Arial" panose="020B0604020202020204" pitchFamily="34" charset="0"/>
              </a:rPr>
              <a:t>actors to influence a positive relationship between the employer and the employee?</a:t>
            </a:r>
            <a:endParaRPr lang="en-GB" sz="2400" dirty="0">
              <a:solidFill>
                <a:schemeClr val="tx1">
                  <a:lumMod val="75000"/>
                  <a:lumOff val="25000"/>
                </a:schemeClr>
              </a:solidFill>
              <a:latin typeface="+mj-lt"/>
            </a:endParaRPr>
          </a:p>
        </p:txBody>
      </p:sp>
      <p:sp>
        <p:nvSpPr>
          <p:cNvPr id="9" name="Content Placeholder 8">
            <a:extLst>
              <a:ext uri="{FF2B5EF4-FFF2-40B4-BE49-F238E27FC236}">
                <a16:creationId xmlns:a16="http://schemas.microsoft.com/office/drawing/2014/main" id="{FA2A49AA-5249-929F-BB0B-3D8F8A680266}"/>
              </a:ext>
            </a:extLst>
          </p:cNvPr>
          <p:cNvSpPr>
            <a:spLocks noGrp="1"/>
          </p:cNvSpPr>
          <p:nvPr>
            <p:ph idx="1"/>
          </p:nvPr>
        </p:nvSpPr>
        <p:spPr>
          <a:xfrm>
            <a:off x="6534615" y="2921620"/>
            <a:ext cx="5065574" cy="2749336"/>
          </a:xfrm>
        </p:spPr>
        <p:txBody>
          <a:bodyPr>
            <a:noAutofit/>
          </a:bodyPr>
          <a:lstStyle/>
          <a:p>
            <a:pPr>
              <a:buFont typeface="Wingdings" panose="05000000000000000000" pitchFamily="2" charset="2"/>
              <a:buChar char="q"/>
            </a:pPr>
            <a:r>
              <a:rPr lang="en-US" sz="2000" dirty="0">
                <a:solidFill>
                  <a:schemeClr val="tx1"/>
                </a:solidFill>
                <a:latin typeface="Arial" panose="020B0604020202020204" pitchFamily="34" charset="0"/>
                <a:cs typeface="Arial" panose="020B0604020202020204" pitchFamily="34" charset="0"/>
              </a:rPr>
              <a:t>Clear communication </a:t>
            </a:r>
          </a:p>
          <a:p>
            <a:pPr>
              <a:buFont typeface="Wingdings" panose="05000000000000000000" pitchFamily="2" charset="2"/>
              <a:buChar char="q"/>
            </a:pPr>
            <a:r>
              <a:rPr lang="en-US" sz="2000" dirty="0">
                <a:solidFill>
                  <a:schemeClr val="tx1"/>
                </a:solidFill>
                <a:latin typeface="Arial" panose="020B0604020202020204" pitchFamily="34" charset="0"/>
                <a:cs typeface="Arial" panose="020B0604020202020204" pitchFamily="34" charset="0"/>
              </a:rPr>
              <a:t>Trust and respect</a:t>
            </a:r>
          </a:p>
          <a:p>
            <a:pPr>
              <a:buFont typeface="Wingdings" panose="05000000000000000000" pitchFamily="2" charset="2"/>
              <a:buChar char="q"/>
            </a:pPr>
            <a:r>
              <a:rPr lang="en-US" sz="2000" dirty="0">
                <a:solidFill>
                  <a:schemeClr val="tx1"/>
                </a:solidFill>
                <a:latin typeface="Arial" panose="020B0604020202020204" pitchFamily="34" charset="0"/>
                <a:cs typeface="Arial" panose="020B0604020202020204" pitchFamily="34" charset="0"/>
              </a:rPr>
              <a:t>Feedback and recognition</a:t>
            </a:r>
          </a:p>
          <a:p>
            <a:pPr>
              <a:buFont typeface="Wingdings" panose="05000000000000000000" pitchFamily="2" charset="2"/>
              <a:buChar char="q"/>
            </a:pPr>
            <a:r>
              <a:rPr lang="en-US" sz="2000" dirty="0">
                <a:solidFill>
                  <a:schemeClr val="tx1"/>
                </a:solidFill>
                <a:latin typeface="Arial" panose="020B0604020202020204" pitchFamily="34" charset="0"/>
                <a:cs typeface="Arial" panose="020B0604020202020204" pitchFamily="34" charset="0"/>
              </a:rPr>
              <a:t>Work and life balance </a:t>
            </a:r>
          </a:p>
          <a:p>
            <a:pPr>
              <a:buFont typeface="Wingdings" panose="05000000000000000000" pitchFamily="2" charset="2"/>
              <a:buChar char="q"/>
            </a:pPr>
            <a:r>
              <a:rPr lang="en-US" sz="2000" dirty="0">
                <a:solidFill>
                  <a:schemeClr val="tx1"/>
                </a:solidFill>
                <a:latin typeface="Arial" panose="020B0604020202020204" pitchFamily="34" charset="0"/>
                <a:cs typeface="Arial" panose="020B0604020202020204" pitchFamily="34" charset="0"/>
              </a:rPr>
              <a:t>Fair pay and benefits</a:t>
            </a:r>
          </a:p>
          <a:p>
            <a:pPr marL="0" indent="0">
              <a:buNone/>
            </a:pPr>
            <a:endParaRPr lang="en-US" sz="1600" dirty="0">
              <a:solidFill>
                <a:schemeClr val="tx1"/>
              </a:solidFill>
              <a:latin typeface="Arial" panose="020B0604020202020204" pitchFamily="34" charset="0"/>
              <a:cs typeface="Arial" panose="020B0604020202020204" pitchFamily="34" charset="0"/>
            </a:endParaRPr>
          </a:p>
          <a:p>
            <a:pPr marL="0" indent="0">
              <a:buNone/>
            </a:pPr>
            <a:endParaRPr lang="en-US" sz="1600" dirty="0">
              <a:solidFill>
                <a:schemeClr val="tx1"/>
              </a:solidFill>
              <a:latin typeface="Arial" panose="020B0604020202020204" pitchFamily="34" charset="0"/>
              <a:cs typeface="Arial" panose="020B0604020202020204" pitchFamily="34" charset="0"/>
            </a:endParaRPr>
          </a:p>
          <a:p>
            <a:pPr marL="0" indent="0">
              <a:buNone/>
            </a:pPr>
            <a:endParaRPr lang="en-US" sz="1600" dirty="0">
              <a:solidFill>
                <a:schemeClr val="tx1"/>
              </a:solidFill>
              <a:latin typeface="Arial" panose="020B0604020202020204" pitchFamily="34" charset="0"/>
              <a:cs typeface="Arial" panose="020B0604020202020204" pitchFamily="34" charset="0"/>
            </a:endParaRPr>
          </a:p>
          <a:p>
            <a:pPr marL="0" indent="0">
              <a:buNone/>
            </a:pPr>
            <a:endParaRPr lang="en-US" sz="1600" dirty="0">
              <a:solidFill>
                <a:schemeClr val="tx1"/>
              </a:solidFill>
              <a:latin typeface="Arial" panose="020B0604020202020204" pitchFamily="34" charset="0"/>
              <a:cs typeface="Arial" panose="020B0604020202020204" pitchFamily="34" charset="0"/>
            </a:endParaRPr>
          </a:p>
          <a:p>
            <a:pPr marL="0" indent="0">
              <a:buNone/>
            </a:pPr>
            <a:endParaRPr lang="en-US" sz="1600" dirty="0">
              <a:solidFill>
                <a:schemeClr val="tx1"/>
              </a:solidFill>
              <a:latin typeface="Arial" panose="020B0604020202020204" pitchFamily="34" charset="0"/>
              <a:cs typeface="Arial" panose="020B0604020202020204" pitchFamily="34" charset="0"/>
            </a:endParaRPr>
          </a:p>
        </p:txBody>
      </p:sp>
      <p:pic>
        <p:nvPicPr>
          <p:cNvPr id="10" name="Picture Placeholder 9" descr="A group of people posing for the camera&#10;">
            <a:extLst>
              <a:ext uri="{FF2B5EF4-FFF2-40B4-BE49-F238E27FC236}">
                <a16:creationId xmlns:a16="http://schemas.microsoft.com/office/drawing/2014/main" id="{802F584E-7FE7-4EA7-A8B5-FD96F72F295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a:ext>
            </a:extLst>
          </a:blip>
          <a:srcRect l="15729"/>
          <a:stretch/>
        </p:blipFill>
        <p:spPr>
          <a:xfrm>
            <a:off x="0" y="-67102"/>
            <a:ext cx="4580077" cy="6857990"/>
          </a:xfrm>
          <a:prstGeom prst="rect">
            <a:avLst/>
          </a:prstGeom>
        </p:spPr>
      </p:pic>
    </p:spTree>
    <p:extLst>
      <p:ext uri="{BB962C8B-B14F-4D97-AF65-F5344CB8AC3E}">
        <p14:creationId xmlns:p14="http://schemas.microsoft.com/office/powerpoint/2010/main" val="11085006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444079D-629C-4C44-8DB6-B4B5E7C54015}"/>
              </a:ext>
            </a:extLst>
          </p:cNvPr>
          <p:cNvSpPr>
            <a:spLocks noGrp="1"/>
          </p:cNvSpPr>
          <p:nvPr>
            <p:ph type="title"/>
          </p:nvPr>
        </p:nvSpPr>
        <p:spPr>
          <a:xfrm>
            <a:off x="632807" y="4766257"/>
            <a:ext cx="10926370" cy="1657523"/>
          </a:xfrm>
          <a:solidFill>
            <a:schemeClr val="bg2">
              <a:lumMod val="50000"/>
            </a:schemeClr>
          </a:solidFill>
        </p:spPr>
        <p:txBody>
          <a:bodyPr rtlCol="0"/>
          <a:lstStyle/>
          <a:p>
            <a:pPr algn="ctr"/>
            <a:r>
              <a:rPr lang="en-GB" sz="4400" dirty="0">
                <a:solidFill>
                  <a:schemeClr val="bg1"/>
                </a:solidFill>
                <a:effectLst/>
                <a:latin typeface="Arial" panose="020B0604020202020204" pitchFamily="34" charset="0"/>
                <a:ea typeface="Arial" panose="020B0604020202020204" pitchFamily="34" charset="0"/>
              </a:rPr>
              <a:t>My positive personal experience between employee and employer</a:t>
            </a:r>
            <a:endParaRPr lang="en-GB" dirty="0">
              <a:solidFill>
                <a:schemeClr val="bg1"/>
              </a:solidFill>
            </a:endParaRPr>
          </a:p>
        </p:txBody>
      </p:sp>
      <p:pic>
        <p:nvPicPr>
          <p:cNvPr id="11" name="Picture Placeholder 10" descr="A picture containing indoor. Person is signing document&#10;">
            <a:extLst>
              <a:ext uri="{FF2B5EF4-FFF2-40B4-BE49-F238E27FC236}">
                <a16:creationId xmlns:a16="http://schemas.microsoft.com/office/drawing/2014/main" id="{A7C45DDD-A694-4705-892B-497F786E9683}"/>
              </a:ext>
            </a:extLst>
          </p:cNvPr>
          <p:cNvPicPr>
            <a:picLocks noGrp="1" noChangeAspect="1"/>
          </p:cNvPicPr>
          <p:nvPr>
            <p:ph type="pic" idx="1"/>
          </p:nvPr>
        </p:nvPicPr>
        <p:blipFill>
          <a:blip r:embed="rId3" cstate="print">
            <a:grayscl/>
            <a:extLst>
              <a:ext uri="{28A0092B-C50C-407E-A947-70E740481C1C}">
                <a14:useLocalDpi xmlns:a14="http://schemas.microsoft.com/office/drawing/2010/main" val="0"/>
              </a:ext>
            </a:extLst>
          </a:blip>
          <a:srcRect/>
          <a:stretch>
            <a:fillRect/>
          </a:stretch>
        </p:blipFill>
        <p:spPr>
          <a:xfrm>
            <a:off x="0" y="0"/>
            <a:ext cx="12191985" cy="4427621"/>
          </a:xfrm>
        </p:spPr>
      </p:pic>
    </p:spTree>
    <p:extLst>
      <p:ext uri="{BB962C8B-B14F-4D97-AF65-F5344CB8AC3E}">
        <p14:creationId xmlns:p14="http://schemas.microsoft.com/office/powerpoint/2010/main" val="1664008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46A6D57-F4B7-C774-6370-809FE06717BA}"/>
              </a:ext>
            </a:extLst>
          </p:cNvPr>
          <p:cNvSpPr txBox="1"/>
          <p:nvPr/>
        </p:nvSpPr>
        <p:spPr>
          <a:xfrm>
            <a:off x="108066" y="1519518"/>
            <a:ext cx="11975868" cy="5047536"/>
          </a:xfrm>
          <a:prstGeom prst="rect">
            <a:avLst/>
          </a:prstGeom>
          <a:noFill/>
        </p:spPr>
        <p:txBody>
          <a:bodyPr wrap="square">
            <a:spAutoFit/>
          </a:bodyPr>
          <a:lstStyle/>
          <a:p>
            <a:pPr marL="0" indent="0">
              <a:buNone/>
            </a:pPr>
            <a:r>
              <a:rPr lang="en-US" sz="1400" b="0" i="0" dirty="0">
                <a:solidFill>
                  <a:srgbClr val="222222"/>
                </a:solidFill>
                <a:effectLst/>
                <a:latin typeface="Arial" panose="020B0604020202020204" pitchFamily="34" charset="0"/>
              </a:rPr>
              <a:t>Armstrong, M., &amp; Taylor, S. (2020). Armstrong's handbook of human resource management practice. Kogan Page Publishers. Available at: </a:t>
            </a:r>
            <a:r>
              <a:rPr lang="en-US" sz="1400" b="0" i="0" dirty="0">
                <a:solidFill>
                  <a:srgbClr val="222222"/>
                </a:solidFill>
                <a:effectLst/>
                <a:latin typeface="Arial" panose="020B0604020202020204" pitchFamily="34" charset="0"/>
                <a:hlinkClick r:id="rId3"/>
              </a:rPr>
              <a:t>https://cir.nii.ac.jp/crid/1130282268701000064</a:t>
            </a:r>
            <a:r>
              <a:rPr lang="en-US" sz="1400" b="0" i="0" dirty="0">
                <a:solidFill>
                  <a:srgbClr val="222222"/>
                </a:solidFill>
                <a:effectLst/>
                <a:latin typeface="Arial" panose="020B0604020202020204" pitchFamily="34" charset="0"/>
              </a:rPr>
              <a:t> Accessed on 19</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a:t>
            </a:r>
          </a:p>
          <a:p>
            <a:pPr marL="0" indent="0">
              <a:buNone/>
            </a:pPr>
            <a:r>
              <a:rPr lang="en-US" sz="1400" b="0" i="0" dirty="0" err="1">
                <a:solidFill>
                  <a:srgbClr val="222222"/>
                </a:solidFill>
                <a:effectLst/>
                <a:latin typeface="Arial" panose="020B0604020202020204" pitchFamily="34" charset="0"/>
              </a:rPr>
              <a:t>Baill</a:t>
            </a:r>
            <a:r>
              <a:rPr lang="en-US" sz="1400" b="0" i="0" dirty="0">
                <a:solidFill>
                  <a:srgbClr val="222222"/>
                </a:solidFill>
                <a:effectLst/>
                <a:latin typeface="Arial" panose="020B0604020202020204" pitchFamily="34" charset="0"/>
              </a:rPr>
              <a:t>, B. (1999). The changing requirements of the HR professional—Implications for the development of HR professionals. Human Resource Management: Published in Cooperation with the School of Business Administration, The University of Michigan and in alliance with the Society of Human Resources Management, 38(2), 171-175. Available at: </a:t>
            </a:r>
            <a:r>
              <a:rPr lang="en-US" sz="1400" b="0" i="0" dirty="0">
                <a:solidFill>
                  <a:srgbClr val="222222"/>
                </a:solidFill>
                <a:effectLst/>
                <a:latin typeface="Arial" panose="020B0604020202020204" pitchFamily="34" charset="0"/>
                <a:hlinkClick r:id="rId4"/>
              </a:rPr>
              <a:t>https://onlinelibrary.wiley.com/doi/abs/10.1002/(SICI)1099-050X(199922)38:2%3C171::AID-HRM15%3E3.0.CO;2-%23</a:t>
            </a:r>
            <a:r>
              <a:rPr lang="en-US" sz="1400" b="0" i="0" dirty="0">
                <a:solidFill>
                  <a:srgbClr val="222222"/>
                </a:solidFill>
                <a:effectLst/>
                <a:latin typeface="Arial" panose="020B0604020202020204" pitchFamily="34" charset="0"/>
              </a:rPr>
              <a:t> Accessed on 20</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a:t>
            </a:r>
          </a:p>
          <a:p>
            <a:pPr marL="0" indent="0">
              <a:buNone/>
            </a:pPr>
            <a:r>
              <a:rPr lang="en-US" sz="1400" b="0" i="0" dirty="0">
                <a:solidFill>
                  <a:srgbClr val="222222"/>
                </a:solidFill>
                <a:effectLst/>
                <a:latin typeface="Arial" panose="020B0604020202020204" pitchFamily="34" charset="0"/>
              </a:rPr>
              <a:t>Karnes, R. E. (2009). A change in business ethics: The impact on employer–employee relations. Journal of Business Ethics, 87(2), 189-197. Available at: </a:t>
            </a:r>
            <a:r>
              <a:rPr lang="en-US" sz="1400" b="0" i="0" dirty="0">
                <a:solidFill>
                  <a:srgbClr val="222222"/>
                </a:solidFill>
                <a:effectLst/>
                <a:latin typeface="Arial" panose="020B0604020202020204" pitchFamily="34" charset="0"/>
                <a:hlinkClick r:id="rId5"/>
              </a:rPr>
              <a:t>https://philpapers.org/rec/KARACI-2</a:t>
            </a:r>
            <a:r>
              <a:rPr lang="en-US" sz="1400" b="0" i="0" dirty="0">
                <a:solidFill>
                  <a:srgbClr val="222222"/>
                </a:solidFill>
                <a:effectLst/>
                <a:latin typeface="Arial" panose="020B0604020202020204" pitchFamily="34" charset="0"/>
              </a:rPr>
              <a:t> Accessed on 20</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a:t>
            </a:r>
          </a:p>
          <a:p>
            <a:pPr marL="0" indent="0">
              <a:buNone/>
            </a:pPr>
            <a:r>
              <a:rPr lang="en-US" sz="1400" b="0" i="0" dirty="0">
                <a:solidFill>
                  <a:srgbClr val="222222"/>
                </a:solidFill>
                <a:effectLst/>
                <a:latin typeface="Arial" panose="020B0604020202020204" pitchFamily="34" charset="0"/>
              </a:rPr>
              <a:t>Moise, C. (2014). Importance of beliefs, attitudes and values in the frame of human resource motivation. Ann. </a:t>
            </a:r>
            <a:r>
              <a:rPr lang="en-US" sz="1400" b="0" i="0" dirty="0" err="1">
                <a:solidFill>
                  <a:srgbClr val="222222"/>
                </a:solidFill>
                <a:effectLst/>
                <a:latin typeface="Arial" panose="020B0604020202020204" pitchFamily="34" charset="0"/>
              </a:rPr>
              <a:t>Spiru</a:t>
            </a:r>
            <a:r>
              <a:rPr lang="en-US" sz="1400" b="0" i="0" dirty="0">
                <a:solidFill>
                  <a:srgbClr val="222222"/>
                </a:solidFill>
                <a:effectLst/>
                <a:latin typeface="Arial" panose="020B0604020202020204" pitchFamily="34" charset="0"/>
              </a:rPr>
              <a:t> Haret Univ. Econ. Ser, 14, 17-26. Available at: </a:t>
            </a:r>
            <a:r>
              <a:rPr lang="en-US" sz="1400" b="0" i="0" dirty="0">
                <a:solidFill>
                  <a:srgbClr val="222222"/>
                </a:solidFill>
                <a:effectLst/>
                <a:latin typeface="Arial" panose="020B0604020202020204" pitchFamily="34" charset="0"/>
                <a:hlinkClick r:id="rId6"/>
              </a:rPr>
              <a:t>https://econpapers.repec.org/article/rissphecs/0208.htm</a:t>
            </a:r>
            <a:r>
              <a:rPr lang="en-US" sz="1400" b="0" i="0" dirty="0">
                <a:solidFill>
                  <a:srgbClr val="222222"/>
                </a:solidFill>
                <a:effectLst/>
                <a:latin typeface="Arial" panose="020B0604020202020204" pitchFamily="34" charset="0"/>
              </a:rPr>
              <a:t> Accessed on  19</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a:t>
            </a:r>
          </a:p>
          <a:p>
            <a:pPr marL="0" indent="0">
              <a:buNone/>
            </a:pPr>
            <a:r>
              <a:rPr lang="en-US" sz="1400" b="0" i="0" dirty="0" err="1">
                <a:solidFill>
                  <a:srgbClr val="222222"/>
                </a:solidFill>
                <a:effectLst/>
                <a:latin typeface="Arial" panose="020B0604020202020204" pitchFamily="34" charset="0"/>
              </a:rPr>
              <a:t>Obedgiu</a:t>
            </a:r>
            <a:r>
              <a:rPr lang="en-US" sz="1400" b="0" i="0" dirty="0">
                <a:solidFill>
                  <a:srgbClr val="222222"/>
                </a:solidFill>
                <a:effectLst/>
                <a:latin typeface="Arial" panose="020B0604020202020204" pitchFamily="34" charset="0"/>
              </a:rPr>
              <a:t>, V. (2017). Human resource management, historical perspectives, evolution and professional development. Journal of Management Development, 36(8), 986-990. Available at: </a:t>
            </a:r>
            <a:r>
              <a:rPr lang="en-US" sz="1400" b="0" i="0" dirty="0">
                <a:solidFill>
                  <a:srgbClr val="222222"/>
                </a:solidFill>
                <a:effectLst/>
                <a:latin typeface="Arial" panose="020B0604020202020204" pitchFamily="34" charset="0"/>
                <a:hlinkClick r:id="rId7"/>
              </a:rPr>
              <a:t>https://www.emerald.com/insight/content/doi/10.1108/JMD-12-2016-0267/full/html</a:t>
            </a:r>
            <a:r>
              <a:rPr lang="en-US" sz="1400" dirty="0">
                <a:solidFill>
                  <a:srgbClr val="222222"/>
                </a:solidFill>
                <a:latin typeface="Arial" panose="020B0604020202020204" pitchFamily="34" charset="0"/>
              </a:rPr>
              <a:t> Accessed on 20</a:t>
            </a:r>
            <a:r>
              <a:rPr lang="en-US" sz="1400" baseline="30000" dirty="0">
                <a:solidFill>
                  <a:srgbClr val="222222"/>
                </a:solidFill>
                <a:latin typeface="Arial" panose="020B0604020202020204" pitchFamily="34" charset="0"/>
              </a:rPr>
              <a:t>th</a:t>
            </a:r>
            <a:r>
              <a:rPr lang="en-US" sz="1400" dirty="0">
                <a:solidFill>
                  <a:srgbClr val="222222"/>
                </a:solidFill>
                <a:latin typeface="Arial" panose="020B0604020202020204" pitchFamily="34" charset="0"/>
              </a:rPr>
              <a:t> February 2023.</a:t>
            </a:r>
            <a:endParaRPr lang="en-US" sz="1400" b="0" i="0" dirty="0">
              <a:solidFill>
                <a:srgbClr val="222222"/>
              </a:solidFill>
              <a:effectLst/>
              <a:latin typeface="Arial" panose="020B0604020202020204" pitchFamily="34" charset="0"/>
            </a:endParaRPr>
          </a:p>
          <a:p>
            <a:pPr marL="0" indent="0">
              <a:buNone/>
            </a:pPr>
            <a:r>
              <a:rPr lang="en-US" sz="1400" b="0" i="0" dirty="0" err="1">
                <a:solidFill>
                  <a:srgbClr val="222222"/>
                </a:solidFill>
                <a:effectLst/>
                <a:latin typeface="Arial" panose="020B0604020202020204" pitchFamily="34" charset="0"/>
              </a:rPr>
              <a:t>Reissner</a:t>
            </a:r>
            <a:r>
              <a:rPr lang="en-US" sz="1400" b="0" i="0" dirty="0">
                <a:solidFill>
                  <a:srgbClr val="222222"/>
                </a:solidFill>
                <a:effectLst/>
                <a:latin typeface="Arial" panose="020B0604020202020204" pitchFamily="34" charset="0"/>
              </a:rPr>
              <a:t>, S. (2014). Developing your professional identity. Developing Skills for Business Leadership, 125. Available at: </a:t>
            </a:r>
            <a:r>
              <a:rPr lang="en-US" sz="1400" b="0" i="0" dirty="0">
                <a:solidFill>
                  <a:srgbClr val="222222"/>
                </a:solidFill>
                <a:effectLst/>
                <a:latin typeface="Arial" panose="020B0604020202020204" pitchFamily="34" charset="0"/>
                <a:hlinkClick r:id="rId8"/>
              </a:rPr>
              <a:t>https://books.google.co.uk/books?hl=en&amp;lr=&amp;id=JpkkDwAAQBAJ&amp;oi=fnd&amp;pg=PA459&amp;dq=reissner+2014+business+leadership&amp;ots=_1dcEIf10J&amp;sig=lkqTBxCJHGFWhftHMvt07z54EQE&amp;redir_esc=y#v=onepage&amp;q=reissner%202014%20business%20leadership&amp;f=false</a:t>
            </a:r>
            <a:r>
              <a:rPr lang="en-US" sz="1400" b="0" i="0" dirty="0">
                <a:solidFill>
                  <a:srgbClr val="222222"/>
                </a:solidFill>
                <a:effectLst/>
                <a:latin typeface="Arial" panose="020B0604020202020204" pitchFamily="34" charset="0"/>
              </a:rPr>
              <a:t> Accessed on 19</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a:t>
            </a:r>
            <a:r>
              <a:rPr lang="en-US" sz="1400" dirty="0">
                <a:solidFill>
                  <a:srgbClr val="222222"/>
                </a:solidFill>
                <a:latin typeface="Arial" panose="020B0604020202020204" pitchFamily="34" charset="0"/>
              </a:rPr>
              <a:t>y 2023.</a:t>
            </a:r>
            <a:endParaRPr lang="en-US" sz="1400" b="0" i="0" dirty="0">
              <a:solidFill>
                <a:srgbClr val="222222"/>
              </a:solidFill>
              <a:effectLst/>
              <a:latin typeface="Arial" panose="020B0604020202020204" pitchFamily="34" charset="0"/>
            </a:endParaRPr>
          </a:p>
          <a:p>
            <a:pPr marL="0" indent="0">
              <a:buNone/>
            </a:pPr>
            <a:r>
              <a:rPr lang="en-US" sz="1400" b="0" i="0" dirty="0">
                <a:solidFill>
                  <a:srgbClr val="222222"/>
                </a:solidFill>
                <a:effectLst/>
                <a:latin typeface="Arial" panose="020B0604020202020204" pitchFamily="34" charset="0"/>
              </a:rPr>
              <a:t>Ulrich, D. (1996). Human resource champions: The next agenda for adding value and delivering results. Harvard Business Press. Available at: </a:t>
            </a:r>
            <a:r>
              <a:rPr lang="en-US" sz="1400" b="0" i="0" dirty="0">
                <a:solidFill>
                  <a:srgbClr val="222222"/>
                </a:solidFill>
                <a:effectLst/>
                <a:latin typeface="Arial" panose="020B0604020202020204" pitchFamily="34" charset="0"/>
                <a:hlinkClick r:id="rId9"/>
              </a:rPr>
              <a:t>https://books.google.co.uk/books?hl=en&amp;lr=&amp;id=qTxz6I7tNSEC&amp;oi=fnd&amp;pg=PR7&amp;dq=human+resources+professional+values&amp;ots=NrYwYnzthh&amp;sig=VZddMcmg9Yc8KJqvKI8CHgNr5f8&amp;redir_esc=y#v=onepage&amp;q=human%20resources%20professional%20values&amp;f=false</a:t>
            </a:r>
            <a:r>
              <a:rPr lang="en-US" sz="1400" b="0" i="0" dirty="0">
                <a:solidFill>
                  <a:srgbClr val="222222"/>
                </a:solidFill>
                <a:effectLst/>
                <a:latin typeface="Arial" panose="020B0604020202020204" pitchFamily="34" charset="0"/>
              </a:rPr>
              <a:t> Accessed on 20</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 </a:t>
            </a:r>
          </a:p>
          <a:p>
            <a:pPr marL="0" indent="0">
              <a:buNone/>
            </a:pPr>
            <a:r>
              <a:rPr lang="en-US" sz="1400" b="0" i="0" dirty="0" err="1">
                <a:solidFill>
                  <a:srgbClr val="222222"/>
                </a:solidFill>
                <a:effectLst/>
                <a:latin typeface="Arial" panose="020B0604020202020204" pitchFamily="34" charset="0"/>
              </a:rPr>
              <a:t>Xesha</a:t>
            </a:r>
            <a:r>
              <a:rPr lang="en-US" sz="1400" b="0" i="0" dirty="0">
                <a:solidFill>
                  <a:srgbClr val="222222"/>
                </a:solidFill>
                <a:effectLst/>
                <a:latin typeface="Arial" panose="020B0604020202020204" pitchFamily="34" charset="0"/>
              </a:rPr>
              <a:t>, D., </a:t>
            </a:r>
            <a:r>
              <a:rPr lang="en-US" sz="1400" b="0" i="0" dirty="0" err="1">
                <a:solidFill>
                  <a:srgbClr val="222222"/>
                </a:solidFill>
                <a:effectLst/>
                <a:latin typeface="Arial" panose="020B0604020202020204" pitchFamily="34" charset="0"/>
              </a:rPr>
              <a:t>Iwu</a:t>
            </a:r>
            <a:r>
              <a:rPr lang="en-US" sz="1400" b="0" i="0" dirty="0">
                <a:solidFill>
                  <a:srgbClr val="222222"/>
                </a:solidFill>
                <a:effectLst/>
                <a:latin typeface="Arial" panose="020B0604020202020204" pitchFamily="34" charset="0"/>
              </a:rPr>
              <a:t>, C. G., </a:t>
            </a:r>
            <a:r>
              <a:rPr lang="en-US" sz="1400" b="0" i="0" dirty="0" err="1">
                <a:solidFill>
                  <a:srgbClr val="222222"/>
                </a:solidFill>
                <a:effectLst/>
                <a:latin typeface="Arial" panose="020B0604020202020204" pitchFamily="34" charset="0"/>
              </a:rPr>
              <a:t>Slabbert</a:t>
            </a:r>
            <a:r>
              <a:rPr lang="en-US" sz="1400" b="0" i="0" dirty="0">
                <a:solidFill>
                  <a:srgbClr val="222222"/>
                </a:solidFill>
                <a:effectLst/>
                <a:latin typeface="Arial" panose="020B0604020202020204" pitchFamily="34" charset="0"/>
              </a:rPr>
              <a:t>, A., &amp; </a:t>
            </a:r>
            <a:r>
              <a:rPr lang="en-US" sz="1400" b="0" i="0" dirty="0" err="1">
                <a:solidFill>
                  <a:srgbClr val="222222"/>
                </a:solidFill>
                <a:effectLst/>
                <a:latin typeface="Arial" panose="020B0604020202020204" pitchFamily="34" charset="0"/>
              </a:rPr>
              <a:t>Nduna</a:t>
            </a:r>
            <a:r>
              <a:rPr lang="en-US" sz="1400" b="0" i="0" dirty="0">
                <a:solidFill>
                  <a:srgbClr val="222222"/>
                </a:solidFill>
                <a:effectLst/>
                <a:latin typeface="Arial" panose="020B0604020202020204" pitchFamily="34" charset="0"/>
              </a:rPr>
              <a:t>, J. (2014). The impact of employer-employee relationships on business growth. Journal of Economics, 5(3), 313-324. Available at: </a:t>
            </a:r>
            <a:r>
              <a:rPr lang="en-US" sz="1400" b="0" i="0" dirty="0">
                <a:solidFill>
                  <a:srgbClr val="222222"/>
                </a:solidFill>
                <a:effectLst/>
                <a:latin typeface="Arial" panose="020B0604020202020204" pitchFamily="34" charset="0"/>
                <a:hlinkClick r:id="rId10"/>
              </a:rPr>
              <a:t>https://www.tandfonline.com/doi/abs/10.1080/09765239.2014.11885007</a:t>
            </a:r>
            <a:r>
              <a:rPr lang="en-US" sz="1400" b="0" i="0" dirty="0">
                <a:solidFill>
                  <a:srgbClr val="222222"/>
                </a:solidFill>
                <a:effectLst/>
                <a:latin typeface="Arial" panose="020B0604020202020204" pitchFamily="34" charset="0"/>
              </a:rPr>
              <a:t> Accessed on 19</a:t>
            </a:r>
            <a:r>
              <a:rPr lang="en-US" sz="1400" b="0" i="0" baseline="30000" dirty="0">
                <a:solidFill>
                  <a:srgbClr val="222222"/>
                </a:solidFill>
                <a:effectLst/>
                <a:latin typeface="Arial" panose="020B0604020202020204" pitchFamily="34" charset="0"/>
              </a:rPr>
              <a:t>th</a:t>
            </a:r>
            <a:r>
              <a:rPr lang="en-US" sz="1400" b="0" i="0" dirty="0">
                <a:solidFill>
                  <a:srgbClr val="222222"/>
                </a:solidFill>
                <a:effectLst/>
                <a:latin typeface="Arial" panose="020B0604020202020204" pitchFamily="34" charset="0"/>
              </a:rPr>
              <a:t> February 2023.</a:t>
            </a:r>
          </a:p>
        </p:txBody>
      </p:sp>
      <p:sp>
        <p:nvSpPr>
          <p:cNvPr id="7" name="TextBox 6">
            <a:extLst>
              <a:ext uri="{FF2B5EF4-FFF2-40B4-BE49-F238E27FC236}">
                <a16:creationId xmlns:a16="http://schemas.microsoft.com/office/drawing/2014/main" id="{1B0A8C48-D5D0-7B1E-4757-B4DA0AF6CC9F}"/>
              </a:ext>
            </a:extLst>
          </p:cNvPr>
          <p:cNvSpPr txBox="1"/>
          <p:nvPr/>
        </p:nvSpPr>
        <p:spPr>
          <a:xfrm>
            <a:off x="4740281" y="614332"/>
            <a:ext cx="2161309"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References</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9846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4E879E6-8FFE-4154-8F2A-F7518B89B376}">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7E0A2CB4-6869-426F-8BC4-A32C90CBE263}">
  <ds:schemaRefs>
    <ds:schemaRef ds:uri="http://schemas.microsoft.com/sharepoint/v3/contenttype/forms"/>
  </ds:schemaRefs>
</ds:datastoreItem>
</file>

<file path=customXml/itemProps3.xml><?xml version="1.0" encoding="utf-8"?>
<ds:datastoreItem xmlns:ds="http://schemas.openxmlformats.org/officeDocument/2006/customXml" ds:itemID="{A941CA7C-A0BF-44EF-B2E5-7539C3B9B0B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663</TotalTime>
  <Words>2058</Words>
  <Application>Microsoft Office PowerPoint</Application>
  <PresentationFormat>Widescreen</PresentationFormat>
  <Paragraphs>106</Paragraphs>
  <Slides>7</Slides>
  <Notes>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7</vt:i4>
      </vt:variant>
    </vt:vector>
  </HeadingPairs>
  <TitlesOfParts>
    <vt:vector size="20" baseType="lpstr">
      <vt:lpstr>Aptos</vt:lpstr>
      <vt:lpstr>Aptos Display</vt:lpstr>
      <vt:lpstr>arial</vt:lpstr>
      <vt:lpstr>arial</vt:lpstr>
      <vt:lpstr>Ariel</vt:lpstr>
      <vt:lpstr>Calibri</vt:lpstr>
      <vt:lpstr>Crimson Text</vt:lpstr>
      <vt:lpstr>Google Sans</vt:lpstr>
      <vt:lpstr>Inter</vt:lpstr>
      <vt:lpstr>Museo</vt:lpstr>
      <vt:lpstr>Söhne</vt:lpstr>
      <vt:lpstr>Wingdings</vt:lpstr>
      <vt:lpstr>Office Theme</vt:lpstr>
      <vt:lpstr>HUMAN RESOURCES </vt:lpstr>
      <vt:lpstr>What is the role of a Human Resources professional</vt:lpstr>
      <vt:lpstr>                VALUES</vt:lpstr>
      <vt:lpstr>The CIPD Profession Map</vt:lpstr>
      <vt:lpstr>Factors to influence a positive relationship between the employer and the employee?</vt:lpstr>
      <vt:lpstr>My positive personal experience between employee and employer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RESOURCES</dc:title>
  <dc:creator>Nikolay Terziev (2028389)</dc:creator>
  <cp:lastModifiedBy>Nikolay Terziev (2028389)</cp:lastModifiedBy>
  <cp:revision>19</cp:revision>
  <dcterms:created xsi:type="dcterms:W3CDTF">2024-02-25T18:11:49Z</dcterms:created>
  <dcterms:modified xsi:type="dcterms:W3CDTF">2024-03-01T20:53:14Z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