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7" r:id="rId3"/>
    <p:sldId id="271" r:id="rId4"/>
    <p:sldId id="275" r:id="rId5"/>
    <p:sldId id="276" r:id="rId6"/>
    <p:sldId id="263" r:id="rId7"/>
    <p:sldId id="258" r:id="rId8"/>
    <p:sldId id="262" r:id="rId9"/>
    <p:sldId id="264" r:id="rId10"/>
    <p:sldId id="265" r:id="rId11"/>
    <p:sldId id="274" r:id="rId12"/>
    <p:sldId id="270" r:id="rId13"/>
    <p:sldId id="259" r:id="rId14"/>
    <p:sldId id="266" r:id="rId15"/>
    <p:sldId id="273" r:id="rId16"/>
    <p:sldId id="260" r:id="rId17"/>
    <p:sldId id="267" r:id="rId18"/>
    <p:sldId id="26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63719" autoAdjust="0"/>
  </p:normalViewPr>
  <p:slideViewPr>
    <p:cSldViewPr snapToGrid="0">
      <p:cViewPr varScale="1">
        <p:scale>
          <a:sx n="57" d="100"/>
          <a:sy n="57" d="100"/>
        </p:scale>
        <p:origin x="1047"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4383C101-9562-4D0C-8C6E-D656113FA33B}"/>
    <pc:docChg chg="delSld modSld">
      <pc:chgData name="Natasha Davies (IMH)" userId="f8d816cd-2c21-46a2-8815-9450f2bd6f78" providerId="ADAL" clId="{4383C101-9562-4D0C-8C6E-D656113FA33B}" dt="2026-04-15T15:26:35.194" v="26" actId="20577"/>
      <pc:docMkLst>
        <pc:docMk/>
      </pc:docMkLst>
      <pc:sldChg chg="modSp mod">
        <pc:chgData name="Natasha Davies (IMH)" userId="f8d816cd-2c21-46a2-8815-9450f2bd6f78" providerId="ADAL" clId="{4383C101-9562-4D0C-8C6E-D656113FA33B}" dt="2026-04-15T15:23:27.877" v="2" actId="20577"/>
        <pc:sldMkLst>
          <pc:docMk/>
          <pc:sldMk cId="2937231691" sldId="256"/>
        </pc:sldMkLst>
        <pc:spChg chg="mod">
          <ac:chgData name="Natasha Davies (IMH)" userId="f8d816cd-2c21-46a2-8815-9450f2bd6f78" providerId="ADAL" clId="{4383C101-9562-4D0C-8C6E-D656113FA33B}" dt="2026-04-15T15:23:27.877" v="2" actId="20577"/>
          <ac:spMkLst>
            <pc:docMk/>
            <pc:sldMk cId="2937231691" sldId="256"/>
            <ac:spMk id="3" creationId="{EB2A7F86-F044-A2BC-2A7C-83A2DAF063EF}"/>
          </ac:spMkLst>
        </pc:spChg>
      </pc:sldChg>
      <pc:sldChg chg="modSp mod">
        <pc:chgData name="Natasha Davies (IMH)" userId="f8d816cd-2c21-46a2-8815-9450f2bd6f78" providerId="ADAL" clId="{4383C101-9562-4D0C-8C6E-D656113FA33B}" dt="2026-04-15T15:26:35.194" v="26" actId="20577"/>
        <pc:sldMkLst>
          <pc:docMk/>
          <pc:sldMk cId="2754343819" sldId="261"/>
        </pc:sldMkLst>
        <pc:spChg chg="mod">
          <ac:chgData name="Natasha Davies (IMH)" userId="f8d816cd-2c21-46a2-8815-9450f2bd6f78" providerId="ADAL" clId="{4383C101-9562-4D0C-8C6E-D656113FA33B}" dt="2026-04-15T15:26:35.194" v="26" actId="20577"/>
          <ac:spMkLst>
            <pc:docMk/>
            <pc:sldMk cId="2754343819" sldId="261"/>
            <ac:spMk id="3" creationId="{BEA699E7-C864-B644-67F6-D7637F1FAC84}"/>
          </ac:spMkLst>
        </pc:spChg>
      </pc:sldChg>
      <pc:sldChg chg="del">
        <pc:chgData name="Natasha Davies (IMH)" userId="f8d816cd-2c21-46a2-8815-9450f2bd6f78" providerId="ADAL" clId="{4383C101-9562-4D0C-8C6E-D656113FA33B}" dt="2026-04-15T15:25:06.226" v="3" actId="47"/>
        <pc:sldMkLst>
          <pc:docMk/>
          <pc:sldMk cId="3572002209" sldId="268"/>
        </pc:sldMkLst>
      </pc:sldChg>
      <pc:sldChg chg="del">
        <pc:chgData name="Natasha Davies (IMH)" userId="f8d816cd-2c21-46a2-8815-9450f2bd6f78" providerId="ADAL" clId="{4383C101-9562-4D0C-8C6E-D656113FA33B}" dt="2026-04-15T15:25:21.252" v="4" actId="47"/>
        <pc:sldMkLst>
          <pc:docMk/>
          <pc:sldMk cId="35269394" sldId="269"/>
        </pc:sldMkLst>
      </pc:sldChg>
      <pc:sldChg chg="del">
        <pc:chgData name="Natasha Davies (IMH)" userId="f8d816cd-2c21-46a2-8815-9450f2bd6f78" providerId="ADAL" clId="{4383C101-9562-4D0C-8C6E-D656113FA33B}" dt="2026-04-15T15:25:33.655" v="5" actId="47"/>
        <pc:sldMkLst>
          <pc:docMk/>
          <pc:sldMk cId="1472302310" sldId="272"/>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7A85BA-6921-4B5B-8D94-06AE17F2656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2079297-7631-4D3C-8077-B47AF1637B35}">
      <dgm:prSet/>
      <dgm:spPr/>
      <dgm:t>
        <a:bodyPr/>
        <a:lstStyle/>
        <a:p>
          <a:r>
            <a:rPr lang="en-GB"/>
            <a:t>Stakeholder mapping.</a:t>
          </a:r>
          <a:endParaRPr lang="en-US"/>
        </a:p>
      </dgm:t>
    </dgm:pt>
    <dgm:pt modelId="{F99F1E2E-ED1E-4AEB-9734-DD3AEA53942F}" type="parTrans" cxnId="{3605D505-3697-4C7B-AE29-44495A37E82A}">
      <dgm:prSet/>
      <dgm:spPr/>
      <dgm:t>
        <a:bodyPr/>
        <a:lstStyle/>
        <a:p>
          <a:endParaRPr lang="en-US"/>
        </a:p>
      </dgm:t>
    </dgm:pt>
    <dgm:pt modelId="{8CBC3B29-A679-4F36-872E-210AE96299D1}" type="sibTrans" cxnId="{3605D505-3697-4C7B-AE29-44495A37E82A}">
      <dgm:prSet/>
      <dgm:spPr/>
      <dgm:t>
        <a:bodyPr/>
        <a:lstStyle/>
        <a:p>
          <a:endParaRPr lang="en-US"/>
        </a:p>
      </dgm:t>
    </dgm:pt>
    <dgm:pt modelId="{19EBCEF1-7BAD-40B0-B6AC-CBCFA634F846}">
      <dgm:prSet/>
      <dgm:spPr/>
      <dgm:t>
        <a:bodyPr/>
        <a:lstStyle/>
        <a:p>
          <a:r>
            <a:rPr lang="en-GB"/>
            <a:t>Ways to influence, persuade and negotiate.</a:t>
          </a:r>
          <a:endParaRPr lang="en-US"/>
        </a:p>
      </dgm:t>
    </dgm:pt>
    <dgm:pt modelId="{F7CD5C21-2F3B-4E7B-AA20-A00CE5E131B9}" type="parTrans" cxnId="{421B194E-FBAA-4770-9510-7188AC18F34D}">
      <dgm:prSet/>
      <dgm:spPr/>
      <dgm:t>
        <a:bodyPr/>
        <a:lstStyle/>
        <a:p>
          <a:endParaRPr lang="en-US"/>
        </a:p>
      </dgm:t>
    </dgm:pt>
    <dgm:pt modelId="{76534C5F-C1C0-4786-B0F5-1319934DCCE6}" type="sibTrans" cxnId="{421B194E-FBAA-4770-9510-7188AC18F34D}">
      <dgm:prSet/>
      <dgm:spPr/>
      <dgm:t>
        <a:bodyPr/>
        <a:lstStyle/>
        <a:p>
          <a:endParaRPr lang="en-US"/>
        </a:p>
      </dgm:t>
    </dgm:pt>
    <dgm:pt modelId="{3D72C0E4-643F-4B6A-B430-864E5E57CEBA}">
      <dgm:prSet/>
      <dgm:spPr/>
      <dgm:t>
        <a:bodyPr/>
        <a:lstStyle/>
        <a:p>
          <a:r>
            <a:rPr lang="en-GB"/>
            <a:t>Handling emotional behaviour and own emotions.</a:t>
          </a:r>
          <a:endParaRPr lang="en-US"/>
        </a:p>
      </dgm:t>
    </dgm:pt>
    <dgm:pt modelId="{B0719BDD-9A9F-4EA8-BBAF-F2A022E6B080}" type="parTrans" cxnId="{704FE450-161F-41E5-A347-C8C9CE4B0666}">
      <dgm:prSet/>
      <dgm:spPr/>
      <dgm:t>
        <a:bodyPr/>
        <a:lstStyle/>
        <a:p>
          <a:endParaRPr lang="en-US"/>
        </a:p>
      </dgm:t>
    </dgm:pt>
    <dgm:pt modelId="{82B423DD-F768-4489-8221-DDC316ADF12F}" type="sibTrans" cxnId="{704FE450-161F-41E5-A347-C8C9CE4B0666}">
      <dgm:prSet/>
      <dgm:spPr/>
      <dgm:t>
        <a:bodyPr/>
        <a:lstStyle/>
        <a:p>
          <a:endParaRPr lang="en-US"/>
        </a:p>
      </dgm:t>
    </dgm:pt>
    <dgm:pt modelId="{FDA415EA-706C-4AB1-99D3-AD446EE7C7F7}">
      <dgm:prSet/>
      <dgm:spPr/>
      <dgm:t>
        <a:bodyPr/>
        <a:lstStyle/>
        <a:p>
          <a:r>
            <a:rPr lang="en-GB"/>
            <a:t>Assignment recap.</a:t>
          </a:r>
          <a:endParaRPr lang="en-US"/>
        </a:p>
      </dgm:t>
    </dgm:pt>
    <dgm:pt modelId="{1EDB596D-4974-4CDC-B184-BD186C9A1317}" type="parTrans" cxnId="{0E63E6A6-1B79-4923-A12F-E67624617B3F}">
      <dgm:prSet/>
      <dgm:spPr/>
      <dgm:t>
        <a:bodyPr/>
        <a:lstStyle/>
        <a:p>
          <a:endParaRPr lang="en-US"/>
        </a:p>
      </dgm:t>
    </dgm:pt>
    <dgm:pt modelId="{6D34692E-C105-47F9-9345-7C5BAF461D86}" type="sibTrans" cxnId="{0E63E6A6-1B79-4923-A12F-E67624617B3F}">
      <dgm:prSet/>
      <dgm:spPr/>
      <dgm:t>
        <a:bodyPr/>
        <a:lstStyle/>
        <a:p>
          <a:endParaRPr lang="en-US"/>
        </a:p>
      </dgm:t>
    </dgm:pt>
    <dgm:pt modelId="{5C42FC41-3EF4-47F3-8FCF-CA41DC8F12B7}" type="pres">
      <dgm:prSet presAssocID="{D57A85BA-6921-4B5B-8D94-06AE17F2656C}" presName="root" presStyleCnt="0">
        <dgm:presLayoutVars>
          <dgm:dir/>
          <dgm:resizeHandles val="exact"/>
        </dgm:presLayoutVars>
      </dgm:prSet>
      <dgm:spPr/>
    </dgm:pt>
    <dgm:pt modelId="{85905B85-8B01-402C-9319-DFE17226171D}" type="pres">
      <dgm:prSet presAssocID="{C2079297-7631-4D3C-8077-B47AF1637B35}" presName="compNode" presStyleCnt="0"/>
      <dgm:spPr/>
    </dgm:pt>
    <dgm:pt modelId="{DE9533AE-ECC2-4FDF-8041-0E6BCD32F330}" type="pres">
      <dgm:prSet presAssocID="{C2079297-7631-4D3C-8077-B47AF1637B35}" presName="bgRect" presStyleLbl="bgShp" presStyleIdx="0" presStyleCnt="4"/>
      <dgm:spPr/>
    </dgm:pt>
    <dgm:pt modelId="{C54A8BA5-CFD5-4808-BBC8-837C930F6099}" type="pres">
      <dgm:prSet presAssocID="{C2079297-7631-4D3C-8077-B47AF1637B3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5648D205-5767-4BC5-9871-98D72AF05E3E}" type="pres">
      <dgm:prSet presAssocID="{C2079297-7631-4D3C-8077-B47AF1637B35}" presName="spaceRect" presStyleCnt="0"/>
      <dgm:spPr/>
    </dgm:pt>
    <dgm:pt modelId="{4759391D-5EDB-4606-A3B6-F39D9060FCEB}" type="pres">
      <dgm:prSet presAssocID="{C2079297-7631-4D3C-8077-B47AF1637B35}" presName="parTx" presStyleLbl="revTx" presStyleIdx="0" presStyleCnt="4">
        <dgm:presLayoutVars>
          <dgm:chMax val="0"/>
          <dgm:chPref val="0"/>
        </dgm:presLayoutVars>
      </dgm:prSet>
      <dgm:spPr/>
    </dgm:pt>
    <dgm:pt modelId="{158D1CFC-A27F-42F0-A3B0-07BD15722F43}" type="pres">
      <dgm:prSet presAssocID="{8CBC3B29-A679-4F36-872E-210AE96299D1}" presName="sibTrans" presStyleCnt="0"/>
      <dgm:spPr/>
    </dgm:pt>
    <dgm:pt modelId="{2B450383-B13F-49C1-B4E8-947C3A61E0F2}" type="pres">
      <dgm:prSet presAssocID="{19EBCEF1-7BAD-40B0-B6AC-CBCFA634F846}" presName="compNode" presStyleCnt="0"/>
      <dgm:spPr/>
    </dgm:pt>
    <dgm:pt modelId="{1C4566AD-0E52-4D6C-9832-D0CB3F870395}" type="pres">
      <dgm:prSet presAssocID="{19EBCEF1-7BAD-40B0-B6AC-CBCFA634F846}" presName="bgRect" presStyleLbl="bgShp" presStyleIdx="1" presStyleCnt="4"/>
      <dgm:spPr/>
    </dgm:pt>
    <dgm:pt modelId="{D188338E-F87B-4224-807B-C6997FBD9091}" type="pres">
      <dgm:prSet presAssocID="{19EBCEF1-7BAD-40B0-B6AC-CBCFA634F84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ard Room"/>
        </a:ext>
      </dgm:extLst>
    </dgm:pt>
    <dgm:pt modelId="{1B70AB98-5423-42EC-B03C-9C9208E4C91E}" type="pres">
      <dgm:prSet presAssocID="{19EBCEF1-7BAD-40B0-B6AC-CBCFA634F846}" presName="spaceRect" presStyleCnt="0"/>
      <dgm:spPr/>
    </dgm:pt>
    <dgm:pt modelId="{AD6BE251-8A04-4A74-A18E-DFA2A7F47746}" type="pres">
      <dgm:prSet presAssocID="{19EBCEF1-7BAD-40B0-B6AC-CBCFA634F846}" presName="parTx" presStyleLbl="revTx" presStyleIdx="1" presStyleCnt="4">
        <dgm:presLayoutVars>
          <dgm:chMax val="0"/>
          <dgm:chPref val="0"/>
        </dgm:presLayoutVars>
      </dgm:prSet>
      <dgm:spPr/>
    </dgm:pt>
    <dgm:pt modelId="{113B1276-E092-4D63-8DC4-5BF17E035EE7}" type="pres">
      <dgm:prSet presAssocID="{76534C5F-C1C0-4786-B0F5-1319934DCCE6}" presName="sibTrans" presStyleCnt="0"/>
      <dgm:spPr/>
    </dgm:pt>
    <dgm:pt modelId="{F02A3633-360B-437B-981D-ECE06D86041D}" type="pres">
      <dgm:prSet presAssocID="{3D72C0E4-643F-4B6A-B430-864E5E57CEBA}" presName="compNode" presStyleCnt="0"/>
      <dgm:spPr/>
    </dgm:pt>
    <dgm:pt modelId="{65782451-B1B3-4BE7-83D3-D04C43FEFF8B}" type="pres">
      <dgm:prSet presAssocID="{3D72C0E4-643F-4B6A-B430-864E5E57CEBA}" presName="bgRect" presStyleLbl="bgShp" presStyleIdx="2" presStyleCnt="4"/>
      <dgm:spPr/>
    </dgm:pt>
    <dgm:pt modelId="{32269D1A-3F20-4EE5-8EAB-385C8CF53A95}" type="pres">
      <dgm:prSet presAssocID="{3D72C0E4-643F-4B6A-B430-864E5E57CEB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ngry Face with No Fill"/>
        </a:ext>
      </dgm:extLst>
    </dgm:pt>
    <dgm:pt modelId="{1DACCCE4-3E88-42B9-A83F-9EC24EF62198}" type="pres">
      <dgm:prSet presAssocID="{3D72C0E4-643F-4B6A-B430-864E5E57CEBA}" presName="spaceRect" presStyleCnt="0"/>
      <dgm:spPr/>
    </dgm:pt>
    <dgm:pt modelId="{D8B9450D-EADA-404A-A959-2F5D669E99C3}" type="pres">
      <dgm:prSet presAssocID="{3D72C0E4-643F-4B6A-B430-864E5E57CEBA}" presName="parTx" presStyleLbl="revTx" presStyleIdx="2" presStyleCnt="4">
        <dgm:presLayoutVars>
          <dgm:chMax val="0"/>
          <dgm:chPref val="0"/>
        </dgm:presLayoutVars>
      </dgm:prSet>
      <dgm:spPr/>
    </dgm:pt>
    <dgm:pt modelId="{DAF18703-823B-429C-BEA6-D893676E9D84}" type="pres">
      <dgm:prSet presAssocID="{82B423DD-F768-4489-8221-DDC316ADF12F}" presName="sibTrans" presStyleCnt="0"/>
      <dgm:spPr/>
    </dgm:pt>
    <dgm:pt modelId="{2429C410-92E5-4E97-A7CF-4894C0100D0F}" type="pres">
      <dgm:prSet presAssocID="{FDA415EA-706C-4AB1-99D3-AD446EE7C7F7}" presName="compNode" presStyleCnt="0"/>
      <dgm:spPr/>
    </dgm:pt>
    <dgm:pt modelId="{F67171FD-79C0-46B2-A516-ABC1286DAA1F}" type="pres">
      <dgm:prSet presAssocID="{FDA415EA-706C-4AB1-99D3-AD446EE7C7F7}" presName="bgRect" presStyleLbl="bgShp" presStyleIdx="3" presStyleCnt="4"/>
      <dgm:spPr/>
    </dgm:pt>
    <dgm:pt modelId="{E5910DFF-66EE-4E3E-B2D3-87E8B7DF84A6}" type="pres">
      <dgm:prSet presAssocID="{FDA415EA-706C-4AB1-99D3-AD446EE7C7F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ument"/>
        </a:ext>
      </dgm:extLst>
    </dgm:pt>
    <dgm:pt modelId="{C6982689-2244-4880-B349-2C3C1423C34E}" type="pres">
      <dgm:prSet presAssocID="{FDA415EA-706C-4AB1-99D3-AD446EE7C7F7}" presName="spaceRect" presStyleCnt="0"/>
      <dgm:spPr/>
    </dgm:pt>
    <dgm:pt modelId="{A6C1A76C-A7AD-405D-A4B9-5C313402B40D}" type="pres">
      <dgm:prSet presAssocID="{FDA415EA-706C-4AB1-99D3-AD446EE7C7F7}" presName="parTx" presStyleLbl="revTx" presStyleIdx="3" presStyleCnt="4">
        <dgm:presLayoutVars>
          <dgm:chMax val="0"/>
          <dgm:chPref val="0"/>
        </dgm:presLayoutVars>
      </dgm:prSet>
      <dgm:spPr/>
    </dgm:pt>
  </dgm:ptLst>
  <dgm:cxnLst>
    <dgm:cxn modelId="{3605D505-3697-4C7B-AE29-44495A37E82A}" srcId="{D57A85BA-6921-4B5B-8D94-06AE17F2656C}" destId="{C2079297-7631-4D3C-8077-B47AF1637B35}" srcOrd="0" destOrd="0" parTransId="{F99F1E2E-ED1E-4AEB-9734-DD3AEA53942F}" sibTransId="{8CBC3B29-A679-4F36-872E-210AE96299D1}"/>
    <dgm:cxn modelId="{9B64290D-6074-48CE-A85A-8A5DBD0A069C}" type="presOf" srcId="{D57A85BA-6921-4B5B-8D94-06AE17F2656C}" destId="{5C42FC41-3EF4-47F3-8FCF-CA41DC8F12B7}" srcOrd="0" destOrd="0" presId="urn:microsoft.com/office/officeart/2018/2/layout/IconVerticalSolidList"/>
    <dgm:cxn modelId="{31CB1A68-1141-4222-AF3A-D1D29982840B}" type="presOf" srcId="{C2079297-7631-4D3C-8077-B47AF1637B35}" destId="{4759391D-5EDB-4606-A3B6-F39D9060FCEB}" srcOrd="0" destOrd="0" presId="urn:microsoft.com/office/officeart/2018/2/layout/IconVerticalSolidList"/>
    <dgm:cxn modelId="{421B194E-FBAA-4770-9510-7188AC18F34D}" srcId="{D57A85BA-6921-4B5B-8D94-06AE17F2656C}" destId="{19EBCEF1-7BAD-40B0-B6AC-CBCFA634F846}" srcOrd="1" destOrd="0" parTransId="{F7CD5C21-2F3B-4E7B-AA20-A00CE5E131B9}" sibTransId="{76534C5F-C1C0-4786-B0F5-1319934DCCE6}"/>
    <dgm:cxn modelId="{704FE450-161F-41E5-A347-C8C9CE4B0666}" srcId="{D57A85BA-6921-4B5B-8D94-06AE17F2656C}" destId="{3D72C0E4-643F-4B6A-B430-864E5E57CEBA}" srcOrd="2" destOrd="0" parTransId="{B0719BDD-9A9F-4EA8-BBAF-F2A022E6B080}" sibTransId="{82B423DD-F768-4489-8221-DDC316ADF12F}"/>
    <dgm:cxn modelId="{B1052C82-2FA7-4AEE-9C7A-FFB806015E1B}" type="presOf" srcId="{FDA415EA-706C-4AB1-99D3-AD446EE7C7F7}" destId="{A6C1A76C-A7AD-405D-A4B9-5C313402B40D}" srcOrd="0" destOrd="0" presId="urn:microsoft.com/office/officeart/2018/2/layout/IconVerticalSolidList"/>
    <dgm:cxn modelId="{84124A87-6891-4F4A-AE93-B64EA1F150A5}" type="presOf" srcId="{19EBCEF1-7BAD-40B0-B6AC-CBCFA634F846}" destId="{AD6BE251-8A04-4A74-A18E-DFA2A7F47746}" srcOrd="0" destOrd="0" presId="urn:microsoft.com/office/officeart/2018/2/layout/IconVerticalSolidList"/>
    <dgm:cxn modelId="{0E63E6A6-1B79-4923-A12F-E67624617B3F}" srcId="{D57A85BA-6921-4B5B-8D94-06AE17F2656C}" destId="{FDA415EA-706C-4AB1-99D3-AD446EE7C7F7}" srcOrd="3" destOrd="0" parTransId="{1EDB596D-4974-4CDC-B184-BD186C9A1317}" sibTransId="{6D34692E-C105-47F9-9345-7C5BAF461D86}"/>
    <dgm:cxn modelId="{8976F0E8-9F8B-49E6-9F16-B54D79BEEC61}" type="presOf" srcId="{3D72C0E4-643F-4B6A-B430-864E5E57CEBA}" destId="{D8B9450D-EADA-404A-A959-2F5D669E99C3}" srcOrd="0" destOrd="0" presId="urn:microsoft.com/office/officeart/2018/2/layout/IconVerticalSolidList"/>
    <dgm:cxn modelId="{C94692B5-ABB8-4036-980E-5FAF0D668141}" type="presParOf" srcId="{5C42FC41-3EF4-47F3-8FCF-CA41DC8F12B7}" destId="{85905B85-8B01-402C-9319-DFE17226171D}" srcOrd="0" destOrd="0" presId="urn:microsoft.com/office/officeart/2018/2/layout/IconVerticalSolidList"/>
    <dgm:cxn modelId="{EB2921BE-F67D-49CA-9D54-5064042D196D}" type="presParOf" srcId="{85905B85-8B01-402C-9319-DFE17226171D}" destId="{DE9533AE-ECC2-4FDF-8041-0E6BCD32F330}" srcOrd="0" destOrd="0" presId="urn:microsoft.com/office/officeart/2018/2/layout/IconVerticalSolidList"/>
    <dgm:cxn modelId="{09BF889F-8E15-4B30-9E3F-7B3F3495C4ED}" type="presParOf" srcId="{85905B85-8B01-402C-9319-DFE17226171D}" destId="{C54A8BA5-CFD5-4808-BBC8-837C930F6099}" srcOrd="1" destOrd="0" presId="urn:microsoft.com/office/officeart/2018/2/layout/IconVerticalSolidList"/>
    <dgm:cxn modelId="{422D19EA-37A4-447A-9804-0CF7E4A455F3}" type="presParOf" srcId="{85905B85-8B01-402C-9319-DFE17226171D}" destId="{5648D205-5767-4BC5-9871-98D72AF05E3E}" srcOrd="2" destOrd="0" presId="urn:microsoft.com/office/officeart/2018/2/layout/IconVerticalSolidList"/>
    <dgm:cxn modelId="{AA3E1464-FA57-43FB-AC83-9ADD85255DC6}" type="presParOf" srcId="{85905B85-8B01-402C-9319-DFE17226171D}" destId="{4759391D-5EDB-4606-A3B6-F39D9060FCEB}" srcOrd="3" destOrd="0" presId="urn:microsoft.com/office/officeart/2018/2/layout/IconVerticalSolidList"/>
    <dgm:cxn modelId="{D58798C2-77B3-481F-8447-A1F264ABECDE}" type="presParOf" srcId="{5C42FC41-3EF4-47F3-8FCF-CA41DC8F12B7}" destId="{158D1CFC-A27F-42F0-A3B0-07BD15722F43}" srcOrd="1" destOrd="0" presId="urn:microsoft.com/office/officeart/2018/2/layout/IconVerticalSolidList"/>
    <dgm:cxn modelId="{0F8C081C-1AED-4EE3-9011-8CBD6310147A}" type="presParOf" srcId="{5C42FC41-3EF4-47F3-8FCF-CA41DC8F12B7}" destId="{2B450383-B13F-49C1-B4E8-947C3A61E0F2}" srcOrd="2" destOrd="0" presId="urn:microsoft.com/office/officeart/2018/2/layout/IconVerticalSolidList"/>
    <dgm:cxn modelId="{4363A8E4-4261-4AF9-B7A6-B22241784016}" type="presParOf" srcId="{2B450383-B13F-49C1-B4E8-947C3A61E0F2}" destId="{1C4566AD-0E52-4D6C-9832-D0CB3F870395}" srcOrd="0" destOrd="0" presId="urn:microsoft.com/office/officeart/2018/2/layout/IconVerticalSolidList"/>
    <dgm:cxn modelId="{F0022EC1-B5BD-480B-9446-515B79C3F7B3}" type="presParOf" srcId="{2B450383-B13F-49C1-B4E8-947C3A61E0F2}" destId="{D188338E-F87B-4224-807B-C6997FBD9091}" srcOrd="1" destOrd="0" presId="urn:microsoft.com/office/officeart/2018/2/layout/IconVerticalSolidList"/>
    <dgm:cxn modelId="{E8D93D82-C6F9-40B3-BCD5-FCD3993D79F2}" type="presParOf" srcId="{2B450383-B13F-49C1-B4E8-947C3A61E0F2}" destId="{1B70AB98-5423-42EC-B03C-9C9208E4C91E}" srcOrd="2" destOrd="0" presId="urn:microsoft.com/office/officeart/2018/2/layout/IconVerticalSolidList"/>
    <dgm:cxn modelId="{0F2E0A8E-073E-4020-8DA9-D719705BC667}" type="presParOf" srcId="{2B450383-B13F-49C1-B4E8-947C3A61E0F2}" destId="{AD6BE251-8A04-4A74-A18E-DFA2A7F47746}" srcOrd="3" destOrd="0" presId="urn:microsoft.com/office/officeart/2018/2/layout/IconVerticalSolidList"/>
    <dgm:cxn modelId="{D13061EF-F5AF-41B4-A5E0-F64C2DBB20EB}" type="presParOf" srcId="{5C42FC41-3EF4-47F3-8FCF-CA41DC8F12B7}" destId="{113B1276-E092-4D63-8DC4-5BF17E035EE7}" srcOrd="3" destOrd="0" presId="urn:microsoft.com/office/officeart/2018/2/layout/IconVerticalSolidList"/>
    <dgm:cxn modelId="{0562F4C0-F8B2-4213-A415-1F992F1B0527}" type="presParOf" srcId="{5C42FC41-3EF4-47F3-8FCF-CA41DC8F12B7}" destId="{F02A3633-360B-437B-981D-ECE06D86041D}" srcOrd="4" destOrd="0" presId="urn:microsoft.com/office/officeart/2018/2/layout/IconVerticalSolidList"/>
    <dgm:cxn modelId="{F277755D-6314-41AE-BE3E-36843F07D592}" type="presParOf" srcId="{F02A3633-360B-437B-981D-ECE06D86041D}" destId="{65782451-B1B3-4BE7-83D3-D04C43FEFF8B}" srcOrd="0" destOrd="0" presId="urn:microsoft.com/office/officeart/2018/2/layout/IconVerticalSolidList"/>
    <dgm:cxn modelId="{E83F7BFE-DB27-4C2E-A0E7-957DD4B70758}" type="presParOf" srcId="{F02A3633-360B-437B-981D-ECE06D86041D}" destId="{32269D1A-3F20-4EE5-8EAB-385C8CF53A95}" srcOrd="1" destOrd="0" presId="urn:microsoft.com/office/officeart/2018/2/layout/IconVerticalSolidList"/>
    <dgm:cxn modelId="{AD9630B3-DD5A-449F-AFE9-1A95B8B38FAD}" type="presParOf" srcId="{F02A3633-360B-437B-981D-ECE06D86041D}" destId="{1DACCCE4-3E88-42B9-A83F-9EC24EF62198}" srcOrd="2" destOrd="0" presId="urn:microsoft.com/office/officeart/2018/2/layout/IconVerticalSolidList"/>
    <dgm:cxn modelId="{F796F8E7-AC90-4D9E-A4E6-09BBC8F7D90E}" type="presParOf" srcId="{F02A3633-360B-437B-981D-ECE06D86041D}" destId="{D8B9450D-EADA-404A-A959-2F5D669E99C3}" srcOrd="3" destOrd="0" presId="urn:microsoft.com/office/officeart/2018/2/layout/IconVerticalSolidList"/>
    <dgm:cxn modelId="{926DE990-9520-48EE-95E4-6C65B71C84A5}" type="presParOf" srcId="{5C42FC41-3EF4-47F3-8FCF-CA41DC8F12B7}" destId="{DAF18703-823B-429C-BEA6-D893676E9D84}" srcOrd="5" destOrd="0" presId="urn:microsoft.com/office/officeart/2018/2/layout/IconVerticalSolidList"/>
    <dgm:cxn modelId="{24B6C11C-A9E8-4538-8A6D-3DF19B938F45}" type="presParOf" srcId="{5C42FC41-3EF4-47F3-8FCF-CA41DC8F12B7}" destId="{2429C410-92E5-4E97-A7CF-4894C0100D0F}" srcOrd="6" destOrd="0" presId="urn:microsoft.com/office/officeart/2018/2/layout/IconVerticalSolidList"/>
    <dgm:cxn modelId="{C5FF36DF-48C3-4D47-8640-16718AD5D6D8}" type="presParOf" srcId="{2429C410-92E5-4E97-A7CF-4894C0100D0F}" destId="{F67171FD-79C0-46B2-A516-ABC1286DAA1F}" srcOrd="0" destOrd="0" presId="urn:microsoft.com/office/officeart/2018/2/layout/IconVerticalSolidList"/>
    <dgm:cxn modelId="{A1619D4C-EA01-43A2-A7D5-4265AD21FA97}" type="presParOf" srcId="{2429C410-92E5-4E97-A7CF-4894C0100D0F}" destId="{E5910DFF-66EE-4E3E-B2D3-87E8B7DF84A6}" srcOrd="1" destOrd="0" presId="urn:microsoft.com/office/officeart/2018/2/layout/IconVerticalSolidList"/>
    <dgm:cxn modelId="{7F3F2207-7A10-47F4-9BAC-F6B8907F3430}" type="presParOf" srcId="{2429C410-92E5-4E97-A7CF-4894C0100D0F}" destId="{C6982689-2244-4880-B349-2C3C1423C34E}" srcOrd="2" destOrd="0" presId="urn:microsoft.com/office/officeart/2018/2/layout/IconVerticalSolidList"/>
    <dgm:cxn modelId="{8107B2E7-8786-4CE9-87CC-39863868C366}" type="presParOf" srcId="{2429C410-92E5-4E97-A7CF-4894C0100D0F}" destId="{A6C1A76C-A7AD-405D-A4B9-5C313402B40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6579830-0C38-437B-881F-63DBFE5FE38B}"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3CA98569-1DB8-4AAD-B3E0-4737D9F251DF}">
      <dgm:prSet/>
      <dgm:spPr/>
      <dgm:t>
        <a:bodyPr/>
        <a:lstStyle/>
        <a:p>
          <a:r>
            <a:rPr lang="en-GB" dirty="0"/>
            <a:t>Primary stakeholders have a direct interest or stake in the organisation and substantially affect and are affected by it; </a:t>
          </a:r>
          <a:endParaRPr lang="en-US" dirty="0"/>
        </a:p>
      </dgm:t>
    </dgm:pt>
    <dgm:pt modelId="{FCE2B89E-5537-4E5A-9809-6796C0B542D5}" type="parTrans" cxnId="{B2CDF2D6-6C95-4509-BAD4-0A9C1226424C}">
      <dgm:prSet/>
      <dgm:spPr/>
      <dgm:t>
        <a:bodyPr/>
        <a:lstStyle/>
        <a:p>
          <a:endParaRPr lang="en-US"/>
        </a:p>
      </dgm:t>
    </dgm:pt>
    <dgm:pt modelId="{52342092-4825-4FFE-AC73-C1EC59134350}" type="sibTrans" cxnId="{B2CDF2D6-6C95-4509-BAD4-0A9C1226424C}">
      <dgm:prSet/>
      <dgm:spPr/>
      <dgm:t>
        <a:bodyPr/>
        <a:lstStyle/>
        <a:p>
          <a:endParaRPr lang="en-US"/>
        </a:p>
      </dgm:t>
    </dgm:pt>
    <dgm:pt modelId="{1AD71D6B-AECF-457F-B5B4-7FEE1796867E}">
      <dgm:prSet/>
      <dgm:spPr/>
      <dgm:t>
        <a:bodyPr/>
        <a:lstStyle/>
        <a:p>
          <a:r>
            <a:rPr lang="en-GB" dirty="0"/>
            <a:t>Secondary stakeholders are usually public or special-interest, groups that do not have a direct stake in company but are affected by its operations and performances. </a:t>
          </a:r>
          <a:endParaRPr lang="en-US" dirty="0"/>
        </a:p>
      </dgm:t>
    </dgm:pt>
    <dgm:pt modelId="{7EADBDFA-BA77-44C4-87BF-D56408C2AAA8}" type="parTrans" cxnId="{8184E35C-F8DD-4271-9FC1-7B90C3AA74CD}">
      <dgm:prSet/>
      <dgm:spPr/>
      <dgm:t>
        <a:bodyPr/>
        <a:lstStyle/>
        <a:p>
          <a:endParaRPr lang="en-US"/>
        </a:p>
      </dgm:t>
    </dgm:pt>
    <dgm:pt modelId="{2162B02A-69CC-43CA-8547-5F1288C31910}" type="sibTrans" cxnId="{8184E35C-F8DD-4271-9FC1-7B90C3AA74CD}">
      <dgm:prSet/>
      <dgm:spPr/>
      <dgm:t>
        <a:bodyPr/>
        <a:lstStyle/>
        <a:p>
          <a:endParaRPr lang="en-US"/>
        </a:p>
      </dgm:t>
    </dgm:pt>
    <dgm:pt modelId="{0056799F-438F-422A-8FF7-9F4293B0B77A}" type="pres">
      <dgm:prSet presAssocID="{D6579830-0C38-437B-881F-63DBFE5FE38B}" presName="linear" presStyleCnt="0">
        <dgm:presLayoutVars>
          <dgm:animLvl val="lvl"/>
          <dgm:resizeHandles val="exact"/>
        </dgm:presLayoutVars>
      </dgm:prSet>
      <dgm:spPr/>
    </dgm:pt>
    <dgm:pt modelId="{0B738708-4EA8-4859-8CBB-EB86E9B55CBD}" type="pres">
      <dgm:prSet presAssocID="{3CA98569-1DB8-4AAD-B3E0-4737D9F251DF}" presName="parentText" presStyleLbl="node1" presStyleIdx="0" presStyleCnt="2">
        <dgm:presLayoutVars>
          <dgm:chMax val="0"/>
          <dgm:bulletEnabled val="1"/>
        </dgm:presLayoutVars>
      </dgm:prSet>
      <dgm:spPr/>
    </dgm:pt>
    <dgm:pt modelId="{CDD4F73E-26E0-4F08-AB6E-7066C0C2344F}" type="pres">
      <dgm:prSet presAssocID="{52342092-4825-4FFE-AC73-C1EC59134350}" presName="spacer" presStyleCnt="0"/>
      <dgm:spPr/>
    </dgm:pt>
    <dgm:pt modelId="{6258CEEB-0D8E-42F9-8867-B05A96BBF776}" type="pres">
      <dgm:prSet presAssocID="{1AD71D6B-AECF-457F-B5B4-7FEE1796867E}" presName="parentText" presStyleLbl="node1" presStyleIdx="1" presStyleCnt="2">
        <dgm:presLayoutVars>
          <dgm:chMax val="0"/>
          <dgm:bulletEnabled val="1"/>
        </dgm:presLayoutVars>
      </dgm:prSet>
      <dgm:spPr/>
    </dgm:pt>
  </dgm:ptLst>
  <dgm:cxnLst>
    <dgm:cxn modelId="{373CA303-5227-4A0A-BEC9-2FE6A77EF123}" type="presOf" srcId="{1AD71D6B-AECF-457F-B5B4-7FEE1796867E}" destId="{6258CEEB-0D8E-42F9-8867-B05A96BBF776}" srcOrd="0" destOrd="0" presId="urn:microsoft.com/office/officeart/2005/8/layout/vList2"/>
    <dgm:cxn modelId="{3C9B9829-3A67-496F-AB20-D3539F85841F}" type="presOf" srcId="{3CA98569-1DB8-4AAD-B3E0-4737D9F251DF}" destId="{0B738708-4EA8-4859-8CBB-EB86E9B55CBD}" srcOrd="0" destOrd="0" presId="urn:microsoft.com/office/officeart/2005/8/layout/vList2"/>
    <dgm:cxn modelId="{320A8234-801A-4746-86FF-4E7EC3FB7AF9}" type="presOf" srcId="{D6579830-0C38-437B-881F-63DBFE5FE38B}" destId="{0056799F-438F-422A-8FF7-9F4293B0B77A}" srcOrd="0" destOrd="0" presId="urn:microsoft.com/office/officeart/2005/8/layout/vList2"/>
    <dgm:cxn modelId="{8184E35C-F8DD-4271-9FC1-7B90C3AA74CD}" srcId="{D6579830-0C38-437B-881F-63DBFE5FE38B}" destId="{1AD71D6B-AECF-457F-B5B4-7FEE1796867E}" srcOrd="1" destOrd="0" parTransId="{7EADBDFA-BA77-44C4-87BF-D56408C2AAA8}" sibTransId="{2162B02A-69CC-43CA-8547-5F1288C31910}"/>
    <dgm:cxn modelId="{B2CDF2D6-6C95-4509-BAD4-0A9C1226424C}" srcId="{D6579830-0C38-437B-881F-63DBFE5FE38B}" destId="{3CA98569-1DB8-4AAD-B3E0-4737D9F251DF}" srcOrd="0" destOrd="0" parTransId="{FCE2B89E-5537-4E5A-9809-6796C0B542D5}" sibTransId="{52342092-4825-4FFE-AC73-C1EC59134350}"/>
    <dgm:cxn modelId="{263B4D92-88E4-43F1-B85C-FAE6FE844F25}" type="presParOf" srcId="{0056799F-438F-422A-8FF7-9F4293B0B77A}" destId="{0B738708-4EA8-4859-8CBB-EB86E9B55CBD}" srcOrd="0" destOrd="0" presId="urn:microsoft.com/office/officeart/2005/8/layout/vList2"/>
    <dgm:cxn modelId="{B0F4BD7E-65BE-45EC-BB4F-1F1A09302CE1}" type="presParOf" srcId="{0056799F-438F-422A-8FF7-9F4293B0B77A}" destId="{CDD4F73E-26E0-4F08-AB6E-7066C0C2344F}" srcOrd="1" destOrd="0" presId="urn:microsoft.com/office/officeart/2005/8/layout/vList2"/>
    <dgm:cxn modelId="{6594336D-F4E3-4F35-A32F-6083E15F816D}" type="presParOf" srcId="{0056799F-438F-422A-8FF7-9F4293B0B77A}" destId="{6258CEEB-0D8E-42F9-8867-B05A96BBF776}"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681960A-EEEE-4AFE-BFE9-3AA67F31E72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3EF47DB-C394-4712-B2F8-A7FE2DADA8FB}">
      <dgm:prSet/>
      <dgm:spPr/>
      <dgm:t>
        <a:bodyPr/>
        <a:lstStyle/>
        <a:p>
          <a:pPr>
            <a:defRPr cap="all"/>
          </a:pPr>
          <a:r>
            <a:rPr lang="en-GB"/>
            <a:t>Identification</a:t>
          </a:r>
          <a:endParaRPr lang="en-US"/>
        </a:p>
      </dgm:t>
    </dgm:pt>
    <dgm:pt modelId="{FFA16404-111B-4A2E-B2F1-EBBDD0F285BD}" type="parTrans" cxnId="{3862518A-583E-41E5-9D2C-A5B410134404}">
      <dgm:prSet/>
      <dgm:spPr/>
      <dgm:t>
        <a:bodyPr/>
        <a:lstStyle/>
        <a:p>
          <a:endParaRPr lang="en-US"/>
        </a:p>
      </dgm:t>
    </dgm:pt>
    <dgm:pt modelId="{E3762390-D1EE-4F8D-973D-38D03C76445A}" type="sibTrans" cxnId="{3862518A-583E-41E5-9D2C-A5B410134404}">
      <dgm:prSet/>
      <dgm:spPr/>
      <dgm:t>
        <a:bodyPr/>
        <a:lstStyle/>
        <a:p>
          <a:endParaRPr lang="en-US"/>
        </a:p>
      </dgm:t>
    </dgm:pt>
    <dgm:pt modelId="{49D5ACE9-E2B2-487C-9381-CCA3F23DF953}">
      <dgm:prSet/>
      <dgm:spPr/>
      <dgm:t>
        <a:bodyPr/>
        <a:lstStyle/>
        <a:p>
          <a:pPr>
            <a:defRPr cap="all"/>
          </a:pPr>
          <a:r>
            <a:rPr lang="en-GB"/>
            <a:t>Categorisation</a:t>
          </a:r>
          <a:endParaRPr lang="en-US"/>
        </a:p>
      </dgm:t>
    </dgm:pt>
    <dgm:pt modelId="{17C924B0-8E5B-46B2-BD68-28C1A7071794}" type="parTrans" cxnId="{FDB68D10-9A11-402B-AB2E-EBA56146C62A}">
      <dgm:prSet/>
      <dgm:spPr/>
      <dgm:t>
        <a:bodyPr/>
        <a:lstStyle/>
        <a:p>
          <a:endParaRPr lang="en-US"/>
        </a:p>
      </dgm:t>
    </dgm:pt>
    <dgm:pt modelId="{91235C6B-A29D-481B-8C0F-1F7930E91399}" type="sibTrans" cxnId="{FDB68D10-9A11-402B-AB2E-EBA56146C62A}">
      <dgm:prSet/>
      <dgm:spPr/>
      <dgm:t>
        <a:bodyPr/>
        <a:lstStyle/>
        <a:p>
          <a:endParaRPr lang="en-US"/>
        </a:p>
      </dgm:t>
    </dgm:pt>
    <dgm:pt modelId="{289D7C81-A919-4482-B55D-27DC4222F811}">
      <dgm:prSet/>
      <dgm:spPr/>
      <dgm:t>
        <a:bodyPr/>
        <a:lstStyle/>
        <a:p>
          <a:pPr>
            <a:defRPr cap="all"/>
          </a:pPr>
          <a:r>
            <a:rPr lang="en-GB"/>
            <a:t>Prioritisation (Mendelow’s Matrix)</a:t>
          </a:r>
          <a:endParaRPr lang="en-US"/>
        </a:p>
      </dgm:t>
    </dgm:pt>
    <dgm:pt modelId="{31151DDA-80B1-4CE5-81E3-297D0ED63514}" type="parTrans" cxnId="{A89706A9-C31D-4927-B2D7-CF217AD4FAB1}">
      <dgm:prSet/>
      <dgm:spPr/>
      <dgm:t>
        <a:bodyPr/>
        <a:lstStyle/>
        <a:p>
          <a:endParaRPr lang="en-US"/>
        </a:p>
      </dgm:t>
    </dgm:pt>
    <dgm:pt modelId="{12E77F51-1973-4A5E-94D5-A73F008BDD18}" type="sibTrans" cxnId="{A89706A9-C31D-4927-B2D7-CF217AD4FAB1}">
      <dgm:prSet/>
      <dgm:spPr/>
      <dgm:t>
        <a:bodyPr/>
        <a:lstStyle/>
        <a:p>
          <a:endParaRPr lang="en-US"/>
        </a:p>
      </dgm:t>
    </dgm:pt>
    <dgm:pt modelId="{9F0CF770-2963-4177-9173-D222E02D6CBE}">
      <dgm:prSet/>
      <dgm:spPr/>
      <dgm:t>
        <a:bodyPr/>
        <a:lstStyle/>
        <a:p>
          <a:pPr>
            <a:defRPr cap="all"/>
          </a:pPr>
          <a:r>
            <a:rPr lang="en-GB"/>
            <a:t>Engagement planning</a:t>
          </a:r>
          <a:endParaRPr lang="en-US"/>
        </a:p>
      </dgm:t>
    </dgm:pt>
    <dgm:pt modelId="{10525C6B-1E0E-4B04-814D-4E6B06629638}" type="parTrans" cxnId="{E7C2F18F-5E0F-46F1-9B8E-50398A46D769}">
      <dgm:prSet/>
      <dgm:spPr/>
      <dgm:t>
        <a:bodyPr/>
        <a:lstStyle/>
        <a:p>
          <a:endParaRPr lang="en-US"/>
        </a:p>
      </dgm:t>
    </dgm:pt>
    <dgm:pt modelId="{D3254ABE-2108-499B-AE26-64314C61AD43}" type="sibTrans" cxnId="{E7C2F18F-5E0F-46F1-9B8E-50398A46D769}">
      <dgm:prSet/>
      <dgm:spPr/>
      <dgm:t>
        <a:bodyPr/>
        <a:lstStyle/>
        <a:p>
          <a:endParaRPr lang="en-US"/>
        </a:p>
      </dgm:t>
    </dgm:pt>
    <dgm:pt modelId="{76BC5360-1C84-4B1E-A00B-1220FF8D2598}" type="pres">
      <dgm:prSet presAssocID="{5681960A-EEEE-4AFE-BFE9-3AA67F31E72F}" presName="root" presStyleCnt="0">
        <dgm:presLayoutVars>
          <dgm:dir/>
          <dgm:resizeHandles val="exact"/>
        </dgm:presLayoutVars>
      </dgm:prSet>
      <dgm:spPr/>
    </dgm:pt>
    <dgm:pt modelId="{08A8E19D-9D4E-4DCC-830B-3B5E997C3437}" type="pres">
      <dgm:prSet presAssocID="{F3EF47DB-C394-4712-B2F8-A7FE2DADA8FB}" presName="compNode" presStyleCnt="0"/>
      <dgm:spPr/>
    </dgm:pt>
    <dgm:pt modelId="{E3B77B10-B5B0-42E8-B227-A6F2E73AE05A}" type="pres">
      <dgm:prSet presAssocID="{F3EF47DB-C394-4712-B2F8-A7FE2DADA8FB}" presName="iconBgRect" presStyleLbl="bgShp" presStyleIdx="0" presStyleCnt="4"/>
      <dgm:spPr/>
    </dgm:pt>
    <dgm:pt modelId="{732417FD-D760-4A39-89A9-A4B9D7030001}" type="pres">
      <dgm:prSet presAssocID="{F3EF47DB-C394-4712-B2F8-A7FE2DADA8F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code"/>
        </a:ext>
      </dgm:extLst>
    </dgm:pt>
    <dgm:pt modelId="{D0B5A142-1541-4550-89E5-3BD81281F4D7}" type="pres">
      <dgm:prSet presAssocID="{F3EF47DB-C394-4712-B2F8-A7FE2DADA8FB}" presName="spaceRect" presStyleCnt="0"/>
      <dgm:spPr/>
    </dgm:pt>
    <dgm:pt modelId="{84295BFC-524A-4A75-8B06-F442CE7C06B0}" type="pres">
      <dgm:prSet presAssocID="{F3EF47DB-C394-4712-B2F8-A7FE2DADA8FB}" presName="textRect" presStyleLbl="revTx" presStyleIdx="0" presStyleCnt="4">
        <dgm:presLayoutVars>
          <dgm:chMax val="1"/>
          <dgm:chPref val="1"/>
        </dgm:presLayoutVars>
      </dgm:prSet>
      <dgm:spPr/>
    </dgm:pt>
    <dgm:pt modelId="{85A90813-7E09-48AC-BBEF-DEF1EEC096D0}" type="pres">
      <dgm:prSet presAssocID="{E3762390-D1EE-4F8D-973D-38D03C76445A}" presName="sibTrans" presStyleCnt="0"/>
      <dgm:spPr/>
    </dgm:pt>
    <dgm:pt modelId="{9C78C7AA-E240-4346-BDEF-0472F749F9D8}" type="pres">
      <dgm:prSet presAssocID="{49D5ACE9-E2B2-487C-9381-CCA3F23DF953}" presName="compNode" presStyleCnt="0"/>
      <dgm:spPr/>
    </dgm:pt>
    <dgm:pt modelId="{291623FB-D617-4D68-9949-97846B814C18}" type="pres">
      <dgm:prSet presAssocID="{49D5ACE9-E2B2-487C-9381-CCA3F23DF953}" presName="iconBgRect" presStyleLbl="bgShp" presStyleIdx="1" presStyleCnt="4"/>
      <dgm:spPr/>
    </dgm:pt>
    <dgm:pt modelId="{840D9E17-8CE6-46DD-AA77-F15201691130}" type="pres">
      <dgm:prSet presAssocID="{49D5ACE9-E2B2-487C-9381-CCA3F23DF95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lter"/>
        </a:ext>
      </dgm:extLst>
    </dgm:pt>
    <dgm:pt modelId="{84FC2833-1469-4139-AF7B-804735E08A33}" type="pres">
      <dgm:prSet presAssocID="{49D5ACE9-E2B2-487C-9381-CCA3F23DF953}" presName="spaceRect" presStyleCnt="0"/>
      <dgm:spPr/>
    </dgm:pt>
    <dgm:pt modelId="{C140D953-4E44-46E2-AE1C-DF7964D544A9}" type="pres">
      <dgm:prSet presAssocID="{49D5ACE9-E2B2-487C-9381-CCA3F23DF953}" presName="textRect" presStyleLbl="revTx" presStyleIdx="1" presStyleCnt="4">
        <dgm:presLayoutVars>
          <dgm:chMax val="1"/>
          <dgm:chPref val="1"/>
        </dgm:presLayoutVars>
      </dgm:prSet>
      <dgm:spPr/>
    </dgm:pt>
    <dgm:pt modelId="{990F5311-770D-434D-AC71-7096617424AC}" type="pres">
      <dgm:prSet presAssocID="{91235C6B-A29D-481B-8C0F-1F7930E91399}" presName="sibTrans" presStyleCnt="0"/>
      <dgm:spPr/>
    </dgm:pt>
    <dgm:pt modelId="{5E312CEB-8FEB-4519-96CF-58DA6D56C8F0}" type="pres">
      <dgm:prSet presAssocID="{289D7C81-A919-4482-B55D-27DC4222F811}" presName="compNode" presStyleCnt="0"/>
      <dgm:spPr/>
    </dgm:pt>
    <dgm:pt modelId="{70A008EB-183D-4FFD-85B4-0BC0AAB7C518}" type="pres">
      <dgm:prSet presAssocID="{289D7C81-A919-4482-B55D-27DC4222F811}" presName="iconBgRect" presStyleLbl="bgShp" presStyleIdx="2" presStyleCnt="4"/>
      <dgm:spPr/>
    </dgm:pt>
    <dgm:pt modelId="{21165055-6D87-43D0-BF06-34D238271DFA}" type="pres">
      <dgm:prSet presAssocID="{289D7C81-A919-4482-B55D-27DC4222F81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fresh"/>
        </a:ext>
      </dgm:extLst>
    </dgm:pt>
    <dgm:pt modelId="{EC21E14B-B922-4B82-9EE0-C16B6365CA51}" type="pres">
      <dgm:prSet presAssocID="{289D7C81-A919-4482-B55D-27DC4222F811}" presName="spaceRect" presStyleCnt="0"/>
      <dgm:spPr/>
    </dgm:pt>
    <dgm:pt modelId="{BD0A2397-C0DF-4D7F-9CB6-2487B279B807}" type="pres">
      <dgm:prSet presAssocID="{289D7C81-A919-4482-B55D-27DC4222F811}" presName="textRect" presStyleLbl="revTx" presStyleIdx="2" presStyleCnt="4">
        <dgm:presLayoutVars>
          <dgm:chMax val="1"/>
          <dgm:chPref val="1"/>
        </dgm:presLayoutVars>
      </dgm:prSet>
      <dgm:spPr/>
    </dgm:pt>
    <dgm:pt modelId="{9E8ACD72-62AD-413E-92FA-0FF5165C3A76}" type="pres">
      <dgm:prSet presAssocID="{12E77F51-1973-4A5E-94D5-A73F008BDD18}" presName="sibTrans" presStyleCnt="0"/>
      <dgm:spPr/>
    </dgm:pt>
    <dgm:pt modelId="{B7311E77-932E-4152-9D8E-90E880847F90}" type="pres">
      <dgm:prSet presAssocID="{9F0CF770-2963-4177-9173-D222E02D6CBE}" presName="compNode" presStyleCnt="0"/>
      <dgm:spPr/>
    </dgm:pt>
    <dgm:pt modelId="{1529A2AF-BE5D-45B8-9196-4CDB041DEAA1}" type="pres">
      <dgm:prSet presAssocID="{9F0CF770-2963-4177-9173-D222E02D6CBE}" presName="iconBgRect" presStyleLbl="bgShp" presStyleIdx="3" presStyleCnt="4"/>
      <dgm:spPr/>
    </dgm:pt>
    <dgm:pt modelId="{BCE8BFA0-5498-4617-B4F8-A2D7A3ACE17D}" type="pres">
      <dgm:prSet presAssocID="{9F0CF770-2963-4177-9173-D222E02D6CB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EEF9849A-E258-4347-A308-1FDEAE89E889}" type="pres">
      <dgm:prSet presAssocID="{9F0CF770-2963-4177-9173-D222E02D6CBE}" presName="spaceRect" presStyleCnt="0"/>
      <dgm:spPr/>
    </dgm:pt>
    <dgm:pt modelId="{ECE85F89-1680-4441-9778-D5E8E323A6D1}" type="pres">
      <dgm:prSet presAssocID="{9F0CF770-2963-4177-9173-D222E02D6CBE}" presName="textRect" presStyleLbl="revTx" presStyleIdx="3" presStyleCnt="4">
        <dgm:presLayoutVars>
          <dgm:chMax val="1"/>
          <dgm:chPref val="1"/>
        </dgm:presLayoutVars>
      </dgm:prSet>
      <dgm:spPr/>
    </dgm:pt>
  </dgm:ptLst>
  <dgm:cxnLst>
    <dgm:cxn modelId="{FDB68D10-9A11-402B-AB2E-EBA56146C62A}" srcId="{5681960A-EEEE-4AFE-BFE9-3AA67F31E72F}" destId="{49D5ACE9-E2B2-487C-9381-CCA3F23DF953}" srcOrd="1" destOrd="0" parTransId="{17C924B0-8E5B-46B2-BD68-28C1A7071794}" sibTransId="{91235C6B-A29D-481B-8C0F-1F7930E91399}"/>
    <dgm:cxn modelId="{8E6C4744-D8CE-4B65-9BAC-20B07A4554C4}" type="presOf" srcId="{5681960A-EEEE-4AFE-BFE9-3AA67F31E72F}" destId="{76BC5360-1C84-4B1E-A00B-1220FF8D2598}" srcOrd="0" destOrd="0" presId="urn:microsoft.com/office/officeart/2018/5/layout/IconCircleLabelList"/>
    <dgm:cxn modelId="{00F08B77-EF9B-4CDB-A9D2-CFD7A6DD6454}" type="presOf" srcId="{49D5ACE9-E2B2-487C-9381-CCA3F23DF953}" destId="{C140D953-4E44-46E2-AE1C-DF7964D544A9}" srcOrd="0" destOrd="0" presId="urn:microsoft.com/office/officeart/2018/5/layout/IconCircleLabelList"/>
    <dgm:cxn modelId="{3862518A-583E-41E5-9D2C-A5B410134404}" srcId="{5681960A-EEEE-4AFE-BFE9-3AA67F31E72F}" destId="{F3EF47DB-C394-4712-B2F8-A7FE2DADA8FB}" srcOrd="0" destOrd="0" parTransId="{FFA16404-111B-4A2E-B2F1-EBBDD0F285BD}" sibTransId="{E3762390-D1EE-4F8D-973D-38D03C76445A}"/>
    <dgm:cxn modelId="{E7C2F18F-5E0F-46F1-9B8E-50398A46D769}" srcId="{5681960A-EEEE-4AFE-BFE9-3AA67F31E72F}" destId="{9F0CF770-2963-4177-9173-D222E02D6CBE}" srcOrd="3" destOrd="0" parTransId="{10525C6B-1E0E-4B04-814D-4E6B06629638}" sibTransId="{D3254ABE-2108-499B-AE26-64314C61AD43}"/>
    <dgm:cxn modelId="{C10D689B-3480-4A3E-B16B-0FFE251E8DF8}" type="presOf" srcId="{289D7C81-A919-4482-B55D-27DC4222F811}" destId="{BD0A2397-C0DF-4D7F-9CB6-2487B279B807}" srcOrd="0" destOrd="0" presId="urn:microsoft.com/office/officeart/2018/5/layout/IconCircleLabelList"/>
    <dgm:cxn modelId="{A89706A9-C31D-4927-B2D7-CF217AD4FAB1}" srcId="{5681960A-EEEE-4AFE-BFE9-3AA67F31E72F}" destId="{289D7C81-A919-4482-B55D-27DC4222F811}" srcOrd="2" destOrd="0" parTransId="{31151DDA-80B1-4CE5-81E3-297D0ED63514}" sibTransId="{12E77F51-1973-4A5E-94D5-A73F008BDD18}"/>
    <dgm:cxn modelId="{357D4CBE-B2A5-44AB-AD49-54644238BAE8}" type="presOf" srcId="{9F0CF770-2963-4177-9173-D222E02D6CBE}" destId="{ECE85F89-1680-4441-9778-D5E8E323A6D1}" srcOrd="0" destOrd="0" presId="urn:microsoft.com/office/officeart/2018/5/layout/IconCircleLabelList"/>
    <dgm:cxn modelId="{CDDA7DC0-FD1A-4474-98E6-57FAF824D765}" type="presOf" srcId="{F3EF47DB-C394-4712-B2F8-A7FE2DADA8FB}" destId="{84295BFC-524A-4A75-8B06-F442CE7C06B0}" srcOrd="0" destOrd="0" presId="urn:microsoft.com/office/officeart/2018/5/layout/IconCircleLabelList"/>
    <dgm:cxn modelId="{3AC5AFF0-A607-4886-804D-091DF5E2BF73}" type="presParOf" srcId="{76BC5360-1C84-4B1E-A00B-1220FF8D2598}" destId="{08A8E19D-9D4E-4DCC-830B-3B5E997C3437}" srcOrd="0" destOrd="0" presId="urn:microsoft.com/office/officeart/2018/5/layout/IconCircleLabelList"/>
    <dgm:cxn modelId="{B1D8A640-33CC-40D2-A7BD-80F99460EED3}" type="presParOf" srcId="{08A8E19D-9D4E-4DCC-830B-3B5E997C3437}" destId="{E3B77B10-B5B0-42E8-B227-A6F2E73AE05A}" srcOrd="0" destOrd="0" presId="urn:microsoft.com/office/officeart/2018/5/layout/IconCircleLabelList"/>
    <dgm:cxn modelId="{7A207632-F434-492A-BBF4-4E8E174FC2E2}" type="presParOf" srcId="{08A8E19D-9D4E-4DCC-830B-3B5E997C3437}" destId="{732417FD-D760-4A39-89A9-A4B9D7030001}" srcOrd="1" destOrd="0" presId="urn:microsoft.com/office/officeart/2018/5/layout/IconCircleLabelList"/>
    <dgm:cxn modelId="{2035A5E7-4B85-4431-84C4-9B934E3821C6}" type="presParOf" srcId="{08A8E19D-9D4E-4DCC-830B-3B5E997C3437}" destId="{D0B5A142-1541-4550-89E5-3BD81281F4D7}" srcOrd="2" destOrd="0" presId="urn:microsoft.com/office/officeart/2018/5/layout/IconCircleLabelList"/>
    <dgm:cxn modelId="{FD20B671-A0D8-4A8F-9BEF-7F0FD21B8FE0}" type="presParOf" srcId="{08A8E19D-9D4E-4DCC-830B-3B5E997C3437}" destId="{84295BFC-524A-4A75-8B06-F442CE7C06B0}" srcOrd="3" destOrd="0" presId="urn:microsoft.com/office/officeart/2018/5/layout/IconCircleLabelList"/>
    <dgm:cxn modelId="{0B32ED67-5FA6-47FF-A178-AF57B63111D9}" type="presParOf" srcId="{76BC5360-1C84-4B1E-A00B-1220FF8D2598}" destId="{85A90813-7E09-48AC-BBEF-DEF1EEC096D0}" srcOrd="1" destOrd="0" presId="urn:microsoft.com/office/officeart/2018/5/layout/IconCircleLabelList"/>
    <dgm:cxn modelId="{85A46DD8-6693-464A-9359-A6E6E923C4F4}" type="presParOf" srcId="{76BC5360-1C84-4B1E-A00B-1220FF8D2598}" destId="{9C78C7AA-E240-4346-BDEF-0472F749F9D8}" srcOrd="2" destOrd="0" presId="urn:microsoft.com/office/officeart/2018/5/layout/IconCircleLabelList"/>
    <dgm:cxn modelId="{168D23A4-4B4C-4C68-8D73-61C0D9BE6752}" type="presParOf" srcId="{9C78C7AA-E240-4346-BDEF-0472F749F9D8}" destId="{291623FB-D617-4D68-9949-97846B814C18}" srcOrd="0" destOrd="0" presId="urn:microsoft.com/office/officeart/2018/5/layout/IconCircleLabelList"/>
    <dgm:cxn modelId="{1CB4BA9F-397C-4F9F-A72D-9E91646BECB4}" type="presParOf" srcId="{9C78C7AA-E240-4346-BDEF-0472F749F9D8}" destId="{840D9E17-8CE6-46DD-AA77-F15201691130}" srcOrd="1" destOrd="0" presId="urn:microsoft.com/office/officeart/2018/5/layout/IconCircleLabelList"/>
    <dgm:cxn modelId="{BA46BD7B-D631-4D43-AE2F-A700AE7D9472}" type="presParOf" srcId="{9C78C7AA-E240-4346-BDEF-0472F749F9D8}" destId="{84FC2833-1469-4139-AF7B-804735E08A33}" srcOrd="2" destOrd="0" presId="urn:microsoft.com/office/officeart/2018/5/layout/IconCircleLabelList"/>
    <dgm:cxn modelId="{429DFEA1-B716-4B4D-A600-1AD7DBE2DD38}" type="presParOf" srcId="{9C78C7AA-E240-4346-BDEF-0472F749F9D8}" destId="{C140D953-4E44-46E2-AE1C-DF7964D544A9}" srcOrd="3" destOrd="0" presId="urn:microsoft.com/office/officeart/2018/5/layout/IconCircleLabelList"/>
    <dgm:cxn modelId="{3B13CA16-727E-455E-BDB7-7CBC896A29AB}" type="presParOf" srcId="{76BC5360-1C84-4B1E-A00B-1220FF8D2598}" destId="{990F5311-770D-434D-AC71-7096617424AC}" srcOrd="3" destOrd="0" presId="urn:microsoft.com/office/officeart/2018/5/layout/IconCircleLabelList"/>
    <dgm:cxn modelId="{281E0AD2-4B96-4794-AC0D-0FFFD57226BD}" type="presParOf" srcId="{76BC5360-1C84-4B1E-A00B-1220FF8D2598}" destId="{5E312CEB-8FEB-4519-96CF-58DA6D56C8F0}" srcOrd="4" destOrd="0" presId="urn:microsoft.com/office/officeart/2018/5/layout/IconCircleLabelList"/>
    <dgm:cxn modelId="{B1B4E79C-DACF-4A91-8DBF-B0BB3C3B7AE1}" type="presParOf" srcId="{5E312CEB-8FEB-4519-96CF-58DA6D56C8F0}" destId="{70A008EB-183D-4FFD-85B4-0BC0AAB7C518}" srcOrd="0" destOrd="0" presId="urn:microsoft.com/office/officeart/2018/5/layout/IconCircleLabelList"/>
    <dgm:cxn modelId="{B856E94A-4DC8-48FA-8068-81203F8EBCEE}" type="presParOf" srcId="{5E312CEB-8FEB-4519-96CF-58DA6D56C8F0}" destId="{21165055-6D87-43D0-BF06-34D238271DFA}" srcOrd="1" destOrd="0" presId="urn:microsoft.com/office/officeart/2018/5/layout/IconCircleLabelList"/>
    <dgm:cxn modelId="{F187C0C5-2762-4825-A594-BE45CC2D142A}" type="presParOf" srcId="{5E312CEB-8FEB-4519-96CF-58DA6D56C8F0}" destId="{EC21E14B-B922-4B82-9EE0-C16B6365CA51}" srcOrd="2" destOrd="0" presId="urn:microsoft.com/office/officeart/2018/5/layout/IconCircleLabelList"/>
    <dgm:cxn modelId="{64390C9B-F0DE-4AFC-80E4-85BEA17A83F9}" type="presParOf" srcId="{5E312CEB-8FEB-4519-96CF-58DA6D56C8F0}" destId="{BD0A2397-C0DF-4D7F-9CB6-2487B279B807}" srcOrd="3" destOrd="0" presId="urn:microsoft.com/office/officeart/2018/5/layout/IconCircleLabelList"/>
    <dgm:cxn modelId="{91F8ED7A-B051-4A04-82CD-E64C8433B16A}" type="presParOf" srcId="{76BC5360-1C84-4B1E-A00B-1220FF8D2598}" destId="{9E8ACD72-62AD-413E-92FA-0FF5165C3A76}" srcOrd="5" destOrd="0" presId="urn:microsoft.com/office/officeart/2018/5/layout/IconCircleLabelList"/>
    <dgm:cxn modelId="{0558D231-8046-448E-87EB-9601AFAA3BDB}" type="presParOf" srcId="{76BC5360-1C84-4B1E-A00B-1220FF8D2598}" destId="{B7311E77-932E-4152-9D8E-90E880847F90}" srcOrd="6" destOrd="0" presId="urn:microsoft.com/office/officeart/2018/5/layout/IconCircleLabelList"/>
    <dgm:cxn modelId="{E1770781-B9D5-4C6F-866D-CEB2135A6AA1}" type="presParOf" srcId="{B7311E77-932E-4152-9D8E-90E880847F90}" destId="{1529A2AF-BE5D-45B8-9196-4CDB041DEAA1}" srcOrd="0" destOrd="0" presId="urn:microsoft.com/office/officeart/2018/5/layout/IconCircleLabelList"/>
    <dgm:cxn modelId="{07FEA4B1-D54F-4355-9C13-03C2CA70D3A1}" type="presParOf" srcId="{B7311E77-932E-4152-9D8E-90E880847F90}" destId="{BCE8BFA0-5498-4617-B4F8-A2D7A3ACE17D}" srcOrd="1" destOrd="0" presId="urn:microsoft.com/office/officeart/2018/5/layout/IconCircleLabelList"/>
    <dgm:cxn modelId="{53353047-B213-4F00-B21F-07CF53BC78D2}" type="presParOf" srcId="{B7311E77-932E-4152-9D8E-90E880847F90}" destId="{EEF9849A-E258-4347-A308-1FDEAE89E889}" srcOrd="2" destOrd="0" presId="urn:microsoft.com/office/officeart/2018/5/layout/IconCircleLabelList"/>
    <dgm:cxn modelId="{21C1F575-0DD0-4E4D-B530-5A44095A0695}" type="presParOf" srcId="{B7311E77-932E-4152-9D8E-90E880847F90}" destId="{ECE85F89-1680-4441-9778-D5E8E323A6D1}"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1820E37-FADE-4611-976F-24FDD80C9E9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7D3DF0D-F230-474C-8138-5976944442EF}">
      <dgm:prSet/>
      <dgm:spPr/>
      <dgm:t>
        <a:bodyPr/>
        <a:lstStyle/>
        <a:p>
          <a:pPr>
            <a:defRPr cap="all"/>
          </a:pPr>
          <a:r>
            <a:rPr lang="en-GB"/>
            <a:t>Aligning objectives</a:t>
          </a:r>
          <a:endParaRPr lang="en-US"/>
        </a:p>
      </dgm:t>
    </dgm:pt>
    <dgm:pt modelId="{1EA513CF-D364-4213-AC28-4F42687B5EC8}" type="parTrans" cxnId="{952269A4-E5B9-4F1A-B1F1-21EEC6F926C7}">
      <dgm:prSet/>
      <dgm:spPr/>
      <dgm:t>
        <a:bodyPr/>
        <a:lstStyle/>
        <a:p>
          <a:endParaRPr lang="en-US"/>
        </a:p>
      </dgm:t>
    </dgm:pt>
    <dgm:pt modelId="{A2C0D124-CF2C-40B2-838D-5BF141424F07}" type="sibTrans" cxnId="{952269A4-E5B9-4F1A-B1F1-21EEC6F926C7}">
      <dgm:prSet/>
      <dgm:spPr/>
      <dgm:t>
        <a:bodyPr/>
        <a:lstStyle/>
        <a:p>
          <a:endParaRPr lang="en-US"/>
        </a:p>
      </dgm:t>
    </dgm:pt>
    <dgm:pt modelId="{1AFED854-7F22-4CE9-8C73-84DA5A7B3892}">
      <dgm:prSet/>
      <dgm:spPr/>
      <dgm:t>
        <a:bodyPr/>
        <a:lstStyle/>
        <a:p>
          <a:pPr>
            <a:defRPr cap="all"/>
          </a:pPr>
          <a:r>
            <a:rPr lang="en-GB"/>
            <a:t>Risk management</a:t>
          </a:r>
          <a:endParaRPr lang="en-US"/>
        </a:p>
      </dgm:t>
    </dgm:pt>
    <dgm:pt modelId="{1CE1CE1E-23D8-4E2F-B178-361A9B33C136}" type="parTrans" cxnId="{5F73981A-236E-4160-A1EC-E913814ABC8D}">
      <dgm:prSet/>
      <dgm:spPr/>
      <dgm:t>
        <a:bodyPr/>
        <a:lstStyle/>
        <a:p>
          <a:endParaRPr lang="en-US"/>
        </a:p>
      </dgm:t>
    </dgm:pt>
    <dgm:pt modelId="{C3A4FB0C-42B3-4651-9186-EAE1FDDE2C74}" type="sibTrans" cxnId="{5F73981A-236E-4160-A1EC-E913814ABC8D}">
      <dgm:prSet/>
      <dgm:spPr/>
      <dgm:t>
        <a:bodyPr/>
        <a:lstStyle/>
        <a:p>
          <a:endParaRPr lang="en-US"/>
        </a:p>
      </dgm:t>
    </dgm:pt>
    <dgm:pt modelId="{CB0BCDFE-6FD8-4E1B-B4E9-026243239D16}">
      <dgm:prSet/>
      <dgm:spPr/>
      <dgm:t>
        <a:bodyPr/>
        <a:lstStyle/>
        <a:p>
          <a:pPr>
            <a:defRPr cap="all"/>
          </a:pPr>
          <a:r>
            <a:rPr lang="en-GB"/>
            <a:t>Continuous improvement</a:t>
          </a:r>
          <a:endParaRPr lang="en-US"/>
        </a:p>
      </dgm:t>
    </dgm:pt>
    <dgm:pt modelId="{991418F2-B43A-42EB-A126-0C496A561DD3}" type="parTrans" cxnId="{38FA6496-ABB2-47CA-97C2-9455832E2470}">
      <dgm:prSet/>
      <dgm:spPr/>
      <dgm:t>
        <a:bodyPr/>
        <a:lstStyle/>
        <a:p>
          <a:endParaRPr lang="en-US"/>
        </a:p>
      </dgm:t>
    </dgm:pt>
    <dgm:pt modelId="{0A59ABFD-DB32-4FC7-BE7B-D7BD6875465A}" type="sibTrans" cxnId="{38FA6496-ABB2-47CA-97C2-9455832E2470}">
      <dgm:prSet/>
      <dgm:spPr/>
      <dgm:t>
        <a:bodyPr/>
        <a:lstStyle/>
        <a:p>
          <a:endParaRPr lang="en-US"/>
        </a:p>
      </dgm:t>
    </dgm:pt>
    <dgm:pt modelId="{18219C5E-D5A5-4D0D-AEA9-0D37C674F8F2}">
      <dgm:prSet/>
      <dgm:spPr/>
      <dgm:t>
        <a:bodyPr/>
        <a:lstStyle/>
        <a:p>
          <a:pPr>
            <a:defRPr cap="all"/>
          </a:pPr>
          <a:r>
            <a:rPr lang="en-GB"/>
            <a:t>Accountability and measurment</a:t>
          </a:r>
          <a:endParaRPr lang="en-US"/>
        </a:p>
      </dgm:t>
    </dgm:pt>
    <dgm:pt modelId="{C68F8F6A-5073-461F-B6D5-55017A13BA47}" type="parTrans" cxnId="{E59D1D87-1D3B-4305-84BA-11D3AEED5CFD}">
      <dgm:prSet/>
      <dgm:spPr/>
      <dgm:t>
        <a:bodyPr/>
        <a:lstStyle/>
        <a:p>
          <a:endParaRPr lang="en-US"/>
        </a:p>
      </dgm:t>
    </dgm:pt>
    <dgm:pt modelId="{9BD57C7A-7B5C-4850-8071-5A6C6EC1B16E}" type="sibTrans" cxnId="{E59D1D87-1D3B-4305-84BA-11D3AEED5CFD}">
      <dgm:prSet/>
      <dgm:spPr/>
      <dgm:t>
        <a:bodyPr/>
        <a:lstStyle/>
        <a:p>
          <a:endParaRPr lang="en-US"/>
        </a:p>
      </dgm:t>
    </dgm:pt>
    <dgm:pt modelId="{C582D1E8-2EC4-4AE7-A446-C1CE6468C16F}" type="pres">
      <dgm:prSet presAssocID="{B1820E37-FADE-4611-976F-24FDD80C9E90}" presName="root" presStyleCnt="0">
        <dgm:presLayoutVars>
          <dgm:dir/>
          <dgm:resizeHandles val="exact"/>
        </dgm:presLayoutVars>
      </dgm:prSet>
      <dgm:spPr/>
    </dgm:pt>
    <dgm:pt modelId="{1D7F5C89-4B7F-42A4-BDAC-12B31AB8A930}" type="pres">
      <dgm:prSet presAssocID="{E7D3DF0D-F230-474C-8138-5976944442EF}" presName="compNode" presStyleCnt="0"/>
      <dgm:spPr/>
    </dgm:pt>
    <dgm:pt modelId="{902BEBDF-DB7F-48D7-B78A-014A0813B8AB}" type="pres">
      <dgm:prSet presAssocID="{E7D3DF0D-F230-474C-8138-5976944442EF}" presName="iconBgRect" presStyleLbl="bgShp" presStyleIdx="0" presStyleCnt="4"/>
      <dgm:spPr/>
    </dgm:pt>
    <dgm:pt modelId="{4ABC51CE-B618-42F0-BD08-5F445BA9B4B8}" type="pres">
      <dgm:prSet presAssocID="{E7D3DF0D-F230-474C-8138-5976944442E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CDADD23C-D554-4D09-ACDB-CABDC4DBA492}" type="pres">
      <dgm:prSet presAssocID="{E7D3DF0D-F230-474C-8138-5976944442EF}" presName="spaceRect" presStyleCnt="0"/>
      <dgm:spPr/>
    </dgm:pt>
    <dgm:pt modelId="{F5010EFB-BA62-448B-8FAF-FA6FE25181DF}" type="pres">
      <dgm:prSet presAssocID="{E7D3DF0D-F230-474C-8138-5976944442EF}" presName="textRect" presStyleLbl="revTx" presStyleIdx="0" presStyleCnt="4">
        <dgm:presLayoutVars>
          <dgm:chMax val="1"/>
          <dgm:chPref val="1"/>
        </dgm:presLayoutVars>
      </dgm:prSet>
      <dgm:spPr/>
    </dgm:pt>
    <dgm:pt modelId="{59BAC21D-5989-4356-AE9D-E84918F82C0F}" type="pres">
      <dgm:prSet presAssocID="{A2C0D124-CF2C-40B2-838D-5BF141424F07}" presName="sibTrans" presStyleCnt="0"/>
      <dgm:spPr/>
    </dgm:pt>
    <dgm:pt modelId="{EBC32250-CDA2-4299-B43B-71A7AF399D49}" type="pres">
      <dgm:prSet presAssocID="{1AFED854-7F22-4CE9-8C73-84DA5A7B3892}" presName="compNode" presStyleCnt="0"/>
      <dgm:spPr/>
    </dgm:pt>
    <dgm:pt modelId="{6E065048-7D77-4E36-96B5-44B2198B3D7B}" type="pres">
      <dgm:prSet presAssocID="{1AFED854-7F22-4CE9-8C73-84DA5A7B3892}" presName="iconBgRect" presStyleLbl="bgShp" presStyleIdx="1" presStyleCnt="4"/>
      <dgm:spPr/>
    </dgm:pt>
    <dgm:pt modelId="{D3FBA0B9-8762-45AC-A9CE-1A351E9F199D}" type="pres">
      <dgm:prSet presAssocID="{1AFED854-7F22-4CE9-8C73-84DA5A7B389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E867FEC1-AAC2-45E1-9B7F-15B29E455D75}" type="pres">
      <dgm:prSet presAssocID="{1AFED854-7F22-4CE9-8C73-84DA5A7B3892}" presName="spaceRect" presStyleCnt="0"/>
      <dgm:spPr/>
    </dgm:pt>
    <dgm:pt modelId="{D9124E12-E360-40B3-B090-1D31922250CC}" type="pres">
      <dgm:prSet presAssocID="{1AFED854-7F22-4CE9-8C73-84DA5A7B3892}" presName="textRect" presStyleLbl="revTx" presStyleIdx="1" presStyleCnt="4">
        <dgm:presLayoutVars>
          <dgm:chMax val="1"/>
          <dgm:chPref val="1"/>
        </dgm:presLayoutVars>
      </dgm:prSet>
      <dgm:spPr/>
    </dgm:pt>
    <dgm:pt modelId="{8E75788E-8444-412C-BB05-0B5E9E777D28}" type="pres">
      <dgm:prSet presAssocID="{C3A4FB0C-42B3-4651-9186-EAE1FDDE2C74}" presName="sibTrans" presStyleCnt="0"/>
      <dgm:spPr/>
    </dgm:pt>
    <dgm:pt modelId="{06B3E05A-04B9-428E-8F37-55BBA0F1D8D4}" type="pres">
      <dgm:prSet presAssocID="{CB0BCDFE-6FD8-4E1B-B4E9-026243239D16}" presName="compNode" presStyleCnt="0"/>
      <dgm:spPr/>
    </dgm:pt>
    <dgm:pt modelId="{CA2BA0AF-1359-4C8B-A97C-DE7003ADA392}" type="pres">
      <dgm:prSet presAssocID="{CB0BCDFE-6FD8-4E1B-B4E9-026243239D16}" presName="iconBgRect" presStyleLbl="bgShp" presStyleIdx="2" presStyleCnt="4"/>
      <dgm:spPr/>
    </dgm:pt>
    <dgm:pt modelId="{6EFEEBEC-FD77-4669-8C3F-E85B6D978F22}" type="pres">
      <dgm:prSet presAssocID="{CB0BCDFE-6FD8-4E1B-B4E9-026243239D1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peat"/>
        </a:ext>
      </dgm:extLst>
    </dgm:pt>
    <dgm:pt modelId="{84A47507-9885-408C-AD44-4D4C90305A59}" type="pres">
      <dgm:prSet presAssocID="{CB0BCDFE-6FD8-4E1B-B4E9-026243239D16}" presName="spaceRect" presStyleCnt="0"/>
      <dgm:spPr/>
    </dgm:pt>
    <dgm:pt modelId="{C8E9684D-35EA-475B-BD81-9F6D3FBF0EC4}" type="pres">
      <dgm:prSet presAssocID="{CB0BCDFE-6FD8-4E1B-B4E9-026243239D16}" presName="textRect" presStyleLbl="revTx" presStyleIdx="2" presStyleCnt="4">
        <dgm:presLayoutVars>
          <dgm:chMax val="1"/>
          <dgm:chPref val="1"/>
        </dgm:presLayoutVars>
      </dgm:prSet>
      <dgm:spPr/>
    </dgm:pt>
    <dgm:pt modelId="{9ED33F3D-7D75-487A-8613-0C3CE674D529}" type="pres">
      <dgm:prSet presAssocID="{0A59ABFD-DB32-4FC7-BE7B-D7BD6875465A}" presName="sibTrans" presStyleCnt="0"/>
      <dgm:spPr/>
    </dgm:pt>
    <dgm:pt modelId="{8084F542-478D-42CE-936D-BBD5FEA5BFDB}" type="pres">
      <dgm:prSet presAssocID="{18219C5E-D5A5-4D0D-AEA9-0D37C674F8F2}" presName="compNode" presStyleCnt="0"/>
      <dgm:spPr/>
    </dgm:pt>
    <dgm:pt modelId="{017A2A1E-E461-43D5-9433-E2231D248B27}" type="pres">
      <dgm:prSet presAssocID="{18219C5E-D5A5-4D0D-AEA9-0D37C674F8F2}" presName="iconBgRect" presStyleLbl="bgShp" presStyleIdx="3" presStyleCnt="4"/>
      <dgm:spPr/>
    </dgm:pt>
    <dgm:pt modelId="{FF15B16F-2DFF-4EB3-BADB-2B848031F24E}" type="pres">
      <dgm:prSet presAssocID="{18219C5E-D5A5-4D0D-AEA9-0D37C674F8F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 List"/>
        </a:ext>
      </dgm:extLst>
    </dgm:pt>
    <dgm:pt modelId="{C7C10656-F4C0-4F73-8220-368E66C6E964}" type="pres">
      <dgm:prSet presAssocID="{18219C5E-D5A5-4D0D-AEA9-0D37C674F8F2}" presName="spaceRect" presStyleCnt="0"/>
      <dgm:spPr/>
    </dgm:pt>
    <dgm:pt modelId="{9ADF69D4-9870-4376-B5A1-6FB8BAD6019D}" type="pres">
      <dgm:prSet presAssocID="{18219C5E-D5A5-4D0D-AEA9-0D37C674F8F2}" presName="textRect" presStyleLbl="revTx" presStyleIdx="3" presStyleCnt="4">
        <dgm:presLayoutVars>
          <dgm:chMax val="1"/>
          <dgm:chPref val="1"/>
        </dgm:presLayoutVars>
      </dgm:prSet>
      <dgm:spPr/>
    </dgm:pt>
  </dgm:ptLst>
  <dgm:cxnLst>
    <dgm:cxn modelId="{5F73981A-236E-4160-A1EC-E913814ABC8D}" srcId="{B1820E37-FADE-4611-976F-24FDD80C9E90}" destId="{1AFED854-7F22-4CE9-8C73-84DA5A7B3892}" srcOrd="1" destOrd="0" parTransId="{1CE1CE1E-23D8-4E2F-B178-361A9B33C136}" sibTransId="{C3A4FB0C-42B3-4651-9186-EAE1FDDE2C74}"/>
    <dgm:cxn modelId="{6E49F144-4D61-4D7E-B077-D2C7A71876F7}" type="presOf" srcId="{E7D3DF0D-F230-474C-8138-5976944442EF}" destId="{F5010EFB-BA62-448B-8FAF-FA6FE25181DF}" srcOrd="0" destOrd="0" presId="urn:microsoft.com/office/officeart/2018/5/layout/IconCircleLabelList"/>
    <dgm:cxn modelId="{3E3BE182-7895-4711-8AA4-9C4412CF0A23}" type="presOf" srcId="{B1820E37-FADE-4611-976F-24FDD80C9E90}" destId="{C582D1E8-2EC4-4AE7-A446-C1CE6468C16F}" srcOrd="0" destOrd="0" presId="urn:microsoft.com/office/officeart/2018/5/layout/IconCircleLabelList"/>
    <dgm:cxn modelId="{E59D1D87-1D3B-4305-84BA-11D3AEED5CFD}" srcId="{B1820E37-FADE-4611-976F-24FDD80C9E90}" destId="{18219C5E-D5A5-4D0D-AEA9-0D37C674F8F2}" srcOrd="3" destOrd="0" parTransId="{C68F8F6A-5073-461F-B6D5-55017A13BA47}" sibTransId="{9BD57C7A-7B5C-4850-8071-5A6C6EC1B16E}"/>
    <dgm:cxn modelId="{BA74EB94-5B2B-4D47-B7A5-C7349769D9F1}" type="presOf" srcId="{CB0BCDFE-6FD8-4E1B-B4E9-026243239D16}" destId="{C8E9684D-35EA-475B-BD81-9F6D3FBF0EC4}" srcOrd="0" destOrd="0" presId="urn:microsoft.com/office/officeart/2018/5/layout/IconCircleLabelList"/>
    <dgm:cxn modelId="{38FA6496-ABB2-47CA-97C2-9455832E2470}" srcId="{B1820E37-FADE-4611-976F-24FDD80C9E90}" destId="{CB0BCDFE-6FD8-4E1B-B4E9-026243239D16}" srcOrd="2" destOrd="0" parTransId="{991418F2-B43A-42EB-A126-0C496A561DD3}" sibTransId="{0A59ABFD-DB32-4FC7-BE7B-D7BD6875465A}"/>
    <dgm:cxn modelId="{32BBD59F-1E62-43AF-AB3D-4B21C725994F}" type="presOf" srcId="{1AFED854-7F22-4CE9-8C73-84DA5A7B3892}" destId="{D9124E12-E360-40B3-B090-1D31922250CC}" srcOrd="0" destOrd="0" presId="urn:microsoft.com/office/officeart/2018/5/layout/IconCircleLabelList"/>
    <dgm:cxn modelId="{952269A4-E5B9-4F1A-B1F1-21EEC6F926C7}" srcId="{B1820E37-FADE-4611-976F-24FDD80C9E90}" destId="{E7D3DF0D-F230-474C-8138-5976944442EF}" srcOrd="0" destOrd="0" parTransId="{1EA513CF-D364-4213-AC28-4F42687B5EC8}" sibTransId="{A2C0D124-CF2C-40B2-838D-5BF141424F07}"/>
    <dgm:cxn modelId="{E6CA8ADA-05F9-43A5-B00E-5DC9FDDBD7F1}" type="presOf" srcId="{18219C5E-D5A5-4D0D-AEA9-0D37C674F8F2}" destId="{9ADF69D4-9870-4376-B5A1-6FB8BAD6019D}" srcOrd="0" destOrd="0" presId="urn:microsoft.com/office/officeart/2018/5/layout/IconCircleLabelList"/>
    <dgm:cxn modelId="{AA9ADCBE-393B-49CC-8451-093D036124B9}" type="presParOf" srcId="{C582D1E8-2EC4-4AE7-A446-C1CE6468C16F}" destId="{1D7F5C89-4B7F-42A4-BDAC-12B31AB8A930}" srcOrd="0" destOrd="0" presId="urn:microsoft.com/office/officeart/2018/5/layout/IconCircleLabelList"/>
    <dgm:cxn modelId="{9B4E9F16-5425-43BA-8DAC-857ABA3EF9C0}" type="presParOf" srcId="{1D7F5C89-4B7F-42A4-BDAC-12B31AB8A930}" destId="{902BEBDF-DB7F-48D7-B78A-014A0813B8AB}" srcOrd="0" destOrd="0" presId="urn:microsoft.com/office/officeart/2018/5/layout/IconCircleLabelList"/>
    <dgm:cxn modelId="{6882F18D-7642-461F-8509-A2811DAB0276}" type="presParOf" srcId="{1D7F5C89-4B7F-42A4-BDAC-12B31AB8A930}" destId="{4ABC51CE-B618-42F0-BD08-5F445BA9B4B8}" srcOrd="1" destOrd="0" presId="urn:microsoft.com/office/officeart/2018/5/layout/IconCircleLabelList"/>
    <dgm:cxn modelId="{7EDC8602-8677-4332-86A9-1003ECB2E6D2}" type="presParOf" srcId="{1D7F5C89-4B7F-42A4-BDAC-12B31AB8A930}" destId="{CDADD23C-D554-4D09-ACDB-CABDC4DBA492}" srcOrd="2" destOrd="0" presId="urn:microsoft.com/office/officeart/2018/5/layout/IconCircleLabelList"/>
    <dgm:cxn modelId="{8DB081F8-08A9-4701-A203-6C9E56313BEC}" type="presParOf" srcId="{1D7F5C89-4B7F-42A4-BDAC-12B31AB8A930}" destId="{F5010EFB-BA62-448B-8FAF-FA6FE25181DF}" srcOrd="3" destOrd="0" presId="urn:microsoft.com/office/officeart/2018/5/layout/IconCircleLabelList"/>
    <dgm:cxn modelId="{84D7381F-8A39-4B88-B846-DA30933242C1}" type="presParOf" srcId="{C582D1E8-2EC4-4AE7-A446-C1CE6468C16F}" destId="{59BAC21D-5989-4356-AE9D-E84918F82C0F}" srcOrd="1" destOrd="0" presId="urn:microsoft.com/office/officeart/2018/5/layout/IconCircleLabelList"/>
    <dgm:cxn modelId="{7C35F09C-716D-476A-BEE4-72BF6FBC1FB6}" type="presParOf" srcId="{C582D1E8-2EC4-4AE7-A446-C1CE6468C16F}" destId="{EBC32250-CDA2-4299-B43B-71A7AF399D49}" srcOrd="2" destOrd="0" presId="urn:microsoft.com/office/officeart/2018/5/layout/IconCircleLabelList"/>
    <dgm:cxn modelId="{29001703-394E-484C-9ACF-7CEDF00DBC4C}" type="presParOf" srcId="{EBC32250-CDA2-4299-B43B-71A7AF399D49}" destId="{6E065048-7D77-4E36-96B5-44B2198B3D7B}" srcOrd="0" destOrd="0" presId="urn:microsoft.com/office/officeart/2018/5/layout/IconCircleLabelList"/>
    <dgm:cxn modelId="{79EF044B-4308-4442-98E2-B2B2DC0DFB7E}" type="presParOf" srcId="{EBC32250-CDA2-4299-B43B-71A7AF399D49}" destId="{D3FBA0B9-8762-45AC-A9CE-1A351E9F199D}" srcOrd="1" destOrd="0" presId="urn:microsoft.com/office/officeart/2018/5/layout/IconCircleLabelList"/>
    <dgm:cxn modelId="{54578D21-D42A-4A21-839F-9CE57D5F06A0}" type="presParOf" srcId="{EBC32250-CDA2-4299-B43B-71A7AF399D49}" destId="{E867FEC1-AAC2-45E1-9B7F-15B29E455D75}" srcOrd="2" destOrd="0" presId="urn:microsoft.com/office/officeart/2018/5/layout/IconCircleLabelList"/>
    <dgm:cxn modelId="{186968B4-7836-4F97-995D-715316BF6558}" type="presParOf" srcId="{EBC32250-CDA2-4299-B43B-71A7AF399D49}" destId="{D9124E12-E360-40B3-B090-1D31922250CC}" srcOrd="3" destOrd="0" presId="urn:microsoft.com/office/officeart/2018/5/layout/IconCircleLabelList"/>
    <dgm:cxn modelId="{19C0A4DC-7475-47CC-B320-BA06C89639B9}" type="presParOf" srcId="{C582D1E8-2EC4-4AE7-A446-C1CE6468C16F}" destId="{8E75788E-8444-412C-BB05-0B5E9E777D28}" srcOrd="3" destOrd="0" presId="urn:microsoft.com/office/officeart/2018/5/layout/IconCircleLabelList"/>
    <dgm:cxn modelId="{FEBFC06A-C935-4793-9DA8-4B28D83F44D4}" type="presParOf" srcId="{C582D1E8-2EC4-4AE7-A446-C1CE6468C16F}" destId="{06B3E05A-04B9-428E-8F37-55BBA0F1D8D4}" srcOrd="4" destOrd="0" presId="urn:microsoft.com/office/officeart/2018/5/layout/IconCircleLabelList"/>
    <dgm:cxn modelId="{8B963040-89CA-43C6-B00F-1D26BCC05AB8}" type="presParOf" srcId="{06B3E05A-04B9-428E-8F37-55BBA0F1D8D4}" destId="{CA2BA0AF-1359-4C8B-A97C-DE7003ADA392}" srcOrd="0" destOrd="0" presId="urn:microsoft.com/office/officeart/2018/5/layout/IconCircleLabelList"/>
    <dgm:cxn modelId="{2FD76771-42DA-4493-8F84-34DA3E3B8CC1}" type="presParOf" srcId="{06B3E05A-04B9-428E-8F37-55BBA0F1D8D4}" destId="{6EFEEBEC-FD77-4669-8C3F-E85B6D978F22}" srcOrd="1" destOrd="0" presId="urn:microsoft.com/office/officeart/2018/5/layout/IconCircleLabelList"/>
    <dgm:cxn modelId="{77927E53-580B-4B09-B06B-2963A853E3BA}" type="presParOf" srcId="{06B3E05A-04B9-428E-8F37-55BBA0F1D8D4}" destId="{84A47507-9885-408C-AD44-4D4C90305A59}" srcOrd="2" destOrd="0" presId="urn:microsoft.com/office/officeart/2018/5/layout/IconCircleLabelList"/>
    <dgm:cxn modelId="{3426075D-750A-4542-BE2E-1417D79278DF}" type="presParOf" srcId="{06B3E05A-04B9-428E-8F37-55BBA0F1D8D4}" destId="{C8E9684D-35EA-475B-BD81-9F6D3FBF0EC4}" srcOrd="3" destOrd="0" presId="urn:microsoft.com/office/officeart/2018/5/layout/IconCircleLabelList"/>
    <dgm:cxn modelId="{382BD359-A4E0-4F08-9DBB-E855B20223E7}" type="presParOf" srcId="{C582D1E8-2EC4-4AE7-A446-C1CE6468C16F}" destId="{9ED33F3D-7D75-487A-8613-0C3CE674D529}" srcOrd="5" destOrd="0" presId="urn:microsoft.com/office/officeart/2018/5/layout/IconCircleLabelList"/>
    <dgm:cxn modelId="{B46E5C45-55C1-48A4-A504-687C6F3FB95D}" type="presParOf" srcId="{C582D1E8-2EC4-4AE7-A446-C1CE6468C16F}" destId="{8084F542-478D-42CE-936D-BBD5FEA5BFDB}" srcOrd="6" destOrd="0" presId="urn:microsoft.com/office/officeart/2018/5/layout/IconCircleLabelList"/>
    <dgm:cxn modelId="{4407E519-6757-403B-B57F-3B7995F4FD78}" type="presParOf" srcId="{8084F542-478D-42CE-936D-BBD5FEA5BFDB}" destId="{017A2A1E-E461-43D5-9433-E2231D248B27}" srcOrd="0" destOrd="0" presId="urn:microsoft.com/office/officeart/2018/5/layout/IconCircleLabelList"/>
    <dgm:cxn modelId="{3C297E3A-1FDD-4FE6-ACDC-92F9AF53A869}" type="presParOf" srcId="{8084F542-478D-42CE-936D-BBD5FEA5BFDB}" destId="{FF15B16F-2DFF-4EB3-BADB-2B848031F24E}" srcOrd="1" destOrd="0" presId="urn:microsoft.com/office/officeart/2018/5/layout/IconCircleLabelList"/>
    <dgm:cxn modelId="{4F35BED7-F475-4F6D-8185-A57472B59AEA}" type="presParOf" srcId="{8084F542-478D-42CE-936D-BBD5FEA5BFDB}" destId="{C7C10656-F4C0-4F73-8220-368E66C6E964}" srcOrd="2" destOrd="0" presId="urn:microsoft.com/office/officeart/2018/5/layout/IconCircleLabelList"/>
    <dgm:cxn modelId="{139A9759-E0CD-4097-96E3-B44F3B4FB6BE}" type="presParOf" srcId="{8084F542-478D-42CE-936D-BBD5FEA5BFDB}" destId="{9ADF69D4-9870-4376-B5A1-6FB8BAD6019D}"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33CC8BD-1A25-41CF-B65A-4A54C74144D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980DFE2-B16B-42D5-B7F6-565AC06AE993}">
      <dgm:prSet/>
      <dgm:spPr/>
      <dgm:t>
        <a:bodyPr/>
        <a:lstStyle/>
        <a:p>
          <a:r>
            <a:rPr lang="en-GB"/>
            <a:t>Emotional intelligence</a:t>
          </a:r>
          <a:endParaRPr lang="en-US"/>
        </a:p>
      </dgm:t>
    </dgm:pt>
    <dgm:pt modelId="{32FCD1E3-136A-44E5-AC87-A981771DD66D}" type="parTrans" cxnId="{7B13F580-FF34-4203-BB0D-349540FB8741}">
      <dgm:prSet/>
      <dgm:spPr/>
      <dgm:t>
        <a:bodyPr/>
        <a:lstStyle/>
        <a:p>
          <a:endParaRPr lang="en-US"/>
        </a:p>
      </dgm:t>
    </dgm:pt>
    <dgm:pt modelId="{AA630B1B-9BAC-4ECE-89F6-18E5DFF709F2}" type="sibTrans" cxnId="{7B13F580-FF34-4203-BB0D-349540FB8741}">
      <dgm:prSet/>
      <dgm:spPr/>
      <dgm:t>
        <a:bodyPr/>
        <a:lstStyle/>
        <a:p>
          <a:endParaRPr lang="en-US"/>
        </a:p>
      </dgm:t>
    </dgm:pt>
    <dgm:pt modelId="{478A6FB5-AB30-4154-A6F1-5ABCBDB6A9D5}">
      <dgm:prSet/>
      <dgm:spPr/>
      <dgm:t>
        <a:bodyPr/>
        <a:lstStyle/>
        <a:p>
          <a:r>
            <a:rPr lang="en-GB"/>
            <a:t>Effective communication</a:t>
          </a:r>
          <a:endParaRPr lang="en-US"/>
        </a:p>
      </dgm:t>
    </dgm:pt>
    <dgm:pt modelId="{FD110812-84E2-4074-B2F6-C22C54DFBF68}" type="parTrans" cxnId="{900E3EC7-DEA2-4AC4-85EE-9CA459DB7895}">
      <dgm:prSet/>
      <dgm:spPr/>
      <dgm:t>
        <a:bodyPr/>
        <a:lstStyle/>
        <a:p>
          <a:endParaRPr lang="en-US"/>
        </a:p>
      </dgm:t>
    </dgm:pt>
    <dgm:pt modelId="{6E6AACE8-CD16-41B1-B2B1-73F9E8FB2BD4}" type="sibTrans" cxnId="{900E3EC7-DEA2-4AC4-85EE-9CA459DB7895}">
      <dgm:prSet/>
      <dgm:spPr/>
      <dgm:t>
        <a:bodyPr/>
        <a:lstStyle/>
        <a:p>
          <a:endParaRPr lang="en-US"/>
        </a:p>
      </dgm:t>
    </dgm:pt>
    <dgm:pt modelId="{6F5CC587-BE67-484F-A0B6-F8BBA6BBCA89}">
      <dgm:prSet/>
      <dgm:spPr/>
      <dgm:t>
        <a:bodyPr/>
        <a:lstStyle/>
        <a:p>
          <a:r>
            <a:rPr lang="en-GB"/>
            <a:t>Credibility and expertise</a:t>
          </a:r>
          <a:endParaRPr lang="en-US"/>
        </a:p>
      </dgm:t>
    </dgm:pt>
    <dgm:pt modelId="{842FEF4C-8AFF-495C-89BE-1BB6A5964169}" type="parTrans" cxnId="{A84C901A-86EA-4C75-B600-28563F435E12}">
      <dgm:prSet/>
      <dgm:spPr/>
      <dgm:t>
        <a:bodyPr/>
        <a:lstStyle/>
        <a:p>
          <a:endParaRPr lang="en-US"/>
        </a:p>
      </dgm:t>
    </dgm:pt>
    <dgm:pt modelId="{1F19103E-B5DB-434A-914A-C278C58A8711}" type="sibTrans" cxnId="{A84C901A-86EA-4C75-B600-28563F435E12}">
      <dgm:prSet/>
      <dgm:spPr/>
      <dgm:t>
        <a:bodyPr/>
        <a:lstStyle/>
        <a:p>
          <a:endParaRPr lang="en-US"/>
        </a:p>
      </dgm:t>
    </dgm:pt>
    <dgm:pt modelId="{775D7F3B-AFCF-44C8-8334-C36EBF41E653}">
      <dgm:prSet/>
      <dgm:spPr/>
      <dgm:t>
        <a:bodyPr/>
        <a:lstStyle/>
        <a:p>
          <a:r>
            <a:rPr lang="en-GB"/>
            <a:t>Vision and inspiration</a:t>
          </a:r>
          <a:endParaRPr lang="en-US"/>
        </a:p>
      </dgm:t>
    </dgm:pt>
    <dgm:pt modelId="{A585E157-0CFB-459C-A237-0C6C9976189F}" type="parTrans" cxnId="{3A84899F-8155-49A1-9A93-E7B9D9C875EB}">
      <dgm:prSet/>
      <dgm:spPr/>
      <dgm:t>
        <a:bodyPr/>
        <a:lstStyle/>
        <a:p>
          <a:endParaRPr lang="en-US"/>
        </a:p>
      </dgm:t>
    </dgm:pt>
    <dgm:pt modelId="{3668DCFA-8631-482D-AFDC-2E718E4392BA}" type="sibTrans" cxnId="{3A84899F-8155-49A1-9A93-E7B9D9C875EB}">
      <dgm:prSet/>
      <dgm:spPr/>
      <dgm:t>
        <a:bodyPr/>
        <a:lstStyle/>
        <a:p>
          <a:endParaRPr lang="en-US"/>
        </a:p>
      </dgm:t>
    </dgm:pt>
    <dgm:pt modelId="{B46427D2-8787-47AB-8A31-23B1D3E8D734}">
      <dgm:prSet/>
      <dgm:spPr/>
      <dgm:t>
        <a:bodyPr/>
        <a:lstStyle/>
        <a:p>
          <a:r>
            <a:rPr lang="en-GB"/>
            <a:t>Ability to influence and persuade</a:t>
          </a:r>
          <a:endParaRPr lang="en-US"/>
        </a:p>
      </dgm:t>
    </dgm:pt>
    <dgm:pt modelId="{61BD0E64-1470-4DB6-90D7-BD5B3DC849E5}" type="parTrans" cxnId="{CAF43710-43D0-4010-A3F6-CBB51789A62C}">
      <dgm:prSet/>
      <dgm:spPr/>
      <dgm:t>
        <a:bodyPr/>
        <a:lstStyle/>
        <a:p>
          <a:endParaRPr lang="en-US"/>
        </a:p>
      </dgm:t>
    </dgm:pt>
    <dgm:pt modelId="{38987DC6-B4D9-47D8-90F3-3ED8D250CBA0}" type="sibTrans" cxnId="{CAF43710-43D0-4010-A3F6-CBB51789A62C}">
      <dgm:prSet/>
      <dgm:spPr/>
      <dgm:t>
        <a:bodyPr/>
        <a:lstStyle/>
        <a:p>
          <a:endParaRPr lang="en-US"/>
        </a:p>
      </dgm:t>
    </dgm:pt>
    <dgm:pt modelId="{EA801462-67A9-46EB-A39D-B02B3E70FAE2}">
      <dgm:prSet/>
      <dgm:spPr/>
      <dgm:t>
        <a:bodyPr/>
        <a:lstStyle/>
        <a:p>
          <a:r>
            <a:rPr lang="en-GB"/>
            <a:t>Building strong relationships and networks</a:t>
          </a:r>
          <a:endParaRPr lang="en-US"/>
        </a:p>
      </dgm:t>
    </dgm:pt>
    <dgm:pt modelId="{8CB1C7D1-447A-455E-B4B0-25AF3018EC07}" type="parTrans" cxnId="{E6FF9743-6813-4AAE-A0BB-972C93CDFBD7}">
      <dgm:prSet/>
      <dgm:spPr/>
      <dgm:t>
        <a:bodyPr/>
        <a:lstStyle/>
        <a:p>
          <a:endParaRPr lang="en-US"/>
        </a:p>
      </dgm:t>
    </dgm:pt>
    <dgm:pt modelId="{D33A22BF-093F-4155-A368-A3548B48F588}" type="sibTrans" cxnId="{E6FF9743-6813-4AAE-A0BB-972C93CDFBD7}">
      <dgm:prSet/>
      <dgm:spPr/>
      <dgm:t>
        <a:bodyPr/>
        <a:lstStyle/>
        <a:p>
          <a:endParaRPr lang="en-US"/>
        </a:p>
      </dgm:t>
    </dgm:pt>
    <dgm:pt modelId="{136E16A0-5B82-4942-9C9D-E0CCD05E5E70}">
      <dgm:prSet/>
      <dgm:spPr/>
      <dgm:t>
        <a:bodyPr/>
        <a:lstStyle/>
        <a:p>
          <a:r>
            <a:rPr lang="en-GB"/>
            <a:t>Resilience and emotional management</a:t>
          </a:r>
          <a:endParaRPr lang="en-US"/>
        </a:p>
      </dgm:t>
    </dgm:pt>
    <dgm:pt modelId="{BDA7B0BC-1E57-43FD-B75A-994E8BBD5C9B}" type="parTrans" cxnId="{C780387E-40C7-4F54-BB8A-3B4D3B89CF14}">
      <dgm:prSet/>
      <dgm:spPr/>
      <dgm:t>
        <a:bodyPr/>
        <a:lstStyle/>
        <a:p>
          <a:endParaRPr lang="en-US"/>
        </a:p>
      </dgm:t>
    </dgm:pt>
    <dgm:pt modelId="{43DD4613-1DA9-487C-8FB2-BCFFF8FA6EA0}" type="sibTrans" cxnId="{C780387E-40C7-4F54-BB8A-3B4D3B89CF14}">
      <dgm:prSet/>
      <dgm:spPr/>
      <dgm:t>
        <a:bodyPr/>
        <a:lstStyle/>
        <a:p>
          <a:endParaRPr lang="en-US"/>
        </a:p>
      </dgm:t>
    </dgm:pt>
    <dgm:pt modelId="{E8E7D230-81F0-433C-985A-9482FC84E465}" type="pres">
      <dgm:prSet presAssocID="{F33CC8BD-1A25-41CF-B65A-4A54C74144D1}" presName="linear" presStyleCnt="0">
        <dgm:presLayoutVars>
          <dgm:animLvl val="lvl"/>
          <dgm:resizeHandles val="exact"/>
        </dgm:presLayoutVars>
      </dgm:prSet>
      <dgm:spPr/>
    </dgm:pt>
    <dgm:pt modelId="{04D60B64-59D3-4C44-9ED7-62D27EA733AC}" type="pres">
      <dgm:prSet presAssocID="{0980DFE2-B16B-42D5-B7F6-565AC06AE993}" presName="parentText" presStyleLbl="node1" presStyleIdx="0" presStyleCnt="7">
        <dgm:presLayoutVars>
          <dgm:chMax val="0"/>
          <dgm:bulletEnabled val="1"/>
        </dgm:presLayoutVars>
      </dgm:prSet>
      <dgm:spPr/>
    </dgm:pt>
    <dgm:pt modelId="{1B58912A-648C-47F1-82AE-ED8E1C8AA9FA}" type="pres">
      <dgm:prSet presAssocID="{AA630B1B-9BAC-4ECE-89F6-18E5DFF709F2}" presName="spacer" presStyleCnt="0"/>
      <dgm:spPr/>
    </dgm:pt>
    <dgm:pt modelId="{4758247D-346E-459C-80B8-5E734E488F92}" type="pres">
      <dgm:prSet presAssocID="{478A6FB5-AB30-4154-A6F1-5ABCBDB6A9D5}" presName="parentText" presStyleLbl="node1" presStyleIdx="1" presStyleCnt="7">
        <dgm:presLayoutVars>
          <dgm:chMax val="0"/>
          <dgm:bulletEnabled val="1"/>
        </dgm:presLayoutVars>
      </dgm:prSet>
      <dgm:spPr/>
    </dgm:pt>
    <dgm:pt modelId="{64B29FA4-B688-4256-B3E4-C9E70B89BF4C}" type="pres">
      <dgm:prSet presAssocID="{6E6AACE8-CD16-41B1-B2B1-73F9E8FB2BD4}" presName="spacer" presStyleCnt="0"/>
      <dgm:spPr/>
    </dgm:pt>
    <dgm:pt modelId="{D7422F00-8B58-468E-9DCE-CB173E403CFE}" type="pres">
      <dgm:prSet presAssocID="{6F5CC587-BE67-484F-A0B6-F8BBA6BBCA89}" presName="parentText" presStyleLbl="node1" presStyleIdx="2" presStyleCnt="7">
        <dgm:presLayoutVars>
          <dgm:chMax val="0"/>
          <dgm:bulletEnabled val="1"/>
        </dgm:presLayoutVars>
      </dgm:prSet>
      <dgm:spPr/>
    </dgm:pt>
    <dgm:pt modelId="{5F36367B-420F-4842-A0D9-E2CA15D20D3E}" type="pres">
      <dgm:prSet presAssocID="{1F19103E-B5DB-434A-914A-C278C58A8711}" presName="spacer" presStyleCnt="0"/>
      <dgm:spPr/>
    </dgm:pt>
    <dgm:pt modelId="{BABA53BF-EB9C-4266-9A70-DA2E5CE1FD69}" type="pres">
      <dgm:prSet presAssocID="{775D7F3B-AFCF-44C8-8334-C36EBF41E653}" presName="parentText" presStyleLbl="node1" presStyleIdx="3" presStyleCnt="7">
        <dgm:presLayoutVars>
          <dgm:chMax val="0"/>
          <dgm:bulletEnabled val="1"/>
        </dgm:presLayoutVars>
      </dgm:prSet>
      <dgm:spPr/>
    </dgm:pt>
    <dgm:pt modelId="{2B9F2642-B9AF-450C-9876-5537688EB0AA}" type="pres">
      <dgm:prSet presAssocID="{3668DCFA-8631-482D-AFDC-2E718E4392BA}" presName="spacer" presStyleCnt="0"/>
      <dgm:spPr/>
    </dgm:pt>
    <dgm:pt modelId="{ABB8846C-EDED-48F8-8554-16A281A2EB6D}" type="pres">
      <dgm:prSet presAssocID="{B46427D2-8787-47AB-8A31-23B1D3E8D734}" presName="parentText" presStyleLbl="node1" presStyleIdx="4" presStyleCnt="7">
        <dgm:presLayoutVars>
          <dgm:chMax val="0"/>
          <dgm:bulletEnabled val="1"/>
        </dgm:presLayoutVars>
      </dgm:prSet>
      <dgm:spPr/>
    </dgm:pt>
    <dgm:pt modelId="{F4CB0B39-98B6-4370-BC94-6258B57FFFC5}" type="pres">
      <dgm:prSet presAssocID="{38987DC6-B4D9-47D8-90F3-3ED8D250CBA0}" presName="spacer" presStyleCnt="0"/>
      <dgm:spPr/>
    </dgm:pt>
    <dgm:pt modelId="{8623EDF9-2E02-42F3-8DCD-82955E7D3F04}" type="pres">
      <dgm:prSet presAssocID="{EA801462-67A9-46EB-A39D-B02B3E70FAE2}" presName="parentText" presStyleLbl="node1" presStyleIdx="5" presStyleCnt="7">
        <dgm:presLayoutVars>
          <dgm:chMax val="0"/>
          <dgm:bulletEnabled val="1"/>
        </dgm:presLayoutVars>
      </dgm:prSet>
      <dgm:spPr/>
    </dgm:pt>
    <dgm:pt modelId="{3B77D55D-A950-42F3-8006-CC9DAAF73993}" type="pres">
      <dgm:prSet presAssocID="{D33A22BF-093F-4155-A368-A3548B48F588}" presName="spacer" presStyleCnt="0"/>
      <dgm:spPr/>
    </dgm:pt>
    <dgm:pt modelId="{8B847682-B81D-438D-9614-4516E1F44B54}" type="pres">
      <dgm:prSet presAssocID="{136E16A0-5B82-4942-9C9D-E0CCD05E5E70}" presName="parentText" presStyleLbl="node1" presStyleIdx="6" presStyleCnt="7">
        <dgm:presLayoutVars>
          <dgm:chMax val="0"/>
          <dgm:bulletEnabled val="1"/>
        </dgm:presLayoutVars>
      </dgm:prSet>
      <dgm:spPr/>
    </dgm:pt>
  </dgm:ptLst>
  <dgm:cxnLst>
    <dgm:cxn modelId="{CAF43710-43D0-4010-A3F6-CBB51789A62C}" srcId="{F33CC8BD-1A25-41CF-B65A-4A54C74144D1}" destId="{B46427D2-8787-47AB-8A31-23B1D3E8D734}" srcOrd="4" destOrd="0" parTransId="{61BD0E64-1470-4DB6-90D7-BD5B3DC849E5}" sibTransId="{38987DC6-B4D9-47D8-90F3-3ED8D250CBA0}"/>
    <dgm:cxn modelId="{A84C901A-86EA-4C75-B600-28563F435E12}" srcId="{F33CC8BD-1A25-41CF-B65A-4A54C74144D1}" destId="{6F5CC587-BE67-484F-A0B6-F8BBA6BBCA89}" srcOrd="2" destOrd="0" parTransId="{842FEF4C-8AFF-495C-89BE-1BB6A5964169}" sibTransId="{1F19103E-B5DB-434A-914A-C278C58A8711}"/>
    <dgm:cxn modelId="{449C8828-F2B6-49C6-ABCE-305DF8A1D458}" type="presOf" srcId="{F33CC8BD-1A25-41CF-B65A-4A54C74144D1}" destId="{E8E7D230-81F0-433C-985A-9482FC84E465}" srcOrd="0" destOrd="0" presId="urn:microsoft.com/office/officeart/2005/8/layout/vList2"/>
    <dgm:cxn modelId="{965DCA39-1586-47EC-A737-C7CCC2E9E8DB}" type="presOf" srcId="{EA801462-67A9-46EB-A39D-B02B3E70FAE2}" destId="{8623EDF9-2E02-42F3-8DCD-82955E7D3F04}" srcOrd="0" destOrd="0" presId="urn:microsoft.com/office/officeart/2005/8/layout/vList2"/>
    <dgm:cxn modelId="{2F9C005F-3945-4705-A993-2DA3807221AD}" type="presOf" srcId="{478A6FB5-AB30-4154-A6F1-5ABCBDB6A9D5}" destId="{4758247D-346E-459C-80B8-5E734E488F92}" srcOrd="0" destOrd="0" presId="urn:microsoft.com/office/officeart/2005/8/layout/vList2"/>
    <dgm:cxn modelId="{E6FF9743-6813-4AAE-A0BB-972C93CDFBD7}" srcId="{F33CC8BD-1A25-41CF-B65A-4A54C74144D1}" destId="{EA801462-67A9-46EB-A39D-B02B3E70FAE2}" srcOrd="5" destOrd="0" parTransId="{8CB1C7D1-447A-455E-B4B0-25AF3018EC07}" sibTransId="{D33A22BF-093F-4155-A368-A3548B48F588}"/>
    <dgm:cxn modelId="{C780387E-40C7-4F54-BB8A-3B4D3B89CF14}" srcId="{F33CC8BD-1A25-41CF-B65A-4A54C74144D1}" destId="{136E16A0-5B82-4942-9C9D-E0CCD05E5E70}" srcOrd="6" destOrd="0" parTransId="{BDA7B0BC-1E57-43FD-B75A-994E8BBD5C9B}" sibTransId="{43DD4613-1DA9-487C-8FB2-BCFFF8FA6EA0}"/>
    <dgm:cxn modelId="{7B13F580-FF34-4203-BB0D-349540FB8741}" srcId="{F33CC8BD-1A25-41CF-B65A-4A54C74144D1}" destId="{0980DFE2-B16B-42D5-B7F6-565AC06AE993}" srcOrd="0" destOrd="0" parTransId="{32FCD1E3-136A-44E5-AC87-A981771DD66D}" sibTransId="{AA630B1B-9BAC-4ECE-89F6-18E5DFF709F2}"/>
    <dgm:cxn modelId="{BAA8AD99-4EB8-490C-9BFE-DF63ADAB3749}" type="presOf" srcId="{775D7F3B-AFCF-44C8-8334-C36EBF41E653}" destId="{BABA53BF-EB9C-4266-9A70-DA2E5CE1FD69}" srcOrd="0" destOrd="0" presId="urn:microsoft.com/office/officeart/2005/8/layout/vList2"/>
    <dgm:cxn modelId="{3A84899F-8155-49A1-9A93-E7B9D9C875EB}" srcId="{F33CC8BD-1A25-41CF-B65A-4A54C74144D1}" destId="{775D7F3B-AFCF-44C8-8334-C36EBF41E653}" srcOrd="3" destOrd="0" parTransId="{A585E157-0CFB-459C-A237-0C6C9976189F}" sibTransId="{3668DCFA-8631-482D-AFDC-2E718E4392BA}"/>
    <dgm:cxn modelId="{A72F50C2-2979-43A4-89FC-CB622A3C895F}" type="presOf" srcId="{0980DFE2-B16B-42D5-B7F6-565AC06AE993}" destId="{04D60B64-59D3-4C44-9ED7-62D27EA733AC}" srcOrd="0" destOrd="0" presId="urn:microsoft.com/office/officeart/2005/8/layout/vList2"/>
    <dgm:cxn modelId="{900E3EC7-DEA2-4AC4-85EE-9CA459DB7895}" srcId="{F33CC8BD-1A25-41CF-B65A-4A54C74144D1}" destId="{478A6FB5-AB30-4154-A6F1-5ABCBDB6A9D5}" srcOrd="1" destOrd="0" parTransId="{FD110812-84E2-4074-B2F6-C22C54DFBF68}" sibTransId="{6E6AACE8-CD16-41B1-B2B1-73F9E8FB2BD4}"/>
    <dgm:cxn modelId="{C41C51E6-12A3-4589-9640-6113A49FCE4B}" type="presOf" srcId="{136E16A0-5B82-4942-9C9D-E0CCD05E5E70}" destId="{8B847682-B81D-438D-9614-4516E1F44B54}" srcOrd="0" destOrd="0" presId="urn:microsoft.com/office/officeart/2005/8/layout/vList2"/>
    <dgm:cxn modelId="{3DB767EB-E33C-4B28-8562-4C16C9C0DD82}" type="presOf" srcId="{6F5CC587-BE67-484F-A0B6-F8BBA6BBCA89}" destId="{D7422F00-8B58-468E-9DCE-CB173E403CFE}" srcOrd="0" destOrd="0" presId="urn:microsoft.com/office/officeart/2005/8/layout/vList2"/>
    <dgm:cxn modelId="{787E80EE-59FC-465C-9668-6D06B5DC1E30}" type="presOf" srcId="{B46427D2-8787-47AB-8A31-23B1D3E8D734}" destId="{ABB8846C-EDED-48F8-8554-16A281A2EB6D}" srcOrd="0" destOrd="0" presId="urn:microsoft.com/office/officeart/2005/8/layout/vList2"/>
    <dgm:cxn modelId="{993AA82B-8BFC-41C8-B88B-72C8C2833A66}" type="presParOf" srcId="{E8E7D230-81F0-433C-985A-9482FC84E465}" destId="{04D60B64-59D3-4C44-9ED7-62D27EA733AC}" srcOrd="0" destOrd="0" presId="urn:microsoft.com/office/officeart/2005/8/layout/vList2"/>
    <dgm:cxn modelId="{B04210E8-B1CA-4C7A-8658-67B1031732DD}" type="presParOf" srcId="{E8E7D230-81F0-433C-985A-9482FC84E465}" destId="{1B58912A-648C-47F1-82AE-ED8E1C8AA9FA}" srcOrd="1" destOrd="0" presId="urn:microsoft.com/office/officeart/2005/8/layout/vList2"/>
    <dgm:cxn modelId="{DCD7B23A-B8C0-4679-B7B1-BCCC547584B7}" type="presParOf" srcId="{E8E7D230-81F0-433C-985A-9482FC84E465}" destId="{4758247D-346E-459C-80B8-5E734E488F92}" srcOrd="2" destOrd="0" presId="urn:microsoft.com/office/officeart/2005/8/layout/vList2"/>
    <dgm:cxn modelId="{5BD4BC64-D585-41F5-AFC4-D8A2123472B4}" type="presParOf" srcId="{E8E7D230-81F0-433C-985A-9482FC84E465}" destId="{64B29FA4-B688-4256-B3E4-C9E70B89BF4C}" srcOrd="3" destOrd="0" presId="urn:microsoft.com/office/officeart/2005/8/layout/vList2"/>
    <dgm:cxn modelId="{AA5374F6-C198-470C-9911-6FF6EB087E59}" type="presParOf" srcId="{E8E7D230-81F0-433C-985A-9482FC84E465}" destId="{D7422F00-8B58-468E-9DCE-CB173E403CFE}" srcOrd="4" destOrd="0" presId="urn:microsoft.com/office/officeart/2005/8/layout/vList2"/>
    <dgm:cxn modelId="{33A5D35D-9CF4-42BE-A2D9-47085008D2E9}" type="presParOf" srcId="{E8E7D230-81F0-433C-985A-9482FC84E465}" destId="{5F36367B-420F-4842-A0D9-E2CA15D20D3E}" srcOrd="5" destOrd="0" presId="urn:microsoft.com/office/officeart/2005/8/layout/vList2"/>
    <dgm:cxn modelId="{B10F4165-B558-4707-9B68-280C60E733DF}" type="presParOf" srcId="{E8E7D230-81F0-433C-985A-9482FC84E465}" destId="{BABA53BF-EB9C-4266-9A70-DA2E5CE1FD69}" srcOrd="6" destOrd="0" presId="urn:microsoft.com/office/officeart/2005/8/layout/vList2"/>
    <dgm:cxn modelId="{EF8F33A9-0783-41A7-81E9-778E4C8850A5}" type="presParOf" srcId="{E8E7D230-81F0-433C-985A-9482FC84E465}" destId="{2B9F2642-B9AF-450C-9876-5537688EB0AA}" srcOrd="7" destOrd="0" presId="urn:microsoft.com/office/officeart/2005/8/layout/vList2"/>
    <dgm:cxn modelId="{EBB58C9C-FC95-47DC-B169-1867D73E84F0}" type="presParOf" srcId="{E8E7D230-81F0-433C-985A-9482FC84E465}" destId="{ABB8846C-EDED-48F8-8554-16A281A2EB6D}" srcOrd="8" destOrd="0" presId="urn:microsoft.com/office/officeart/2005/8/layout/vList2"/>
    <dgm:cxn modelId="{3DD212C6-EB14-45C2-8A7E-A126927E38DA}" type="presParOf" srcId="{E8E7D230-81F0-433C-985A-9482FC84E465}" destId="{F4CB0B39-98B6-4370-BC94-6258B57FFFC5}" srcOrd="9" destOrd="0" presId="urn:microsoft.com/office/officeart/2005/8/layout/vList2"/>
    <dgm:cxn modelId="{57165A87-A6F5-44B5-97AA-3D32DA015BDF}" type="presParOf" srcId="{E8E7D230-81F0-433C-985A-9482FC84E465}" destId="{8623EDF9-2E02-42F3-8DCD-82955E7D3F04}" srcOrd="10" destOrd="0" presId="urn:microsoft.com/office/officeart/2005/8/layout/vList2"/>
    <dgm:cxn modelId="{F4ED71DC-DB92-4AA4-9074-46D76E791A92}" type="presParOf" srcId="{E8E7D230-81F0-433C-985A-9482FC84E465}" destId="{3B77D55D-A950-42F3-8006-CC9DAAF73993}" srcOrd="11" destOrd="0" presId="urn:microsoft.com/office/officeart/2005/8/layout/vList2"/>
    <dgm:cxn modelId="{0D4A65CB-F40F-4591-A9C2-C8348E71F010}" type="presParOf" srcId="{E8E7D230-81F0-433C-985A-9482FC84E465}" destId="{8B847682-B81D-438D-9614-4516E1F44B54}"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90E4207-35FB-413D-9DBD-DAD4A4B7B72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C4BD387-58EC-4F08-BCC7-81393498BA4C}">
      <dgm:prSet/>
      <dgm:spPr/>
      <dgm:t>
        <a:bodyPr/>
        <a:lstStyle/>
        <a:p>
          <a:r>
            <a:rPr lang="en-GB"/>
            <a:t>Employee emotions and feelings play a role in the management of organisations.</a:t>
          </a:r>
          <a:endParaRPr lang="en-US"/>
        </a:p>
      </dgm:t>
    </dgm:pt>
    <dgm:pt modelId="{729ECE28-2249-4561-AB0E-9AA993AED2DC}" type="parTrans" cxnId="{2CAAE152-78C2-4595-B58C-B5F9D4524786}">
      <dgm:prSet/>
      <dgm:spPr/>
      <dgm:t>
        <a:bodyPr/>
        <a:lstStyle/>
        <a:p>
          <a:endParaRPr lang="en-US"/>
        </a:p>
      </dgm:t>
    </dgm:pt>
    <dgm:pt modelId="{5CDEFE64-EA50-494A-81A5-88F9A94719B2}" type="sibTrans" cxnId="{2CAAE152-78C2-4595-B58C-B5F9D4524786}">
      <dgm:prSet/>
      <dgm:spPr/>
      <dgm:t>
        <a:bodyPr/>
        <a:lstStyle/>
        <a:p>
          <a:endParaRPr lang="en-US"/>
        </a:p>
      </dgm:t>
    </dgm:pt>
    <dgm:pt modelId="{F388ADF5-52B7-4D2D-B26D-0F086D82F9DF}">
      <dgm:prSet/>
      <dgm:spPr/>
      <dgm:t>
        <a:bodyPr/>
        <a:lstStyle/>
        <a:p>
          <a:r>
            <a:rPr lang="en-GB"/>
            <a:t>Focus has shifted to the display of emotions as part of the job role. </a:t>
          </a:r>
          <a:endParaRPr lang="en-US"/>
        </a:p>
      </dgm:t>
    </dgm:pt>
    <dgm:pt modelId="{6FCAE07B-77F9-403F-8A86-E4C9431332ED}" type="parTrans" cxnId="{08C5E5AC-F8BE-4CA6-A5A2-30A6294DF706}">
      <dgm:prSet/>
      <dgm:spPr/>
      <dgm:t>
        <a:bodyPr/>
        <a:lstStyle/>
        <a:p>
          <a:endParaRPr lang="en-US"/>
        </a:p>
      </dgm:t>
    </dgm:pt>
    <dgm:pt modelId="{1830C416-AFB8-436A-BCFC-88738A99D503}" type="sibTrans" cxnId="{08C5E5AC-F8BE-4CA6-A5A2-30A6294DF706}">
      <dgm:prSet/>
      <dgm:spPr/>
      <dgm:t>
        <a:bodyPr/>
        <a:lstStyle/>
        <a:p>
          <a:endParaRPr lang="en-US"/>
        </a:p>
      </dgm:t>
    </dgm:pt>
    <dgm:pt modelId="{C2DA06EA-2E95-412C-9031-1C9276E1DA8D}">
      <dgm:prSet/>
      <dgm:spPr/>
      <dgm:t>
        <a:bodyPr/>
        <a:lstStyle/>
        <a:p>
          <a:r>
            <a:rPr lang="en-GB"/>
            <a:t>The ‘moment of truth’ (service interactions)</a:t>
          </a:r>
          <a:endParaRPr lang="en-US"/>
        </a:p>
      </dgm:t>
    </dgm:pt>
    <dgm:pt modelId="{2F8E908A-8696-482C-B4A7-52C6D9C837AA}" type="parTrans" cxnId="{1596BDC8-3778-4E41-992B-3F688FC7CB8E}">
      <dgm:prSet/>
      <dgm:spPr/>
      <dgm:t>
        <a:bodyPr/>
        <a:lstStyle/>
        <a:p>
          <a:endParaRPr lang="en-US"/>
        </a:p>
      </dgm:t>
    </dgm:pt>
    <dgm:pt modelId="{7ACCCD78-ADBF-425A-82E8-7FCF32774E94}" type="sibTrans" cxnId="{1596BDC8-3778-4E41-992B-3F688FC7CB8E}">
      <dgm:prSet/>
      <dgm:spPr/>
      <dgm:t>
        <a:bodyPr/>
        <a:lstStyle/>
        <a:p>
          <a:endParaRPr lang="en-US"/>
        </a:p>
      </dgm:t>
    </dgm:pt>
    <dgm:pt modelId="{3C375F8C-B525-4358-93DB-0AA5FE1DDD2D}">
      <dgm:prSet/>
      <dgm:spPr/>
      <dgm:t>
        <a:bodyPr/>
        <a:lstStyle/>
        <a:p>
          <a:r>
            <a:rPr lang="en-GB"/>
            <a:t>Research aimed to understand the emotions of the customer, employee and organisational climate.</a:t>
          </a:r>
          <a:endParaRPr lang="en-US"/>
        </a:p>
      </dgm:t>
    </dgm:pt>
    <dgm:pt modelId="{C31BE90A-D3C7-4402-979A-2451A4BDB0C3}" type="parTrans" cxnId="{FF9CB983-86BD-4D5F-BF67-E9B28BC41B9D}">
      <dgm:prSet/>
      <dgm:spPr/>
      <dgm:t>
        <a:bodyPr/>
        <a:lstStyle/>
        <a:p>
          <a:endParaRPr lang="en-US"/>
        </a:p>
      </dgm:t>
    </dgm:pt>
    <dgm:pt modelId="{F9094993-9BAE-4CC5-92EF-8D16791DED21}" type="sibTrans" cxnId="{FF9CB983-86BD-4D5F-BF67-E9B28BC41B9D}">
      <dgm:prSet/>
      <dgm:spPr/>
      <dgm:t>
        <a:bodyPr/>
        <a:lstStyle/>
        <a:p>
          <a:endParaRPr lang="en-US"/>
        </a:p>
      </dgm:t>
    </dgm:pt>
    <dgm:pt modelId="{4BF440D3-D63C-469B-9B9D-08743139C489}">
      <dgm:prSet/>
      <dgm:spPr/>
      <dgm:t>
        <a:bodyPr/>
        <a:lstStyle/>
        <a:p>
          <a:r>
            <a:rPr lang="en-GB"/>
            <a:t>Two types of acting (surface and deep)</a:t>
          </a:r>
          <a:endParaRPr lang="en-US"/>
        </a:p>
      </dgm:t>
    </dgm:pt>
    <dgm:pt modelId="{62AAB16D-E9C5-4DC9-A7CD-17676DA25215}" type="parTrans" cxnId="{30B44693-15B2-4DB8-8EAA-CF04B4966AB4}">
      <dgm:prSet/>
      <dgm:spPr/>
      <dgm:t>
        <a:bodyPr/>
        <a:lstStyle/>
        <a:p>
          <a:endParaRPr lang="en-US"/>
        </a:p>
      </dgm:t>
    </dgm:pt>
    <dgm:pt modelId="{B552297B-9BFC-4221-8FB9-F9FF35AFD8E5}" type="sibTrans" cxnId="{30B44693-15B2-4DB8-8EAA-CF04B4966AB4}">
      <dgm:prSet/>
      <dgm:spPr/>
      <dgm:t>
        <a:bodyPr/>
        <a:lstStyle/>
        <a:p>
          <a:endParaRPr lang="en-US"/>
        </a:p>
      </dgm:t>
    </dgm:pt>
    <dgm:pt modelId="{8AD6BB4C-F485-4823-8ADC-1A8DDA779481}" type="pres">
      <dgm:prSet presAssocID="{090E4207-35FB-413D-9DBD-DAD4A4B7B72B}" presName="vert0" presStyleCnt="0">
        <dgm:presLayoutVars>
          <dgm:dir/>
          <dgm:animOne val="branch"/>
          <dgm:animLvl val="lvl"/>
        </dgm:presLayoutVars>
      </dgm:prSet>
      <dgm:spPr/>
    </dgm:pt>
    <dgm:pt modelId="{7D8F5009-5ABF-4C99-BFCD-3A3A6CFB0758}" type="pres">
      <dgm:prSet presAssocID="{BC4BD387-58EC-4F08-BCC7-81393498BA4C}" presName="thickLine" presStyleLbl="alignNode1" presStyleIdx="0" presStyleCnt="5"/>
      <dgm:spPr/>
    </dgm:pt>
    <dgm:pt modelId="{FA2CF68E-43DB-4FF9-885D-794EE042C816}" type="pres">
      <dgm:prSet presAssocID="{BC4BD387-58EC-4F08-BCC7-81393498BA4C}" presName="horz1" presStyleCnt="0"/>
      <dgm:spPr/>
    </dgm:pt>
    <dgm:pt modelId="{A5D6B13E-5C46-4D53-BEF0-391D1D6FF173}" type="pres">
      <dgm:prSet presAssocID="{BC4BD387-58EC-4F08-BCC7-81393498BA4C}" presName="tx1" presStyleLbl="revTx" presStyleIdx="0" presStyleCnt="5"/>
      <dgm:spPr/>
    </dgm:pt>
    <dgm:pt modelId="{D30E7D54-632B-4402-AC2A-BBB38EB1CA5F}" type="pres">
      <dgm:prSet presAssocID="{BC4BD387-58EC-4F08-BCC7-81393498BA4C}" presName="vert1" presStyleCnt="0"/>
      <dgm:spPr/>
    </dgm:pt>
    <dgm:pt modelId="{598D54EC-806B-4275-8ED1-C810FB88D1A5}" type="pres">
      <dgm:prSet presAssocID="{F388ADF5-52B7-4D2D-B26D-0F086D82F9DF}" presName="thickLine" presStyleLbl="alignNode1" presStyleIdx="1" presStyleCnt="5"/>
      <dgm:spPr/>
    </dgm:pt>
    <dgm:pt modelId="{D82252B1-4F6E-4AEC-B4E9-9B30DD4CAD3A}" type="pres">
      <dgm:prSet presAssocID="{F388ADF5-52B7-4D2D-B26D-0F086D82F9DF}" presName="horz1" presStyleCnt="0"/>
      <dgm:spPr/>
    </dgm:pt>
    <dgm:pt modelId="{D021A927-0283-4042-8E29-FB016C953DFC}" type="pres">
      <dgm:prSet presAssocID="{F388ADF5-52B7-4D2D-B26D-0F086D82F9DF}" presName="tx1" presStyleLbl="revTx" presStyleIdx="1" presStyleCnt="5"/>
      <dgm:spPr/>
    </dgm:pt>
    <dgm:pt modelId="{CF376AEA-2DE6-4DD5-9ABB-4BCF63771947}" type="pres">
      <dgm:prSet presAssocID="{F388ADF5-52B7-4D2D-B26D-0F086D82F9DF}" presName="vert1" presStyleCnt="0"/>
      <dgm:spPr/>
    </dgm:pt>
    <dgm:pt modelId="{1F3317FB-EF92-407E-9A13-059C2388C5A8}" type="pres">
      <dgm:prSet presAssocID="{C2DA06EA-2E95-412C-9031-1C9276E1DA8D}" presName="thickLine" presStyleLbl="alignNode1" presStyleIdx="2" presStyleCnt="5"/>
      <dgm:spPr/>
    </dgm:pt>
    <dgm:pt modelId="{811D764E-C6B7-4F78-8EB3-AEB4470F2BB1}" type="pres">
      <dgm:prSet presAssocID="{C2DA06EA-2E95-412C-9031-1C9276E1DA8D}" presName="horz1" presStyleCnt="0"/>
      <dgm:spPr/>
    </dgm:pt>
    <dgm:pt modelId="{E1406D55-E674-4FF0-82C4-BA42BB5EB06E}" type="pres">
      <dgm:prSet presAssocID="{C2DA06EA-2E95-412C-9031-1C9276E1DA8D}" presName="tx1" presStyleLbl="revTx" presStyleIdx="2" presStyleCnt="5"/>
      <dgm:spPr/>
    </dgm:pt>
    <dgm:pt modelId="{1B203B3E-FEB7-49A4-92E4-B67C30DFF63F}" type="pres">
      <dgm:prSet presAssocID="{C2DA06EA-2E95-412C-9031-1C9276E1DA8D}" presName="vert1" presStyleCnt="0"/>
      <dgm:spPr/>
    </dgm:pt>
    <dgm:pt modelId="{F6B3DF48-4A62-43B3-8D5D-0A0A923FFA26}" type="pres">
      <dgm:prSet presAssocID="{3C375F8C-B525-4358-93DB-0AA5FE1DDD2D}" presName="thickLine" presStyleLbl="alignNode1" presStyleIdx="3" presStyleCnt="5"/>
      <dgm:spPr/>
    </dgm:pt>
    <dgm:pt modelId="{2222F1DB-A9BC-40EB-A595-887438ACA793}" type="pres">
      <dgm:prSet presAssocID="{3C375F8C-B525-4358-93DB-0AA5FE1DDD2D}" presName="horz1" presStyleCnt="0"/>
      <dgm:spPr/>
    </dgm:pt>
    <dgm:pt modelId="{643431F4-1D8D-465A-AC78-B8923AA3CC7C}" type="pres">
      <dgm:prSet presAssocID="{3C375F8C-B525-4358-93DB-0AA5FE1DDD2D}" presName="tx1" presStyleLbl="revTx" presStyleIdx="3" presStyleCnt="5"/>
      <dgm:spPr/>
    </dgm:pt>
    <dgm:pt modelId="{C00BB824-C411-4276-83E6-1FAF0E6C43E7}" type="pres">
      <dgm:prSet presAssocID="{3C375F8C-B525-4358-93DB-0AA5FE1DDD2D}" presName="vert1" presStyleCnt="0"/>
      <dgm:spPr/>
    </dgm:pt>
    <dgm:pt modelId="{4095323F-5E32-41CB-821F-CC172B4ADD3A}" type="pres">
      <dgm:prSet presAssocID="{4BF440D3-D63C-469B-9B9D-08743139C489}" presName="thickLine" presStyleLbl="alignNode1" presStyleIdx="4" presStyleCnt="5"/>
      <dgm:spPr/>
    </dgm:pt>
    <dgm:pt modelId="{9F096CAC-2D7F-4BEC-B7D7-76BA3F50D94D}" type="pres">
      <dgm:prSet presAssocID="{4BF440D3-D63C-469B-9B9D-08743139C489}" presName="horz1" presStyleCnt="0"/>
      <dgm:spPr/>
    </dgm:pt>
    <dgm:pt modelId="{546473EF-E737-40D2-AB64-0DD918FDF78D}" type="pres">
      <dgm:prSet presAssocID="{4BF440D3-D63C-469B-9B9D-08743139C489}" presName="tx1" presStyleLbl="revTx" presStyleIdx="4" presStyleCnt="5"/>
      <dgm:spPr/>
    </dgm:pt>
    <dgm:pt modelId="{5518D0EE-88AC-4454-BD4D-E8F2C6787EA1}" type="pres">
      <dgm:prSet presAssocID="{4BF440D3-D63C-469B-9B9D-08743139C489}" presName="vert1" presStyleCnt="0"/>
      <dgm:spPr/>
    </dgm:pt>
  </dgm:ptLst>
  <dgm:cxnLst>
    <dgm:cxn modelId="{298F9D38-CAA6-4FD9-BE74-20397B20D0F1}" type="presOf" srcId="{3C375F8C-B525-4358-93DB-0AA5FE1DDD2D}" destId="{643431F4-1D8D-465A-AC78-B8923AA3CC7C}" srcOrd="0" destOrd="0" presId="urn:microsoft.com/office/officeart/2008/layout/LinedList"/>
    <dgm:cxn modelId="{7F4C9061-10FE-4E70-8589-876D462F2EAA}" type="presOf" srcId="{C2DA06EA-2E95-412C-9031-1C9276E1DA8D}" destId="{E1406D55-E674-4FF0-82C4-BA42BB5EB06E}" srcOrd="0" destOrd="0" presId="urn:microsoft.com/office/officeart/2008/layout/LinedList"/>
    <dgm:cxn modelId="{2CAAE152-78C2-4595-B58C-B5F9D4524786}" srcId="{090E4207-35FB-413D-9DBD-DAD4A4B7B72B}" destId="{BC4BD387-58EC-4F08-BCC7-81393498BA4C}" srcOrd="0" destOrd="0" parTransId="{729ECE28-2249-4561-AB0E-9AA993AED2DC}" sibTransId="{5CDEFE64-EA50-494A-81A5-88F9A94719B2}"/>
    <dgm:cxn modelId="{FF9CB983-86BD-4D5F-BF67-E9B28BC41B9D}" srcId="{090E4207-35FB-413D-9DBD-DAD4A4B7B72B}" destId="{3C375F8C-B525-4358-93DB-0AA5FE1DDD2D}" srcOrd="3" destOrd="0" parTransId="{C31BE90A-D3C7-4402-979A-2451A4BDB0C3}" sibTransId="{F9094993-9BAE-4CC5-92EF-8D16791DED21}"/>
    <dgm:cxn modelId="{30B44693-15B2-4DB8-8EAA-CF04B4966AB4}" srcId="{090E4207-35FB-413D-9DBD-DAD4A4B7B72B}" destId="{4BF440D3-D63C-469B-9B9D-08743139C489}" srcOrd="4" destOrd="0" parTransId="{62AAB16D-E9C5-4DC9-A7CD-17676DA25215}" sibTransId="{B552297B-9BFC-4221-8FB9-F9FF35AFD8E5}"/>
    <dgm:cxn modelId="{08C5E5AC-F8BE-4CA6-A5A2-30A6294DF706}" srcId="{090E4207-35FB-413D-9DBD-DAD4A4B7B72B}" destId="{F388ADF5-52B7-4D2D-B26D-0F086D82F9DF}" srcOrd="1" destOrd="0" parTransId="{6FCAE07B-77F9-403F-8A86-E4C9431332ED}" sibTransId="{1830C416-AFB8-436A-BCFC-88738A99D503}"/>
    <dgm:cxn modelId="{F9BFEBBC-7AF3-489D-842B-DC3380411A33}" type="presOf" srcId="{090E4207-35FB-413D-9DBD-DAD4A4B7B72B}" destId="{8AD6BB4C-F485-4823-8ADC-1A8DDA779481}" srcOrd="0" destOrd="0" presId="urn:microsoft.com/office/officeart/2008/layout/LinedList"/>
    <dgm:cxn modelId="{646746C3-5D2D-4A25-A6BD-69B4E2E9EB9C}" type="presOf" srcId="{F388ADF5-52B7-4D2D-B26D-0F086D82F9DF}" destId="{D021A927-0283-4042-8E29-FB016C953DFC}" srcOrd="0" destOrd="0" presId="urn:microsoft.com/office/officeart/2008/layout/LinedList"/>
    <dgm:cxn modelId="{405BBDC5-1DC1-41F4-AB6F-4B36241C5CDD}" type="presOf" srcId="{4BF440D3-D63C-469B-9B9D-08743139C489}" destId="{546473EF-E737-40D2-AB64-0DD918FDF78D}" srcOrd="0" destOrd="0" presId="urn:microsoft.com/office/officeart/2008/layout/LinedList"/>
    <dgm:cxn modelId="{1596BDC8-3778-4E41-992B-3F688FC7CB8E}" srcId="{090E4207-35FB-413D-9DBD-DAD4A4B7B72B}" destId="{C2DA06EA-2E95-412C-9031-1C9276E1DA8D}" srcOrd="2" destOrd="0" parTransId="{2F8E908A-8696-482C-B4A7-52C6D9C837AA}" sibTransId="{7ACCCD78-ADBF-425A-82E8-7FCF32774E94}"/>
    <dgm:cxn modelId="{47269DE8-2166-4864-86D3-08B75FDDFCDE}" type="presOf" srcId="{BC4BD387-58EC-4F08-BCC7-81393498BA4C}" destId="{A5D6B13E-5C46-4D53-BEF0-391D1D6FF173}" srcOrd="0" destOrd="0" presId="urn:microsoft.com/office/officeart/2008/layout/LinedList"/>
    <dgm:cxn modelId="{DB635B2D-932C-4E38-AB51-A4298F702A25}" type="presParOf" srcId="{8AD6BB4C-F485-4823-8ADC-1A8DDA779481}" destId="{7D8F5009-5ABF-4C99-BFCD-3A3A6CFB0758}" srcOrd="0" destOrd="0" presId="urn:microsoft.com/office/officeart/2008/layout/LinedList"/>
    <dgm:cxn modelId="{853B31E7-AF6D-4F2D-B58C-604D88ACE975}" type="presParOf" srcId="{8AD6BB4C-F485-4823-8ADC-1A8DDA779481}" destId="{FA2CF68E-43DB-4FF9-885D-794EE042C816}" srcOrd="1" destOrd="0" presId="urn:microsoft.com/office/officeart/2008/layout/LinedList"/>
    <dgm:cxn modelId="{F19BAC66-078C-48F8-905B-B7667B4C41C4}" type="presParOf" srcId="{FA2CF68E-43DB-4FF9-885D-794EE042C816}" destId="{A5D6B13E-5C46-4D53-BEF0-391D1D6FF173}" srcOrd="0" destOrd="0" presId="urn:microsoft.com/office/officeart/2008/layout/LinedList"/>
    <dgm:cxn modelId="{733BC05B-CB42-4E6E-A2DC-3AAB3EE3ACED}" type="presParOf" srcId="{FA2CF68E-43DB-4FF9-885D-794EE042C816}" destId="{D30E7D54-632B-4402-AC2A-BBB38EB1CA5F}" srcOrd="1" destOrd="0" presId="urn:microsoft.com/office/officeart/2008/layout/LinedList"/>
    <dgm:cxn modelId="{3EA011F5-B5BF-40C3-B365-C7C83817C50F}" type="presParOf" srcId="{8AD6BB4C-F485-4823-8ADC-1A8DDA779481}" destId="{598D54EC-806B-4275-8ED1-C810FB88D1A5}" srcOrd="2" destOrd="0" presId="urn:microsoft.com/office/officeart/2008/layout/LinedList"/>
    <dgm:cxn modelId="{39ACCF67-A02D-498F-A890-0D8A0813FB6D}" type="presParOf" srcId="{8AD6BB4C-F485-4823-8ADC-1A8DDA779481}" destId="{D82252B1-4F6E-4AEC-B4E9-9B30DD4CAD3A}" srcOrd="3" destOrd="0" presId="urn:microsoft.com/office/officeart/2008/layout/LinedList"/>
    <dgm:cxn modelId="{D7F0BF1C-CAC9-4048-864D-3D915CA5E7E3}" type="presParOf" srcId="{D82252B1-4F6E-4AEC-B4E9-9B30DD4CAD3A}" destId="{D021A927-0283-4042-8E29-FB016C953DFC}" srcOrd="0" destOrd="0" presId="urn:microsoft.com/office/officeart/2008/layout/LinedList"/>
    <dgm:cxn modelId="{25544662-9B3F-46EE-97C5-BF1BF8A25A0B}" type="presParOf" srcId="{D82252B1-4F6E-4AEC-B4E9-9B30DD4CAD3A}" destId="{CF376AEA-2DE6-4DD5-9ABB-4BCF63771947}" srcOrd="1" destOrd="0" presId="urn:microsoft.com/office/officeart/2008/layout/LinedList"/>
    <dgm:cxn modelId="{91A0CF64-5CC8-4FC9-91AC-3D482AE89498}" type="presParOf" srcId="{8AD6BB4C-F485-4823-8ADC-1A8DDA779481}" destId="{1F3317FB-EF92-407E-9A13-059C2388C5A8}" srcOrd="4" destOrd="0" presId="urn:microsoft.com/office/officeart/2008/layout/LinedList"/>
    <dgm:cxn modelId="{EBDD7F79-1C20-49C5-ABD0-A6642E36FC90}" type="presParOf" srcId="{8AD6BB4C-F485-4823-8ADC-1A8DDA779481}" destId="{811D764E-C6B7-4F78-8EB3-AEB4470F2BB1}" srcOrd="5" destOrd="0" presId="urn:microsoft.com/office/officeart/2008/layout/LinedList"/>
    <dgm:cxn modelId="{905E3C53-9054-4656-AC82-509A687724A4}" type="presParOf" srcId="{811D764E-C6B7-4F78-8EB3-AEB4470F2BB1}" destId="{E1406D55-E674-4FF0-82C4-BA42BB5EB06E}" srcOrd="0" destOrd="0" presId="urn:microsoft.com/office/officeart/2008/layout/LinedList"/>
    <dgm:cxn modelId="{0E074D50-A9D5-4E11-ABD4-58E331609BDD}" type="presParOf" srcId="{811D764E-C6B7-4F78-8EB3-AEB4470F2BB1}" destId="{1B203B3E-FEB7-49A4-92E4-B67C30DFF63F}" srcOrd="1" destOrd="0" presId="urn:microsoft.com/office/officeart/2008/layout/LinedList"/>
    <dgm:cxn modelId="{329FE9F7-215B-422C-A460-86C38D63D6F1}" type="presParOf" srcId="{8AD6BB4C-F485-4823-8ADC-1A8DDA779481}" destId="{F6B3DF48-4A62-43B3-8D5D-0A0A923FFA26}" srcOrd="6" destOrd="0" presId="urn:microsoft.com/office/officeart/2008/layout/LinedList"/>
    <dgm:cxn modelId="{25F0D2CD-7B7E-40F2-8429-945DE000A8FD}" type="presParOf" srcId="{8AD6BB4C-F485-4823-8ADC-1A8DDA779481}" destId="{2222F1DB-A9BC-40EB-A595-887438ACA793}" srcOrd="7" destOrd="0" presId="urn:microsoft.com/office/officeart/2008/layout/LinedList"/>
    <dgm:cxn modelId="{2033B87C-65D5-42D8-A495-A0AFFF4AFF46}" type="presParOf" srcId="{2222F1DB-A9BC-40EB-A595-887438ACA793}" destId="{643431F4-1D8D-465A-AC78-B8923AA3CC7C}" srcOrd="0" destOrd="0" presId="urn:microsoft.com/office/officeart/2008/layout/LinedList"/>
    <dgm:cxn modelId="{42320F11-198F-4603-B240-B3881692379A}" type="presParOf" srcId="{2222F1DB-A9BC-40EB-A595-887438ACA793}" destId="{C00BB824-C411-4276-83E6-1FAF0E6C43E7}" srcOrd="1" destOrd="0" presId="urn:microsoft.com/office/officeart/2008/layout/LinedList"/>
    <dgm:cxn modelId="{7A0E6392-204A-4014-9BDC-05A0FB205C2B}" type="presParOf" srcId="{8AD6BB4C-F485-4823-8ADC-1A8DDA779481}" destId="{4095323F-5E32-41CB-821F-CC172B4ADD3A}" srcOrd="8" destOrd="0" presId="urn:microsoft.com/office/officeart/2008/layout/LinedList"/>
    <dgm:cxn modelId="{65CCC676-B3F3-49AF-B0C1-6EE336DFFBA3}" type="presParOf" srcId="{8AD6BB4C-F485-4823-8ADC-1A8DDA779481}" destId="{9F096CAC-2D7F-4BEC-B7D7-76BA3F50D94D}" srcOrd="9" destOrd="0" presId="urn:microsoft.com/office/officeart/2008/layout/LinedList"/>
    <dgm:cxn modelId="{EACF2E71-4C19-4592-A49C-DAE0CDBFD499}" type="presParOf" srcId="{9F096CAC-2D7F-4BEC-B7D7-76BA3F50D94D}" destId="{546473EF-E737-40D2-AB64-0DD918FDF78D}" srcOrd="0" destOrd="0" presId="urn:microsoft.com/office/officeart/2008/layout/LinedList"/>
    <dgm:cxn modelId="{C1325781-3F4F-4AAA-A204-7E2FF976DB41}" type="presParOf" srcId="{9F096CAC-2D7F-4BEC-B7D7-76BA3F50D94D}" destId="{5518D0EE-88AC-4454-BD4D-E8F2C6787EA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7BF4291-37D1-44EE-832B-381160BAE7E5}"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14479A3E-05FD-4D2F-8B82-C8F20FE23FEB}">
      <dgm:prSet/>
      <dgm:spPr/>
      <dgm:t>
        <a:bodyPr/>
        <a:lstStyle/>
        <a:p>
          <a:r>
            <a:rPr lang="en-GB" b="0" i="0"/>
            <a:t>Attempt to select employees whose goals match that of the organisation. </a:t>
          </a:r>
          <a:endParaRPr lang="en-US"/>
        </a:p>
      </dgm:t>
    </dgm:pt>
    <dgm:pt modelId="{AA392922-C3F8-41A4-B7E3-3F9FAF35130E}" type="parTrans" cxnId="{65646B80-135A-4D9D-A6E6-1C4F6B3D6E6A}">
      <dgm:prSet/>
      <dgm:spPr/>
      <dgm:t>
        <a:bodyPr/>
        <a:lstStyle/>
        <a:p>
          <a:endParaRPr lang="en-US"/>
        </a:p>
      </dgm:t>
    </dgm:pt>
    <dgm:pt modelId="{C2A51116-D7CD-4930-8598-54E36BA3D499}" type="sibTrans" cxnId="{65646B80-135A-4D9D-A6E6-1C4F6B3D6E6A}">
      <dgm:prSet/>
      <dgm:spPr/>
      <dgm:t>
        <a:bodyPr/>
        <a:lstStyle/>
        <a:p>
          <a:endParaRPr lang="en-US"/>
        </a:p>
      </dgm:t>
    </dgm:pt>
    <dgm:pt modelId="{6FCFF16B-AD57-4EDE-BF62-2C4A1EF6878A}">
      <dgm:prSet/>
      <dgm:spPr/>
      <dgm:t>
        <a:bodyPr/>
        <a:lstStyle/>
        <a:p>
          <a:r>
            <a:rPr lang="en-GB" b="0" i="0"/>
            <a:t>Acknowledge these goals and, where possible, try to align them to those of the business.</a:t>
          </a:r>
          <a:endParaRPr lang="en-US"/>
        </a:p>
      </dgm:t>
    </dgm:pt>
    <dgm:pt modelId="{E007818B-FA47-49B7-9A2E-58ABFEC30CF5}" type="parTrans" cxnId="{C376EB35-BB25-4C52-AEB5-8FB74221C294}">
      <dgm:prSet/>
      <dgm:spPr/>
      <dgm:t>
        <a:bodyPr/>
        <a:lstStyle/>
        <a:p>
          <a:endParaRPr lang="en-US"/>
        </a:p>
      </dgm:t>
    </dgm:pt>
    <dgm:pt modelId="{F591B6E6-F1AD-485A-A636-952AE1D29F0B}" type="sibTrans" cxnId="{C376EB35-BB25-4C52-AEB5-8FB74221C294}">
      <dgm:prSet/>
      <dgm:spPr/>
      <dgm:t>
        <a:bodyPr/>
        <a:lstStyle/>
        <a:p>
          <a:endParaRPr lang="en-US"/>
        </a:p>
      </dgm:t>
    </dgm:pt>
    <dgm:pt modelId="{823C1489-1344-4C86-BA37-6CC6AC913F4E}">
      <dgm:prSet/>
      <dgm:spPr/>
      <dgm:t>
        <a:bodyPr/>
        <a:lstStyle/>
        <a:p>
          <a:r>
            <a:rPr lang="en-GB" b="0" i="0"/>
            <a:t>Try to link financial rewards with the desired emotions. </a:t>
          </a:r>
          <a:endParaRPr lang="en-US"/>
        </a:p>
      </dgm:t>
    </dgm:pt>
    <dgm:pt modelId="{B1CEFFB5-1A06-4FC9-BC43-BBD3BC7B77AC}" type="parTrans" cxnId="{4DFA0C08-85EE-4934-BF4C-33AF0D1D3426}">
      <dgm:prSet/>
      <dgm:spPr/>
      <dgm:t>
        <a:bodyPr/>
        <a:lstStyle/>
        <a:p>
          <a:endParaRPr lang="en-US"/>
        </a:p>
      </dgm:t>
    </dgm:pt>
    <dgm:pt modelId="{08773230-7162-4E76-90A0-E86422436C98}" type="sibTrans" cxnId="{4DFA0C08-85EE-4934-BF4C-33AF0D1D3426}">
      <dgm:prSet/>
      <dgm:spPr/>
      <dgm:t>
        <a:bodyPr/>
        <a:lstStyle/>
        <a:p>
          <a:endParaRPr lang="en-US"/>
        </a:p>
      </dgm:t>
    </dgm:pt>
    <dgm:pt modelId="{9DDCA793-D12E-48E4-A106-2EBAE1771022}">
      <dgm:prSet/>
      <dgm:spPr/>
      <dgm:t>
        <a:bodyPr/>
        <a:lstStyle/>
        <a:p>
          <a:r>
            <a:rPr lang="en-GB" dirty="0"/>
            <a:t>QUESTION - Considering your own organisation, how effective is their approach compared to these recommendations, and why?</a:t>
          </a:r>
          <a:endParaRPr lang="en-US" dirty="0"/>
        </a:p>
      </dgm:t>
    </dgm:pt>
    <dgm:pt modelId="{10289F76-CB2B-4BD6-BBFA-4ABD61C4B93F}" type="parTrans" cxnId="{4E407453-D5CA-4572-8042-0DE36599F759}">
      <dgm:prSet/>
      <dgm:spPr/>
      <dgm:t>
        <a:bodyPr/>
        <a:lstStyle/>
        <a:p>
          <a:endParaRPr lang="en-US"/>
        </a:p>
      </dgm:t>
    </dgm:pt>
    <dgm:pt modelId="{4899EE1F-ADF2-460E-9B2E-87D619683EFF}" type="sibTrans" cxnId="{4E407453-D5CA-4572-8042-0DE36599F759}">
      <dgm:prSet/>
      <dgm:spPr/>
      <dgm:t>
        <a:bodyPr/>
        <a:lstStyle/>
        <a:p>
          <a:endParaRPr lang="en-US"/>
        </a:p>
      </dgm:t>
    </dgm:pt>
    <dgm:pt modelId="{3111F39C-5F01-4E5C-97F1-75EE2F8E65D0}" type="pres">
      <dgm:prSet presAssocID="{A7BF4291-37D1-44EE-832B-381160BAE7E5}" presName="hierChild1" presStyleCnt="0">
        <dgm:presLayoutVars>
          <dgm:chPref val="1"/>
          <dgm:dir/>
          <dgm:animOne val="branch"/>
          <dgm:animLvl val="lvl"/>
          <dgm:resizeHandles/>
        </dgm:presLayoutVars>
      </dgm:prSet>
      <dgm:spPr/>
    </dgm:pt>
    <dgm:pt modelId="{348A9FB9-34C4-4D9F-ACDA-1D4DA5DB327F}" type="pres">
      <dgm:prSet presAssocID="{14479A3E-05FD-4D2F-8B82-C8F20FE23FEB}" presName="hierRoot1" presStyleCnt="0"/>
      <dgm:spPr/>
    </dgm:pt>
    <dgm:pt modelId="{EF4F71B0-9384-490F-ABAE-19864907466C}" type="pres">
      <dgm:prSet presAssocID="{14479A3E-05FD-4D2F-8B82-C8F20FE23FEB}" presName="composite" presStyleCnt="0"/>
      <dgm:spPr/>
    </dgm:pt>
    <dgm:pt modelId="{E50EF5D5-12D6-4126-8503-161A43966ECC}" type="pres">
      <dgm:prSet presAssocID="{14479A3E-05FD-4D2F-8B82-C8F20FE23FEB}" presName="background" presStyleLbl="node0" presStyleIdx="0" presStyleCnt="4"/>
      <dgm:spPr/>
    </dgm:pt>
    <dgm:pt modelId="{D902490F-49CB-4381-B52F-6DF5F484BC59}" type="pres">
      <dgm:prSet presAssocID="{14479A3E-05FD-4D2F-8B82-C8F20FE23FEB}" presName="text" presStyleLbl="fgAcc0" presStyleIdx="0" presStyleCnt="4">
        <dgm:presLayoutVars>
          <dgm:chPref val="3"/>
        </dgm:presLayoutVars>
      </dgm:prSet>
      <dgm:spPr/>
    </dgm:pt>
    <dgm:pt modelId="{CA9BBA62-AC45-469E-8A06-FFC99A14EE7E}" type="pres">
      <dgm:prSet presAssocID="{14479A3E-05FD-4D2F-8B82-C8F20FE23FEB}" presName="hierChild2" presStyleCnt="0"/>
      <dgm:spPr/>
    </dgm:pt>
    <dgm:pt modelId="{76342ECD-CB56-4810-A901-01DBA7D13CA2}" type="pres">
      <dgm:prSet presAssocID="{6FCFF16B-AD57-4EDE-BF62-2C4A1EF6878A}" presName="hierRoot1" presStyleCnt="0"/>
      <dgm:spPr/>
    </dgm:pt>
    <dgm:pt modelId="{7EA26800-99E6-48D4-A48A-8E96939FEB84}" type="pres">
      <dgm:prSet presAssocID="{6FCFF16B-AD57-4EDE-BF62-2C4A1EF6878A}" presName="composite" presStyleCnt="0"/>
      <dgm:spPr/>
    </dgm:pt>
    <dgm:pt modelId="{D8E90AC3-20FF-4648-BA36-A9174A354F28}" type="pres">
      <dgm:prSet presAssocID="{6FCFF16B-AD57-4EDE-BF62-2C4A1EF6878A}" presName="background" presStyleLbl="node0" presStyleIdx="1" presStyleCnt="4"/>
      <dgm:spPr/>
    </dgm:pt>
    <dgm:pt modelId="{73395577-8416-4821-B372-2D170BDB6CD6}" type="pres">
      <dgm:prSet presAssocID="{6FCFF16B-AD57-4EDE-BF62-2C4A1EF6878A}" presName="text" presStyleLbl="fgAcc0" presStyleIdx="1" presStyleCnt="4">
        <dgm:presLayoutVars>
          <dgm:chPref val="3"/>
        </dgm:presLayoutVars>
      </dgm:prSet>
      <dgm:spPr/>
    </dgm:pt>
    <dgm:pt modelId="{2E588690-28A4-49F1-AE8C-0CD4DDACD47C}" type="pres">
      <dgm:prSet presAssocID="{6FCFF16B-AD57-4EDE-BF62-2C4A1EF6878A}" presName="hierChild2" presStyleCnt="0"/>
      <dgm:spPr/>
    </dgm:pt>
    <dgm:pt modelId="{536A6208-641A-4469-95D5-04ECDFB02738}" type="pres">
      <dgm:prSet presAssocID="{823C1489-1344-4C86-BA37-6CC6AC913F4E}" presName="hierRoot1" presStyleCnt="0"/>
      <dgm:spPr/>
    </dgm:pt>
    <dgm:pt modelId="{321DBAB2-B738-4767-BE1F-E26316C5B8B3}" type="pres">
      <dgm:prSet presAssocID="{823C1489-1344-4C86-BA37-6CC6AC913F4E}" presName="composite" presStyleCnt="0"/>
      <dgm:spPr/>
    </dgm:pt>
    <dgm:pt modelId="{1ABA0026-AE87-4B10-AC70-ED25EB3C33B3}" type="pres">
      <dgm:prSet presAssocID="{823C1489-1344-4C86-BA37-6CC6AC913F4E}" presName="background" presStyleLbl="node0" presStyleIdx="2" presStyleCnt="4"/>
      <dgm:spPr/>
    </dgm:pt>
    <dgm:pt modelId="{DB60AF7C-18FA-460B-8425-8FA97CE8C09B}" type="pres">
      <dgm:prSet presAssocID="{823C1489-1344-4C86-BA37-6CC6AC913F4E}" presName="text" presStyleLbl="fgAcc0" presStyleIdx="2" presStyleCnt="4">
        <dgm:presLayoutVars>
          <dgm:chPref val="3"/>
        </dgm:presLayoutVars>
      </dgm:prSet>
      <dgm:spPr/>
    </dgm:pt>
    <dgm:pt modelId="{6D95008C-1872-4648-976C-739E4BC60A85}" type="pres">
      <dgm:prSet presAssocID="{823C1489-1344-4C86-BA37-6CC6AC913F4E}" presName="hierChild2" presStyleCnt="0"/>
      <dgm:spPr/>
    </dgm:pt>
    <dgm:pt modelId="{CEC21671-F711-4F5A-B36C-533C7CB4286D}" type="pres">
      <dgm:prSet presAssocID="{9DDCA793-D12E-48E4-A106-2EBAE1771022}" presName="hierRoot1" presStyleCnt="0"/>
      <dgm:spPr/>
    </dgm:pt>
    <dgm:pt modelId="{488EE4C6-6287-4151-A7C5-F4CE3F9509CC}" type="pres">
      <dgm:prSet presAssocID="{9DDCA793-D12E-48E4-A106-2EBAE1771022}" presName="composite" presStyleCnt="0"/>
      <dgm:spPr/>
    </dgm:pt>
    <dgm:pt modelId="{8D4C3842-E26A-4A6E-9E75-EE2F41EB7F99}" type="pres">
      <dgm:prSet presAssocID="{9DDCA793-D12E-48E4-A106-2EBAE1771022}" presName="background" presStyleLbl="node0" presStyleIdx="3" presStyleCnt="4"/>
      <dgm:spPr/>
    </dgm:pt>
    <dgm:pt modelId="{8BD773C7-2340-49DE-A37B-F1561A3E7C6A}" type="pres">
      <dgm:prSet presAssocID="{9DDCA793-D12E-48E4-A106-2EBAE1771022}" presName="text" presStyleLbl="fgAcc0" presStyleIdx="3" presStyleCnt="4">
        <dgm:presLayoutVars>
          <dgm:chPref val="3"/>
        </dgm:presLayoutVars>
      </dgm:prSet>
      <dgm:spPr/>
    </dgm:pt>
    <dgm:pt modelId="{04A4130F-902D-442D-9A02-C8B9B28FEDD9}" type="pres">
      <dgm:prSet presAssocID="{9DDCA793-D12E-48E4-A106-2EBAE1771022}" presName="hierChild2" presStyleCnt="0"/>
      <dgm:spPr/>
    </dgm:pt>
  </dgm:ptLst>
  <dgm:cxnLst>
    <dgm:cxn modelId="{4DFA0C08-85EE-4934-BF4C-33AF0D1D3426}" srcId="{A7BF4291-37D1-44EE-832B-381160BAE7E5}" destId="{823C1489-1344-4C86-BA37-6CC6AC913F4E}" srcOrd="2" destOrd="0" parTransId="{B1CEFFB5-1A06-4FC9-BC43-BBD3BC7B77AC}" sibTransId="{08773230-7162-4E76-90A0-E86422436C98}"/>
    <dgm:cxn modelId="{C376EB35-BB25-4C52-AEB5-8FB74221C294}" srcId="{A7BF4291-37D1-44EE-832B-381160BAE7E5}" destId="{6FCFF16B-AD57-4EDE-BF62-2C4A1EF6878A}" srcOrd="1" destOrd="0" parTransId="{E007818B-FA47-49B7-9A2E-58ABFEC30CF5}" sibTransId="{F591B6E6-F1AD-485A-A636-952AE1D29F0B}"/>
    <dgm:cxn modelId="{B5A9A85F-61FF-41EE-9DD6-E641F9D3AB4D}" type="presOf" srcId="{823C1489-1344-4C86-BA37-6CC6AC913F4E}" destId="{DB60AF7C-18FA-460B-8425-8FA97CE8C09B}" srcOrd="0" destOrd="0" presId="urn:microsoft.com/office/officeart/2005/8/layout/hierarchy1"/>
    <dgm:cxn modelId="{4E407453-D5CA-4572-8042-0DE36599F759}" srcId="{A7BF4291-37D1-44EE-832B-381160BAE7E5}" destId="{9DDCA793-D12E-48E4-A106-2EBAE1771022}" srcOrd="3" destOrd="0" parTransId="{10289F76-CB2B-4BD6-BBFA-4ABD61C4B93F}" sibTransId="{4899EE1F-ADF2-460E-9B2E-87D619683EFF}"/>
    <dgm:cxn modelId="{65646B80-135A-4D9D-A6E6-1C4F6B3D6E6A}" srcId="{A7BF4291-37D1-44EE-832B-381160BAE7E5}" destId="{14479A3E-05FD-4D2F-8B82-C8F20FE23FEB}" srcOrd="0" destOrd="0" parTransId="{AA392922-C3F8-41A4-B7E3-3F9FAF35130E}" sibTransId="{C2A51116-D7CD-4930-8598-54E36BA3D499}"/>
    <dgm:cxn modelId="{CB948D86-5D5C-4C86-B178-61EF75D1BDCA}" type="presOf" srcId="{A7BF4291-37D1-44EE-832B-381160BAE7E5}" destId="{3111F39C-5F01-4E5C-97F1-75EE2F8E65D0}" srcOrd="0" destOrd="0" presId="urn:microsoft.com/office/officeart/2005/8/layout/hierarchy1"/>
    <dgm:cxn modelId="{52D1F2D7-9DEF-445F-99D7-14525100C1F6}" type="presOf" srcId="{6FCFF16B-AD57-4EDE-BF62-2C4A1EF6878A}" destId="{73395577-8416-4821-B372-2D170BDB6CD6}" srcOrd="0" destOrd="0" presId="urn:microsoft.com/office/officeart/2005/8/layout/hierarchy1"/>
    <dgm:cxn modelId="{F006B8E0-AA6C-446D-A793-82DD8A819FB8}" type="presOf" srcId="{9DDCA793-D12E-48E4-A106-2EBAE1771022}" destId="{8BD773C7-2340-49DE-A37B-F1561A3E7C6A}" srcOrd="0" destOrd="0" presId="urn:microsoft.com/office/officeart/2005/8/layout/hierarchy1"/>
    <dgm:cxn modelId="{ABB681FE-A659-46EA-ABF7-05EBDEA9BF7A}" type="presOf" srcId="{14479A3E-05FD-4D2F-8B82-C8F20FE23FEB}" destId="{D902490F-49CB-4381-B52F-6DF5F484BC59}" srcOrd="0" destOrd="0" presId="urn:microsoft.com/office/officeart/2005/8/layout/hierarchy1"/>
    <dgm:cxn modelId="{4F3529FF-69C1-4728-80AC-B97B2895C1E5}" type="presParOf" srcId="{3111F39C-5F01-4E5C-97F1-75EE2F8E65D0}" destId="{348A9FB9-34C4-4D9F-ACDA-1D4DA5DB327F}" srcOrd="0" destOrd="0" presId="urn:microsoft.com/office/officeart/2005/8/layout/hierarchy1"/>
    <dgm:cxn modelId="{934D01DB-26B1-42C3-ABEE-8B1F129FF7B0}" type="presParOf" srcId="{348A9FB9-34C4-4D9F-ACDA-1D4DA5DB327F}" destId="{EF4F71B0-9384-490F-ABAE-19864907466C}" srcOrd="0" destOrd="0" presId="urn:microsoft.com/office/officeart/2005/8/layout/hierarchy1"/>
    <dgm:cxn modelId="{D2417B64-D69A-404A-90EF-AC11A4D8C516}" type="presParOf" srcId="{EF4F71B0-9384-490F-ABAE-19864907466C}" destId="{E50EF5D5-12D6-4126-8503-161A43966ECC}" srcOrd="0" destOrd="0" presId="urn:microsoft.com/office/officeart/2005/8/layout/hierarchy1"/>
    <dgm:cxn modelId="{3C5E42A1-B590-4918-A325-F3DD4B331F53}" type="presParOf" srcId="{EF4F71B0-9384-490F-ABAE-19864907466C}" destId="{D902490F-49CB-4381-B52F-6DF5F484BC59}" srcOrd="1" destOrd="0" presId="urn:microsoft.com/office/officeart/2005/8/layout/hierarchy1"/>
    <dgm:cxn modelId="{25E47A6A-0983-478E-AB75-1B994BD3F987}" type="presParOf" srcId="{348A9FB9-34C4-4D9F-ACDA-1D4DA5DB327F}" destId="{CA9BBA62-AC45-469E-8A06-FFC99A14EE7E}" srcOrd="1" destOrd="0" presId="urn:microsoft.com/office/officeart/2005/8/layout/hierarchy1"/>
    <dgm:cxn modelId="{96B4C1A3-8B2F-406B-832B-BBB36D90A536}" type="presParOf" srcId="{3111F39C-5F01-4E5C-97F1-75EE2F8E65D0}" destId="{76342ECD-CB56-4810-A901-01DBA7D13CA2}" srcOrd="1" destOrd="0" presId="urn:microsoft.com/office/officeart/2005/8/layout/hierarchy1"/>
    <dgm:cxn modelId="{966CD464-5BBC-4ED1-B8D6-881CA5EF9FC6}" type="presParOf" srcId="{76342ECD-CB56-4810-A901-01DBA7D13CA2}" destId="{7EA26800-99E6-48D4-A48A-8E96939FEB84}" srcOrd="0" destOrd="0" presId="urn:microsoft.com/office/officeart/2005/8/layout/hierarchy1"/>
    <dgm:cxn modelId="{81CA9AF0-ACF3-46B6-825C-11F2968BB6DF}" type="presParOf" srcId="{7EA26800-99E6-48D4-A48A-8E96939FEB84}" destId="{D8E90AC3-20FF-4648-BA36-A9174A354F28}" srcOrd="0" destOrd="0" presId="urn:microsoft.com/office/officeart/2005/8/layout/hierarchy1"/>
    <dgm:cxn modelId="{A9175A2B-58F6-401D-8A27-7C43C5FA85FF}" type="presParOf" srcId="{7EA26800-99E6-48D4-A48A-8E96939FEB84}" destId="{73395577-8416-4821-B372-2D170BDB6CD6}" srcOrd="1" destOrd="0" presId="urn:microsoft.com/office/officeart/2005/8/layout/hierarchy1"/>
    <dgm:cxn modelId="{16CE79F5-3929-4A02-B57F-8525CA9E187B}" type="presParOf" srcId="{76342ECD-CB56-4810-A901-01DBA7D13CA2}" destId="{2E588690-28A4-49F1-AE8C-0CD4DDACD47C}" srcOrd="1" destOrd="0" presId="urn:microsoft.com/office/officeart/2005/8/layout/hierarchy1"/>
    <dgm:cxn modelId="{F7E5D6A4-48FB-4124-BCD2-784B1C9CD0E8}" type="presParOf" srcId="{3111F39C-5F01-4E5C-97F1-75EE2F8E65D0}" destId="{536A6208-641A-4469-95D5-04ECDFB02738}" srcOrd="2" destOrd="0" presId="urn:microsoft.com/office/officeart/2005/8/layout/hierarchy1"/>
    <dgm:cxn modelId="{1B44B7CA-8B52-4A10-8F7C-26B9CF72FB8E}" type="presParOf" srcId="{536A6208-641A-4469-95D5-04ECDFB02738}" destId="{321DBAB2-B738-4767-BE1F-E26316C5B8B3}" srcOrd="0" destOrd="0" presId="urn:microsoft.com/office/officeart/2005/8/layout/hierarchy1"/>
    <dgm:cxn modelId="{14D79EAB-2ECA-4703-A0D7-A4FA29590F9A}" type="presParOf" srcId="{321DBAB2-B738-4767-BE1F-E26316C5B8B3}" destId="{1ABA0026-AE87-4B10-AC70-ED25EB3C33B3}" srcOrd="0" destOrd="0" presId="urn:microsoft.com/office/officeart/2005/8/layout/hierarchy1"/>
    <dgm:cxn modelId="{BA204B7A-22D8-490E-B1E6-49544D3C6BAD}" type="presParOf" srcId="{321DBAB2-B738-4767-BE1F-E26316C5B8B3}" destId="{DB60AF7C-18FA-460B-8425-8FA97CE8C09B}" srcOrd="1" destOrd="0" presId="urn:microsoft.com/office/officeart/2005/8/layout/hierarchy1"/>
    <dgm:cxn modelId="{595E231E-6D85-4F9D-9DFC-3BF69B95D608}" type="presParOf" srcId="{536A6208-641A-4469-95D5-04ECDFB02738}" destId="{6D95008C-1872-4648-976C-739E4BC60A85}" srcOrd="1" destOrd="0" presId="urn:microsoft.com/office/officeart/2005/8/layout/hierarchy1"/>
    <dgm:cxn modelId="{F2B387CB-6BB1-4C7A-8C5E-16BA94A6EF1E}" type="presParOf" srcId="{3111F39C-5F01-4E5C-97F1-75EE2F8E65D0}" destId="{CEC21671-F711-4F5A-B36C-533C7CB4286D}" srcOrd="3" destOrd="0" presId="urn:microsoft.com/office/officeart/2005/8/layout/hierarchy1"/>
    <dgm:cxn modelId="{E51C2EA6-3795-4DE0-BAF8-7A45DDA25E22}" type="presParOf" srcId="{CEC21671-F711-4F5A-B36C-533C7CB4286D}" destId="{488EE4C6-6287-4151-A7C5-F4CE3F9509CC}" srcOrd="0" destOrd="0" presId="urn:microsoft.com/office/officeart/2005/8/layout/hierarchy1"/>
    <dgm:cxn modelId="{54E9DF55-D157-4FAE-AF03-85C255D23B76}" type="presParOf" srcId="{488EE4C6-6287-4151-A7C5-F4CE3F9509CC}" destId="{8D4C3842-E26A-4A6E-9E75-EE2F41EB7F99}" srcOrd="0" destOrd="0" presId="urn:microsoft.com/office/officeart/2005/8/layout/hierarchy1"/>
    <dgm:cxn modelId="{2A3D7B23-689F-4D65-9CF1-FD06C6E34991}" type="presParOf" srcId="{488EE4C6-6287-4151-A7C5-F4CE3F9509CC}" destId="{8BD773C7-2340-49DE-A37B-F1561A3E7C6A}" srcOrd="1" destOrd="0" presId="urn:microsoft.com/office/officeart/2005/8/layout/hierarchy1"/>
    <dgm:cxn modelId="{C09A513B-18CE-4C58-BC9D-F1157675EEC0}" type="presParOf" srcId="{CEC21671-F711-4F5A-B36C-533C7CB4286D}" destId="{04A4130F-902D-442D-9A02-C8B9B28FEDD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9533AE-ECC2-4FDF-8041-0E6BCD32F330}">
      <dsp:nvSpPr>
        <dsp:cNvPr id="0" name=""/>
        <dsp:cNvSpPr/>
      </dsp:nvSpPr>
      <dsp:spPr>
        <a:xfrm>
          <a:off x="0" y="2079"/>
          <a:ext cx="7306056" cy="10540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4A8BA5-CFD5-4808-BBC8-837C930F6099}">
      <dsp:nvSpPr>
        <dsp:cNvPr id="0" name=""/>
        <dsp:cNvSpPr/>
      </dsp:nvSpPr>
      <dsp:spPr>
        <a:xfrm>
          <a:off x="318851" y="239241"/>
          <a:ext cx="579729" cy="5797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59391D-5EDB-4606-A3B6-F39D9060FCEB}">
      <dsp:nvSpPr>
        <dsp:cNvPr id="0" name=""/>
        <dsp:cNvSpPr/>
      </dsp:nvSpPr>
      <dsp:spPr>
        <a:xfrm>
          <a:off x="1217431" y="2079"/>
          <a:ext cx="6088624" cy="1054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554" tIns="111554" rIns="111554" bIns="111554" numCol="1" spcCol="1270" anchor="ctr" anchorCtr="0">
          <a:noAutofit/>
        </a:bodyPr>
        <a:lstStyle/>
        <a:p>
          <a:pPr marL="0" lvl="0" indent="0" algn="l" defTabSz="977900">
            <a:lnSpc>
              <a:spcPct val="90000"/>
            </a:lnSpc>
            <a:spcBef>
              <a:spcPct val="0"/>
            </a:spcBef>
            <a:spcAft>
              <a:spcPct val="35000"/>
            </a:spcAft>
            <a:buNone/>
          </a:pPr>
          <a:r>
            <a:rPr lang="en-GB" sz="2200" kern="1200"/>
            <a:t>Stakeholder mapping.</a:t>
          </a:r>
          <a:endParaRPr lang="en-US" sz="2200" kern="1200"/>
        </a:p>
      </dsp:txBody>
      <dsp:txXfrm>
        <a:off x="1217431" y="2079"/>
        <a:ext cx="6088624" cy="1054053"/>
      </dsp:txXfrm>
    </dsp:sp>
    <dsp:sp modelId="{1C4566AD-0E52-4D6C-9832-D0CB3F870395}">
      <dsp:nvSpPr>
        <dsp:cNvPr id="0" name=""/>
        <dsp:cNvSpPr/>
      </dsp:nvSpPr>
      <dsp:spPr>
        <a:xfrm>
          <a:off x="0" y="1319646"/>
          <a:ext cx="7306056" cy="10540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88338E-F87B-4224-807B-C6997FBD9091}">
      <dsp:nvSpPr>
        <dsp:cNvPr id="0" name=""/>
        <dsp:cNvSpPr/>
      </dsp:nvSpPr>
      <dsp:spPr>
        <a:xfrm>
          <a:off x="318851" y="1556808"/>
          <a:ext cx="579729" cy="5797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6BE251-8A04-4A74-A18E-DFA2A7F47746}">
      <dsp:nvSpPr>
        <dsp:cNvPr id="0" name=""/>
        <dsp:cNvSpPr/>
      </dsp:nvSpPr>
      <dsp:spPr>
        <a:xfrm>
          <a:off x="1217431" y="1319646"/>
          <a:ext cx="6088624" cy="1054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554" tIns="111554" rIns="111554" bIns="111554" numCol="1" spcCol="1270" anchor="ctr" anchorCtr="0">
          <a:noAutofit/>
        </a:bodyPr>
        <a:lstStyle/>
        <a:p>
          <a:pPr marL="0" lvl="0" indent="0" algn="l" defTabSz="977900">
            <a:lnSpc>
              <a:spcPct val="90000"/>
            </a:lnSpc>
            <a:spcBef>
              <a:spcPct val="0"/>
            </a:spcBef>
            <a:spcAft>
              <a:spcPct val="35000"/>
            </a:spcAft>
            <a:buNone/>
          </a:pPr>
          <a:r>
            <a:rPr lang="en-GB" sz="2200" kern="1200"/>
            <a:t>Ways to influence, persuade and negotiate.</a:t>
          </a:r>
          <a:endParaRPr lang="en-US" sz="2200" kern="1200"/>
        </a:p>
      </dsp:txBody>
      <dsp:txXfrm>
        <a:off x="1217431" y="1319646"/>
        <a:ext cx="6088624" cy="1054053"/>
      </dsp:txXfrm>
    </dsp:sp>
    <dsp:sp modelId="{65782451-B1B3-4BE7-83D3-D04C43FEFF8B}">
      <dsp:nvSpPr>
        <dsp:cNvPr id="0" name=""/>
        <dsp:cNvSpPr/>
      </dsp:nvSpPr>
      <dsp:spPr>
        <a:xfrm>
          <a:off x="0" y="2637212"/>
          <a:ext cx="7306056" cy="10540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269D1A-3F20-4EE5-8EAB-385C8CF53A95}">
      <dsp:nvSpPr>
        <dsp:cNvPr id="0" name=""/>
        <dsp:cNvSpPr/>
      </dsp:nvSpPr>
      <dsp:spPr>
        <a:xfrm>
          <a:off x="318851" y="2874374"/>
          <a:ext cx="579729" cy="5797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B9450D-EADA-404A-A959-2F5D669E99C3}">
      <dsp:nvSpPr>
        <dsp:cNvPr id="0" name=""/>
        <dsp:cNvSpPr/>
      </dsp:nvSpPr>
      <dsp:spPr>
        <a:xfrm>
          <a:off x="1217431" y="2637212"/>
          <a:ext cx="6088624" cy="1054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554" tIns="111554" rIns="111554" bIns="111554" numCol="1" spcCol="1270" anchor="ctr" anchorCtr="0">
          <a:noAutofit/>
        </a:bodyPr>
        <a:lstStyle/>
        <a:p>
          <a:pPr marL="0" lvl="0" indent="0" algn="l" defTabSz="977900">
            <a:lnSpc>
              <a:spcPct val="90000"/>
            </a:lnSpc>
            <a:spcBef>
              <a:spcPct val="0"/>
            </a:spcBef>
            <a:spcAft>
              <a:spcPct val="35000"/>
            </a:spcAft>
            <a:buNone/>
          </a:pPr>
          <a:r>
            <a:rPr lang="en-GB" sz="2200" kern="1200"/>
            <a:t>Handling emotional behaviour and own emotions.</a:t>
          </a:r>
          <a:endParaRPr lang="en-US" sz="2200" kern="1200"/>
        </a:p>
      </dsp:txBody>
      <dsp:txXfrm>
        <a:off x="1217431" y="2637212"/>
        <a:ext cx="6088624" cy="1054053"/>
      </dsp:txXfrm>
    </dsp:sp>
    <dsp:sp modelId="{F67171FD-79C0-46B2-A516-ABC1286DAA1F}">
      <dsp:nvSpPr>
        <dsp:cNvPr id="0" name=""/>
        <dsp:cNvSpPr/>
      </dsp:nvSpPr>
      <dsp:spPr>
        <a:xfrm>
          <a:off x="0" y="3954779"/>
          <a:ext cx="7306056" cy="10540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910DFF-66EE-4E3E-B2D3-87E8B7DF84A6}">
      <dsp:nvSpPr>
        <dsp:cNvPr id="0" name=""/>
        <dsp:cNvSpPr/>
      </dsp:nvSpPr>
      <dsp:spPr>
        <a:xfrm>
          <a:off x="318851" y="4191941"/>
          <a:ext cx="579729" cy="5797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C1A76C-A7AD-405D-A4B9-5C313402B40D}">
      <dsp:nvSpPr>
        <dsp:cNvPr id="0" name=""/>
        <dsp:cNvSpPr/>
      </dsp:nvSpPr>
      <dsp:spPr>
        <a:xfrm>
          <a:off x="1217431" y="3954779"/>
          <a:ext cx="6088624" cy="1054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554" tIns="111554" rIns="111554" bIns="111554" numCol="1" spcCol="1270" anchor="ctr" anchorCtr="0">
          <a:noAutofit/>
        </a:bodyPr>
        <a:lstStyle/>
        <a:p>
          <a:pPr marL="0" lvl="0" indent="0" algn="l" defTabSz="977900">
            <a:lnSpc>
              <a:spcPct val="90000"/>
            </a:lnSpc>
            <a:spcBef>
              <a:spcPct val="0"/>
            </a:spcBef>
            <a:spcAft>
              <a:spcPct val="35000"/>
            </a:spcAft>
            <a:buNone/>
          </a:pPr>
          <a:r>
            <a:rPr lang="en-GB" sz="2200" kern="1200"/>
            <a:t>Assignment recap.</a:t>
          </a:r>
          <a:endParaRPr lang="en-US" sz="2200" kern="1200"/>
        </a:p>
      </dsp:txBody>
      <dsp:txXfrm>
        <a:off x="1217431" y="3954779"/>
        <a:ext cx="6088624" cy="10540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738708-4EA8-4859-8CBB-EB86E9B55CBD}">
      <dsp:nvSpPr>
        <dsp:cNvPr id="0" name=""/>
        <dsp:cNvSpPr/>
      </dsp:nvSpPr>
      <dsp:spPr>
        <a:xfrm>
          <a:off x="0" y="46701"/>
          <a:ext cx="6620255" cy="2395574"/>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Primary stakeholders have a direct interest or stake in the organisation and substantially affect and are affected by it; </a:t>
          </a:r>
          <a:endParaRPr lang="en-US" sz="2800" kern="1200" dirty="0"/>
        </a:p>
      </dsp:txBody>
      <dsp:txXfrm>
        <a:off x="116942" y="163643"/>
        <a:ext cx="6386371" cy="2161690"/>
      </dsp:txXfrm>
    </dsp:sp>
    <dsp:sp modelId="{6258CEEB-0D8E-42F9-8867-B05A96BBF776}">
      <dsp:nvSpPr>
        <dsp:cNvPr id="0" name=""/>
        <dsp:cNvSpPr/>
      </dsp:nvSpPr>
      <dsp:spPr>
        <a:xfrm>
          <a:off x="0" y="2522915"/>
          <a:ext cx="6620255" cy="2395574"/>
        </a:xfrm>
        <a:prstGeom prst="roundRect">
          <a:avLst/>
        </a:prstGeom>
        <a:solidFill>
          <a:schemeClr val="accent5">
            <a:hueOff val="8375403"/>
            <a:satOff val="897"/>
            <a:lumOff val="-1725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Secondary stakeholders are usually public or special-interest, groups that do not have a direct stake in company but are affected by its operations and performances. </a:t>
          </a:r>
          <a:endParaRPr lang="en-US" sz="2800" kern="1200" dirty="0"/>
        </a:p>
      </dsp:txBody>
      <dsp:txXfrm>
        <a:off x="116942" y="2639857"/>
        <a:ext cx="6386371" cy="21616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B77B10-B5B0-42E8-B227-A6F2E73AE05A}">
      <dsp:nvSpPr>
        <dsp:cNvPr id="0" name=""/>
        <dsp:cNvSpPr/>
      </dsp:nvSpPr>
      <dsp:spPr>
        <a:xfrm>
          <a:off x="647881" y="569645"/>
          <a:ext cx="1454733" cy="14547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2417FD-D760-4A39-89A9-A4B9D7030001}">
      <dsp:nvSpPr>
        <dsp:cNvPr id="0" name=""/>
        <dsp:cNvSpPr/>
      </dsp:nvSpPr>
      <dsp:spPr>
        <a:xfrm>
          <a:off x="957906" y="879670"/>
          <a:ext cx="834683" cy="8346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295BFC-524A-4A75-8B06-F442CE7C06B0}">
      <dsp:nvSpPr>
        <dsp:cNvPr id="0" name=""/>
        <dsp:cNvSpPr/>
      </dsp:nvSpPr>
      <dsp:spPr>
        <a:xfrm>
          <a:off x="182843" y="2477492"/>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Identification</a:t>
          </a:r>
          <a:endParaRPr lang="en-US" sz="1800" kern="1200"/>
        </a:p>
      </dsp:txBody>
      <dsp:txXfrm>
        <a:off x="182843" y="2477492"/>
        <a:ext cx="2384809" cy="720000"/>
      </dsp:txXfrm>
    </dsp:sp>
    <dsp:sp modelId="{291623FB-D617-4D68-9949-97846B814C18}">
      <dsp:nvSpPr>
        <dsp:cNvPr id="0" name=""/>
        <dsp:cNvSpPr/>
      </dsp:nvSpPr>
      <dsp:spPr>
        <a:xfrm>
          <a:off x="3450032" y="569645"/>
          <a:ext cx="1454733" cy="145473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0D9E17-8CE6-46DD-AA77-F15201691130}">
      <dsp:nvSpPr>
        <dsp:cNvPr id="0" name=""/>
        <dsp:cNvSpPr/>
      </dsp:nvSpPr>
      <dsp:spPr>
        <a:xfrm>
          <a:off x="3760057" y="879670"/>
          <a:ext cx="834683" cy="8346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40D953-4E44-46E2-AE1C-DF7964D544A9}">
      <dsp:nvSpPr>
        <dsp:cNvPr id="0" name=""/>
        <dsp:cNvSpPr/>
      </dsp:nvSpPr>
      <dsp:spPr>
        <a:xfrm>
          <a:off x="2984994" y="2477492"/>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Categorisation</a:t>
          </a:r>
          <a:endParaRPr lang="en-US" sz="1800" kern="1200"/>
        </a:p>
      </dsp:txBody>
      <dsp:txXfrm>
        <a:off x="2984994" y="2477492"/>
        <a:ext cx="2384809" cy="720000"/>
      </dsp:txXfrm>
    </dsp:sp>
    <dsp:sp modelId="{70A008EB-183D-4FFD-85B4-0BC0AAB7C518}">
      <dsp:nvSpPr>
        <dsp:cNvPr id="0" name=""/>
        <dsp:cNvSpPr/>
      </dsp:nvSpPr>
      <dsp:spPr>
        <a:xfrm>
          <a:off x="6252183" y="569645"/>
          <a:ext cx="1454733" cy="145473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165055-6D87-43D0-BF06-34D238271DFA}">
      <dsp:nvSpPr>
        <dsp:cNvPr id="0" name=""/>
        <dsp:cNvSpPr/>
      </dsp:nvSpPr>
      <dsp:spPr>
        <a:xfrm>
          <a:off x="6562208" y="879670"/>
          <a:ext cx="834683" cy="8346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0A2397-C0DF-4D7F-9CB6-2487B279B807}">
      <dsp:nvSpPr>
        <dsp:cNvPr id="0" name=""/>
        <dsp:cNvSpPr/>
      </dsp:nvSpPr>
      <dsp:spPr>
        <a:xfrm>
          <a:off x="5787145" y="2477492"/>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Prioritisation (Mendelow’s Matrix)</a:t>
          </a:r>
          <a:endParaRPr lang="en-US" sz="1800" kern="1200"/>
        </a:p>
      </dsp:txBody>
      <dsp:txXfrm>
        <a:off x="5787145" y="2477492"/>
        <a:ext cx="2384809" cy="720000"/>
      </dsp:txXfrm>
    </dsp:sp>
    <dsp:sp modelId="{1529A2AF-BE5D-45B8-9196-4CDB041DEAA1}">
      <dsp:nvSpPr>
        <dsp:cNvPr id="0" name=""/>
        <dsp:cNvSpPr/>
      </dsp:nvSpPr>
      <dsp:spPr>
        <a:xfrm>
          <a:off x="9054334" y="569645"/>
          <a:ext cx="1454733" cy="145473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E8BFA0-5498-4617-B4F8-A2D7A3ACE17D}">
      <dsp:nvSpPr>
        <dsp:cNvPr id="0" name=""/>
        <dsp:cNvSpPr/>
      </dsp:nvSpPr>
      <dsp:spPr>
        <a:xfrm>
          <a:off x="9364359" y="879670"/>
          <a:ext cx="834683" cy="8346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E85F89-1680-4441-9778-D5E8E323A6D1}">
      <dsp:nvSpPr>
        <dsp:cNvPr id="0" name=""/>
        <dsp:cNvSpPr/>
      </dsp:nvSpPr>
      <dsp:spPr>
        <a:xfrm>
          <a:off x="8589296" y="2477492"/>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Engagement planning</a:t>
          </a:r>
          <a:endParaRPr lang="en-US" sz="1800" kern="1200"/>
        </a:p>
      </dsp:txBody>
      <dsp:txXfrm>
        <a:off x="8589296" y="2477492"/>
        <a:ext cx="2384809"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2BEBDF-DB7F-48D7-B78A-014A0813B8AB}">
      <dsp:nvSpPr>
        <dsp:cNvPr id="0" name=""/>
        <dsp:cNvSpPr/>
      </dsp:nvSpPr>
      <dsp:spPr>
        <a:xfrm>
          <a:off x="647881" y="569645"/>
          <a:ext cx="1454733" cy="14547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BC51CE-B618-42F0-BD08-5F445BA9B4B8}">
      <dsp:nvSpPr>
        <dsp:cNvPr id="0" name=""/>
        <dsp:cNvSpPr/>
      </dsp:nvSpPr>
      <dsp:spPr>
        <a:xfrm>
          <a:off x="957906" y="879670"/>
          <a:ext cx="834683" cy="8346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010EFB-BA62-448B-8FAF-FA6FE25181DF}">
      <dsp:nvSpPr>
        <dsp:cNvPr id="0" name=""/>
        <dsp:cNvSpPr/>
      </dsp:nvSpPr>
      <dsp:spPr>
        <a:xfrm>
          <a:off x="182843" y="2477492"/>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GB" sz="2200" kern="1200"/>
            <a:t>Aligning objectives</a:t>
          </a:r>
          <a:endParaRPr lang="en-US" sz="2200" kern="1200"/>
        </a:p>
      </dsp:txBody>
      <dsp:txXfrm>
        <a:off x="182843" y="2477492"/>
        <a:ext cx="2384809" cy="720000"/>
      </dsp:txXfrm>
    </dsp:sp>
    <dsp:sp modelId="{6E065048-7D77-4E36-96B5-44B2198B3D7B}">
      <dsp:nvSpPr>
        <dsp:cNvPr id="0" name=""/>
        <dsp:cNvSpPr/>
      </dsp:nvSpPr>
      <dsp:spPr>
        <a:xfrm>
          <a:off x="3450032" y="569645"/>
          <a:ext cx="1454733" cy="145473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FBA0B9-8762-45AC-A9CE-1A351E9F199D}">
      <dsp:nvSpPr>
        <dsp:cNvPr id="0" name=""/>
        <dsp:cNvSpPr/>
      </dsp:nvSpPr>
      <dsp:spPr>
        <a:xfrm>
          <a:off x="3760057" y="879670"/>
          <a:ext cx="834683" cy="8346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124E12-E360-40B3-B090-1D31922250CC}">
      <dsp:nvSpPr>
        <dsp:cNvPr id="0" name=""/>
        <dsp:cNvSpPr/>
      </dsp:nvSpPr>
      <dsp:spPr>
        <a:xfrm>
          <a:off x="2984994" y="2477492"/>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GB" sz="2200" kern="1200"/>
            <a:t>Risk management</a:t>
          </a:r>
          <a:endParaRPr lang="en-US" sz="2200" kern="1200"/>
        </a:p>
      </dsp:txBody>
      <dsp:txXfrm>
        <a:off x="2984994" y="2477492"/>
        <a:ext cx="2384809" cy="720000"/>
      </dsp:txXfrm>
    </dsp:sp>
    <dsp:sp modelId="{CA2BA0AF-1359-4C8B-A97C-DE7003ADA392}">
      <dsp:nvSpPr>
        <dsp:cNvPr id="0" name=""/>
        <dsp:cNvSpPr/>
      </dsp:nvSpPr>
      <dsp:spPr>
        <a:xfrm>
          <a:off x="6252183" y="569645"/>
          <a:ext cx="1454733" cy="145473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FEEBEC-FD77-4669-8C3F-E85B6D978F22}">
      <dsp:nvSpPr>
        <dsp:cNvPr id="0" name=""/>
        <dsp:cNvSpPr/>
      </dsp:nvSpPr>
      <dsp:spPr>
        <a:xfrm>
          <a:off x="6562208" y="879670"/>
          <a:ext cx="834683" cy="8346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E9684D-35EA-475B-BD81-9F6D3FBF0EC4}">
      <dsp:nvSpPr>
        <dsp:cNvPr id="0" name=""/>
        <dsp:cNvSpPr/>
      </dsp:nvSpPr>
      <dsp:spPr>
        <a:xfrm>
          <a:off x="5787145" y="2477492"/>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GB" sz="2200" kern="1200"/>
            <a:t>Continuous improvement</a:t>
          </a:r>
          <a:endParaRPr lang="en-US" sz="2200" kern="1200"/>
        </a:p>
      </dsp:txBody>
      <dsp:txXfrm>
        <a:off x="5787145" y="2477492"/>
        <a:ext cx="2384809" cy="720000"/>
      </dsp:txXfrm>
    </dsp:sp>
    <dsp:sp modelId="{017A2A1E-E461-43D5-9433-E2231D248B27}">
      <dsp:nvSpPr>
        <dsp:cNvPr id="0" name=""/>
        <dsp:cNvSpPr/>
      </dsp:nvSpPr>
      <dsp:spPr>
        <a:xfrm>
          <a:off x="9054334" y="569645"/>
          <a:ext cx="1454733" cy="145473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15B16F-2DFF-4EB3-BADB-2B848031F24E}">
      <dsp:nvSpPr>
        <dsp:cNvPr id="0" name=""/>
        <dsp:cNvSpPr/>
      </dsp:nvSpPr>
      <dsp:spPr>
        <a:xfrm>
          <a:off x="9364359" y="879670"/>
          <a:ext cx="834683" cy="8346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DF69D4-9870-4376-B5A1-6FB8BAD6019D}">
      <dsp:nvSpPr>
        <dsp:cNvPr id="0" name=""/>
        <dsp:cNvSpPr/>
      </dsp:nvSpPr>
      <dsp:spPr>
        <a:xfrm>
          <a:off x="8589296" y="2477492"/>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GB" sz="2200" kern="1200"/>
            <a:t>Accountability and measurment</a:t>
          </a:r>
          <a:endParaRPr lang="en-US" sz="2200" kern="1200"/>
        </a:p>
      </dsp:txBody>
      <dsp:txXfrm>
        <a:off x="8589296" y="2477492"/>
        <a:ext cx="2384809"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D60B64-59D3-4C44-9ED7-62D27EA733AC}">
      <dsp:nvSpPr>
        <dsp:cNvPr id="0" name=""/>
        <dsp:cNvSpPr/>
      </dsp:nvSpPr>
      <dsp:spPr>
        <a:xfrm>
          <a:off x="0" y="75320"/>
          <a:ext cx="6620255" cy="62361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Emotional intelligence</a:t>
          </a:r>
          <a:endParaRPr lang="en-US" sz="2600" kern="1200"/>
        </a:p>
      </dsp:txBody>
      <dsp:txXfrm>
        <a:off x="30442" y="105762"/>
        <a:ext cx="6559371" cy="562726"/>
      </dsp:txXfrm>
    </dsp:sp>
    <dsp:sp modelId="{4758247D-346E-459C-80B8-5E734E488F92}">
      <dsp:nvSpPr>
        <dsp:cNvPr id="0" name=""/>
        <dsp:cNvSpPr/>
      </dsp:nvSpPr>
      <dsp:spPr>
        <a:xfrm>
          <a:off x="0" y="773811"/>
          <a:ext cx="6620255" cy="623610"/>
        </a:xfrm>
        <a:prstGeom prst="roundRect">
          <a:avLst/>
        </a:prstGeom>
        <a:solidFill>
          <a:schemeClr val="accent2">
            <a:hueOff val="-1728168"/>
            <a:satOff val="-3401"/>
            <a:lumOff val="212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Effective communication</a:t>
          </a:r>
          <a:endParaRPr lang="en-US" sz="2600" kern="1200"/>
        </a:p>
      </dsp:txBody>
      <dsp:txXfrm>
        <a:off x="30442" y="804253"/>
        <a:ext cx="6559371" cy="562726"/>
      </dsp:txXfrm>
    </dsp:sp>
    <dsp:sp modelId="{D7422F00-8B58-468E-9DCE-CB173E403CFE}">
      <dsp:nvSpPr>
        <dsp:cNvPr id="0" name=""/>
        <dsp:cNvSpPr/>
      </dsp:nvSpPr>
      <dsp:spPr>
        <a:xfrm>
          <a:off x="0" y="1472301"/>
          <a:ext cx="6620255" cy="623610"/>
        </a:xfrm>
        <a:prstGeom prst="roundRect">
          <a:avLst/>
        </a:prstGeom>
        <a:solidFill>
          <a:schemeClr val="accent2">
            <a:hueOff val="-3456336"/>
            <a:satOff val="-6803"/>
            <a:lumOff val="424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Credibility and expertise</a:t>
          </a:r>
          <a:endParaRPr lang="en-US" sz="2600" kern="1200"/>
        </a:p>
      </dsp:txBody>
      <dsp:txXfrm>
        <a:off x="30442" y="1502743"/>
        <a:ext cx="6559371" cy="562726"/>
      </dsp:txXfrm>
    </dsp:sp>
    <dsp:sp modelId="{BABA53BF-EB9C-4266-9A70-DA2E5CE1FD69}">
      <dsp:nvSpPr>
        <dsp:cNvPr id="0" name=""/>
        <dsp:cNvSpPr/>
      </dsp:nvSpPr>
      <dsp:spPr>
        <a:xfrm>
          <a:off x="0" y="2170791"/>
          <a:ext cx="6620255" cy="623610"/>
        </a:xfrm>
        <a:prstGeom prst="roundRect">
          <a:avLst/>
        </a:prstGeom>
        <a:solidFill>
          <a:schemeClr val="accent2">
            <a:hueOff val="-5184504"/>
            <a:satOff val="-10204"/>
            <a:lumOff val="63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Vision and inspiration</a:t>
          </a:r>
          <a:endParaRPr lang="en-US" sz="2600" kern="1200"/>
        </a:p>
      </dsp:txBody>
      <dsp:txXfrm>
        <a:off x="30442" y="2201233"/>
        <a:ext cx="6559371" cy="562726"/>
      </dsp:txXfrm>
    </dsp:sp>
    <dsp:sp modelId="{ABB8846C-EDED-48F8-8554-16A281A2EB6D}">
      <dsp:nvSpPr>
        <dsp:cNvPr id="0" name=""/>
        <dsp:cNvSpPr/>
      </dsp:nvSpPr>
      <dsp:spPr>
        <a:xfrm>
          <a:off x="0" y="2869281"/>
          <a:ext cx="6620255" cy="623610"/>
        </a:xfrm>
        <a:prstGeom prst="roundRect">
          <a:avLst/>
        </a:prstGeom>
        <a:solidFill>
          <a:schemeClr val="accent2">
            <a:hueOff val="-6912672"/>
            <a:satOff val="-13605"/>
            <a:lumOff val="849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Ability to influence and persuade</a:t>
          </a:r>
          <a:endParaRPr lang="en-US" sz="2600" kern="1200"/>
        </a:p>
      </dsp:txBody>
      <dsp:txXfrm>
        <a:off x="30442" y="2899723"/>
        <a:ext cx="6559371" cy="562726"/>
      </dsp:txXfrm>
    </dsp:sp>
    <dsp:sp modelId="{8623EDF9-2E02-42F3-8DCD-82955E7D3F04}">
      <dsp:nvSpPr>
        <dsp:cNvPr id="0" name=""/>
        <dsp:cNvSpPr/>
      </dsp:nvSpPr>
      <dsp:spPr>
        <a:xfrm>
          <a:off x="0" y="3567771"/>
          <a:ext cx="6620255" cy="623610"/>
        </a:xfrm>
        <a:prstGeom prst="roundRect">
          <a:avLst/>
        </a:prstGeom>
        <a:solidFill>
          <a:schemeClr val="accent2">
            <a:hueOff val="-8640840"/>
            <a:satOff val="-17007"/>
            <a:lumOff val="106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Building strong relationships and networks</a:t>
          </a:r>
          <a:endParaRPr lang="en-US" sz="2600" kern="1200"/>
        </a:p>
      </dsp:txBody>
      <dsp:txXfrm>
        <a:off x="30442" y="3598213"/>
        <a:ext cx="6559371" cy="562726"/>
      </dsp:txXfrm>
    </dsp:sp>
    <dsp:sp modelId="{8B847682-B81D-438D-9614-4516E1F44B54}">
      <dsp:nvSpPr>
        <dsp:cNvPr id="0" name=""/>
        <dsp:cNvSpPr/>
      </dsp:nvSpPr>
      <dsp:spPr>
        <a:xfrm>
          <a:off x="0" y="4266261"/>
          <a:ext cx="6620255" cy="623610"/>
        </a:xfrm>
        <a:prstGeom prst="roundRect">
          <a:avLst/>
        </a:prstGeom>
        <a:solidFill>
          <a:schemeClr val="accent2">
            <a:hueOff val="-10369007"/>
            <a:satOff val="-20408"/>
            <a:lumOff val="127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Resilience and emotional management</a:t>
          </a:r>
          <a:endParaRPr lang="en-US" sz="2600" kern="1200"/>
        </a:p>
      </dsp:txBody>
      <dsp:txXfrm>
        <a:off x="30442" y="4296703"/>
        <a:ext cx="6559371" cy="56272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8F5009-5ABF-4C99-BFCD-3A3A6CFB0758}">
      <dsp:nvSpPr>
        <dsp:cNvPr id="0" name=""/>
        <dsp:cNvSpPr/>
      </dsp:nvSpPr>
      <dsp:spPr>
        <a:xfrm>
          <a:off x="0" y="639"/>
          <a:ext cx="748893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D6B13E-5C46-4D53-BEF0-391D1D6FF173}">
      <dsp:nvSpPr>
        <dsp:cNvPr id="0" name=""/>
        <dsp:cNvSpPr/>
      </dsp:nvSpPr>
      <dsp:spPr>
        <a:xfrm>
          <a:off x="0" y="639"/>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Employee emotions and feelings play a role in the management of organisations.</a:t>
          </a:r>
          <a:endParaRPr lang="en-US" sz="2600" kern="1200"/>
        </a:p>
      </dsp:txBody>
      <dsp:txXfrm>
        <a:off x="0" y="639"/>
        <a:ext cx="7488936" cy="1047646"/>
      </dsp:txXfrm>
    </dsp:sp>
    <dsp:sp modelId="{598D54EC-806B-4275-8ED1-C810FB88D1A5}">
      <dsp:nvSpPr>
        <dsp:cNvPr id="0" name=""/>
        <dsp:cNvSpPr/>
      </dsp:nvSpPr>
      <dsp:spPr>
        <a:xfrm>
          <a:off x="0" y="1048286"/>
          <a:ext cx="748893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21A927-0283-4042-8E29-FB016C953DFC}">
      <dsp:nvSpPr>
        <dsp:cNvPr id="0" name=""/>
        <dsp:cNvSpPr/>
      </dsp:nvSpPr>
      <dsp:spPr>
        <a:xfrm>
          <a:off x="0" y="1048286"/>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Focus has shifted to the display of emotions as part of the job role. </a:t>
          </a:r>
          <a:endParaRPr lang="en-US" sz="2600" kern="1200"/>
        </a:p>
      </dsp:txBody>
      <dsp:txXfrm>
        <a:off x="0" y="1048286"/>
        <a:ext cx="7488936" cy="1047646"/>
      </dsp:txXfrm>
    </dsp:sp>
    <dsp:sp modelId="{1F3317FB-EF92-407E-9A13-059C2388C5A8}">
      <dsp:nvSpPr>
        <dsp:cNvPr id="0" name=""/>
        <dsp:cNvSpPr/>
      </dsp:nvSpPr>
      <dsp:spPr>
        <a:xfrm>
          <a:off x="0" y="2095932"/>
          <a:ext cx="748893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406D55-E674-4FF0-82C4-BA42BB5EB06E}">
      <dsp:nvSpPr>
        <dsp:cNvPr id="0" name=""/>
        <dsp:cNvSpPr/>
      </dsp:nvSpPr>
      <dsp:spPr>
        <a:xfrm>
          <a:off x="0" y="2095932"/>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‘moment of truth’ (service interactions)</a:t>
          </a:r>
          <a:endParaRPr lang="en-US" sz="2600" kern="1200"/>
        </a:p>
      </dsp:txBody>
      <dsp:txXfrm>
        <a:off x="0" y="2095932"/>
        <a:ext cx="7488936" cy="1047646"/>
      </dsp:txXfrm>
    </dsp:sp>
    <dsp:sp modelId="{F6B3DF48-4A62-43B3-8D5D-0A0A923FFA26}">
      <dsp:nvSpPr>
        <dsp:cNvPr id="0" name=""/>
        <dsp:cNvSpPr/>
      </dsp:nvSpPr>
      <dsp:spPr>
        <a:xfrm>
          <a:off x="0" y="3143579"/>
          <a:ext cx="748893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3431F4-1D8D-465A-AC78-B8923AA3CC7C}">
      <dsp:nvSpPr>
        <dsp:cNvPr id="0" name=""/>
        <dsp:cNvSpPr/>
      </dsp:nvSpPr>
      <dsp:spPr>
        <a:xfrm>
          <a:off x="0" y="3143579"/>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Research aimed to understand the emotions of the customer, employee and organisational climate.</a:t>
          </a:r>
          <a:endParaRPr lang="en-US" sz="2600" kern="1200"/>
        </a:p>
      </dsp:txBody>
      <dsp:txXfrm>
        <a:off x="0" y="3143579"/>
        <a:ext cx="7488936" cy="1047646"/>
      </dsp:txXfrm>
    </dsp:sp>
    <dsp:sp modelId="{4095323F-5E32-41CB-821F-CC172B4ADD3A}">
      <dsp:nvSpPr>
        <dsp:cNvPr id="0" name=""/>
        <dsp:cNvSpPr/>
      </dsp:nvSpPr>
      <dsp:spPr>
        <a:xfrm>
          <a:off x="0" y="4191225"/>
          <a:ext cx="748893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6473EF-E737-40D2-AB64-0DD918FDF78D}">
      <dsp:nvSpPr>
        <dsp:cNvPr id="0" name=""/>
        <dsp:cNvSpPr/>
      </dsp:nvSpPr>
      <dsp:spPr>
        <a:xfrm>
          <a:off x="0" y="4191225"/>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Two types of acting (surface and deep)</a:t>
          </a:r>
          <a:endParaRPr lang="en-US" sz="2600" kern="1200"/>
        </a:p>
      </dsp:txBody>
      <dsp:txXfrm>
        <a:off x="0" y="4191225"/>
        <a:ext cx="7488936" cy="104764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0EF5D5-12D6-4126-8503-161A43966ECC}">
      <dsp:nvSpPr>
        <dsp:cNvPr id="0" name=""/>
        <dsp:cNvSpPr/>
      </dsp:nvSpPr>
      <dsp:spPr>
        <a:xfrm>
          <a:off x="3268" y="1019412"/>
          <a:ext cx="2333807" cy="14819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02490F-49CB-4381-B52F-6DF5F484BC59}">
      <dsp:nvSpPr>
        <dsp:cNvPr id="0" name=""/>
        <dsp:cNvSpPr/>
      </dsp:nvSpPr>
      <dsp:spPr>
        <a:xfrm>
          <a:off x="262580" y="1265758"/>
          <a:ext cx="2333807" cy="148196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Attempt to select employees whose goals match that of the organisation. </a:t>
          </a:r>
          <a:endParaRPr lang="en-US" sz="1500" kern="1200"/>
        </a:p>
      </dsp:txBody>
      <dsp:txXfrm>
        <a:off x="305985" y="1309163"/>
        <a:ext cx="2246997" cy="1395157"/>
      </dsp:txXfrm>
    </dsp:sp>
    <dsp:sp modelId="{D8E90AC3-20FF-4648-BA36-A9174A354F28}">
      <dsp:nvSpPr>
        <dsp:cNvPr id="0" name=""/>
        <dsp:cNvSpPr/>
      </dsp:nvSpPr>
      <dsp:spPr>
        <a:xfrm>
          <a:off x="2855699" y="1019412"/>
          <a:ext cx="2333807" cy="14819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395577-8416-4821-B372-2D170BDB6CD6}">
      <dsp:nvSpPr>
        <dsp:cNvPr id="0" name=""/>
        <dsp:cNvSpPr/>
      </dsp:nvSpPr>
      <dsp:spPr>
        <a:xfrm>
          <a:off x="3115011" y="1265758"/>
          <a:ext cx="2333807" cy="148196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Acknowledge these goals and, where possible, try to align them to those of the business.</a:t>
          </a:r>
          <a:endParaRPr lang="en-US" sz="1500" kern="1200"/>
        </a:p>
      </dsp:txBody>
      <dsp:txXfrm>
        <a:off x="3158416" y="1309163"/>
        <a:ext cx="2246997" cy="1395157"/>
      </dsp:txXfrm>
    </dsp:sp>
    <dsp:sp modelId="{1ABA0026-AE87-4B10-AC70-ED25EB3C33B3}">
      <dsp:nvSpPr>
        <dsp:cNvPr id="0" name=""/>
        <dsp:cNvSpPr/>
      </dsp:nvSpPr>
      <dsp:spPr>
        <a:xfrm>
          <a:off x="5708130" y="1019412"/>
          <a:ext cx="2333807" cy="14819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60AF7C-18FA-460B-8425-8FA97CE8C09B}">
      <dsp:nvSpPr>
        <dsp:cNvPr id="0" name=""/>
        <dsp:cNvSpPr/>
      </dsp:nvSpPr>
      <dsp:spPr>
        <a:xfrm>
          <a:off x="5967442" y="1265758"/>
          <a:ext cx="2333807" cy="148196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Try to link financial rewards with the desired emotions. </a:t>
          </a:r>
          <a:endParaRPr lang="en-US" sz="1500" kern="1200"/>
        </a:p>
      </dsp:txBody>
      <dsp:txXfrm>
        <a:off x="6010847" y="1309163"/>
        <a:ext cx="2246997" cy="1395157"/>
      </dsp:txXfrm>
    </dsp:sp>
    <dsp:sp modelId="{8D4C3842-E26A-4A6E-9E75-EE2F41EB7F99}">
      <dsp:nvSpPr>
        <dsp:cNvPr id="0" name=""/>
        <dsp:cNvSpPr/>
      </dsp:nvSpPr>
      <dsp:spPr>
        <a:xfrm>
          <a:off x="8560562" y="1019412"/>
          <a:ext cx="2333807" cy="14819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D773C7-2340-49DE-A37B-F1561A3E7C6A}">
      <dsp:nvSpPr>
        <dsp:cNvPr id="0" name=""/>
        <dsp:cNvSpPr/>
      </dsp:nvSpPr>
      <dsp:spPr>
        <a:xfrm>
          <a:off x="8819874" y="1265758"/>
          <a:ext cx="2333807" cy="148196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QUESTION - Considering your own organisation, how effective is their approach compared to these recommendations, and why?</a:t>
          </a:r>
          <a:endParaRPr lang="en-US" sz="1500" kern="1200" dirty="0"/>
        </a:p>
      </dsp:txBody>
      <dsp:txXfrm>
        <a:off x="8863279" y="1309163"/>
        <a:ext cx="2246997" cy="139515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A52A4F-8E00-405E-B3AA-315FB4D343D7}" type="datetimeFigureOut">
              <a:rPr lang="en-GB" smtClean="0"/>
              <a:t>15/04/2026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8508B6-6FE6-4BEB-991F-34706D74651C}" type="slidenum">
              <a:rPr lang="en-GB" smtClean="0"/>
              <a:t>‹#›</a:t>
            </a:fld>
            <a:endParaRPr lang="en-GB"/>
          </a:p>
        </p:txBody>
      </p:sp>
    </p:spTree>
    <p:extLst>
      <p:ext uri="{BB962C8B-B14F-4D97-AF65-F5344CB8AC3E}">
        <p14:creationId xmlns:p14="http://schemas.microsoft.com/office/powerpoint/2010/main" val="27273289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gartner.com/en/human-resources/trends/5-imperatives-for-the-hr-operating-model-of-the-future" TargetMode="External"/><Relationship Id="rId7" Type="http://schemas.openxmlformats.org/officeDocument/2006/relationships/hyperlink" Target="https://www.hrmagazine.co.uk/authors/perry-timms/"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joshbersin.com/2023/12/introducing-the-systemic-hr-initiative/" TargetMode="External"/><Relationship Id="rId5" Type="http://schemas.openxmlformats.org/officeDocument/2006/relationships/hyperlink" Target="https://www.youtube.com/watch?v=6l4AN8JijX4" TargetMode="External"/><Relationship Id="rId4" Type="http://schemas.openxmlformats.org/officeDocument/2006/relationships/hyperlink" Target="https://www.mckinsey.com/capabilities/people-and-organizational-performance/our-insights/hrs-new-operating-model"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8508B6-6FE6-4BEB-991F-34706D74651C}" type="slidenum">
              <a:rPr lang="en-GB" smtClean="0"/>
              <a:t>1</a:t>
            </a:fld>
            <a:endParaRPr lang="en-GB"/>
          </a:p>
        </p:txBody>
      </p:sp>
    </p:spTree>
    <p:extLst>
      <p:ext uri="{BB962C8B-B14F-4D97-AF65-F5344CB8AC3E}">
        <p14:creationId xmlns:p14="http://schemas.microsoft.com/office/powerpoint/2010/main" val="29775732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Stakeholder mapping. Ways to influence, persuade and negotiate. Role of people professionals as business partners. Networking. Assertiveness and methods of communication. Handling emotional behaviour. Managing own emotions. Working with customers – outside in, to shape people strategy. Problem-solving and decision-making tools</a:t>
            </a:r>
          </a:p>
          <a:p>
            <a:endParaRPr lang="en-GB" dirty="0"/>
          </a:p>
        </p:txBody>
      </p:sp>
      <p:sp>
        <p:nvSpPr>
          <p:cNvPr id="4" name="Slide Number Placeholder 3"/>
          <p:cNvSpPr>
            <a:spLocks noGrp="1"/>
          </p:cNvSpPr>
          <p:nvPr>
            <p:ph type="sldNum" sz="quarter" idx="5"/>
          </p:nvPr>
        </p:nvSpPr>
        <p:spPr/>
        <p:txBody>
          <a:bodyPr/>
          <a:lstStyle/>
          <a:p>
            <a:fld id="{2B8508B6-6FE6-4BEB-991F-34706D74651C}" type="slidenum">
              <a:rPr lang="en-GB" smtClean="0"/>
              <a:t>2</a:t>
            </a:fld>
            <a:endParaRPr lang="en-GB"/>
          </a:p>
        </p:txBody>
      </p:sp>
    </p:spTree>
    <p:extLst>
      <p:ext uri="{BB962C8B-B14F-4D97-AF65-F5344CB8AC3E}">
        <p14:creationId xmlns:p14="http://schemas.microsoft.com/office/powerpoint/2010/main" val="966134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dirty="0">
                <a:effectLst/>
                <a:latin typeface="fkGroteskNeue"/>
              </a:rPr>
              <a:t>Stakeholder Theory was developed by R. Edward Freeman in his 1984 book, </a:t>
            </a:r>
            <a:r>
              <a:rPr lang="en-GB" b="0" i="1" dirty="0">
                <a:effectLst/>
                <a:latin typeface="fkGroteskNeue"/>
              </a:rPr>
              <a:t>Strategic Management: A Stakeholder Approach</a:t>
            </a:r>
            <a:r>
              <a:rPr lang="en-GB" b="0" i="0" dirty="0">
                <a:effectLst/>
                <a:latin typeface="fkGroteskNeue"/>
              </a:rPr>
              <a:t>. This theory revolutionized the way organizations think about their responsibilities and relationships, moving beyond a sole focus on shareholders to consider the interests of all stakeholders.</a:t>
            </a:r>
          </a:p>
          <a:p>
            <a:pPr algn="l">
              <a:buNone/>
            </a:pPr>
            <a:r>
              <a:rPr lang="en-GB" b="0" i="0" dirty="0">
                <a:effectLst/>
                <a:latin typeface="fkGrotesk"/>
              </a:rPr>
              <a:t>Key Concepts of Freeman’s Stakeholder Theory</a:t>
            </a:r>
          </a:p>
          <a:p>
            <a:pPr algn="l">
              <a:buFont typeface="Arial" panose="020B0604020202020204" pitchFamily="34" charset="0"/>
              <a:buChar char="•"/>
            </a:pPr>
            <a:r>
              <a:rPr lang="en-GB" b="0" i="0" dirty="0">
                <a:effectLst/>
                <a:latin typeface="fkGroteskNeue"/>
              </a:rPr>
              <a:t>Definition of Stakeholders:</a:t>
            </a:r>
            <a:br>
              <a:rPr lang="en-GB" b="0" i="0" dirty="0">
                <a:effectLst/>
                <a:latin typeface="fkGroteskNeue"/>
              </a:rPr>
            </a:br>
            <a:r>
              <a:rPr lang="en-GB" b="0" i="0" dirty="0">
                <a:effectLst/>
                <a:latin typeface="fkGroteskNeue"/>
              </a:rPr>
              <a:t>Freeman defines stakeholders as “any group or individual who can affect or is affected by the achievement of the organisation’s objectives.”</a:t>
            </a:r>
            <a:br>
              <a:rPr lang="en-GB" b="0" i="0" dirty="0">
                <a:effectLst/>
                <a:latin typeface="fkGroteskNeue"/>
              </a:rPr>
            </a:br>
            <a:r>
              <a:rPr lang="en-GB" b="0" i="0" dirty="0">
                <a:effectLst/>
                <a:latin typeface="fkGroteskNeue"/>
              </a:rPr>
              <a:t>This includes not only shareholders, but also employees, customers, suppliers, communities, and regulators.</a:t>
            </a:r>
          </a:p>
          <a:p>
            <a:pPr algn="l">
              <a:buFont typeface="Arial" panose="020B0604020202020204" pitchFamily="34" charset="0"/>
              <a:buChar char="•"/>
            </a:pPr>
            <a:r>
              <a:rPr lang="en-GB" b="0" i="0" dirty="0">
                <a:effectLst/>
                <a:latin typeface="fkGroteskNeue"/>
              </a:rPr>
              <a:t>Core Idea:</a:t>
            </a:r>
            <a:br>
              <a:rPr lang="en-GB" b="0" i="0" dirty="0">
                <a:effectLst/>
                <a:latin typeface="fkGroteskNeue"/>
              </a:rPr>
            </a:br>
            <a:r>
              <a:rPr lang="en-GB" b="0" i="0" dirty="0">
                <a:effectLst/>
                <a:latin typeface="fkGroteskNeue"/>
              </a:rPr>
              <a:t>Organisations should create value for all stakeholders-not just shareholders. Success is measured by how well the interests of all stakeholders are balanced and managed.</a:t>
            </a:r>
          </a:p>
          <a:p>
            <a:pPr algn="l">
              <a:buFont typeface="Arial" panose="020B0604020202020204" pitchFamily="34" charset="0"/>
              <a:buChar char="•"/>
            </a:pPr>
            <a:r>
              <a:rPr lang="en-GB" b="0" i="0" dirty="0">
                <a:effectLst/>
                <a:latin typeface="fkGroteskNeue"/>
              </a:rPr>
              <a:t>Ethical Foundation:</a:t>
            </a:r>
            <a:br>
              <a:rPr lang="en-GB" b="0" i="0" dirty="0">
                <a:effectLst/>
                <a:latin typeface="fkGroteskNeue"/>
              </a:rPr>
            </a:br>
            <a:r>
              <a:rPr lang="en-GB" b="0" i="0" dirty="0">
                <a:effectLst/>
                <a:latin typeface="fkGroteskNeue"/>
              </a:rPr>
              <a:t>Stakeholder theory incorporates ethical considerations, arguing that organizations have a responsibility to treat all stakeholders fairly and with respect.</a:t>
            </a:r>
          </a:p>
          <a:p>
            <a:pPr algn="l">
              <a:buNone/>
            </a:pPr>
            <a:r>
              <a:rPr lang="en-GB" b="0" i="0" dirty="0">
                <a:effectLst/>
                <a:latin typeface="fkGrotesk"/>
              </a:rPr>
              <a:t>Application in Business</a:t>
            </a:r>
          </a:p>
          <a:p>
            <a:pPr algn="l">
              <a:buFont typeface="Arial" panose="020B0604020202020204" pitchFamily="34" charset="0"/>
              <a:buChar char="•"/>
            </a:pPr>
            <a:r>
              <a:rPr lang="en-GB" b="0" i="0" dirty="0">
                <a:effectLst/>
                <a:latin typeface="fkGroteskNeue"/>
              </a:rPr>
              <a:t>Stakeholder Mapping:</a:t>
            </a:r>
            <a:br>
              <a:rPr lang="en-GB" b="0" i="0" dirty="0">
                <a:effectLst/>
                <a:latin typeface="fkGroteskNeue"/>
              </a:rPr>
            </a:br>
            <a:r>
              <a:rPr lang="en-GB" b="0" i="0" dirty="0">
                <a:effectLst/>
                <a:latin typeface="fkGroteskNeue"/>
              </a:rPr>
              <a:t>Identifying and prioritising stakeholders (using tools like Mendelow’s Matrix) is a practical application of stakeholder theory.</a:t>
            </a:r>
          </a:p>
          <a:p>
            <a:pPr algn="l">
              <a:buFont typeface="Arial" panose="020B0604020202020204" pitchFamily="34" charset="0"/>
              <a:buChar char="•"/>
            </a:pPr>
            <a:r>
              <a:rPr lang="en-GB" b="0" i="0" dirty="0">
                <a:effectLst/>
                <a:latin typeface="fkGroteskNeue"/>
              </a:rPr>
              <a:t>Engagement and Communication:</a:t>
            </a:r>
            <a:br>
              <a:rPr lang="en-GB" b="0" i="0" dirty="0">
                <a:effectLst/>
                <a:latin typeface="fkGroteskNeue"/>
              </a:rPr>
            </a:br>
            <a:r>
              <a:rPr lang="en-GB" b="0" i="0" dirty="0">
                <a:effectLst/>
                <a:latin typeface="fkGroteskNeue"/>
              </a:rPr>
              <a:t>Organisations must actively engage with stakeholders, understand their needs, and incorporate their feedback into decision-making.</a:t>
            </a:r>
          </a:p>
          <a:p>
            <a:pPr algn="l">
              <a:buFont typeface="Arial" panose="020B0604020202020204" pitchFamily="34" charset="0"/>
              <a:buChar char="•"/>
            </a:pPr>
            <a:r>
              <a:rPr lang="en-GB" b="0" i="0" dirty="0">
                <a:effectLst/>
                <a:latin typeface="fkGroteskNeue"/>
              </a:rPr>
              <a:t>Performance Management:</a:t>
            </a:r>
            <a:br>
              <a:rPr lang="en-GB" b="0" i="0" dirty="0">
                <a:effectLst/>
                <a:latin typeface="fkGroteskNeue"/>
              </a:rPr>
            </a:br>
            <a:r>
              <a:rPr lang="en-GB" b="0" i="0" dirty="0">
                <a:effectLst/>
                <a:latin typeface="fkGroteskNeue"/>
              </a:rPr>
              <a:t>By balancing stakeholder interests, organisations can drive sustainable performance and long-term success.</a:t>
            </a:r>
          </a:p>
          <a:p>
            <a:pPr algn="l">
              <a:buFont typeface="Arial" panose="020B0604020202020204" pitchFamily="34" charset="0"/>
              <a:buChar char="•"/>
            </a:pPr>
            <a:endParaRPr lang="en-GB" b="0" i="0" dirty="0">
              <a:effectLst/>
              <a:latin typeface="fkGroteskNeue"/>
            </a:endParaRPr>
          </a:p>
          <a:p>
            <a:pPr algn="l">
              <a:buNone/>
            </a:pPr>
            <a:r>
              <a:rPr lang="en-GB" b="0" i="0" dirty="0">
                <a:effectLst/>
                <a:latin typeface="fkGrotesk"/>
              </a:rPr>
              <a:t>Visual Representation</a:t>
            </a:r>
          </a:p>
          <a:p>
            <a:pPr algn="l">
              <a:buNone/>
            </a:pPr>
            <a:r>
              <a:rPr lang="en-GB" b="0" i="0" dirty="0">
                <a:effectLst/>
                <a:latin typeface="fkGroteskNeue"/>
              </a:rPr>
              <a:t>The images you provided likely illustrate Freeman’s stakeholder model, which typically places the organisation at the centre, surrounded by key stakeholder groups such as:</a:t>
            </a:r>
          </a:p>
          <a:p>
            <a:pPr algn="l">
              <a:buFont typeface="Arial" panose="020B0604020202020204" pitchFamily="34" charset="0"/>
              <a:buChar char="•"/>
            </a:pPr>
            <a:r>
              <a:rPr lang="en-GB" b="0" i="0" dirty="0">
                <a:effectLst/>
                <a:latin typeface="fkGroteskNeue"/>
              </a:rPr>
              <a:t>Employees</a:t>
            </a:r>
          </a:p>
          <a:p>
            <a:pPr algn="l">
              <a:buFont typeface="Arial" panose="020B0604020202020204" pitchFamily="34" charset="0"/>
              <a:buChar char="•"/>
            </a:pPr>
            <a:r>
              <a:rPr lang="en-GB" b="0" i="0" dirty="0">
                <a:effectLst/>
                <a:latin typeface="fkGroteskNeue"/>
              </a:rPr>
              <a:t>Customers</a:t>
            </a:r>
          </a:p>
          <a:p>
            <a:pPr algn="l">
              <a:buFont typeface="Arial" panose="020B0604020202020204" pitchFamily="34" charset="0"/>
              <a:buChar char="•"/>
            </a:pPr>
            <a:r>
              <a:rPr lang="en-GB" b="0" i="0" dirty="0">
                <a:effectLst/>
                <a:latin typeface="fkGroteskNeue"/>
              </a:rPr>
              <a:t>Suppliers</a:t>
            </a:r>
          </a:p>
          <a:p>
            <a:pPr algn="l">
              <a:buFont typeface="Arial" panose="020B0604020202020204" pitchFamily="34" charset="0"/>
              <a:buChar char="•"/>
            </a:pPr>
            <a:r>
              <a:rPr lang="en-GB" b="0" i="0" dirty="0">
                <a:effectLst/>
                <a:latin typeface="fkGroteskNeue"/>
              </a:rPr>
              <a:t>Investors</a:t>
            </a:r>
          </a:p>
          <a:p>
            <a:pPr algn="l">
              <a:buFont typeface="Arial" panose="020B0604020202020204" pitchFamily="34" charset="0"/>
              <a:buChar char="•"/>
            </a:pPr>
            <a:r>
              <a:rPr lang="en-GB" b="0" i="0" dirty="0">
                <a:effectLst/>
                <a:latin typeface="fkGroteskNeue"/>
              </a:rPr>
              <a:t>Communities</a:t>
            </a:r>
          </a:p>
          <a:p>
            <a:pPr algn="l">
              <a:buFont typeface="Arial" panose="020B0604020202020204" pitchFamily="34" charset="0"/>
              <a:buChar char="•"/>
            </a:pPr>
            <a:r>
              <a:rPr lang="en-GB" b="0" i="0" dirty="0">
                <a:effectLst/>
                <a:latin typeface="fkGroteskNeue"/>
              </a:rPr>
              <a:t>Government/regulators</a:t>
            </a:r>
          </a:p>
          <a:p>
            <a:pPr algn="l">
              <a:buFont typeface="Arial" panose="020B0604020202020204" pitchFamily="34" charset="0"/>
              <a:buChar char="•"/>
            </a:pPr>
            <a:endParaRPr lang="en-GB" b="0" i="0" dirty="0">
              <a:effectLst/>
              <a:latin typeface="fkGroteskNeue"/>
            </a:endParaRPr>
          </a:p>
          <a:p>
            <a:endParaRPr lang="en-GB" dirty="0"/>
          </a:p>
        </p:txBody>
      </p:sp>
      <p:sp>
        <p:nvSpPr>
          <p:cNvPr id="4" name="Slide Number Placeholder 3"/>
          <p:cNvSpPr>
            <a:spLocks noGrp="1"/>
          </p:cNvSpPr>
          <p:nvPr>
            <p:ph type="sldNum" sz="quarter" idx="5"/>
          </p:nvPr>
        </p:nvSpPr>
        <p:spPr/>
        <p:txBody>
          <a:bodyPr/>
          <a:lstStyle/>
          <a:p>
            <a:fld id="{2B8508B6-6FE6-4BEB-991F-34706D74651C}" type="slidenum">
              <a:rPr lang="en-GB" smtClean="0"/>
              <a:t>3</a:t>
            </a:fld>
            <a:endParaRPr lang="en-GB"/>
          </a:p>
        </p:txBody>
      </p:sp>
    </p:spTree>
    <p:extLst>
      <p:ext uri="{BB962C8B-B14F-4D97-AF65-F5344CB8AC3E}">
        <p14:creationId xmlns:p14="http://schemas.microsoft.com/office/powerpoint/2010/main" val="16840556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dirty="0">
                <a:effectLst/>
                <a:latin typeface="fkGrotesk"/>
              </a:rPr>
              <a:t>1. Offensive Stakeholders</a:t>
            </a:r>
          </a:p>
          <a:p>
            <a:pPr algn="l">
              <a:buFont typeface="Arial" panose="020B0604020202020204" pitchFamily="34" charset="0"/>
              <a:buChar char="•"/>
            </a:pPr>
            <a:r>
              <a:rPr lang="en-GB" b="0" i="0" dirty="0">
                <a:effectLst/>
                <a:latin typeface="fkGroteskNeue"/>
              </a:rPr>
              <a:t>Definition: Stakeholders who are highly supportive and can actively help the organization achieve its objectives.</a:t>
            </a:r>
          </a:p>
          <a:p>
            <a:pPr algn="l">
              <a:buFont typeface="Arial" panose="020B0604020202020204" pitchFamily="34" charset="0"/>
              <a:buChar char="•"/>
            </a:pPr>
            <a:r>
              <a:rPr lang="en-GB" b="0" i="0" dirty="0">
                <a:effectLst/>
                <a:latin typeface="fkGroteskNeue"/>
              </a:rPr>
              <a:t>Strategy: Engage closely, involve them in decision-making, and leverage their support for advocacy or as champions for initiatives.</a:t>
            </a:r>
          </a:p>
          <a:p>
            <a:pPr algn="l">
              <a:buNone/>
            </a:pPr>
            <a:r>
              <a:rPr lang="en-GB" b="0" i="0" dirty="0">
                <a:effectLst/>
                <a:latin typeface="fkGrotesk"/>
              </a:rPr>
              <a:t>2. Defensive Stakeholders</a:t>
            </a:r>
          </a:p>
          <a:p>
            <a:pPr algn="l">
              <a:buFont typeface="Arial" panose="020B0604020202020204" pitchFamily="34" charset="0"/>
              <a:buChar char="•"/>
            </a:pPr>
            <a:r>
              <a:rPr lang="en-GB" b="0" i="0" dirty="0">
                <a:effectLst/>
                <a:latin typeface="fkGroteskNeue"/>
              </a:rPr>
              <a:t>Definition: Stakeholders who may oppose or challenge the organisation’s goals or actions.</a:t>
            </a:r>
          </a:p>
          <a:p>
            <a:pPr algn="l">
              <a:buFont typeface="Arial" panose="020B0604020202020204" pitchFamily="34" charset="0"/>
              <a:buChar char="•"/>
            </a:pPr>
            <a:r>
              <a:rPr lang="en-GB" b="0" i="0" dirty="0">
                <a:effectLst/>
                <a:latin typeface="fkGroteskNeue"/>
              </a:rPr>
              <a:t>Strategy: Monitor their concerns, address issues proactively, and attempt to reduce opposition through dialogue, negotiation, or compromise.</a:t>
            </a:r>
          </a:p>
          <a:p>
            <a:pPr algn="l">
              <a:buNone/>
            </a:pPr>
            <a:r>
              <a:rPr lang="en-GB" b="0" i="0" dirty="0">
                <a:effectLst/>
                <a:latin typeface="fkGrotesk"/>
              </a:rPr>
              <a:t>3. Swing Stakeholders</a:t>
            </a:r>
          </a:p>
          <a:p>
            <a:pPr algn="l">
              <a:buFont typeface="Arial" panose="020B0604020202020204" pitchFamily="34" charset="0"/>
              <a:buChar char="•"/>
            </a:pPr>
            <a:r>
              <a:rPr lang="en-GB" b="0" i="0" dirty="0">
                <a:effectLst/>
                <a:latin typeface="fkGroteskNeue"/>
              </a:rPr>
              <a:t>Definition: Stakeholders who are neutral or undecided; their support could shift either way.</a:t>
            </a:r>
          </a:p>
          <a:p>
            <a:pPr algn="l">
              <a:buFont typeface="Arial" panose="020B0604020202020204" pitchFamily="34" charset="0"/>
              <a:buChar char="•"/>
            </a:pPr>
            <a:r>
              <a:rPr lang="en-GB" b="0" i="0" dirty="0">
                <a:effectLst/>
                <a:latin typeface="fkGroteskNeue"/>
              </a:rPr>
              <a:t>Strategy: Engage and inform them, understand their concerns, and work to win their support. They can be crucial in tipping the balance in favour of the organisation if influenced effectively.</a:t>
            </a:r>
          </a:p>
          <a:p>
            <a:pPr algn="l">
              <a:buNone/>
            </a:pPr>
            <a:r>
              <a:rPr lang="en-GB" b="0" i="0" dirty="0">
                <a:effectLst/>
                <a:latin typeface="fkGrotesk"/>
              </a:rPr>
              <a:t>4. Hold Stakeholders</a:t>
            </a:r>
          </a:p>
          <a:p>
            <a:pPr algn="l">
              <a:buFont typeface="Arial" panose="020B0604020202020204" pitchFamily="34" charset="0"/>
              <a:buChar char="•"/>
            </a:pPr>
            <a:r>
              <a:rPr lang="en-GB" b="0" i="0" dirty="0">
                <a:effectLst/>
                <a:latin typeface="fkGroteskNeue"/>
              </a:rPr>
              <a:t>Definition: Stakeholders who are supportive but less active or influential.</a:t>
            </a:r>
          </a:p>
          <a:p>
            <a:pPr algn="l">
              <a:buFont typeface="Arial" panose="020B0604020202020204" pitchFamily="34" charset="0"/>
              <a:buChar char="•"/>
            </a:pPr>
            <a:r>
              <a:rPr lang="en-GB" b="0" i="0" dirty="0">
                <a:effectLst/>
                <a:latin typeface="fkGroteskNeue"/>
              </a:rPr>
              <a:t>Strategy: Keep them satisfied and informed to maintain their support, but they may not require as intensive engagement as offensive stakeholders</a:t>
            </a:r>
          </a:p>
          <a:p>
            <a:endParaRPr lang="en-GB" dirty="0"/>
          </a:p>
        </p:txBody>
      </p:sp>
      <p:sp>
        <p:nvSpPr>
          <p:cNvPr id="4" name="Slide Number Placeholder 3"/>
          <p:cNvSpPr>
            <a:spLocks noGrp="1"/>
          </p:cNvSpPr>
          <p:nvPr>
            <p:ph type="sldNum" sz="quarter" idx="5"/>
          </p:nvPr>
        </p:nvSpPr>
        <p:spPr/>
        <p:txBody>
          <a:bodyPr/>
          <a:lstStyle/>
          <a:p>
            <a:fld id="{2B8508B6-6FE6-4BEB-991F-34706D74651C}" type="slidenum">
              <a:rPr lang="en-GB" smtClean="0"/>
              <a:t>4</a:t>
            </a:fld>
            <a:endParaRPr lang="en-GB"/>
          </a:p>
        </p:txBody>
      </p:sp>
    </p:spTree>
    <p:extLst>
      <p:ext uri="{BB962C8B-B14F-4D97-AF65-F5344CB8AC3E}">
        <p14:creationId xmlns:p14="http://schemas.microsoft.com/office/powerpoint/2010/main" val="21971432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8508B6-6FE6-4BEB-991F-34706D74651C}" type="slidenum">
              <a:rPr lang="en-GB" smtClean="0"/>
              <a:t>5</a:t>
            </a:fld>
            <a:endParaRPr lang="en-GB"/>
          </a:p>
        </p:txBody>
      </p:sp>
    </p:spTree>
    <p:extLst>
      <p:ext uri="{BB962C8B-B14F-4D97-AF65-F5344CB8AC3E}">
        <p14:creationId xmlns:p14="http://schemas.microsoft.com/office/powerpoint/2010/main" val="4841392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fkGroteskNeue"/>
              </a:rPr>
              <a:t>Mendelow’s Matrix is a practical framework for stakeholder analysis, ensuring that organisations focus their efforts on the most influential and interested parties to maximise project success.</a:t>
            </a:r>
          </a:p>
          <a:p>
            <a:endParaRPr lang="en-GB" b="0" i="0" dirty="0">
              <a:effectLst/>
              <a:latin typeface="fkGroteskNeue"/>
            </a:endParaRPr>
          </a:p>
          <a:p>
            <a:r>
              <a:rPr lang="en-GB" b="0" i="0" dirty="0">
                <a:effectLst/>
                <a:latin typeface="fkGroteskNeue"/>
              </a:rPr>
              <a:t>Example</a:t>
            </a:r>
          </a:p>
          <a:p>
            <a:pPr algn="l">
              <a:buNone/>
            </a:pPr>
            <a:r>
              <a:rPr lang="en-GB" b="0" i="0" dirty="0">
                <a:effectLst/>
                <a:latin typeface="fkGroteskNeue"/>
              </a:rPr>
              <a:t>1. Corporate Project Management</a:t>
            </a:r>
          </a:p>
          <a:p>
            <a:pPr algn="l">
              <a:buFont typeface="Arial" panose="020B0604020202020204" pitchFamily="34" charset="0"/>
              <a:buChar char="•"/>
            </a:pPr>
            <a:r>
              <a:rPr lang="en-GB" b="0" i="0" dirty="0">
                <a:effectLst/>
                <a:latin typeface="fkGroteskNeue"/>
              </a:rPr>
              <a:t>High Power, Low Interest: A company director or CEO may not be involved in daily project activities but holds significant authority over its approval or funding. They should be kept satisfied with periodic updates, even if not directly engaged in the project</a:t>
            </a:r>
          </a:p>
          <a:p>
            <a:pPr algn="l">
              <a:buFont typeface="Arial" panose="020B0604020202020204" pitchFamily="34" charset="0"/>
              <a:buChar char="•"/>
            </a:pPr>
            <a:r>
              <a:rPr lang="en-GB" b="0" i="0" dirty="0">
                <a:effectLst/>
                <a:latin typeface="fkGroteskNeue"/>
              </a:rPr>
              <a:t>High Power, High Interest: Project sponsors or major investors are deeply invested and influential. They require close management and regular, detailed communication to ensure their needs are met and to secure their support</a:t>
            </a:r>
          </a:p>
          <a:p>
            <a:pPr algn="l">
              <a:buFont typeface="Arial" panose="020B0604020202020204" pitchFamily="34" charset="0"/>
              <a:buChar char="•"/>
            </a:pPr>
            <a:r>
              <a:rPr lang="en-GB" b="0" i="0" dirty="0">
                <a:effectLst/>
                <a:latin typeface="fkGroteskNeue"/>
              </a:rPr>
              <a:t>Low Power, High Interest: Staff members or end users, such as employees affected by a new IT system, may not have decision-making authority but are highly interested in outcomes. Keeping them informed and collecting their feedback can help with adoption and buy-in</a:t>
            </a:r>
          </a:p>
          <a:p>
            <a:pPr algn="l">
              <a:buFont typeface="Arial" panose="020B0604020202020204" pitchFamily="34" charset="0"/>
              <a:buChar char="•"/>
            </a:pPr>
            <a:r>
              <a:rPr lang="en-GB" b="0" i="0" dirty="0">
                <a:effectLst/>
                <a:latin typeface="fkGroteskNeue"/>
              </a:rPr>
              <a:t>Low Power, Low Interest: The general public or minor suppliers may neither influence nor be affected much by the project. They require minimal monitoring unless their status changes</a:t>
            </a:r>
          </a:p>
          <a:p>
            <a:endParaRPr lang="en-GB" dirty="0"/>
          </a:p>
        </p:txBody>
      </p:sp>
      <p:sp>
        <p:nvSpPr>
          <p:cNvPr id="4" name="Slide Number Placeholder 3"/>
          <p:cNvSpPr>
            <a:spLocks noGrp="1"/>
          </p:cNvSpPr>
          <p:nvPr>
            <p:ph type="sldNum" sz="quarter" idx="5"/>
          </p:nvPr>
        </p:nvSpPr>
        <p:spPr/>
        <p:txBody>
          <a:bodyPr/>
          <a:lstStyle/>
          <a:p>
            <a:fld id="{2B8508B6-6FE6-4BEB-991F-34706D74651C}" type="slidenum">
              <a:rPr lang="en-GB" smtClean="0"/>
              <a:t>8</a:t>
            </a:fld>
            <a:endParaRPr lang="en-GB"/>
          </a:p>
        </p:txBody>
      </p:sp>
    </p:spTree>
    <p:extLst>
      <p:ext uri="{BB962C8B-B14F-4D97-AF65-F5344CB8AC3E}">
        <p14:creationId xmlns:p14="http://schemas.microsoft.com/office/powerpoint/2010/main" val="18943826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dirty="0">
                <a:effectLst/>
                <a:latin typeface="fkGroteskNeue"/>
              </a:rPr>
              <a:t>Stakeholder mapping directly supports performance management by:</a:t>
            </a:r>
          </a:p>
          <a:p>
            <a:pPr algn="l">
              <a:buFont typeface="Arial" panose="020B0604020202020204" pitchFamily="34" charset="0"/>
              <a:buChar char="•"/>
            </a:pPr>
            <a:r>
              <a:rPr lang="en-GB" b="0" i="0" dirty="0">
                <a:effectLst/>
                <a:latin typeface="fkGroteskNeue"/>
              </a:rPr>
              <a:t>Aligning Objectives: Understanding stakeholder needs and expectations helps set relevant performance goals and metrics</a:t>
            </a:r>
          </a:p>
          <a:p>
            <a:pPr algn="l">
              <a:buFont typeface="Arial" panose="020B0604020202020204" pitchFamily="34" charset="0"/>
              <a:buChar char="•"/>
            </a:pPr>
            <a:r>
              <a:rPr lang="en-GB" b="0" i="0" dirty="0">
                <a:effectLst/>
                <a:latin typeface="fkGroteskNeue"/>
              </a:rPr>
              <a:t>Risk Management: Mapping reveals potential sources of support or resistance, allowing for risk mitigation strategies that protect performance outcomes</a:t>
            </a:r>
          </a:p>
          <a:p>
            <a:pPr algn="l">
              <a:buFont typeface="Arial" panose="020B0604020202020204" pitchFamily="34" charset="0"/>
              <a:buChar char="•"/>
            </a:pPr>
            <a:r>
              <a:rPr lang="en-GB" b="0" i="0" dirty="0">
                <a:effectLst/>
                <a:latin typeface="fkGroteskNeue"/>
              </a:rPr>
              <a:t>Continuous Improvement: Regularly reviewing stakeholder feedback enables adjustments to processes, objectives, and communication, improving overall program or project performance</a:t>
            </a:r>
          </a:p>
          <a:p>
            <a:pPr algn="l">
              <a:buFont typeface="Arial" panose="020B0604020202020204" pitchFamily="34" charset="0"/>
              <a:buChar char="•"/>
            </a:pPr>
            <a:r>
              <a:rPr lang="en-GB" b="0" i="0" dirty="0">
                <a:effectLst/>
                <a:latin typeface="fkGroteskNeue"/>
              </a:rPr>
              <a:t>Accountability and Measurement: Clear mapping ensures stakeholders know their roles, making it easier to track contributions and measure success against defined objectives</a:t>
            </a:r>
          </a:p>
          <a:p>
            <a:endParaRPr lang="en-GB" dirty="0"/>
          </a:p>
        </p:txBody>
      </p:sp>
      <p:sp>
        <p:nvSpPr>
          <p:cNvPr id="4" name="Slide Number Placeholder 3"/>
          <p:cNvSpPr>
            <a:spLocks noGrp="1"/>
          </p:cNvSpPr>
          <p:nvPr>
            <p:ph type="sldNum" sz="quarter" idx="5"/>
          </p:nvPr>
        </p:nvSpPr>
        <p:spPr/>
        <p:txBody>
          <a:bodyPr/>
          <a:lstStyle/>
          <a:p>
            <a:fld id="{2B8508B6-6FE6-4BEB-991F-34706D74651C}" type="slidenum">
              <a:rPr lang="en-GB" smtClean="0"/>
              <a:t>9</a:t>
            </a:fld>
            <a:endParaRPr lang="en-GB"/>
          </a:p>
        </p:txBody>
      </p:sp>
    </p:spTree>
    <p:extLst>
      <p:ext uri="{BB962C8B-B14F-4D97-AF65-F5344CB8AC3E}">
        <p14:creationId xmlns:p14="http://schemas.microsoft.com/office/powerpoint/2010/main" val="23345699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8508B6-6FE6-4BEB-991F-34706D74651C}" type="slidenum">
              <a:rPr lang="en-GB" smtClean="0"/>
              <a:t>10</a:t>
            </a:fld>
            <a:endParaRPr lang="en-GB"/>
          </a:p>
        </p:txBody>
      </p:sp>
    </p:spTree>
    <p:extLst>
      <p:ext uri="{BB962C8B-B14F-4D97-AF65-F5344CB8AC3E}">
        <p14:creationId xmlns:p14="http://schemas.microsoft.com/office/powerpoint/2010/main" val="10353348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8508B6-6FE6-4BEB-991F-34706D74651C}" type="slidenum">
              <a:rPr lang="en-GB" smtClean="0"/>
              <a:t>11</a:t>
            </a:fld>
            <a:endParaRPr lang="en-GB"/>
          </a:p>
        </p:txBody>
      </p:sp>
    </p:spTree>
    <p:extLst>
      <p:ext uri="{BB962C8B-B14F-4D97-AF65-F5344CB8AC3E}">
        <p14:creationId xmlns:p14="http://schemas.microsoft.com/office/powerpoint/2010/main" val="4532477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dirty="0">
                <a:solidFill>
                  <a:srgbClr val="202020"/>
                </a:solidFill>
                <a:effectLst/>
                <a:latin typeface="Museo"/>
              </a:rPr>
              <a:t>Ulrich: This proposes a significant shift away from HR as a generalist service to one that’s organised into three distinct areas: shared service centres, HR business partners (HRBPs), and centres of excellence (</a:t>
            </a:r>
            <a:r>
              <a:rPr lang="en-GB" b="0" i="0" dirty="0" err="1">
                <a:solidFill>
                  <a:srgbClr val="202020"/>
                </a:solidFill>
                <a:effectLst/>
                <a:latin typeface="Museo"/>
              </a:rPr>
              <a:t>CoEs</a:t>
            </a:r>
            <a:r>
              <a:rPr lang="en-GB" b="0" i="0" dirty="0">
                <a:solidFill>
                  <a:srgbClr val="202020"/>
                </a:solidFill>
                <a:effectLst/>
                <a:latin typeface="Museo"/>
              </a:rPr>
              <a:t>).</a:t>
            </a:r>
          </a:p>
          <a:p>
            <a:pPr algn="l">
              <a:buNone/>
            </a:pPr>
            <a:endParaRPr lang="en-GB" b="0" i="0" dirty="0">
              <a:solidFill>
                <a:srgbClr val="202020"/>
              </a:solidFill>
              <a:effectLst/>
              <a:latin typeface="Museo"/>
            </a:endParaRPr>
          </a:p>
          <a:p>
            <a:pPr algn="l">
              <a:buNone/>
            </a:pPr>
            <a:r>
              <a:rPr lang="en-GB" b="0" i="0" dirty="0">
                <a:solidFill>
                  <a:srgbClr val="3D1152"/>
                </a:solidFill>
                <a:effectLst/>
                <a:latin typeface="Museo"/>
              </a:rPr>
              <a:t>Emerging HR operating models</a:t>
            </a:r>
          </a:p>
          <a:p>
            <a:pPr algn="l">
              <a:buNone/>
            </a:pPr>
            <a:r>
              <a:rPr lang="en-GB" b="0" i="0" dirty="0">
                <a:solidFill>
                  <a:srgbClr val="3D1152"/>
                </a:solidFill>
                <a:effectLst/>
                <a:latin typeface="Museo"/>
              </a:rPr>
              <a:t>Gartner</a:t>
            </a:r>
          </a:p>
          <a:p>
            <a:pPr algn="l">
              <a:buNone/>
            </a:pPr>
            <a:r>
              <a:rPr lang="en-GB" b="0" i="0" dirty="0">
                <a:solidFill>
                  <a:srgbClr val="202020"/>
                </a:solidFill>
                <a:effectLst/>
                <a:latin typeface="Museo"/>
              </a:rPr>
              <a:t>Gartner’s vision of the </a:t>
            </a:r>
            <a:r>
              <a:rPr lang="en-GB" b="1" i="0" dirty="0">
                <a:solidFill>
                  <a:srgbClr val="3D1152"/>
                </a:solidFill>
                <a:effectLst/>
                <a:latin typeface="Museo"/>
                <a:hlinkClick r:id="rId3" tooltip="Gartner | The HR Operating Model of the Future"/>
              </a:rPr>
              <a:t>future HR operating model</a:t>
            </a:r>
            <a:r>
              <a:rPr lang="en-GB" b="0" i="0" dirty="0">
                <a:solidFill>
                  <a:srgbClr val="202020"/>
                </a:solidFill>
                <a:effectLst/>
                <a:latin typeface="Museo"/>
              </a:rPr>
              <a:t> is underpinned by five key components:</a:t>
            </a:r>
          </a:p>
          <a:p>
            <a:pPr algn="l">
              <a:buFont typeface="Arial" panose="020B0604020202020204" pitchFamily="34" charset="0"/>
              <a:buChar char="•"/>
            </a:pPr>
            <a:r>
              <a:rPr lang="en-GB" b="0" i="0" dirty="0">
                <a:solidFill>
                  <a:srgbClr val="202020"/>
                </a:solidFill>
                <a:effectLst/>
                <a:latin typeface="Museo"/>
              </a:rPr>
              <a:t>HRBPs becoming strategic talent leaders</a:t>
            </a:r>
          </a:p>
          <a:p>
            <a:pPr algn="l">
              <a:buFont typeface="Arial" panose="020B0604020202020204" pitchFamily="34" charset="0"/>
              <a:buChar char="•"/>
            </a:pPr>
            <a:r>
              <a:rPr lang="en-GB" b="0" i="0" dirty="0">
                <a:solidFill>
                  <a:srgbClr val="202020"/>
                </a:solidFill>
                <a:effectLst/>
                <a:latin typeface="Museo"/>
              </a:rPr>
              <a:t>a pool of problem-solvers working in an agile capacity to solve talent issues</a:t>
            </a:r>
          </a:p>
          <a:p>
            <a:pPr algn="l">
              <a:buFont typeface="Arial" panose="020B0604020202020204" pitchFamily="34" charset="0"/>
              <a:buChar char="•"/>
            </a:pPr>
            <a:r>
              <a:rPr lang="en-GB" b="0" i="0" dirty="0">
                <a:solidFill>
                  <a:srgbClr val="202020"/>
                </a:solidFill>
                <a:effectLst/>
                <a:latin typeface="Museo"/>
              </a:rPr>
              <a:t>agile support for </a:t>
            </a:r>
            <a:r>
              <a:rPr lang="en-GB" b="0" i="0" dirty="0" err="1">
                <a:solidFill>
                  <a:srgbClr val="202020"/>
                </a:solidFill>
                <a:effectLst/>
                <a:latin typeface="Museo"/>
              </a:rPr>
              <a:t>CoEs</a:t>
            </a:r>
            <a:endParaRPr lang="en-GB" b="0" i="0" dirty="0">
              <a:solidFill>
                <a:srgbClr val="202020"/>
              </a:solidFill>
              <a:effectLst/>
              <a:latin typeface="Museo"/>
            </a:endParaRPr>
          </a:p>
          <a:p>
            <a:pPr algn="l">
              <a:buFont typeface="Arial" panose="020B0604020202020204" pitchFamily="34" charset="0"/>
              <a:buChar char="•"/>
            </a:pPr>
            <a:r>
              <a:rPr lang="en-GB" b="0" i="0" dirty="0">
                <a:solidFill>
                  <a:srgbClr val="202020"/>
                </a:solidFill>
                <a:effectLst/>
                <a:latin typeface="Museo"/>
              </a:rPr>
              <a:t>people analytics evolving into human capital intelligence to provide more advanced analytical support</a:t>
            </a:r>
          </a:p>
          <a:p>
            <a:pPr algn="l">
              <a:buFont typeface="Arial" panose="020B0604020202020204" pitchFamily="34" charset="0"/>
              <a:buChar char="•"/>
            </a:pPr>
            <a:r>
              <a:rPr lang="en-GB" b="0" i="0" dirty="0">
                <a:solidFill>
                  <a:srgbClr val="202020"/>
                </a:solidFill>
                <a:effectLst/>
                <a:latin typeface="Museo"/>
              </a:rPr>
              <a:t>the creation of an HR operations and service delivery team that includes shared services, people relations managers, HR technology and the talent data team. </a:t>
            </a:r>
          </a:p>
          <a:p>
            <a:pPr algn="l">
              <a:buNone/>
            </a:pPr>
            <a:r>
              <a:rPr lang="en-GB" b="0" i="0" dirty="0">
                <a:solidFill>
                  <a:srgbClr val="3D1152"/>
                </a:solidFill>
                <a:effectLst/>
                <a:latin typeface="Museo"/>
              </a:rPr>
              <a:t>McKinsey</a:t>
            </a:r>
          </a:p>
          <a:p>
            <a:pPr algn="l">
              <a:buNone/>
            </a:pPr>
            <a:r>
              <a:rPr lang="en-GB" b="0" i="0" dirty="0">
                <a:solidFill>
                  <a:srgbClr val="202020"/>
                </a:solidFill>
                <a:effectLst/>
                <a:latin typeface="Museo"/>
              </a:rPr>
              <a:t>McKinsey has found </a:t>
            </a:r>
            <a:r>
              <a:rPr lang="en-GB" b="1" i="0" dirty="0">
                <a:solidFill>
                  <a:srgbClr val="3D1152"/>
                </a:solidFill>
                <a:effectLst/>
                <a:latin typeface="Museo"/>
                <a:hlinkClick r:id="rId4" tooltip="McKinsey &amp; Company | HR's new operating model"/>
              </a:rPr>
              <a:t>five emerging HR operating models</a:t>
            </a:r>
            <a:r>
              <a:rPr lang="en-GB" b="0" i="0" dirty="0">
                <a:solidFill>
                  <a:srgbClr val="202020"/>
                </a:solidFill>
                <a:effectLst/>
                <a:latin typeface="Museo"/>
              </a:rPr>
              <a:t> which are influenced by, and derived from, eight drivers or ‘innovation shifts’. It proposes five archetypes of operating models: Ulrich+, agile, employee experience-driven, leader-led, and machine-powered.</a:t>
            </a:r>
          </a:p>
          <a:p>
            <a:pPr algn="l">
              <a:buNone/>
            </a:pPr>
            <a:r>
              <a:rPr lang="en-GB" b="0" i="0" dirty="0">
                <a:solidFill>
                  <a:srgbClr val="202020"/>
                </a:solidFill>
                <a:effectLst/>
                <a:latin typeface="Museo"/>
              </a:rPr>
              <a:t>Currently, people leaders are most likely to say their current operating model aligns to the Ulrich+ (48%) and employee experience-driven (47%) archetypes. </a:t>
            </a:r>
          </a:p>
          <a:p>
            <a:pPr algn="l">
              <a:buNone/>
            </a:pPr>
            <a:r>
              <a:rPr lang="en-GB" b="0" i="0" dirty="0">
                <a:solidFill>
                  <a:srgbClr val="3D1152"/>
                </a:solidFill>
                <a:effectLst/>
                <a:latin typeface="Museo"/>
              </a:rPr>
              <a:t>The Josh Bersin Company</a:t>
            </a:r>
          </a:p>
          <a:p>
            <a:pPr algn="l">
              <a:buNone/>
            </a:pPr>
            <a:r>
              <a:rPr lang="en-GB" b="0" i="0" dirty="0">
                <a:solidFill>
                  <a:srgbClr val="202020"/>
                </a:solidFill>
                <a:effectLst/>
                <a:latin typeface="Museo"/>
              </a:rPr>
              <a:t>Its </a:t>
            </a:r>
            <a:r>
              <a:rPr lang="en-GB" b="1" i="0" dirty="0">
                <a:solidFill>
                  <a:srgbClr val="3D1152"/>
                </a:solidFill>
                <a:effectLst/>
                <a:latin typeface="Museo"/>
                <a:hlinkClick r:id="rId5" tooltip="Josh Bersin | Introducing Systemic HR: A New Operating System"/>
              </a:rPr>
              <a:t>systemic HR model</a:t>
            </a:r>
            <a:r>
              <a:rPr lang="en-GB" b="0" i="0" dirty="0">
                <a:solidFill>
                  <a:srgbClr val="202020"/>
                </a:solidFill>
                <a:effectLst/>
                <a:latin typeface="Museo"/>
              </a:rPr>
              <a:t> emphasises interconnectivity across HR, requiring integrated teams and specialisms to work together, using real-time data and an operating system that delivers solutions to workforce segments. This operating system is based on a </a:t>
            </a:r>
            <a:r>
              <a:rPr lang="en-GB" b="1" i="0" dirty="0">
                <a:solidFill>
                  <a:srgbClr val="3D1152"/>
                </a:solidFill>
                <a:effectLst/>
                <a:latin typeface="Museo"/>
                <a:hlinkClick r:id="rId6" tooltip="Josh Bersin | Introducing The Systemic HR Initiative"/>
              </a:rPr>
              <a:t>four R model</a:t>
            </a:r>
            <a:r>
              <a:rPr lang="en-GB" b="0" i="0" dirty="0">
                <a:solidFill>
                  <a:srgbClr val="202020"/>
                </a:solidFill>
                <a:effectLst/>
                <a:latin typeface="Museo"/>
              </a:rPr>
              <a:t>: recruit, retain, reskill and redesign. According to its research, only 11% of businesses have systemic HR functions, operating like problem-oriented consulting firms instead of a supportive function to the business. </a:t>
            </a:r>
          </a:p>
          <a:p>
            <a:pPr algn="l">
              <a:buNone/>
            </a:pPr>
            <a:r>
              <a:rPr lang="en-GB" b="0" i="0" dirty="0">
                <a:solidFill>
                  <a:srgbClr val="3D1152"/>
                </a:solidFill>
                <a:effectLst/>
                <a:latin typeface="Museo"/>
              </a:rPr>
              <a:t>Perry Timms</a:t>
            </a:r>
          </a:p>
          <a:p>
            <a:pPr algn="l">
              <a:buNone/>
            </a:pPr>
            <a:r>
              <a:rPr lang="en-GB" b="0" i="0" dirty="0">
                <a:solidFill>
                  <a:srgbClr val="202020"/>
                </a:solidFill>
                <a:effectLst/>
                <a:latin typeface="Museo"/>
              </a:rPr>
              <a:t>Timms’ vision for a future HR 3.0 model relies on product management thinking, and is set out in his recent </a:t>
            </a:r>
            <a:r>
              <a:rPr lang="en-GB" b="1" i="0" dirty="0">
                <a:solidFill>
                  <a:srgbClr val="3D1152"/>
                </a:solidFill>
                <a:effectLst/>
                <a:latin typeface="Museo"/>
                <a:hlinkClick r:id="rId7" tooltip="HR Magazine | Perry Timms"/>
              </a:rPr>
              <a:t>article series</a:t>
            </a:r>
            <a:r>
              <a:rPr lang="en-GB" b="0" i="0" dirty="0">
                <a:solidFill>
                  <a:srgbClr val="202020"/>
                </a:solidFill>
                <a:effectLst/>
                <a:latin typeface="Museo"/>
              </a:rPr>
              <a:t>. He points out: “A real focal point for us [HR] is that we have these consumables [products] that people can see are value creating. We’re not just [focused on] making sure we’re legally compliant; we’ve got to go so far beyond that.”</a:t>
            </a:r>
          </a:p>
          <a:p>
            <a:pPr algn="l">
              <a:buNone/>
            </a:pPr>
            <a:r>
              <a:rPr lang="en-GB" b="0" i="0" dirty="0">
                <a:solidFill>
                  <a:srgbClr val="202020"/>
                </a:solidFill>
                <a:effectLst/>
                <a:latin typeface="Museo"/>
              </a:rPr>
              <a:t>He argues that HR can advise, shape and guide the products and solutions it develops for the business and grow its impact: “If you’re a product manager, you don’t build a product that’s just enough to get by on the shelves. You build it so it’s better than everybody else’s product. [It’s about] elevating the things that we do.”</a:t>
            </a:r>
          </a:p>
          <a:p>
            <a:pPr algn="l"/>
            <a:r>
              <a:rPr lang="en-GB" b="0" i="0" dirty="0">
                <a:solidFill>
                  <a:srgbClr val="202020"/>
                </a:solidFill>
                <a:effectLst/>
                <a:latin typeface="Museo"/>
              </a:rPr>
              <a:t>Timms’ model is also reliant on multidisciplinary domains, reaching beyond the typical HR domains within current people functions, such as system designers and people scientists. Professionalising these areas, he suggests, would offer far greater impact, influence and credibility and provide an alternative to arranging HR by functions aligned to the employee lifecycle. </a:t>
            </a:r>
          </a:p>
          <a:p>
            <a:endParaRPr lang="en-GB" dirty="0"/>
          </a:p>
        </p:txBody>
      </p:sp>
      <p:sp>
        <p:nvSpPr>
          <p:cNvPr id="4" name="Slide Number Placeholder 3"/>
          <p:cNvSpPr>
            <a:spLocks noGrp="1"/>
          </p:cNvSpPr>
          <p:nvPr>
            <p:ph type="sldNum" sz="quarter" idx="5"/>
          </p:nvPr>
        </p:nvSpPr>
        <p:spPr/>
        <p:txBody>
          <a:bodyPr/>
          <a:lstStyle/>
          <a:p>
            <a:fld id="{2B8508B6-6FE6-4BEB-991F-34706D74651C}" type="slidenum">
              <a:rPr lang="en-GB" smtClean="0"/>
              <a:t>12</a:t>
            </a:fld>
            <a:endParaRPr lang="en-GB"/>
          </a:p>
        </p:txBody>
      </p:sp>
    </p:spTree>
    <p:extLst>
      <p:ext uri="{BB962C8B-B14F-4D97-AF65-F5344CB8AC3E}">
        <p14:creationId xmlns:p14="http://schemas.microsoft.com/office/powerpoint/2010/main" val="28534354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r>
              <a:rPr lang="en-GB" b="0" i="0" dirty="0">
                <a:effectLst/>
                <a:latin typeface="fkGroteskNeue"/>
              </a:rPr>
              <a:t>The evolving role of HR and people professionals as strategic partners (not just administrators)</a:t>
            </a:r>
          </a:p>
          <a:p>
            <a:pPr algn="l">
              <a:buFont typeface="Arial" panose="020B0604020202020204" pitchFamily="34" charset="0"/>
              <a:buNone/>
            </a:pPr>
            <a:r>
              <a:rPr lang="en-GB" b="0" i="0" dirty="0">
                <a:effectLst/>
                <a:latin typeface="fkGroteskNeue"/>
              </a:rPr>
              <a:t>Aligns people strategy with business strategy, ensuring talent, culture, and processes support organisational objectives and high performance</a:t>
            </a:r>
            <a:endParaRPr lang="en-GB" b="1" i="0" dirty="0">
              <a:solidFill>
                <a:srgbClr val="202020"/>
              </a:solidFill>
              <a:effectLst/>
              <a:latin typeface="Museo"/>
            </a:endParaRPr>
          </a:p>
          <a:p>
            <a:pPr algn="l">
              <a:buFont typeface="Arial" panose="020B0604020202020204" pitchFamily="34" charset="0"/>
              <a:buChar char="•"/>
            </a:pPr>
            <a:endParaRPr lang="en-GB" b="1" i="0" dirty="0">
              <a:solidFill>
                <a:srgbClr val="202020"/>
              </a:solidFill>
              <a:effectLst/>
              <a:latin typeface="Museo"/>
            </a:endParaRPr>
          </a:p>
          <a:p>
            <a:pPr algn="l">
              <a:buFont typeface="Arial" panose="020B0604020202020204" pitchFamily="34" charset="0"/>
              <a:buChar char="•"/>
            </a:pPr>
            <a:r>
              <a:rPr lang="en-GB" b="1" i="0" dirty="0">
                <a:solidFill>
                  <a:srgbClr val="202020"/>
                </a:solidFill>
                <a:effectLst/>
                <a:latin typeface="Museo"/>
              </a:rPr>
              <a:t>Credibility</a:t>
            </a:r>
            <a:r>
              <a:rPr lang="en-GB" b="0" i="0" dirty="0">
                <a:solidFill>
                  <a:srgbClr val="202020"/>
                </a:solidFill>
                <a:effectLst/>
                <a:latin typeface="Museo"/>
              </a:rPr>
              <a:t> – If the stakeholders are not committed to business partnering as a way of working, HR’s credibility, and ability to deliver effective solutions will rarely be realised. Business leadership, management and other key stakeholders need to be engaged and consulted to build the right business partnering model. It’s essential that those working in business partnering related roles can deliver against business needs.</a:t>
            </a:r>
          </a:p>
          <a:p>
            <a:pPr algn="l">
              <a:buFont typeface="Arial" panose="020B0604020202020204" pitchFamily="34" charset="0"/>
              <a:buChar char="•"/>
            </a:pPr>
            <a:r>
              <a:rPr lang="en-GB" b="1" i="0" dirty="0">
                <a:solidFill>
                  <a:srgbClr val="202020"/>
                </a:solidFill>
                <a:effectLst/>
                <a:latin typeface="Museo"/>
              </a:rPr>
              <a:t>Capability</a:t>
            </a:r>
            <a:r>
              <a:rPr lang="en-GB" b="0" i="0" dirty="0">
                <a:solidFill>
                  <a:srgbClr val="202020"/>
                </a:solidFill>
                <a:effectLst/>
                <a:latin typeface="Museo"/>
              </a:rPr>
              <a:t> – Being a business partner requires a certain set of competencies, the right blend of knowledge, capability, and experience. People functions need to be able to assess, align and develop the right people for the role to ensure it’s a success. Not everyone is suited to the role.</a:t>
            </a:r>
          </a:p>
          <a:p>
            <a:pPr algn="l">
              <a:buFont typeface="Arial" panose="020B0604020202020204" pitchFamily="34" charset="0"/>
              <a:buChar char="•"/>
            </a:pPr>
            <a:r>
              <a:rPr lang="en-GB" b="1" i="0" dirty="0">
                <a:solidFill>
                  <a:srgbClr val="202020"/>
                </a:solidFill>
                <a:effectLst/>
                <a:latin typeface="Museo"/>
              </a:rPr>
              <a:t>Community</a:t>
            </a:r>
            <a:r>
              <a:rPr lang="en-GB" b="0" i="0" dirty="0">
                <a:solidFill>
                  <a:srgbClr val="202020"/>
                </a:solidFill>
                <a:effectLst/>
                <a:latin typeface="Museo"/>
              </a:rPr>
              <a:t> – Effective HR business partnering is about creating connections internally via HR teams as much as it is with the wider business. Despite effective process mapping and ownership things can still slip between the cracks where there is no defined responsibility. Working with colleagues and creating a collaborative approach helps bridge these issues, build solutions, and proves HR itself puts business partnering into practice.</a:t>
            </a:r>
          </a:p>
          <a:p>
            <a:pPr algn="l">
              <a:buFont typeface="Arial" panose="020B0604020202020204" pitchFamily="34" charset="0"/>
              <a:buChar char="•"/>
            </a:pPr>
            <a:r>
              <a:rPr lang="en-GB" b="1" i="0" dirty="0">
                <a:solidFill>
                  <a:srgbClr val="202020"/>
                </a:solidFill>
                <a:effectLst/>
                <a:latin typeface="Museo"/>
              </a:rPr>
              <a:t>Context versus content</a:t>
            </a:r>
            <a:r>
              <a:rPr lang="en-GB" b="0" i="0" dirty="0">
                <a:solidFill>
                  <a:srgbClr val="202020"/>
                </a:solidFill>
                <a:effectLst/>
                <a:latin typeface="Museo"/>
              </a:rPr>
              <a:t> – Effective business partnering is about connecting HR capabilities and specialisms to meet business requirements, driving business value, and helping the business achieve success. HR needs to focus on business imperatives if it is to be deemed a credible business operator.</a:t>
            </a:r>
          </a:p>
          <a:p>
            <a:pPr algn="l">
              <a:buFont typeface="Arial" panose="020B0604020202020204" pitchFamily="34" charset="0"/>
              <a:buChar char="•"/>
            </a:pPr>
            <a:r>
              <a:rPr lang="en-GB" b="1" i="0" dirty="0">
                <a:solidFill>
                  <a:srgbClr val="202020"/>
                </a:solidFill>
                <a:effectLst/>
                <a:latin typeface="Museo"/>
              </a:rPr>
              <a:t>Focus</a:t>
            </a:r>
            <a:r>
              <a:rPr lang="en-GB" b="0" i="0" dirty="0">
                <a:solidFill>
                  <a:srgbClr val="202020"/>
                </a:solidFill>
                <a:effectLst/>
                <a:latin typeface="Museo"/>
              </a:rPr>
              <a:t> – Business partnering roles should not get distracted or trapped by low value work. Whilst it’s important to do occasional case or project work to maintain currency and help build trust with new stakeholders, the real value is achieved by working towards more strategic business opportunities.</a:t>
            </a:r>
          </a:p>
          <a:p>
            <a:pPr algn="l">
              <a:buFont typeface="Arial" panose="020B0604020202020204" pitchFamily="34" charset="0"/>
              <a:buChar char="•"/>
            </a:pPr>
            <a:r>
              <a:rPr lang="en-GB" b="1" i="0" dirty="0">
                <a:solidFill>
                  <a:srgbClr val="202020"/>
                </a:solidFill>
                <a:effectLst/>
                <a:latin typeface="Museo"/>
              </a:rPr>
              <a:t>Strategic ‘road mapping’</a:t>
            </a:r>
            <a:r>
              <a:rPr lang="en-GB" b="0" i="0" dirty="0">
                <a:solidFill>
                  <a:srgbClr val="202020"/>
                </a:solidFill>
                <a:effectLst/>
                <a:latin typeface="Museo"/>
              </a:rPr>
              <a:t> – Business partners need to understand change, change frameworks, identify quick wins to build credibility, celebrate milestones achieved, as well as measure the potential and eventual impact of supportive people solutions. Developing a road map that aligns to and helps shape the overall strategy is key. Tracking transition as it progresses through agreed milestones will help ensure success.</a:t>
            </a:r>
          </a:p>
          <a:p>
            <a:endParaRPr lang="en-GB" dirty="0"/>
          </a:p>
        </p:txBody>
      </p:sp>
      <p:sp>
        <p:nvSpPr>
          <p:cNvPr id="4" name="Slide Number Placeholder 3"/>
          <p:cNvSpPr>
            <a:spLocks noGrp="1"/>
          </p:cNvSpPr>
          <p:nvPr>
            <p:ph type="sldNum" sz="quarter" idx="5"/>
          </p:nvPr>
        </p:nvSpPr>
        <p:spPr/>
        <p:txBody>
          <a:bodyPr/>
          <a:lstStyle/>
          <a:p>
            <a:fld id="{2B8508B6-6FE6-4BEB-991F-34706D74651C}" type="slidenum">
              <a:rPr lang="en-GB" smtClean="0"/>
              <a:t>13</a:t>
            </a:fld>
            <a:endParaRPr lang="en-GB"/>
          </a:p>
        </p:txBody>
      </p:sp>
    </p:spTree>
    <p:extLst>
      <p:ext uri="{BB962C8B-B14F-4D97-AF65-F5344CB8AC3E}">
        <p14:creationId xmlns:p14="http://schemas.microsoft.com/office/powerpoint/2010/main" val="23580267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dirty="0">
                <a:effectLst/>
                <a:latin typeface="fkGrotesk"/>
              </a:rPr>
              <a:t>1. Emotional Intelligence (EI)</a:t>
            </a:r>
          </a:p>
          <a:p>
            <a:pPr algn="l">
              <a:buFont typeface="Arial" panose="020B0604020202020204" pitchFamily="34" charset="0"/>
              <a:buChar char="•"/>
            </a:pPr>
            <a:r>
              <a:rPr lang="en-GB" b="0" i="0" dirty="0">
                <a:effectLst/>
                <a:latin typeface="fkGroteskNeue"/>
              </a:rPr>
              <a:t>Self-awareness: Understanding their own emotions and how they affect others.</a:t>
            </a:r>
          </a:p>
          <a:p>
            <a:pPr algn="l">
              <a:buFont typeface="Arial" panose="020B0604020202020204" pitchFamily="34" charset="0"/>
              <a:buChar char="•"/>
            </a:pPr>
            <a:r>
              <a:rPr lang="en-GB" b="0" i="0" dirty="0">
                <a:effectLst/>
                <a:latin typeface="fkGroteskNeue"/>
              </a:rPr>
              <a:t>Empathy: Recognising and respecting the feelings and perspectives of others.</a:t>
            </a:r>
          </a:p>
          <a:p>
            <a:pPr algn="l">
              <a:buFont typeface="Arial" panose="020B0604020202020204" pitchFamily="34" charset="0"/>
              <a:buChar char="•"/>
            </a:pPr>
            <a:r>
              <a:rPr lang="en-GB" b="0" i="0" dirty="0">
                <a:effectLst/>
                <a:latin typeface="fkGroteskNeue"/>
              </a:rPr>
              <a:t>Self-regulation: Managing emotions to respond thoughtfully rather than react impulsively.</a:t>
            </a:r>
          </a:p>
          <a:p>
            <a:pPr algn="l">
              <a:buFont typeface="Arial" panose="020B0604020202020204" pitchFamily="34" charset="0"/>
              <a:buChar char="•"/>
            </a:pPr>
            <a:r>
              <a:rPr lang="en-GB" b="0" i="0" dirty="0">
                <a:effectLst/>
                <a:latin typeface="fkGroteskNeue"/>
              </a:rPr>
              <a:t>Social skills: Building strong relationships and managing social networks effectively.</a:t>
            </a:r>
          </a:p>
          <a:p>
            <a:pPr algn="l">
              <a:buNone/>
            </a:pPr>
            <a:r>
              <a:rPr lang="en-GB" b="0" i="1" dirty="0">
                <a:effectLst/>
                <a:latin typeface="fkGroteskNeue"/>
              </a:rPr>
              <a:t>Why it matters:</a:t>
            </a:r>
            <a:r>
              <a:rPr lang="en-GB" b="0" i="0" dirty="0">
                <a:effectLst/>
                <a:latin typeface="fkGroteskNeue"/>
              </a:rPr>
              <a:t> Leaders with high EI create trust and loyalty, which increases their influence.</a:t>
            </a:r>
          </a:p>
          <a:p>
            <a:pPr algn="l">
              <a:buNone/>
            </a:pPr>
            <a:r>
              <a:rPr lang="en-GB" b="0" i="0" dirty="0">
                <a:effectLst/>
                <a:latin typeface="fkGrotesk"/>
              </a:rPr>
              <a:t>2. Effective Communication</a:t>
            </a:r>
          </a:p>
          <a:p>
            <a:pPr algn="l">
              <a:buFont typeface="Arial" panose="020B0604020202020204" pitchFamily="34" charset="0"/>
              <a:buChar char="•"/>
            </a:pPr>
            <a:r>
              <a:rPr lang="en-GB" b="0" i="0" dirty="0">
                <a:effectLst/>
                <a:latin typeface="fkGroteskNeue"/>
              </a:rPr>
              <a:t>Clear, transparent, and consistent messaging.</a:t>
            </a:r>
          </a:p>
          <a:p>
            <a:pPr algn="l">
              <a:buFont typeface="Arial" panose="020B0604020202020204" pitchFamily="34" charset="0"/>
              <a:buChar char="•"/>
            </a:pPr>
            <a:r>
              <a:rPr lang="en-GB" b="0" i="0" dirty="0">
                <a:effectLst/>
                <a:latin typeface="fkGroteskNeue"/>
              </a:rPr>
              <a:t>Active listening to understand concerns and feedback.</a:t>
            </a:r>
          </a:p>
          <a:p>
            <a:pPr algn="l">
              <a:buFont typeface="Arial" panose="020B0604020202020204" pitchFamily="34" charset="0"/>
              <a:buChar char="•"/>
            </a:pPr>
            <a:r>
              <a:rPr lang="en-GB" b="0" i="0" dirty="0">
                <a:effectLst/>
                <a:latin typeface="fkGroteskNeue"/>
              </a:rPr>
              <a:t>Using assertiveness to express ideas confidently without aggression.</a:t>
            </a:r>
          </a:p>
          <a:p>
            <a:pPr algn="l">
              <a:buNone/>
            </a:pPr>
            <a:r>
              <a:rPr lang="en-GB" b="0" i="1" dirty="0">
                <a:effectLst/>
                <a:latin typeface="fkGroteskNeue"/>
              </a:rPr>
              <a:t>Why it matters:</a:t>
            </a:r>
            <a:r>
              <a:rPr lang="en-GB" b="0" i="0" dirty="0">
                <a:effectLst/>
                <a:latin typeface="fkGroteskNeue"/>
              </a:rPr>
              <a:t> Good communication helps leaders connect with stakeholders and persuade them effectively.</a:t>
            </a:r>
          </a:p>
          <a:p>
            <a:pPr algn="l">
              <a:buNone/>
            </a:pPr>
            <a:r>
              <a:rPr lang="en-GB" b="0" i="0" dirty="0">
                <a:effectLst/>
                <a:latin typeface="fkGrotesk"/>
              </a:rPr>
              <a:t>3. Credibility and Expertise</a:t>
            </a:r>
          </a:p>
          <a:p>
            <a:pPr algn="l">
              <a:buFont typeface="Arial" panose="020B0604020202020204" pitchFamily="34" charset="0"/>
              <a:buChar char="•"/>
            </a:pPr>
            <a:r>
              <a:rPr lang="en-GB" b="0" i="0" dirty="0">
                <a:effectLst/>
                <a:latin typeface="fkGroteskNeue"/>
              </a:rPr>
              <a:t>Demonstrating knowledge, competence, and reliability.</a:t>
            </a:r>
          </a:p>
          <a:p>
            <a:pPr algn="l">
              <a:buFont typeface="Arial" panose="020B0604020202020204" pitchFamily="34" charset="0"/>
              <a:buChar char="•"/>
            </a:pPr>
            <a:r>
              <a:rPr lang="en-GB" b="0" i="0" dirty="0">
                <a:effectLst/>
                <a:latin typeface="fkGroteskNeue"/>
              </a:rPr>
              <a:t>Leading by example and showing integrity.</a:t>
            </a:r>
          </a:p>
          <a:p>
            <a:pPr algn="l">
              <a:buFont typeface="Arial" panose="020B0604020202020204" pitchFamily="34" charset="0"/>
              <a:buChar char="•"/>
            </a:pPr>
            <a:r>
              <a:rPr lang="en-GB" b="0" i="0" dirty="0">
                <a:effectLst/>
                <a:latin typeface="fkGroteskNeue"/>
              </a:rPr>
              <a:t>Delivering consistent results.</a:t>
            </a:r>
          </a:p>
          <a:p>
            <a:pPr algn="l">
              <a:buNone/>
            </a:pPr>
            <a:r>
              <a:rPr lang="en-GB" b="0" i="1" dirty="0">
                <a:effectLst/>
                <a:latin typeface="fkGroteskNeue"/>
              </a:rPr>
              <a:t>Why it matters:</a:t>
            </a:r>
            <a:r>
              <a:rPr lang="en-GB" b="0" i="0" dirty="0">
                <a:effectLst/>
                <a:latin typeface="fkGroteskNeue"/>
              </a:rPr>
              <a:t> People are more likely to follow leaders they respect and trust.</a:t>
            </a:r>
          </a:p>
          <a:p>
            <a:pPr algn="l">
              <a:buNone/>
            </a:pPr>
            <a:r>
              <a:rPr lang="en-GB" b="0" i="0" dirty="0">
                <a:effectLst/>
                <a:latin typeface="fkGrotesk"/>
              </a:rPr>
              <a:t>4. Vision and Inspiration</a:t>
            </a:r>
          </a:p>
          <a:p>
            <a:pPr algn="l">
              <a:buFont typeface="Arial" panose="020B0604020202020204" pitchFamily="34" charset="0"/>
              <a:buChar char="•"/>
            </a:pPr>
            <a:r>
              <a:rPr lang="en-GB" b="0" i="0" dirty="0">
                <a:effectLst/>
                <a:latin typeface="fkGroteskNeue"/>
              </a:rPr>
              <a:t>Articulating a compelling vision that aligns with stakeholders’ values and interests.</a:t>
            </a:r>
          </a:p>
          <a:p>
            <a:pPr algn="l">
              <a:buFont typeface="Arial" panose="020B0604020202020204" pitchFamily="34" charset="0"/>
              <a:buChar char="•"/>
            </a:pPr>
            <a:r>
              <a:rPr lang="en-GB" b="0" i="0" dirty="0">
                <a:effectLst/>
                <a:latin typeface="fkGroteskNeue"/>
              </a:rPr>
              <a:t>Inspiring others by showing passion and commitment.</a:t>
            </a:r>
          </a:p>
          <a:p>
            <a:pPr algn="l">
              <a:buFont typeface="Arial" panose="020B0604020202020204" pitchFamily="34" charset="0"/>
              <a:buChar char="•"/>
            </a:pPr>
            <a:r>
              <a:rPr lang="en-GB" b="0" i="0" dirty="0">
                <a:effectLst/>
                <a:latin typeface="fkGroteskNeue"/>
              </a:rPr>
              <a:t>Encouraging innovation and positive change.</a:t>
            </a:r>
          </a:p>
          <a:p>
            <a:pPr algn="l">
              <a:buNone/>
            </a:pPr>
            <a:r>
              <a:rPr lang="en-GB" b="0" i="1" dirty="0">
                <a:effectLst/>
                <a:latin typeface="fkGroteskNeue"/>
              </a:rPr>
              <a:t>Why it matters:</a:t>
            </a:r>
            <a:r>
              <a:rPr lang="en-GB" b="0" i="0" dirty="0">
                <a:effectLst/>
                <a:latin typeface="fkGroteskNeue"/>
              </a:rPr>
              <a:t> A clear vision motivates people to commit and contribute their best.</a:t>
            </a:r>
          </a:p>
          <a:p>
            <a:pPr algn="l">
              <a:buNone/>
            </a:pPr>
            <a:r>
              <a:rPr lang="en-GB" b="0" i="0" dirty="0">
                <a:effectLst/>
                <a:latin typeface="fkGrotesk"/>
              </a:rPr>
              <a:t>5. Ability to Influence and Persuade</a:t>
            </a:r>
          </a:p>
          <a:p>
            <a:pPr algn="l">
              <a:buFont typeface="Arial" panose="020B0604020202020204" pitchFamily="34" charset="0"/>
              <a:buChar char="•"/>
            </a:pPr>
            <a:r>
              <a:rPr lang="en-GB" b="0" i="0" dirty="0">
                <a:effectLst/>
                <a:latin typeface="fkGroteskNeue"/>
              </a:rPr>
              <a:t>Understanding stakeholders’ needs and interests.</a:t>
            </a:r>
          </a:p>
          <a:p>
            <a:pPr algn="l">
              <a:buFont typeface="Arial" panose="020B0604020202020204" pitchFamily="34" charset="0"/>
              <a:buChar char="•"/>
            </a:pPr>
            <a:r>
              <a:rPr lang="en-GB" b="0" i="0" dirty="0">
                <a:effectLst/>
                <a:latin typeface="fkGroteskNeue"/>
              </a:rPr>
              <a:t>Using negotiation and persuasion techniques to build consensus.</a:t>
            </a:r>
          </a:p>
          <a:p>
            <a:pPr algn="l">
              <a:buFont typeface="Arial" panose="020B0604020202020204" pitchFamily="34" charset="0"/>
              <a:buChar char="•"/>
            </a:pPr>
            <a:r>
              <a:rPr lang="en-GB" b="0" i="0" dirty="0">
                <a:effectLst/>
                <a:latin typeface="fkGroteskNeue"/>
              </a:rPr>
              <a:t>Adapting influence style to different audiences (e.g., collaborative vs. directive).</a:t>
            </a:r>
          </a:p>
          <a:p>
            <a:pPr algn="l">
              <a:buNone/>
            </a:pPr>
            <a:r>
              <a:rPr lang="en-GB" b="0" i="1" dirty="0">
                <a:effectLst/>
                <a:latin typeface="fkGroteskNeue"/>
              </a:rPr>
              <a:t>Why it matters:</a:t>
            </a:r>
            <a:r>
              <a:rPr lang="en-GB" b="0" i="0" dirty="0">
                <a:effectLst/>
                <a:latin typeface="fkGroteskNeue"/>
              </a:rPr>
              <a:t> Influential leaders can gain support and overcome resistance.</a:t>
            </a:r>
          </a:p>
          <a:p>
            <a:pPr algn="l">
              <a:buNone/>
            </a:pPr>
            <a:r>
              <a:rPr lang="en-GB" b="0" i="0" dirty="0">
                <a:effectLst/>
                <a:latin typeface="fkGrotesk"/>
              </a:rPr>
              <a:t>6. Building Strong Relationships and Networks</a:t>
            </a:r>
          </a:p>
          <a:p>
            <a:pPr algn="l">
              <a:buFont typeface="Arial" panose="020B0604020202020204" pitchFamily="34" charset="0"/>
              <a:buChar char="•"/>
            </a:pPr>
            <a:r>
              <a:rPr lang="en-GB" b="0" i="0" dirty="0">
                <a:effectLst/>
                <a:latin typeface="fkGroteskNeue"/>
              </a:rPr>
              <a:t>Developing trust-based connections internally and externally.</a:t>
            </a:r>
          </a:p>
          <a:p>
            <a:pPr algn="l">
              <a:buFont typeface="Arial" panose="020B0604020202020204" pitchFamily="34" charset="0"/>
              <a:buChar char="•"/>
            </a:pPr>
            <a:r>
              <a:rPr lang="en-GB" b="0" i="0" dirty="0">
                <a:effectLst/>
                <a:latin typeface="fkGroteskNeue"/>
              </a:rPr>
              <a:t>Leveraging networks to gather information, resources, and support.</a:t>
            </a:r>
          </a:p>
          <a:p>
            <a:pPr algn="l">
              <a:buFont typeface="Arial" panose="020B0604020202020204" pitchFamily="34" charset="0"/>
              <a:buChar char="•"/>
            </a:pPr>
            <a:r>
              <a:rPr lang="en-GB" b="0" i="0" dirty="0">
                <a:effectLst/>
                <a:latin typeface="fkGroteskNeue"/>
              </a:rPr>
              <a:t>Facilitating collaboration across teams and departments.</a:t>
            </a:r>
          </a:p>
          <a:p>
            <a:pPr algn="l">
              <a:buNone/>
            </a:pPr>
            <a:r>
              <a:rPr lang="en-GB" b="0" i="1" dirty="0">
                <a:effectLst/>
                <a:latin typeface="fkGroteskNeue"/>
              </a:rPr>
              <a:t>Why it matters:</a:t>
            </a:r>
            <a:r>
              <a:rPr lang="en-GB" b="0" i="0" dirty="0">
                <a:effectLst/>
                <a:latin typeface="fkGroteskNeue"/>
              </a:rPr>
              <a:t> Strong relationships amplify a leader’s reach and impact.</a:t>
            </a:r>
          </a:p>
          <a:p>
            <a:pPr algn="l">
              <a:buNone/>
            </a:pPr>
            <a:r>
              <a:rPr lang="en-GB" b="0" i="0" dirty="0">
                <a:effectLst/>
                <a:latin typeface="fkGrotesk"/>
              </a:rPr>
              <a:t>7. Resilience and Emotional Management</a:t>
            </a:r>
          </a:p>
          <a:p>
            <a:pPr algn="l">
              <a:buFont typeface="Arial" panose="020B0604020202020204" pitchFamily="34" charset="0"/>
              <a:buChar char="•"/>
            </a:pPr>
            <a:r>
              <a:rPr lang="en-GB" b="0" i="0" dirty="0">
                <a:effectLst/>
                <a:latin typeface="fkGroteskNeue"/>
              </a:rPr>
              <a:t>Staying calm and focused under pressure.</a:t>
            </a:r>
          </a:p>
          <a:p>
            <a:pPr algn="l">
              <a:buFont typeface="Arial" panose="020B0604020202020204" pitchFamily="34" charset="0"/>
              <a:buChar char="•"/>
            </a:pPr>
            <a:r>
              <a:rPr lang="en-GB" b="0" i="0" dirty="0">
                <a:effectLst/>
                <a:latin typeface="fkGroteskNeue"/>
              </a:rPr>
              <a:t>Managing own emotions and helping others do the same.</a:t>
            </a:r>
          </a:p>
          <a:p>
            <a:pPr algn="l">
              <a:buFont typeface="Arial" panose="020B0604020202020204" pitchFamily="34" charset="0"/>
              <a:buChar char="•"/>
            </a:pPr>
            <a:r>
              <a:rPr lang="en-GB" b="0" i="0" dirty="0">
                <a:effectLst/>
                <a:latin typeface="fkGroteskNeue"/>
              </a:rPr>
              <a:t>Learning from setbacks and maintaining a positive outlook.</a:t>
            </a:r>
          </a:p>
          <a:p>
            <a:pPr algn="l"/>
            <a:r>
              <a:rPr lang="en-GB" b="0" i="1" dirty="0">
                <a:effectLst/>
                <a:latin typeface="fkGroteskNeue"/>
              </a:rPr>
              <a:t>Why it matters:</a:t>
            </a:r>
            <a:r>
              <a:rPr lang="en-GB" b="0" i="0" dirty="0">
                <a:effectLst/>
                <a:latin typeface="fkGroteskNeue"/>
              </a:rPr>
              <a:t> Resilient leaders inspire confidence and stability during challenges.</a:t>
            </a:r>
          </a:p>
          <a:p>
            <a:endParaRPr lang="en-GB" dirty="0"/>
          </a:p>
        </p:txBody>
      </p:sp>
      <p:sp>
        <p:nvSpPr>
          <p:cNvPr id="4" name="Slide Number Placeholder 3"/>
          <p:cNvSpPr>
            <a:spLocks noGrp="1"/>
          </p:cNvSpPr>
          <p:nvPr>
            <p:ph type="sldNum" sz="quarter" idx="5"/>
          </p:nvPr>
        </p:nvSpPr>
        <p:spPr/>
        <p:txBody>
          <a:bodyPr/>
          <a:lstStyle/>
          <a:p>
            <a:fld id="{2B8508B6-6FE6-4BEB-991F-34706D74651C}" type="slidenum">
              <a:rPr lang="en-GB" smtClean="0"/>
              <a:t>14</a:t>
            </a:fld>
            <a:endParaRPr lang="en-GB"/>
          </a:p>
        </p:txBody>
      </p:sp>
    </p:spTree>
    <p:extLst>
      <p:ext uri="{BB962C8B-B14F-4D97-AF65-F5344CB8AC3E}">
        <p14:creationId xmlns:p14="http://schemas.microsoft.com/office/powerpoint/2010/main" val="29225550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8508B6-6FE6-4BEB-991F-34706D74651C}" type="slidenum">
              <a:rPr lang="en-GB" smtClean="0"/>
              <a:t>15</a:t>
            </a:fld>
            <a:endParaRPr lang="en-GB"/>
          </a:p>
        </p:txBody>
      </p:sp>
    </p:spTree>
    <p:extLst>
      <p:ext uri="{BB962C8B-B14F-4D97-AF65-F5344CB8AC3E}">
        <p14:creationId xmlns:p14="http://schemas.microsoft.com/office/powerpoint/2010/main" val="42741287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fkGroteskNeue"/>
              </a:rPr>
              <a:t>Promotes resilience, better decision-making, and healthier team dynamics, reducing conflict and absenteeism.</a:t>
            </a:r>
          </a:p>
          <a:p>
            <a:endParaRPr lang="en-GB" b="0" i="0" dirty="0">
              <a:effectLst/>
              <a:latin typeface="fkGroteskNeue"/>
            </a:endParaRPr>
          </a:p>
          <a:p>
            <a:pPr algn="l">
              <a:buNone/>
            </a:pPr>
            <a:r>
              <a:rPr lang="en-GB" b="0" i="0" dirty="0">
                <a:solidFill>
                  <a:srgbClr val="202020"/>
                </a:solidFill>
                <a:effectLst/>
                <a:latin typeface="Museo"/>
              </a:rPr>
              <a:t>Emotions are not new to management, and it is known that employee emotions and feelings play a role in the management of organisations. Previously these failed to be identified as key factors. Instead, emotions were usually included under concepts like stress, job satisfaction and burnout. A shift came in the mid-80s, with new ways of thinking around measuring emotions. Rather than simply focusing on the affective component of job satisfaction (</a:t>
            </a:r>
            <a:r>
              <a:rPr lang="en-GB" b="0" i="0" dirty="0" err="1">
                <a:solidFill>
                  <a:srgbClr val="202020"/>
                </a:solidFill>
                <a:effectLst/>
                <a:latin typeface="Museo"/>
              </a:rPr>
              <a:t>ie</a:t>
            </a:r>
            <a:r>
              <a:rPr lang="en-GB" b="0" i="0" dirty="0">
                <a:solidFill>
                  <a:srgbClr val="202020"/>
                </a:solidFill>
                <a:effectLst/>
                <a:latin typeface="Museo"/>
              </a:rPr>
              <a:t> how you feel about your job), focus shifted to the display of emotions as part of the job role. Research on emotions changed from being a by-product of studying job attitudes and instead became the focal point of interest. </a:t>
            </a:r>
          </a:p>
          <a:p>
            <a:pPr algn="l">
              <a:buNone/>
            </a:pPr>
            <a:r>
              <a:rPr lang="en-GB" b="0" i="0" dirty="0">
                <a:solidFill>
                  <a:srgbClr val="3D1152"/>
                </a:solidFill>
                <a:effectLst/>
                <a:latin typeface="Museo"/>
              </a:rPr>
              <a:t>The ‘moment of truth’</a:t>
            </a:r>
          </a:p>
          <a:p>
            <a:pPr algn="l">
              <a:buNone/>
            </a:pPr>
            <a:r>
              <a:rPr lang="en-GB" b="0" i="0" dirty="0">
                <a:solidFill>
                  <a:srgbClr val="202020"/>
                </a:solidFill>
                <a:effectLst/>
                <a:latin typeface="Museo"/>
              </a:rPr>
              <a:t>The researchers focus on ‘the moment of truth’. This is defined as the point at which a customer gains insight into the organisation and the service it provides through a short interaction with a customer-facing employee. The various emotions displayed by said employee can shape the evaluation a customer makes of the service. There are three important elements to every moment of truth interaction, without which the service encounter could not otherwise take place. These are:</a:t>
            </a:r>
          </a:p>
          <a:p>
            <a:pPr algn="l">
              <a:buFont typeface="+mj-lt"/>
              <a:buAutoNum type="arabicPeriod"/>
            </a:pPr>
            <a:r>
              <a:rPr lang="en-GB" b="0" i="0" dirty="0">
                <a:solidFill>
                  <a:srgbClr val="202020"/>
                </a:solidFill>
                <a:effectLst/>
                <a:latin typeface="Museo"/>
              </a:rPr>
              <a:t>The frontline service employee.</a:t>
            </a:r>
          </a:p>
          <a:p>
            <a:pPr algn="l">
              <a:buFont typeface="+mj-lt"/>
              <a:buAutoNum type="arabicPeriod"/>
            </a:pPr>
            <a:r>
              <a:rPr lang="en-GB" b="0" i="0" dirty="0">
                <a:solidFill>
                  <a:srgbClr val="202020"/>
                </a:solidFill>
                <a:effectLst/>
                <a:latin typeface="Museo"/>
              </a:rPr>
              <a:t>The customer.</a:t>
            </a:r>
          </a:p>
          <a:p>
            <a:pPr algn="l">
              <a:buFont typeface="+mj-lt"/>
              <a:buAutoNum type="arabicPeriod"/>
            </a:pPr>
            <a:r>
              <a:rPr lang="en-GB" b="0" i="0" dirty="0">
                <a:solidFill>
                  <a:srgbClr val="202020"/>
                </a:solidFill>
                <a:effectLst/>
                <a:latin typeface="Museo"/>
              </a:rPr>
              <a:t>The broader service environment in which the organisation takes place – usually the organisation. </a:t>
            </a:r>
          </a:p>
          <a:p>
            <a:pPr algn="l"/>
            <a:r>
              <a:rPr lang="en-GB" b="0" i="0" dirty="0">
                <a:solidFill>
                  <a:srgbClr val="202020"/>
                </a:solidFill>
                <a:effectLst/>
                <a:latin typeface="Museo"/>
              </a:rPr>
              <a:t>The research aims to understand how emotions impact each of these three touch points. Firstly, the employee, who displays or withholds emotions from customers and therefore directly impacts their own and the customer’s experience. Second, the customer, who arrives at the interaction with a set of emotions which may change for better or worse as a result of the quality of service they perceive to be receiving. Third, the organisational content, by which service organisations encourage emotional displays and shape the emotional climate in the business.</a:t>
            </a:r>
          </a:p>
          <a:p>
            <a:pPr algn="l"/>
            <a:endParaRPr lang="en-GB" b="0" i="0" dirty="0">
              <a:solidFill>
                <a:srgbClr val="202020"/>
              </a:solidFill>
              <a:effectLst/>
              <a:latin typeface="Museo"/>
            </a:endParaRPr>
          </a:p>
          <a:p>
            <a:pPr algn="l">
              <a:buNone/>
            </a:pPr>
            <a:r>
              <a:rPr lang="en-GB" b="0" i="0" dirty="0">
                <a:solidFill>
                  <a:srgbClr val="3D1152"/>
                </a:solidFill>
                <a:effectLst/>
                <a:latin typeface="Museo"/>
              </a:rPr>
              <a:t>The role of emotions</a:t>
            </a:r>
          </a:p>
          <a:p>
            <a:pPr algn="l"/>
            <a:r>
              <a:rPr lang="en-GB" b="0" i="0" dirty="0">
                <a:solidFill>
                  <a:srgbClr val="202020"/>
                </a:solidFill>
                <a:effectLst/>
                <a:latin typeface="Museo"/>
              </a:rPr>
              <a:t>Employees endure significant emotional labour to ensure they provide a positive service for a customer, and feel positivity in return. Two types of acting, surface or deep, are required here. Surface acting involves changing the expression of emotions without altering the underlying feelings, while deep acting changes the underlying emotions that drive expression. Deep acting is generally perceived as more positive by customers in terms of employees’ performance as they are likely to be more authentic. However, deep acting is not always possible as an employees’ emotions won’t match what is required. For the wellbeing of the employee, surface acting is, unsurprisingly much more negative and can be more draining and cause burnout. It’s key to understand that this is real labour for an employee and naturally takes a toll. </a:t>
            </a:r>
          </a:p>
          <a:p>
            <a:pPr algn="l"/>
            <a:endParaRPr lang="en-GB" b="0" i="0" dirty="0">
              <a:solidFill>
                <a:srgbClr val="202020"/>
              </a:solidFill>
              <a:effectLst/>
              <a:latin typeface="Museo"/>
            </a:endParaRPr>
          </a:p>
          <a:p>
            <a:endParaRPr lang="en-GB" dirty="0"/>
          </a:p>
        </p:txBody>
      </p:sp>
      <p:sp>
        <p:nvSpPr>
          <p:cNvPr id="4" name="Slide Number Placeholder 3"/>
          <p:cNvSpPr>
            <a:spLocks noGrp="1"/>
          </p:cNvSpPr>
          <p:nvPr>
            <p:ph type="sldNum" sz="quarter" idx="5"/>
          </p:nvPr>
        </p:nvSpPr>
        <p:spPr/>
        <p:txBody>
          <a:bodyPr/>
          <a:lstStyle/>
          <a:p>
            <a:fld id="{2B8508B6-6FE6-4BEB-991F-34706D74651C}" type="slidenum">
              <a:rPr lang="en-GB" smtClean="0"/>
              <a:t>16</a:t>
            </a:fld>
            <a:endParaRPr lang="en-GB"/>
          </a:p>
        </p:txBody>
      </p:sp>
    </p:spTree>
    <p:extLst>
      <p:ext uri="{BB962C8B-B14F-4D97-AF65-F5344CB8AC3E}">
        <p14:creationId xmlns:p14="http://schemas.microsoft.com/office/powerpoint/2010/main" val="32960779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8508B6-6FE6-4BEB-991F-34706D74651C}" type="slidenum">
              <a:rPr lang="en-GB" smtClean="0"/>
              <a:t>17</a:t>
            </a:fld>
            <a:endParaRPr lang="en-GB"/>
          </a:p>
        </p:txBody>
      </p:sp>
    </p:spTree>
    <p:extLst>
      <p:ext uri="{BB962C8B-B14F-4D97-AF65-F5344CB8AC3E}">
        <p14:creationId xmlns:p14="http://schemas.microsoft.com/office/powerpoint/2010/main" val="19255310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8508B6-6FE6-4BEB-991F-34706D74651C}" type="slidenum">
              <a:rPr lang="en-GB" smtClean="0"/>
              <a:t>18</a:t>
            </a:fld>
            <a:endParaRPr lang="en-GB"/>
          </a:p>
        </p:txBody>
      </p:sp>
    </p:spTree>
    <p:extLst>
      <p:ext uri="{BB962C8B-B14F-4D97-AF65-F5344CB8AC3E}">
        <p14:creationId xmlns:p14="http://schemas.microsoft.com/office/powerpoint/2010/main" val="7391129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4/15/2026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791929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4/15/2026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4386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4/15/2026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439406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4/15/2026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6779482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4/15/2026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755706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4/15/2026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191308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4/15/2026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8445485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4/15/2026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51527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4/15/2026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6675651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4/15/2026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874619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4/15/2026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903225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4/15/2026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72083215"/>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descr="Holographic neon on a shiny background">
            <a:extLst>
              <a:ext uri="{FF2B5EF4-FFF2-40B4-BE49-F238E27FC236}">
                <a16:creationId xmlns:a16="http://schemas.microsoft.com/office/drawing/2014/main" id="{8CF64F2F-0C7C-1E9D-6766-2E23E94AEC99}"/>
              </a:ext>
            </a:extLst>
          </p:cNvPr>
          <p:cNvPicPr>
            <a:picLocks noChangeAspect="1"/>
          </p:cNvPicPr>
          <p:nvPr/>
        </p:nvPicPr>
        <p:blipFill>
          <a:blip r:embed="rId3"/>
          <a:srcRect t="15730"/>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912025B4-7337-735E-4DC9-E634D20119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20000"/>
                </a:schemeClr>
              </a:gs>
              <a:gs pos="26000">
                <a:schemeClr val="bg1">
                  <a:alpha val="7000"/>
                </a:schemeClr>
              </a:gs>
              <a:gs pos="100000">
                <a:schemeClr val="bg1">
                  <a:alpha val="3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89D1FD74-CE4B-D3CC-CF93-B2EDB6651316}"/>
              </a:ext>
            </a:extLst>
          </p:cNvPr>
          <p:cNvSpPr>
            <a:spLocks noGrp="1"/>
          </p:cNvSpPr>
          <p:nvPr>
            <p:ph type="ctrTitle"/>
          </p:nvPr>
        </p:nvSpPr>
        <p:spPr>
          <a:xfrm>
            <a:off x="438910" y="978408"/>
            <a:ext cx="4795819" cy="3969960"/>
          </a:xfrm>
        </p:spPr>
        <p:txBody>
          <a:bodyPr anchor="t">
            <a:normAutofit fontScale="90000"/>
          </a:bodyPr>
          <a:lstStyle/>
          <a:p>
            <a:r>
              <a:rPr lang="en-GB" sz="6600" dirty="0"/>
              <a:t>Week 8 – Stakeholder Management</a:t>
            </a:r>
          </a:p>
        </p:txBody>
      </p:sp>
      <p:sp>
        <p:nvSpPr>
          <p:cNvPr id="3" name="Subtitle 2">
            <a:extLst>
              <a:ext uri="{FF2B5EF4-FFF2-40B4-BE49-F238E27FC236}">
                <a16:creationId xmlns:a16="http://schemas.microsoft.com/office/drawing/2014/main" id="{EB2A7F86-F044-A2BC-2A7C-83A2DAF063EF}"/>
              </a:ext>
            </a:extLst>
          </p:cNvPr>
          <p:cNvSpPr>
            <a:spLocks noGrp="1"/>
          </p:cNvSpPr>
          <p:nvPr>
            <p:ph type="subTitle" idx="1"/>
          </p:nvPr>
        </p:nvSpPr>
        <p:spPr>
          <a:xfrm>
            <a:off x="438910" y="4948369"/>
            <a:ext cx="4381634" cy="1157436"/>
          </a:xfrm>
        </p:spPr>
        <p:txBody>
          <a:bodyPr anchor="b">
            <a:normAutofit/>
          </a:bodyPr>
          <a:lstStyle/>
          <a:p>
            <a:r>
              <a:rPr lang="en-GB" sz="2400" dirty="0"/>
              <a:t>April 2026</a:t>
            </a:r>
          </a:p>
        </p:txBody>
      </p:sp>
      <p:sp>
        <p:nvSpPr>
          <p:cNvPr id="13" name="Rectangle 12">
            <a:extLst>
              <a:ext uri="{FF2B5EF4-FFF2-40B4-BE49-F238E27FC236}">
                <a16:creationId xmlns:a16="http://schemas.microsoft.com/office/drawing/2014/main" id="{150CDACD-D191-E642-F686-FCB54B7E5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469570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Tree>
    <p:extLst>
      <p:ext uri="{BB962C8B-B14F-4D97-AF65-F5344CB8AC3E}">
        <p14:creationId xmlns:p14="http://schemas.microsoft.com/office/powerpoint/2010/main" val="293723169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F352A83-D716-7770-3F47-6A6E5BFC9811}"/>
              </a:ext>
            </a:extLst>
          </p:cNvPr>
          <p:cNvSpPr>
            <a:spLocks noGrp="1"/>
          </p:cNvSpPr>
          <p:nvPr>
            <p:ph type="title"/>
          </p:nvPr>
        </p:nvSpPr>
        <p:spPr>
          <a:xfrm>
            <a:off x="521208" y="978408"/>
            <a:ext cx="3154680" cy="4069080"/>
          </a:xfrm>
        </p:spPr>
        <p:txBody>
          <a:bodyPr>
            <a:normAutofit/>
          </a:bodyPr>
          <a:lstStyle/>
          <a:p>
            <a:r>
              <a:rPr lang="en-GB" sz="4000"/>
              <a:t>Agenda</a:t>
            </a:r>
          </a:p>
        </p:txBody>
      </p:sp>
      <p:sp>
        <p:nvSpPr>
          <p:cNvPr id="11" name="Rectangle 10">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9BFA0DC-CAE6-66F9-F285-D8D4F43E6AF8}"/>
              </a:ext>
            </a:extLst>
          </p:cNvPr>
          <p:cNvGraphicFramePr>
            <a:graphicFrameLocks noGrp="1"/>
          </p:cNvGraphicFramePr>
          <p:nvPr>
            <p:ph idx="1"/>
            <p:extLst>
              <p:ext uri="{D42A27DB-BD31-4B8C-83A1-F6EECF244321}">
                <p14:modId xmlns:p14="http://schemas.microsoft.com/office/powerpoint/2010/main" val="3924234188"/>
              </p:ext>
            </p:extLst>
          </p:nvPr>
        </p:nvGraphicFramePr>
        <p:xfrm>
          <a:off x="4389120" y="978408"/>
          <a:ext cx="7306056" cy="5010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650524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F4585-1E7E-97CA-7C69-E505729A8A94}"/>
              </a:ext>
            </a:extLst>
          </p:cNvPr>
          <p:cNvSpPr>
            <a:spLocks noGrp="1"/>
          </p:cNvSpPr>
          <p:nvPr>
            <p:ph type="title"/>
          </p:nvPr>
        </p:nvSpPr>
        <p:spPr/>
        <p:txBody>
          <a:bodyPr/>
          <a:lstStyle/>
          <a:p>
            <a:r>
              <a:rPr lang="en-GB" dirty="0"/>
              <a:t>Stakeholder theory (Freeman, 1984) </a:t>
            </a:r>
          </a:p>
        </p:txBody>
      </p:sp>
      <p:sp>
        <p:nvSpPr>
          <p:cNvPr id="3" name="Content Placeholder 2">
            <a:extLst>
              <a:ext uri="{FF2B5EF4-FFF2-40B4-BE49-F238E27FC236}">
                <a16:creationId xmlns:a16="http://schemas.microsoft.com/office/drawing/2014/main" id="{FAFFA8A9-CD27-4630-C159-FDD82FA397F8}"/>
              </a:ext>
            </a:extLst>
          </p:cNvPr>
          <p:cNvSpPr>
            <a:spLocks noGrp="1"/>
          </p:cNvSpPr>
          <p:nvPr>
            <p:ph idx="1"/>
          </p:nvPr>
        </p:nvSpPr>
        <p:spPr/>
        <p:txBody>
          <a:bodyPr>
            <a:normAutofit/>
          </a:bodyPr>
          <a:lstStyle/>
          <a:p>
            <a:pPr marL="0" indent="0">
              <a:buNone/>
            </a:pPr>
            <a:r>
              <a:rPr lang="en-GB" sz="3600" dirty="0"/>
              <a:t>“Any group or individual who can affect or is affected by the achievement of the organisation’s objectives.”</a:t>
            </a:r>
          </a:p>
          <a:p>
            <a:pPr marL="0" indent="0">
              <a:buNone/>
            </a:pPr>
            <a:endParaRPr lang="en-GB" sz="3600" dirty="0"/>
          </a:p>
          <a:p>
            <a:pPr marL="0" indent="0">
              <a:buNone/>
            </a:pPr>
            <a:r>
              <a:rPr lang="en-GB" sz="3600" dirty="0"/>
              <a:t>Offensive, defensive, swing and hold</a:t>
            </a:r>
          </a:p>
        </p:txBody>
      </p:sp>
    </p:spTree>
    <p:extLst>
      <p:ext uri="{BB962C8B-B14F-4D97-AF65-F5344CB8AC3E}">
        <p14:creationId xmlns:p14="http://schemas.microsoft.com/office/powerpoint/2010/main" val="20248581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07BA2-38F8-348A-DA19-33E31999AF31}"/>
              </a:ext>
            </a:extLst>
          </p:cNvPr>
          <p:cNvSpPr>
            <a:spLocks noGrp="1"/>
          </p:cNvSpPr>
          <p:nvPr>
            <p:ph type="title"/>
          </p:nvPr>
        </p:nvSpPr>
        <p:spPr/>
        <p:txBody>
          <a:bodyPr/>
          <a:lstStyle/>
          <a:p>
            <a:r>
              <a:rPr lang="en-GB" dirty="0"/>
              <a:t>Freeman’s stakeholder theory continued (Nicolescu and Nicolescu, 2022)</a:t>
            </a:r>
          </a:p>
        </p:txBody>
      </p:sp>
      <p:sp>
        <p:nvSpPr>
          <p:cNvPr id="3" name="Content Placeholder 2">
            <a:extLst>
              <a:ext uri="{FF2B5EF4-FFF2-40B4-BE49-F238E27FC236}">
                <a16:creationId xmlns:a16="http://schemas.microsoft.com/office/drawing/2014/main" id="{594D630B-C796-961B-92A9-0E0153BDD46E}"/>
              </a:ext>
            </a:extLst>
          </p:cNvPr>
          <p:cNvSpPr>
            <a:spLocks noGrp="1"/>
          </p:cNvSpPr>
          <p:nvPr>
            <p:ph idx="1"/>
          </p:nvPr>
        </p:nvSpPr>
        <p:spPr/>
        <p:txBody>
          <a:bodyPr/>
          <a:lstStyle/>
          <a:p>
            <a:r>
              <a:rPr lang="en-GB" dirty="0"/>
              <a:t>Offensive stakeholders</a:t>
            </a:r>
          </a:p>
          <a:p>
            <a:r>
              <a:rPr lang="en-GB" dirty="0"/>
              <a:t>Defensive stakeholders</a:t>
            </a:r>
          </a:p>
          <a:p>
            <a:r>
              <a:rPr lang="en-GB" dirty="0"/>
              <a:t>Swing stakeholders</a:t>
            </a:r>
          </a:p>
          <a:p>
            <a:r>
              <a:rPr lang="en-GB" dirty="0"/>
              <a:t>Hold stakeholders</a:t>
            </a:r>
          </a:p>
          <a:p>
            <a:endParaRPr lang="en-GB" dirty="0"/>
          </a:p>
          <a:p>
            <a:pPr marL="0" indent="0">
              <a:buNone/>
            </a:pPr>
            <a:r>
              <a:rPr lang="en-GB" dirty="0"/>
              <a:t>What do you think the difference is between primary and secondary stakeholders?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7945309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AFE74B-A4CA-6699-9A92-B5EF51E44E67}"/>
              </a:ext>
            </a:extLst>
          </p:cNvPr>
          <p:cNvSpPr>
            <a:spLocks noGrp="1"/>
          </p:cNvSpPr>
          <p:nvPr>
            <p:ph type="title"/>
          </p:nvPr>
        </p:nvSpPr>
        <p:spPr>
          <a:xfrm>
            <a:off x="521208" y="978408"/>
            <a:ext cx="4032504" cy="3364992"/>
          </a:xfrm>
        </p:spPr>
        <p:txBody>
          <a:bodyPr>
            <a:normAutofit/>
          </a:bodyPr>
          <a:lstStyle/>
          <a:p>
            <a:r>
              <a:rPr lang="en-GB" dirty="0"/>
              <a:t>Primary and secondary stakeholders</a:t>
            </a:r>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300216"/>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943F014-30F4-8E1E-63F4-26ACCDF5886C}"/>
              </a:ext>
            </a:extLst>
          </p:cNvPr>
          <p:cNvGraphicFramePr>
            <a:graphicFrameLocks noGrp="1"/>
          </p:cNvGraphicFramePr>
          <p:nvPr>
            <p:ph idx="1"/>
            <p:extLst>
              <p:ext uri="{D42A27DB-BD31-4B8C-83A1-F6EECF244321}">
                <p14:modId xmlns:p14="http://schemas.microsoft.com/office/powerpoint/2010/main" val="282878915"/>
              </p:ext>
            </p:extLst>
          </p:nvPr>
        </p:nvGraphicFramePr>
        <p:xfrm>
          <a:off x="5065776" y="978408"/>
          <a:ext cx="6620256" cy="49651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6652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93AE06-CB6A-053F-42B6-C93A71A0C1C2}"/>
              </a:ext>
            </a:extLst>
          </p:cNvPr>
          <p:cNvSpPr>
            <a:spLocks noGrp="1"/>
          </p:cNvSpPr>
          <p:nvPr>
            <p:ph type="title"/>
          </p:nvPr>
        </p:nvSpPr>
        <p:spPr>
          <a:xfrm>
            <a:off x="521208" y="978408"/>
            <a:ext cx="11155680" cy="1463040"/>
          </a:xfrm>
        </p:spPr>
        <p:txBody>
          <a:bodyPr>
            <a:normAutofit/>
          </a:bodyPr>
          <a:lstStyle/>
          <a:p>
            <a:r>
              <a:rPr lang="en-GB" dirty="0"/>
              <a:t>Stakeholder mapping process</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919BC14-C0B6-8F50-4555-72D11D4B98AB}"/>
              </a:ext>
            </a:extLst>
          </p:cNvPr>
          <p:cNvGraphicFramePr>
            <a:graphicFrameLocks noGrp="1"/>
          </p:cNvGraphicFramePr>
          <p:nvPr>
            <p:ph idx="1"/>
            <p:extLst>
              <p:ext uri="{D42A27DB-BD31-4B8C-83A1-F6EECF244321}">
                <p14:modId xmlns:p14="http://schemas.microsoft.com/office/powerpoint/2010/main" val="2246889947"/>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24891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931FDED-ADE9-4C08-5C99-DDDE31AB22B9}"/>
              </a:ext>
            </a:extLst>
          </p:cNvPr>
          <p:cNvSpPr>
            <a:spLocks noGrp="1"/>
          </p:cNvSpPr>
          <p:nvPr>
            <p:ph type="title"/>
          </p:nvPr>
        </p:nvSpPr>
        <p:spPr>
          <a:xfrm>
            <a:off x="521208" y="978408"/>
            <a:ext cx="11155680" cy="1463040"/>
          </a:xfrm>
        </p:spPr>
        <p:txBody>
          <a:bodyPr>
            <a:normAutofit/>
          </a:bodyPr>
          <a:lstStyle/>
          <a:p>
            <a:r>
              <a:rPr lang="en-GB" dirty="0"/>
              <a:t>Question</a:t>
            </a:r>
          </a:p>
        </p:txBody>
      </p:sp>
      <p:sp>
        <p:nvSpPr>
          <p:cNvPr id="3" name="Content Placeholder 2">
            <a:extLst>
              <a:ext uri="{FF2B5EF4-FFF2-40B4-BE49-F238E27FC236}">
                <a16:creationId xmlns:a16="http://schemas.microsoft.com/office/drawing/2014/main" id="{0EFCD9B7-D8FE-41DB-27EC-5A0BB5F3BE5E}"/>
              </a:ext>
            </a:extLst>
          </p:cNvPr>
          <p:cNvSpPr>
            <a:spLocks noGrp="1"/>
          </p:cNvSpPr>
          <p:nvPr>
            <p:ph idx="1"/>
          </p:nvPr>
        </p:nvSpPr>
        <p:spPr>
          <a:xfrm>
            <a:off x="521208" y="2578608"/>
            <a:ext cx="11155680" cy="3767328"/>
          </a:xfrm>
        </p:spPr>
        <p:txBody>
          <a:bodyPr>
            <a:normAutofit/>
          </a:bodyPr>
          <a:lstStyle/>
          <a:p>
            <a:r>
              <a:rPr lang="en-GB" dirty="0"/>
              <a:t>Who are the key stakeholders in your organisation in relation to performance management practices?</a:t>
            </a:r>
          </a:p>
        </p:txBody>
      </p:sp>
      <p:sp>
        <p:nvSpPr>
          <p:cNvPr id="10" name="Freeform: Shape 9">
            <a:extLst>
              <a:ext uri="{FF2B5EF4-FFF2-40B4-BE49-F238E27FC236}">
                <a16:creationId xmlns:a16="http://schemas.microsoft.com/office/drawing/2014/main" id="{C6D5B03A-B780-A698-DFA9-C9932F22D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61767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ectangle 13">
            <a:extLst>
              <a:ext uri="{FF2B5EF4-FFF2-40B4-BE49-F238E27FC236}">
                <a16:creationId xmlns:a16="http://schemas.microsoft.com/office/drawing/2014/main" id="{5820888B-4EA5-E0E8-6D52-7733E1E77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F578DD-7316-EA40-5935-866DF2D1DF80}"/>
              </a:ext>
            </a:extLst>
          </p:cNvPr>
          <p:cNvSpPr>
            <a:spLocks noGrp="1"/>
          </p:cNvSpPr>
          <p:nvPr>
            <p:ph type="title"/>
          </p:nvPr>
        </p:nvSpPr>
        <p:spPr>
          <a:xfrm>
            <a:off x="521208" y="978408"/>
            <a:ext cx="3397649" cy="3303764"/>
          </a:xfrm>
        </p:spPr>
        <p:txBody>
          <a:bodyPr vert="horz" lIns="91440" tIns="45720" rIns="91440" bIns="45720" rtlCol="0" anchor="t">
            <a:normAutofit/>
          </a:bodyPr>
          <a:lstStyle/>
          <a:p>
            <a:r>
              <a:rPr lang="en-US" dirty="0"/>
              <a:t>Mendelow’s Power-Interest Matrix</a:t>
            </a:r>
          </a:p>
        </p:txBody>
      </p:sp>
      <p:sp>
        <p:nvSpPr>
          <p:cNvPr id="16" name="Freeform: Shape 15">
            <a:extLst>
              <a:ext uri="{FF2B5EF4-FFF2-40B4-BE49-F238E27FC236}">
                <a16:creationId xmlns:a16="http://schemas.microsoft.com/office/drawing/2014/main" id="{06B5A8BF-0680-F9A7-27B1-3971EC934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8216F95A-6594-FA39-6061-8016026185E5}"/>
              </a:ext>
            </a:extLst>
          </p:cNvPr>
          <p:cNvPicPr>
            <a:picLocks noGrp="1" noChangeAspect="1"/>
          </p:cNvPicPr>
          <p:nvPr>
            <p:ph idx="1"/>
          </p:nvPr>
        </p:nvPicPr>
        <p:blipFill>
          <a:blip r:embed="rId3"/>
          <a:stretch>
            <a:fillRect/>
          </a:stretch>
        </p:blipFill>
        <p:spPr>
          <a:xfrm>
            <a:off x="4692579" y="965741"/>
            <a:ext cx="6405080" cy="5380268"/>
          </a:xfrm>
          <a:prstGeom prst="rect">
            <a:avLst/>
          </a:prstGeom>
        </p:spPr>
      </p:pic>
    </p:spTree>
    <p:extLst>
      <p:ext uri="{BB962C8B-B14F-4D97-AF65-F5344CB8AC3E}">
        <p14:creationId xmlns:p14="http://schemas.microsoft.com/office/powerpoint/2010/main" val="15209350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B6E689-E7E7-BF74-1F6B-5A0EEF46988D}"/>
              </a:ext>
            </a:extLst>
          </p:cNvPr>
          <p:cNvSpPr>
            <a:spLocks noGrp="1"/>
          </p:cNvSpPr>
          <p:nvPr>
            <p:ph type="title"/>
          </p:nvPr>
        </p:nvSpPr>
        <p:spPr>
          <a:xfrm>
            <a:off x="521208" y="978408"/>
            <a:ext cx="11155680" cy="1463040"/>
          </a:xfrm>
        </p:spPr>
        <p:txBody>
          <a:bodyPr>
            <a:normAutofit/>
          </a:bodyPr>
          <a:lstStyle/>
          <a:p>
            <a:r>
              <a:rPr lang="en-GB" dirty="0"/>
              <a:t>Why is stakeholder mapping important for performance management? </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35ECE4B-E560-9205-BF26-3896200ABA63}"/>
              </a:ext>
            </a:extLst>
          </p:cNvPr>
          <p:cNvGraphicFramePr>
            <a:graphicFrameLocks noGrp="1"/>
          </p:cNvGraphicFramePr>
          <p:nvPr>
            <p:ph idx="1"/>
            <p:extLst>
              <p:ext uri="{D42A27DB-BD31-4B8C-83A1-F6EECF244321}">
                <p14:modId xmlns:p14="http://schemas.microsoft.com/office/powerpoint/2010/main" val="974970292"/>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20210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04C0B-63E8-BDA3-E6A5-45F53DF57A9D}"/>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7A70285D-07B5-EE10-FB11-A90A015EF25D}"/>
              </a:ext>
            </a:extLst>
          </p:cNvPr>
          <p:cNvSpPr>
            <a:spLocks noGrp="1"/>
          </p:cNvSpPr>
          <p:nvPr>
            <p:ph idx="1"/>
          </p:nvPr>
        </p:nvSpPr>
        <p:spPr/>
        <p:txBody>
          <a:bodyPr/>
          <a:lstStyle/>
          <a:p>
            <a:r>
              <a:rPr lang="en-GB" dirty="0"/>
              <a:t>Your organisation is in the process of reviewing the current performance management process, with the aim of improving effectiveness and consistency, which in turn should improve organisational performance.</a:t>
            </a:r>
          </a:p>
          <a:p>
            <a:r>
              <a:rPr lang="en-GB" dirty="0"/>
              <a:t>Identify key stakeholders and plot them within the Power-Interest matrix. </a:t>
            </a:r>
          </a:p>
          <a:p>
            <a:r>
              <a:rPr lang="en-GB" dirty="0"/>
              <a:t>Reminder: </a:t>
            </a:r>
          </a:p>
          <a:p>
            <a:pPr lvl="1"/>
            <a:r>
              <a:rPr lang="en-GB" dirty="0"/>
              <a:t>High power, high interest: Manage closely</a:t>
            </a:r>
          </a:p>
          <a:p>
            <a:pPr lvl="1"/>
            <a:r>
              <a:rPr lang="en-GB" dirty="0"/>
              <a:t>High power, low interest: Keep satisfied</a:t>
            </a:r>
          </a:p>
          <a:p>
            <a:pPr lvl="1"/>
            <a:r>
              <a:rPr lang="en-GB" dirty="0"/>
              <a:t>Low power, high interest: Keep informed</a:t>
            </a:r>
          </a:p>
          <a:p>
            <a:pPr lvl="1"/>
            <a:r>
              <a:rPr lang="en-GB" dirty="0"/>
              <a:t>Low power, low interest: Monitor</a:t>
            </a:r>
          </a:p>
          <a:p>
            <a:pPr lvl="1"/>
            <a:endParaRPr lang="en-GB" dirty="0"/>
          </a:p>
        </p:txBody>
      </p:sp>
    </p:spTree>
    <p:extLst>
      <p:ext uri="{BB962C8B-B14F-4D97-AF65-F5344CB8AC3E}">
        <p14:creationId xmlns:p14="http://schemas.microsoft.com/office/powerpoint/2010/main" val="21698574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26">
            <a:extLst>
              <a:ext uri="{FF2B5EF4-FFF2-40B4-BE49-F238E27FC236}">
                <a16:creationId xmlns:a16="http://schemas.microsoft.com/office/drawing/2014/main" id="{5820888B-4EA5-E0E8-6D52-7733E1E77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B6FF9F-29A6-64AA-1D43-6953EE3FBB51}"/>
              </a:ext>
            </a:extLst>
          </p:cNvPr>
          <p:cNvSpPr>
            <a:spLocks noGrp="1"/>
          </p:cNvSpPr>
          <p:nvPr>
            <p:ph type="title"/>
          </p:nvPr>
        </p:nvSpPr>
        <p:spPr>
          <a:xfrm>
            <a:off x="8273434" y="1375953"/>
            <a:ext cx="3397649" cy="2840721"/>
          </a:xfrm>
        </p:spPr>
        <p:txBody>
          <a:bodyPr vert="horz" lIns="91440" tIns="45720" rIns="91440" bIns="45720" rtlCol="0" anchor="b">
            <a:normAutofit/>
          </a:bodyPr>
          <a:lstStyle/>
          <a:p>
            <a:r>
              <a:rPr lang="en-US"/>
              <a:t>Gaining stakeholder buy-in</a:t>
            </a:r>
          </a:p>
        </p:txBody>
      </p:sp>
      <p:sp>
        <p:nvSpPr>
          <p:cNvPr id="28" name="Freeform: Shape 27">
            <a:extLst>
              <a:ext uri="{FF2B5EF4-FFF2-40B4-BE49-F238E27FC236}">
                <a16:creationId xmlns:a16="http://schemas.microsoft.com/office/drawing/2014/main" id="{06B5A8BF-0680-F9A7-27B1-3971EC934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Content Placeholder 5">
            <a:extLst>
              <a:ext uri="{FF2B5EF4-FFF2-40B4-BE49-F238E27FC236}">
                <a16:creationId xmlns:a16="http://schemas.microsoft.com/office/drawing/2014/main" id="{FBD9E3D3-12C8-A207-A5AC-443B0EDD1EE0}"/>
              </a:ext>
            </a:extLst>
          </p:cNvPr>
          <p:cNvPicPr>
            <a:picLocks noGrp="1" noChangeAspect="1"/>
          </p:cNvPicPr>
          <p:nvPr>
            <p:ph idx="1"/>
          </p:nvPr>
        </p:nvPicPr>
        <p:blipFill>
          <a:blip r:embed="rId3"/>
          <a:stretch>
            <a:fillRect/>
          </a:stretch>
        </p:blipFill>
        <p:spPr>
          <a:xfrm>
            <a:off x="517869" y="1770510"/>
            <a:ext cx="7430010" cy="3770730"/>
          </a:xfrm>
          <a:prstGeom prst="rect">
            <a:avLst/>
          </a:prstGeom>
        </p:spPr>
      </p:pic>
    </p:spTree>
    <p:extLst>
      <p:ext uri="{BB962C8B-B14F-4D97-AF65-F5344CB8AC3E}">
        <p14:creationId xmlns:p14="http://schemas.microsoft.com/office/powerpoint/2010/main" val="9258910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AF1824-A2E0-90DF-165F-3CBB8F64D806}"/>
              </a:ext>
            </a:extLst>
          </p:cNvPr>
          <p:cNvSpPr>
            <a:spLocks noGrp="1"/>
          </p:cNvSpPr>
          <p:nvPr>
            <p:ph type="title"/>
          </p:nvPr>
        </p:nvSpPr>
        <p:spPr>
          <a:xfrm>
            <a:off x="6153912" y="978408"/>
            <a:ext cx="5513832" cy="1463040"/>
          </a:xfrm>
        </p:spPr>
        <p:txBody>
          <a:bodyPr>
            <a:normAutofit/>
          </a:bodyPr>
          <a:lstStyle/>
          <a:p>
            <a:pPr>
              <a:lnSpc>
                <a:spcPct val="90000"/>
              </a:lnSpc>
            </a:pPr>
            <a:r>
              <a:rPr lang="en-GB" sz="3700" dirty="0"/>
              <a:t>What is an HR business partner? (CIPD, 2024b)</a:t>
            </a:r>
          </a:p>
        </p:txBody>
      </p:sp>
      <p:pic>
        <p:nvPicPr>
          <p:cNvPr id="5" name="Picture 4">
            <a:extLst>
              <a:ext uri="{FF2B5EF4-FFF2-40B4-BE49-F238E27FC236}">
                <a16:creationId xmlns:a16="http://schemas.microsoft.com/office/drawing/2014/main" id="{7B419C61-AA3F-3F50-02D6-B6B0FAA3A1BA}"/>
              </a:ext>
            </a:extLst>
          </p:cNvPr>
          <p:cNvPicPr>
            <a:picLocks noChangeAspect="1"/>
          </p:cNvPicPr>
          <p:nvPr/>
        </p:nvPicPr>
        <p:blipFill>
          <a:blip r:embed="rId3"/>
          <a:stretch>
            <a:fillRect/>
          </a:stretch>
        </p:blipFill>
        <p:spPr>
          <a:xfrm>
            <a:off x="517867" y="1418321"/>
            <a:ext cx="4959823" cy="4017456"/>
          </a:xfrm>
          <a:prstGeom prst="rect">
            <a:avLst/>
          </a:prstGeom>
        </p:spPr>
      </p:pic>
      <p:sp>
        <p:nvSpPr>
          <p:cNvPr id="19" name="Freeform: Shape 18">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8484" y="508090"/>
            <a:ext cx="5513832"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143A705-F8CB-515D-6951-2038CB46A528}"/>
              </a:ext>
            </a:extLst>
          </p:cNvPr>
          <p:cNvSpPr>
            <a:spLocks noGrp="1"/>
          </p:cNvSpPr>
          <p:nvPr>
            <p:ph idx="1"/>
          </p:nvPr>
        </p:nvSpPr>
        <p:spPr>
          <a:xfrm>
            <a:off x="6153912" y="2578608"/>
            <a:ext cx="5513832" cy="3767328"/>
          </a:xfrm>
        </p:spPr>
        <p:txBody>
          <a:bodyPr>
            <a:normAutofit/>
          </a:bodyPr>
          <a:lstStyle/>
          <a:p>
            <a:r>
              <a:rPr lang="en-GB" dirty="0"/>
              <a:t>Various models:</a:t>
            </a:r>
          </a:p>
          <a:p>
            <a:pPr lvl="1"/>
            <a:r>
              <a:rPr lang="en-GB" dirty="0"/>
              <a:t>Ulrich (three-legged stool)</a:t>
            </a:r>
          </a:p>
          <a:p>
            <a:pPr lvl="1"/>
            <a:r>
              <a:rPr lang="en-GB" dirty="0"/>
              <a:t>Gartner</a:t>
            </a:r>
          </a:p>
          <a:p>
            <a:pPr lvl="1"/>
            <a:r>
              <a:rPr lang="en-GB" dirty="0"/>
              <a:t>McKinsey</a:t>
            </a:r>
          </a:p>
          <a:p>
            <a:pPr lvl="1"/>
            <a:r>
              <a:rPr lang="en-GB" dirty="0"/>
              <a:t>Josh Bersin</a:t>
            </a:r>
          </a:p>
          <a:p>
            <a:pPr lvl="1"/>
            <a:r>
              <a:rPr lang="en-GB" dirty="0"/>
              <a:t>Perry Timms</a:t>
            </a:r>
          </a:p>
          <a:p>
            <a:pPr lvl="1"/>
            <a:endParaRPr lang="en-GB" dirty="0"/>
          </a:p>
        </p:txBody>
      </p:sp>
    </p:spTree>
    <p:extLst>
      <p:ext uri="{BB962C8B-B14F-4D97-AF65-F5344CB8AC3E}">
        <p14:creationId xmlns:p14="http://schemas.microsoft.com/office/powerpoint/2010/main" val="25511283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CF5C0-9778-AE5C-92DA-8990E4D59A54}"/>
              </a:ext>
            </a:extLst>
          </p:cNvPr>
          <p:cNvSpPr>
            <a:spLocks noGrp="1"/>
          </p:cNvSpPr>
          <p:nvPr>
            <p:ph type="title"/>
          </p:nvPr>
        </p:nvSpPr>
        <p:spPr/>
        <p:txBody>
          <a:bodyPr/>
          <a:lstStyle/>
          <a:p>
            <a:r>
              <a:rPr lang="en-GB" dirty="0"/>
              <a:t>Influencing as a business partner</a:t>
            </a:r>
          </a:p>
        </p:txBody>
      </p:sp>
      <p:sp>
        <p:nvSpPr>
          <p:cNvPr id="3" name="Content Placeholder 2">
            <a:extLst>
              <a:ext uri="{FF2B5EF4-FFF2-40B4-BE49-F238E27FC236}">
                <a16:creationId xmlns:a16="http://schemas.microsoft.com/office/drawing/2014/main" id="{32FA8EF2-5215-8139-2246-C608BD917F6F}"/>
              </a:ext>
            </a:extLst>
          </p:cNvPr>
          <p:cNvSpPr>
            <a:spLocks noGrp="1"/>
          </p:cNvSpPr>
          <p:nvPr>
            <p:ph idx="1"/>
          </p:nvPr>
        </p:nvSpPr>
        <p:spPr/>
        <p:txBody>
          <a:bodyPr/>
          <a:lstStyle/>
          <a:p>
            <a:r>
              <a:rPr lang="en-GB" dirty="0"/>
              <a:t>CIPD (2024) suggest effective business partnering involves:</a:t>
            </a:r>
          </a:p>
          <a:p>
            <a:pPr lvl="1"/>
            <a:r>
              <a:rPr lang="en-GB" dirty="0"/>
              <a:t>Credibility</a:t>
            </a:r>
          </a:p>
          <a:p>
            <a:pPr lvl="1"/>
            <a:r>
              <a:rPr lang="en-GB" dirty="0"/>
              <a:t>Capability</a:t>
            </a:r>
          </a:p>
          <a:p>
            <a:pPr lvl="1"/>
            <a:r>
              <a:rPr lang="en-GB" dirty="0"/>
              <a:t>Community</a:t>
            </a:r>
          </a:p>
          <a:p>
            <a:pPr lvl="1"/>
            <a:r>
              <a:rPr lang="en-GB" dirty="0"/>
              <a:t>Context versus content</a:t>
            </a:r>
          </a:p>
          <a:p>
            <a:pPr lvl="1"/>
            <a:r>
              <a:rPr lang="en-GB" dirty="0"/>
              <a:t>Focus</a:t>
            </a:r>
          </a:p>
          <a:p>
            <a:pPr lvl="1"/>
            <a:r>
              <a:rPr lang="en-GB" dirty="0"/>
              <a:t>Strategic ‘road mapping’</a:t>
            </a:r>
          </a:p>
          <a:p>
            <a:pPr lvl="1"/>
            <a:endParaRPr lang="en-GB" dirty="0"/>
          </a:p>
          <a:p>
            <a:pPr marL="457200" lvl="1" indent="0">
              <a:buNone/>
            </a:pPr>
            <a:endParaRPr lang="en-GB" dirty="0"/>
          </a:p>
        </p:txBody>
      </p:sp>
    </p:spTree>
    <p:extLst>
      <p:ext uri="{BB962C8B-B14F-4D97-AF65-F5344CB8AC3E}">
        <p14:creationId xmlns:p14="http://schemas.microsoft.com/office/powerpoint/2010/main" val="27900832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1E5F4D-61BD-5193-EFC1-875612A24EF9}"/>
              </a:ext>
            </a:extLst>
          </p:cNvPr>
          <p:cNvSpPr>
            <a:spLocks noGrp="1"/>
          </p:cNvSpPr>
          <p:nvPr>
            <p:ph type="title"/>
          </p:nvPr>
        </p:nvSpPr>
        <p:spPr>
          <a:xfrm>
            <a:off x="521208" y="978408"/>
            <a:ext cx="4032504" cy="3364992"/>
          </a:xfrm>
        </p:spPr>
        <p:txBody>
          <a:bodyPr>
            <a:normAutofit/>
          </a:bodyPr>
          <a:lstStyle/>
          <a:p>
            <a:r>
              <a:rPr lang="en-GB" dirty="0"/>
              <a:t>Influencing as a leader</a:t>
            </a:r>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300216"/>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E09A347-E713-39C8-3740-3CE0E7ECECB5}"/>
              </a:ext>
            </a:extLst>
          </p:cNvPr>
          <p:cNvGraphicFramePr>
            <a:graphicFrameLocks noGrp="1"/>
          </p:cNvGraphicFramePr>
          <p:nvPr>
            <p:ph idx="1"/>
            <p:extLst>
              <p:ext uri="{D42A27DB-BD31-4B8C-83A1-F6EECF244321}">
                <p14:modId xmlns:p14="http://schemas.microsoft.com/office/powerpoint/2010/main" val="2041948738"/>
              </p:ext>
            </p:extLst>
          </p:nvPr>
        </p:nvGraphicFramePr>
        <p:xfrm>
          <a:off x="5065776" y="978408"/>
          <a:ext cx="6620256" cy="49651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66750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FAA04-49C4-4CD7-9F7A-4113DFDBD926}"/>
              </a:ext>
            </a:extLst>
          </p:cNvPr>
          <p:cNvSpPr>
            <a:spLocks noGrp="1"/>
          </p:cNvSpPr>
          <p:nvPr>
            <p:ph type="title"/>
          </p:nvPr>
        </p:nvSpPr>
        <p:spPr/>
        <p:txBody>
          <a:bodyPr/>
          <a:lstStyle/>
          <a:p>
            <a:r>
              <a:rPr lang="en-GB" dirty="0"/>
              <a:t>Emotional intelligence and performance management</a:t>
            </a:r>
          </a:p>
        </p:txBody>
      </p:sp>
      <p:pic>
        <p:nvPicPr>
          <p:cNvPr id="5" name="Content Placeholder 4">
            <a:extLst>
              <a:ext uri="{FF2B5EF4-FFF2-40B4-BE49-F238E27FC236}">
                <a16:creationId xmlns:a16="http://schemas.microsoft.com/office/drawing/2014/main" id="{F5D3D992-A5A5-991F-13E8-0D7280968055}"/>
              </a:ext>
            </a:extLst>
          </p:cNvPr>
          <p:cNvPicPr>
            <a:picLocks noGrp="1" noChangeAspect="1"/>
          </p:cNvPicPr>
          <p:nvPr>
            <p:ph idx="1"/>
          </p:nvPr>
        </p:nvPicPr>
        <p:blipFill>
          <a:blip r:embed="rId3"/>
          <a:stretch>
            <a:fillRect/>
          </a:stretch>
        </p:blipFill>
        <p:spPr>
          <a:xfrm>
            <a:off x="616058" y="2578100"/>
            <a:ext cx="10966233" cy="3767138"/>
          </a:xfrm>
        </p:spPr>
      </p:pic>
    </p:spTree>
    <p:extLst>
      <p:ext uri="{BB962C8B-B14F-4D97-AF65-F5344CB8AC3E}">
        <p14:creationId xmlns:p14="http://schemas.microsoft.com/office/powerpoint/2010/main" val="28322609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E9CEE3-2021-CCF6-807A-E62A955E2B99}"/>
              </a:ext>
            </a:extLst>
          </p:cNvPr>
          <p:cNvSpPr>
            <a:spLocks noGrp="1"/>
          </p:cNvSpPr>
          <p:nvPr>
            <p:ph type="title"/>
          </p:nvPr>
        </p:nvSpPr>
        <p:spPr>
          <a:xfrm>
            <a:off x="521208" y="978408"/>
            <a:ext cx="3154680" cy="4069080"/>
          </a:xfrm>
        </p:spPr>
        <p:txBody>
          <a:bodyPr>
            <a:normAutofit/>
          </a:bodyPr>
          <a:lstStyle/>
          <a:p>
            <a:r>
              <a:rPr lang="en-GB" sz="4000"/>
              <a:t>The role of emotions (CIPD, 2020)</a:t>
            </a:r>
          </a:p>
        </p:txBody>
      </p:sp>
      <p:sp>
        <p:nvSpPr>
          <p:cNvPr id="11" name="Rectangle 10">
            <a:extLst>
              <a:ext uri="{FF2B5EF4-FFF2-40B4-BE49-F238E27FC236}">
                <a16:creationId xmlns:a16="http://schemas.microsoft.com/office/drawing/2014/main" id="{04E511C3-750B-AA87-AE51-0FA2069EA0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EC12214-B645-0EA7-9E95-D0D22D2C98F0}"/>
              </a:ext>
            </a:extLst>
          </p:cNvPr>
          <p:cNvGraphicFramePr>
            <a:graphicFrameLocks noGrp="1"/>
          </p:cNvGraphicFramePr>
          <p:nvPr>
            <p:ph idx="1"/>
            <p:extLst>
              <p:ext uri="{D42A27DB-BD31-4B8C-83A1-F6EECF244321}">
                <p14:modId xmlns:p14="http://schemas.microsoft.com/office/powerpoint/2010/main" val="4184309669"/>
              </p:ext>
            </p:extLst>
          </p:nvPr>
        </p:nvGraphicFramePr>
        <p:xfrm>
          <a:off x="4187952" y="978408"/>
          <a:ext cx="7488936" cy="5239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55928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6AFB321-15B6-2EE1-9A01-61D3EEE421E4}"/>
              </a:ext>
            </a:extLst>
          </p:cNvPr>
          <p:cNvSpPr>
            <a:spLocks noGrp="1"/>
          </p:cNvSpPr>
          <p:nvPr>
            <p:ph type="title"/>
          </p:nvPr>
        </p:nvSpPr>
        <p:spPr>
          <a:xfrm>
            <a:off x="521208" y="978408"/>
            <a:ext cx="11155680" cy="1463040"/>
          </a:xfrm>
        </p:spPr>
        <p:txBody>
          <a:bodyPr>
            <a:normAutofit/>
          </a:bodyPr>
          <a:lstStyle/>
          <a:p>
            <a:r>
              <a:rPr lang="en-GB" dirty="0"/>
              <a:t>Recommendations (CIPD, 2020)</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2FBAA5C-2289-BD60-6134-572C0BCC5590}"/>
              </a:ext>
            </a:extLst>
          </p:cNvPr>
          <p:cNvGraphicFramePr>
            <a:graphicFrameLocks noGrp="1"/>
          </p:cNvGraphicFramePr>
          <p:nvPr>
            <p:ph idx="1"/>
            <p:extLst>
              <p:ext uri="{D42A27DB-BD31-4B8C-83A1-F6EECF244321}">
                <p14:modId xmlns:p14="http://schemas.microsoft.com/office/powerpoint/2010/main" val="2080124018"/>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92999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5517F-3B43-67E4-F959-7F41987FC8B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EA699E7-C864-B644-67F6-D7637F1FAC84}"/>
              </a:ext>
            </a:extLst>
          </p:cNvPr>
          <p:cNvSpPr>
            <a:spLocks noGrp="1"/>
          </p:cNvSpPr>
          <p:nvPr>
            <p:ph idx="1"/>
          </p:nvPr>
        </p:nvSpPr>
        <p:spPr/>
        <p:txBody>
          <a:bodyPr/>
          <a:lstStyle/>
          <a:p>
            <a:r>
              <a:rPr lang="en-GB" dirty="0"/>
              <a:t>CIPD (2024a) </a:t>
            </a:r>
            <a:r>
              <a:rPr lang="en-GB" i="1" dirty="0"/>
              <a:t>Business Partnering. </a:t>
            </a:r>
            <a:r>
              <a:rPr lang="en-GB" dirty="0"/>
              <a:t>Available at: https://www.cipd.org/uk/knowledge/factsheets/business-partnering-factsheet/ (Accessed: 10 April 2026)</a:t>
            </a:r>
          </a:p>
          <a:p>
            <a:r>
              <a:rPr lang="en-GB" dirty="0"/>
              <a:t>CIPD (2024b) </a:t>
            </a:r>
            <a:r>
              <a:rPr lang="en-GB" i="1" dirty="0"/>
              <a:t>Do current HR operating models serve future needs? </a:t>
            </a:r>
            <a:r>
              <a:rPr lang="en-GB" dirty="0"/>
              <a:t>Available at: https://www.cipd.org/uk/views-and-insights/thought-leadership/insight/future-models/ (Accessed: 12 April 2026)</a:t>
            </a:r>
          </a:p>
          <a:p>
            <a:r>
              <a:rPr lang="en-GB" dirty="0"/>
              <a:t>CIPD (2020) </a:t>
            </a:r>
            <a:r>
              <a:rPr lang="en-GB" i="1" dirty="0"/>
              <a:t>The role of emotions</a:t>
            </a:r>
            <a:r>
              <a:rPr lang="en-GB" dirty="0"/>
              <a:t>. Available at: https://www.cipd.org/uk/knowledge/bitesize-research/role-emotions/ (Accessed: 08 April 2026)</a:t>
            </a:r>
          </a:p>
          <a:p>
            <a:r>
              <a:rPr lang="en-GB" dirty="0"/>
              <a:t>Nicolescu, O. and Nicolescu, C. (2022) </a:t>
            </a:r>
            <a:r>
              <a:rPr lang="en-GB" i="1" dirty="0"/>
              <a:t>Stakeholder management and social responsibility: concepts, approaches and tools in the COVID context</a:t>
            </a:r>
            <a:r>
              <a:rPr lang="en-GB" dirty="0"/>
              <a:t>. New York: Taylor and Francis. </a:t>
            </a:r>
          </a:p>
        </p:txBody>
      </p:sp>
    </p:spTree>
    <p:extLst>
      <p:ext uri="{BB962C8B-B14F-4D97-AF65-F5344CB8AC3E}">
        <p14:creationId xmlns:p14="http://schemas.microsoft.com/office/powerpoint/2010/main" val="2754343819"/>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3165</Words>
  <Application>Microsoft Office PowerPoint</Application>
  <PresentationFormat>Widescreen</PresentationFormat>
  <Paragraphs>219</Paragraphs>
  <Slides>18</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fkGrotesk</vt:lpstr>
      <vt:lpstr>fkGroteskNeue</vt:lpstr>
      <vt:lpstr>Museo</vt:lpstr>
      <vt:lpstr>Aptos</vt:lpstr>
      <vt:lpstr>Arial</vt:lpstr>
      <vt:lpstr>Bierstadt</vt:lpstr>
      <vt:lpstr>Neue Haas Grotesk Text Pro</vt:lpstr>
      <vt:lpstr>GestaltVTI</vt:lpstr>
      <vt:lpstr>Week 8 – Stakeholder Management</vt:lpstr>
      <vt:lpstr>Agenda</vt:lpstr>
      <vt:lpstr>Stakeholder theory (Freeman, 1984) </vt:lpstr>
      <vt:lpstr>Freeman’s stakeholder theory continued (Nicolescu and Nicolescu, 2022)</vt:lpstr>
      <vt:lpstr>Primary and secondary stakeholders</vt:lpstr>
      <vt:lpstr>Stakeholder mapping process</vt:lpstr>
      <vt:lpstr>Question</vt:lpstr>
      <vt:lpstr>Mendelow’s Power-Interest Matrix</vt:lpstr>
      <vt:lpstr>Why is stakeholder mapping important for performance management? </vt:lpstr>
      <vt:lpstr>Activity</vt:lpstr>
      <vt:lpstr>Gaining stakeholder buy-in</vt:lpstr>
      <vt:lpstr>What is an HR business partner? (CIPD, 2024b)</vt:lpstr>
      <vt:lpstr>Influencing as a business partner</vt:lpstr>
      <vt:lpstr>Influencing as a leader</vt:lpstr>
      <vt:lpstr>Emotional intelligence and performance management</vt:lpstr>
      <vt:lpstr>The role of emotions (CIPD, 2020)</vt:lpstr>
      <vt:lpstr>Recommendations (CIPD, 2020)</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Rhiannon Akers</dc:creator>
  <cp:lastModifiedBy>Natasha Davies (IMH)</cp:lastModifiedBy>
  <cp:revision>2</cp:revision>
  <dcterms:created xsi:type="dcterms:W3CDTF">2025-04-28T21:50:08Z</dcterms:created>
  <dcterms:modified xsi:type="dcterms:W3CDTF">2026-04-15T15:26:37Z</dcterms:modified>
</cp:coreProperties>
</file>