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ebp" ContentType="image/webp"/>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7" r:id="rId5"/>
    <p:sldMasterId id="2147483689" r:id="rId6"/>
  </p:sldMasterIdLst>
  <p:notesMasterIdLst>
    <p:notesMasterId r:id="rId30"/>
  </p:notesMasterIdLst>
  <p:sldIdLst>
    <p:sldId id="278" r:id="rId7"/>
    <p:sldId id="256" r:id="rId8"/>
    <p:sldId id="267" r:id="rId9"/>
    <p:sldId id="268" r:id="rId10"/>
    <p:sldId id="269" r:id="rId11"/>
    <p:sldId id="270" r:id="rId12"/>
    <p:sldId id="271" r:id="rId13"/>
    <p:sldId id="272" r:id="rId14"/>
    <p:sldId id="273" r:id="rId15"/>
    <p:sldId id="274" r:id="rId16"/>
    <p:sldId id="275" r:id="rId17"/>
    <p:sldId id="276" r:id="rId18"/>
    <p:sldId id="277" r:id="rId19"/>
    <p:sldId id="265" r:id="rId20"/>
    <p:sldId id="266" r:id="rId21"/>
    <p:sldId id="259" r:id="rId22"/>
    <p:sldId id="260" r:id="rId23"/>
    <p:sldId id="262" r:id="rId24"/>
    <p:sldId id="257" r:id="rId25"/>
    <p:sldId id="258" r:id="rId26"/>
    <p:sldId id="263" r:id="rId27"/>
    <p:sldId id="261" r:id="rId28"/>
    <p:sldId id="264"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4" d="100"/>
          <a:sy n="74" d="100"/>
        </p:scale>
        <p:origin x="34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notesMaster" Target="notesMasters/notesMaster1.xml"/><Relationship Id="rId8"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751BB8-74F5-45FD-B265-E08D2889D601}" type="doc">
      <dgm:prSet loTypeId="urn:microsoft.com/office/officeart/2016/7/layout/VerticalHollowActionList" loCatId="List" qsTypeId="urn:microsoft.com/office/officeart/2005/8/quickstyle/simple5" qsCatId="simple" csTypeId="urn:microsoft.com/office/officeart/2005/8/colors/colorful2" csCatId="colorful"/>
      <dgm:spPr/>
      <dgm:t>
        <a:bodyPr/>
        <a:lstStyle/>
        <a:p>
          <a:endParaRPr lang="en-US"/>
        </a:p>
      </dgm:t>
    </dgm:pt>
    <dgm:pt modelId="{A3036E24-5E1A-47F3-8F93-042BA1341F80}">
      <dgm:prSet/>
      <dgm:spPr/>
      <dgm:t>
        <a:bodyPr/>
        <a:lstStyle/>
        <a:p>
          <a:r>
            <a:rPr lang="en-US"/>
            <a:t>Care</a:t>
          </a:r>
        </a:p>
      </dgm:t>
    </dgm:pt>
    <dgm:pt modelId="{128C2902-AE41-458A-8B0F-1798A74CD532}" type="parTrans" cxnId="{BE92CC56-7D94-41A3-93A7-2CC3C5B48BD7}">
      <dgm:prSet/>
      <dgm:spPr/>
      <dgm:t>
        <a:bodyPr/>
        <a:lstStyle/>
        <a:p>
          <a:endParaRPr lang="en-US"/>
        </a:p>
      </dgm:t>
    </dgm:pt>
    <dgm:pt modelId="{CFFD6751-0985-4AA0-885D-F027038AE686}" type="sibTrans" cxnId="{BE92CC56-7D94-41A3-93A7-2CC3C5B48BD7}">
      <dgm:prSet/>
      <dgm:spPr/>
      <dgm:t>
        <a:bodyPr/>
        <a:lstStyle/>
        <a:p>
          <a:endParaRPr lang="en-US"/>
        </a:p>
      </dgm:t>
    </dgm:pt>
    <dgm:pt modelId="{3CCD1C91-CDE9-4992-87FC-239D6AC5B78D}">
      <dgm:prSet/>
      <dgm:spPr/>
      <dgm:t>
        <a:bodyPr/>
        <a:lstStyle/>
        <a:p>
          <a:r>
            <a:rPr lang="en-US"/>
            <a:t>At Sunrise Care Home, the benefits of utilizing Excel include its extensive accessibility and the common knowledge of it as an omnipresent software application.</a:t>
          </a:r>
          <a:br>
            <a:rPr lang="en-US"/>
          </a:br>
          <a:endParaRPr lang="en-US"/>
        </a:p>
      </dgm:t>
    </dgm:pt>
    <dgm:pt modelId="{3783809E-1405-496B-85A2-7B99E204918F}" type="parTrans" cxnId="{26E72980-34D8-42DA-ABA7-708F254F0C1F}">
      <dgm:prSet/>
      <dgm:spPr/>
      <dgm:t>
        <a:bodyPr/>
        <a:lstStyle/>
        <a:p>
          <a:endParaRPr lang="en-US"/>
        </a:p>
      </dgm:t>
    </dgm:pt>
    <dgm:pt modelId="{181B03FC-4288-4AC9-B0D2-A884A85ED784}" type="sibTrans" cxnId="{26E72980-34D8-42DA-ABA7-708F254F0C1F}">
      <dgm:prSet/>
      <dgm:spPr/>
      <dgm:t>
        <a:bodyPr/>
        <a:lstStyle/>
        <a:p>
          <a:endParaRPr lang="en-US"/>
        </a:p>
      </dgm:t>
    </dgm:pt>
    <dgm:pt modelId="{94B0D91F-D2B2-4851-A3AA-BE57A306419A}">
      <dgm:prSet/>
      <dgm:spPr/>
      <dgm:t>
        <a:bodyPr/>
        <a:lstStyle/>
        <a:p>
          <a:r>
            <a:rPr lang="en-US"/>
            <a:t>Generate</a:t>
          </a:r>
        </a:p>
      </dgm:t>
    </dgm:pt>
    <dgm:pt modelId="{20416E0B-441F-4581-9388-075B6DD0A8C3}" type="parTrans" cxnId="{01BA4EAC-638A-42ED-A908-FBF6E9609516}">
      <dgm:prSet/>
      <dgm:spPr/>
      <dgm:t>
        <a:bodyPr/>
        <a:lstStyle/>
        <a:p>
          <a:endParaRPr lang="en-US"/>
        </a:p>
      </dgm:t>
    </dgm:pt>
    <dgm:pt modelId="{8CBC4DCC-502A-4DFC-9040-AFF3E2B3E51D}" type="sibTrans" cxnId="{01BA4EAC-638A-42ED-A908-FBF6E9609516}">
      <dgm:prSet/>
      <dgm:spPr/>
      <dgm:t>
        <a:bodyPr/>
        <a:lstStyle/>
        <a:p>
          <a:endParaRPr lang="en-US"/>
        </a:p>
      </dgm:t>
    </dgm:pt>
    <dgm:pt modelId="{C6690654-8551-4463-91BF-C81A4AAE5921}">
      <dgm:prSet/>
      <dgm:spPr/>
      <dgm:t>
        <a:bodyPr/>
        <a:lstStyle/>
        <a:p>
          <a:r>
            <a:rPr lang="en-US"/>
            <a:t>The sunrise care facility can generate their own spreadsheets to arrange various kinds of information.</a:t>
          </a:r>
          <a:br>
            <a:rPr lang="en-US"/>
          </a:br>
          <a:endParaRPr lang="en-US"/>
        </a:p>
      </dgm:t>
    </dgm:pt>
    <dgm:pt modelId="{47C6ED88-0A0D-4FA0-A1E5-EC932B0223EA}" type="parTrans" cxnId="{376F1C42-57D5-4FB1-8E62-F38039FEF7F5}">
      <dgm:prSet/>
      <dgm:spPr/>
      <dgm:t>
        <a:bodyPr/>
        <a:lstStyle/>
        <a:p>
          <a:endParaRPr lang="en-US"/>
        </a:p>
      </dgm:t>
    </dgm:pt>
    <dgm:pt modelId="{DD0707F6-22D6-4C51-BB39-AA78A3CE8982}" type="sibTrans" cxnId="{376F1C42-57D5-4FB1-8E62-F38039FEF7F5}">
      <dgm:prSet/>
      <dgm:spPr/>
      <dgm:t>
        <a:bodyPr/>
        <a:lstStyle/>
        <a:p>
          <a:endParaRPr lang="en-US"/>
        </a:p>
      </dgm:t>
    </dgm:pt>
    <dgm:pt modelId="{DEE882E8-39D0-46BC-96A3-5484EE1E1F4A}">
      <dgm:prSet/>
      <dgm:spPr/>
      <dgm:t>
        <a:bodyPr/>
        <a:lstStyle/>
        <a:p>
          <a:r>
            <a:rPr lang="en-US"/>
            <a:t>Excel</a:t>
          </a:r>
        </a:p>
      </dgm:t>
    </dgm:pt>
    <dgm:pt modelId="{FFF9BC3A-3559-4612-9DB5-F04D4112B640}" type="parTrans" cxnId="{2BF4D88B-BE51-466A-B57E-0BA99896D5B3}">
      <dgm:prSet/>
      <dgm:spPr/>
      <dgm:t>
        <a:bodyPr/>
        <a:lstStyle/>
        <a:p>
          <a:endParaRPr lang="en-US"/>
        </a:p>
      </dgm:t>
    </dgm:pt>
    <dgm:pt modelId="{39834A58-1714-4B44-9672-54D4E3F20A6B}" type="sibTrans" cxnId="{2BF4D88B-BE51-466A-B57E-0BA99896D5B3}">
      <dgm:prSet/>
      <dgm:spPr/>
      <dgm:t>
        <a:bodyPr/>
        <a:lstStyle/>
        <a:p>
          <a:endParaRPr lang="en-US"/>
        </a:p>
      </dgm:t>
    </dgm:pt>
    <dgm:pt modelId="{72A55ABD-46DF-4C84-9290-C46919938BC6}">
      <dgm:prSet/>
      <dgm:spPr/>
      <dgm:t>
        <a:bodyPr/>
        <a:lstStyle/>
        <a:p>
          <a:r>
            <a:rPr lang="en-US"/>
            <a:t>Excel capabilities enable easy data analysis and the development of basic charts to monitor metrics such as occupancy rates.</a:t>
          </a:r>
        </a:p>
      </dgm:t>
    </dgm:pt>
    <dgm:pt modelId="{A14525E1-C766-4FF8-8E65-69B6E8A16917}" type="parTrans" cxnId="{9645C95A-BBFF-4666-88AC-F20922EA7808}">
      <dgm:prSet/>
      <dgm:spPr/>
      <dgm:t>
        <a:bodyPr/>
        <a:lstStyle/>
        <a:p>
          <a:endParaRPr lang="en-US"/>
        </a:p>
      </dgm:t>
    </dgm:pt>
    <dgm:pt modelId="{ECF03B58-1590-41B0-ABB6-883558534542}" type="sibTrans" cxnId="{9645C95A-BBFF-4666-88AC-F20922EA7808}">
      <dgm:prSet/>
      <dgm:spPr/>
      <dgm:t>
        <a:bodyPr/>
        <a:lstStyle/>
        <a:p>
          <a:endParaRPr lang="en-US"/>
        </a:p>
      </dgm:t>
    </dgm:pt>
    <dgm:pt modelId="{5BB912D3-42F3-4641-A3D3-F5077DCC2294}" type="pres">
      <dgm:prSet presAssocID="{8E751BB8-74F5-45FD-B265-E08D2889D601}" presName="Name0" presStyleCnt="0">
        <dgm:presLayoutVars>
          <dgm:dir/>
          <dgm:animLvl val="lvl"/>
          <dgm:resizeHandles val="exact"/>
        </dgm:presLayoutVars>
      </dgm:prSet>
      <dgm:spPr/>
    </dgm:pt>
    <dgm:pt modelId="{15F6F3B5-DB95-41B4-A989-CDE884A2A51B}" type="pres">
      <dgm:prSet presAssocID="{A3036E24-5E1A-47F3-8F93-042BA1341F80}" presName="linNode" presStyleCnt="0"/>
      <dgm:spPr/>
    </dgm:pt>
    <dgm:pt modelId="{B2A20747-BA94-4440-BF47-478FC3817D40}" type="pres">
      <dgm:prSet presAssocID="{A3036E24-5E1A-47F3-8F93-042BA1341F80}" presName="parentText" presStyleLbl="solidFgAcc1" presStyleIdx="0" presStyleCnt="3">
        <dgm:presLayoutVars>
          <dgm:chMax val="1"/>
          <dgm:bulletEnabled/>
        </dgm:presLayoutVars>
      </dgm:prSet>
      <dgm:spPr/>
    </dgm:pt>
    <dgm:pt modelId="{15A80152-FB27-4279-AEF2-AFE1997DA2C7}" type="pres">
      <dgm:prSet presAssocID="{A3036E24-5E1A-47F3-8F93-042BA1341F80}" presName="descendantText" presStyleLbl="alignNode1" presStyleIdx="0" presStyleCnt="3">
        <dgm:presLayoutVars>
          <dgm:bulletEnabled/>
        </dgm:presLayoutVars>
      </dgm:prSet>
      <dgm:spPr/>
    </dgm:pt>
    <dgm:pt modelId="{BE92CAB4-6959-470F-94A8-3CF3A3EAA89D}" type="pres">
      <dgm:prSet presAssocID="{CFFD6751-0985-4AA0-885D-F027038AE686}" presName="sp" presStyleCnt="0"/>
      <dgm:spPr/>
    </dgm:pt>
    <dgm:pt modelId="{B663ECFD-86A8-4C2B-B73C-ECAC6F623E47}" type="pres">
      <dgm:prSet presAssocID="{94B0D91F-D2B2-4851-A3AA-BE57A306419A}" presName="linNode" presStyleCnt="0"/>
      <dgm:spPr/>
    </dgm:pt>
    <dgm:pt modelId="{08B36E24-E4D0-40F7-AB99-246ED7FB84F8}" type="pres">
      <dgm:prSet presAssocID="{94B0D91F-D2B2-4851-A3AA-BE57A306419A}" presName="parentText" presStyleLbl="solidFgAcc1" presStyleIdx="1" presStyleCnt="3">
        <dgm:presLayoutVars>
          <dgm:chMax val="1"/>
          <dgm:bulletEnabled/>
        </dgm:presLayoutVars>
      </dgm:prSet>
      <dgm:spPr/>
    </dgm:pt>
    <dgm:pt modelId="{1AF543BD-1D29-4045-90FE-3CAE221E55DE}" type="pres">
      <dgm:prSet presAssocID="{94B0D91F-D2B2-4851-A3AA-BE57A306419A}" presName="descendantText" presStyleLbl="alignNode1" presStyleIdx="1" presStyleCnt="3">
        <dgm:presLayoutVars>
          <dgm:bulletEnabled/>
        </dgm:presLayoutVars>
      </dgm:prSet>
      <dgm:spPr/>
    </dgm:pt>
    <dgm:pt modelId="{0FE7D4D9-8491-49E1-9FCF-E23DE91EF719}" type="pres">
      <dgm:prSet presAssocID="{8CBC4DCC-502A-4DFC-9040-AFF3E2B3E51D}" presName="sp" presStyleCnt="0"/>
      <dgm:spPr/>
    </dgm:pt>
    <dgm:pt modelId="{FE978193-6568-45C3-A0BB-588322E6597C}" type="pres">
      <dgm:prSet presAssocID="{DEE882E8-39D0-46BC-96A3-5484EE1E1F4A}" presName="linNode" presStyleCnt="0"/>
      <dgm:spPr/>
    </dgm:pt>
    <dgm:pt modelId="{78D4402E-E270-4CB9-89FE-52EAF9362258}" type="pres">
      <dgm:prSet presAssocID="{DEE882E8-39D0-46BC-96A3-5484EE1E1F4A}" presName="parentText" presStyleLbl="solidFgAcc1" presStyleIdx="2" presStyleCnt="3">
        <dgm:presLayoutVars>
          <dgm:chMax val="1"/>
          <dgm:bulletEnabled/>
        </dgm:presLayoutVars>
      </dgm:prSet>
      <dgm:spPr/>
    </dgm:pt>
    <dgm:pt modelId="{49735CBD-6D0D-42CB-A446-9D285E6D489C}" type="pres">
      <dgm:prSet presAssocID="{DEE882E8-39D0-46BC-96A3-5484EE1E1F4A}" presName="descendantText" presStyleLbl="alignNode1" presStyleIdx="2" presStyleCnt="3">
        <dgm:presLayoutVars>
          <dgm:bulletEnabled/>
        </dgm:presLayoutVars>
      </dgm:prSet>
      <dgm:spPr/>
    </dgm:pt>
  </dgm:ptLst>
  <dgm:cxnLst>
    <dgm:cxn modelId="{A7DDFE27-36B4-4649-8E03-370B8C322745}" type="presOf" srcId="{3CCD1C91-CDE9-4992-87FC-239D6AC5B78D}" destId="{15A80152-FB27-4279-AEF2-AFE1997DA2C7}" srcOrd="0" destOrd="0" presId="urn:microsoft.com/office/officeart/2016/7/layout/VerticalHollowActionList"/>
    <dgm:cxn modelId="{12579D38-5B2C-4530-AA6E-FEEBAC3C16B4}" type="presOf" srcId="{8E751BB8-74F5-45FD-B265-E08D2889D601}" destId="{5BB912D3-42F3-4641-A3D3-F5077DCC2294}" srcOrd="0" destOrd="0" presId="urn:microsoft.com/office/officeart/2016/7/layout/VerticalHollowActionList"/>
    <dgm:cxn modelId="{376F1C42-57D5-4FB1-8E62-F38039FEF7F5}" srcId="{94B0D91F-D2B2-4851-A3AA-BE57A306419A}" destId="{C6690654-8551-4463-91BF-C81A4AAE5921}" srcOrd="0" destOrd="0" parTransId="{47C6ED88-0A0D-4FA0-A1E5-EC932B0223EA}" sibTransId="{DD0707F6-22D6-4C51-BB39-AA78A3CE8982}"/>
    <dgm:cxn modelId="{9365EB67-0171-4543-89DA-5972FD4CBB20}" type="presOf" srcId="{C6690654-8551-4463-91BF-C81A4AAE5921}" destId="{1AF543BD-1D29-4045-90FE-3CAE221E55DE}" srcOrd="0" destOrd="0" presId="urn:microsoft.com/office/officeart/2016/7/layout/VerticalHollowActionList"/>
    <dgm:cxn modelId="{30AEB16F-B43F-4F79-A967-E8A2041C0AFF}" type="presOf" srcId="{DEE882E8-39D0-46BC-96A3-5484EE1E1F4A}" destId="{78D4402E-E270-4CB9-89FE-52EAF9362258}" srcOrd="0" destOrd="0" presId="urn:microsoft.com/office/officeart/2016/7/layout/VerticalHollowActionList"/>
    <dgm:cxn modelId="{BE92CC56-7D94-41A3-93A7-2CC3C5B48BD7}" srcId="{8E751BB8-74F5-45FD-B265-E08D2889D601}" destId="{A3036E24-5E1A-47F3-8F93-042BA1341F80}" srcOrd="0" destOrd="0" parTransId="{128C2902-AE41-458A-8B0F-1798A74CD532}" sibTransId="{CFFD6751-0985-4AA0-885D-F027038AE686}"/>
    <dgm:cxn modelId="{52037279-D185-4DA4-967C-9ACF9D9C8B5E}" type="presOf" srcId="{72A55ABD-46DF-4C84-9290-C46919938BC6}" destId="{49735CBD-6D0D-42CB-A446-9D285E6D489C}" srcOrd="0" destOrd="0" presId="urn:microsoft.com/office/officeart/2016/7/layout/VerticalHollowActionList"/>
    <dgm:cxn modelId="{9645C95A-BBFF-4666-88AC-F20922EA7808}" srcId="{DEE882E8-39D0-46BC-96A3-5484EE1E1F4A}" destId="{72A55ABD-46DF-4C84-9290-C46919938BC6}" srcOrd="0" destOrd="0" parTransId="{A14525E1-C766-4FF8-8E65-69B6E8A16917}" sibTransId="{ECF03B58-1590-41B0-ABB6-883558534542}"/>
    <dgm:cxn modelId="{26E72980-34D8-42DA-ABA7-708F254F0C1F}" srcId="{A3036E24-5E1A-47F3-8F93-042BA1341F80}" destId="{3CCD1C91-CDE9-4992-87FC-239D6AC5B78D}" srcOrd="0" destOrd="0" parTransId="{3783809E-1405-496B-85A2-7B99E204918F}" sibTransId="{181B03FC-4288-4AC9-B0D2-A884A85ED784}"/>
    <dgm:cxn modelId="{2BF4D88B-BE51-466A-B57E-0BA99896D5B3}" srcId="{8E751BB8-74F5-45FD-B265-E08D2889D601}" destId="{DEE882E8-39D0-46BC-96A3-5484EE1E1F4A}" srcOrd="2" destOrd="0" parTransId="{FFF9BC3A-3559-4612-9DB5-F04D4112B640}" sibTransId="{39834A58-1714-4B44-9672-54D4E3F20A6B}"/>
    <dgm:cxn modelId="{01BA4EAC-638A-42ED-A908-FBF6E9609516}" srcId="{8E751BB8-74F5-45FD-B265-E08D2889D601}" destId="{94B0D91F-D2B2-4851-A3AA-BE57A306419A}" srcOrd="1" destOrd="0" parTransId="{20416E0B-441F-4581-9388-075B6DD0A8C3}" sibTransId="{8CBC4DCC-502A-4DFC-9040-AFF3E2B3E51D}"/>
    <dgm:cxn modelId="{ABD0F6CF-72CC-4285-B3D9-4D677A464662}" type="presOf" srcId="{A3036E24-5E1A-47F3-8F93-042BA1341F80}" destId="{B2A20747-BA94-4440-BF47-478FC3817D40}" srcOrd="0" destOrd="0" presId="urn:microsoft.com/office/officeart/2016/7/layout/VerticalHollowActionList"/>
    <dgm:cxn modelId="{43199CF8-24B9-4078-8A3F-638549ABE543}" type="presOf" srcId="{94B0D91F-D2B2-4851-A3AA-BE57A306419A}" destId="{08B36E24-E4D0-40F7-AB99-246ED7FB84F8}" srcOrd="0" destOrd="0" presId="urn:microsoft.com/office/officeart/2016/7/layout/VerticalHollowActionList"/>
    <dgm:cxn modelId="{478ECB88-7E38-41C6-8C0B-21828809CBC5}" type="presParOf" srcId="{5BB912D3-42F3-4641-A3D3-F5077DCC2294}" destId="{15F6F3B5-DB95-41B4-A989-CDE884A2A51B}" srcOrd="0" destOrd="0" presId="urn:microsoft.com/office/officeart/2016/7/layout/VerticalHollowActionList"/>
    <dgm:cxn modelId="{EF2F7052-563D-4394-BF76-A04D44CB919A}" type="presParOf" srcId="{15F6F3B5-DB95-41B4-A989-CDE884A2A51B}" destId="{B2A20747-BA94-4440-BF47-478FC3817D40}" srcOrd="0" destOrd="0" presId="urn:microsoft.com/office/officeart/2016/7/layout/VerticalHollowActionList"/>
    <dgm:cxn modelId="{69310A3B-BF6E-4B5D-871C-B477ECC04A71}" type="presParOf" srcId="{15F6F3B5-DB95-41B4-A989-CDE884A2A51B}" destId="{15A80152-FB27-4279-AEF2-AFE1997DA2C7}" srcOrd="1" destOrd="0" presId="urn:microsoft.com/office/officeart/2016/7/layout/VerticalHollowActionList"/>
    <dgm:cxn modelId="{D4B83313-9952-48E0-94D0-D70E3D94CFD5}" type="presParOf" srcId="{5BB912D3-42F3-4641-A3D3-F5077DCC2294}" destId="{BE92CAB4-6959-470F-94A8-3CF3A3EAA89D}" srcOrd="1" destOrd="0" presId="urn:microsoft.com/office/officeart/2016/7/layout/VerticalHollowActionList"/>
    <dgm:cxn modelId="{B9FCA79B-743B-4D68-9A64-A98C6B255043}" type="presParOf" srcId="{5BB912D3-42F3-4641-A3D3-F5077DCC2294}" destId="{B663ECFD-86A8-4C2B-B73C-ECAC6F623E47}" srcOrd="2" destOrd="0" presId="urn:microsoft.com/office/officeart/2016/7/layout/VerticalHollowActionList"/>
    <dgm:cxn modelId="{26816E6A-8796-439B-B4A3-94A333C0025E}" type="presParOf" srcId="{B663ECFD-86A8-4C2B-B73C-ECAC6F623E47}" destId="{08B36E24-E4D0-40F7-AB99-246ED7FB84F8}" srcOrd="0" destOrd="0" presId="urn:microsoft.com/office/officeart/2016/7/layout/VerticalHollowActionList"/>
    <dgm:cxn modelId="{9DF542AD-AC90-4D17-A781-3AC9CBB63688}" type="presParOf" srcId="{B663ECFD-86A8-4C2B-B73C-ECAC6F623E47}" destId="{1AF543BD-1D29-4045-90FE-3CAE221E55DE}" srcOrd="1" destOrd="0" presId="urn:microsoft.com/office/officeart/2016/7/layout/VerticalHollowActionList"/>
    <dgm:cxn modelId="{6CB430A8-0DB6-47A9-994F-F69910770037}" type="presParOf" srcId="{5BB912D3-42F3-4641-A3D3-F5077DCC2294}" destId="{0FE7D4D9-8491-49E1-9FCF-E23DE91EF719}" srcOrd="3" destOrd="0" presId="urn:microsoft.com/office/officeart/2016/7/layout/VerticalHollowActionList"/>
    <dgm:cxn modelId="{3DE3D32C-77AF-4D03-B4AE-C9462356C368}" type="presParOf" srcId="{5BB912D3-42F3-4641-A3D3-F5077DCC2294}" destId="{FE978193-6568-45C3-A0BB-588322E6597C}" srcOrd="4" destOrd="0" presId="urn:microsoft.com/office/officeart/2016/7/layout/VerticalHollowActionList"/>
    <dgm:cxn modelId="{930AA787-D3DD-4B9F-BABC-A8415E827320}" type="presParOf" srcId="{FE978193-6568-45C3-A0BB-588322E6597C}" destId="{78D4402E-E270-4CB9-89FE-52EAF9362258}" srcOrd="0" destOrd="0" presId="urn:microsoft.com/office/officeart/2016/7/layout/VerticalHollowActionList"/>
    <dgm:cxn modelId="{A6E48F79-2627-404D-88AE-E641738B3CFF}" type="presParOf" srcId="{FE978193-6568-45C3-A0BB-588322E6597C}" destId="{49735CBD-6D0D-42CB-A446-9D285E6D489C}"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95BCB4-860D-44A0-9D20-0FF888460E3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47A5C3A-0B1A-4E6E-9DF2-8704185660E6}">
      <dgm:prSet/>
      <dgm:spPr/>
      <dgm:t>
        <a:bodyPr/>
        <a:lstStyle/>
        <a:p>
          <a:pPr>
            <a:defRPr cap="all"/>
          </a:pPr>
          <a:r>
            <a:rPr lang="en-GB"/>
            <a:t>The drawbacks of utilizing Excel in Sunrise Care Home include a significant risk of human mistakes.</a:t>
          </a:r>
          <a:br>
            <a:rPr lang="en-GB"/>
          </a:br>
          <a:endParaRPr lang="en-US"/>
        </a:p>
      </dgm:t>
    </dgm:pt>
    <dgm:pt modelId="{EA381490-E961-454D-98DF-9D26902B77DB}" type="parTrans" cxnId="{433AF985-650B-4222-B42A-74854ABABEFF}">
      <dgm:prSet/>
      <dgm:spPr/>
      <dgm:t>
        <a:bodyPr/>
        <a:lstStyle/>
        <a:p>
          <a:endParaRPr lang="en-US"/>
        </a:p>
      </dgm:t>
    </dgm:pt>
    <dgm:pt modelId="{735E42D1-CA46-422F-A91D-AED8A4D0DC90}" type="sibTrans" cxnId="{433AF985-650B-4222-B42A-74854ABABEFF}">
      <dgm:prSet/>
      <dgm:spPr/>
      <dgm:t>
        <a:bodyPr/>
        <a:lstStyle/>
        <a:p>
          <a:endParaRPr lang="en-US"/>
        </a:p>
      </dgm:t>
    </dgm:pt>
    <dgm:pt modelId="{3687BA96-8E89-4BCC-9BE1-C0341B55BFCA}">
      <dgm:prSet/>
      <dgm:spPr/>
      <dgm:t>
        <a:bodyPr/>
        <a:lstStyle/>
        <a:p>
          <a:pPr>
            <a:defRPr cap="all"/>
          </a:pPr>
          <a:r>
            <a:rPr lang="en-GB"/>
            <a:t>Weak security and compliance threats.</a:t>
          </a:r>
          <a:br>
            <a:rPr lang="en-GB"/>
          </a:br>
          <a:endParaRPr lang="en-US"/>
        </a:p>
      </dgm:t>
    </dgm:pt>
    <dgm:pt modelId="{D7A98F09-E29E-4CB3-AFB4-41D6D8AB8034}" type="parTrans" cxnId="{82544AAA-020B-4A04-9681-67650825FACF}">
      <dgm:prSet/>
      <dgm:spPr/>
      <dgm:t>
        <a:bodyPr/>
        <a:lstStyle/>
        <a:p>
          <a:endParaRPr lang="en-US"/>
        </a:p>
      </dgm:t>
    </dgm:pt>
    <dgm:pt modelId="{0A192122-530B-4B39-B6F4-E8AB4223DF3B}" type="sibTrans" cxnId="{82544AAA-020B-4A04-9681-67650825FACF}">
      <dgm:prSet/>
      <dgm:spPr/>
      <dgm:t>
        <a:bodyPr/>
        <a:lstStyle/>
        <a:p>
          <a:endParaRPr lang="en-US"/>
        </a:p>
      </dgm:t>
    </dgm:pt>
    <dgm:pt modelId="{70D1FA36-8CD7-4D1B-B3B0-01FD3692066C}">
      <dgm:prSet/>
      <dgm:spPr/>
      <dgm:t>
        <a:bodyPr/>
        <a:lstStyle/>
        <a:p>
          <a:pPr>
            <a:defRPr cap="all"/>
          </a:pPr>
          <a:r>
            <a:rPr lang="en-GB"/>
            <a:t>Absence of automation.</a:t>
          </a:r>
          <a:endParaRPr lang="en-US"/>
        </a:p>
      </dgm:t>
    </dgm:pt>
    <dgm:pt modelId="{11F4DF86-22E6-4FDC-9EAD-CA6E1C292848}" type="parTrans" cxnId="{6EF654DC-F29A-4AF8-A367-85E559636C15}">
      <dgm:prSet/>
      <dgm:spPr/>
      <dgm:t>
        <a:bodyPr/>
        <a:lstStyle/>
        <a:p>
          <a:endParaRPr lang="en-US"/>
        </a:p>
      </dgm:t>
    </dgm:pt>
    <dgm:pt modelId="{3BD7CF9F-81C1-424F-8962-39D8EB20A73A}" type="sibTrans" cxnId="{6EF654DC-F29A-4AF8-A367-85E559636C15}">
      <dgm:prSet/>
      <dgm:spPr/>
      <dgm:t>
        <a:bodyPr/>
        <a:lstStyle/>
        <a:p>
          <a:endParaRPr lang="en-US"/>
        </a:p>
      </dgm:t>
    </dgm:pt>
    <dgm:pt modelId="{C74027E0-2B16-4F90-BEAF-38B8624551DF}">
      <dgm:prSet/>
      <dgm:spPr/>
      <dgm:t>
        <a:bodyPr/>
        <a:lstStyle/>
        <a:p>
          <a:pPr>
            <a:defRPr cap="all"/>
          </a:pPr>
          <a:r>
            <a:rPr lang="en-GB"/>
            <a:t>Poor Visibility and Delayed decisions.</a:t>
          </a:r>
          <a:endParaRPr lang="en-US"/>
        </a:p>
      </dgm:t>
    </dgm:pt>
    <dgm:pt modelId="{25CF6F45-E395-4AAE-BCEF-C4D51347E5AE}" type="parTrans" cxnId="{0C23BEE1-B47F-43CA-AB7A-7275D06E387B}">
      <dgm:prSet/>
      <dgm:spPr/>
      <dgm:t>
        <a:bodyPr/>
        <a:lstStyle/>
        <a:p>
          <a:endParaRPr lang="en-US"/>
        </a:p>
      </dgm:t>
    </dgm:pt>
    <dgm:pt modelId="{677B6CC3-D498-416C-96E2-4849B6E2C9A0}" type="sibTrans" cxnId="{0C23BEE1-B47F-43CA-AB7A-7275D06E387B}">
      <dgm:prSet/>
      <dgm:spPr/>
      <dgm:t>
        <a:bodyPr/>
        <a:lstStyle/>
        <a:p>
          <a:endParaRPr lang="en-US"/>
        </a:p>
      </dgm:t>
    </dgm:pt>
    <dgm:pt modelId="{58C46813-1A68-48B7-998B-D4B9D409D116}" type="pres">
      <dgm:prSet presAssocID="{C195BCB4-860D-44A0-9D20-0FF888460E38}" presName="root" presStyleCnt="0">
        <dgm:presLayoutVars>
          <dgm:dir/>
          <dgm:resizeHandles val="exact"/>
        </dgm:presLayoutVars>
      </dgm:prSet>
      <dgm:spPr/>
    </dgm:pt>
    <dgm:pt modelId="{B70E8FF8-802E-4399-BB77-9E0AC36C806A}" type="pres">
      <dgm:prSet presAssocID="{E47A5C3A-0B1A-4E6E-9DF2-8704185660E6}" presName="compNode" presStyleCnt="0"/>
      <dgm:spPr/>
    </dgm:pt>
    <dgm:pt modelId="{FA814B9C-C54F-41C9-B0A2-B7CCC4334E2B}" type="pres">
      <dgm:prSet presAssocID="{E47A5C3A-0B1A-4E6E-9DF2-8704185660E6}" presName="iconBgRect" presStyleLbl="bgShp" presStyleIdx="0" presStyleCnt="4"/>
      <dgm:spPr/>
    </dgm:pt>
    <dgm:pt modelId="{8B95B7B6-1991-4C18-9519-B9D9224C6651}" type="pres">
      <dgm:prSet presAssocID="{E47A5C3A-0B1A-4E6E-9DF2-8704185660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
        </a:ext>
      </dgm:extLst>
    </dgm:pt>
    <dgm:pt modelId="{E207EF84-E28C-4686-8FD6-8E75ED5DAC58}" type="pres">
      <dgm:prSet presAssocID="{E47A5C3A-0B1A-4E6E-9DF2-8704185660E6}" presName="spaceRect" presStyleCnt="0"/>
      <dgm:spPr/>
    </dgm:pt>
    <dgm:pt modelId="{D267C187-D03C-4C2B-841A-5D082B06F1F8}" type="pres">
      <dgm:prSet presAssocID="{E47A5C3A-0B1A-4E6E-9DF2-8704185660E6}" presName="textRect" presStyleLbl="revTx" presStyleIdx="0" presStyleCnt="4">
        <dgm:presLayoutVars>
          <dgm:chMax val="1"/>
          <dgm:chPref val="1"/>
        </dgm:presLayoutVars>
      </dgm:prSet>
      <dgm:spPr/>
    </dgm:pt>
    <dgm:pt modelId="{FE339CBE-8F02-4D83-99D6-F8E86C625321}" type="pres">
      <dgm:prSet presAssocID="{735E42D1-CA46-422F-A91D-AED8A4D0DC90}" presName="sibTrans" presStyleCnt="0"/>
      <dgm:spPr/>
    </dgm:pt>
    <dgm:pt modelId="{4EA7886C-D13E-4CE3-A6F8-A8E5E2A5A993}" type="pres">
      <dgm:prSet presAssocID="{3687BA96-8E89-4BCC-9BE1-C0341B55BFCA}" presName="compNode" presStyleCnt="0"/>
      <dgm:spPr/>
    </dgm:pt>
    <dgm:pt modelId="{6DF638BE-842E-4F29-B39B-CBF427E8B096}" type="pres">
      <dgm:prSet presAssocID="{3687BA96-8E89-4BCC-9BE1-C0341B55BFCA}" presName="iconBgRect" presStyleLbl="bgShp" presStyleIdx="1" presStyleCnt="4"/>
      <dgm:spPr/>
    </dgm:pt>
    <dgm:pt modelId="{19AEFBCF-6EB3-487D-BB6A-49E724E8183D}" type="pres">
      <dgm:prSet presAssocID="{3687BA96-8E89-4BCC-9BE1-C0341B55BFC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BEA2B581-CC20-4EFE-94EA-A435DD8298A1}" type="pres">
      <dgm:prSet presAssocID="{3687BA96-8E89-4BCC-9BE1-C0341B55BFCA}" presName="spaceRect" presStyleCnt="0"/>
      <dgm:spPr/>
    </dgm:pt>
    <dgm:pt modelId="{4D76A4D1-2C8C-44D0-A229-796EF4884E6B}" type="pres">
      <dgm:prSet presAssocID="{3687BA96-8E89-4BCC-9BE1-C0341B55BFCA}" presName="textRect" presStyleLbl="revTx" presStyleIdx="1" presStyleCnt="4">
        <dgm:presLayoutVars>
          <dgm:chMax val="1"/>
          <dgm:chPref val="1"/>
        </dgm:presLayoutVars>
      </dgm:prSet>
      <dgm:spPr/>
    </dgm:pt>
    <dgm:pt modelId="{112F33E4-FBE2-4A54-A1DB-44FB2C2F6E9A}" type="pres">
      <dgm:prSet presAssocID="{0A192122-530B-4B39-B6F4-E8AB4223DF3B}" presName="sibTrans" presStyleCnt="0"/>
      <dgm:spPr/>
    </dgm:pt>
    <dgm:pt modelId="{EC69CD2F-7F63-4214-883D-092ACF49A8AC}" type="pres">
      <dgm:prSet presAssocID="{70D1FA36-8CD7-4D1B-B3B0-01FD3692066C}" presName="compNode" presStyleCnt="0"/>
      <dgm:spPr/>
    </dgm:pt>
    <dgm:pt modelId="{70E88DC3-E9F5-4E1B-87ED-6906A9C3A9F8}" type="pres">
      <dgm:prSet presAssocID="{70D1FA36-8CD7-4D1B-B3B0-01FD3692066C}" presName="iconBgRect" presStyleLbl="bgShp" presStyleIdx="2" presStyleCnt="4"/>
      <dgm:spPr/>
    </dgm:pt>
    <dgm:pt modelId="{7FA96A0D-3805-420D-AE9E-BC4FDEB02F19}" type="pres">
      <dgm:prSet presAssocID="{70D1FA36-8CD7-4D1B-B3B0-01FD3692066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F3EF2F14-05A5-40C7-8B77-B75891E692D3}" type="pres">
      <dgm:prSet presAssocID="{70D1FA36-8CD7-4D1B-B3B0-01FD3692066C}" presName="spaceRect" presStyleCnt="0"/>
      <dgm:spPr/>
    </dgm:pt>
    <dgm:pt modelId="{28EAD6F9-71E3-493D-BAC8-5DA137581E1A}" type="pres">
      <dgm:prSet presAssocID="{70D1FA36-8CD7-4D1B-B3B0-01FD3692066C}" presName="textRect" presStyleLbl="revTx" presStyleIdx="2" presStyleCnt="4">
        <dgm:presLayoutVars>
          <dgm:chMax val="1"/>
          <dgm:chPref val="1"/>
        </dgm:presLayoutVars>
      </dgm:prSet>
      <dgm:spPr/>
    </dgm:pt>
    <dgm:pt modelId="{1A5D0694-247C-4B76-AB7F-AECB6B34360D}" type="pres">
      <dgm:prSet presAssocID="{3BD7CF9F-81C1-424F-8962-39D8EB20A73A}" presName="sibTrans" presStyleCnt="0"/>
      <dgm:spPr/>
    </dgm:pt>
    <dgm:pt modelId="{1CC91537-D75A-40DF-BCCA-09D889611B8C}" type="pres">
      <dgm:prSet presAssocID="{C74027E0-2B16-4F90-BEAF-38B8624551DF}" presName="compNode" presStyleCnt="0"/>
      <dgm:spPr/>
    </dgm:pt>
    <dgm:pt modelId="{6345B078-3A83-4DA4-BF7B-9FB6DB058EA4}" type="pres">
      <dgm:prSet presAssocID="{C74027E0-2B16-4F90-BEAF-38B8624551DF}" presName="iconBgRect" presStyleLbl="bgShp" presStyleIdx="3" presStyleCnt="4"/>
      <dgm:spPr/>
    </dgm:pt>
    <dgm:pt modelId="{332AFAD4-AFEC-4E64-A61F-42D58FAAD424}" type="pres">
      <dgm:prSet presAssocID="{C74027E0-2B16-4F90-BEAF-38B8624551D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15BC1291-4046-49FC-A2D2-366A14E138D9}" type="pres">
      <dgm:prSet presAssocID="{C74027E0-2B16-4F90-BEAF-38B8624551DF}" presName="spaceRect" presStyleCnt="0"/>
      <dgm:spPr/>
    </dgm:pt>
    <dgm:pt modelId="{311348FE-D0AC-4546-B47B-6D34C64F73D4}" type="pres">
      <dgm:prSet presAssocID="{C74027E0-2B16-4F90-BEAF-38B8624551DF}" presName="textRect" presStyleLbl="revTx" presStyleIdx="3" presStyleCnt="4">
        <dgm:presLayoutVars>
          <dgm:chMax val="1"/>
          <dgm:chPref val="1"/>
        </dgm:presLayoutVars>
      </dgm:prSet>
      <dgm:spPr/>
    </dgm:pt>
  </dgm:ptLst>
  <dgm:cxnLst>
    <dgm:cxn modelId="{6288CD16-06C9-4460-AB74-07FB99B9F433}" type="presOf" srcId="{E47A5C3A-0B1A-4E6E-9DF2-8704185660E6}" destId="{D267C187-D03C-4C2B-841A-5D082B06F1F8}" srcOrd="0" destOrd="0" presId="urn:microsoft.com/office/officeart/2018/5/layout/IconCircleLabelList"/>
    <dgm:cxn modelId="{77E74A67-39ED-4DF3-AC32-B940ED09404C}" type="presOf" srcId="{C74027E0-2B16-4F90-BEAF-38B8624551DF}" destId="{311348FE-D0AC-4546-B47B-6D34C64F73D4}" srcOrd="0" destOrd="0" presId="urn:microsoft.com/office/officeart/2018/5/layout/IconCircleLabelList"/>
    <dgm:cxn modelId="{433AF985-650B-4222-B42A-74854ABABEFF}" srcId="{C195BCB4-860D-44A0-9D20-0FF888460E38}" destId="{E47A5C3A-0B1A-4E6E-9DF2-8704185660E6}" srcOrd="0" destOrd="0" parTransId="{EA381490-E961-454D-98DF-9D26902B77DB}" sibTransId="{735E42D1-CA46-422F-A91D-AED8A4D0DC90}"/>
    <dgm:cxn modelId="{FC6CEB9A-EEE6-4EAB-9307-740BB1CD8A30}" type="presOf" srcId="{70D1FA36-8CD7-4D1B-B3B0-01FD3692066C}" destId="{28EAD6F9-71E3-493D-BAC8-5DA137581E1A}" srcOrd="0" destOrd="0" presId="urn:microsoft.com/office/officeart/2018/5/layout/IconCircleLabelList"/>
    <dgm:cxn modelId="{82544AAA-020B-4A04-9681-67650825FACF}" srcId="{C195BCB4-860D-44A0-9D20-0FF888460E38}" destId="{3687BA96-8E89-4BCC-9BE1-C0341B55BFCA}" srcOrd="1" destOrd="0" parTransId="{D7A98F09-E29E-4CB3-AFB4-41D6D8AB8034}" sibTransId="{0A192122-530B-4B39-B6F4-E8AB4223DF3B}"/>
    <dgm:cxn modelId="{1F78F5CA-8962-4933-88D8-0BED775794C5}" type="presOf" srcId="{3687BA96-8E89-4BCC-9BE1-C0341B55BFCA}" destId="{4D76A4D1-2C8C-44D0-A229-796EF4884E6B}" srcOrd="0" destOrd="0" presId="urn:microsoft.com/office/officeart/2018/5/layout/IconCircleLabelList"/>
    <dgm:cxn modelId="{1C081CCC-A1F5-4F51-8FB2-9E5360EA7C8E}" type="presOf" srcId="{C195BCB4-860D-44A0-9D20-0FF888460E38}" destId="{58C46813-1A68-48B7-998B-D4B9D409D116}" srcOrd="0" destOrd="0" presId="urn:microsoft.com/office/officeart/2018/5/layout/IconCircleLabelList"/>
    <dgm:cxn modelId="{6EF654DC-F29A-4AF8-A367-85E559636C15}" srcId="{C195BCB4-860D-44A0-9D20-0FF888460E38}" destId="{70D1FA36-8CD7-4D1B-B3B0-01FD3692066C}" srcOrd="2" destOrd="0" parTransId="{11F4DF86-22E6-4FDC-9EAD-CA6E1C292848}" sibTransId="{3BD7CF9F-81C1-424F-8962-39D8EB20A73A}"/>
    <dgm:cxn modelId="{0C23BEE1-B47F-43CA-AB7A-7275D06E387B}" srcId="{C195BCB4-860D-44A0-9D20-0FF888460E38}" destId="{C74027E0-2B16-4F90-BEAF-38B8624551DF}" srcOrd="3" destOrd="0" parTransId="{25CF6F45-E395-4AAE-BCEF-C4D51347E5AE}" sibTransId="{677B6CC3-D498-416C-96E2-4849B6E2C9A0}"/>
    <dgm:cxn modelId="{434F6E49-DB70-479D-A16C-C2BBB510F385}" type="presParOf" srcId="{58C46813-1A68-48B7-998B-D4B9D409D116}" destId="{B70E8FF8-802E-4399-BB77-9E0AC36C806A}" srcOrd="0" destOrd="0" presId="urn:microsoft.com/office/officeart/2018/5/layout/IconCircleLabelList"/>
    <dgm:cxn modelId="{EEC7663A-4B29-4406-B791-7042B8EEB678}" type="presParOf" srcId="{B70E8FF8-802E-4399-BB77-9E0AC36C806A}" destId="{FA814B9C-C54F-41C9-B0A2-B7CCC4334E2B}" srcOrd="0" destOrd="0" presId="urn:microsoft.com/office/officeart/2018/5/layout/IconCircleLabelList"/>
    <dgm:cxn modelId="{4750E3BC-BB2A-41ED-AAA9-2C90CDFD0E54}" type="presParOf" srcId="{B70E8FF8-802E-4399-BB77-9E0AC36C806A}" destId="{8B95B7B6-1991-4C18-9519-B9D9224C6651}" srcOrd="1" destOrd="0" presId="urn:microsoft.com/office/officeart/2018/5/layout/IconCircleLabelList"/>
    <dgm:cxn modelId="{DD7D3182-F884-470C-BB9A-BAD5D8097194}" type="presParOf" srcId="{B70E8FF8-802E-4399-BB77-9E0AC36C806A}" destId="{E207EF84-E28C-4686-8FD6-8E75ED5DAC58}" srcOrd="2" destOrd="0" presId="urn:microsoft.com/office/officeart/2018/5/layout/IconCircleLabelList"/>
    <dgm:cxn modelId="{C71C4F15-C566-4826-A798-F836BE3528E7}" type="presParOf" srcId="{B70E8FF8-802E-4399-BB77-9E0AC36C806A}" destId="{D267C187-D03C-4C2B-841A-5D082B06F1F8}" srcOrd="3" destOrd="0" presId="urn:microsoft.com/office/officeart/2018/5/layout/IconCircleLabelList"/>
    <dgm:cxn modelId="{49B4D474-2CB8-43F6-B817-C42AB441E775}" type="presParOf" srcId="{58C46813-1A68-48B7-998B-D4B9D409D116}" destId="{FE339CBE-8F02-4D83-99D6-F8E86C625321}" srcOrd="1" destOrd="0" presId="urn:microsoft.com/office/officeart/2018/5/layout/IconCircleLabelList"/>
    <dgm:cxn modelId="{9C792553-FD94-452F-A214-E11B979E2B14}" type="presParOf" srcId="{58C46813-1A68-48B7-998B-D4B9D409D116}" destId="{4EA7886C-D13E-4CE3-A6F8-A8E5E2A5A993}" srcOrd="2" destOrd="0" presId="urn:microsoft.com/office/officeart/2018/5/layout/IconCircleLabelList"/>
    <dgm:cxn modelId="{2636C88B-24BE-41E9-8237-7A13859CCA89}" type="presParOf" srcId="{4EA7886C-D13E-4CE3-A6F8-A8E5E2A5A993}" destId="{6DF638BE-842E-4F29-B39B-CBF427E8B096}" srcOrd="0" destOrd="0" presId="urn:microsoft.com/office/officeart/2018/5/layout/IconCircleLabelList"/>
    <dgm:cxn modelId="{C4D9E790-4D89-476D-A53B-976004578E70}" type="presParOf" srcId="{4EA7886C-D13E-4CE3-A6F8-A8E5E2A5A993}" destId="{19AEFBCF-6EB3-487D-BB6A-49E724E8183D}" srcOrd="1" destOrd="0" presId="urn:microsoft.com/office/officeart/2018/5/layout/IconCircleLabelList"/>
    <dgm:cxn modelId="{D22B79B8-0299-4235-A502-2EFD91568D32}" type="presParOf" srcId="{4EA7886C-D13E-4CE3-A6F8-A8E5E2A5A993}" destId="{BEA2B581-CC20-4EFE-94EA-A435DD8298A1}" srcOrd="2" destOrd="0" presId="urn:microsoft.com/office/officeart/2018/5/layout/IconCircleLabelList"/>
    <dgm:cxn modelId="{7E8E5C25-DC11-412E-8016-D27818D869BD}" type="presParOf" srcId="{4EA7886C-D13E-4CE3-A6F8-A8E5E2A5A993}" destId="{4D76A4D1-2C8C-44D0-A229-796EF4884E6B}" srcOrd="3" destOrd="0" presId="urn:microsoft.com/office/officeart/2018/5/layout/IconCircleLabelList"/>
    <dgm:cxn modelId="{4D0DC07B-4EF9-4C84-8C12-0F4188A09405}" type="presParOf" srcId="{58C46813-1A68-48B7-998B-D4B9D409D116}" destId="{112F33E4-FBE2-4A54-A1DB-44FB2C2F6E9A}" srcOrd="3" destOrd="0" presId="urn:microsoft.com/office/officeart/2018/5/layout/IconCircleLabelList"/>
    <dgm:cxn modelId="{9ED5D5A0-C688-4D11-874E-7C88F6851A47}" type="presParOf" srcId="{58C46813-1A68-48B7-998B-D4B9D409D116}" destId="{EC69CD2F-7F63-4214-883D-092ACF49A8AC}" srcOrd="4" destOrd="0" presId="urn:microsoft.com/office/officeart/2018/5/layout/IconCircleLabelList"/>
    <dgm:cxn modelId="{23DC1542-4317-40D3-BC1B-9A0440191785}" type="presParOf" srcId="{EC69CD2F-7F63-4214-883D-092ACF49A8AC}" destId="{70E88DC3-E9F5-4E1B-87ED-6906A9C3A9F8}" srcOrd="0" destOrd="0" presId="urn:microsoft.com/office/officeart/2018/5/layout/IconCircleLabelList"/>
    <dgm:cxn modelId="{5585D2AC-5084-48D4-BFA0-FCDA91E0D9F3}" type="presParOf" srcId="{EC69CD2F-7F63-4214-883D-092ACF49A8AC}" destId="{7FA96A0D-3805-420D-AE9E-BC4FDEB02F19}" srcOrd="1" destOrd="0" presId="urn:microsoft.com/office/officeart/2018/5/layout/IconCircleLabelList"/>
    <dgm:cxn modelId="{D9E7D98D-924E-4D09-86C5-A5DE2FE81392}" type="presParOf" srcId="{EC69CD2F-7F63-4214-883D-092ACF49A8AC}" destId="{F3EF2F14-05A5-40C7-8B77-B75891E692D3}" srcOrd="2" destOrd="0" presId="urn:microsoft.com/office/officeart/2018/5/layout/IconCircleLabelList"/>
    <dgm:cxn modelId="{B20349D1-A8EE-4F7B-86C5-70F3282BDDD4}" type="presParOf" srcId="{EC69CD2F-7F63-4214-883D-092ACF49A8AC}" destId="{28EAD6F9-71E3-493D-BAC8-5DA137581E1A}" srcOrd="3" destOrd="0" presId="urn:microsoft.com/office/officeart/2018/5/layout/IconCircleLabelList"/>
    <dgm:cxn modelId="{696829D6-7CD7-423B-A5C8-97AC7C49ED5D}" type="presParOf" srcId="{58C46813-1A68-48B7-998B-D4B9D409D116}" destId="{1A5D0694-247C-4B76-AB7F-AECB6B34360D}" srcOrd="5" destOrd="0" presId="urn:microsoft.com/office/officeart/2018/5/layout/IconCircleLabelList"/>
    <dgm:cxn modelId="{43B92782-19A6-44F1-A785-4C2D70F1B8B3}" type="presParOf" srcId="{58C46813-1A68-48B7-998B-D4B9D409D116}" destId="{1CC91537-D75A-40DF-BCCA-09D889611B8C}" srcOrd="6" destOrd="0" presId="urn:microsoft.com/office/officeart/2018/5/layout/IconCircleLabelList"/>
    <dgm:cxn modelId="{959B3FC3-8E85-46ED-BAF6-AF026068D5B7}" type="presParOf" srcId="{1CC91537-D75A-40DF-BCCA-09D889611B8C}" destId="{6345B078-3A83-4DA4-BF7B-9FB6DB058EA4}" srcOrd="0" destOrd="0" presId="urn:microsoft.com/office/officeart/2018/5/layout/IconCircleLabelList"/>
    <dgm:cxn modelId="{86C9D906-FB44-4B8A-9DCF-6C0ECB03943A}" type="presParOf" srcId="{1CC91537-D75A-40DF-BCCA-09D889611B8C}" destId="{332AFAD4-AFEC-4E64-A61F-42D58FAAD424}" srcOrd="1" destOrd="0" presId="urn:microsoft.com/office/officeart/2018/5/layout/IconCircleLabelList"/>
    <dgm:cxn modelId="{97B23C68-F802-46D4-8D2A-E104F13EC882}" type="presParOf" srcId="{1CC91537-D75A-40DF-BCCA-09D889611B8C}" destId="{15BC1291-4046-49FC-A2D2-366A14E138D9}" srcOrd="2" destOrd="0" presId="urn:microsoft.com/office/officeart/2018/5/layout/IconCircleLabelList"/>
    <dgm:cxn modelId="{3D7D674F-F701-45B2-90D3-C8286AC863E2}" type="presParOf" srcId="{1CC91537-D75A-40DF-BCCA-09D889611B8C}" destId="{311348FE-D0AC-4546-B47B-6D34C64F73D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A80152-FB27-4279-AEF2-AFE1997DA2C7}">
      <dsp:nvSpPr>
        <dsp:cNvPr id="0" name=""/>
        <dsp:cNvSpPr/>
      </dsp:nvSpPr>
      <dsp:spPr>
        <a:xfrm>
          <a:off x="2103120" y="1359"/>
          <a:ext cx="8412480" cy="139378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At Sunrise Care Home, the benefits of utilizing Excel include its extensive accessibility and the common knowledge of it as an omnipresent software application.</a:t>
          </a:r>
          <a:br>
            <a:rPr lang="en-US" sz="1600" kern="1200"/>
          </a:br>
          <a:endParaRPr lang="en-US" sz="1600" kern="1200"/>
        </a:p>
      </dsp:txBody>
      <dsp:txXfrm>
        <a:off x="2103120" y="1359"/>
        <a:ext cx="8412480" cy="1393787"/>
      </dsp:txXfrm>
    </dsp:sp>
    <dsp:sp modelId="{B2A20747-BA94-4440-BF47-478FC3817D40}">
      <dsp:nvSpPr>
        <dsp:cNvPr id="0" name=""/>
        <dsp:cNvSpPr/>
      </dsp:nvSpPr>
      <dsp:spPr>
        <a:xfrm>
          <a:off x="0" y="1359"/>
          <a:ext cx="2103120"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Care</a:t>
          </a:r>
        </a:p>
      </dsp:txBody>
      <dsp:txXfrm>
        <a:off x="0" y="1359"/>
        <a:ext cx="2103120" cy="1393787"/>
      </dsp:txXfrm>
    </dsp:sp>
    <dsp:sp modelId="{1AF543BD-1D29-4045-90FE-3CAE221E55DE}">
      <dsp:nvSpPr>
        <dsp:cNvPr id="0" name=""/>
        <dsp:cNvSpPr/>
      </dsp:nvSpPr>
      <dsp:spPr>
        <a:xfrm>
          <a:off x="2103120" y="1478775"/>
          <a:ext cx="8412480" cy="1393787"/>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The sunrise care facility can generate their own spreadsheets to arrange various kinds of information.</a:t>
          </a:r>
          <a:br>
            <a:rPr lang="en-US" sz="1600" kern="1200"/>
          </a:br>
          <a:endParaRPr lang="en-US" sz="1600" kern="1200"/>
        </a:p>
      </dsp:txBody>
      <dsp:txXfrm>
        <a:off x="2103120" y="1478775"/>
        <a:ext cx="8412480" cy="1393787"/>
      </dsp:txXfrm>
    </dsp:sp>
    <dsp:sp modelId="{08B36E24-E4D0-40F7-AB99-246ED7FB84F8}">
      <dsp:nvSpPr>
        <dsp:cNvPr id="0" name=""/>
        <dsp:cNvSpPr/>
      </dsp:nvSpPr>
      <dsp:spPr>
        <a:xfrm>
          <a:off x="0" y="1478775"/>
          <a:ext cx="2103120" cy="1393787"/>
        </a:xfrm>
        <a:prstGeom prst="rect">
          <a:avLst/>
        </a:prstGeom>
        <a:solidFill>
          <a:schemeClr val="lt1">
            <a:hueOff val="0"/>
            <a:satOff val="0"/>
            <a:lumOff val="0"/>
            <a:alphaOff val="0"/>
          </a:schemeClr>
        </a:soli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Generate</a:t>
          </a:r>
        </a:p>
      </dsp:txBody>
      <dsp:txXfrm>
        <a:off x="0" y="1478775"/>
        <a:ext cx="2103120" cy="1393787"/>
      </dsp:txXfrm>
    </dsp:sp>
    <dsp:sp modelId="{49735CBD-6D0D-42CB-A446-9D285E6D489C}">
      <dsp:nvSpPr>
        <dsp:cNvPr id="0" name=""/>
        <dsp:cNvSpPr/>
      </dsp:nvSpPr>
      <dsp:spPr>
        <a:xfrm>
          <a:off x="2103120" y="2956190"/>
          <a:ext cx="8412480" cy="1393787"/>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Excel capabilities enable easy data analysis and the development of basic charts to monitor metrics such as occupancy rates.</a:t>
          </a:r>
        </a:p>
      </dsp:txBody>
      <dsp:txXfrm>
        <a:off x="2103120" y="2956190"/>
        <a:ext cx="8412480" cy="1393787"/>
      </dsp:txXfrm>
    </dsp:sp>
    <dsp:sp modelId="{78D4402E-E270-4CB9-89FE-52EAF9362258}">
      <dsp:nvSpPr>
        <dsp:cNvPr id="0" name=""/>
        <dsp:cNvSpPr/>
      </dsp:nvSpPr>
      <dsp:spPr>
        <a:xfrm>
          <a:off x="0" y="2956190"/>
          <a:ext cx="2103120" cy="1393787"/>
        </a:xfrm>
        <a:prstGeom prst="rect">
          <a:avLst/>
        </a:prstGeom>
        <a:solidFill>
          <a:schemeClr val="lt1">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Excel</a:t>
          </a:r>
        </a:p>
      </dsp:txBody>
      <dsp:txXfrm>
        <a:off x="0" y="2956190"/>
        <a:ext cx="2103120" cy="1393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14B9C-C54F-41C9-B0A2-B7CCC4334E2B}">
      <dsp:nvSpPr>
        <dsp:cNvPr id="0" name=""/>
        <dsp:cNvSpPr/>
      </dsp:nvSpPr>
      <dsp:spPr>
        <a:xfrm>
          <a:off x="973190" y="95297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95B7B6-1991-4C18-9519-B9D9224C6651}">
      <dsp:nvSpPr>
        <dsp:cNvPr id="0" name=""/>
        <dsp:cNvSpPr/>
      </dsp:nvSpPr>
      <dsp:spPr>
        <a:xfrm>
          <a:off x="1242597" y="122238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67C187-D03C-4C2B-841A-5D082B06F1F8}">
      <dsp:nvSpPr>
        <dsp:cNvPr id="0" name=""/>
        <dsp:cNvSpPr/>
      </dsp:nvSpPr>
      <dsp:spPr>
        <a:xfrm>
          <a:off x="569079" y="2610864"/>
          <a:ext cx="207236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drawbacks of utilizing Excel in Sunrise Care Home include a significant risk of human mistakes.</a:t>
          </a:r>
          <a:br>
            <a:rPr lang="en-GB" sz="1100" kern="1200"/>
          </a:br>
          <a:endParaRPr lang="en-US" sz="1100" kern="1200"/>
        </a:p>
      </dsp:txBody>
      <dsp:txXfrm>
        <a:off x="569079" y="2610864"/>
        <a:ext cx="2072362" cy="787500"/>
      </dsp:txXfrm>
    </dsp:sp>
    <dsp:sp modelId="{6DF638BE-842E-4F29-B39B-CBF427E8B096}">
      <dsp:nvSpPr>
        <dsp:cNvPr id="0" name=""/>
        <dsp:cNvSpPr/>
      </dsp:nvSpPr>
      <dsp:spPr>
        <a:xfrm>
          <a:off x="3408216" y="95297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AEFBCF-6EB3-487D-BB6A-49E724E8183D}">
      <dsp:nvSpPr>
        <dsp:cNvPr id="0" name=""/>
        <dsp:cNvSpPr/>
      </dsp:nvSpPr>
      <dsp:spPr>
        <a:xfrm>
          <a:off x="3677623" y="122238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76A4D1-2C8C-44D0-A229-796EF4884E6B}">
      <dsp:nvSpPr>
        <dsp:cNvPr id="0" name=""/>
        <dsp:cNvSpPr/>
      </dsp:nvSpPr>
      <dsp:spPr>
        <a:xfrm>
          <a:off x="3004105" y="2610864"/>
          <a:ext cx="207236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Weak security and compliance threats.</a:t>
          </a:r>
          <a:br>
            <a:rPr lang="en-GB" sz="1100" kern="1200"/>
          </a:br>
          <a:endParaRPr lang="en-US" sz="1100" kern="1200"/>
        </a:p>
      </dsp:txBody>
      <dsp:txXfrm>
        <a:off x="3004105" y="2610864"/>
        <a:ext cx="2072362" cy="787500"/>
      </dsp:txXfrm>
    </dsp:sp>
    <dsp:sp modelId="{70E88DC3-E9F5-4E1B-87ED-6906A9C3A9F8}">
      <dsp:nvSpPr>
        <dsp:cNvPr id="0" name=""/>
        <dsp:cNvSpPr/>
      </dsp:nvSpPr>
      <dsp:spPr>
        <a:xfrm>
          <a:off x="5843242" y="95297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A96A0D-3805-420D-AE9E-BC4FDEB02F19}">
      <dsp:nvSpPr>
        <dsp:cNvPr id="0" name=""/>
        <dsp:cNvSpPr/>
      </dsp:nvSpPr>
      <dsp:spPr>
        <a:xfrm>
          <a:off x="6112649" y="122238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EAD6F9-71E3-493D-BAC8-5DA137581E1A}">
      <dsp:nvSpPr>
        <dsp:cNvPr id="0" name=""/>
        <dsp:cNvSpPr/>
      </dsp:nvSpPr>
      <dsp:spPr>
        <a:xfrm>
          <a:off x="5439131" y="2610864"/>
          <a:ext cx="207236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Absence of automation.</a:t>
          </a:r>
          <a:endParaRPr lang="en-US" sz="1100" kern="1200"/>
        </a:p>
      </dsp:txBody>
      <dsp:txXfrm>
        <a:off x="5439131" y="2610864"/>
        <a:ext cx="2072362" cy="787500"/>
      </dsp:txXfrm>
    </dsp:sp>
    <dsp:sp modelId="{6345B078-3A83-4DA4-BF7B-9FB6DB058EA4}">
      <dsp:nvSpPr>
        <dsp:cNvPr id="0" name=""/>
        <dsp:cNvSpPr/>
      </dsp:nvSpPr>
      <dsp:spPr>
        <a:xfrm>
          <a:off x="8278268" y="95297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AFAD4-AFEC-4E64-A61F-42D58FAAD424}">
      <dsp:nvSpPr>
        <dsp:cNvPr id="0" name=""/>
        <dsp:cNvSpPr/>
      </dsp:nvSpPr>
      <dsp:spPr>
        <a:xfrm>
          <a:off x="8547675" y="122238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1348FE-D0AC-4546-B47B-6D34C64F73D4}">
      <dsp:nvSpPr>
        <dsp:cNvPr id="0" name=""/>
        <dsp:cNvSpPr/>
      </dsp:nvSpPr>
      <dsp:spPr>
        <a:xfrm>
          <a:off x="7874157" y="2610864"/>
          <a:ext cx="207236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Poor Visibility and Delayed decisions.</a:t>
          </a:r>
          <a:endParaRPr lang="en-US" sz="1100" kern="1200"/>
        </a:p>
      </dsp:txBody>
      <dsp:txXfrm>
        <a:off x="7874157" y="2610864"/>
        <a:ext cx="2072362" cy="78750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5F7A94-8679-4C92-A0D9-EE48CF90C564}"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5BBC20-D927-4614-9AF2-BF3F4759962C}" type="slidenum">
              <a:rPr lang="en-GB" smtClean="0"/>
              <a:t>‹#›</a:t>
            </a:fld>
            <a:endParaRPr lang="en-GB"/>
          </a:p>
        </p:txBody>
      </p:sp>
    </p:spTree>
    <p:extLst>
      <p:ext uri="{BB962C8B-B14F-4D97-AF65-F5344CB8AC3E}">
        <p14:creationId xmlns:p14="http://schemas.microsoft.com/office/powerpoint/2010/main" val="97610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B11F0F-33E5-4221-9F52-CC3F3803087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35120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E6BA9F2-6047-411A-8202-26C5485C570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3915554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6BA9F2-6047-411A-8202-26C5485C570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671832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6BA9F2-6047-411A-8202-26C5485C570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1143476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6BA9F2-6047-411A-8202-26C5485C5702}"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4264205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6BA9F2-6047-411A-8202-26C5485C5702}" type="datetimeFigureOut">
              <a:rPr lang="en-GB" smtClean="0"/>
              <a:t>02/11/2025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888324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E6BA9F2-6047-411A-8202-26C5485C5702}"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3286625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6BA9F2-6047-411A-8202-26C5485C5702}" type="datetimeFigureOut">
              <a:rPr lang="en-GB" smtClean="0"/>
              <a:t>02/11/2025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1135185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6BA9F2-6047-411A-8202-26C5485C5702}"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3914792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6BA9F2-6047-411A-8202-26C5485C5702}"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3541194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6BA9F2-6047-411A-8202-26C5485C570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1323379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6BA9F2-6047-411A-8202-26C5485C570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8F49ED-20AF-48AC-B333-3C09353C87B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036955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6BA9F2-6047-411A-8202-26C5485C570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25769228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6BA9F2-6047-411A-8202-26C5485C570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8F49ED-20AF-48AC-B333-3C09353C87B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454401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6BA9F2-6047-411A-8202-26C5485C570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1731878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6BA9F2-6047-411A-8202-26C5485C570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41663667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6BA9F2-6047-411A-8202-26C5485C570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8F49ED-20AF-48AC-B333-3C09353C87BB}" type="slidenum">
              <a:rPr lang="en-GB" smtClean="0"/>
              <a:t>‹#›</a:t>
            </a:fld>
            <a:endParaRPr lang="en-GB"/>
          </a:p>
        </p:txBody>
      </p:sp>
    </p:spTree>
    <p:extLst>
      <p:ext uri="{BB962C8B-B14F-4D97-AF65-F5344CB8AC3E}">
        <p14:creationId xmlns:p14="http://schemas.microsoft.com/office/powerpoint/2010/main" val="26112846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17CB43-17F5-40E1-B6CB-EBF31C92621B}" type="datetimeFigureOut">
              <a:rPr lang="en-GB" smtClean="0"/>
              <a:t>08/11/2025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3DF305B-2ED4-4E84-8757-6A279ABAF1E6}"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27976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17CB43-17F5-40E1-B6CB-EBF31C92621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DF305B-2ED4-4E84-8757-6A279ABAF1E6}"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330659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17CB43-17F5-40E1-B6CB-EBF31C92621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DF305B-2ED4-4E84-8757-6A279ABAF1E6}"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253556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17CB43-17F5-40E1-B6CB-EBF31C92621B}"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DF305B-2ED4-4E84-8757-6A279ABAF1E6}"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24099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17CB43-17F5-40E1-B6CB-EBF31C92621B}"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DF305B-2ED4-4E84-8757-6A279ABAF1E6}"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76336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17CB43-17F5-40E1-B6CB-EBF31C92621B}"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DF305B-2ED4-4E84-8757-6A279ABAF1E6}"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42683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17CB43-17F5-40E1-B6CB-EBF31C92621B}"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DF305B-2ED4-4E84-8757-6A279ABAF1E6}" type="slidenum">
              <a:rPr lang="en-GB" smtClean="0"/>
              <a:t>‹#›</a:t>
            </a:fld>
            <a:endParaRPr lang="en-GB"/>
          </a:p>
        </p:txBody>
      </p:sp>
    </p:spTree>
    <p:extLst>
      <p:ext uri="{BB962C8B-B14F-4D97-AF65-F5344CB8AC3E}">
        <p14:creationId xmlns:p14="http://schemas.microsoft.com/office/powerpoint/2010/main" val="23374394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17CB43-17F5-40E1-B6CB-EBF31C92621B}"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DF305B-2ED4-4E84-8757-6A279ABAF1E6}"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961380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417CB43-17F5-40E1-B6CB-EBF31C92621B}" type="datetimeFigureOut">
              <a:rPr lang="en-GB" smtClean="0"/>
              <a:t>08/11/2025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3DF305B-2ED4-4E84-8757-6A279ABAF1E6}"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72587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17CB43-17F5-40E1-B6CB-EBF31C92621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DF305B-2ED4-4E84-8757-6A279ABAF1E6}"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96411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17CB43-17F5-40E1-B6CB-EBF31C92621B}"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DF305B-2ED4-4E84-8757-6A279ABAF1E6}"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61843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BB7D6-1384-C411-86D2-70FCCCEEF8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ED15F02-82BE-FC6F-4FAB-09AAB7FF03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CD40AFF-BA4F-81D2-062C-C041F2B30D0F}"/>
              </a:ext>
            </a:extLst>
          </p:cNvPr>
          <p:cNvSpPr>
            <a:spLocks noGrp="1"/>
          </p:cNvSpPr>
          <p:nvPr>
            <p:ph type="dt" sz="half" idx="10"/>
          </p:nvPr>
        </p:nvSpPr>
        <p:spPr/>
        <p:txBody>
          <a:bodyPr/>
          <a:lstStyle/>
          <a:p>
            <a:fld id="{25F016C0-557F-49F5-8877-40AC6DADFA6A}" type="datetimeFigureOut">
              <a:rPr lang="en-GB" smtClean="0"/>
              <a:t>08/11/2025</a:t>
            </a:fld>
            <a:endParaRPr lang="en-GB"/>
          </a:p>
        </p:txBody>
      </p:sp>
      <p:sp>
        <p:nvSpPr>
          <p:cNvPr id="5" name="Footer Placeholder 4">
            <a:extLst>
              <a:ext uri="{FF2B5EF4-FFF2-40B4-BE49-F238E27FC236}">
                <a16:creationId xmlns:a16="http://schemas.microsoft.com/office/drawing/2014/main" id="{EED7F19A-FE79-F15B-BDD8-9BF787EB16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F3CB49-3D0B-C62B-1F98-49CE1A3AA18B}"/>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341730894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5558F-CEEA-FE2D-0296-3903791380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9EFB54E-3095-388F-6E98-FEE952FB4E0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2B9BD9-224F-35E9-AE7D-25F13818D54F}"/>
              </a:ext>
            </a:extLst>
          </p:cNvPr>
          <p:cNvSpPr>
            <a:spLocks noGrp="1"/>
          </p:cNvSpPr>
          <p:nvPr>
            <p:ph type="dt" sz="half" idx="10"/>
          </p:nvPr>
        </p:nvSpPr>
        <p:spPr/>
        <p:txBody>
          <a:bodyPr/>
          <a:lstStyle/>
          <a:p>
            <a:fld id="{25F016C0-557F-49F5-8877-40AC6DADFA6A}" type="datetimeFigureOut">
              <a:rPr lang="en-GB" smtClean="0"/>
              <a:t>08/11/2025</a:t>
            </a:fld>
            <a:endParaRPr lang="en-GB"/>
          </a:p>
        </p:txBody>
      </p:sp>
      <p:sp>
        <p:nvSpPr>
          <p:cNvPr id="5" name="Footer Placeholder 4">
            <a:extLst>
              <a:ext uri="{FF2B5EF4-FFF2-40B4-BE49-F238E27FC236}">
                <a16:creationId xmlns:a16="http://schemas.microsoft.com/office/drawing/2014/main" id="{ABB2605E-F415-79B0-80A8-D5CD9FC679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6927A-E4DD-3440-A2D2-715C4B958740}"/>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39942409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6AF2-510E-C753-C8C3-A85F9D3BA1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F2B8979-969E-9839-2751-4EFDD687BF3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9794B14-EE12-29CF-A341-35FB50F7ADC5}"/>
              </a:ext>
            </a:extLst>
          </p:cNvPr>
          <p:cNvSpPr>
            <a:spLocks noGrp="1"/>
          </p:cNvSpPr>
          <p:nvPr>
            <p:ph type="dt" sz="half" idx="10"/>
          </p:nvPr>
        </p:nvSpPr>
        <p:spPr/>
        <p:txBody>
          <a:bodyPr/>
          <a:lstStyle/>
          <a:p>
            <a:fld id="{25F016C0-557F-49F5-8877-40AC6DADFA6A}" type="datetimeFigureOut">
              <a:rPr lang="en-GB" smtClean="0"/>
              <a:t>08/11/2025</a:t>
            </a:fld>
            <a:endParaRPr lang="en-GB"/>
          </a:p>
        </p:txBody>
      </p:sp>
      <p:sp>
        <p:nvSpPr>
          <p:cNvPr id="5" name="Footer Placeholder 4">
            <a:extLst>
              <a:ext uri="{FF2B5EF4-FFF2-40B4-BE49-F238E27FC236}">
                <a16:creationId xmlns:a16="http://schemas.microsoft.com/office/drawing/2014/main" id="{43A2F357-E801-C348-11A9-870E3767BB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FE860-6CF0-AFE2-5CB9-26736535664E}"/>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122902789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74679-1E2D-9472-200E-B0CE8364DA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A06E1B3-05B1-8D78-6619-A306C83B60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4B93CF4-5DFE-21C0-634F-00D2B5A1361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B4BA9B5-A364-AEFA-7580-FE7D708C5B43}"/>
              </a:ext>
            </a:extLst>
          </p:cNvPr>
          <p:cNvSpPr>
            <a:spLocks noGrp="1"/>
          </p:cNvSpPr>
          <p:nvPr>
            <p:ph type="dt" sz="half" idx="10"/>
          </p:nvPr>
        </p:nvSpPr>
        <p:spPr/>
        <p:txBody>
          <a:bodyPr/>
          <a:lstStyle/>
          <a:p>
            <a:fld id="{25F016C0-557F-49F5-8877-40AC6DADFA6A}" type="datetimeFigureOut">
              <a:rPr lang="en-GB" smtClean="0"/>
              <a:t>08/11/2025</a:t>
            </a:fld>
            <a:endParaRPr lang="en-GB"/>
          </a:p>
        </p:txBody>
      </p:sp>
      <p:sp>
        <p:nvSpPr>
          <p:cNvPr id="6" name="Footer Placeholder 5">
            <a:extLst>
              <a:ext uri="{FF2B5EF4-FFF2-40B4-BE49-F238E27FC236}">
                <a16:creationId xmlns:a16="http://schemas.microsoft.com/office/drawing/2014/main" id="{52F6EA4E-D075-36C8-3139-E46AEA6100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146647-2E44-C147-BFF9-3431EFDBA154}"/>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2819268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CE6D6-6667-AB68-B106-F872BE5CDA4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8197BF0-EBB6-74B4-628C-CAF4DDACDA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10B34FD-E209-EFE4-C055-36948AB19DC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799D7AE-222B-C1AC-6E35-54BCC82817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B82C2AD-4482-FF28-DF14-05C57A1678D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F18A9BD-461C-D275-EF62-28F023237F36}"/>
              </a:ext>
            </a:extLst>
          </p:cNvPr>
          <p:cNvSpPr>
            <a:spLocks noGrp="1"/>
          </p:cNvSpPr>
          <p:nvPr>
            <p:ph type="dt" sz="half" idx="10"/>
          </p:nvPr>
        </p:nvSpPr>
        <p:spPr/>
        <p:txBody>
          <a:bodyPr/>
          <a:lstStyle/>
          <a:p>
            <a:fld id="{25F016C0-557F-49F5-8877-40AC6DADFA6A}" type="datetimeFigureOut">
              <a:rPr lang="en-GB" smtClean="0"/>
              <a:t>08/11/2025</a:t>
            </a:fld>
            <a:endParaRPr lang="en-GB"/>
          </a:p>
        </p:txBody>
      </p:sp>
      <p:sp>
        <p:nvSpPr>
          <p:cNvPr id="8" name="Footer Placeholder 7">
            <a:extLst>
              <a:ext uri="{FF2B5EF4-FFF2-40B4-BE49-F238E27FC236}">
                <a16:creationId xmlns:a16="http://schemas.microsoft.com/office/drawing/2014/main" id="{006CD708-838A-209F-63F9-20EDF87E65C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0A50F9-77C4-8CDB-296C-476F753BF488}"/>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1177981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8432F-2D02-CA89-3997-3440D41A142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904C81-3C6B-D9BB-5E80-6CAC20365E4F}"/>
              </a:ext>
            </a:extLst>
          </p:cNvPr>
          <p:cNvSpPr>
            <a:spLocks noGrp="1"/>
          </p:cNvSpPr>
          <p:nvPr>
            <p:ph type="dt" sz="half" idx="10"/>
          </p:nvPr>
        </p:nvSpPr>
        <p:spPr/>
        <p:txBody>
          <a:bodyPr/>
          <a:lstStyle/>
          <a:p>
            <a:fld id="{25F016C0-557F-49F5-8877-40AC6DADFA6A}" type="datetimeFigureOut">
              <a:rPr lang="en-GB" smtClean="0"/>
              <a:t>08/11/2025</a:t>
            </a:fld>
            <a:endParaRPr lang="en-GB"/>
          </a:p>
        </p:txBody>
      </p:sp>
      <p:sp>
        <p:nvSpPr>
          <p:cNvPr id="4" name="Footer Placeholder 3">
            <a:extLst>
              <a:ext uri="{FF2B5EF4-FFF2-40B4-BE49-F238E27FC236}">
                <a16:creationId xmlns:a16="http://schemas.microsoft.com/office/drawing/2014/main" id="{F345B38A-CF59-FAE1-33A8-B9F48A1BCE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2EDA11-CC1E-1BDB-AB91-1AE19B6B259D}"/>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11195138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BC2B9D-1924-CFF8-3EC8-D623A5E605BD}"/>
              </a:ext>
            </a:extLst>
          </p:cNvPr>
          <p:cNvSpPr>
            <a:spLocks noGrp="1"/>
          </p:cNvSpPr>
          <p:nvPr>
            <p:ph type="dt" sz="half" idx="10"/>
          </p:nvPr>
        </p:nvSpPr>
        <p:spPr/>
        <p:txBody>
          <a:bodyPr/>
          <a:lstStyle/>
          <a:p>
            <a:fld id="{25F016C0-557F-49F5-8877-40AC6DADFA6A}" type="datetimeFigureOut">
              <a:rPr lang="en-GB" smtClean="0"/>
              <a:t>08/11/2025</a:t>
            </a:fld>
            <a:endParaRPr lang="en-GB"/>
          </a:p>
        </p:txBody>
      </p:sp>
      <p:sp>
        <p:nvSpPr>
          <p:cNvPr id="3" name="Footer Placeholder 2">
            <a:extLst>
              <a:ext uri="{FF2B5EF4-FFF2-40B4-BE49-F238E27FC236}">
                <a16:creationId xmlns:a16="http://schemas.microsoft.com/office/drawing/2014/main" id="{5397610E-7E3A-C7EB-A9B6-9C33C8855E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9D4D09-7A31-57A7-6BDF-F9BA5E58D32C}"/>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1534069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13A2-99A1-7C3A-BEDE-04E5B0391D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570FDEB-9F07-2489-AEF2-27A3B9C0F9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83F002C-EC7E-04B6-7425-1D26EDFEDF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3769A6-0E58-3D6C-BD9F-755182EEF2B8}"/>
              </a:ext>
            </a:extLst>
          </p:cNvPr>
          <p:cNvSpPr>
            <a:spLocks noGrp="1"/>
          </p:cNvSpPr>
          <p:nvPr>
            <p:ph type="dt" sz="half" idx="10"/>
          </p:nvPr>
        </p:nvSpPr>
        <p:spPr/>
        <p:txBody>
          <a:bodyPr/>
          <a:lstStyle/>
          <a:p>
            <a:fld id="{25F016C0-557F-49F5-8877-40AC6DADFA6A}" type="datetimeFigureOut">
              <a:rPr lang="en-GB" smtClean="0"/>
              <a:t>08/11/2025</a:t>
            </a:fld>
            <a:endParaRPr lang="en-GB"/>
          </a:p>
        </p:txBody>
      </p:sp>
      <p:sp>
        <p:nvSpPr>
          <p:cNvPr id="6" name="Footer Placeholder 5">
            <a:extLst>
              <a:ext uri="{FF2B5EF4-FFF2-40B4-BE49-F238E27FC236}">
                <a16:creationId xmlns:a16="http://schemas.microsoft.com/office/drawing/2014/main" id="{66BE92B2-4920-C514-B343-F2C1FE43E3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2AEA68-F637-BD33-D4FA-A8E05FFCAB8B}"/>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14926118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21C9-2A94-8457-4E5F-7127A50BB3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478F8A9-11DE-C475-DBA0-63E72294BD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C6F210-2FFF-629F-A9A7-3F9AC2EFF2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787E73-2081-D844-D1E0-090EC7A1EB26}"/>
              </a:ext>
            </a:extLst>
          </p:cNvPr>
          <p:cNvSpPr>
            <a:spLocks noGrp="1"/>
          </p:cNvSpPr>
          <p:nvPr>
            <p:ph type="dt" sz="half" idx="10"/>
          </p:nvPr>
        </p:nvSpPr>
        <p:spPr/>
        <p:txBody>
          <a:bodyPr/>
          <a:lstStyle/>
          <a:p>
            <a:fld id="{25F016C0-557F-49F5-8877-40AC6DADFA6A}" type="datetimeFigureOut">
              <a:rPr lang="en-GB" smtClean="0"/>
              <a:t>08/11/2025</a:t>
            </a:fld>
            <a:endParaRPr lang="en-GB"/>
          </a:p>
        </p:txBody>
      </p:sp>
      <p:sp>
        <p:nvSpPr>
          <p:cNvPr id="6" name="Footer Placeholder 5">
            <a:extLst>
              <a:ext uri="{FF2B5EF4-FFF2-40B4-BE49-F238E27FC236}">
                <a16:creationId xmlns:a16="http://schemas.microsoft.com/office/drawing/2014/main" id="{9C117943-45F6-B19E-F0EA-E96A170417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B35FFF-41C0-2392-2EE8-F514EE19C6F8}"/>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116021998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C69B8-35EB-1B79-ED40-A5B219B57DD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AADCE6E-AD77-832C-D695-EA285BCD622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0C3E1B-8952-4D12-94EC-9BBE9850CFB1}"/>
              </a:ext>
            </a:extLst>
          </p:cNvPr>
          <p:cNvSpPr>
            <a:spLocks noGrp="1"/>
          </p:cNvSpPr>
          <p:nvPr>
            <p:ph type="dt" sz="half" idx="10"/>
          </p:nvPr>
        </p:nvSpPr>
        <p:spPr/>
        <p:txBody>
          <a:bodyPr/>
          <a:lstStyle/>
          <a:p>
            <a:fld id="{25F016C0-557F-49F5-8877-40AC6DADFA6A}" type="datetimeFigureOut">
              <a:rPr lang="en-GB" smtClean="0"/>
              <a:t>08/11/2025</a:t>
            </a:fld>
            <a:endParaRPr lang="en-GB"/>
          </a:p>
        </p:txBody>
      </p:sp>
      <p:sp>
        <p:nvSpPr>
          <p:cNvPr id="5" name="Footer Placeholder 4">
            <a:extLst>
              <a:ext uri="{FF2B5EF4-FFF2-40B4-BE49-F238E27FC236}">
                <a16:creationId xmlns:a16="http://schemas.microsoft.com/office/drawing/2014/main" id="{F628C65D-1BA7-17A8-212A-AE74CCEA47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A4199-C5A6-A899-152E-24BE9AB2A9C4}"/>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29531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71FB1D-7269-154C-2117-A60DB009165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93D71E3-DA3A-335E-80E2-CCD718F66E2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81036F-1A22-66AE-047F-62CF560ED0B7}"/>
              </a:ext>
            </a:extLst>
          </p:cNvPr>
          <p:cNvSpPr>
            <a:spLocks noGrp="1"/>
          </p:cNvSpPr>
          <p:nvPr>
            <p:ph type="dt" sz="half" idx="10"/>
          </p:nvPr>
        </p:nvSpPr>
        <p:spPr/>
        <p:txBody>
          <a:bodyPr/>
          <a:lstStyle/>
          <a:p>
            <a:fld id="{25F016C0-557F-49F5-8877-40AC6DADFA6A}" type="datetimeFigureOut">
              <a:rPr lang="en-GB" smtClean="0"/>
              <a:t>08/11/2025</a:t>
            </a:fld>
            <a:endParaRPr lang="en-GB"/>
          </a:p>
        </p:txBody>
      </p:sp>
      <p:sp>
        <p:nvSpPr>
          <p:cNvPr id="5" name="Footer Placeholder 4">
            <a:extLst>
              <a:ext uri="{FF2B5EF4-FFF2-40B4-BE49-F238E27FC236}">
                <a16:creationId xmlns:a16="http://schemas.microsoft.com/office/drawing/2014/main" id="{EDA4F193-30BD-BB26-C400-0F38938803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0A1D57-BC2C-5BFE-BBE0-51AAF54FC902}"/>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4025060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1.jpe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E6BA9F2-6047-411A-8202-26C5485C5702}" type="datetimeFigureOut">
              <a:rPr lang="en-GB" smtClean="0"/>
              <a:t>02/11/2025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68F49ED-20AF-48AC-B333-3C09353C87BB}" type="slidenum">
              <a:rPr lang="en-GB" smtClean="0"/>
              <a:t>‹#›</a:t>
            </a:fld>
            <a:endParaRPr lang="en-GB"/>
          </a:p>
        </p:txBody>
      </p:sp>
    </p:spTree>
    <p:extLst>
      <p:ext uri="{BB962C8B-B14F-4D97-AF65-F5344CB8AC3E}">
        <p14:creationId xmlns:p14="http://schemas.microsoft.com/office/powerpoint/2010/main" val="6305076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17CB43-17F5-40E1-B6CB-EBF31C92621B}" type="datetimeFigureOut">
              <a:rPr lang="en-GB" smtClean="0"/>
              <a:t>08/11/2025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3DF305B-2ED4-4E84-8757-6A279ABAF1E6}"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825437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A0A125-DC01-F5A8-226A-6D1A519B40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83C5763-8663-6135-1421-01CEEC3227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47A771-A7CD-FE98-7F80-C982012CAD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5F016C0-557F-49F5-8877-40AC6DADFA6A}" type="datetimeFigureOut">
              <a:rPr lang="en-GB" smtClean="0"/>
              <a:t>08/11/2025</a:t>
            </a:fld>
            <a:endParaRPr lang="en-GB"/>
          </a:p>
        </p:txBody>
      </p:sp>
      <p:sp>
        <p:nvSpPr>
          <p:cNvPr id="5" name="Footer Placeholder 4">
            <a:extLst>
              <a:ext uri="{FF2B5EF4-FFF2-40B4-BE49-F238E27FC236}">
                <a16:creationId xmlns:a16="http://schemas.microsoft.com/office/drawing/2014/main" id="{696B124D-B745-FBF9-39BE-6494A06922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F6E170-FFCB-AB7B-FF1A-CCB9868783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F02491-BE29-44E7-ADEC-717C59D20D05}" type="slidenum">
              <a:rPr lang="en-GB" smtClean="0"/>
              <a:t>‹#›</a:t>
            </a:fld>
            <a:endParaRPr lang="en-GB"/>
          </a:p>
        </p:txBody>
      </p:sp>
    </p:spTree>
    <p:extLst>
      <p:ext uri="{BB962C8B-B14F-4D97-AF65-F5344CB8AC3E}">
        <p14:creationId xmlns:p14="http://schemas.microsoft.com/office/powerpoint/2010/main" val="315845285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hyperlink" Target="https://www.skillsforcare.org.uk/news-and-events/Events/March/Digital-skills-learning-and-self-assessments-for-adult-social-care.aspx" TargetMode="External"/><Relationship Id="rId2" Type="http://schemas.openxmlformats.org/officeDocument/2006/relationships/hyperlink" Target="https://digital.nhs.uk/services/clinical-safety" TargetMode="External"/><Relationship Id="rId1" Type="http://schemas.openxmlformats.org/officeDocument/2006/relationships/slideLayout" Target="../slideLayouts/slideLayout18.xml"/><Relationship Id="rId4" Type="http://schemas.openxmlformats.org/officeDocument/2006/relationships/hyperlink" Target="https://www.ageuk.org.uk/discover/2019/october/digital-inclusioaaan/"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5.webp"/><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england.nhs.uk/long-read/digital-clinical-safety-assur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0CBC6-BA6A-126F-4267-8195C3E289BD}"/>
              </a:ext>
            </a:extLst>
          </p:cNvPr>
          <p:cNvSpPr>
            <a:spLocks noGrp="1"/>
          </p:cNvSpPr>
          <p:nvPr>
            <p:ph type="title"/>
          </p:nvPr>
        </p:nvSpPr>
        <p:spPr/>
        <p:txBody>
          <a:bodyPr>
            <a:normAutofit/>
          </a:bodyPr>
          <a:lstStyle/>
          <a:p>
            <a:r>
              <a:rPr lang="en-US" dirty="0"/>
              <a:t>Digital Skills Group Presentation</a:t>
            </a:r>
            <a:br>
              <a:rPr lang="en-US" dirty="0"/>
            </a:br>
            <a:endParaRPr lang="en-GB" dirty="0"/>
          </a:p>
        </p:txBody>
      </p:sp>
      <p:sp>
        <p:nvSpPr>
          <p:cNvPr id="3" name="Content Placeholder 2">
            <a:extLst>
              <a:ext uri="{FF2B5EF4-FFF2-40B4-BE49-F238E27FC236}">
                <a16:creationId xmlns:a16="http://schemas.microsoft.com/office/drawing/2014/main" id="{0D89FB36-05FD-059C-0273-AA080F6C33AB}"/>
              </a:ext>
            </a:extLst>
          </p:cNvPr>
          <p:cNvSpPr>
            <a:spLocks noGrp="1"/>
          </p:cNvSpPr>
          <p:nvPr>
            <p:ph idx="1"/>
          </p:nvPr>
        </p:nvSpPr>
        <p:spPr/>
        <p:txBody>
          <a:bodyPr/>
          <a:lstStyle/>
          <a:p>
            <a:pPr marL="0" indent="0">
              <a:buNone/>
            </a:pPr>
            <a:r>
              <a:rPr lang="en-US" dirty="0"/>
              <a:t> </a:t>
            </a:r>
            <a:r>
              <a:rPr lang="en-US" dirty="0" err="1"/>
              <a:t>lina</a:t>
            </a:r>
            <a:r>
              <a:rPr lang="en-US" dirty="0"/>
              <a:t> </a:t>
            </a:r>
            <a:r>
              <a:rPr lang="en-US" dirty="0" err="1"/>
              <a:t>olivia</a:t>
            </a:r>
            <a:r>
              <a:rPr lang="en-US" dirty="0"/>
              <a:t> 2513888</a:t>
            </a:r>
          </a:p>
          <a:p>
            <a:pPr marL="0" indent="0">
              <a:buNone/>
            </a:pPr>
            <a:r>
              <a:rPr lang="en-US" dirty="0"/>
              <a:t>Abosede Banjo 2516291</a:t>
            </a:r>
          </a:p>
          <a:p>
            <a:pPr marL="0" indent="0">
              <a:buNone/>
            </a:pPr>
            <a:r>
              <a:rPr lang="en-US" dirty="0"/>
              <a:t>Saratu </a:t>
            </a:r>
            <a:r>
              <a:rPr lang="en-US" dirty="0" err="1"/>
              <a:t>mohammed</a:t>
            </a:r>
            <a:r>
              <a:rPr lang="en-US" dirty="0"/>
              <a:t> 2442252</a:t>
            </a:r>
            <a:endParaRPr lang="en-GB" dirty="0"/>
          </a:p>
        </p:txBody>
      </p:sp>
    </p:spTree>
    <p:extLst>
      <p:ext uri="{BB962C8B-B14F-4D97-AF65-F5344CB8AC3E}">
        <p14:creationId xmlns:p14="http://schemas.microsoft.com/office/powerpoint/2010/main" val="930080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D0AC9F0-3340-A283-1E0A-715D45572B96}"/>
              </a:ext>
            </a:extLst>
          </p:cNvPr>
          <p:cNvSpPr>
            <a:spLocks noGrp="1"/>
          </p:cNvSpPr>
          <p:nvPr>
            <p:ph type="ctrTitle"/>
          </p:nvPr>
        </p:nvSpPr>
        <p:spPr>
          <a:xfrm>
            <a:off x="793159" y="1377146"/>
            <a:ext cx="4076460" cy="3626217"/>
          </a:xfrm>
        </p:spPr>
        <p:txBody>
          <a:bodyPr anchor="b">
            <a:normAutofit/>
          </a:bodyPr>
          <a:lstStyle/>
          <a:p>
            <a:pPr algn="r"/>
            <a:r>
              <a:rPr lang="en-GB" sz="7400">
                <a:solidFill>
                  <a:srgbClr val="FFFFFF"/>
                </a:solidFill>
              </a:rPr>
              <a:t>Microsoft Excel  </a:t>
            </a:r>
          </a:p>
        </p:txBody>
      </p:sp>
      <p:sp>
        <p:nvSpPr>
          <p:cNvPr id="3" name="Subtitle 2">
            <a:extLst>
              <a:ext uri="{FF2B5EF4-FFF2-40B4-BE49-F238E27FC236}">
                <a16:creationId xmlns:a16="http://schemas.microsoft.com/office/drawing/2014/main" id="{E6C39145-BF39-5C19-46B0-7078816547E2}"/>
              </a:ext>
            </a:extLst>
          </p:cNvPr>
          <p:cNvSpPr>
            <a:spLocks noGrp="1"/>
          </p:cNvSpPr>
          <p:nvPr>
            <p:ph type="subTitle" idx="1"/>
          </p:nvPr>
        </p:nvSpPr>
        <p:spPr>
          <a:xfrm>
            <a:off x="793159" y="5170453"/>
            <a:ext cx="4076458" cy="990197"/>
          </a:xfrm>
        </p:spPr>
        <p:txBody>
          <a:bodyPr>
            <a:normAutofit/>
          </a:bodyPr>
          <a:lstStyle/>
          <a:p>
            <a:pPr algn="r"/>
            <a:r>
              <a:rPr lang="en-GB" sz="2000">
                <a:solidFill>
                  <a:srgbClr val="FFFFFF"/>
                </a:solidFill>
              </a:rPr>
              <a:t>“In Sunrise  Care home”</a:t>
            </a:r>
          </a:p>
        </p:txBody>
      </p:sp>
      <p:pic>
        <p:nvPicPr>
          <p:cNvPr id="5" name="Video 4" descr="Electronic System">
            <a:extLst>
              <a:ext uri="{FF2B5EF4-FFF2-40B4-BE49-F238E27FC236}">
                <a16:creationId xmlns:a16="http://schemas.microsoft.com/office/drawing/2014/main" id="{7D2DC88F-542C-1C2E-A9F8-2AFF48458558}"/>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t="284" r="1" b="1"/>
          <a:stretch>
            <a:fillRect/>
          </a:stretch>
        </p:blipFill>
        <p:spPr>
          <a:xfrm>
            <a:off x="5457027" y="2252845"/>
            <a:ext cx="6194967" cy="3474772"/>
          </a:xfrm>
          <a:prstGeom prst="rect">
            <a:avLst/>
          </a:prstGeom>
        </p:spPr>
      </p:pic>
      <p:grpSp>
        <p:nvGrpSpPr>
          <p:cNvPr id="20" name="Group 19">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21"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2"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3"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cxnSp>
        <p:nvCxnSpPr>
          <p:cNvPr id="25" name="Straight Connector 2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658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8BF4DB5-1AF8-2457-FC6D-B2E798104205}"/>
              </a:ext>
            </a:extLst>
          </p:cNvPr>
          <p:cNvSpPr>
            <a:spLocks noGrp="1"/>
          </p:cNvSpPr>
          <p:nvPr>
            <p:ph type="title"/>
          </p:nvPr>
        </p:nvSpPr>
        <p:spPr>
          <a:xfrm>
            <a:off x="1301261" y="590062"/>
            <a:ext cx="5409655" cy="2838938"/>
          </a:xfrm>
        </p:spPr>
        <p:txBody>
          <a:bodyPr vert="horz" lIns="91440" tIns="45720" rIns="91440" bIns="45720" rtlCol="0" anchor="b">
            <a:normAutofit/>
          </a:bodyPr>
          <a:lstStyle/>
          <a:p>
            <a:r>
              <a:rPr lang="en-US" sz="5200" kern="1200">
                <a:solidFill>
                  <a:srgbClr val="FFFFFF"/>
                </a:solidFill>
                <a:latin typeface="+mj-lt"/>
                <a:ea typeface="+mj-ea"/>
                <a:cs typeface="+mj-cs"/>
              </a:rPr>
              <a:t>Lina Solange Olivia</a:t>
            </a:r>
            <a:br>
              <a:rPr lang="en-US" sz="5200" kern="1200">
                <a:solidFill>
                  <a:srgbClr val="FFFFFF"/>
                </a:solidFill>
                <a:latin typeface="+mj-lt"/>
                <a:ea typeface="+mj-ea"/>
                <a:cs typeface="+mj-cs"/>
              </a:rPr>
            </a:br>
            <a:r>
              <a:rPr lang="en-US" sz="5200" kern="1200">
                <a:solidFill>
                  <a:srgbClr val="FFFFFF"/>
                </a:solidFill>
                <a:latin typeface="+mj-lt"/>
                <a:ea typeface="+mj-ea"/>
                <a:cs typeface="+mj-cs"/>
              </a:rPr>
              <a:t>Student ID :251388</a:t>
            </a:r>
          </a:p>
        </p:txBody>
      </p:sp>
      <p:sp>
        <p:nvSpPr>
          <p:cNvPr id="3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41"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cxnSp>
        <p:nvCxnSpPr>
          <p:cNvPr id="42" name="Straight Connector 4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069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itle 3">
            <a:extLst>
              <a:ext uri="{FF2B5EF4-FFF2-40B4-BE49-F238E27FC236}">
                <a16:creationId xmlns:a16="http://schemas.microsoft.com/office/drawing/2014/main" id="{0BBDEFC1-552E-FD6B-BEDF-93D6F32E3369}"/>
              </a:ext>
            </a:extLst>
          </p:cNvPr>
          <p:cNvSpPr>
            <a:spLocks noGrp="1"/>
          </p:cNvSpPr>
          <p:nvPr>
            <p:ph type="title"/>
          </p:nvPr>
        </p:nvSpPr>
        <p:spPr>
          <a:xfrm>
            <a:off x="1245072" y="1289765"/>
            <a:ext cx="3651101" cy="4270963"/>
          </a:xfrm>
        </p:spPr>
        <p:txBody>
          <a:bodyPr anchor="ctr">
            <a:normAutofit/>
          </a:bodyPr>
          <a:lstStyle/>
          <a:p>
            <a:pPr algn="ctr"/>
            <a:r>
              <a:rPr lang="en-GB" sz="5200" i="1">
                <a:solidFill>
                  <a:srgbClr val="FFFFFF"/>
                </a:solidFill>
              </a:rPr>
              <a:t>Introduction</a:t>
            </a:r>
          </a:p>
        </p:txBody>
      </p:sp>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 name="Content Placeholder 4">
            <a:extLst>
              <a:ext uri="{FF2B5EF4-FFF2-40B4-BE49-F238E27FC236}">
                <a16:creationId xmlns:a16="http://schemas.microsoft.com/office/drawing/2014/main" id="{DE90706A-F991-1FF8-2712-94EBD6FC9FC1}"/>
              </a:ext>
            </a:extLst>
          </p:cNvPr>
          <p:cNvSpPr>
            <a:spLocks noGrp="1"/>
          </p:cNvSpPr>
          <p:nvPr>
            <p:ph idx="1"/>
          </p:nvPr>
        </p:nvSpPr>
        <p:spPr>
          <a:xfrm>
            <a:off x="6297233" y="518400"/>
            <a:ext cx="4771607" cy="5837949"/>
          </a:xfrm>
        </p:spPr>
        <p:txBody>
          <a:bodyPr anchor="ctr">
            <a:normAutofit/>
          </a:bodyPr>
          <a:lstStyle/>
          <a:p>
            <a:pPr>
              <a:buFont typeface="Wingdings" panose="05000000000000000000" pitchFamily="2" charset="2"/>
              <a:buChar char="Ø"/>
            </a:pPr>
            <a:r>
              <a:rPr lang="en-GB" sz="2000">
                <a:solidFill>
                  <a:schemeClr val="tx1">
                    <a:alpha val="80000"/>
                  </a:schemeClr>
                </a:solidFill>
                <a:latin typeface="Abadi ExtraLight" panose="020B0204020104020204" pitchFamily="34" charset="0"/>
              </a:rPr>
              <a:t>Data management  and organization.</a:t>
            </a:r>
          </a:p>
          <a:p>
            <a:pPr marL="0" indent="0">
              <a:buNone/>
            </a:pPr>
            <a:endParaRPr lang="en-GB" sz="2000">
              <a:solidFill>
                <a:schemeClr val="tx1">
                  <a:alpha val="80000"/>
                </a:schemeClr>
              </a:solidFill>
              <a:latin typeface="Abadi ExtraLight" panose="020B0204020104020204" pitchFamily="34" charset="0"/>
            </a:endParaRPr>
          </a:p>
          <a:p>
            <a:pPr>
              <a:buFont typeface="Wingdings" panose="05000000000000000000" pitchFamily="2" charset="2"/>
              <a:buChar char="Ø"/>
            </a:pPr>
            <a:r>
              <a:rPr lang="en-GB" sz="2000">
                <a:solidFill>
                  <a:schemeClr val="tx1">
                    <a:alpha val="80000"/>
                  </a:schemeClr>
                </a:solidFill>
                <a:latin typeface="Abadi ExtraLight" panose="020B0204020104020204" pitchFamily="34" charset="0"/>
              </a:rPr>
              <a:t>Quality Improvement Initiatives.</a:t>
            </a:r>
          </a:p>
          <a:p>
            <a:pPr marL="0" indent="0">
              <a:buNone/>
            </a:pPr>
            <a:endParaRPr lang="en-GB" sz="2000">
              <a:solidFill>
                <a:schemeClr val="tx1">
                  <a:alpha val="80000"/>
                </a:schemeClr>
              </a:solidFill>
              <a:latin typeface="Abadi ExtraLight" panose="020B0204020104020204" pitchFamily="34" charset="0"/>
            </a:endParaRPr>
          </a:p>
          <a:p>
            <a:pPr>
              <a:buFont typeface="Wingdings" panose="05000000000000000000" pitchFamily="2" charset="2"/>
              <a:buChar char="Ø"/>
            </a:pPr>
            <a:r>
              <a:rPr lang="en-GB" sz="2000">
                <a:solidFill>
                  <a:schemeClr val="tx1">
                    <a:alpha val="80000"/>
                  </a:schemeClr>
                </a:solidFill>
                <a:latin typeface="Abadi ExtraLight" panose="020B0204020104020204" pitchFamily="34" charset="0"/>
              </a:rPr>
              <a:t>Budgeting Improvement Initiatives.</a:t>
            </a:r>
          </a:p>
          <a:p>
            <a:pPr marL="0" indent="0">
              <a:buNone/>
            </a:pPr>
            <a:endParaRPr lang="en-GB" sz="2000">
              <a:solidFill>
                <a:schemeClr val="tx1">
                  <a:alpha val="80000"/>
                </a:schemeClr>
              </a:solidFill>
              <a:latin typeface="Abadi ExtraLight" panose="020B0204020104020204" pitchFamily="34" charset="0"/>
            </a:endParaRPr>
          </a:p>
          <a:p>
            <a:pPr>
              <a:buFont typeface="Wingdings" panose="05000000000000000000" pitchFamily="2" charset="2"/>
              <a:buChar char="Ø"/>
            </a:pPr>
            <a:r>
              <a:rPr lang="en-GB" sz="2000">
                <a:solidFill>
                  <a:schemeClr val="tx1">
                    <a:alpha val="80000"/>
                  </a:schemeClr>
                </a:solidFill>
                <a:latin typeface="Abadi ExtraLight" panose="020B0204020104020204" pitchFamily="34" charset="0"/>
              </a:rPr>
              <a:t>Data Analysis And Reporting.</a:t>
            </a:r>
          </a:p>
          <a:p>
            <a:pPr marL="0" indent="0">
              <a:buNone/>
            </a:pPr>
            <a:endParaRPr lang="en-GB" sz="2000">
              <a:solidFill>
                <a:schemeClr val="tx1">
                  <a:alpha val="80000"/>
                </a:schemeClr>
              </a:solidFill>
              <a:latin typeface="Abadi ExtraLight" panose="020B0204020104020204" pitchFamily="34" charset="0"/>
            </a:endParaRPr>
          </a:p>
          <a:p>
            <a:pPr>
              <a:buFont typeface="Wingdings" panose="05000000000000000000" pitchFamily="2" charset="2"/>
              <a:buChar char="Ø"/>
            </a:pPr>
            <a:r>
              <a:rPr lang="en-GB" sz="2000">
                <a:solidFill>
                  <a:schemeClr val="tx1">
                    <a:alpha val="80000"/>
                  </a:schemeClr>
                </a:solidFill>
                <a:latin typeface="Abadi ExtraLight" panose="020B0204020104020204" pitchFamily="34" charset="0"/>
              </a:rPr>
              <a:t>Research Activities.</a:t>
            </a: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09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4" name="Rectangle 1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Freeform: Shape 1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9017B9-B506-6A9B-77E2-AE460BC812F4}"/>
              </a:ext>
            </a:extLst>
          </p:cNvPr>
          <p:cNvSpPr>
            <a:spLocks noGrp="1"/>
          </p:cNvSpPr>
          <p:nvPr>
            <p:ph type="title"/>
          </p:nvPr>
        </p:nvSpPr>
        <p:spPr>
          <a:xfrm>
            <a:off x="1143000" y="1676400"/>
            <a:ext cx="3810000" cy="3505200"/>
          </a:xfrm>
        </p:spPr>
        <p:txBody>
          <a:bodyPr vert="horz" lIns="91440" tIns="45720" rIns="91440" bIns="45720" rtlCol="0" anchor="t">
            <a:normAutofit/>
          </a:bodyPr>
          <a:lstStyle/>
          <a:p>
            <a:r>
              <a:rPr lang="en-US" sz="4000" kern="1200">
                <a:solidFill>
                  <a:schemeClr val="tx1"/>
                </a:solidFill>
                <a:latin typeface="+mj-lt"/>
                <a:ea typeface="+mj-ea"/>
                <a:cs typeface="+mj-cs"/>
              </a:rPr>
              <a:t>Data management  and organization.</a:t>
            </a:r>
            <a:br>
              <a:rPr lang="en-US" sz="4000" kern="1200">
                <a:solidFill>
                  <a:schemeClr val="tx1"/>
                </a:solidFill>
                <a:latin typeface="+mj-lt"/>
                <a:ea typeface="+mj-ea"/>
                <a:cs typeface="+mj-cs"/>
              </a:rPr>
            </a:br>
            <a:endParaRPr lang="en-US" sz="4000" kern="1200">
              <a:solidFill>
                <a:schemeClr val="tx1"/>
              </a:solidFill>
              <a:latin typeface="+mj-lt"/>
              <a:ea typeface="+mj-ea"/>
              <a:cs typeface="+mj-cs"/>
            </a:endParaRPr>
          </a:p>
        </p:txBody>
      </p:sp>
      <p:sp>
        <p:nvSpPr>
          <p:cNvPr id="6" name="Rectangle 3">
            <a:extLst>
              <a:ext uri="{FF2B5EF4-FFF2-40B4-BE49-F238E27FC236}">
                <a16:creationId xmlns:a16="http://schemas.microsoft.com/office/drawing/2014/main" id="{5975B6EF-EED7-DC8E-BE04-E6ED9A8AA98B}"/>
              </a:ext>
            </a:extLst>
          </p:cNvPr>
          <p:cNvSpPr>
            <a:spLocks noChangeArrowheads="1"/>
          </p:cNvSpPr>
          <p:nvPr/>
        </p:nvSpPr>
        <p:spPr bwMode="auto">
          <a:xfrm>
            <a:off x="5181604" y="1676400"/>
            <a:ext cx="5638796" cy="3505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a:ln>
                  <a:noFill/>
                </a:ln>
                <a:solidFill>
                  <a:prstClr val="black">
                    <a:alpha val="55000"/>
                  </a:prstClr>
                </a:solidFill>
                <a:effectLst/>
                <a:uLnTx/>
                <a:uFillTx/>
                <a:latin typeface="Aptos" panose="02110004020202020204"/>
                <a:ea typeface="+mn-ea"/>
                <a:cs typeface="+mn-cs"/>
              </a:rPr>
              <a:t>Data management and organization at Sunrise Care Home entails managing information legally and effectively during its whole existence.</a:t>
            </a:r>
            <a:br>
              <a:rPr kumimoji="0" lang="en-US" altLang="en-US" sz="2400" b="0" i="0" u="none" strike="noStrike" kern="1200" cap="none" spc="0" normalizeH="0" baseline="0" noProof="0">
                <a:ln>
                  <a:noFill/>
                </a:ln>
                <a:solidFill>
                  <a:prstClr val="black">
                    <a:alpha val="55000"/>
                  </a:prstClr>
                </a:solidFill>
                <a:effectLst/>
                <a:uLnTx/>
                <a:uFillTx/>
                <a:latin typeface="Aptos" panose="02110004020202020204"/>
                <a:ea typeface="+mn-ea"/>
                <a:cs typeface="+mn-cs"/>
              </a:rPr>
            </a:br>
            <a:r>
              <a:rPr kumimoji="0" lang="en-US" altLang="en-US" sz="2400" b="0" i="0" u="none" strike="noStrike" kern="1200" cap="none" spc="0" normalizeH="0" baseline="0" noProof="0">
                <a:ln>
                  <a:noFill/>
                </a:ln>
                <a:solidFill>
                  <a:prstClr val="black">
                    <a:alpha val="55000"/>
                  </a:prstClr>
                </a:solidFill>
                <a:effectLst/>
                <a:uLnTx/>
                <a:uFillTx/>
                <a:latin typeface="Aptos" panose="02110004020202020204"/>
                <a:ea typeface="+mn-ea"/>
                <a:cs typeface="+mn-cs"/>
              </a:rPr>
              <a:t>It basically involves building a trustworthy "corporate memory" that facilitates day-to-day operations. </a:t>
            </a:r>
            <a:br>
              <a:rPr kumimoji="0" lang="en-US" altLang="en-US" sz="2400" b="0" i="0" u="none" strike="noStrike" kern="1200" cap="none" spc="0" normalizeH="0" baseline="0" noProof="0">
                <a:ln>
                  <a:noFill/>
                </a:ln>
                <a:solidFill>
                  <a:prstClr val="black">
                    <a:alpha val="55000"/>
                  </a:prstClr>
                </a:solidFill>
                <a:effectLst/>
                <a:uLnTx/>
                <a:uFillTx/>
                <a:latin typeface="Aptos" panose="02110004020202020204"/>
                <a:ea typeface="+mn-ea"/>
                <a:cs typeface="+mn-cs"/>
              </a:rPr>
            </a:br>
            <a:endParaRPr kumimoji="0" lang="en-US" altLang="en-US" sz="2400" b="0" i="0" u="none" strike="noStrike" kern="1200" cap="none" spc="0" normalizeH="0" baseline="0" noProof="0">
              <a:ln>
                <a:noFill/>
              </a:ln>
              <a:solidFill>
                <a:prstClr val="black">
                  <a:alpha val="55000"/>
                </a:prstClr>
              </a:solidFill>
              <a:effectLst/>
              <a:uLnTx/>
              <a:uFillTx/>
              <a:latin typeface="Aptos" panose="02110004020202020204"/>
              <a:ea typeface="+mn-ea"/>
              <a:cs typeface="+mn-cs"/>
            </a:endParaRPr>
          </a:p>
        </p:txBody>
      </p:sp>
    </p:spTree>
    <p:extLst>
      <p:ext uri="{BB962C8B-B14F-4D97-AF65-F5344CB8AC3E}">
        <p14:creationId xmlns:p14="http://schemas.microsoft.com/office/powerpoint/2010/main" val="938711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20" name="Group 19">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21"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24" name="Group 2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5" name="Freeform: Shape 2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Freeform: Shape 2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Freeform: Shape 2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Freeform: Shape 2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Freeform: Shape 2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Freeform: Shape 2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Freeform: Shape 3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39BC9BE0-E2FA-9A7F-30F5-E50E8122590A}"/>
              </a:ext>
            </a:extLst>
          </p:cNvPr>
          <p:cNvSpPr>
            <a:spLocks noGrp="1"/>
          </p:cNvSpPr>
          <p:nvPr>
            <p:ph type="title"/>
          </p:nvPr>
        </p:nvSpPr>
        <p:spPr>
          <a:xfrm>
            <a:off x="786385" y="841248"/>
            <a:ext cx="5129600" cy="5340097"/>
          </a:xfrm>
        </p:spPr>
        <p:txBody>
          <a:bodyPr vert="horz" lIns="91440" tIns="45720" rIns="91440" bIns="45720" rtlCol="0" anchor="ctr">
            <a:normAutofit/>
          </a:bodyPr>
          <a:lstStyle/>
          <a:p>
            <a:r>
              <a:rPr lang="en-US" sz="4800" kern="1200">
                <a:solidFill>
                  <a:schemeClr val="bg1"/>
                </a:solidFill>
                <a:latin typeface="+mj-lt"/>
                <a:ea typeface="+mj-ea"/>
                <a:cs typeface="+mj-cs"/>
              </a:rPr>
              <a:t>Quality Improvement Initiatives.</a:t>
            </a:r>
            <a:br>
              <a:rPr lang="en-US" sz="4800" kern="1200">
                <a:solidFill>
                  <a:schemeClr val="bg1"/>
                </a:solidFill>
                <a:latin typeface="+mj-lt"/>
                <a:ea typeface="+mj-ea"/>
                <a:cs typeface="+mj-cs"/>
              </a:rPr>
            </a:br>
            <a:endParaRPr lang="en-US" sz="4800" kern="1200">
              <a:solidFill>
                <a:schemeClr val="bg1"/>
              </a:solidFill>
              <a:latin typeface="+mj-lt"/>
              <a:ea typeface="+mj-ea"/>
              <a:cs typeface="+mj-cs"/>
            </a:endParaRPr>
          </a:p>
        </p:txBody>
      </p:sp>
      <p:sp>
        <p:nvSpPr>
          <p:cNvPr id="11" name="Rectangle 1">
            <a:extLst>
              <a:ext uri="{FF2B5EF4-FFF2-40B4-BE49-F238E27FC236}">
                <a16:creationId xmlns:a16="http://schemas.microsoft.com/office/drawing/2014/main" id="{AD7E016E-B00F-04E0-6290-B0754DFE3A06}"/>
              </a:ext>
            </a:extLst>
          </p:cNvPr>
          <p:cNvSpPr>
            <a:spLocks noChangeArrowheads="1"/>
          </p:cNvSpPr>
          <p:nvPr/>
        </p:nvSpPr>
        <p:spPr bwMode="auto">
          <a:xfrm>
            <a:off x="6464410" y="841247"/>
            <a:ext cx="4484536" cy="534009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altLang="en-US" sz="1800" b="0" i="0" u="none" strike="noStrike" kern="1200" cap="none" spc="0" normalizeH="0" baseline="0" noProof="0">
                <a:ln>
                  <a:noFill/>
                </a:ln>
                <a:solidFill>
                  <a:srgbClr val="0E2841"/>
                </a:solidFill>
                <a:effectLst/>
                <a:uLnTx/>
                <a:uFillTx/>
                <a:latin typeface="Aptos" panose="02110004020202020204"/>
                <a:ea typeface="+mn-ea"/>
                <a:cs typeface="+mn-cs"/>
              </a:rPr>
              <a:t>The Quality Improvement (QI) Initiatives at Sunrise Care Home entail a methodical approach to improving the safety of care. </a:t>
            </a:r>
            <a:br>
              <a:rPr kumimoji="0" lang="en-US" altLang="en-US" sz="1800" b="0" i="0" u="none" strike="noStrike" kern="1200" cap="none" spc="0" normalizeH="0" baseline="0" noProof="0">
                <a:ln>
                  <a:noFill/>
                </a:ln>
                <a:solidFill>
                  <a:srgbClr val="0E2841"/>
                </a:solidFill>
                <a:effectLst/>
                <a:uLnTx/>
                <a:uFillTx/>
                <a:latin typeface="Aptos" panose="02110004020202020204"/>
                <a:ea typeface="+mn-ea"/>
                <a:cs typeface="+mn-cs"/>
              </a:rPr>
            </a:br>
            <a:r>
              <a:rPr kumimoji="0" lang="en-US" altLang="en-US" sz="1800" b="0" i="0" u="none" strike="noStrike" kern="1200" cap="none" spc="0" normalizeH="0" baseline="0" noProof="0">
                <a:ln>
                  <a:noFill/>
                </a:ln>
                <a:solidFill>
                  <a:srgbClr val="0E2841"/>
                </a:solidFill>
                <a:effectLst/>
                <a:uLnTx/>
                <a:uFillTx/>
                <a:latin typeface="Aptos" panose="02110004020202020204"/>
                <a:ea typeface="+mn-ea"/>
                <a:cs typeface="+mn-cs"/>
              </a:rPr>
              <a:t>This is supported by the usage of Microsoft Excel, which makes it easier to gather and track data in order  to track advancement and pinpoint areas that require development.</a:t>
            </a:r>
            <a:br>
              <a:rPr kumimoji="0" lang="en-US" altLang="en-US" sz="1800" b="0" i="0" u="none" strike="noStrike" kern="1200" cap="none" spc="0" normalizeH="0" baseline="0" noProof="0">
                <a:ln>
                  <a:noFill/>
                </a:ln>
                <a:solidFill>
                  <a:srgbClr val="0E2841"/>
                </a:solidFill>
                <a:effectLst/>
                <a:uLnTx/>
                <a:uFillTx/>
                <a:latin typeface="Aptos" panose="02110004020202020204"/>
                <a:ea typeface="+mn-ea"/>
                <a:cs typeface="+mn-cs"/>
              </a:rPr>
            </a:br>
            <a:endParaRPr kumimoji="0" lang="en-US" altLang="en-US" sz="1800" b="0" i="0" u="none" strike="noStrike" kern="1200" cap="none" spc="0" normalizeH="0" baseline="0" noProof="0">
              <a:ln>
                <a:noFill/>
              </a:ln>
              <a:solidFill>
                <a:srgbClr val="0E2841"/>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90899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Rectangle 29">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2" name="Oval 3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63678AE-6F69-1787-199C-3BD9EF20ADB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Budgeting And Financial Management</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688E6BF6-4EC1-BCF0-0631-9C9566E9BA11}"/>
              </a:ext>
            </a:extLst>
          </p:cNvPr>
          <p:cNvSpPr>
            <a:spLocks noGrp="1"/>
          </p:cNvSpPr>
          <p:nvPr>
            <p:ph idx="1"/>
          </p:nvPr>
        </p:nvSpPr>
        <p:spPr>
          <a:xfrm>
            <a:off x="6503158" y="649480"/>
            <a:ext cx="4862447" cy="5546047"/>
          </a:xfrm>
        </p:spPr>
        <p:txBody>
          <a:bodyPr anchor="ctr">
            <a:normAutofit/>
          </a:bodyPr>
          <a:lstStyle/>
          <a:p>
            <a:pPr marL="0" indent="0">
              <a:buNone/>
            </a:pPr>
            <a:r>
              <a:rPr lang="en-GB" sz="2000">
                <a:latin typeface="Abadi ExtraLight" panose="020B0204020104020204" pitchFamily="34" charset="0"/>
              </a:rPr>
              <a:t>In the Sunrise Care Home, effective budgeting and financial management—whether through Excel or other software—entails establishing strong systems to handle funds responsibly, ensuring high-quality care services are provided within the allocated resources.</a:t>
            </a:r>
          </a:p>
          <a:p>
            <a:pPr marL="0" indent="0">
              <a:buNone/>
            </a:pPr>
            <a:endParaRPr lang="en-GB" sz="2000"/>
          </a:p>
        </p:txBody>
      </p:sp>
    </p:spTree>
    <p:extLst>
      <p:ext uri="{BB962C8B-B14F-4D97-AF65-F5344CB8AC3E}">
        <p14:creationId xmlns:p14="http://schemas.microsoft.com/office/powerpoint/2010/main" val="4113490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CFCDAF-46CE-4056-866C-5EE9122FD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a:extLst>
              <a:ext uri="{FF2B5EF4-FFF2-40B4-BE49-F238E27FC236}">
                <a16:creationId xmlns:a16="http://schemas.microsoft.com/office/drawing/2014/main" id="{9F587EB1-1674-4B8B-88AD-2A81FFFB5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Magnifying glass showing decling performance">
            <a:extLst>
              <a:ext uri="{FF2B5EF4-FFF2-40B4-BE49-F238E27FC236}">
                <a16:creationId xmlns:a16="http://schemas.microsoft.com/office/drawing/2014/main" id="{BCCCF824-9A12-B56B-2C4B-97390B65109B}"/>
              </a:ext>
            </a:extLst>
          </p:cNvPr>
          <p:cNvPicPr>
            <a:picLocks noChangeAspect="1"/>
          </p:cNvPicPr>
          <p:nvPr/>
        </p:nvPicPr>
        <p:blipFill>
          <a:blip r:embed="rId2">
            <a:duotone>
              <a:schemeClr val="accent1">
                <a:shade val="45000"/>
                <a:satMod val="135000"/>
              </a:schemeClr>
              <a:prstClr val="white"/>
            </a:duotone>
            <a:alphaModFix amt="35000"/>
          </a:blip>
          <a:srcRect t="1220" b="14510"/>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45585B56-3567-AFD2-1887-24001BE302DA}"/>
              </a:ext>
            </a:extLst>
          </p:cNvPr>
          <p:cNvSpPr>
            <a:spLocks noGrp="1"/>
          </p:cNvSpPr>
          <p:nvPr>
            <p:ph type="title"/>
          </p:nvPr>
        </p:nvSpPr>
        <p:spPr>
          <a:xfrm>
            <a:off x="838199" y="381934"/>
            <a:ext cx="5257801" cy="5181523"/>
          </a:xfrm>
        </p:spPr>
        <p:txBody>
          <a:bodyPr anchor="b">
            <a:normAutofit/>
          </a:bodyPr>
          <a:lstStyle/>
          <a:p>
            <a:r>
              <a:rPr lang="en-GB" sz="8000">
                <a:solidFill>
                  <a:srgbClr val="FFFFFF"/>
                </a:solidFill>
              </a:rPr>
              <a:t>Data Analysis And Reporting</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01F9B31-BCD4-7A88-C382-D064592D4E84}"/>
              </a:ext>
            </a:extLst>
          </p:cNvPr>
          <p:cNvSpPr>
            <a:spLocks noGrp="1"/>
          </p:cNvSpPr>
          <p:nvPr>
            <p:ph idx="1"/>
          </p:nvPr>
        </p:nvSpPr>
        <p:spPr>
          <a:xfrm>
            <a:off x="7229042" y="698643"/>
            <a:ext cx="4124758" cy="5301467"/>
          </a:xfrm>
        </p:spPr>
        <p:txBody>
          <a:bodyPr anchor="b">
            <a:normAutofit/>
          </a:bodyPr>
          <a:lstStyle/>
          <a:p>
            <a:pPr marL="0" indent="0">
              <a:buNone/>
            </a:pPr>
            <a:r>
              <a:rPr lang="en-GB" sz="2000">
                <a:solidFill>
                  <a:srgbClr val="FFFFFF"/>
                </a:solidFill>
                <a:latin typeface="Abadi ExtraLight" panose="020B0204020104020204" pitchFamily="34" charset="0"/>
              </a:rPr>
              <a:t>In the sunrise care home, data analysis and reporting through Microsoft Excel involves methodically gathering, analysing and displaying information.</a:t>
            </a:r>
            <a:br>
              <a:rPr lang="en-GB" sz="2000">
                <a:solidFill>
                  <a:srgbClr val="FFFFFF"/>
                </a:solidFill>
              </a:rPr>
            </a:br>
            <a:endParaRPr lang="en-GB" sz="2000">
              <a:solidFill>
                <a:srgbClr val="FFFFFF"/>
              </a:solidFill>
            </a:endParaRPr>
          </a:p>
          <a:p>
            <a:pPr marL="0" indent="0">
              <a:buNone/>
            </a:pPr>
            <a:endParaRPr lang="en-GB" sz="2000">
              <a:solidFill>
                <a:srgbClr val="FFFFFF"/>
              </a:solidFill>
            </a:endParaRPr>
          </a:p>
        </p:txBody>
      </p:sp>
    </p:spTree>
    <p:extLst>
      <p:ext uri="{BB962C8B-B14F-4D97-AF65-F5344CB8AC3E}">
        <p14:creationId xmlns:p14="http://schemas.microsoft.com/office/powerpoint/2010/main" val="3727559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734232-A0D7-4AE0-7C26-1A53E99D3B13}"/>
              </a:ext>
            </a:extLst>
          </p:cNvPr>
          <p:cNvSpPr>
            <a:spLocks noGrp="1"/>
          </p:cNvSpPr>
          <p:nvPr>
            <p:ph type="title"/>
          </p:nvPr>
        </p:nvSpPr>
        <p:spPr>
          <a:xfrm>
            <a:off x="1143000" y="1676400"/>
            <a:ext cx="3810000" cy="3505200"/>
          </a:xfrm>
        </p:spPr>
        <p:txBody>
          <a:bodyPr anchor="t">
            <a:normAutofit/>
          </a:bodyPr>
          <a:lstStyle/>
          <a:p>
            <a:r>
              <a:rPr lang="en-GB" sz="4000"/>
              <a:t>Research Activities</a:t>
            </a:r>
          </a:p>
        </p:txBody>
      </p:sp>
      <p:sp>
        <p:nvSpPr>
          <p:cNvPr id="3" name="Content Placeholder 2">
            <a:extLst>
              <a:ext uri="{FF2B5EF4-FFF2-40B4-BE49-F238E27FC236}">
                <a16:creationId xmlns:a16="http://schemas.microsoft.com/office/drawing/2014/main" id="{1E0C9CAF-CA01-12FF-269A-42BD7F45A777}"/>
              </a:ext>
            </a:extLst>
          </p:cNvPr>
          <p:cNvSpPr>
            <a:spLocks noGrp="1"/>
          </p:cNvSpPr>
          <p:nvPr>
            <p:ph idx="1"/>
          </p:nvPr>
        </p:nvSpPr>
        <p:spPr>
          <a:xfrm>
            <a:off x="5181604" y="1676400"/>
            <a:ext cx="5638796" cy="3505200"/>
          </a:xfrm>
        </p:spPr>
        <p:txBody>
          <a:bodyPr>
            <a:normAutofit/>
          </a:bodyPr>
          <a:lstStyle/>
          <a:p>
            <a:pPr marL="0" indent="0">
              <a:buNone/>
            </a:pPr>
            <a:r>
              <a:rPr lang="en-GB" sz="2400">
                <a:solidFill>
                  <a:schemeClr val="tx1">
                    <a:alpha val="55000"/>
                  </a:schemeClr>
                </a:solidFill>
                <a:latin typeface="Abadi ExtraLight" panose="020B0204020104020204" pitchFamily="34" charset="0"/>
              </a:rPr>
              <a:t>The application of research activities involves the practical utilization of data management and analysis skills in Microsoft Excel to aid different kinds of health and social care research carried out in the sunrise care home environment.</a:t>
            </a:r>
          </a:p>
          <a:p>
            <a:pPr marL="0" indent="0">
              <a:buNone/>
            </a:pPr>
            <a:endParaRPr lang="en-GB" sz="2400">
              <a:solidFill>
                <a:schemeClr val="tx1">
                  <a:alpha val="55000"/>
                </a:schemeClr>
              </a:solidFill>
            </a:endParaRPr>
          </a:p>
        </p:txBody>
      </p:sp>
    </p:spTree>
    <p:extLst>
      <p:ext uri="{BB962C8B-B14F-4D97-AF65-F5344CB8AC3E}">
        <p14:creationId xmlns:p14="http://schemas.microsoft.com/office/powerpoint/2010/main" val="3540565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48727275-E41D-5AA1-1C94-86F40CC0B1C3}"/>
              </a:ext>
            </a:extLst>
          </p:cNvPr>
          <p:cNvPicPr>
            <a:picLocks noChangeAspect="1"/>
          </p:cNvPicPr>
          <p:nvPr/>
        </p:nvPicPr>
        <p:blipFill>
          <a:blip r:embed="rId3">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31" name="Rectangle 3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B694AE5-325E-B267-D8E9-35EC9AF8D23D}"/>
              </a:ext>
            </a:extLst>
          </p:cNvPr>
          <p:cNvSpPr>
            <a:spLocks noGrp="1"/>
          </p:cNvSpPr>
          <p:nvPr>
            <p:ph type="title"/>
          </p:nvPr>
        </p:nvSpPr>
        <p:spPr>
          <a:xfrm>
            <a:off x="838200" y="365125"/>
            <a:ext cx="10515600" cy="1325563"/>
          </a:xfrm>
        </p:spPr>
        <p:txBody>
          <a:bodyPr>
            <a:normAutofit/>
          </a:bodyPr>
          <a:lstStyle/>
          <a:p>
            <a:r>
              <a:rPr lang="en-GB"/>
              <a:t>Advantages</a:t>
            </a:r>
          </a:p>
        </p:txBody>
      </p:sp>
      <p:graphicFrame>
        <p:nvGraphicFramePr>
          <p:cNvPr id="26" name="Content Placeholder 2">
            <a:extLst>
              <a:ext uri="{FF2B5EF4-FFF2-40B4-BE49-F238E27FC236}">
                <a16:creationId xmlns:a16="http://schemas.microsoft.com/office/drawing/2014/main" id="{363ECA7E-6334-9DAA-07E0-B5A5DF1583B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83150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6965F5B-152E-E16F-9258-B1CF6C4C0964}"/>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Disadvantages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aphicFrame>
        <p:nvGraphicFramePr>
          <p:cNvPr id="5" name="Content Placeholder 2">
            <a:extLst>
              <a:ext uri="{FF2B5EF4-FFF2-40B4-BE49-F238E27FC236}">
                <a16:creationId xmlns:a16="http://schemas.microsoft.com/office/drawing/2014/main" id="{E9BAC5BF-CCFD-EF1B-4EFF-6BAD01B3D14B}"/>
              </a:ext>
            </a:extLst>
          </p:cNvPr>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6660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D3976BA-8C86-BED2-0A46-B4B18FC0F59F}"/>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3E1982D3-A72C-137B-6797-CA5E245AF760}"/>
              </a:ext>
            </a:extLst>
          </p:cNvPr>
          <p:cNvSpPr>
            <a:spLocks noGrp="1"/>
          </p:cNvSpPr>
          <p:nvPr>
            <p:ph idx="1"/>
          </p:nvPr>
        </p:nvSpPr>
        <p:spPr>
          <a:xfrm>
            <a:off x="4447308" y="591344"/>
            <a:ext cx="6906491" cy="5585619"/>
          </a:xfrm>
        </p:spPr>
        <p:txBody>
          <a:bodyPr anchor="ctr">
            <a:normAutofit/>
          </a:bodyPr>
          <a:lstStyle/>
          <a:p>
            <a:r>
              <a:rPr lang="en-GB">
                <a:latin typeface="Abadi ExtraLight" panose="020F0502020204030204" pitchFamily="34" charset="0"/>
              </a:rPr>
              <a:t>Microsoft  Excel is very important in sunrise care home for more organization and to improve the management.</a:t>
            </a:r>
          </a:p>
          <a:p>
            <a:r>
              <a:rPr lang="en-GB">
                <a:latin typeface="Abadi ExtraLight" panose="020F0502020204030204" pitchFamily="34" charset="0"/>
              </a:rPr>
              <a:t>Office 365 benefits include enhanced productivity, collaboration tools, and accessibility from multiple devices</a:t>
            </a:r>
          </a:p>
          <a:p>
            <a:r>
              <a:rPr lang="en-GB" b="1">
                <a:latin typeface="Abadi ExtraLight" panose="020F0502020204030204" pitchFamily="34" charset="0"/>
              </a:rPr>
              <a:t>In conclusion, office 365 improves communication and collaboration, enhances data security and compliance, and ultimately frees up staff, by giving more attention to the patient.</a:t>
            </a:r>
            <a:endParaRPr lang="en-GB">
              <a:latin typeface="Abadi ExtraLight" panose="020F0502020204030204" pitchFamily="34" charset="0"/>
            </a:endParaRPr>
          </a:p>
        </p:txBody>
      </p:sp>
    </p:spTree>
    <p:extLst>
      <p:ext uri="{BB962C8B-B14F-4D97-AF65-F5344CB8AC3E}">
        <p14:creationId xmlns:p14="http://schemas.microsoft.com/office/powerpoint/2010/main" val="4062047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pattFill prst="ltHorz">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C1569-DA4E-83EE-1E17-9BC46891C789}"/>
              </a:ext>
            </a:extLst>
          </p:cNvPr>
          <p:cNvSpPr>
            <a:spLocks noGrp="1"/>
          </p:cNvSpPr>
          <p:nvPr>
            <p:ph type="title"/>
          </p:nvPr>
        </p:nvSpPr>
        <p:spPr>
          <a:pattFill prst="pct50">
            <a:fgClr>
              <a:schemeClr val="accent1"/>
            </a:fgClr>
            <a:bgClr>
              <a:schemeClr val="bg1"/>
            </a:bgClr>
          </a:pattFill>
        </p:spPr>
        <p:txBody>
          <a:bodyPr/>
          <a:lstStyle/>
          <a:p>
            <a:pPr algn="ctr"/>
            <a:r>
              <a:rPr lang="en-GB"/>
              <a:t>References</a:t>
            </a:r>
          </a:p>
        </p:txBody>
      </p:sp>
      <p:sp useBgFill="1">
        <p:nvSpPr>
          <p:cNvPr id="3" name="Content Placeholder 2">
            <a:extLst>
              <a:ext uri="{FF2B5EF4-FFF2-40B4-BE49-F238E27FC236}">
                <a16:creationId xmlns:a16="http://schemas.microsoft.com/office/drawing/2014/main" id="{62072D39-7564-D6EE-1907-58373D173049}"/>
              </a:ext>
            </a:extLst>
          </p:cNvPr>
          <p:cNvSpPr>
            <a:spLocks noGrp="1"/>
          </p:cNvSpPr>
          <p:nvPr>
            <p:ph idx="1"/>
          </p:nvPr>
        </p:nvSpPr>
        <p:spPr>
          <a:xfrm>
            <a:off x="640772" y="1690688"/>
            <a:ext cx="10515600" cy="4351338"/>
          </a:xfrm>
        </p:spPr>
        <p:txBody>
          <a:bodyPr vert="horz" lIns="91440" tIns="45720" rIns="91440" bIns="45720" rtlCol="0" anchor="t">
            <a:normAutofit/>
          </a:bodyPr>
          <a:lstStyle/>
          <a:p>
            <a:r>
              <a:rPr lang="en-GB"/>
              <a:t>Paul Stewart  , (25/04/2025) https;//www.nhsba.nhs.uk.(Acessed 3/11/2025).</a:t>
            </a:r>
          </a:p>
          <a:p>
            <a:r>
              <a:rPr lang="en-GB"/>
              <a:t>British Geriatics society, Chris O’  Brien,( 2023)https;//www.health.org.uk.(Acessed 3/11/2025).</a:t>
            </a:r>
          </a:p>
          <a:p>
            <a:r>
              <a:rPr lang="en-GB"/>
              <a:t> Published by </a:t>
            </a:r>
            <a:r>
              <a:rPr lang="en-GB" err="1"/>
              <a:t>Nhs</a:t>
            </a:r>
            <a:r>
              <a:rPr lang="en-GB"/>
              <a:t> , (29/11/2023 )https;//www.health.org.uk.(Acessed 4/11/2025).</a:t>
            </a:r>
          </a:p>
          <a:p>
            <a:r>
              <a:rPr lang="en-GB"/>
              <a:t>Robert York (04/06/2024)https;//level 4.healthcare courses .org .</a:t>
            </a:r>
            <a:r>
              <a:rPr lang="en-GB" err="1"/>
              <a:t>uk</a:t>
            </a:r>
            <a:r>
              <a:rPr lang="en-GB"/>
              <a:t> articles .</a:t>
            </a:r>
            <a:r>
              <a:rPr lang="en-GB" err="1"/>
              <a:t>aspx</a:t>
            </a:r>
            <a:r>
              <a:rPr lang="en-GB"/>
              <a:t> (</a:t>
            </a:r>
            <a:r>
              <a:rPr lang="en-GB" err="1"/>
              <a:t>Acessed</a:t>
            </a:r>
            <a:r>
              <a:rPr lang="en-GB"/>
              <a:t> 4/11/2025).</a:t>
            </a:r>
          </a:p>
          <a:p>
            <a:pPr marL="0" indent="0">
              <a:buNone/>
            </a:pPr>
            <a:endParaRPr lang="en-GB"/>
          </a:p>
          <a:p>
            <a:endParaRPr lang="en-GB"/>
          </a:p>
        </p:txBody>
      </p:sp>
    </p:spTree>
    <p:extLst>
      <p:ext uri="{BB962C8B-B14F-4D97-AF65-F5344CB8AC3E}">
        <p14:creationId xmlns:p14="http://schemas.microsoft.com/office/powerpoint/2010/main" val="3661670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680CA-6934-2C55-16F5-14E94151C011}"/>
              </a:ext>
            </a:extLst>
          </p:cNvPr>
          <p:cNvSpPr>
            <a:spLocks noGrp="1"/>
          </p:cNvSpPr>
          <p:nvPr>
            <p:ph type="title"/>
          </p:nvPr>
        </p:nvSpPr>
        <p:spPr>
          <a:xfrm>
            <a:off x="650054" y="2277042"/>
            <a:ext cx="10891892" cy="1603703"/>
          </a:xfrm>
        </p:spPr>
        <p:txBody>
          <a:bodyPr>
            <a:normAutofit/>
          </a:bodyPr>
          <a:lstStyle/>
          <a:p>
            <a:pPr algn="ctr"/>
            <a:r>
              <a:rPr lang="en-GB" sz="4400" dirty="0"/>
              <a:t>Digital literacy in sunrise care home</a:t>
            </a:r>
          </a:p>
        </p:txBody>
      </p:sp>
      <p:sp>
        <p:nvSpPr>
          <p:cNvPr id="4" name="TextBox 3">
            <a:extLst>
              <a:ext uri="{FF2B5EF4-FFF2-40B4-BE49-F238E27FC236}">
                <a16:creationId xmlns:a16="http://schemas.microsoft.com/office/drawing/2014/main" id="{C04B0E4E-9022-7EBC-D844-0EF1E117CF68}"/>
              </a:ext>
            </a:extLst>
          </p:cNvPr>
          <p:cNvSpPr txBox="1"/>
          <p:nvPr/>
        </p:nvSpPr>
        <p:spPr>
          <a:xfrm>
            <a:off x="3601770" y="4191755"/>
            <a:ext cx="4988460"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BC72F0">
                    <a:lumMod val="50000"/>
                  </a:srgbClr>
                </a:solidFill>
                <a:effectLst/>
                <a:uLnTx/>
                <a:uFillTx/>
                <a:latin typeface="Gill Sans MT" panose="020B0502020104020203"/>
                <a:ea typeface="+mn-ea"/>
                <a:cs typeface="+mn-cs"/>
              </a:rPr>
              <a:t>ABOSEDE BANJO  2516291</a:t>
            </a:r>
          </a:p>
        </p:txBody>
      </p:sp>
    </p:spTree>
    <p:extLst>
      <p:ext uri="{BB962C8B-B14F-4D97-AF65-F5344CB8AC3E}">
        <p14:creationId xmlns:p14="http://schemas.microsoft.com/office/powerpoint/2010/main" val="3870048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5900A-1BF0-1E03-D78F-8EB24728B22A}"/>
              </a:ext>
            </a:extLst>
          </p:cNvPr>
          <p:cNvSpPr>
            <a:spLocks noGrp="1"/>
          </p:cNvSpPr>
          <p:nvPr>
            <p:ph type="title"/>
          </p:nvPr>
        </p:nvSpPr>
        <p:spPr>
          <a:xfrm>
            <a:off x="1451579" y="804519"/>
            <a:ext cx="9603275" cy="1049235"/>
          </a:xfrm>
        </p:spPr>
        <p:txBody>
          <a:bodyPr>
            <a:normAutofit/>
          </a:bodyPr>
          <a:lstStyle/>
          <a:p>
            <a:r>
              <a:rPr lang="en-US"/>
              <a:t>Introduction:</a:t>
            </a:r>
          </a:p>
        </p:txBody>
      </p:sp>
      <p:sp>
        <p:nvSpPr>
          <p:cNvPr id="25" name="Content Placeholder 7">
            <a:extLst>
              <a:ext uri="{FF2B5EF4-FFF2-40B4-BE49-F238E27FC236}">
                <a16:creationId xmlns:a16="http://schemas.microsoft.com/office/drawing/2014/main" id="{3110BB19-0BA6-F748-E76A-84388B067866}"/>
              </a:ext>
            </a:extLst>
          </p:cNvPr>
          <p:cNvSpPr>
            <a:spLocks noGrp="1"/>
          </p:cNvSpPr>
          <p:nvPr>
            <p:ph idx="1"/>
          </p:nvPr>
        </p:nvSpPr>
        <p:spPr>
          <a:xfrm>
            <a:off x="1451579" y="2015734"/>
            <a:ext cx="4162555" cy="3450613"/>
          </a:xfrm>
        </p:spPr>
        <p:txBody>
          <a:bodyPr>
            <a:normAutofit/>
          </a:bodyPr>
          <a:lstStyle/>
          <a:p>
            <a:r>
              <a:rPr lang="en-US" dirty="0"/>
              <a:t>Digital Literacy is the ability to use technology.</a:t>
            </a:r>
          </a:p>
          <a:p>
            <a:r>
              <a:rPr lang="en-US" dirty="0"/>
              <a:t>Skills are required for a good digital technology.</a:t>
            </a:r>
          </a:p>
          <a:p>
            <a:endParaRPr lang="en-US" dirty="0"/>
          </a:p>
          <a:p>
            <a:r>
              <a:rPr lang="en-US" sz="1200" dirty="0"/>
              <a:t>UNESCO [2018]</a:t>
            </a:r>
          </a:p>
        </p:txBody>
      </p:sp>
      <p:pic>
        <p:nvPicPr>
          <p:cNvPr id="4" name="Content Placeholder 3" descr="A person wearing virtual reality goggles&#10;&#10;AI-generated content may be incorrect.">
            <a:extLst>
              <a:ext uri="{FF2B5EF4-FFF2-40B4-BE49-F238E27FC236}">
                <a16:creationId xmlns:a16="http://schemas.microsoft.com/office/drawing/2014/main" id="{A58FDE75-E6FB-0C87-3012-F7387D140EDD}"/>
              </a:ext>
            </a:extLst>
          </p:cNvPr>
          <p:cNvPicPr>
            <a:picLocks noChangeAspect="1"/>
          </p:cNvPicPr>
          <p:nvPr/>
        </p:nvPicPr>
        <p:blipFill>
          <a:blip r:embed="rId2"/>
          <a:stretch>
            <a:fillRect/>
          </a:stretch>
        </p:blipFill>
        <p:spPr>
          <a:xfrm>
            <a:off x="6094411" y="2085493"/>
            <a:ext cx="4960443" cy="3311095"/>
          </a:xfrm>
          <a:prstGeom prst="rect">
            <a:avLst/>
          </a:prstGeom>
        </p:spPr>
      </p:pic>
    </p:spTree>
    <p:extLst>
      <p:ext uri="{BB962C8B-B14F-4D97-AF65-F5344CB8AC3E}">
        <p14:creationId xmlns:p14="http://schemas.microsoft.com/office/powerpoint/2010/main" val="3033689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F35A8-CA3C-9662-1363-41B9ABA60406}"/>
              </a:ext>
            </a:extLst>
          </p:cNvPr>
          <p:cNvSpPr>
            <a:spLocks noGrp="1"/>
          </p:cNvSpPr>
          <p:nvPr>
            <p:ph type="title"/>
          </p:nvPr>
        </p:nvSpPr>
        <p:spPr/>
        <p:txBody>
          <a:bodyPr/>
          <a:lstStyle/>
          <a:p>
            <a:r>
              <a:rPr lang="en-US" err="1"/>
              <a:t>Digtial</a:t>
            </a:r>
            <a:r>
              <a:rPr lang="en-US"/>
              <a:t>  </a:t>
            </a:r>
            <a:r>
              <a:rPr lang="en-US" err="1"/>
              <a:t>litercacy</a:t>
            </a:r>
            <a:r>
              <a:rPr lang="en-US"/>
              <a:t> in </a:t>
            </a:r>
            <a:r>
              <a:rPr lang="en-US" err="1"/>
              <a:t>sunrice</a:t>
            </a:r>
            <a:r>
              <a:rPr lang="en-US"/>
              <a:t> care home</a:t>
            </a:r>
          </a:p>
        </p:txBody>
      </p:sp>
      <p:sp>
        <p:nvSpPr>
          <p:cNvPr id="3" name="Content Placeholder 2">
            <a:extLst>
              <a:ext uri="{FF2B5EF4-FFF2-40B4-BE49-F238E27FC236}">
                <a16:creationId xmlns:a16="http://schemas.microsoft.com/office/drawing/2014/main" id="{A75FA19E-4B89-8861-8C0D-89F266DA0B68}"/>
              </a:ext>
            </a:extLst>
          </p:cNvPr>
          <p:cNvSpPr>
            <a:spLocks noGrp="1"/>
          </p:cNvSpPr>
          <p:nvPr>
            <p:ph idx="1"/>
          </p:nvPr>
        </p:nvSpPr>
        <p:spPr>
          <a:xfrm>
            <a:off x="760491" y="1853754"/>
            <a:ext cx="11145389" cy="3775553"/>
          </a:xfrm>
        </p:spPr>
        <p:txBody>
          <a:bodyPr/>
          <a:lstStyle/>
          <a:p>
            <a:r>
              <a:rPr lang="en-US" dirty="0"/>
              <a:t>Digital Literacy is both important to both the staff and residents.</a:t>
            </a:r>
          </a:p>
          <a:p>
            <a:pPr marL="0" indent="0">
              <a:buNone/>
            </a:pPr>
            <a:r>
              <a:rPr lang="en-US" dirty="0"/>
              <a:t>For the staff  there would be able to sort out online training of the resident , communication with email ,video call, online portals for family and health professionals.</a:t>
            </a:r>
          </a:p>
          <a:p>
            <a:r>
              <a:rPr lang="en-US" dirty="0"/>
              <a:t>For the resident  social connection reduces lonelyness with the help video calls, also they have smart devices that can help with games , music and learning online.</a:t>
            </a:r>
          </a:p>
          <a:p>
            <a:pPr marL="0" indent="0">
              <a:buNone/>
            </a:pPr>
            <a:endParaRPr lang="en-US" dirty="0"/>
          </a:p>
          <a:p>
            <a:pPr marL="0" indent="0">
              <a:buNone/>
            </a:pPr>
            <a:r>
              <a:rPr lang="en-US" sz="1200" dirty="0"/>
              <a:t>NHS.DIGITAL(2025)</a:t>
            </a:r>
          </a:p>
        </p:txBody>
      </p:sp>
    </p:spTree>
    <p:extLst>
      <p:ext uri="{BB962C8B-B14F-4D97-AF65-F5344CB8AC3E}">
        <p14:creationId xmlns:p14="http://schemas.microsoft.com/office/powerpoint/2010/main" val="1146290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6337B-6F67-2B9E-41AE-0A219E952B40}"/>
              </a:ext>
            </a:extLst>
          </p:cNvPr>
          <p:cNvSpPr>
            <a:spLocks noGrp="1"/>
          </p:cNvSpPr>
          <p:nvPr>
            <p:ph type="title"/>
          </p:nvPr>
        </p:nvSpPr>
        <p:spPr>
          <a:xfrm>
            <a:off x="1451579" y="804519"/>
            <a:ext cx="9603275" cy="689303"/>
          </a:xfrm>
        </p:spPr>
        <p:txBody>
          <a:bodyPr/>
          <a:lstStyle/>
          <a:p>
            <a:pPr algn="ctr"/>
            <a:r>
              <a:rPr lang="en-US" cap="none" dirty="0"/>
              <a:t>Advantages and </a:t>
            </a:r>
            <a:r>
              <a:rPr lang="en-US" cap="none" dirty="0" err="1"/>
              <a:t>disavantages</a:t>
            </a:r>
            <a:r>
              <a:rPr lang="en-US" cap="none" dirty="0"/>
              <a:t> of </a:t>
            </a:r>
            <a:r>
              <a:rPr lang="en-US" cap="none" dirty="0" err="1"/>
              <a:t>digtal</a:t>
            </a:r>
            <a:r>
              <a:rPr lang="en-US" cap="none" dirty="0"/>
              <a:t> </a:t>
            </a:r>
            <a:r>
              <a:rPr lang="en-US" cap="none" dirty="0" err="1"/>
              <a:t>litercy</a:t>
            </a:r>
            <a:endParaRPr lang="en-US" cap="none" dirty="0"/>
          </a:p>
        </p:txBody>
      </p:sp>
      <p:sp>
        <p:nvSpPr>
          <p:cNvPr id="3" name="Content Placeholder 2">
            <a:extLst>
              <a:ext uri="{FF2B5EF4-FFF2-40B4-BE49-F238E27FC236}">
                <a16:creationId xmlns:a16="http://schemas.microsoft.com/office/drawing/2014/main" id="{961D414A-0170-07D4-1CE7-1FC4358805EE}"/>
              </a:ext>
            </a:extLst>
          </p:cNvPr>
          <p:cNvSpPr>
            <a:spLocks noGrp="1"/>
          </p:cNvSpPr>
          <p:nvPr>
            <p:ph idx="1"/>
          </p:nvPr>
        </p:nvSpPr>
        <p:spPr>
          <a:xfrm>
            <a:off x="618661" y="2177709"/>
            <a:ext cx="7266908" cy="3450613"/>
          </a:xfrm>
        </p:spPr>
        <p:txBody>
          <a:bodyPr/>
          <a:lstStyle/>
          <a:p>
            <a:r>
              <a:rPr lang="en-US" dirty="0"/>
              <a:t>For the staff and the residents there would be better communication, face time and easy asses to health care services through Emails digital platforms.</a:t>
            </a:r>
          </a:p>
          <a:p>
            <a:endParaRPr lang="en-US" dirty="0"/>
          </a:p>
          <a:p>
            <a:r>
              <a:rPr lang="en-US" dirty="0"/>
              <a:t>This is a new way of technology so there would lack of confidence or skills also depending on the device in the care home there might be limited access to devices or Wi-Fi</a:t>
            </a:r>
          </a:p>
          <a:p>
            <a:r>
              <a:rPr lang="en-US" sz="1200" dirty="0" err="1"/>
              <a:t>NHSl</a:t>
            </a:r>
            <a:r>
              <a:rPr lang="en-US" sz="1200" dirty="0"/>
              <a:t>(2023)</a:t>
            </a:r>
          </a:p>
          <a:p>
            <a:endParaRPr lang="en-US" dirty="0"/>
          </a:p>
          <a:p>
            <a:endParaRPr lang="en-US" dirty="0"/>
          </a:p>
          <a:p>
            <a:endParaRPr lang="en-US" dirty="0"/>
          </a:p>
          <a:p>
            <a:endParaRPr lang="en-US" dirty="0"/>
          </a:p>
        </p:txBody>
      </p:sp>
      <p:pic>
        <p:nvPicPr>
          <p:cNvPr id="5" name="Picture 4" descr="Consulting with senior patient at home">
            <a:extLst>
              <a:ext uri="{FF2B5EF4-FFF2-40B4-BE49-F238E27FC236}">
                <a16:creationId xmlns:a16="http://schemas.microsoft.com/office/drawing/2014/main" id="{2948BF25-2002-9FA8-184F-0F3A0DC639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07856" y="2534559"/>
            <a:ext cx="3667272" cy="2444848"/>
          </a:xfrm>
          <a:prstGeom prst="rect">
            <a:avLst/>
          </a:prstGeom>
        </p:spPr>
      </p:pic>
    </p:spTree>
    <p:extLst>
      <p:ext uri="{BB962C8B-B14F-4D97-AF65-F5344CB8AC3E}">
        <p14:creationId xmlns:p14="http://schemas.microsoft.com/office/powerpoint/2010/main" val="3074496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1CC4C-0C83-66EF-8E85-C9FF0517CA49}"/>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64D1808A-ECE1-EED9-5BBB-E8B94973F77F}"/>
              </a:ext>
            </a:extLst>
          </p:cNvPr>
          <p:cNvSpPr>
            <a:spLocks noGrp="1"/>
          </p:cNvSpPr>
          <p:nvPr>
            <p:ph idx="1"/>
          </p:nvPr>
        </p:nvSpPr>
        <p:spPr>
          <a:xfrm>
            <a:off x="1566250" y="2015731"/>
            <a:ext cx="9516337" cy="3841861"/>
          </a:xfrm>
        </p:spPr>
        <p:txBody>
          <a:bodyPr/>
          <a:lstStyle/>
          <a:p>
            <a:r>
              <a:rPr lang="en-US" dirty="0"/>
              <a:t>NHS Digital [2023] Digital transformation in adult care.  Available at </a:t>
            </a:r>
            <a:r>
              <a:rPr lang="en-US" dirty="0">
                <a:hlinkClick r:id="rId2"/>
              </a:rPr>
              <a:t>https://digital.nhs.uk/services/clinical-safety </a:t>
            </a:r>
            <a:endParaRPr lang="en-US" dirty="0"/>
          </a:p>
          <a:p>
            <a:r>
              <a:rPr lang="en-US" dirty="0"/>
              <a:t>Skills for care[2024] Digital skills in adult social care.  Available at </a:t>
            </a:r>
            <a:r>
              <a:rPr lang="en-US" dirty="0">
                <a:hlinkClick r:id="rId3"/>
              </a:rPr>
              <a:t>https://www.skillsforcare.org.uk/news-and-events/Events/March/Digital-skills-learning-and-self-assessments-for-adult-social-care.aspx</a:t>
            </a:r>
            <a:endParaRPr lang="en-US" dirty="0"/>
          </a:p>
          <a:p>
            <a:r>
              <a:rPr lang="en-US" dirty="0"/>
              <a:t>Age Uk Digital inclusion and elderly people.  Available at </a:t>
            </a:r>
            <a:r>
              <a:rPr lang="en-US" dirty="0">
                <a:hlinkClick r:id="rId4"/>
              </a:rPr>
              <a:t>httpas://www.ageuk.org.uk/discover/2019/october/digital-inclusioaaan/</a:t>
            </a:r>
            <a:endParaRPr lang="en-US" dirty="0"/>
          </a:p>
        </p:txBody>
      </p:sp>
    </p:spTree>
    <p:extLst>
      <p:ext uri="{BB962C8B-B14F-4D97-AF65-F5344CB8AC3E}">
        <p14:creationId xmlns:p14="http://schemas.microsoft.com/office/powerpoint/2010/main" val="4127540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305B6-A909-8B19-37F0-3DBE291C720B}"/>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CADE7718-1464-247E-12C4-42FEAB589C45}"/>
              </a:ext>
            </a:extLst>
          </p:cNvPr>
          <p:cNvSpPr>
            <a:spLocks noGrp="1"/>
          </p:cNvSpPr>
          <p:nvPr>
            <p:ph idx="1"/>
          </p:nvPr>
        </p:nvSpPr>
        <p:spPr/>
        <p:txBody>
          <a:bodyPr/>
          <a:lstStyle/>
          <a:p>
            <a:pPr marL="0" indent="0">
              <a:buNone/>
            </a:pPr>
            <a:r>
              <a:rPr lang="en-US" dirty="0"/>
              <a:t>Digital Sunrise in care Homes </a:t>
            </a:r>
          </a:p>
          <a:p>
            <a:pPr marL="0" indent="0">
              <a:buNone/>
            </a:pPr>
            <a:r>
              <a:rPr lang="en-US" dirty="0"/>
              <a:t>All staff most be the care need to Empowering the staff with skills and </a:t>
            </a:r>
          </a:p>
          <a:p>
            <a:pPr marL="0" indent="0">
              <a:buNone/>
            </a:pPr>
            <a:r>
              <a:rPr lang="en-US" dirty="0"/>
              <a:t>Knowledge  can able to operating digital safely in at work also it help </a:t>
            </a:r>
          </a:p>
          <a:p>
            <a:pPr marL="0" indent="0">
              <a:buNone/>
            </a:pPr>
            <a:r>
              <a:rPr lang="en-US" dirty="0"/>
              <a:t>Them to  access information  quickly  </a:t>
            </a:r>
          </a:p>
          <a:p>
            <a:pPr marL="0" indent="0">
              <a:buNone/>
            </a:pPr>
            <a:endParaRPr lang="en-US" dirty="0"/>
          </a:p>
          <a:p>
            <a:pPr marL="0" indent="0">
              <a:buNone/>
            </a:pPr>
            <a:r>
              <a:rPr lang="en-US" dirty="0"/>
              <a:t>(NHS England, 2023)</a:t>
            </a:r>
            <a:endParaRPr lang="en-GB" dirty="0"/>
          </a:p>
        </p:txBody>
      </p:sp>
      <p:sp>
        <p:nvSpPr>
          <p:cNvPr id="4" name="AutoShape 2" descr="Image result for digital safety in care home">
            <a:extLst>
              <a:ext uri="{FF2B5EF4-FFF2-40B4-BE49-F238E27FC236}">
                <a16:creationId xmlns:a16="http://schemas.microsoft.com/office/drawing/2014/main" id="{72456C64-225C-10CE-42B2-839AC90532D9}"/>
              </a:ext>
            </a:extLst>
          </p:cNvPr>
          <p:cNvSpPr>
            <a:spLocks noChangeAspect="1" noChangeArrowheads="1"/>
          </p:cNvSpPr>
          <p:nvPr/>
        </p:nvSpPr>
        <p:spPr bwMode="auto">
          <a:xfrm>
            <a:off x="4833938" y="2571750"/>
            <a:ext cx="2524125" cy="1714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323C270B-E99A-499E-8ECA-ABD505B1F1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3163" y="2722651"/>
            <a:ext cx="3520041" cy="2521735"/>
          </a:xfrm>
          <a:prstGeom prst="rect">
            <a:avLst/>
          </a:prstGeom>
        </p:spPr>
      </p:pic>
    </p:spTree>
    <p:extLst>
      <p:ext uri="{BB962C8B-B14F-4D97-AF65-F5344CB8AC3E}">
        <p14:creationId xmlns:p14="http://schemas.microsoft.com/office/powerpoint/2010/main" val="37297486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BE150-31AE-F366-2C8F-D64262750642}"/>
              </a:ext>
            </a:extLst>
          </p:cNvPr>
          <p:cNvSpPr>
            <a:spLocks noGrp="1"/>
          </p:cNvSpPr>
          <p:nvPr>
            <p:ph type="title"/>
          </p:nvPr>
        </p:nvSpPr>
        <p:spPr/>
        <p:txBody>
          <a:bodyPr/>
          <a:lstStyle/>
          <a:p>
            <a:r>
              <a:rPr lang="en-US" dirty="0"/>
              <a:t>What is Digital Safety?</a:t>
            </a:r>
            <a:endParaRPr lang="en-GB" dirty="0"/>
          </a:p>
        </p:txBody>
      </p:sp>
      <p:sp>
        <p:nvSpPr>
          <p:cNvPr id="3" name="Content Placeholder 2">
            <a:extLst>
              <a:ext uri="{FF2B5EF4-FFF2-40B4-BE49-F238E27FC236}">
                <a16:creationId xmlns:a16="http://schemas.microsoft.com/office/drawing/2014/main" id="{46F9EC4D-F771-8C09-CB2B-BAC360B966E8}"/>
              </a:ext>
            </a:extLst>
          </p:cNvPr>
          <p:cNvSpPr>
            <a:spLocks noGrp="1"/>
          </p:cNvSpPr>
          <p:nvPr>
            <p:ph idx="1"/>
          </p:nvPr>
        </p:nvSpPr>
        <p:spPr/>
        <p:txBody>
          <a:bodyPr/>
          <a:lstStyle/>
          <a:p>
            <a:r>
              <a:rPr lang="en-US" dirty="0"/>
              <a:t>Digital Safety is just by keeping your personal information safe and secure from hackers.</a:t>
            </a:r>
          </a:p>
          <a:p>
            <a:r>
              <a:rPr lang="en-US" dirty="0"/>
              <a:t>A strong password and a trusted Wi-Fi  producers can assist you to be on the safe side. </a:t>
            </a:r>
          </a:p>
          <a:p>
            <a:r>
              <a:rPr lang="en-US" dirty="0"/>
              <a:t>Risk </a:t>
            </a:r>
            <a:r>
              <a:rPr lang="en-US" dirty="0" err="1"/>
              <a:t>Managemw</a:t>
            </a:r>
            <a:endParaRPr lang="en-US" dirty="0"/>
          </a:p>
          <a:p>
            <a:r>
              <a:rPr lang="en-US" dirty="0"/>
              <a:t> NSH ENGLAND 2023</a:t>
            </a:r>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31217674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0DE65-CDCA-0A74-733F-97F7A629332F}"/>
              </a:ext>
            </a:extLst>
          </p:cNvPr>
          <p:cNvSpPr>
            <a:spLocks noGrp="1"/>
          </p:cNvSpPr>
          <p:nvPr>
            <p:ph type="title"/>
          </p:nvPr>
        </p:nvSpPr>
        <p:spPr/>
        <p:txBody>
          <a:bodyPr/>
          <a:lstStyle/>
          <a:p>
            <a:r>
              <a:rPr lang="en-US" b="1" i="1" dirty="0"/>
              <a:t> </a:t>
            </a:r>
            <a:r>
              <a:rPr lang="en-US" sz="3200" b="1" i="1" dirty="0"/>
              <a:t>ADVANTAGES</a:t>
            </a:r>
            <a:endParaRPr lang="en-GB" sz="3200" b="1" i="1" dirty="0"/>
          </a:p>
        </p:txBody>
      </p:sp>
      <p:sp>
        <p:nvSpPr>
          <p:cNvPr id="3" name="Content Placeholder 2">
            <a:extLst>
              <a:ext uri="{FF2B5EF4-FFF2-40B4-BE49-F238E27FC236}">
                <a16:creationId xmlns:a16="http://schemas.microsoft.com/office/drawing/2014/main" id="{C80F8669-AD18-69AD-4F0D-8E28847A7639}"/>
              </a:ext>
            </a:extLst>
          </p:cNvPr>
          <p:cNvSpPr>
            <a:spLocks noGrp="1"/>
          </p:cNvSpPr>
          <p:nvPr>
            <p:ph idx="1"/>
          </p:nvPr>
        </p:nvSpPr>
        <p:spPr>
          <a:xfrm>
            <a:off x="677334" y="1448657"/>
            <a:ext cx="8596668" cy="4623370"/>
          </a:xfrm>
        </p:spPr>
        <p:txBody>
          <a:bodyPr>
            <a:normAutofit fontScale="85000" lnSpcReduction="20000"/>
          </a:bodyPr>
          <a:lstStyle/>
          <a:p>
            <a:r>
              <a:rPr lang="en-US" sz="2000" b="1" i="1" dirty="0"/>
              <a:t>The advantage of digital safely is it provides better vital  information about   patient safety protection and security.</a:t>
            </a:r>
          </a:p>
          <a:p>
            <a:r>
              <a:rPr lang="en-US" sz="2000" b="1" i="1" dirty="0"/>
              <a:t>Patient records and e-prescribing .</a:t>
            </a:r>
          </a:p>
          <a:p>
            <a:r>
              <a:rPr lang="en-US" sz="2000" b="1" i="1" dirty="0"/>
              <a:t>Enhanced patient safety</a:t>
            </a:r>
          </a:p>
          <a:p>
            <a:r>
              <a:rPr lang="en-US" sz="2000" b="1" i="1" dirty="0"/>
              <a:t>Improved Quality of care</a:t>
            </a:r>
          </a:p>
          <a:p>
            <a:pPr marL="0" indent="0">
              <a:buNone/>
            </a:pPr>
            <a:r>
              <a:rPr lang="en-US" sz="3200" b="1" i="1" dirty="0"/>
              <a:t> </a:t>
            </a:r>
            <a:r>
              <a:rPr lang="en-US" sz="3200" b="1" i="1" dirty="0">
                <a:solidFill>
                  <a:schemeClr val="accent2">
                    <a:lumMod val="60000"/>
                    <a:lumOff val="40000"/>
                  </a:schemeClr>
                </a:solidFill>
              </a:rPr>
              <a:t>DISADVANTAGES</a:t>
            </a:r>
          </a:p>
          <a:p>
            <a:pPr algn="just">
              <a:lnSpc>
                <a:spcPct val="200000"/>
              </a:lnSpc>
              <a:buClr>
                <a:srgbClr val="90C226"/>
              </a:buClr>
              <a:defRPr/>
            </a:pPr>
            <a:r>
              <a:rPr kumimoji="0" lang="en-US" sz="18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The disadvantages  of digital safety in sunrise come homes it most frequent requires monitoring against hackers and that extra cost and time </a:t>
            </a:r>
          </a:p>
          <a:p>
            <a:pPr marL="342900" marR="0" lvl="0" indent="-342900" algn="just"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
              <a:tabLst/>
              <a:defRPr/>
            </a:pPr>
            <a:r>
              <a:rPr kumimoji="0" lang="en-GB" sz="18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Cybersecurity risks it cost delay in patient treatment you can not get hold of patient records and it endanger patient their safety  </a:t>
            </a:r>
          </a:p>
          <a:p>
            <a:pPr marL="342900" marR="0" lvl="0" indent="-342900" algn="just"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
              <a:tabLst/>
              <a:defRPr/>
            </a:pPr>
            <a:r>
              <a:rPr kumimoji="0" lang="en-GB" sz="18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System failures and Errors if the are problems with  IT systems such as Electronic patient record [EPR} that content patient information medication</a:t>
            </a:r>
          </a:p>
          <a:p>
            <a:pPr marL="342900" marR="0" lvl="0" indent="-342900" algn="just"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
              <a:tabLst/>
              <a:defRPr/>
            </a:pPr>
            <a:r>
              <a:rPr kumimoji="0" lang="en-GB" sz="18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NSH ENGLAND 2023</a:t>
            </a:r>
          </a:p>
          <a:p>
            <a:pPr marL="342900" marR="0" lvl="0" indent="-342900" algn="just"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
              <a:tabLst/>
              <a:defRPr/>
            </a:pPr>
            <a:r>
              <a:rPr kumimoji="0" lang="en-GB" sz="18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mn-ea"/>
                <a:cs typeface="+mn-cs"/>
              </a:rPr>
              <a:t> </a:t>
            </a:r>
          </a:p>
          <a:p>
            <a:endParaRPr lang="en-GB" sz="3600" b="1" i="1" dirty="0">
              <a:solidFill>
                <a:schemeClr val="accent2">
                  <a:lumMod val="60000"/>
                  <a:lumOff val="40000"/>
                </a:schemeClr>
              </a:solidFill>
            </a:endParaRPr>
          </a:p>
        </p:txBody>
      </p:sp>
    </p:spTree>
    <p:extLst>
      <p:ext uri="{BB962C8B-B14F-4D97-AF65-F5344CB8AC3E}">
        <p14:creationId xmlns:p14="http://schemas.microsoft.com/office/powerpoint/2010/main" val="2270616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FF736-2755-7F7F-DD5C-F1CF48C65C14}"/>
              </a:ext>
            </a:extLst>
          </p:cNvPr>
          <p:cNvSpPr>
            <a:spLocks noGrp="1"/>
          </p:cNvSpPr>
          <p:nvPr>
            <p:ph type="title"/>
          </p:nvPr>
        </p:nvSpPr>
        <p:spPr/>
        <p:txBody>
          <a:bodyPr/>
          <a:lstStyle/>
          <a:p>
            <a:r>
              <a:rPr lang="en-US" dirty="0"/>
              <a:t>Conclusion: </a:t>
            </a:r>
            <a:endParaRPr lang="en-GB" dirty="0"/>
          </a:p>
        </p:txBody>
      </p:sp>
      <p:sp>
        <p:nvSpPr>
          <p:cNvPr id="3" name="Content Placeholder 2">
            <a:extLst>
              <a:ext uri="{FF2B5EF4-FFF2-40B4-BE49-F238E27FC236}">
                <a16:creationId xmlns:a16="http://schemas.microsoft.com/office/drawing/2014/main" id="{16E0F170-FB86-4991-6DBB-D06BCD438FB4}"/>
              </a:ext>
            </a:extLst>
          </p:cNvPr>
          <p:cNvSpPr>
            <a:spLocks noGrp="1"/>
          </p:cNvSpPr>
          <p:nvPr>
            <p:ph idx="1"/>
          </p:nvPr>
        </p:nvSpPr>
        <p:spPr/>
        <p:txBody>
          <a:bodyPr/>
          <a:lstStyle/>
          <a:p>
            <a:r>
              <a:rPr lang="en-US" dirty="0"/>
              <a:t>I find digital safety as better and secured tool to combat current cyber crimes</a:t>
            </a:r>
          </a:p>
          <a:p>
            <a:r>
              <a:rPr lang="en-US" dirty="0"/>
              <a:t>In my conclusion is everybody problems to take digital safety very seriously is not only IT problem because it current recent report that study indicating significant concerns that a larger proportion around 70% the are lack documented  safety assurance against these mandatory standards.</a:t>
            </a:r>
          </a:p>
          <a:p>
            <a:endParaRPr lang="en-GB" dirty="0"/>
          </a:p>
        </p:txBody>
      </p:sp>
    </p:spTree>
    <p:extLst>
      <p:ext uri="{BB962C8B-B14F-4D97-AF65-F5344CB8AC3E}">
        <p14:creationId xmlns:p14="http://schemas.microsoft.com/office/powerpoint/2010/main" val="10409867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C37DB-DE7E-1335-AEC4-AE135EEDB4DD}"/>
              </a:ext>
            </a:extLst>
          </p:cNvPr>
          <p:cNvSpPr>
            <a:spLocks noGrp="1"/>
          </p:cNvSpPr>
          <p:nvPr>
            <p:ph type="title"/>
          </p:nvPr>
        </p:nvSpPr>
        <p:spPr/>
        <p:txBody>
          <a:bodyPr/>
          <a:lstStyle/>
          <a:p>
            <a:r>
              <a:rPr lang="en-US" dirty="0"/>
              <a:t>Reference:</a:t>
            </a:r>
            <a:endParaRPr lang="en-GB" dirty="0"/>
          </a:p>
        </p:txBody>
      </p:sp>
      <p:sp>
        <p:nvSpPr>
          <p:cNvPr id="3" name="Content Placeholder 2">
            <a:extLst>
              <a:ext uri="{FF2B5EF4-FFF2-40B4-BE49-F238E27FC236}">
                <a16:creationId xmlns:a16="http://schemas.microsoft.com/office/drawing/2014/main" id="{88E71081-35D9-B3B2-CAFD-C4247BFCBCEB}"/>
              </a:ext>
            </a:extLst>
          </p:cNvPr>
          <p:cNvSpPr>
            <a:spLocks noGrp="1"/>
          </p:cNvSpPr>
          <p:nvPr>
            <p:ph idx="1"/>
          </p:nvPr>
        </p:nvSpPr>
        <p:spPr/>
        <p:txBody>
          <a:bodyPr/>
          <a:lstStyle/>
          <a:p>
            <a:r>
              <a:rPr lang="en-US" dirty="0"/>
              <a:t>NHS England (2025) Digital clinical safety assurance. Available at: </a:t>
            </a:r>
            <a:r>
              <a:rPr lang="en-US" dirty="0">
                <a:hlinkClick r:id="rId2"/>
              </a:rPr>
              <a:t>NHS England » Digital clinical safety assurance</a:t>
            </a:r>
            <a:r>
              <a:rPr lang="en-US" dirty="0"/>
              <a:t>. Accessed: 8 November 2025</a:t>
            </a:r>
          </a:p>
          <a:p>
            <a:r>
              <a:rPr lang="en-US" dirty="0"/>
              <a:t>Stratton, J. and linkedin.com (2024) </a:t>
            </a:r>
            <a:r>
              <a:rPr lang="en-US" i="1" dirty="0"/>
              <a:t>Learning Computer Security and Internet Safety.</a:t>
            </a:r>
            <a:r>
              <a:rPr lang="en-US" dirty="0"/>
              <a:t> </a:t>
            </a:r>
            <a:r>
              <a:rPr lang="en-US" dirty="0" err="1"/>
              <a:t>Carpenteria</a:t>
            </a:r>
            <a:r>
              <a:rPr lang="en-US" dirty="0"/>
              <a:t>, CA: linkedin.com.</a:t>
            </a:r>
          </a:p>
          <a:p>
            <a:r>
              <a:rPr lang="en-US" dirty="0" err="1"/>
              <a:t>Campaioli</a:t>
            </a:r>
            <a:r>
              <a:rPr lang="en-US" dirty="0"/>
              <a:t>, G., Zamperini, A. and Cecchinato, M. (2025) ‘“Now you’re home”: Awareness cues, rejection and post-digital safety on mobile dating apps’, </a:t>
            </a:r>
            <a:r>
              <a:rPr lang="en-US" i="1" dirty="0"/>
              <a:t>New media &amp; society</a:t>
            </a:r>
            <a:r>
              <a:rPr lang="en-US" dirty="0"/>
              <a:t> [Preprint]. Available at: https://doi.org/10.1177/14614448251336437.</a:t>
            </a:r>
          </a:p>
          <a:p>
            <a:pPr marL="0" indent="0">
              <a:buNone/>
            </a:pPr>
            <a:endParaRPr lang="en-GB" dirty="0"/>
          </a:p>
        </p:txBody>
      </p:sp>
    </p:spTree>
    <p:extLst>
      <p:ext uri="{BB962C8B-B14F-4D97-AF65-F5344CB8AC3E}">
        <p14:creationId xmlns:p14="http://schemas.microsoft.com/office/powerpoint/2010/main" val="7158997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4" ma:contentTypeDescription="Create a new document." ma:contentTypeScope="" ma:versionID="7cf822588eda6145380fe4156340de4e">
  <xsd:schema xmlns:xsd="http://www.w3.org/2001/XMLSchema" xmlns:xs="http://www.w3.org/2001/XMLSchema" xmlns:p="http://schemas.microsoft.com/office/2006/metadata/properties" xmlns:ns3="716bca3a-9bc9-4129-a185-7ea87f9d73cc" targetNamespace="http://schemas.microsoft.com/office/2006/metadata/properties" ma:root="true" ma:fieldsID="97fba7616fea167613d3b0289acbbc55"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F2FF75-F864-46EF-B1D0-896D3A2C8A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0B27E76-D996-47B1-BCDC-02896B7535C7}">
  <ds:schemaRefs>
    <ds:schemaRef ds:uri="http://schemas.microsoft.com/sharepoint/v3/contenttype/forms"/>
  </ds:schemaRefs>
</ds:datastoreItem>
</file>

<file path=customXml/itemProps3.xml><?xml version="1.0" encoding="utf-8"?>
<ds:datastoreItem xmlns:ds="http://schemas.openxmlformats.org/officeDocument/2006/customXml" ds:itemID="{E0A42FF2-3977-4D13-BE8D-2CDB20DC6F13}">
  <ds:schemaRefs>
    <ds:schemaRef ds:uri="http://purl.org/dc/terms/"/>
    <ds:schemaRef ds:uri="http://schemas.microsoft.com/office/2006/metadata/properties"/>
    <ds:schemaRef ds:uri="http://schemas.microsoft.com/office/infopath/2007/PartnerControls"/>
    <ds:schemaRef ds:uri="http://purl.org/dc/elements/1.1/"/>
    <ds:schemaRef ds:uri="http://schemas.microsoft.com/office/2006/documentManagement/types"/>
    <ds:schemaRef ds:uri="http://purl.org/dc/dcmitype/"/>
    <ds:schemaRef ds:uri="http://schemas.openxmlformats.org/package/2006/metadata/core-properties"/>
    <ds:schemaRef ds:uri="716bca3a-9bc9-4129-a185-7ea87f9d73c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8521</TotalTime>
  <Words>1156</Words>
  <Application>Microsoft Office PowerPoint</Application>
  <PresentationFormat>Widescreen</PresentationFormat>
  <Paragraphs>105</Paragraphs>
  <Slides>23</Slides>
  <Notes>1</Notes>
  <HiddenSlides>0</HiddenSlides>
  <MMClips>1</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23</vt:i4>
      </vt:variant>
    </vt:vector>
  </HeadingPairs>
  <TitlesOfParts>
    <vt:vector size="35" baseType="lpstr">
      <vt:lpstr>Abadi ExtraLight</vt:lpstr>
      <vt:lpstr>Aptos</vt:lpstr>
      <vt:lpstr>Aptos Display</vt:lpstr>
      <vt:lpstr>Arial</vt:lpstr>
      <vt:lpstr>Calibri</vt:lpstr>
      <vt:lpstr>Gill Sans MT</vt:lpstr>
      <vt:lpstr>Trebuchet MS</vt:lpstr>
      <vt:lpstr>Wingdings</vt:lpstr>
      <vt:lpstr>Wingdings 3</vt:lpstr>
      <vt:lpstr>Facet</vt:lpstr>
      <vt:lpstr>Gallery</vt:lpstr>
      <vt:lpstr>Office Theme</vt:lpstr>
      <vt:lpstr>Digital Skills Group Presentation </vt:lpstr>
      <vt:lpstr>Microsoft Excel  </vt:lpstr>
      <vt:lpstr>Lina Solange Olivia Student ID :251388</vt:lpstr>
      <vt:lpstr>Introduction</vt:lpstr>
      <vt:lpstr>Data management  and organization. </vt:lpstr>
      <vt:lpstr>Quality Improvement Initiatives. </vt:lpstr>
      <vt:lpstr>Budgeting And Financial Management </vt:lpstr>
      <vt:lpstr>Data Analysis And Reporting</vt:lpstr>
      <vt:lpstr>Research Activities</vt:lpstr>
      <vt:lpstr>Advantages</vt:lpstr>
      <vt:lpstr>Disadvantages</vt:lpstr>
      <vt:lpstr>Conclusion</vt:lpstr>
      <vt:lpstr>References</vt:lpstr>
      <vt:lpstr>Digital literacy in sunrise care home</vt:lpstr>
      <vt:lpstr>Introduction:</vt:lpstr>
      <vt:lpstr>Digtial  litercacy in sunrice care home</vt:lpstr>
      <vt:lpstr>Advantages and disavantages of digtal litercy</vt:lpstr>
      <vt:lpstr>REFERENCES</vt:lpstr>
      <vt:lpstr>Introduction:</vt:lpstr>
      <vt:lpstr>What is Digital Safety?</vt:lpstr>
      <vt:lpstr> ADVANTAGES</vt:lpstr>
      <vt:lpstr>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Saratu Mohammed (2442252)</cp:lastModifiedBy>
  <cp:revision>8</cp:revision>
  <dcterms:created xsi:type="dcterms:W3CDTF">2025-11-01T21:32:13Z</dcterms:created>
  <dcterms:modified xsi:type="dcterms:W3CDTF">2025-11-08T13:14:08Z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