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17" autoAdjust="0"/>
    <p:restoredTop sz="94660"/>
  </p:normalViewPr>
  <p:slideViewPr>
    <p:cSldViewPr snapToGrid="0">
      <p:cViewPr varScale="1">
        <p:scale>
          <a:sx n="90" d="100"/>
          <a:sy n="90" d="100"/>
        </p:scale>
        <p:origin x="576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36767-7A44-40FE-87BB-72124B819834}" type="datetimeFigureOut">
              <a:rPr lang="en-GB" smtClean="0"/>
              <a:t>05/12/2022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F85901-E467-4766-90E3-D656AD0BD1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30809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36767-7A44-40FE-87BB-72124B819834}" type="datetimeFigureOut">
              <a:rPr lang="en-GB" smtClean="0"/>
              <a:t>05/12/2022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F85901-E467-4766-90E3-D656AD0BD1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66687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36767-7A44-40FE-87BB-72124B819834}" type="datetimeFigureOut">
              <a:rPr lang="en-GB" smtClean="0"/>
              <a:t>05/12/2022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F85901-E467-4766-90E3-D656AD0BD1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90053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36767-7A44-40FE-87BB-72124B819834}" type="datetimeFigureOut">
              <a:rPr lang="en-GB" smtClean="0"/>
              <a:t>05/12/2022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F85901-E467-4766-90E3-D656AD0BD1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5095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36767-7A44-40FE-87BB-72124B819834}" type="datetimeFigureOut">
              <a:rPr lang="en-GB" smtClean="0"/>
              <a:t>05/12/2022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F85901-E467-4766-90E3-D656AD0BD1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12894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36767-7A44-40FE-87BB-72124B819834}" type="datetimeFigureOut">
              <a:rPr lang="en-GB" smtClean="0"/>
              <a:t>05/12/2022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F85901-E467-4766-90E3-D656AD0BD1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74737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36767-7A44-40FE-87BB-72124B819834}" type="datetimeFigureOut">
              <a:rPr lang="en-GB" smtClean="0"/>
              <a:t>05/12/2022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F85901-E467-4766-90E3-D656AD0BD1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60664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36767-7A44-40FE-87BB-72124B819834}" type="datetimeFigureOut">
              <a:rPr lang="en-GB" smtClean="0"/>
              <a:t>05/12/2022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F85901-E467-4766-90E3-D656AD0BD1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39798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36767-7A44-40FE-87BB-72124B819834}" type="datetimeFigureOut">
              <a:rPr lang="en-GB" smtClean="0"/>
              <a:t>05/12/2022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F85901-E467-4766-90E3-D656AD0BD1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22716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36767-7A44-40FE-87BB-72124B819834}" type="datetimeFigureOut">
              <a:rPr lang="en-GB" smtClean="0"/>
              <a:t>05/12/2022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F85901-E467-4766-90E3-D656AD0BD1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07286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36767-7A44-40FE-87BB-72124B819834}" type="datetimeFigureOut">
              <a:rPr lang="en-GB" smtClean="0"/>
              <a:t>05/12/2022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F85901-E467-4766-90E3-D656AD0BD1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847584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36767-7A44-40FE-87BB-72124B819834}" type="datetimeFigureOut">
              <a:rPr lang="en-GB" smtClean="0"/>
              <a:t>05/12/2022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F85901-E467-4766-90E3-D656AD0BD19B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89529954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36767-7A44-40FE-87BB-72124B819834}" type="datetimeFigureOut">
              <a:rPr lang="en-GB" smtClean="0"/>
              <a:t>05/12/2022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F85901-E467-4766-90E3-D656AD0BD1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644009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36767-7A44-40FE-87BB-72124B819834}" type="datetimeFigureOut">
              <a:rPr lang="en-GB" smtClean="0"/>
              <a:t>05/12/2022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F85901-E467-4766-90E3-D656AD0BD1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050018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36767-7A44-40FE-87BB-72124B819834}" type="datetimeFigureOut">
              <a:rPr lang="en-GB" smtClean="0"/>
              <a:t>05/12/2022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F85901-E467-4766-90E3-D656AD0BD1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850601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36767-7A44-40FE-87BB-72124B819834}" type="datetimeFigureOut">
              <a:rPr lang="en-GB" smtClean="0"/>
              <a:t>05/12/2022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F85901-E467-4766-90E3-D656AD0BD1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463706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36767-7A44-40FE-87BB-72124B819834}" type="datetimeFigureOut">
              <a:rPr lang="en-GB" smtClean="0"/>
              <a:t>05/12/2022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F85901-E467-4766-90E3-D656AD0BD1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57799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86636767-7A44-40FE-87BB-72124B819834}" type="datetimeFigureOut">
              <a:rPr lang="en-GB" smtClean="0"/>
              <a:t>05/12/2022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F85901-E467-4766-90E3-D656AD0BD1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662427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87324B9D-848E-C7C9-2C50-FC7641967716}"/>
              </a:ext>
            </a:extLst>
          </p:cNvPr>
          <p:cNvSpPr txBox="1"/>
          <p:nvPr/>
        </p:nvSpPr>
        <p:spPr>
          <a:xfrm>
            <a:off x="771197" y="4306570"/>
            <a:ext cx="469205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Student name: Verginia Camelia Serghei</a:t>
            </a:r>
          </a:p>
          <a:p>
            <a:r>
              <a:rPr lang="en-GB" dirty="0">
                <a:solidFill>
                  <a:srgbClr val="FF0000"/>
                </a:solidFill>
              </a:rPr>
              <a:t>Student ID Number: 2109801</a:t>
            </a:r>
          </a:p>
          <a:p>
            <a:r>
              <a:rPr lang="en-GB" dirty="0">
                <a:solidFill>
                  <a:srgbClr val="FF0000"/>
                </a:solidFill>
              </a:rPr>
              <a:t>Foreign Languages &amp; Culture Awareness (BMIH5003)</a:t>
            </a:r>
          </a:p>
          <a:p>
            <a:r>
              <a:rPr lang="en-GB" dirty="0">
                <a:solidFill>
                  <a:srgbClr val="FF0000"/>
                </a:solidFill>
              </a:rPr>
              <a:t>Tutor’s name: Rodrigo Aguilera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12E92AE-7A24-BE43-49DA-D9CF447970E0}"/>
              </a:ext>
            </a:extLst>
          </p:cNvPr>
          <p:cNvSpPr txBox="1"/>
          <p:nvPr/>
        </p:nvSpPr>
        <p:spPr>
          <a:xfrm>
            <a:off x="4763387" y="1368516"/>
            <a:ext cx="552893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Breakfast board  </a:t>
            </a:r>
          </a:p>
        </p:txBody>
      </p:sp>
    </p:spTree>
    <p:extLst>
      <p:ext uri="{BB962C8B-B14F-4D97-AF65-F5344CB8AC3E}">
        <p14:creationId xmlns:p14="http://schemas.microsoft.com/office/powerpoint/2010/main" val="311533328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67074FB-0290-FF2D-F4C0-7B3AB144A694}"/>
              </a:ext>
            </a:extLst>
          </p:cNvPr>
          <p:cNvSpPr/>
          <p:nvPr/>
        </p:nvSpPr>
        <p:spPr>
          <a:xfrm>
            <a:off x="2852899" y="29615"/>
            <a:ext cx="565687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ctr"/>
            <a:r>
              <a:rPr lang="en-US" sz="5400" b="1" cap="none" spc="0" dirty="0">
                <a:ln/>
                <a:solidFill>
                  <a:schemeClr val="accent3"/>
                </a:solidFill>
                <a:effectLst/>
                <a:latin typeface="Curlz MT" panose="04040404050702020202" pitchFamily="82" charset="0"/>
              </a:rPr>
              <a:t>Restaurant </a:t>
            </a:r>
            <a:r>
              <a:rPr lang="en-US" sz="5400" b="1" cap="none" spc="0" dirty="0" err="1">
                <a:ln/>
                <a:solidFill>
                  <a:schemeClr val="accent3"/>
                </a:solidFill>
                <a:effectLst/>
                <a:latin typeface="Curlz MT" panose="04040404050702020202" pitchFamily="82" charset="0"/>
              </a:rPr>
              <a:t>Esplanada</a:t>
            </a:r>
            <a:endParaRPr lang="en-US" sz="5400" b="1" cap="none" spc="0" dirty="0">
              <a:ln/>
              <a:solidFill>
                <a:schemeClr val="accent3"/>
              </a:solidFill>
              <a:effectLst/>
              <a:latin typeface="Curlz MT" panose="04040404050702020202" pitchFamily="82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40AC43A-BE48-717E-F641-4BCF73164707}"/>
              </a:ext>
            </a:extLst>
          </p:cNvPr>
          <p:cNvSpPr txBox="1"/>
          <p:nvPr/>
        </p:nvSpPr>
        <p:spPr>
          <a:xfrm>
            <a:off x="391460" y="952945"/>
            <a:ext cx="6424009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err="1"/>
              <a:t>Desayuno</a:t>
            </a:r>
            <a:endParaRPr lang="en-GB" sz="2000" b="1" dirty="0"/>
          </a:p>
          <a:p>
            <a:endParaRPr lang="en-GB" dirty="0"/>
          </a:p>
          <a:p>
            <a:r>
              <a:rPr lang="en-GB" sz="1600" dirty="0">
                <a:latin typeface="+mj-lt"/>
                <a:cs typeface="Arial" panose="020B0604020202020204" pitchFamily="34" charset="0"/>
              </a:rPr>
              <a:t>C</a:t>
            </a:r>
            <a:r>
              <a:rPr lang="en-GB" sz="1600" b="0" i="0" dirty="0">
                <a:effectLst/>
                <a:latin typeface="+mj-lt"/>
                <a:cs typeface="Arial" panose="020B0604020202020204" pitchFamily="34" charset="0"/>
              </a:rPr>
              <a:t>afe con leche                                                               £3                                                    </a:t>
            </a:r>
            <a:endParaRPr lang="en-GB" sz="1600" dirty="0">
              <a:latin typeface="+mj-lt"/>
              <a:cs typeface="Arial" panose="020B0604020202020204" pitchFamily="34" charset="0"/>
            </a:endParaRPr>
          </a:p>
          <a:p>
            <a:r>
              <a:rPr lang="en-GB" sz="1200" dirty="0">
                <a:latin typeface="+mj-lt"/>
              </a:rPr>
              <a:t>(Coffee with milk)</a:t>
            </a:r>
          </a:p>
          <a:p>
            <a:r>
              <a:rPr lang="en-GB" sz="1600" dirty="0">
                <a:latin typeface="+mj-lt"/>
              </a:rPr>
              <a:t>Churros                                                                             £5</a:t>
            </a:r>
          </a:p>
          <a:p>
            <a:r>
              <a:rPr lang="en-GB" sz="1200" dirty="0">
                <a:latin typeface="+mj-lt"/>
              </a:rPr>
              <a:t>(Churros)</a:t>
            </a:r>
          </a:p>
          <a:p>
            <a:r>
              <a:rPr lang="en-GB" sz="1600" dirty="0">
                <a:latin typeface="+mj-lt"/>
              </a:rPr>
              <a:t>Croissant con chocolate o con </a:t>
            </a:r>
            <a:r>
              <a:rPr lang="en-GB" sz="1600" dirty="0" err="1">
                <a:latin typeface="+mj-lt"/>
              </a:rPr>
              <a:t>mermelada</a:t>
            </a:r>
            <a:r>
              <a:rPr lang="en-GB" sz="1600" dirty="0">
                <a:latin typeface="+mj-lt"/>
              </a:rPr>
              <a:t>             £7</a:t>
            </a:r>
          </a:p>
          <a:p>
            <a:r>
              <a:rPr lang="en-GB" sz="1200" dirty="0">
                <a:latin typeface="+mj-lt"/>
              </a:rPr>
              <a:t>( Croissant with chocolate or with </a:t>
            </a:r>
            <a:r>
              <a:rPr lang="en-GB" sz="1200" dirty="0" err="1">
                <a:latin typeface="+mj-lt"/>
              </a:rPr>
              <a:t>marmelada</a:t>
            </a:r>
            <a:r>
              <a:rPr lang="en-GB" sz="1600" dirty="0">
                <a:latin typeface="+mj-lt"/>
              </a:rPr>
              <a:t>)</a:t>
            </a:r>
          </a:p>
          <a:p>
            <a:r>
              <a:rPr lang="en-GB" sz="1600" b="0" i="0" dirty="0" err="1">
                <a:effectLst/>
                <a:latin typeface="+mj-lt"/>
              </a:rPr>
              <a:t>Bocadillos</a:t>
            </a:r>
            <a:r>
              <a:rPr lang="en-GB" sz="1600" b="0" i="0" dirty="0">
                <a:effectLst/>
                <a:latin typeface="+mj-lt"/>
              </a:rPr>
              <a:t>                                                                        £6</a:t>
            </a:r>
          </a:p>
          <a:p>
            <a:r>
              <a:rPr lang="en-GB" sz="1200" dirty="0">
                <a:latin typeface="+mj-lt"/>
              </a:rPr>
              <a:t>(</a:t>
            </a:r>
            <a:r>
              <a:rPr lang="en-GB" sz="1200" dirty="0" err="1">
                <a:latin typeface="+mj-lt"/>
              </a:rPr>
              <a:t>Snaks</a:t>
            </a:r>
            <a:r>
              <a:rPr lang="en-GB" sz="1200" dirty="0">
                <a:latin typeface="+mj-lt"/>
              </a:rPr>
              <a:t>)</a:t>
            </a:r>
          </a:p>
          <a:p>
            <a:r>
              <a:rPr lang="en-GB" sz="1600" b="0" i="0" dirty="0">
                <a:effectLst/>
                <a:latin typeface="+mj-lt"/>
              </a:rPr>
              <a:t>Tortilla de </a:t>
            </a:r>
            <a:r>
              <a:rPr lang="en-GB" sz="1600" b="0" i="0" dirty="0" err="1">
                <a:effectLst/>
                <a:latin typeface="+mj-lt"/>
              </a:rPr>
              <a:t>patata</a:t>
            </a:r>
            <a:r>
              <a:rPr lang="en-GB" sz="1600" b="0" i="0" dirty="0">
                <a:effectLst/>
                <a:latin typeface="+mj-lt"/>
              </a:rPr>
              <a:t>                                                           £9</a:t>
            </a:r>
          </a:p>
          <a:p>
            <a:r>
              <a:rPr lang="en-GB" sz="1200" dirty="0">
                <a:latin typeface="+mj-lt"/>
              </a:rPr>
              <a:t>(Potato omelette)</a:t>
            </a:r>
            <a:endParaRPr lang="en-GB" sz="1200" b="0" i="0" dirty="0">
              <a:effectLst/>
              <a:latin typeface="+mj-lt"/>
            </a:endParaRPr>
          </a:p>
          <a:p>
            <a:endParaRPr lang="en-GB" sz="1600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7C74BD0-9571-AE7D-8B89-D8E6456B45CE}"/>
              </a:ext>
            </a:extLst>
          </p:cNvPr>
          <p:cNvSpPr txBox="1"/>
          <p:nvPr/>
        </p:nvSpPr>
        <p:spPr>
          <a:xfrm>
            <a:off x="391460" y="3961540"/>
            <a:ext cx="5498977" cy="25237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Comida</a:t>
            </a:r>
          </a:p>
          <a:p>
            <a:endParaRPr lang="en-GB" dirty="0"/>
          </a:p>
          <a:p>
            <a:r>
              <a:rPr lang="en-GB" dirty="0"/>
              <a:t>Gazpacho                                                          £10</a:t>
            </a:r>
          </a:p>
          <a:p>
            <a:r>
              <a:rPr lang="en-GB" sz="1200" dirty="0"/>
              <a:t>(Tomato soup)</a:t>
            </a:r>
          </a:p>
          <a:p>
            <a:r>
              <a:rPr lang="en-GB" dirty="0"/>
              <a:t>Jamon y pan con aceitunas                           £14</a:t>
            </a:r>
          </a:p>
          <a:p>
            <a:r>
              <a:rPr lang="en-GB" sz="1200" dirty="0"/>
              <a:t>( Cured ham and bread with olives)</a:t>
            </a:r>
          </a:p>
          <a:p>
            <a:r>
              <a:rPr lang="en-GB" dirty="0" err="1"/>
              <a:t>Calamares</a:t>
            </a:r>
            <a:r>
              <a:rPr lang="en-GB" dirty="0"/>
              <a:t> con limon                                       £18</a:t>
            </a:r>
          </a:p>
          <a:p>
            <a:r>
              <a:rPr lang="en-GB" sz="1200" dirty="0"/>
              <a:t>( Squid with lemon) </a:t>
            </a:r>
          </a:p>
          <a:p>
            <a:r>
              <a:rPr lang="en-GB" i="0" dirty="0">
                <a:effectLst/>
              </a:rPr>
              <a:t>Cordero al </a:t>
            </a:r>
            <a:r>
              <a:rPr lang="en-GB" i="0" dirty="0" err="1">
                <a:effectLst/>
              </a:rPr>
              <a:t>chilindrón</a:t>
            </a:r>
            <a:r>
              <a:rPr lang="en-GB" i="0" dirty="0">
                <a:effectLst/>
              </a:rPr>
              <a:t>                                        £20</a:t>
            </a:r>
          </a:p>
          <a:p>
            <a:r>
              <a:rPr lang="en-GB" sz="1200" dirty="0"/>
              <a:t>(Lamb stew)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ABA136C-0EBB-6804-CACA-0C7DE4C4FA95}"/>
              </a:ext>
            </a:extLst>
          </p:cNvPr>
          <p:cNvSpPr txBox="1"/>
          <p:nvPr/>
        </p:nvSpPr>
        <p:spPr>
          <a:xfrm>
            <a:off x="7113181" y="1733107"/>
            <a:ext cx="4761787" cy="38779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De </a:t>
            </a:r>
            <a:r>
              <a:rPr lang="en-GB" sz="2000" b="1" dirty="0" err="1"/>
              <a:t>postre</a:t>
            </a:r>
            <a:endParaRPr lang="en-GB" sz="2000" b="1" dirty="0"/>
          </a:p>
          <a:p>
            <a:endParaRPr lang="en-GB" sz="2000" b="1" dirty="0"/>
          </a:p>
          <a:p>
            <a:endParaRPr lang="en-GB" sz="2000" b="1" dirty="0"/>
          </a:p>
          <a:p>
            <a:r>
              <a:rPr lang="en-GB" sz="1600" i="0" dirty="0">
                <a:effectLst/>
                <a:latin typeface="+mj-lt"/>
              </a:rPr>
              <a:t>Leche </a:t>
            </a:r>
            <a:r>
              <a:rPr lang="en-GB" sz="1600" i="0" dirty="0" err="1">
                <a:effectLst/>
                <a:latin typeface="+mj-lt"/>
              </a:rPr>
              <a:t>Frita</a:t>
            </a:r>
            <a:r>
              <a:rPr lang="en-GB" sz="1600" i="0" dirty="0">
                <a:effectLst/>
                <a:latin typeface="+mj-lt"/>
              </a:rPr>
              <a:t>                                        £5</a:t>
            </a:r>
          </a:p>
          <a:p>
            <a:r>
              <a:rPr lang="en-GB" sz="1200" dirty="0">
                <a:latin typeface="+mj-lt"/>
              </a:rPr>
              <a:t>( Fried milk)</a:t>
            </a:r>
          </a:p>
          <a:p>
            <a:r>
              <a:rPr lang="en-GB" sz="1600" i="0" dirty="0" err="1">
                <a:effectLst/>
                <a:latin typeface="+mj-lt"/>
              </a:rPr>
              <a:t>Bizcocho</a:t>
            </a:r>
            <a:r>
              <a:rPr lang="en-GB" sz="1600" i="0" dirty="0">
                <a:effectLst/>
                <a:latin typeface="+mj-lt"/>
              </a:rPr>
              <a:t>                                           £7</a:t>
            </a:r>
          </a:p>
          <a:p>
            <a:r>
              <a:rPr lang="en-GB" sz="1200" dirty="0">
                <a:latin typeface="+mj-lt"/>
              </a:rPr>
              <a:t>( Pastries and cookies)</a:t>
            </a:r>
          </a:p>
          <a:p>
            <a:r>
              <a:rPr lang="en-GB" sz="1600" dirty="0">
                <a:latin typeface="+mj-lt"/>
              </a:rPr>
              <a:t>Ensalada de </a:t>
            </a:r>
            <a:r>
              <a:rPr lang="en-GB" sz="1600" dirty="0" err="1">
                <a:latin typeface="+mj-lt"/>
              </a:rPr>
              <a:t>frutas</a:t>
            </a:r>
            <a:r>
              <a:rPr lang="en-GB" sz="1600" dirty="0">
                <a:latin typeface="+mj-lt"/>
              </a:rPr>
              <a:t>                          £10</a:t>
            </a:r>
          </a:p>
          <a:p>
            <a:r>
              <a:rPr lang="en-GB" sz="1200" dirty="0">
                <a:latin typeface="+mj-lt"/>
              </a:rPr>
              <a:t>(Fruit salad)</a:t>
            </a:r>
          </a:p>
          <a:p>
            <a:r>
              <a:rPr lang="en-GB" sz="1600" dirty="0" err="1">
                <a:latin typeface="+mj-lt"/>
              </a:rPr>
              <a:t>Helado</a:t>
            </a:r>
            <a:r>
              <a:rPr lang="en-GB" sz="1600" dirty="0">
                <a:latin typeface="+mj-lt"/>
              </a:rPr>
              <a:t> con </a:t>
            </a:r>
            <a:r>
              <a:rPr lang="en-GB" sz="1600" dirty="0" err="1">
                <a:latin typeface="+mj-lt"/>
              </a:rPr>
              <a:t>fresa</a:t>
            </a:r>
            <a:r>
              <a:rPr lang="en-GB" sz="1600" dirty="0">
                <a:latin typeface="+mj-lt"/>
              </a:rPr>
              <a:t>                             £8</a:t>
            </a:r>
          </a:p>
          <a:p>
            <a:r>
              <a:rPr lang="en-GB" sz="1200" dirty="0">
                <a:latin typeface="+mj-lt"/>
              </a:rPr>
              <a:t>( ice cream with strawberries) </a:t>
            </a:r>
          </a:p>
          <a:p>
            <a:endParaRPr lang="en-GB" sz="2000" b="1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349818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44</TotalTime>
  <Words>156</Words>
  <Application>Microsoft Office PowerPoint</Application>
  <PresentationFormat>Widescreen</PresentationFormat>
  <Paragraphs>41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Century Gothic</vt:lpstr>
      <vt:lpstr>Curlz MT</vt:lpstr>
      <vt:lpstr>Wingdings 3</vt:lpstr>
      <vt:lpstr>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Verginia Serghei (2109801)</dc:creator>
  <cp:lastModifiedBy>Verginia Serghei (2109801)</cp:lastModifiedBy>
  <cp:revision>2</cp:revision>
  <dcterms:created xsi:type="dcterms:W3CDTF">2022-12-05T12:21:38Z</dcterms:created>
  <dcterms:modified xsi:type="dcterms:W3CDTF">2022-12-05T13:07:46Z</dcterms:modified>
</cp:coreProperties>
</file>