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7F93A2-38D6-47B2-8B48-1FE84A887B63}" v="3" dt="2024-03-06T11:17:46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7069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0207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0133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3320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934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589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027476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4932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1351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7397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500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31F4D-BB48-4678-836D-4E003CB846B3}" type="datetimeFigureOut">
              <a:rPr lang="en-NG" smtClean="0"/>
              <a:t>03/06/2024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0CA8D4F-8F33-4BF1-8080-309B70D325E7}" type="slidenum">
              <a:rPr lang="en-NG" smtClean="0"/>
              <a:t>‹#›</a:t>
            </a:fld>
            <a:endParaRPr lang="en-NG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1327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nhsbirthday/about-the-nhs-birthda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202F0-0124-4218-DC14-C4ACAFA40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>
                <a:latin typeface="Georgia" panose="02040502050405020303" pitchFamily="18" charset="0"/>
              </a:rPr>
              <a:t>Development of mental health service OVER THE YEARS</a:t>
            </a:r>
            <a:endParaRPr lang="en-GB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CC00BD5-20C7-4CC3-B391-35AEF2284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6399" y="2012810"/>
            <a:ext cx="3987234" cy="3459865"/>
            <a:chOff x="1446399" y="2012810"/>
            <a:chExt cx="3987234" cy="345986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670F35A-BBEB-4B20-AFE6-8F5ECD684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46399" y="2012810"/>
              <a:ext cx="3987234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C2A0F0A-B15F-4418-858A-C09B6A0A4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5362" y="2182137"/>
              <a:ext cx="3674494" cy="313000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422113C-CD4B-4EA0-B9E0-96AFFF0F3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9088" y="2345863"/>
            <a:ext cx="3347042" cy="2797627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WTSD London | UWTSD London Campus">
            <a:extLst>
              <a:ext uri="{FF2B5EF4-FFF2-40B4-BE49-F238E27FC236}">
                <a16:creationId xmlns:a16="http://schemas.microsoft.com/office/drawing/2014/main" id="{A80E7F52-B118-A5CA-CB4C-5877C5AA31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27590" y="3112224"/>
            <a:ext cx="3023917" cy="125996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B49B-2F7B-2641-AB66-D3F4D6580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909" y="2015734"/>
            <a:ext cx="5140945" cy="3450613"/>
          </a:xfrm>
        </p:spPr>
        <p:txBody>
          <a:bodyPr>
            <a:normAutofit/>
          </a:bodyPr>
          <a:lstStyle/>
          <a:p>
            <a:r>
              <a:rPr lang="en-GB" dirty="0"/>
              <a:t>NAME:YVETTE ROBERTS_BOOTH</a:t>
            </a:r>
          </a:p>
          <a:p>
            <a:r>
              <a:rPr lang="en-GB" dirty="0"/>
              <a:t>STUDENT I.</a:t>
            </a:r>
            <a:r>
              <a:rPr lang="en-GB"/>
              <a:t>D:2311414</a:t>
            </a:r>
            <a:endParaRPr lang="en-GB" dirty="0"/>
          </a:p>
          <a:p>
            <a:r>
              <a:rPr lang="en-GB" dirty="0"/>
              <a:t>LECTURER’S NAME: DR DIOLA BIJLHOUT</a:t>
            </a:r>
          </a:p>
          <a:p>
            <a:r>
              <a:rPr lang="en-GB" dirty="0"/>
              <a:t>MODULE NAME(CODE): INTRODUCTION TO HEALTH AND SOCIAL CARE( LCHS4OO3)</a:t>
            </a:r>
          </a:p>
        </p:txBody>
      </p:sp>
    </p:spTree>
    <p:extLst>
      <p:ext uri="{BB962C8B-B14F-4D97-AF65-F5344CB8AC3E}">
        <p14:creationId xmlns:p14="http://schemas.microsoft.com/office/powerpoint/2010/main" val="2951678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BAC66-232E-0D97-7678-4C5471DD9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8254" y="1017627"/>
            <a:ext cx="9603275" cy="748056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overview</a:t>
            </a:r>
            <a:endParaRPr lang="en-NG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FFA60-3868-1282-5CB7-7A617BFB7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Mental health service has developed over the years since the implementation of NHS. Some of the areas of development includes: 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Legislation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Technology 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Improved Treatment 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Stigmatization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Mental health service then and now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107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97506-C9B4-878F-3C64-2890942A6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2840" y="953136"/>
            <a:ext cx="4963160" cy="89154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LEGISLATION</a:t>
            </a:r>
            <a:endParaRPr lang="en-NG" sz="5400" dirty="0">
              <a:solidFill>
                <a:schemeClr val="accent5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BF1C1-39E1-C422-229D-F67CFF473A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1231" y="1932306"/>
            <a:ext cx="6223000" cy="435133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1959 Mental Health Act: introducing voluntary admission to psychiatric hospitals and improved rights for patients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1983 Mental Health Act: a person can be admitted, detained and treated in hospital against their wishes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2005 Mental Capacity Act: protects those who lack the mental capacity to make their own decisions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2007 Mental Health Amendment Act: promotes the rights and dignity of individuals receiving mental health care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2014 Care Act:  aims to increase well-being of those in need of care</a:t>
            </a:r>
            <a:endParaRPr lang="en-NG" sz="1800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139566-4B40-CF72-0FA5-B42252EA2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7072" y="1081087"/>
            <a:ext cx="48768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269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EA6B0-E2FD-3CC5-9E43-E67B59C22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0154" y="1125194"/>
            <a:ext cx="5073046" cy="681381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TECHNOLOGY</a:t>
            </a:r>
            <a:endParaRPr lang="en-NG" sz="5400" dirty="0">
              <a:solidFill>
                <a:schemeClr val="accent5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4090A-6F5A-F386-319B-C9F99A0D8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225" y="2016125"/>
            <a:ext cx="5674360" cy="4351338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In 2008 the (IAPT) programme was launched to provide therapy for mental patient.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IAPT services now treat 560,000 people per year, using face-to-face, apps and online programmes.</a:t>
            </a:r>
          </a:p>
          <a:p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Improved data collection</a:t>
            </a:r>
          </a:p>
          <a:p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AI- And Smartphone-Assisted Therapy</a:t>
            </a:r>
          </a:p>
          <a:p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VR For Mental Health</a:t>
            </a:r>
          </a:p>
          <a:p>
            <a:r>
              <a:rPr lang="en-GB" sz="1800" dirty="0">
                <a:solidFill>
                  <a:srgbClr val="002060"/>
                </a:solidFill>
                <a:latin typeface="Georgia" panose="02040502050405020303" pitchFamily="18" charset="0"/>
              </a:rPr>
              <a:t>Skill-Training Apps</a:t>
            </a:r>
          </a:p>
          <a:p>
            <a:endParaRPr lang="en-NG" sz="1800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93349A-D681-CAF9-22BB-5F21D288E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2585" y="2417763"/>
            <a:ext cx="5006340" cy="3128962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2116674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2206F-4EC4-7B18-A555-D3C387E31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128370"/>
            <a:ext cx="7082821" cy="748056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002060"/>
                </a:solidFill>
                <a:latin typeface="Georgia" panose="02040502050405020303" pitchFamily="18" charset="0"/>
              </a:rPr>
              <a:t>IMPROVED TREATMENT</a:t>
            </a:r>
            <a:endParaRPr lang="en-NG" sz="4400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85930-640E-39CE-B595-EB204D018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Community Mental Health Centres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Talking therapies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Person centred care 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Rapid Acting Antidepressants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Telemedicine</a:t>
            </a:r>
          </a:p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VR For Mental Health</a:t>
            </a:r>
          </a:p>
          <a:p>
            <a:endParaRPr lang="en-NG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08F2B1-E9D2-A694-5A12-7E93F35ACF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3216" y="2015732"/>
            <a:ext cx="4290835" cy="36781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</p:pic>
    </p:spTree>
    <p:extLst>
      <p:ext uri="{BB962C8B-B14F-4D97-AF65-F5344CB8AC3E}">
        <p14:creationId xmlns:p14="http://schemas.microsoft.com/office/powerpoint/2010/main" val="2719354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AF65C-A709-7F4C-9C89-90C43D480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307" y="965239"/>
            <a:ext cx="9603275" cy="852831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002060"/>
                </a:solidFill>
                <a:latin typeface="Georgia" panose="02040502050405020303" pitchFamily="18" charset="0"/>
              </a:rPr>
              <a:t>STIGMATIZATION</a:t>
            </a:r>
            <a:endParaRPr lang="en-NG" sz="4400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AEC30-5494-30BE-A5E1-10B1CB566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508021" cy="403774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Before NHS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mental health in general was shrouded in stigma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Words and phrases such as ‘lunacy’ were regularly used.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After NHS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Awareness of the common mental health disorders has increased over the years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accent5">
                    <a:lumMod val="50000"/>
                  </a:schemeClr>
                </a:solidFill>
                <a:latin typeface="Georgia" panose="02040502050405020303" pitchFamily="18" charset="0"/>
              </a:rPr>
              <a:t>Acceptance and supportiveness has also increased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Patients are more confident in talking about it and seeking for help</a:t>
            </a:r>
          </a:p>
          <a:p>
            <a:pPr>
              <a:lnSpc>
                <a:spcPct val="150000"/>
              </a:lnSpc>
            </a:pPr>
            <a:endParaRPr lang="en-NG" sz="1800" dirty="0">
              <a:solidFill>
                <a:schemeClr val="accent5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966E8F-9B1A-9369-A441-8D6D9371E6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2025" y="2255015"/>
            <a:ext cx="4537076" cy="3276777"/>
          </a:xfrm>
          <a:prstGeom prst="rect">
            <a:avLst/>
          </a:prstGeo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</p:pic>
    </p:spTree>
    <p:extLst>
      <p:ext uri="{BB962C8B-B14F-4D97-AF65-F5344CB8AC3E}">
        <p14:creationId xmlns:p14="http://schemas.microsoft.com/office/powerpoint/2010/main" val="1698132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9EB5A-AEFE-16FB-D2AD-F25694B30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166470"/>
            <a:ext cx="9603275" cy="587136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Georgia" panose="02040502050405020303" pitchFamily="18" charset="0"/>
              </a:rPr>
              <a:t>MENTAL HEALTH SERVICE THEN AND NOW</a:t>
            </a:r>
            <a:endParaRPr lang="en-NG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F0F0F-76CD-F8FF-002D-1E25A535C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779" y="2150866"/>
            <a:ext cx="3644296" cy="255626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Georgia" panose="02040502050405020303" pitchFamily="18" charset="0"/>
              </a:rPr>
              <a:t>Institutionalization</a:t>
            </a:r>
          </a:p>
          <a:p>
            <a:r>
              <a:rPr lang="en-GB" sz="2400" dirty="0">
                <a:solidFill>
                  <a:srgbClr val="002060"/>
                </a:solidFill>
                <a:latin typeface="Georgia" panose="02040502050405020303" pitchFamily="18" charset="0"/>
              </a:rPr>
              <a:t>Treatment Options </a:t>
            </a:r>
          </a:p>
          <a:p>
            <a:r>
              <a:rPr lang="en-GB" sz="2400" dirty="0">
                <a:solidFill>
                  <a:srgbClr val="002060"/>
                </a:solidFill>
                <a:latin typeface="Georgia" panose="02040502050405020303" pitchFamily="18" charset="0"/>
              </a:rPr>
              <a:t>Stigma </a:t>
            </a:r>
          </a:p>
          <a:p>
            <a:r>
              <a:rPr lang="en-GB" sz="2400" dirty="0">
                <a:solidFill>
                  <a:srgbClr val="002060"/>
                </a:solidFill>
                <a:latin typeface="Georgia" panose="02040502050405020303" pitchFamily="18" charset="0"/>
              </a:rPr>
              <a:t>Early intervention</a:t>
            </a:r>
          </a:p>
          <a:p>
            <a:pPr marL="0" indent="0">
              <a:buNone/>
            </a:pPr>
            <a:endParaRPr lang="en-NG" sz="2400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7F6C53-B258-8853-A4DC-783B015876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883" y="2037499"/>
            <a:ext cx="5401971" cy="35956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2737837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21B1F-DB1C-FE79-9BE7-DAADC0B56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109320"/>
            <a:ext cx="9603275" cy="671856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rgbClr val="002060"/>
                </a:solidFill>
                <a:latin typeface="Georgia" panose="02040502050405020303" pitchFamily="18" charset="0"/>
              </a:rPr>
              <a:t>references</a:t>
            </a:r>
            <a:endParaRPr lang="en-NG" sz="4400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CA9EB-D68D-8187-41CC-07BFE59B5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118421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500" dirty="0">
                <a:solidFill>
                  <a:srgbClr val="002060"/>
                </a:solidFill>
                <a:latin typeface="Georgia" panose="02040502050405020303" pitchFamily="18" charset="0"/>
              </a:rPr>
              <a:t>indepth.nice.org.uk. (n.d.). Mental health and the NHS. [online] Available at: https://indepth.nice.org.uk/mental-health-and-the-nhs/index.html#group-Using-technology-88mRW89wq2.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solidFill>
                  <a:srgbClr val="002060"/>
                </a:solidFill>
                <a:latin typeface="Georgia" panose="02040502050405020303" pitchFamily="18" charset="0"/>
              </a:rPr>
              <a:t>‌NHS (2018). NHS England Community Mental Health Services. [online] England.nhs.uk. Available at: https://www.england.nhs.uk/mental-health/adults/cmhs/.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solidFill>
                  <a:srgbClr val="002060"/>
                </a:solidFill>
                <a:latin typeface="Georgia" panose="02040502050405020303" pitchFamily="18" charset="0"/>
              </a:rPr>
              <a:t>‌NHS England (2023). NHS England» About the NHS Birthday. [online] www.england.nhs.uk. Available at: </a:t>
            </a:r>
            <a:r>
              <a:rPr lang="en-GB" sz="1500" dirty="0">
                <a:solidFill>
                  <a:srgbClr val="002060"/>
                </a:solidFill>
                <a:latin typeface="Georgia" panose="02040502050405020303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https://www.england.nhs.uk/nhsbirthday/about-the-nhs-birthday/</a:t>
            </a:r>
            <a:r>
              <a:rPr lang="en-GB" sz="1500" dirty="0">
                <a:solidFill>
                  <a:srgbClr val="002060"/>
                </a:solidFill>
                <a:latin typeface="Georgia" panose="02040502050405020303" pitchFamily="18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solidFill>
                  <a:srgbClr val="002060"/>
                </a:solidFill>
                <a:latin typeface="Georgia" panose="02040502050405020303" pitchFamily="18" charset="0"/>
              </a:rPr>
              <a:t>National Institute of Mental Health (NIMH). (n.d.). Technology and the Future of Mental Health Treatment. [online] Available at: https://www.nimh.nih.gov/health/topics/technology-and-the-future-of-mental-health-treatment#part_2436.</a:t>
            </a:r>
          </a:p>
        </p:txBody>
      </p:sp>
    </p:spTree>
    <p:extLst>
      <p:ext uri="{BB962C8B-B14F-4D97-AF65-F5344CB8AC3E}">
        <p14:creationId xmlns:p14="http://schemas.microsoft.com/office/powerpoint/2010/main" val="80727122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505</TotalTime>
  <Words>463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Georgia</vt:lpstr>
      <vt:lpstr>Gill Sans MT</vt:lpstr>
      <vt:lpstr>Gallery</vt:lpstr>
      <vt:lpstr>Development of mental health service OVER THE YEARS</vt:lpstr>
      <vt:lpstr>overview</vt:lpstr>
      <vt:lpstr>LEGISLATION</vt:lpstr>
      <vt:lpstr>TECHNOLOGY</vt:lpstr>
      <vt:lpstr>IMPROVED TREATMENT</vt:lpstr>
      <vt:lpstr>STIGMATIZATION</vt:lpstr>
      <vt:lpstr>MENTAL HEALTH SERVICE THEN AND NOW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Yvette Roberts-Booth (2311414)</cp:lastModifiedBy>
  <cp:revision>5</cp:revision>
  <dcterms:created xsi:type="dcterms:W3CDTF">2024-02-25T23:01:01Z</dcterms:created>
  <dcterms:modified xsi:type="dcterms:W3CDTF">2024-03-06T11:31:55Z</dcterms:modified>
</cp:coreProperties>
</file>