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325" r:id="rId3"/>
    <p:sldId id="326" r:id="rId4"/>
    <p:sldId id="327" r:id="rId5"/>
    <p:sldId id="328" r:id="rId6"/>
    <p:sldId id="329" r:id="rId7"/>
    <p:sldId id="330" r:id="rId8"/>
    <p:sldId id="332" r:id="rId9"/>
    <p:sldId id="333" r:id="rId10"/>
    <p:sldId id="324" r:id="rId11"/>
    <p:sldId id="334" r:id="rId12"/>
    <p:sldId id="335" r:id="rId13"/>
    <p:sldId id="336" r:id="rId14"/>
    <p:sldId id="337" r:id="rId15"/>
    <p:sldId id="338" r:id="rId16"/>
    <p:sldId id="343" r:id="rId17"/>
    <p:sldId id="340" r:id="rId18"/>
    <p:sldId id="339" r:id="rId19"/>
    <p:sldId id="344" r:id="rId20"/>
    <p:sldId id="345" r:id="rId21"/>
    <p:sldId id="346" r:id="rId22"/>
    <p:sldId id="347" r:id="rId23"/>
    <p:sldId id="348" r:id="rId24"/>
    <p:sldId id="350" r:id="rId25"/>
    <p:sldId id="351" r:id="rId26"/>
    <p:sldId id="316" r:id="rId27"/>
    <p:sldId id="349" r:id="rId28"/>
    <p:sldId id="356" r:id="rId29"/>
    <p:sldId id="357" r:id="rId30"/>
    <p:sldId id="352" r:id="rId31"/>
    <p:sldId id="304" r:id="rId32"/>
    <p:sldId id="358" r:id="rId33"/>
    <p:sldId id="33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111339-C001-4C03-B755-D49D94A39236}" v="846" dt="2026-10-15T14:41:59.619"/>
    <p1510:client id="{BF982083-A150-475C-B9F0-EC771A4CBD50}" v="1" dt="2026-10-15T17:28:01.8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showGuides="1">
      <p:cViewPr varScale="1">
        <p:scale>
          <a:sx n="92" d="100"/>
          <a:sy n="92" d="100"/>
        </p:scale>
        <p:origin x="162" y="78"/>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0NoLn">
    <dgm:fillClrLst meth="cycle">
      <a:schemeClr val="accent1">
        <a:shade val="60000"/>
      </a:schemeClr>
    </dgm:fillClrLst>
    <dgm:linClrLst meth="repeat">
      <a:schemeClr val="lt1">
        <a:alpha val="0"/>
      </a:schemeClr>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node1NoLn">
    <dgm:fillClrLst meth="cycle">
      <a:schemeClr val="accent1">
        <a:shade val="50000"/>
      </a:schemeClr>
      <a:schemeClr val="accent1">
        <a:tint val="55000"/>
      </a:schemeClr>
    </dgm:fillClrLst>
    <dgm:linClrLst meth="repeat">
      <a:schemeClr val="lt1">
        <a:alpha val="0"/>
      </a:schemeClr>
    </dgm:linClrLst>
    <dgm:effectClrLst/>
    <dgm:txLinClrLst/>
    <dgm:txFillClrLst/>
    <dgm:txEffectClrLst/>
  </dgm:styleLbl>
  <dgm:styleLbl name="ltNode1NoLn">
    <dgm:fillClrLst meth="cycle">
      <a:schemeClr val="accent1">
        <a:tint val="75000"/>
      </a:schemeClr>
      <a:schemeClr val="accent1">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2NoLn">
    <dgm:fillClrLst>
      <a:schemeClr val="accent1">
        <a:shade val="80000"/>
      </a:schemeClr>
    </dgm:fillClrLst>
    <dgm:linClrLst meth="repeat">
      <a:schemeClr val="lt1">
        <a:alpha val="0"/>
      </a:schemeClr>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3NoLn">
    <dgm:fillClrLst>
      <a:schemeClr val="accent1">
        <a:tint val="99000"/>
      </a:schemeClr>
    </dgm:fillClrLst>
    <dgm:linClrLst meth="repeat">
      <a:schemeClr val="lt1">
        <a:alpha val="0"/>
      </a:schemeClr>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node4NoLn">
    <dgm:fillClrLst>
      <a:schemeClr val="accent1">
        <a:tint val="70000"/>
      </a:schemeClr>
    </dgm:fillClrLst>
    <dgm:linClrLst meth="repeat">
      <a:schemeClr val="lt1">
        <a:alpha val="0"/>
      </a:schemeClr>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FE9FE3F-3DB2-430B-93C7-D864A5129A4B}" type="doc">
      <dgm:prSet loTypeId="urn:microsoft.com/office/officeart/2008/layout/VerticalCurvedList" loCatId="list" qsTypeId="urn:microsoft.com/office/officeart/2005/8/quickstyle/simple1" qsCatId="simple" csTypeId="urn:microsoft.com/office/officeart/2005/8/colors/accent1_4" csCatId="accent1" phldr="1"/>
      <dgm:spPr/>
      <dgm:t>
        <a:bodyPr/>
        <a:lstStyle/>
        <a:p>
          <a:endParaRPr lang="en-GB"/>
        </a:p>
      </dgm:t>
    </dgm:pt>
    <dgm:pt modelId="{C351A645-DC2C-408D-89B3-60F84605E44F}">
      <dgm:prSet phldrT="[Text]" phldr="0"/>
      <dgm:spPr/>
      <dgm:t>
        <a:bodyPr/>
        <a:lstStyle/>
        <a:p>
          <a:r>
            <a:rPr lang="en-GB" dirty="0"/>
            <a:t>Clear</a:t>
          </a:r>
        </a:p>
      </dgm:t>
    </dgm:pt>
    <dgm:pt modelId="{37507AEA-9636-45C9-A97A-0B79BDA3C2D1}" type="parTrans" cxnId="{ABA0B12C-492B-43F1-998E-2F8828C7D632}">
      <dgm:prSet/>
      <dgm:spPr/>
      <dgm:t>
        <a:bodyPr/>
        <a:lstStyle/>
        <a:p>
          <a:endParaRPr lang="en-GB"/>
        </a:p>
      </dgm:t>
    </dgm:pt>
    <dgm:pt modelId="{6F39C549-BD37-475F-AB25-42719483160E}" type="sibTrans" cxnId="{ABA0B12C-492B-43F1-998E-2F8828C7D632}">
      <dgm:prSet/>
      <dgm:spPr/>
      <dgm:t>
        <a:bodyPr/>
        <a:lstStyle/>
        <a:p>
          <a:endParaRPr lang="en-GB"/>
        </a:p>
      </dgm:t>
    </dgm:pt>
    <dgm:pt modelId="{04BE6E6A-91D7-446A-AA3C-F5CA9E3D6340}">
      <dgm:prSet phldrT="[Text]" phldr="0"/>
      <dgm:spPr/>
      <dgm:t>
        <a:bodyPr/>
        <a:lstStyle/>
        <a:p>
          <a:r>
            <a:rPr lang="en-GB" dirty="0"/>
            <a:t>Focused</a:t>
          </a:r>
        </a:p>
      </dgm:t>
    </dgm:pt>
    <dgm:pt modelId="{B51BCF29-50DC-4DB9-B1E1-4E13820D0D43}" type="parTrans" cxnId="{76A6DCFB-F046-44F1-B11F-0F2A01FF2D92}">
      <dgm:prSet/>
      <dgm:spPr/>
      <dgm:t>
        <a:bodyPr/>
        <a:lstStyle/>
        <a:p>
          <a:endParaRPr lang="en-GB"/>
        </a:p>
      </dgm:t>
    </dgm:pt>
    <dgm:pt modelId="{373FF3A1-4AD9-4140-8F34-B67479265D86}" type="sibTrans" cxnId="{76A6DCFB-F046-44F1-B11F-0F2A01FF2D92}">
      <dgm:prSet/>
      <dgm:spPr/>
      <dgm:t>
        <a:bodyPr/>
        <a:lstStyle/>
        <a:p>
          <a:endParaRPr lang="en-GB"/>
        </a:p>
      </dgm:t>
    </dgm:pt>
    <dgm:pt modelId="{C8F07CA8-EE08-4947-9B0C-072304F954DC}">
      <dgm:prSet phldrT="[Text]" phldr="0"/>
      <dgm:spPr/>
      <dgm:t>
        <a:bodyPr/>
        <a:lstStyle/>
        <a:p>
          <a:r>
            <a:rPr lang="en-GB" dirty="0"/>
            <a:t>Concise</a:t>
          </a:r>
        </a:p>
      </dgm:t>
    </dgm:pt>
    <dgm:pt modelId="{43C55344-A470-449E-97E7-2C8D2D6CDB6F}" type="parTrans" cxnId="{24FC6143-85A9-43F8-A3A7-4FCAF89ADA2F}">
      <dgm:prSet/>
      <dgm:spPr/>
      <dgm:t>
        <a:bodyPr/>
        <a:lstStyle/>
        <a:p>
          <a:endParaRPr lang="en-GB"/>
        </a:p>
      </dgm:t>
    </dgm:pt>
    <dgm:pt modelId="{57A5D790-0EC5-45E2-9720-E6B685DC8371}" type="sibTrans" cxnId="{24FC6143-85A9-43F8-A3A7-4FCAF89ADA2F}">
      <dgm:prSet/>
      <dgm:spPr/>
      <dgm:t>
        <a:bodyPr/>
        <a:lstStyle/>
        <a:p>
          <a:endParaRPr lang="en-GB"/>
        </a:p>
      </dgm:t>
    </dgm:pt>
    <dgm:pt modelId="{7EE8B36E-B822-4BB7-9E61-7C6A1F0AF093}">
      <dgm:prSet phldrT="[Text]" phldr="0"/>
      <dgm:spPr/>
      <dgm:t>
        <a:bodyPr/>
        <a:lstStyle/>
        <a:p>
          <a:r>
            <a:rPr lang="en-GB"/>
            <a:t>Complex</a:t>
          </a:r>
          <a:endParaRPr lang="en-GB" dirty="0"/>
        </a:p>
      </dgm:t>
    </dgm:pt>
    <dgm:pt modelId="{3D2D8EC5-AB82-42FB-A6B8-8BF69B74BC3C}" type="parTrans" cxnId="{78EEA2E6-1B96-46B9-BF8A-7EF7308C3164}">
      <dgm:prSet/>
      <dgm:spPr/>
      <dgm:t>
        <a:bodyPr/>
        <a:lstStyle/>
        <a:p>
          <a:endParaRPr lang="en-GB"/>
        </a:p>
      </dgm:t>
    </dgm:pt>
    <dgm:pt modelId="{C047AC50-CBE5-4563-9E3A-78E31C23394D}" type="sibTrans" cxnId="{78EEA2E6-1B96-46B9-BF8A-7EF7308C3164}">
      <dgm:prSet/>
      <dgm:spPr/>
      <dgm:t>
        <a:bodyPr/>
        <a:lstStyle/>
        <a:p>
          <a:endParaRPr lang="en-GB"/>
        </a:p>
      </dgm:t>
    </dgm:pt>
    <dgm:pt modelId="{07044FE9-E74D-4092-A277-ED21B98FD809}">
      <dgm:prSet phldrT="[Text]" phldr="0"/>
      <dgm:spPr/>
      <dgm:t>
        <a:bodyPr/>
        <a:lstStyle/>
        <a:p>
          <a:r>
            <a:rPr lang="en-GB"/>
            <a:t>Arguable</a:t>
          </a:r>
          <a:endParaRPr lang="en-GB" dirty="0"/>
        </a:p>
      </dgm:t>
    </dgm:pt>
    <dgm:pt modelId="{77377D71-A99D-4925-B2C6-A4C64E801EE3}" type="parTrans" cxnId="{A9E2EA75-4D4D-4F30-983A-3543F7DA8575}">
      <dgm:prSet/>
      <dgm:spPr/>
      <dgm:t>
        <a:bodyPr/>
        <a:lstStyle/>
        <a:p>
          <a:endParaRPr lang="en-GB"/>
        </a:p>
      </dgm:t>
    </dgm:pt>
    <dgm:pt modelId="{5A5A2DA9-CC9E-4B8C-8C4B-4D1BD435B7F3}" type="sibTrans" cxnId="{A9E2EA75-4D4D-4F30-983A-3543F7DA8575}">
      <dgm:prSet/>
      <dgm:spPr/>
      <dgm:t>
        <a:bodyPr/>
        <a:lstStyle/>
        <a:p>
          <a:endParaRPr lang="en-GB"/>
        </a:p>
      </dgm:t>
    </dgm:pt>
    <dgm:pt modelId="{02E9655B-D1EC-4845-8238-9DE616A50FBC}" type="pres">
      <dgm:prSet presAssocID="{5FE9FE3F-3DB2-430B-93C7-D864A5129A4B}" presName="Name0" presStyleCnt="0">
        <dgm:presLayoutVars>
          <dgm:chMax val="7"/>
          <dgm:chPref val="7"/>
          <dgm:dir/>
        </dgm:presLayoutVars>
      </dgm:prSet>
      <dgm:spPr/>
    </dgm:pt>
    <dgm:pt modelId="{28D07A93-5320-4CE8-A74A-E7BF99ACB6E3}" type="pres">
      <dgm:prSet presAssocID="{5FE9FE3F-3DB2-430B-93C7-D864A5129A4B}" presName="Name1" presStyleCnt="0"/>
      <dgm:spPr/>
    </dgm:pt>
    <dgm:pt modelId="{050BE6BA-4CEB-44C2-9F94-889B6200EC92}" type="pres">
      <dgm:prSet presAssocID="{5FE9FE3F-3DB2-430B-93C7-D864A5129A4B}" presName="cycle" presStyleCnt="0"/>
      <dgm:spPr/>
    </dgm:pt>
    <dgm:pt modelId="{5D90D523-0064-40FF-BB5F-7733AC3BAF2C}" type="pres">
      <dgm:prSet presAssocID="{5FE9FE3F-3DB2-430B-93C7-D864A5129A4B}" presName="srcNode" presStyleLbl="node1" presStyleIdx="0" presStyleCnt="5"/>
      <dgm:spPr/>
    </dgm:pt>
    <dgm:pt modelId="{8122B934-9F0F-4FD0-BDAC-9DD3C73E1484}" type="pres">
      <dgm:prSet presAssocID="{5FE9FE3F-3DB2-430B-93C7-D864A5129A4B}" presName="conn" presStyleLbl="parChTrans1D2" presStyleIdx="0" presStyleCnt="1"/>
      <dgm:spPr/>
    </dgm:pt>
    <dgm:pt modelId="{08620D59-FD8E-4020-ADCA-D770AAC50170}" type="pres">
      <dgm:prSet presAssocID="{5FE9FE3F-3DB2-430B-93C7-D864A5129A4B}" presName="extraNode" presStyleLbl="node1" presStyleIdx="0" presStyleCnt="5"/>
      <dgm:spPr/>
    </dgm:pt>
    <dgm:pt modelId="{1AF0386D-556C-4D8E-A5EC-08E1FCE3B040}" type="pres">
      <dgm:prSet presAssocID="{5FE9FE3F-3DB2-430B-93C7-D864A5129A4B}" presName="dstNode" presStyleLbl="node1" presStyleIdx="0" presStyleCnt="5"/>
      <dgm:spPr/>
    </dgm:pt>
    <dgm:pt modelId="{1DAF25ED-4846-4BD0-9F10-758A9E91646D}" type="pres">
      <dgm:prSet presAssocID="{C351A645-DC2C-408D-89B3-60F84605E44F}" presName="text_1" presStyleLbl="node1" presStyleIdx="0" presStyleCnt="5">
        <dgm:presLayoutVars>
          <dgm:bulletEnabled val="1"/>
        </dgm:presLayoutVars>
      </dgm:prSet>
      <dgm:spPr/>
    </dgm:pt>
    <dgm:pt modelId="{F3A2F26F-55B6-4371-B427-882076CDCE4F}" type="pres">
      <dgm:prSet presAssocID="{C351A645-DC2C-408D-89B3-60F84605E44F}" presName="accent_1" presStyleCnt="0"/>
      <dgm:spPr/>
    </dgm:pt>
    <dgm:pt modelId="{E94ADE65-750C-4DDA-A161-093F9BF4782F}" type="pres">
      <dgm:prSet presAssocID="{C351A645-DC2C-408D-89B3-60F84605E44F}" presName="accentRepeatNode" presStyleLbl="solidFgAcc1" presStyleIdx="0" presStyleCnt="5"/>
      <dgm:spPr/>
    </dgm:pt>
    <dgm:pt modelId="{4E0D9B2B-7422-463C-AF28-927DA02D5703}" type="pres">
      <dgm:prSet presAssocID="{04BE6E6A-91D7-446A-AA3C-F5CA9E3D6340}" presName="text_2" presStyleLbl="node1" presStyleIdx="1" presStyleCnt="5">
        <dgm:presLayoutVars>
          <dgm:bulletEnabled val="1"/>
        </dgm:presLayoutVars>
      </dgm:prSet>
      <dgm:spPr/>
    </dgm:pt>
    <dgm:pt modelId="{46CFD57C-CC69-488F-A3BA-B3579A000B26}" type="pres">
      <dgm:prSet presAssocID="{04BE6E6A-91D7-446A-AA3C-F5CA9E3D6340}" presName="accent_2" presStyleCnt="0"/>
      <dgm:spPr/>
    </dgm:pt>
    <dgm:pt modelId="{EE8E9F9D-D845-432A-992B-A1A581141032}" type="pres">
      <dgm:prSet presAssocID="{04BE6E6A-91D7-446A-AA3C-F5CA9E3D6340}" presName="accentRepeatNode" presStyleLbl="solidFgAcc1" presStyleIdx="1" presStyleCnt="5"/>
      <dgm:spPr/>
    </dgm:pt>
    <dgm:pt modelId="{F7603D4D-D7A8-424E-80B7-31477D05CA40}" type="pres">
      <dgm:prSet presAssocID="{C8F07CA8-EE08-4947-9B0C-072304F954DC}" presName="text_3" presStyleLbl="node1" presStyleIdx="2" presStyleCnt="5">
        <dgm:presLayoutVars>
          <dgm:bulletEnabled val="1"/>
        </dgm:presLayoutVars>
      </dgm:prSet>
      <dgm:spPr/>
    </dgm:pt>
    <dgm:pt modelId="{09CB1D6D-1672-42C9-BBFC-5FA1DA562410}" type="pres">
      <dgm:prSet presAssocID="{C8F07CA8-EE08-4947-9B0C-072304F954DC}" presName="accent_3" presStyleCnt="0"/>
      <dgm:spPr/>
    </dgm:pt>
    <dgm:pt modelId="{ECC45ECB-AA1A-4BC3-A3ED-469276C20B12}" type="pres">
      <dgm:prSet presAssocID="{C8F07CA8-EE08-4947-9B0C-072304F954DC}" presName="accentRepeatNode" presStyleLbl="solidFgAcc1" presStyleIdx="2" presStyleCnt="5"/>
      <dgm:spPr/>
    </dgm:pt>
    <dgm:pt modelId="{E4C78E2C-46A2-4595-A5A3-9D3136B69806}" type="pres">
      <dgm:prSet presAssocID="{7EE8B36E-B822-4BB7-9E61-7C6A1F0AF093}" presName="text_4" presStyleLbl="node1" presStyleIdx="3" presStyleCnt="5">
        <dgm:presLayoutVars>
          <dgm:bulletEnabled val="1"/>
        </dgm:presLayoutVars>
      </dgm:prSet>
      <dgm:spPr/>
    </dgm:pt>
    <dgm:pt modelId="{3250FB11-DC72-4157-BE2F-752C96077269}" type="pres">
      <dgm:prSet presAssocID="{7EE8B36E-B822-4BB7-9E61-7C6A1F0AF093}" presName="accent_4" presStyleCnt="0"/>
      <dgm:spPr/>
    </dgm:pt>
    <dgm:pt modelId="{619C57D3-CD2C-42A3-8909-DDBAE7D3234D}" type="pres">
      <dgm:prSet presAssocID="{7EE8B36E-B822-4BB7-9E61-7C6A1F0AF093}" presName="accentRepeatNode" presStyleLbl="solidFgAcc1" presStyleIdx="3" presStyleCnt="5"/>
      <dgm:spPr/>
    </dgm:pt>
    <dgm:pt modelId="{A6907BCE-8FCF-460B-9DB2-F638C6BDCC97}" type="pres">
      <dgm:prSet presAssocID="{07044FE9-E74D-4092-A277-ED21B98FD809}" presName="text_5" presStyleLbl="node1" presStyleIdx="4" presStyleCnt="5">
        <dgm:presLayoutVars>
          <dgm:bulletEnabled val="1"/>
        </dgm:presLayoutVars>
      </dgm:prSet>
      <dgm:spPr/>
    </dgm:pt>
    <dgm:pt modelId="{3664B0DF-DFFB-44DB-9110-8D3C3432C4EB}" type="pres">
      <dgm:prSet presAssocID="{07044FE9-E74D-4092-A277-ED21B98FD809}" presName="accent_5" presStyleCnt="0"/>
      <dgm:spPr/>
    </dgm:pt>
    <dgm:pt modelId="{674DDC1C-EEA3-442A-9D6B-4774F47F87A3}" type="pres">
      <dgm:prSet presAssocID="{07044FE9-E74D-4092-A277-ED21B98FD809}" presName="accentRepeatNode" presStyleLbl="solidFgAcc1" presStyleIdx="4" presStyleCnt="5"/>
      <dgm:spPr/>
    </dgm:pt>
  </dgm:ptLst>
  <dgm:cxnLst>
    <dgm:cxn modelId="{28CB8923-A66D-4389-A44F-AC1386CC1007}" type="presOf" srcId="{C351A645-DC2C-408D-89B3-60F84605E44F}" destId="{1DAF25ED-4846-4BD0-9F10-758A9E91646D}" srcOrd="0" destOrd="0" presId="urn:microsoft.com/office/officeart/2008/layout/VerticalCurvedList"/>
    <dgm:cxn modelId="{ABA0B12C-492B-43F1-998E-2F8828C7D632}" srcId="{5FE9FE3F-3DB2-430B-93C7-D864A5129A4B}" destId="{C351A645-DC2C-408D-89B3-60F84605E44F}" srcOrd="0" destOrd="0" parTransId="{37507AEA-9636-45C9-A97A-0B79BDA3C2D1}" sibTransId="{6F39C549-BD37-475F-AB25-42719483160E}"/>
    <dgm:cxn modelId="{C2A8E337-2420-4E18-B668-3E3BB766061B}" type="presOf" srcId="{6F39C549-BD37-475F-AB25-42719483160E}" destId="{8122B934-9F0F-4FD0-BDAC-9DD3C73E1484}" srcOrd="0" destOrd="0" presId="urn:microsoft.com/office/officeart/2008/layout/VerticalCurvedList"/>
    <dgm:cxn modelId="{24FC6143-85A9-43F8-A3A7-4FCAF89ADA2F}" srcId="{5FE9FE3F-3DB2-430B-93C7-D864A5129A4B}" destId="{C8F07CA8-EE08-4947-9B0C-072304F954DC}" srcOrd="2" destOrd="0" parTransId="{43C55344-A470-449E-97E7-2C8D2D6CDB6F}" sibTransId="{57A5D790-0EC5-45E2-9720-E6B685DC8371}"/>
    <dgm:cxn modelId="{A9E2EA75-4D4D-4F30-983A-3543F7DA8575}" srcId="{5FE9FE3F-3DB2-430B-93C7-D864A5129A4B}" destId="{07044FE9-E74D-4092-A277-ED21B98FD809}" srcOrd="4" destOrd="0" parTransId="{77377D71-A99D-4925-B2C6-A4C64E801EE3}" sibTransId="{5A5A2DA9-CC9E-4B8C-8C4B-4D1BD435B7F3}"/>
    <dgm:cxn modelId="{CA8A3A8D-27C4-4900-8251-E9554486EFD2}" type="presOf" srcId="{5FE9FE3F-3DB2-430B-93C7-D864A5129A4B}" destId="{02E9655B-D1EC-4845-8238-9DE616A50FBC}" srcOrd="0" destOrd="0" presId="urn:microsoft.com/office/officeart/2008/layout/VerticalCurvedList"/>
    <dgm:cxn modelId="{42F00FAB-4082-40FF-9D3E-B71F1CE92336}" type="presOf" srcId="{04BE6E6A-91D7-446A-AA3C-F5CA9E3D6340}" destId="{4E0D9B2B-7422-463C-AF28-927DA02D5703}" srcOrd="0" destOrd="0" presId="urn:microsoft.com/office/officeart/2008/layout/VerticalCurvedList"/>
    <dgm:cxn modelId="{F9C557C0-A863-4F4F-894E-49C48CCC7EC9}" type="presOf" srcId="{07044FE9-E74D-4092-A277-ED21B98FD809}" destId="{A6907BCE-8FCF-460B-9DB2-F638C6BDCC97}" srcOrd="0" destOrd="0" presId="urn:microsoft.com/office/officeart/2008/layout/VerticalCurvedList"/>
    <dgm:cxn modelId="{1310D5DB-1B4D-4E66-9680-B0513D8F2BB4}" type="presOf" srcId="{7EE8B36E-B822-4BB7-9E61-7C6A1F0AF093}" destId="{E4C78E2C-46A2-4595-A5A3-9D3136B69806}" srcOrd="0" destOrd="0" presId="urn:microsoft.com/office/officeart/2008/layout/VerticalCurvedList"/>
    <dgm:cxn modelId="{78EEA2E6-1B96-46B9-BF8A-7EF7308C3164}" srcId="{5FE9FE3F-3DB2-430B-93C7-D864A5129A4B}" destId="{7EE8B36E-B822-4BB7-9E61-7C6A1F0AF093}" srcOrd="3" destOrd="0" parTransId="{3D2D8EC5-AB82-42FB-A6B8-8BF69B74BC3C}" sibTransId="{C047AC50-CBE5-4563-9E3A-78E31C23394D}"/>
    <dgm:cxn modelId="{FD2DE6EE-05A3-46C7-81B1-1EA5CBDB6A95}" type="presOf" srcId="{C8F07CA8-EE08-4947-9B0C-072304F954DC}" destId="{F7603D4D-D7A8-424E-80B7-31477D05CA40}" srcOrd="0" destOrd="0" presId="urn:microsoft.com/office/officeart/2008/layout/VerticalCurvedList"/>
    <dgm:cxn modelId="{76A6DCFB-F046-44F1-B11F-0F2A01FF2D92}" srcId="{5FE9FE3F-3DB2-430B-93C7-D864A5129A4B}" destId="{04BE6E6A-91D7-446A-AA3C-F5CA9E3D6340}" srcOrd="1" destOrd="0" parTransId="{B51BCF29-50DC-4DB9-B1E1-4E13820D0D43}" sibTransId="{373FF3A1-4AD9-4140-8F34-B67479265D86}"/>
    <dgm:cxn modelId="{1DD0E197-CFDB-4662-A323-D31544C217E6}" type="presParOf" srcId="{02E9655B-D1EC-4845-8238-9DE616A50FBC}" destId="{28D07A93-5320-4CE8-A74A-E7BF99ACB6E3}" srcOrd="0" destOrd="0" presId="urn:microsoft.com/office/officeart/2008/layout/VerticalCurvedList"/>
    <dgm:cxn modelId="{8AB935E8-21B0-4476-A9FC-D19A62743FC4}" type="presParOf" srcId="{28D07A93-5320-4CE8-A74A-E7BF99ACB6E3}" destId="{050BE6BA-4CEB-44C2-9F94-889B6200EC92}" srcOrd="0" destOrd="0" presId="urn:microsoft.com/office/officeart/2008/layout/VerticalCurvedList"/>
    <dgm:cxn modelId="{B185C64A-56B7-4BAE-80DD-612E1A7110B7}" type="presParOf" srcId="{050BE6BA-4CEB-44C2-9F94-889B6200EC92}" destId="{5D90D523-0064-40FF-BB5F-7733AC3BAF2C}" srcOrd="0" destOrd="0" presId="urn:microsoft.com/office/officeart/2008/layout/VerticalCurvedList"/>
    <dgm:cxn modelId="{311C69EE-CC76-4E45-B8B0-35E21124227E}" type="presParOf" srcId="{050BE6BA-4CEB-44C2-9F94-889B6200EC92}" destId="{8122B934-9F0F-4FD0-BDAC-9DD3C73E1484}" srcOrd="1" destOrd="0" presId="urn:microsoft.com/office/officeart/2008/layout/VerticalCurvedList"/>
    <dgm:cxn modelId="{EC6477CD-7111-4B19-97DF-B123AE1DAC8A}" type="presParOf" srcId="{050BE6BA-4CEB-44C2-9F94-889B6200EC92}" destId="{08620D59-FD8E-4020-ADCA-D770AAC50170}" srcOrd="2" destOrd="0" presId="urn:microsoft.com/office/officeart/2008/layout/VerticalCurvedList"/>
    <dgm:cxn modelId="{9B558029-8DE3-4C45-A9CF-322042CC7904}" type="presParOf" srcId="{050BE6BA-4CEB-44C2-9F94-889B6200EC92}" destId="{1AF0386D-556C-4D8E-A5EC-08E1FCE3B040}" srcOrd="3" destOrd="0" presId="urn:microsoft.com/office/officeart/2008/layout/VerticalCurvedList"/>
    <dgm:cxn modelId="{23CB9A2F-5321-4E25-AE31-6B2865E00DE9}" type="presParOf" srcId="{28D07A93-5320-4CE8-A74A-E7BF99ACB6E3}" destId="{1DAF25ED-4846-4BD0-9F10-758A9E91646D}" srcOrd="1" destOrd="0" presId="urn:microsoft.com/office/officeart/2008/layout/VerticalCurvedList"/>
    <dgm:cxn modelId="{5FF5B0A7-B86F-4A0F-804A-036B05F9CB0B}" type="presParOf" srcId="{28D07A93-5320-4CE8-A74A-E7BF99ACB6E3}" destId="{F3A2F26F-55B6-4371-B427-882076CDCE4F}" srcOrd="2" destOrd="0" presId="urn:microsoft.com/office/officeart/2008/layout/VerticalCurvedList"/>
    <dgm:cxn modelId="{8A3523FE-7FB3-4B9C-BE00-AF1B981E3A0B}" type="presParOf" srcId="{F3A2F26F-55B6-4371-B427-882076CDCE4F}" destId="{E94ADE65-750C-4DDA-A161-093F9BF4782F}" srcOrd="0" destOrd="0" presId="urn:microsoft.com/office/officeart/2008/layout/VerticalCurvedList"/>
    <dgm:cxn modelId="{65ECD4C6-BAC3-4FE1-95C6-90C1CE7D1033}" type="presParOf" srcId="{28D07A93-5320-4CE8-A74A-E7BF99ACB6E3}" destId="{4E0D9B2B-7422-463C-AF28-927DA02D5703}" srcOrd="3" destOrd="0" presId="urn:microsoft.com/office/officeart/2008/layout/VerticalCurvedList"/>
    <dgm:cxn modelId="{435E1F0B-75B7-4A9A-8774-78B515989616}" type="presParOf" srcId="{28D07A93-5320-4CE8-A74A-E7BF99ACB6E3}" destId="{46CFD57C-CC69-488F-A3BA-B3579A000B26}" srcOrd="4" destOrd="0" presId="urn:microsoft.com/office/officeart/2008/layout/VerticalCurvedList"/>
    <dgm:cxn modelId="{372A3C3B-1523-4E58-9352-6B5C3461E475}" type="presParOf" srcId="{46CFD57C-CC69-488F-A3BA-B3579A000B26}" destId="{EE8E9F9D-D845-432A-992B-A1A581141032}" srcOrd="0" destOrd="0" presId="urn:microsoft.com/office/officeart/2008/layout/VerticalCurvedList"/>
    <dgm:cxn modelId="{C5E81E69-1CF5-4D3A-B5F2-15F023EFF464}" type="presParOf" srcId="{28D07A93-5320-4CE8-A74A-E7BF99ACB6E3}" destId="{F7603D4D-D7A8-424E-80B7-31477D05CA40}" srcOrd="5" destOrd="0" presId="urn:microsoft.com/office/officeart/2008/layout/VerticalCurvedList"/>
    <dgm:cxn modelId="{FDCD5A1F-B1AA-4028-A0DB-CC4DC4898914}" type="presParOf" srcId="{28D07A93-5320-4CE8-A74A-E7BF99ACB6E3}" destId="{09CB1D6D-1672-42C9-BBFC-5FA1DA562410}" srcOrd="6" destOrd="0" presId="urn:microsoft.com/office/officeart/2008/layout/VerticalCurvedList"/>
    <dgm:cxn modelId="{EDA8A632-0E6E-4129-8F1E-47704D48B7FB}" type="presParOf" srcId="{09CB1D6D-1672-42C9-BBFC-5FA1DA562410}" destId="{ECC45ECB-AA1A-4BC3-A3ED-469276C20B12}" srcOrd="0" destOrd="0" presId="urn:microsoft.com/office/officeart/2008/layout/VerticalCurvedList"/>
    <dgm:cxn modelId="{601B88AE-813E-4406-91FE-D7563105374A}" type="presParOf" srcId="{28D07A93-5320-4CE8-A74A-E7BF99ACB6E3}" destId="{E4C78E2C-46A2-4595-A5A3-9D3136B69806}" srcOrd="7" destOrd="0" presId="urn:microsoft.com/office/officeart/2008/layout/VerticalCurvedList"/>
    <dgm:cxn modelId="{283473D0-F9CB-429E-AFBD-6515CA7CC7FA}" type="presParOf" srcId="{28D07A93-5320-4CE8-A74A-E7BF99ACB6E3}" destId="{3250FB11-DC72-4157-BE2F-752C96077269}" srcOrd="8" destOrd="0" presId="urn:microsoft.com/office/officeart/2008/layout/VerticalCurvedList"/>
    <dgm:cxn modelId="{36E7B31A-5038-4BDF-928E-19D65CDBBF3E}" type="presParOf" srcId="{3250FB11-DC72-4157-BE2F-752C96077269}" destId="{619C57D3-CD2C-42A3-8909-DDBAE7D3234D}" srcOrd="0" destOrd="0" presId="urn:microsoft.com/office/officeart/2008/layout/VerticalCurvedList"/>
    <dgm:cxn modelId="{7D701B95-5E6B-4253-BCB0-FACE9482EB87}" type="presParOf" srcId="{28D07A93-5320-4CE8-A74A-E7BF99ACB6E3}" destId="{A6907BCE-8FCF-460B-9DB2-F638C6BDCC97}" srcOrd="9" destOrd="0" presId="urn:microsoft.com/office/officeart/2008/layout/VerticalCurvedList"/>
    <dgm:cxn modelId="{CC60D5DE-7398-4D92-9EFA-0DE4697E1023}" type="presParOf" srcId="{28D07A93-5320-4CE8-A74A-E7BF99ACB6E3}" destId="{3664B0DF-DFFB-44DB-9110-8D3C3432C4EB}" srcOrd="10" destOrd="0" presId="urn:microsoft.com/office/officeart/2008/layout/VerticalCurvedList"/>
    <dgm:cxn modelId="{9E2818AB-FB53-4E49-9EA8-6B882EC09585}" type="presParOf" srcId="{3664B0DF-DFFB-44DB-9110-8D3C3432C4EB}" destId="{674DDC1C-EEA3-442A-9D6B-4774F47F87A3}"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2B934-9F0F-4FD0-BDAC-9DD3C73E1484}">
      <dsp:nvSpPr>
        <dsp:cNvPr id="0" name=""/>
        <dsp:cNvSpPr/>
      </dsp:nvSpPr>
      <dsp:spPr>
        <a:xfrm>
          <a:off x="-6126981" y="-937410"/>
          <a:ext cx="7293488" cy="7293488"/>
        </a:xfrm>
        <a:prstGeom prst="blockArc">
          <a:avLst>
            <a:gd name="adj1" fmla="val 18900000"/>
            <a:gd name="adj2" fmla="val 2700000"/>
            <a:gd name="adj3" fmla="val 296"/>
          </a:avLst>
        </a:prstGeom>
        <a:noFill/>
        <a:ln w="1905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AF25ED-4846-4BD0-9F10-758A9E91646D}">
      <dsp:nvSpPr>
        <dsp:cNvPr id="0" name=""/>
        <dsp:cNvSpPr/>
      </dsp:nvSpPr>
      <dsp:spPr>
        <a:xfrm>
          <a:off x="509717" y="338558"/>
          <a:ext cx="3887564" cy="677550"/>
        </a:xfrm>
        <a:prstGeom prst="rect">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Clear</a:t>
          </a:r>
        </a:p>
      </dsp:txBody>
      <dsp:txXfrm>
        <a:off x="509717" y="338558"/>
        <a:ext cx="3887564" cy="677550"/>
      </dsp:txXfrm>
    </dsp:sp>
    <dsp:sp modelId="{E94ADE65-750C-4DDA-A161-093F9BF4782F}">
      <dsp:nvSpPr>
        <dsp:cNvPr id="0" name=""/>
        <dsp:cNvSpPr/>
      </dsp:nvSpPr>
      <dsp:spPr>
        <a:xfrm>
          <a:off x="86248" y="253864"/>
          <a:ext cx="846937" cy="846937"/>
        </a:xfrm>
        <a:prstGeom prst="ellipse">
          <a:avLst/>
        </a:prstGeom>
        <a:solidFill>
          <a:schemeClr val="lt1">
            <a:hueOff val="0"/>
            <a:satOff val="0"/>
            <a:lumOff val="0"/>
            <a:alphaOff val="0"/>
          </a:schemeClr>
        </a:solidFill>
        <a:ln w="1905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0D9B2B-7422-463C-AF28-927DA02D5703}">
      <dsp:nvSpPr>
        <dsp:cNvPr id="0" name=""/>
        <dsp:cNvSpPr/>
      </dsp:nvSpPr>
      <dsp:spPr>
        <a:xfrm>
          <a:off x="995230" y="1354558"/>
          <a:ext cx="3402051" cy="677550"/>
        </a:xfrm>
        <a:prstGeom prst="rect">
          <a:avLst/>
        </a:prstGeom>
        <a:solidFill>
          <a:schemeClr val="accent1">
            <a:shade val="50000"/>
            <a:hueOff val="-203081"/>
            <a:satOff val="1679"/>
            <a:lumOff val="190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Focused</a:t>
          </a:r>
        </a:p>
      </dsp:txBody>
      <dsp:txXfrm>
        <a:off x="995230" y="1354558"/>
        <a:ext cx="3402051" cy="677550"/>
      </dsp:txXfrm>
    </dsp:sp>
    <dsp:sp modelId="{EE8E9F9D-D845-432A-992B-A1A581141032}">
      <dsp:nvSpPr>
        <dsp:cNvPr id="0" name=""/>
        <dsp:cNvSpPr/>
      </dsp:nvSpPr>
      <dsp:spPr>
        <a:xfrm>
          <a:off x="571761" y="1269864"/>
          <a:ext cx="846937" cy="846937"/>
        </a:xfrm>
        <a:prstGeom prst="ellipse">
          <a:avLst/>
        </a:prstGeom>
        <a:solidFill>
          <a:schemeClr val="lt1">
            <a:hueOff val="0"/>
            <a:satOff val="0"/>
            <a:lumOff val="0"/>
            <a:alphaOff val="0"/>
          </a:schemeClr>
        </a:solidFill>
        <a:ln w="19050" cap="flat" cmpd="sng" algn="ctr">
          <a:solidFill>
            <a:schemeClr val="accent1">
              <a:shade val="50000"/>
              <a:hueOff val="-203081"/>
              <a:satOff val="1679"/>
              <a:lumOff val="19024"/>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603D4D-D7A8-424E-80B7-31477D05CA40}">
      <dsp:nvSpPr>
        <dsp:cNvPr id="0" name=""/>
        <dsp:cNvSpPr/>
      </dsp:nvSpPr>
      <dsp:spPr>
        <a:xfrm>
          <a:off x="1144243" y="2370558"/>
          <a:ext cx="3253038" cy="677550"/>
        </a:xfrm>
        <a:prstGeom prst="rect">
          <a:avLst/>
        </a:prstGeom>
        <a:solidFill>
          <a:schemeClr val="accent1">
            <a:shade val="50000"/>
            <a:hueOff val="-406162"/>
            <a:satOff val="3358"/>
            <a:lumOff val="380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Concise</a:t>
          </a:r>
        </a:p>
      </dsp:txBody>
      <dsp:txXfrm>
        <a:off x="1144243" y="2370558"/>
        <a:ext cx="3253038" cy="677550"/>
      </dsp:txXfrm>
    </dsp:sp>
    <dsp:sp modelId="{ECC45ECB-AA1A-4BC3-A3ED-469276C20B12}">
      <dsp:nvSpPr>
        <dsp:cNvPr id="0" name=""/>
        <dsp:cNvSpPr/>
      </dsp:nvSpPr>
      <dsp:spPr>
        <a:xfrm>
          <a:off x="720774" y="2285864"/>
          <a:ext cx="846937" cy="846937"/>
        </a:xfrm>
        <a:prstGeom prst="ellipse">
          <a:avLst/>
        </a:prstGeom>
        <a:solidFill>
          <a:schemeClr val="lt1">
            <a:hueOff val="0"/>
            <a:satOff val="0"/>
            <a:lumOff val="0"/>
            <a:alphaOff val="0"/>
          </a:schemeClr>
        </a:solidFill>
        <a:ln w="19050" cap="flat" cmpd="sng" algn="ctr">
          <a:solidFill>
            <a:schemeClr val="accent1">
              <a:shade val="50000"/>
              <a:hueOff val="-406162"/>
              <a:satOff val="3358"/>
              <a:lumOff val="38049"/>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C78E2C-46A2-4595-A5A3-9D3136B69806}">
      <dsp:nvSpPr>
        <dsp:cNvPr id="0" name=""/>
        <dsp:cNvSpPr/>
      </dsp:nvSpPr>
      <dsp:spPr>
        <a:xfrm>
          <a:off x="995230" y="3386558"/>
          <a:ext cx="3402051" cy="677550"/>
        </a:xfrm>
        <a:prstGeom prst="rect">
          <a:avLst/>
        </a:prstGeom>
        <a:solidFill>
          <a:schemeClr val="accent1">
            <a:shade val="50000"/>
            <a:hueOff val="-406162"/>
            <a:satOff val="3358"/>
            <a:lumOff val="380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a:t>Complex</a:t>
          </a:r>
          <a:endParaRPr lang="en-GB" sz="3500" kern="1200" dirty="0"/>
        </a:p>
      </dsp:txBody>
      <dsp:txXfrm>
        <a:off x="995230" y="3386558"/>
        <a:ext cx="3402051" cy="677550"/>
      </dsp:txXfrm>
    </dsp:sp>
    <dsp:sp modelId="{619C57D3-CD2C-42A3-8909-DDBAE7D3234D}">
      <dsp:nvSpPr>
        <dsp:cNvPr id="0" name=""/>
        <dsp:cNvSpPr/>
      </dsp:nvSpPr>
      <dsp:spPr>
        <a:xfrm>
          <a:off x="571761" y="3301864"/>
          <a:ext cx="846937" cy="846937"/>
        </a:xfrm>
        <a:prstGeom prst="ellipse">
          <a:avLst/>
        </a:prstGeom>
        <a:solidFill>
          <a:schemeClr val="lt1">
            <a:hueOff val="0"/>
            <a:satOff val="0"/>
            <a:lumOff val="0"/>
            <a:alphaOff val="0"/>
          </a:schemeClr>
        </a:solidFill>
        <a:ln w="19050" cap="flat" cmpd="sng" algn="ctr">
          <a:solidFill>
            <a:schemeClr val="accent1">
              <a:shade val="50000"/>
              <a:hueOff val="-406162"/>
              <a:satOff val="3358"/>
              <a:lumOff val="38049"/>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907BCE-8FCF-460B-9DB2-F638C6BDCC97}">
      <dsp:nvSpPr>
        <dsp:cNvPr id="0" name=""/>
        <dsp:cNvSpPr/>
      </dsp:nvSpPr>
      <dsp:spPr>
        <a:xfrm>
          <a:off x="509717" y="4402558"/>
          <a:ext cx="3887564" cy="677550"/>
        </a:xfrm>
        <a:prstGeom prst="rect">
          <a:avLst/>
        </a:prstGeom>
        <a:solidFill>
          <a:schemeClr val="accent1">
            <a:shade val="50000"/>
            <a:hueOff val="-203081"/>
            <a:satOff val="1679"/>
            <a:lumOff val="190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a:t>Arguable</a:t>
          </a:r>
          <a:endParaRPr lang="en-GB" sz="3500" kern="1200" dirty="0"/>
        </a:p>
      </dsp:txBody>
      <dsp:txXfrm>
        <a:off x="509717" y="4402558"/>
        <a:ext cx="3887564" cy="677550"/>
      </dsp:txXfrm>
    </dsp:sp>
    <dsp:sp modelId="{674DDC1C-EEA3-442A-9D6B-4774F47F87A3}">
      <dsp:nvSpPr>
        <dsp:cNvPr id="0" name=""/>
        <dsp:cNvSpPr/>
      </dsp:nvSpPr>
      <dsp:spPr>
        <a:xfrm>
          <a:off x="86248" y="4317864"/>
          <a:ext cx="846937" cy="846937"/>
        </a:xfrm>
        <a:prstGeom prst="ellipse">
          <a:avLst/>
        </a:prstGeom>
        <a:solidFill>
          <a:schemeClr val="lt1">
            <a:hueOff val="0"/>
            <a:satOff val="0"/>
            <a:lumOff val="0"/>
            <a:alphaOff val="0"/>
          </a:schemeClr>
        </a:solidFill>
        <a:ln w="19050" cap="flat" cmpd="sng" algn="ctr">
          <a:solidFill>
            <a:schemeClr val="accent1">
              <a:shade val="50000"/>
              <a:hueOff val="-203081"/>
              <a:satOff val="1679"/>
              <a:lumOff val="19024"/>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AF224B-7372-41CB-A09C-6713BF8E2742}"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1D476-2DC9-4526-B206-890FFBE148D9}" type="slidenum">
              <a:rPr lang="en-GB" smtClean="0"/>
              <a:t>‹#›</a:t>
            </a:fld>
            <a:endParaRPr lang="en-GB"/>
          </a:p>
        </p:txBody>
      </p:sp>
    </p:spTree>
    <p:extLst>
      <p:ext uri="{BB962C8B-B14F-4D97-AF65-F5344CB8AC3E}">
        <p14:creationId xmlns:p14="http://schemas.microsoft.com/office/powerpoint/2010/main" val="1039815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1D476-2DC9-4526-B206-890FFBE148D9}" type="slidenum">
              <a:rPr lang="en-GB" smtClean="0"/>
              <a:t>13</a:t>
            </a:fld>
            <a:endParaRPr lang="en-GB"/>
          </a:p>
        </p:txBody>
      </p:sp>
    </p:spTree>
    <p:extLst>
      <p:ext uri="{BB962C8B-B14F-4D97-AF65-F5344CB8AC3E}">
        <p14:creationId xmlns:p14="http://schemas.microsoft.com/office/powerpoint/2010/main" val="3137590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47FF5-588A-FB66-C594-5F1BDC39DB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5DEAF4-F9B5-1FA6-DE63-EF580F05EC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F6B1EE-43B3-AFD2-2CD3-13F9D04C9A86}"/>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3A2B6E97-78DD-1D39-E8CF-6E2EAFD896D4}"/>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704A03E3-B65F-77C0-6A45-3E3C7F227E9B}"/>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351322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20731-878C-83B5-FF8D-9E63EAAD12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4D4733-C1E1-A224-67ED-7514291322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0AA641-2C9C-24DD-3E7F-9B1D0C338903}"/>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2514D38E-9BD8-6394-DE89-167CB88BFAE3}"/>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8F776349-D6F1-3F82-ADCF-E07693442BFD}"/>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3962334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CE6FC-63DB-3E7C-DD45-9A2291570A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BA0B77-DE00-7A50-3E84-7F6E589D551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22FA8-E80F-255F-B097-5818F41E7005}"/>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10587B4F-EE83-3985-60B5-297C140EBD8E}"/>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9B39A373-CB03-9D7A-1FE2-8EFDAC57E1D3}"/>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1267137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9C2A7-6CC9-C6C2-C978-2933D3B1E3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23D320-87CA-0DE2-B1FB-504F82F501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FBAE92-F6EF-0F18-9610-44A56497F5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CD53C7-F08E-592B-A91D-15DDC4B64321}"/>
              </a:ext>
            </a:extLst>
          </p:cNvPr>
          <p:cNvSpPr>
            <a:spLocks noGrp="1"/>
          </p:cNvSpPr>
          <p:nvPr>
            <p:ph type="dt" sz="half" idx="10"/>
          </p:nvPr>
        </p:nvSpPr>
        <p:spPr/>
        <p:txBody>
          <a:bodyPr/>
          <a:lstStyle/>
          <a:p>
            <a:r>
              <a:rPr lang="en-GB"/>
              <a:t>16/10/2026</a:t>
            </a:r>
          </a:p>
        </p:txBody>
      </p:sp>
      <p:sp>
        <p:nvSpPr>
          <p:cNvPr id="6" name="Footer Placeholder 5">
            <a:extLst>
              <a:ext uri="{FF2B5EF4-FFF2-40B4-BE49-F238E27FC236}">
                <a16:creationId xmlns:a16="http://schemas.microsoft.com/office/drawing/2014/main" id="{0279A350-971D-A7E9-65C0-BD697C6A2A5C}"/>
              </a:ext>
            </a:extLst>
          </p:cNvPr>
          <p:cNvSpPr>
            <a:spLocks noGrp="1"/>
          </p:cNvSpPr>
          <p:nvPr>
            <p:ph type="ftr" sz="quarter" idx="11"/>
          </p:nvPr>
        </p:nvSpPr>
        <p:spPr/>
        <p:txBody>
          <a:bodyPr/>
          <a:lstStyle/>
          <a:p>
            <a:r>
              <a:rPr lang="en-GB"/>
              <a:t>BMHP6020</a:t>
            </a:r>
          </a:p>
        </p:txBody>
      </p:sp>
      <p:sp>
        <p:nvSpPr>
          <p:cNvPr id="7" name="Slide Number Placeholder 6">
            <a:extLst>
              <a:ext uri="{FF2B5EF4-FFF2-40B4-BE49-F238E27FC236}">
                <a16:creationId xmlns:a16="http://schemas.microsoft.com/office/drawing/2014/main" id="{FDBF377B-1250-C71E-AE51-E3D015575AC7}"/>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1627841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89622-9184-1FE8-ADFC-86523CCEF2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21346A-BB1D-AA69-BA81-537284B70E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2A8A7F-5042-7945-D499-B72F6A861A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206805-5F65-CDFA-B38F-9E6B0BD8DF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60EDC0-67BD-1F28-DC31-35E1AB78D5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E3EDDD-9271-B829-66D2-35E6A0ADEBB4}"/>
              </a:ext>
            </a:extLst>
          </p:cNvPr>
          <p:cNvSpPr>
            <a:spLocks noGrp="1"/>
          </p:cNvSpPr>
          <p:nvPr>
            <p:ph type="dt" sz="half" idx="10"/>
          </p:nvPr>
        </p:nvSpPr>
        <p:spPr/>
        <p:txBody>
          <a:bodyPr/>
          <a:lstStyle/>
          <a:p>
            <a:r>
              <a:rPr lang="en-GB"/>
              <a:t>16/10/2026</a:t>
            </a:r>
          </a:p>
        </p:txBody>
      </p:sp>
      <p:sp>
        <p:nvSpPr>
          <p:cNvPr id="8" name="Footer Placeholder 7">
            <a:extLst>
              <a:ext uri="{FF2B5EF4-FFF2-40B4-BE49-F238E27FC236}">
                <a16:creationId xmlns:a16="http://schemas.microsoft.com/office/drawing/2014/main" id="{242FF636-9829-342C-5F15-972EAAF70589}"/>
              </a:ext>
            </a:extLst>
          </p:cNvPr>
          <p:cNvSpPr>
            <a:spLocks noGrp="1"/>
          </p:cNvSpPr>
          <p:nvPr>
            <p:ph type="ftr" sz="quarter" idx="11"/>
          </p:nvPr>
        </p:nvSpPr>
        <p:spPr/>
        <p:txBody>
          <a:bodyPr/>
          <a:lstStyle/>
          <a:p>
            <a:r>
              <a:rPr lang="en-GB"/>
              <a:t>BMHP6020</a:t>
            </a:r>
          </a:p>
        </p:txBody>
      </p:sp>
      <p:sp>
        <p:nvSpPr>
          <p:cNvPr id="9" name="Slide Number Placeholder 8">
            <a:extLst>
              <a:ext uri="{FF2B5EF4-FFF2-40B4-BE49-F238E27FC236}">
                <a16:creationId xmlns:a16="http://schemas.microsoft.com/office/drawing/2014/main" id="{78B931B0-33A0-EB0B-3E61-EC996D9F29B0}"/>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1944814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346A0-054C-F8F3-6E78-243D1E5F27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B4DC52-96B3-004A-FB51-E39567B38AB9}"/>
              </a:ext>
            </a:extLst>
          </p:cNvPr>
          <p:cNvSpPr>
            <a:spLocks noGrp="1"/>
          </p:cNvSpPr>
          <p:nvPr>
            <p:ph type="dt" sz="half" idx="10"/>
          </p:nvPr>
        </p:nvSpPr>
        <p:spPr/>
        <p:txBody>
          <a:bodyPr/>
          <a:lstStyle/>
          <a:p>
            <a:r>
              <a:rPr lang="en-GB"/>
              <a:t>16/10/2026</a:t>
            </a:r>
          </a:p>
        </p:txBody>
      </p:sp>
      <p:sp>
        <p:nvSpPr>
          <p:cNvPr id="4" name="Footer Placeholder 3">
            <a:extLst>
              <a:ext uri="{FF2B5EF4-FFF2-40B4-BE49-F238E27FC236}">
                <a16:creationId xmlns:a16="http://schemas.microsoft.com/office/drawing/2014/main" id="{AD014BF0-82CE-6E92-E649-3A6F7CA137BD}"/>
              </a:ext>
            </a:extLst>
          </p:cNvPr>
          <p:cNvSpPr>
            <a:spLocks noGrp="1"/>
          </p:cNvSpPr>
          <p:nvPr>
            <p:ph type="ftr" sz="quarter" idx="11"/>
          </p:nvPr>
        </p:nvSpPr>
        <p:spPr/>
        <p:txBody>
          <a:bodyPr/>
          <a:lstStyle/>
          <a:p>
            <a:r>
              <a:rPr lang="en-GB"/>
              <a:t>BMHP6020</a:t>
            </a:r>
          </a:p>
        </p:txBody>
      </p:sp>
      <p:sp>
        <p:nvSpPr>
          <p:cNvPr id="5" name="Slide Number Placeholder 4">
            <a:extLst>
              <a:ext uri="{FF2B5EF4-FFF2-40B4-BE49-F238E27FC236}">
                <a16:creationId xmlns:a16="http://schemas.microsoft.com/office/drawing/2014/main" id="{9F2D27F6-6D10-D942-6230-AF0BF6E51583}"/>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3504217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9A08AD-2A0A-E14A-7487-BAA5133AC003}"/>
              </a:ext>
            </a:extLst>
          </p:cNvPr>
          <p:cNvSpPr>
            <a:spLocks noGrp="1"/>
          </p:cNvSpPr>
          <p:nvPr>
            <p:ph type="dt" sz="half" idx="10"/>
          </p:nvPr>
        </p:nvSpPr>
        <p:spPr/>
        <p:txBody>
          <a:bodyPr/>
          <a:lstStyle/>
          <a:p>
            <a:r>
              <a:rPr lang="en-GB"/>
              <a:t>16/10/2026</a:t>
            </a:r>
          </a:p>
        </p:txBody>
      </p:sp>
      <p:sp>
        <p:nvSpPr>
          <p:cNvPr id="3" name="Footer Placeholder 2">
            <a:extLst>
              <a:ext uri="{FF2B5EF4-FFF2-40B4-BE49-F238E27FC236}">
                <a16:creationId xmlns:a16="http://schemas.microsoft.com/office/drawing/2014/main" id="{A0A6EBE3-4AA0-B64B-9254-7597F4807E63}"/>
              </a:ext>
            </a:extLst>
          </p:cNvPr>
          <p:cNvSpPr>
            <a:spLocks noGrp="1"/>
          </p:cNvSpPr>
          <p:nvPr>
            <p:ph type="ftr" sz="quarter" idx="11"/>
          </p:nvPr>
        </p:nvSpPr>
        <p:spPr/>
        <p:txBody>
          <a:bodyPr/>
          <a:lstStyle/>
          <a:p>
            <a:r>
              <a:rPr lang="en-GB"/>
              <a:t>BMHP6020</a:t>
            </a:r>
          </a:p>
        </p:txBody>
      </p:sp>
      <p:sp>
        <p:nvSpPr>
          <p:cNvPr id="4" name="Slide Number Placeholder 3">
            <a:extLst>
              <a:ext uri="{FF2B5EF4-FFF2-40B4-BE49-F238E27FC236}">
                <a16:creationId xmlns:a16="http://schemas.microsoft.com/office/drawing/2014/main" id="{F7A638BE-A1A5-9DAD-C484-B0F46F210CA9}"/>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1965711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2F85C-669E-ED98-9DB0-FB92629E25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2EFC3B-2C9D-01A7-AB13-6D36A26751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71568A-679B-FB44-F923-E0D5653C44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0132F8-5DA6-3AD7-96D1-62BEAF9984DB}"/>
              </a:ext>
            </a:extLst>
          </p:cNvPr>
          <p:cNvSpPr>
            <a:spLocks noGrp="1"/>
          </p:cNvSpPr>
          <p:nvPr>
            <p:ph type="dt" sz="half" idx="10"/>
          </p:nvPr>
        </p:nvSpPr>
        <p:spPr/>
        <p:txBody>
          <a:bodyPr/>
          <a:lstStyle/>
          <a:p>
            <a:r>
              <a:rPr lang="en-GB"/>
              <a:t>16/10/2026</a:t>
            </a:r>
          </a:p>
        </p:txBody>
      </p:sp>
      <p:sp>
        <p:nvSpPr>
          <p:cNvPr id="6" name="Footer Placeholder 5">
            <a:extLst>
              <a:ext uri="{FF2B5EF4-FFF2-40B4-BE49-F238E27FC236}">
                <a16:creationId xmlns:a16="http://schemas.microsoft.com/office/drawing/2014/main" id="{7270C0EF-A5DC-7532-5331-237B826E539D}"/>
              </a:ext>
            </a:extLst>
          </p:cNvPr>
          <p:cNvSpPr>
            <a:spLocks noGrp="1"/>
          </p:cNvSpPr>
          <p:nvPr>
            <p:ph type="ftr" sz="quarter" idx="11"/>
          </p:nvPr>
        </p:nvSpPr>
        <p:spPr/>
        <p:txBody>
          <a:bodyPr/>
          <a:lstStyle/>
          <a:p>
            <a:r>
              <a:rPr lang="en-GB"/>
              <a:t>BMHP6020</a:t>
            </a:r>
          </a:p>
        </p:txBody>
      </p:sp>
      <p:sp>
        <p:nvSpPr>
          <p:cNvPr id="7" name="Slide Number Placeholder 6">
            <a:extLst>
              <a:ext uri="{FF2B5EF4-FFF2-40B4-BE49-F238E27FC236}">
                <a16:creationId xmlns:a16="http://schemas.microsoft.com/office/drawing/2014/main" id="{28178D0D-88F1-E488-88BA-76B91BABC452}"/>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3583410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B0D8-821A-C984-B73D-268C2E33DF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8F31BD-1FCE-7831-5199-3105EB332E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C1B634-D361-0BD3-586D-CCFDFFA89A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D93766-31A6-26CC-E5E9-CB5C6A82980E}"/>
              </a:ext>
            </a:extLst>
          </p:cNvPr>
          <p:cNvSpPr>
            <a:spLocks noGrp="1"/>
          </p:cNvSpPr>
          <p:nvPr>
            <p:ph type="dt" sz="half" idx="10"/>
          </p:nvPr>
        </p:nvSpPr>
        <p:spPr/>
        <p:txBody>
          <a:bodyPr/>
          <a:lstStyle/>
          <a:p>
            <a:r>
              <a:rPr lang="en-GB"/>
              <a:t>16/10/2026</a:t>
            </a:r>
          </a:p>
        </p:txBody>
      </p:sp>
      <p:sp>
        <p:nvSpPr>
          <p:cNvPr id="6" name="Footer Placeholder 5">
            <a:extLst>
              <a:ext uri="{FF2B5EF4-FFF2-40B4-BE49-F238E27FC236}">
                <a16:creationId xmlns:a16="http://schemas.microsoft.com/office/drawing/2014/main" id="{6A4B4483-2C9D-DA45-0A7D-35CEE4664C73}"/>
              </a:ext>
            </a:extLst>
          </p:cNvPr>
          <p:cNvSpPr>
            <a:spLocks noGrp="1"/>
          </p:cNvSpPr>
          <p:nvPr>
            <p:ph type="ftr" sz="quarter" idx="11"/>
          </p:nvPr>
        </p:nvSpPr>
        <p:spPr/>
        <p:txBody>
          <a:bodyPr/>
          <a:lstStyle/>
          <a:p>
            <a:r>
              <a:rPr lang="en-GB"/>
              <a:t>BMHP6020</a:t>
            </a:r>
          </a:p>
        </p:txBody>
      </p:sp>
      <p:sp>
        <p:nvSpPr>
          <p:cNvPr id="7" name="Slide Number Placeholder 6">
            <a:extLst>
              <a:ext uri="{FF2B5EF4-FFF2-40B4-BE49-F238E27FC236}">
                <a16:creationId xmlns:a16="http://schemas.microsoft.com/office/drawing/2014/main" id="{DE0D1B3A-EEBE-5CE7-B7AB-191DDB4B3388}"/>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2119575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513B3-F61B-5E8A-7AD9-AA3D876890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0FEB26-A0FE-5D57-E1B3-772011F50B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ED245A-E76F-8DCD-BBDF-EA7B0FBE8B9F}"/>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A479108F-8021-7B32-3F0F-A43BB136D1EE}"/>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3FE2184E-7FFC-18DF-96D1-1415ED8603C1}"/>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1813830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4DF63E-2526-D146-EEA0-9080186240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082D20-E4A9-7594-9978-6BA04200AE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1CD042-EB7B-88A3-9CAB-F24F3D6ECE0D}"/>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B18DAFAD-AA4F-50F2-3309-361AEFDC3F97}"/>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95C461DA-1CF1-6AFD-E0E6-DDFAA4E9E39E}"/>
              </a:ext>
            </a:extLst>
          </p:cNvPr>
          <p:cNvSpPr>
            <a:spLocks noGrp="1"/>
          </p:cNvSpPr>
          <p:nvPr>
            <p:ph type="sldNum" sz="quarter" idx="12"/>
          </p:nvPr>
        </p:nvSpPr>
        <p:spPr/>
        <p:txBody>
          <a:bodyPr/>
          <a:lstStyle/>
          <a:p>
            <a:fld id="{B53DB5CC-5D1C-4051-931B-474B6E04D7BE}" type="slidenum">
              <a:rPr lang="en-GB" smtClean="0"/>
              <a:t>‹#›</a:t>
            </a:fld>
            <a:endParaRPr lang="en-GB"/>
          </a:p>
        </p:txBody>
      </p:sp>
    </p:spTree>
    <p:extLst>
      <p:ext uri="{BB962C8B-B14F-4D97-AF65-F5344CB8AC3E}">
        <p14:creationId xmlns:p14="http://schemas.microsoft.com/office/powerpoint/2010/main" val="1492434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A1E26E-ADB7-08F8-B62C-44F54C4279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DB0F4F-CE17-0AFD-4EFB-0AE152C394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CB15CC-7439-FF5A-3F50-3AE2CAC73D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GB"/>
              <a:t>16/10/2026</a:t>
            </a:r>
          </a:p>
        </p:txBody>
      </p:sp>
      <p:sp>
        <p:nvSpPr>
          <p:cNvPr id="5" name="Footer Placeholder 4">
            <a:extLst>
              <a:ext uri="{FF2B5EF4-FFF2-40B4-BE49-F238E27FC236}">
                <a16:creationId xmlns:a16="http://schemas.microsoft.com/office/drawing/2014/main" id="{41CD84B8-5818-4EF4-E05E-4322226DA9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BMHP6020</a:t>
            </a:r>
          </a:p>
        </p:txBody>
      </p:sp>
      <p:sp>
        <p:nvSpPr>
          <p:cNvPr id="6" name="Slide Number Placeholder 5">
            <a:extLst>
              <a:ext uri="{FF2B5EF4-FFF2-40B4-BE49-F238E27FC236}">
                <a16:creationId xmlns:a16="http://schemas.microsoft.com/office/drawing/2014/main" id="{2A8F1BA4-3C2D-96CD-35CE-8D0F95EA58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3DB5CC-5D1C-4051-931B-474B6E04D7BE}" type="slidenum">
              <a:rPr lang="en-GB" smtClean="0"/>
              <a:t>‹#›</a:t>
            </a:fld>
            <a:endParaRPr lang="en-GB"/>
          </a:p>
        </p:txBody>
      </p:sp>
    </p:spTree>
    <p:extLst>
      <p:ext uri="{BB962C8B-B14F-4D97-AF65-F5344CB8AC3E}">
        <p14:creationId xmlns:p14="http://schemas.microsoft.com/office/powerpoint/2010/main" val="1872091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vecteezy.com/vector-art/22308907-seo-search-engine-optimization-concept-set-flat-cartoon-style-vector-illustration"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vecteezy.com/vector-art/22308907-seo-search-engine-optimization-concept-set-flat-cartoon-style-vector-illustration"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greenbrainproject.org/books-wallpapers-epingle-par-maddie-inman-sur-book-wallpaper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researchsquare.com/blog/what-is-the-hierarchy-of-evidence?continueFlag=3b41b853df05eb0d1faf5743baddbf7c"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hutterstock.com/search/get-back-work"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stock.adobe.com/images/investigation-frequently-asked-questions-tiny-people-research-problem-in-faq-inspect-question-mark-with-magnifying-glass-to-find-ideas-inquiry-information-and-answers-cartoon-vector-illustration/772447547"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diagramLayout" Target="../diagrams/layout1.xml"/><Relationship Id="rId7" Type="http://schemas.openxmlformats.org/officeDocument/2006/relationships/image" Target="../media/image9.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13.svg"/><Relationship Id="rId5" Type="http://schemas.openxmlformats.org/officeDocument/2006/relationships/diagramColors" Target="../diagrams/colors1.xml"/><Relationship Id="rId10" Type="http://schemas.openxmlformats.org/officeDocument/2006/relationships/image" Target="../media/image12.svg"/><Relationship Id="rId4" Type="http://schemas.openxmlformats.org/officeDocument/2006/relationships/diagramQuickStyle" Target="../diagrams/quickStyle1.xml"/><Relationship Id="rId9" Type="http://schemas.openxmlformats.org/officeDocument/2006/relationships/image" Target="../media/image11.svg"/></Relationships>
</file>

<file path=ppt/slides/_rels/slide12.xml.rels><?xml version="1.0" encoding="UTF-8" standalone="yes"?>
<Relationships xmlns="http://schemas.openxmlformats.org/package/2006/relationships"><Relationship Id="rId8" Type="http://schemas.openxmlformats.org/officeDocument/2006/relationships/hyperlink" Target="https://www.freepik.com/premium-vector/outcome-vector-outline-icon-style-illustration-symbol-white-background-eps-10-file_303723853.htm" TargetMode="External"/><Relationship Id="rId3" Type="http://schemas.openxmlformats.org/officeDocument/2006/relationships/image" Target="../media/image15.jpg"/><Relationship Id="rId7" Type="http://schemas.openxmlformats.org/officeDocument/2006/relationships/image" Target="../media/image17.jpg"/><Relationship Id="rId2" Type="http://schemas.openxmlformats.org/officeDocument/2006/relationships/image" Target="../media/image14.svg"/><Relationship Id="rId1" Type="http://schemas.openxmlformats.org/officeDocument/2006/relationships/slideLayout" Target="../slideLayouts/slideLayout2.xml"/><Relationship Id="rId6" Type="http://schemas.openxmlformats.org/officeDocument/2006/relationships/hyperlink" Target="https://ar.inspiredpencil.com/pictures-2023/comparison-icon" TargetMode="External"/><Relationship Id="rId5" Type="http://schemas.openxmlformats.org/officeDocument/2006/relationships/image" Target="../media/image16.jpg"/><Relationship Id="rId4" Type="http://schemas.openxmlformats.org/officeDocument/2006/relationships/hyperlink" Target="https://ar.inspiredpencil.com/pictures-2023/intervention-icon-pn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hutterstock.com/search/get-back-work"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hutterstock.com/search/get-back-work"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eeksforgeeks.org/hr/recruitment-process-in-hrm/"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shutterstock.com/search/get-back-work"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QWEcMqM0acU?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slidestopia.com/templates/coffee-break-illustration-slide/"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vecteezy.com/vector-art/24666185-search-bar-tiny-people-browsing-online-information-surfing-internet-with-binocular-magnifying-glass-on-laptop-screen-seo-concept-modern-flat-cartoon-style-vector-illustration-on-white-background"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webofscience.com/wos/" TargetMode="External"/><Relationship Id="rId3" Type="http://schemas.openxmlformats.org/officeDocument/2006/relationships/hyperlink" Target="https://pixabay.com/it/lente-di-ingrandimento-convesso-24270/" TargetMode="External"/><Relationship Id="rId7" Type="http://schemas.openxmlformats.org/officeDocument/2006/relationships/hyperlink" Target="https://www.scopus.com/pages/home?display=basic&amp;origin=sbrowse" TargetMode="Externa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hyperlink" Target="https://www.ebsco.com/" TargetMode="External"/><Relationship Id="rId5" Type="http://schemas.openxmlformats.org/officeDocument/2006/relationships/hyperlink" Target="https://pubmed.ncbi.nlm.nih.gov/" TargetMode="External"/><Relationship Id="rId4" Type="http://schemas.openxmlformats.org/officeDocument/2006/relationships/hyperlink" Target="https://scholar.google.co.uk/schhp?hl=en&amp;as_sdt=0" TargetMode="External"/><Relationship Id="rId9" Type="http://schemas.openxmlformats.org/officeDocument/2006/relationships/hyperlink" Target="https://www.cochranelibrary.com/?contentLanguage=enNational"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pubmed.ncbi.nlm.nih.gov/"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hyperlink" Target="https://libguides.csuchico.edu/c.php?g=414315&amp;p=2822716#s-lg-box-8647771" TargetMode="External"/><Relationship Id="rId1" Type="http://schemas.openxmlformats.org/officeDocument/2006/relationships/slideLayout" Target="../slideLayouts/slideLayout2.xml"/><Relationship Id="rId4" Type="http://schemas.openxmlformats.org/officeDocument/2006/relationships/hyperlink" Target="https://pressbooks.bccampus.ca/businesswritingessentials/chapter/chapter-12-the-research-process/"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doi.org/10.4135/9781412961288.n18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742319-0BF8-DF2E-7948-0CA1D43686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475" r="9797" b="4616"/>
          <a:stretch>
            <a:fillRect/>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AE7007E9-A6EF-83F2-BABC-B6E524042945}"/>
              </a:ext>
            </a:extLst>
          </p:cNvPr>
          <p:cNvSpPr>
            <a:spLocks noGrp="1"/>
          </p:cNvSpPr>
          <p:nvPr>
            <p:ph type="ctrTitle"/>
          </p:nvPr>
        </p:nvSpPr>
        <p:spPr>
          <a:xfrm>
            <a:off x="477981" y="1122363"/>
            <a:ext cx="4023360" cy="3204134"/>
          </a:xfrm>
        </p:spPr>
        <p:txBody>
          <a:bodyPr anchor="b">
            <a:normAutofit/>
          </a:bodyPr>
          <a:lstStyle/>
          <a:p>
            <a:pPr algn="l"/>
            <a:r>
              <a:rPr lang="en-GB" sz="4800"/>
              <a:t>Developing a search strategy </a:t>
            </a:r>
          </a:p>
        </p:txBody>
      </p:sp>
      <p:sp>
        <p:nvSpPr>
          <p:cNvPr id="3" name="Subtitle 2">
            <a:extLst>
              <a:ext uri="{FF2B5EF4-FFF2-40B4-BE49-F238E27FC236}">
                <a16:creationId xmlns:a16="http://schemas.microsoft.com/office/drawing/2014/main" id="{FBE6A9BE-5A96-4D7A-575F-E868FF77387A}"/>
              </a:ext>
            </a:extLst>
          </p:cNvPr>
          <p:cNvSpPr>
            <a:spLocks noGrp="1"/>
          </p:cNvSpPr>
          <p:nvPr>
            <p:ph type="subTitle" idx="1"/>
          </p:nvPr>
        </p:nvSpPr>
        <p:spPr>
          <a:xfrm>
            <a:off x="477980" y="4872922"/>
            <a:ext cx="4023359" cy="1208141"/>
          </a:xfrm>
        </p:spPr>
        <p:txBody>
          <a:bodyPr>
            <a:normAutofit/>
          </a:bodyPr>
          <a:lstStyle/>
          <a:p>
            <a:pPr algn="l"/>
            <a:r>
              <a:rPr lang="en-GB" sz="2000"/>
              <a:t>16 October 2026</a:t>
            </a:r>
          </a:p>
          <a:p>
            <a:pPr algn="l"/>
            <a:endParaRPr lang="en-GB" sz="2000"/>
          </a:p>
        </p:txBody>
      </p:sp>
      <p:sp>
        <p:nvSpPr>
          <p:cNvPr id="6" name="Date Placeholder 5">
            <a:extLst>
              <a:ext uri="{FF2B5EF4-FFF2-40B4-BE49-F238E27FC236}">
                <a16:creationId xmlns:a16="http://schemas.microsoft.com/office/drawing/2014/main" id="{5A10D42A-B869-CED9-7C63-F781DF367AC2}"/>
              </a:ext>
            </a:extLst>
          </p:cNvPr>
          <p:cNvSpPr>
            <a:spLocks noGrp="1"/>
          </p:cNvSpPr>
          <p:nvPr>
            <p:ph type="dt" sz="half" idx="10"/>
          </p:nvPr>
        </p:nvSpPr>
        <p:spPr/>
        <p:txBody>
          <a:bodyPr/>
          <a:lstStyle/>
          <a:p>
            <a:r>
              <a:rPr lang="en-GB"/>
              <a:t>16/10/2026</a:t>
            </a:r>
          </a:p>
        </p:txBody>
      </p:sp>
      <p:sp>
        <p:nvSpPr>
          <p:cNvPr id="7" name="Footer Placeholder 6">
            <a:extLst>
              <a:ext uri="{FF2B5EF4-FFF2-40B4-BE49-F238E27FC236}">
                <a16:creationId xmlns:a16="http://schemas.microsoft.com/office/drawing/2014/main" id="{A77D9B8C-AA58-9A3B-3D2C-95848E6F9A8A}"/>
              </a:ext>
            </a:extLst>
          </p:cNvPr>
          <p:cNvSpPr>
            <a:spLocks noGrp="1"/>
          </p:cNvSpPr>
          <p:nvPr>
            <p:ph type="ftr" sz="quarter" idx="11"/>
          </p:nvPr>
        </p:nvSpPr>
        <p:spPr/>
        <p:txBody>
          <a:bodyPr/>
          <a:lstStyle/>
          <a:p>
            <a:r>
              <a:rPr lang="en-GB"/>
              <a:t>BMHP6020</a:t>
            </a:r>
          </a:p>
        </p:txBody>
      </p:sp>
      <p:sp>
        <p:nvSpPr>
          <p:cNvPr id="8" name="Slide Number Placeholder 7">
            <a:extLst>
              <a:ext uri="{FF2B5EF4-FFF2-40B4-BE49-F238E27FC236}">
                <a16:creationId xmlns:a16="http://schemas.microsoft.com/office/drawing/2014/main" id="{D0F83077-B47A-C757-A42A-8A7DDDCB63BB}"/>
              </a:ext>
            </a:extLst>
          </p:cNvPr>
          <p:cNvSpPr>
            <a:spLocks noGrp="1"/>
          </p:cNvSpPr>
          <p:nvPr>
            <p:ph type="sldNum" sz="quarter" idx="12"/>
          </p:nvPr>
        </p:nvSpPr>
        <p:spPr/>
        <p:txBody>
          <a:bodyPr/>
          <a:lstStyle/>
          <a:p>
            <a:fld id="{B53DB5CC-5D1C-4051-931B-474B6E04D7BE}" type="slidenum">
              <a:rPr lang="en-GB" smtClean="0"/>
              <a:t>1</a:t>
            </a:fld>
            <a:endParaRPr lang="en-GB"/>
          </a:p>
        </p:txBody>
      </p:sp>
    </p:spTree>
    <p:extLst>
      <p:ext uri="{BB962C8B-B14F-4D97-AF65-F5344CB8AC3E}">
        <p14:creationId xmlns:p14="http://schemas.microsoft.com/office/powerpoint/2010/main" val="381107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1BBE7AE-9726-5240-2C4C-FB57A70B47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475" r="9797" b="4616"/>
          <a:stretch>
            <a:fillRect/>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2DFF6F9C-A192-2950-BA7D-29EC995E4FC1}"/>
              </a:ext>
            </a:extLst>
          </p:cNvPr>
          <p:cNvSpPr>
            <a:spLocks noGrp="1"/>
          </p:cNvSpPr>
          <p:nvPr>
            <p:ph type="title"/>
          </p:nvPr>
        </p:nvSpPr>
        <p:spPr>
          <a:xfrm>
            <a:off x="371094" y="1161288"/>
            <a:ext cx="3438144" cy="1124712"/>
          </a:xfrm>
        </p:spPr>
        <p:txBody>
          <a:bodyPr anchor="b">
            <a:normAutofit/>
          </a:bodyPr>
          <a:lstStyle/>
          <a:p>
            <a:r>
              <a:rPr lang="en-GB" sz="2800"/>
              <a:t>Content</a:t>
            </a:r>
          </a:p>
        </p:txBody>
      </p:sp>
      <p:sp>
        <p:nvSpPr>
          <p:cNvPr id="3" name="Content Placeholder 2">
            <a:extLst>
              <a:ext uri="{FF2B5EF4-FFF2-40B4-BE49-F238E27FC236}">
                <a16:creationId xmlns:a16="http://schemas.microsoft.com/office/drawing/2014/main" id="{D6A3187E-F0A9-59A7-8964-AB18F404D640}"/>
              </a:ext>
            </a:extLst>
          </p:cNvPr>
          <p:cNvSpPr>
            <a:spLocks noGrp="1"/>
          </p:cNvSpPr>
          <p:nvPr>
            <p:ph idx="1"/>
          </p:nvPr>
        </p:nvSpPr>
        <p:spPr>
          <a:xfrm>
            <a:off x="371093" y="2718054"/>
            <a:ext cx="4554197" cy="3207258"/>
          </a:xfrm>
        </p:spPr>
        <p:txBody>
          <a:bodyPr anchor="t">
            <a:normAutofit/>
          </a:bodyPr>
          <a:lstStyle/>
          <a:p>
            <a:r>
              <a:rPr lang="en-GB" sz="1700" dirty="0"/>
              <a:t>Types of evidences</a:t>
            </a:r>
          </a:p>
          <a:p>
            <a:r>
              <a:rPr lang="en-GB" sz="1700" dirty="0"/>
              <a:t>Search strategy steps</a:t>
            </a:r>
          </a:p>
          <a:p>
            <a:pPr lvl="1"/>
            <a:r>
              <a:rPr lang="en-GB" sz="1700" dirty="0"/>
              <a:t>Research question – PICO framework</a:t>
            </a:r>
          </a:p>
          <a:p>
            <a:pPr lvl="1"/>
            <a:r>
              <a:rPr lang="en-GB" sz="1700" dirty="0"/>
              <a:t>Keywords and synonyms</a:t>
            </a:r>
          </a:p>
          <a:p>
            <a:pPr lvl="1"/>
            <a:r>
              <a:rPr lang="en-GB" sz="1700" dirty="0"/>
              <a:t>Boolean operators</a:t>
            </a:r>
          </a:p>
          <a:p>
            <a:r>
              <a:rPr lang="en-GB" sz="1700" dirty="0"/>
              <a:t>Database searching</a:t>
            </a:r>
          </a:p>
          <a:p>
            <a:r>
              <a:rPr lang="en-GB" sz="1700" dirty="0"/>
              <a:t>Critical appraise evidence</a:t>
            </a:r>
          </a:p>
          <a:p>
            <a:pPr lvl="1"/>
            <a:r>
              <a:rPr lang="en-GB" sz="1300" dirty="0"/>
              <a:t>The CRAAP test</a:t>
            </a:r>
          </a:p>
          <a:p>
            <a:r>
              <a:rPr lang="en-GB" sz="1700" dirty="0"/>
              <a:t>Writing the ‘Methods’ chapter</a:t>
            </a:r>
          </a:p>
        </p:txBody>
      </p:sp>
      <p:sp>
        <p:nvSpPr>
          <p:cNvPr id="6" name="Date Placeholder 5">
            <a:extLst>
              <a:ext uri="{FF2B5EF4-FFF2-40B4-BE49-F238E27FC236}">
                <a16:creationId xmlns:a16="http://schemas.microsoft.com/office/drawing/2014/main" id="{380EC1B3-08A2-7D45-FB01-6510F59F7D12}"/>
              </a:ext>
            </a:extLst>
          </p:cNvPr>
          <p:cNvSpPr>
            <a:spLocks noGrp="1"/>
          </p:cNvSpPr>
          <p:nvPr>
            <p:ph type="dt" sz="half" idx="10"/>
          </p:nvPr>
        </p:nvSpPr>
        <p:spPr/>
        <p:txBody>
          <a:bodyPr/>
          <a:lstStyle/>
          <a:p>
            <a:r>
              <a:rPr lang="en-GB"/>
              <a:t>16/10/2026</a:t>
            </a:r>
          </a:p>
        </p:txBody>
      </p:sp>
      <p:sp>
        <p:nvSpPr>
          <p:cNvPr id="7" name="Footer Placeholder 6">
            <a:extLst>
              <a:ext uri="{FF2B5EF4-FFF2-40B4-BE49-F238E27FC236}">
                <a16:creationId xmlns:a16="http://schemas.microsoft.com/office/drawing/2014/main" id="{B5894A14-228D-887E-DBFC-BF169C87DC04}"/>
              </a:ext>
            </a:extLst>
          </p:cNvPr>
          <p:cNvSpPr>
            <a:spLocks noGrp="1"/>
          </p:cNvSpPr>
          <p:nvPr>
            <p:ph type="ftr" sz="quarter" idx="11"/>
          </p:nvPr>
        </p:nvSpPr>
        <p:spPr/>
        <p:txBody>
          <a:bodyPr/>
          <a:lstStyle/>
          <a:p>
            <a:r>
              <a:rPr lang="en-GB"/>
              <a:t>BMHP6020</a:t>
            </a:r>
          </a:p>
        </p:txBody>
      </p:sp>
      <p:sp>
        <p:nvSpPr>
          <p:cNvPr id="8" name="Slide Number Placeholder 7">
            <a:extLst>
              <a:ext uri="{FF2B5EF4-FFF2-40B4-BE49-F238E27FC236}">
                <a16:creationId xmlns:a16="http://schemas.microsoft.com/office/drawing/2014/main" id="{15835B03-4D46-B2E9-46AE-D103AD635514}"/>
              </a:ext>
            </a:extLst>
          </p:cNvPr>
          <p:cNvSpPr>
            <a:spLocks noGrp="1"/>
          </p:cNvSpPr>
          <p:nvPr>
            <p:ph type="sldNum" sz="quarter" idx="12"/>
          </p:nvPr>
        </p:nvSpPr>
        <p:spPr/>
        <p:txBody>
          <a:bodyPr/>
          <a:lstStyle/>
          <a:p>
            <a:fld id="{B53DB5CC-5D1C-4051-931B-474B6E04D7BE}" type="slidenum">
              <a:rPr lang="en-GB" smtClean="0"/>
              <a:t>2</a:t>
            </a:fld>
            <a:endParaRPr lang="en-GB"/>
          </a:p>
        </p:txBody>
      </p:sp>
    </p:spTree>
    <p:extLst>
      <p:ext uri="{BB962C8B-B14F-4D97-AF65-F5344CB8AC3E}">
        <p14:creationId xmlns:p14="http://schemas.microsoft.com/office/powerpoint/2010/main" val="1948693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884BFE-B3E6-B569-98A3-C238243C685A}"/>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660" b="1234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3B33CB5-1BBA-E7A3-B1B8-3E1B8FB1A8FA}"/>
              </a:ext>
            </a:extLst>
          </p:cNvPr>
          <p:cNvSpPr>
            <a:spLocks noGrp="1"/>
          </p:cNvSpPr>
          <p:nvPr>
            <p:ph type="title"/>
          </p:nvPr>
        </p:nvSpPr>
        <p:spPr>
          <a:xfrm>
            <a:off x="1690254" y="1434089"/>
            <a:ext cx="9144000" cy="2900518"/>
          </a:xfrm>
        </p:spPr>
        <p:txBody>
          <a:bodyPr vert="horz" lIns="91440" tIns="45720" rIns="91440" bIns="45720" rtlCol="0" anchor="b">
            <a:normAutofit/>
          </a:bodyPr>
          <a:lstStyle/>
          <a:p>
            <a:pPr algn="ctr"/>
            <a:r>
              <a:rPr lang="en-US" sz="6000" dirty="0">
                <a:solidFill>
                  <a:srgbClr val="FFFFFF"/>
                </a:solidFill>
              </a:rPr>
              <a:t>What do we mean by evidence?</a:t>
            </a:r>
          </a:p>
        </p:txBody>
      </p:sp>
      <p:sp>
        <p:nvSpPr>
          <p:cNvPr id="4" name="Date Placeholder 3">
            <a:extLst>
              <a:ext uri="{FF2B5EF4-FFF2-40B4-BE49-F238E27FC236}">
                <a16:creationId xmlns:a16="http://schemas.microsoft.com/office/drawing/2014/main" id="{6ED8EA14-2280-78D3-23AA-6CD0B3331D86}"/>
              </a:ext>
            </a:extLst>
          </p:cNvPr>
          <p:cNvSpPr>
            <a:spLocks noGrp="1"/>
          </p:cNvSpPr>
          <p:nvPr>
            <p:ph type="dt" sz="half" idx="10"/>
          </p:nvPr>
        </p:nvSpPr>
        <p:spPr/>
        <p:txBody>
          <a:bodyPr vert="horz" lIns="91440" tIns="45720" rIns="91440" bIns="45720" rtlCol="0" anchor="ctr">
            <a:normAutofit/>
          </a:bodyPr>
          <a:lstStyle/>
          <a:p>
            <a:pPr>
              <a:spcAft>
                <a:spcPts val="600"/>
              </a:spcAft>
              <a:defRPr/>
            </a:pPr>
            <a:r>
              <a:rPr lang="en-US">
                <a:solidFill>
                  <a:srgbClr val="FFFFFF"/>
                </a:solidFill>
                <a:latin typeface="Calibri" panose="020F0502020204030204"/>
              </a:rPr>
              <a:t>16/10/2026</a:t>
            </a:r>
          </a:p>
        </p:txBody>
      </p:sp>
      <p:sp>
        <p:nvSpPr>
          <p:cNvPr id="5" name="Footer Placeholder 4">
            <a:extLst>
              <a:ext uri="{FF2B5EF4-FFF2-40B4-BE49-F238E27FC236}">
                <a16:creationId xmlns:a16="http://schemas.microsoft.com/office/drawing/2014/main" id="{F5A9C7CE-E8B2-2261-B964-9AEB4B266AB9}"/>
              </a:ext>
            </a:extLst>
          </p:cNvPr>
          <p:cNvSpPr>
            <a:spLocks noGrp="1"/>
          </p:cNvSpPr>
          <p:nvPr>
            <p:ph type="ftr" sz="quarter" idx="11"/>
          </p:nvPr>
        </p:nvSpPr>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BMHP6020</a:t>
            </a:r>
          </a:p>
        </p:txBody>
      </p:sp>
      <p:sp>
        <p:nvSpPr>
          <p:cNvPr id="6" name="Slide Number Placeholder 5">
            <a:extLst>
              <a:ext uri="{FF2B5EF4-FFF2-40B4-BE49-F238E27FC236}">
                <a16:creationId xmlns:a16="http://schemas.microsoft.com/office/drawing/2014/main" id="{E8F4F2CE-B033-30F6-703B-5BE206194729}"/>
              </a:ext>
            </a:extLst>
          </p:cNvPr>
          <p:cNvSpPr>
            <a:spLocks noGrp="1"/>
          </p:cNvSpPr>
          <p:nvPr>
            <p:ph type="sldNum" sz="quarter" idx="12"/>
          </p:nvPr>
        </p:nvSpPr>
        <p:spPr/>
        <p:txBody>
          <a:bodyPr vert="horz" lIns="91440" tIns="45720" rIns="91440" bIns="45720" rtlCol="0" anchor="ctr">
            <a:normAutofit/>
          </a:bodyPr>
          <a:lstStyle/>
          <a:p>
            <a:pPr>
              <a:spcAft>
                <a:spcPts val="600"/>
              </a:spcAft>
              <a:defRPr/>
            </a:pPr>
            <a:fld id="{B53DB5CC-5D1C-4051-931B-474B6E04D7BE}" type="slidenum">
              <a:rPr lang="en-US">
                <a:solidFill>
                  <a:srgbClr val="FFFFFF"/>
                </a:solidFill>
                <a:latin typeface="Calibri" panose="020F0502020204030204"/>
              </a:rPr>
              <a:pPr>
                <a:spcAft>
                  <a:spcPts val="600"/>
                </a:spcAft>
                <a:defRPr/>
              </a:pPr>
              <a:t>3</a:t>
            </a:fld>
            <a:endParaRPr lang="en-US">
              <a:solidFill>
                <a:srgbClr val="FFFFFF"/>
              </a:solidFill>
              <a:latin typeface="Calibri" panose="020F0502020204030204"/>
            </a:endParaRPr>
          </a:p>
        </p:txBody>
      </p:sp>
    </p:spTree>
    <p:extLst>
      <p:ext uri="{BB962C8B-B14F-4D97-AF65-F5344CB8AC3E}">
        <p14:creationId xmlns:p14="http://schemas.microsoft.com/office/powerpoint/2010/main" val="218724833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95457-8E1D-27D5-7904-3589E4FDDB76}"/>
              </a:ext>
            </a:extLst>
          </p:cNvPr>
          <p:cNvSpPr>
            <a:spLocks noGrp="1"/>
          </p:cNvSpPr>
          <p:nvPr>
            <p:ph type="title"/>
          </p:nvPr>
        </p:nvSpPr>
        <p:spPr>
          <a:xfrm>
            <a:off x="152400" y="302779"/>
            <a:ext cx="10515600" cy="1325563"/>
          </a:xfrm>
        </p:spPr>
        <p:txBody>
          <a:bodyPr/>
          <a:lstStyle/>
          <a:p>
            <a:r>
              <a:rPr lang="en-GB" dirty="0"/>
              <a:t>Hierarchy of evidence </a:t>
            </a:r>
          </a:p>
        </p:txBody>
      </p:sp>
      <p:sp>
        <p:nvSpPr>
          <p:cNvPr id="4" name="Date Placeholder 3">
            <a:extLst>
              <a:ext uri="{FF2B5EF4-FFF2-40B4-BE49-F238E27FC236}">
                <a16:creationId xmlns:a16="http://schemas.microsoft.com/office/drawing/2014/main" id="{45254EF1-F29F-2F99-3369-82B2D4C37FDE}"/>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1EE27041-9CCA-A522-ABCE-4A3FBBF7B02F}"/>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43BB031C-9E09-BE21-4B0A-DD0700AF537A}"/>
              </a:ext>
            </a:extLst>
          </p:cNvPr>
          <p:cNvSpPr>
            <a:spLocks noGrp="1"/>
          </p:cNvSpPr>
          <p:nvPr>
            <p:ph type="sldNum" sz="quarter" idx="12"/>
          </p:nvPr>
        </p:nvSpPr>
        <p:spPr/>
        <p:txBody>
          <a:bodyPr/>
          <a:lstStyle/>
          <a:p>
            <a:fld id="{B53DB5CC-5D1C-4051-931B-474B6E04D7BE}" type="slidenum">
              <a:rPr lang="en-GB" smtClean="0"/>
              <a:t>4</a:t>
            </a:fld>
            <a:endParaRPr lang="en-GB"/>
          </a:p>
        </p:txBody>
      </p:sp>
      <p:pic>
        <p:nvPicPr>
          <p:cNvPr id="8" name="Picture 7">
            <a:extLst>
              <a:ext uri="{FF2B5EF4-FFF2-40B4-BE49-F238E27FC236}">
                <a16:creationId xmlns:a16="http://schemas.microsoft.com/office/drawing/2014/main" id="{ACFDE377-FB9F-9290-F3A6-74C6E889F6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42264" y="748145"/>
            <a:ext cx="6477000" cy="5004954"/>
          </a:xfrm>
          <a:prstGeom prst="rect">
            <a:avLst/>
          </a:prstGeom>
        </p:spPr>
      </p:pic>
      <p:sp>
        <p:nvSpPr>
          <p:cNvPr id="10" name="TextBox 9">
            <a:extLst>
              <a:ext uri="{FF2B5EF4-FFF2-40B4-BE49-F238E27FC236}">
                <a16:creationId xmlns:a16="http://schemas.microsoft.com/office/drawing/2014/main" id="{55101E44-D282-EEFF-2A22-E5BEB548C883}"/>
              </a:ext>
            </a:extLst>
          </p:cNvPr>
          <p:cNvSpPr txBox="1"/>
          <p:nvPr/>
        </p:nvSpPr>
        <p:spPr>
          <a:xfrm>
            <a:off x="6021660" y="5940578"/>
            <a:ext cx="6097604" cy="338554"/>
          </a:xfrm>
          <a:prstGeom prst="rect">
            <a:avLst/>
          </a:prstGeom>
          <a:noFill/>
        </p:spPr>
        <p:txBody>
          <a:bodyPr wrap="square">
            <a:spAutoFit/>
          </a:bodyPr>
          <a:lstStyle/>
          <a:p>
            <a:pPr algn="r"/>
            <a:r>
              <a:rPr lang="en-GB" sz="1600" dirty="0"/>
              <a:t>(</a:t>
            </a:r>
            <a:r>
              <a:rPr lang="en-GB" sz="1600" dirty="0" err="1"/>
              <a:t>Vatkar</a:t>
            </a:r>
            <a:r>
              <a:rPr lang="en-GB" sz="1600" dirty="0"/>
              <a:t> </a:t>
            </a:r>
            <a:r>
              <a:rPr lang="en-GB" sz="1600" i="1" dirty="0"/>
              <a:t>et al., </a:t>
            </a:r>
            <a:r>
              <a:rPr lang="en-GB" sz="1600" dirty="0"/>
              <a:t>2025)</a:t>
            </a:r>
            <a:endParaRPr lang="en-GB" dirty="0"/>
          </a:p>
        </p:txBody>
      </p:sp>
      <p:sp>
        <p:nvSpPr>
          <p:cNvPr id="12" name="TextBox 11">
            <a:extLst>
              <a:ext uri="{FF2B5EF4-FFF2-40B4-BE49-F238E27FC236}">
                <a16:creationId xmlns:a16="http://schemas.microsoft.com/office/drawing/2014/main" id="{6377B539-7C38-27DA-0315-3C1E6B5580D8}"/>
              </a:ext>
            </a:extLst>
          </p:cNvPr>
          <p:cNvSpPr txBox="1"/>
          <p:nvPr/>
        </p:nvSpPr>
        <p:spPr>
          <a:xfrm>
            <a:off x="72736" y="2188491"/>
            <a:ext cx="6146222" cy="1200329"/>
          </a:xfrm>
          <a:prstGeom prst="rect">
            <a:avLst/>
          </a:prstGeom>
          <a:noFill/>
        </p:spPr>
        <p:txBody>
          <a:bodyPr wrap="square">
            <a:spAutoFit/>
          </a:bodyPr>
          <a:lstStyle/>
          <a:p>
            <a:r>
              <a:rPr lang="en-GB" sz="1800" b="0" i="0" dirty="0">
                <a:solidFill>
                  <a:schemeClr val="tx1"/>
                </a:solidFill>
                <a:effectLst/>
                <a:latin typeface="+mn-lt"/>
              </a:rPr>
              <a:t>Academic writing relies on evidence from published sources to build arguments</a:t>
            </a:r>
            <a:r>
              <a:rPr lang="en-GB" dirty="0"/>
              <a:t> to support your points and build a critical argument. When you use source information, you must cite and reference it to show where it came from.</a:t>
            </a:r>
          </a:p>
        </p:txBody>
      </p:sp>
      <p:sp>
        <p:nvSpPr>
          <p:cNvPr id="14" name="TextBox 13">
            <a:extLst>
              <a:ext uri="{FF2B5EF4-FFF2-40B4-BE49-F238E27FC236}">
                <a16:creationId xmlns:a16="http://schemas.microsoft.com/office/drawing/2014/main" id="{8331E186-033C-9CA8-CA36-0CE70E7DFC16}"/>
              </a:ext>
            </a:extLst>
          </p:cNvPr>
          <p:cNvSpPr txBox="1"/>
          <p:nvPr/>
        </p:nvSpPr>
        <p:spPr>
          <a:xfrm>
            <a:off x="72736" y="3834186"/>
            <a:ext cx="6146222" cy="542584"/>
          </a:xfrm>
          <a:prstGeom prst="rect">
            <a:avLst/>
          </a:prstGeom>
          <a:noFill/>
        </p:spPr>
        <p:txBody>
          <a:bodyPr wrap="square">
            <a:spAutoFit/>
          </a:bodyPr>
          <a:lstStyle/>
          <a:p>
            <a:r>
              <a:rPr lang="en-GB" sz="1800" b="0" i="0" dirty="0">
                <a:solidFill>
                  <a:schemeClr val="tx1"/>
                </a:solidFill>
                <a:effectLst/>
                <a:latin typeface="+mn-lt"/>
              </a:rPr>
              <a:t>Once you've found a source, you need to decide whether it's appropriate. Is it credible, relevant and suitable for your specific assignment?</a:t>
            </a:r>
            <a:endParaRPr lang="en-GB" dirty="0"/>
          </a:p>
        </p:txBody>
      </p:sp>
    </p:spTree>
    <p:extLst>
      <p:ext uri="{BB962C8B-B14F-4D97-AF65-F5344CB8AC3E}">
        <p14:creationId xmlns:p14="http://schemas.microsoft.com/office/powerpoint/2010/main" val="1179789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10EFA-161D-4F16-B838-97D9C77BE9B8}"/>
              </a:ext>
            </a:extLst>
          </p:cNvPr>
          <p:cNvSpPr>
            <a:spLocks noGrp="1"/>
          </p:cNvSpPr>
          <p:nvPr>
            <p:ph type="title"/>
          </p:nvPr>
        </p:nvSpPr>
        <p:spPr>
          <a:xfrm>
            <a:off x="5413664" y="1138036"/>
            <a:ext cx="5899275" cy="1402470"/>
          </a:xfrm>
        </p:spPr>
        <p:txBody>
          <a:bodyPr anchor="t">
            <a:normAutofit/>
          </a:bodyPr>
          <a:lstStyle/>
          <a:p>
            <a:r>
              <a:rPr lang="en-GB" sz="3200" dirty="0"/>
              <a:t>Should I believe every source?</a:t>
            </a:r>
          </a:p>
        </p:txBody>
      </p:sp>
      <p:pic>
        <p:nvPicPr>
          <p:cNvPr id="8" name="Picture 7" descr="Different colored question marks">
            <a:extLst>
              <a:ext uri="{FF2B5EF4-FFF2-40B4-BE49-F238E27FC236}">
                <a16:creationId xmlns:a16="http://schemas.microsoft.com/office/drawing/2014/main" id="{18918699-B6BF-645E-EB78-3AEE9B276057}"/>
              </a:ext>
            </a:extLst>
          </p:cNvPr>
          <p:cNvPicPr>
            <a:picLocks noChangeAspect="1"/>
          </p:cNvPicPr>
          <p:nvPr/>
        </p:nvPicPr>
        <p:blipFill>
          <a:blip r:embed="rId2"/>
          <a:srcRect l="27182" r="30568"/>
          <a:stretch>
            <a:fillRect/>
          </a:stretch>
        </p:blipFill>
        <p:spPr>
          <a:xfrm>
            <a:off x="-1" y="10"/>
            <a:ext cx="5151179"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C5A94C-27E4-36CE-FDF6-9BA2A1E78495}"/>
              </a:ext>
            </a:extLst>
          </p:cNvPr>
          <p:cNvSpPr>
            <a:spLocks noGrp="1"/>
          </p:cNvSpPr>
          <p:nvPr>
            <p:ph idx="1"/>
          </p:nvPr>
        </p:nvSpPr>
        <p:spPr>
          <a:xfrm>
            <a:off x="5330536" y="1797628"/>
            <a:ext cx="6608619" cy="4344756"/>
          </a:xfrm>
        </p:spPr>
        <p:txBody>
          <a:bodyPr>
            <a:normAutofit fontScale="70000" lnSpcReduction="20000"/>
          </a:bodyPr>
          <a:lstStyle/>
          <a:p>
            <a:pPr marL="0" indent="0">
              <a:lnSpc>
                <a:spcPct val="120000"/>
              </a:lnSpc>
              <a:buNone/>
            </a:pPr>
            <a:r>
              <a:rPr lang="en-GB" sz="1800" dirty="0"/>
              <a:t>When we interrogate sources, we assess their quality, suitability, credibility and appropriate use. This helps us judge whether we should believe the information presented in the source, and whether it can be used as a source in our own writing.</a:t>
            </a:r>
            <a:endParaRPr lang="en-GB" sz="1800" b="0" dirty="0">
              <a:effectLst/>
            </a:endParaRPr>
          </a:p>
          <a:p>
            <a:pPr marL="0" indent="0">
              <a:lnSpc>
                <a:spcPct val="120000"/>
              </a:lnSpc>
              <a:buNone/>
            </a:pPr>
            <a:endParaRPr lang="en-GB" sz="1800" dirty="0"/>
          </a:p>
          <a:p>
            <a:pPr marL="0" indent="0">
              <a:lnSpc>
                <a:spcPct val="120000"/>
              </a:lnSpc>
              <a:buNone/>
            </a:pPr>
            <a:r>
              <a:rPr lang="en-GB" sz="1800" b="1" dirty="0"/>
              <a:t>Consider questions such as:</a:t>
            </a:r>
            <a:endParaRPr lang="en-GB" sz="1800" b="1" dirty="0">
              <a:effectLst/>
            </a:endParaRPr>
          </a:p>
          <a:p>
            <a:pPr lvl="0" fontAlgn="base">
              <a:lnSpc>
                <a:spcPct val="120000"/>
              </a:lnSpc>
            </a:pPr>
            <a:r>
              <a:rPr lang="en-GB" sz="1800" dirty="0"/>
              <a:t>Who authored the source? Are they credible? How do you know they are credible?</a:t>
            </a:r>
          </a:p>
          <a:p>
            <a:pPr lvl="0" fontAlgn="base">
              <a:lnSpc>
                <a:spcPct val="120000"/>
              </a:lnSpc>
            </a:pPr>
            <a:r>
              <a:rPr lang="en-GB" sz="1800" dirty="0"/>
              <a:t>Where is the source published? Is this credible? How do you know it is credible?</a:t>
            </a:r>
          </a:p>
          <a:p>
            <a:pPr lvl="0" fontAlgn="base">
              <a:lnSpc>
                <a:spcPct val="120000"/>
              </a:lnSpc>
            </a:pPr>
            <a:r>
              <a:rPr lang="en-GB" sz="1800" dirty="0"/>
              <a:t>What evidence and facts are in the source? Can you verify if they are true or not?</a:t>
            </a:r>
          </a:p>
          <a:p>
            <a:pPr lvl="0" fontAlgn="base">
              <a:lnSpc>
                <a:spcPct val="120000"/>
              </a:lnSpc>
            </a:pPr>
            <a:r>
              <a:rPr lang="en-GB" sz="1800" dirty="0"/>
              <a:t>What claims are made and are they reasonable? (as judged with reference to other evidence)</a:t>
            </a:r>
          </a:p>
          <a:p>
            <a:pPr lvl="0" fontAlgn="base">
              <a:lnSpc>
                <a:spcPct val="120000"/>
              </a:lnSpc>
            </a:pPr>
            <a:r>
              <a:rPr lang="en-GB" sz="1800" dirty="0"/>
              <a:t>What unsupported claims and facts are in the source? Do they render the source unusable?</a:t>
            </a:r>
          </a:p>
          <a:p>
            <a:pPr lvl="0" fontAlgn="base">
              <a:lnSpc>
                <a:spcPct val="120000"/>
              </a:lnSpc>
            </a:pPr>
            <a:r>
              <a:rPr lang="en-GB" sz="1800" dirty="0"/>
              <a:t>Most importantly, what purpose do you have for the source?  Each purpose demands a different level of evidence, even in everyday thinking and living, and especially in an academic context.</a:t>
            </a:r>
            <a:br>
              <a:rPr lang="en-GB" sz="1600" dirty="0"/>
            </a:br>
            <a:endParaRPr lang="en-GB" sz="1600" dirty="0"/>
          </a:p>
        </p:txBody>
      </p:sp>
      <p:sp>
        <p:nvSpPr>
          <p:cNvPr id="4" name="Date Placeholder 3">
            <a:extLst>
              <a:ext uri="{FF2B5EF4-FFF2-40B4-BE49-F238E27FC236}">
                <a16:creationId xmlns:a16="http://schemas.microsoft.com/office/drawing/2014/main" id="{CB7AB97A-E293-90F6-BA40-C4CA61DE999D}"/>
              </a:ext>
            </a:extLst>
          </p:cNvPr>
          <p:cNvSpPr>
            <a:spLocks noGrp="1"/>
          </p:cNvSpPr>
          <p:nvPr>
            <p:ph type="dt" sz="half" idx="10"/>
          </p:nvPr>
        </p:nvSpPr>
        <p:spPr>
          <a:xfrm>
            <a:off x="838200" y="6356350"/>
            <a:ext cx="2743200" cy="365125"/>
          </a:xfrm>
        </p:spPr>
        <p:txBody>
          <a:bodyPr>
            <a:normAutofit/>
          </a:bodyPr>
          <a:lstStyle/>
          <a:p>
            <a:pPr>
              <a:spcAft>
                <a:spcPts val="600"/>
              </a:spcAft>
            </a:pPr>
            <a:r>
              <a:rPr lang="en-GB">
                <a:solidFill>
                  <a:srgbClr val="FFFFFF"/>
                </a:solidFill>
              </a:rPr>
              <a:t>16/10/2026</a:t>
            </a:r>
          </a:p>
        </p:txBody>
      </p:sp>
      <p:sp>
        <p:nvSpPr>
          <p:cNvPr id="5" name="Footer Placeholder 4">
            <a:extLst>
              <a:ext uri="{FF2B5EF4-FFF2-40B4-BE49-F238E27FC236}">
                <a16:creationId xmlns:a16="http://schemas.microsoft.com/office/drawing/2014/main" id="{4383CD08-5568-F9F8-70A3-CBD4A822A9CB}"/>
              </a:ext>
            </a:extLst>
          </p:cNvPr>
          <p:cNvSpPr>
            <a:spLocks noGrp="1"/>
          </p:cNvSpPr>
          <p:nvPr>
            <p:ph type="ftr" sz="quarter" idx="11"/>
          </p:nvPr>
        </p:nvSpPr>
        <p:spPr>
          <a:xfrm>
            <a:off x="5755598" y="6356350"/>
            <a:ext cx="3254356" cy="365125"/>
          </a:xfrm>
        </p:spPr>
        <p:txBody>
          <a:bodyPr>
            <a:normAutofit/>
          </a:bodyPr>
          <a:lstStyle/>
          <a:p>
            <a:pPr algn="l">
              <a:spcAft>
                <a:spcPts val="600"/>
              </a:spcAft>
            </a:pPr>
            <a:r>
              <a:rPr lang="en-GB">
                <a:solidFill>
                  <a:schemeClr val="tx1">
                    <a:lumMod val="50000"/>
                    <a:lumOff val="50000"/>
                  </a:schemeClr>
                </a:solidFill>
              </a:rPr>
              <a:t>BMHP6020</a:t>
            </a:r>
          </a:p>
        </p:txBody>
      </p:sp>
      <p:sp>
        <p:nvSpPr>
          <p:cNvPr id="6" name="Slide Number Placeholder 5">
            <a:extLst>
              <a:ext uri="{FF2B5EF4-FFF2-40B4-BE49-F238E27FC236}">
                <a16:creationId xmlns:a16="http://schemas.microsoft.com/office/drawing/2014/main" id="{4CAA623D-FB39-FDDD-3B4C-764E1DA1739B}"/>
              </a:ext>
            </a:extLst>
          </p:cNvPr>
          <p:cNvSpPr>
            <a:spLocks noGrp="1"/>
          </p:cNvSpPr>
          <p:nvPr>
            <p:ph type="sldNum" sz="quarter" idx="12"/>
          </p:nvPr>
        </p:nvSpPr>
        <p:spPr>
          <a:xfrm>
            <a:off x="8610600" y="6356350"/>
            <a:ext cx="2743200" cy="365125"/>
          </a:xfrm>
        </p:spPr>
        <p:txBody>
          <a:bodyPr>
            <a:normAutofit/>
          </a:bodyPr>
          <a:lstStyle/>
          <a:p>
            <a:pPr>
              <a:spcAft>
                <a:spcPts val="600"/>
              </a:spcAft>
            </a:pPr>
            <a:fld id="{B53DB5CC-5D1C-4051-931B-474B6E04D7BE}" type="slidenum">
              <a:rPr lang="en-GB">
                <a:solidFill>
                  <a:schemeClr val="tx1">
                    <a:lumMod val="50000"/>
                    <a:lumOff val="50000"/>
                  </a:schemeClr>
                </a:solidFill>
              </a:rPr>
              <a:pPr>
                <a:spcAft>
                  <a:spcPts val="600"/>
                </a:spcAft>
              </a:pPr>
              <a:t>5</a:t>
            </a:fld>
            <a:endParaRPr lang="en-GB">
              <a:solidFill>
                <a:schemeClr val="tx1">
                  <a:lumMod val="50000"/>
                  <a:lumOff val="50000"/>
                </a:schemeClr>
              </a:solidFill>
            </a:endParaRPr>
          </a:p>
        </p:txBody>
      </p:sp>
    </p:spTree>
    <p:extLst>
      <p:ext uri="{BB962C8B-B14F-4D97-AF65-F5344CB8AC3E}">
        <p14:creationId xmlns:p14="http://schemas.microsoft.com/office/powerpoint/2010/main" val="1581612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F0C40-FAA7-B0D2-3D4F-CAE1F76FF19B}"/>
              </a:ext>
            </a:extLst>
          </p:cNvPr>
          <p:cNvSpPr>
            <a:spLocks noGrp="1"/>
          </p:cNvSpPr>
          <p:nvPr>
            <p:ph type="title"/>
          </p:nvPr>
        </p:nvSpPr>
        <p:spPr>
          <a:xfrm>
            <a:off x="838200" y="136525"/>
            <a:ext cx="10515600" cy="1325563"/>
          </a:xfrm>
        </p:spPr>
        <p:txBody>
          <a:bodyPr/>
          <a:lstStyle/>
          <a:p>
            <a:pPr algn="ctr"/>
            <a:r>
              <a:rPr lang="en-GB" dirty="0"/>
              <a:t>Different sources of evidence</a:t>
            </a:r>
          </a:p>
        </p:txBody>
      </p:sp>
      <p:sp>
        <p:nvSpPr>
          <p:cNvPr id="4" name="Date Placeholder 3">
            <a:extLst>
              <a:ext uri="{FF2B5EF4-FFF2-40B4-BE49-F238E27FC236}">
                <a16:creationId xmlns:a16="http://schemas.microsoft.com/office/drawing/2014/main" id="{86423C47-9E0A-A2FD-D33B-831B528E0A4A}"/>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94A965D5-200C-AE60-CBA6-2421E8692D46}"/>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F7DF74B0-DEF1-8702-E6B4-329309E31751}"/>
              </a:ext>
            </a:extLst>
          </p:cNvPr>
          <p:cNvSpPr>
            <a:spLocks noGrp="1"/>
          </p:cNvSpPr>
          <p:nvPr>
            <p:ph type="sldNum" sz="quarter" idx="12"/>
          </p:nvPr>
        </p:nvSpPr>
        <p:spPr/>
        <p:txBody>
          <a:bodyPr/>
          <a:lstStyle/>
          <a:p>
            <a:fld id="{B53DB5CC-5D1C-4051-931B-474B6E04D7BE}" type="slidenum">
              <a:rPr lang="en-GB" smtClean="0"/>
              <a:t>6</a:t>
            </a:fld>
            <a:endParaRPr lang="en-GB"/>
          </a:p>
        </p:txBody>
      </p:sp>
      <p:sp>
        <p:nvSpPr>
          <p:cNvPr id="8" name="TextBox 7">
            <a:extLst>
              <a:ext uri="{FF2B5EF4-FFF2-40B4-BE49-F238E27FC236}">
                <a16:creationId xmlns:a16="http://schemas.microsoft.com/office/drawing/2014/main" id="{CB16101E-C27B-F5E4-A1D7-92FFDEC3551B}"/>
              </a:ext>
            </a:extLst>
          </p:cNvPr>
          <p:cNvSpPr txBox="1"/>
          <p:nvPr/>
        </p:nvSpPr>
        <p:spPr>
          <a:xfrm>
            <a:off x="176646" y="1595459"/>
            <a:ext cx="5413664" cy="369332"/>
          </a:xfrm>
          <a:prstGeom prst="rect">
            <a:avLst/>
          </a:prstGeom>
          <a:solidFill>
            <a:schemeClr val="accent1"/>
          </a:solidFill>
        </p:spPr>
        <p:txBody>
          <a:bodyPr wrap="square" rtlCol="0">
            <a:spAutoFit/>
          </a:bodyPr>
          <a:lstStyle/>
          <a:p>
            <a:pPr algn="ctr"/>
            <a:r>
              <a:rPr lang="en-GB" b="1" dirty="0"/>
              <a:t>PEER-REVIEWED LITERATURE</a:t>
            </a:r>
          </a:p>
        </p:txBody>
      </p:sp>
      <p:sp>
        <p:nvSpPr>
          <p:cNvPr id="10" name="TextBox 9">
            <a:extLst>
              <a:ext uri="{FF2B5EF4-FFF2-40B4-BE49-F238E27FC236}">
                <a16:creationId xmlns:a16="http://schemas.microsoft.com/office/drawing/2014/main" id="{22E5C76A-AF28-3736-C2AC-3F84041A8534}"/>
              </a:ext>
            </a:extLst>
          </p:cNvPr>
          <p:cNvSpPr txBox="1"/>
          <p:nvPr/>
        </p:nvSpPr>
        <p:spPr>
          <a:xfrm>
            <a:off x="6601690" y="1595459"/>
            <a:ext cx="5413664" cy="369332"/>
          </a:xfrm>
          <a:prstGeom prst="rect">
            <a:avLst/>
          </a:prstGeom>
          <a:solidFill>
            <a:schemeClr val="bg1">
              <a:lumMod val="50000"/>
            </a:schemeClr>
          </a:solidFill>
        </p:spPr>
        <p:txBody>
          <a:bodyPr wrap="square" rtlCol="0">
            <a:spAutoFit/>
          </a:bodyPr>
          <a:lstStyle/>
          <a:p>
            <a:pPr algn="ctr"/>
            <a:r>
              <a:rPr lang="en-GB" b="1" dirty="0">
                <a:solidFill>
                  <a:schemeClr val="bg1"/>
                </a:solidFill>
              </a:rPr>
              <a:t>GREY LITERATURE</a:t>
            </a:r>
          </a:p>
        </p:txBody>
      </p:sp>
      <p:sp>
        <p:nvSpPr>
          <p:cNvPr id="13" name="TextBox 12">
            <a:extLst>
              <a:ext uri="{FF2B5EF4-FFF2-40B4-BE49-F238E27FC236}">
                <a16:creationId xmlns:a16="http://schemas.microsoft.com/office/drawing/2014/main" id="{368211CD-8DF6-E4C8-30CF-8FBF64B03019}"/>
              </a:ext>
            </a:extLst>
          </p:cNvPr>
          <p:cNvSpPr txBox="1"/>
          <p:nvPr/>
        </p:nvSpPr>
        <p:spPr>
          <a:xfrm>
            <a:off x="6601690" y="2353519"/>
            <a:ext cx="5413664" cy="2031325"/>
          </a:xfrm>
          <a:prstGeom prst="rect">
            <a:avLst/>
          </a:prstGeom>
          <a:noFill/>
          <a:ln>
            <a:solidFill>
              <a:schemeClr val="bg1">
                <a:lumMod val="50000"/>
              </a:schemeClr>
            </a:solidFill>
          </a:ln>
        </p:spPr>
        <p:txBody>
          <a:bodyPr wrap="square">
            <a:spAutoFit/>
          </a:bodyPr>
          <a:lstStyle/>
          <a:p>
            <a:pPr marL="285750" lvl="0" indent="-285750">
              <a:buFont typeface="Arial" panose="020B0604020202020204" pitchFamily="34" charset="0"/>
              <a:buChar char="•"/>
            </a:pPr>
            <a:r>
              <a:rPr lang="en-GB" sz="1800" dirty="0"/>
              <a:t>Government reports</a:t>
            </a:r>
            <a:endParaRPr lang="en-US" sz="1800" dirty="0"/>
          </a:p>
          <a:p>
            <a:pPr marL="285750" lvl="0" indent="-285750">
              <a:buFont typeface="Arial" panose="020B0604020202020204" pitchFamily="34" charset="0"/>
              <a:buChar char="•"/>
            </a:pPr>
            <a:r>
              <a:rPr lang="en-GB" sz="1800" dirty="0"/>
              <a:t>NHS publication</a:t>
            </a:r>
            <a:endParaRPr lang="en-US" sz="1800" dirty="0"/>
          </a:p>
          <a:p>
            <a:pPr marL="285750" lvl="0" indent="-285750">
              <a:buFont typeface="Arial" panose="020B0604020202020204" pitchFamily="34" charset="0"/>
              <a:buChar char="•"/>
            </a:pPr>
            <a:r>
              <a:rPr lang="en-GB" sz="1800" dirty="0"/>
              <a:t>Professional body guidance</a:t>
            </a:r>
            <a:endParaRPr lang="en-US" sz="1800" dirty="0"/>
          </a:p>
          <a:p>
            <a:pPr marL="285750" lvl="0" indent="-285750">
              <a:buFont typeface="Arial" panose="020B0604020202020204" pitchFamily="34" charset="0"/>
              <a:buChar char="•"/>
            </a:pPr>
            <a:r>
              <a:rPr lang="en-GB" sz="1800" dirty="0"/>
              <a:t>Policy documents</a:t>
            </a:r>
            <a:endParaRPr lang="en-US" sz="1800" dirty="0"/>
          </a:p>
          <a:p>
            <a:pPr marL="285750" lvl="0" indent="-285750">
              <a:buFont typeface="Arial" panose="020B0604020202020204" pitchFamily="34" charset="0"/>
              <a:buChar char="•"/>
            </a:pPr>
            <a:r>
              <a:rPr lang="en-GB" sz="1800" dirty="0"/>
              <a:t>Conference proceedings</a:t>
            </a:r>
            <a:endParaRPr lang="en-US" sz="1800" dirty="0"/>
          </a:p>
          <a:p>
            <a:pPr marL="285750" lvl="0" indent="-285750">
              <a:buFont typeface="Arial" panose="020B0604020202020204" pitchFamily="34" charset="0"/>
              <a:buChar char="•"/>
            </a:pPr>
            <a:r>
              <a:rPr lang="en-GB" sz="1800" dirty="0"/>
              <a:t>Technical reports</a:t>
            </a:r>
            <a:endParaRPr lang="en-US" sz="1800" dirty="0"/>
          </a:p>
          <a:p>
            <a:pPr marL="285750" lvl="0" indent="-285750">
              <a:buFont typeface="Arial" panose="020B0604020202020204" pitchFamily="34" charset="0"/>
              <a:buChar char="•"/>
            </a:pPr>
            <a:r>
              <a:rPr lang="en-GB" sz="1800" dirty="0"/>
              <a:t>Organisation reports</a:t>
            </a:r>
            <a:endParaRPr lang="en-US" sz="1800" dirty="0"/>
          </a:p>
        </p:txBody>
      </p:sp>
      <p:sp>
        <p:nvSpPr>
          <p:cNvPr id="15" name="TextBox 14">
            <a:extLst>
              <a:ext uri="{FF2B5EF4-FFF2-40B4-BE49-F238E27FC236}">
                <a16:creationId xmlns:a16="http://schemas.microsoft.com/office/drawing/2014/main" id="{EB49FFC4-73FF-1420-9076-18D584598C3A}"/>
              </a:ext>
            </a:extLst>
          </p:cNvPr>
          <p:cNvSpPr txBox="1"/>
          <p:nvPr/>
        </p:nvSpPr>
        <p:spPr>
          <a:xfrm>
            <a:off x="176646" y="2353519"/>
            <a:ext cx="5413664" cy="1661993"/>
          </a:xfrm>
          <a:prstGeom prst="rect">
            <a:avLst/>
          </a:prstGeom>
          <a:noFill/>
          <a:ln>
            <a:solidFill>
              <a:schemeClr val="accent1"/>
            </a:solidFill>
          </a:ln>
        </p:spPr>
        <p:txBody>
          <a:bodyPr wrap="square">
            <a:spAutoFit/>
          </a:bodyPr>
          <a:lstStyle/>
          <a:p>
            <a:pPr marL="0" marR="0" indent="0" algn="l">
              <a:lnSpc>
                <a:spcPct val="100000"/>
              </a:lnSpc>
              <a:buNone/>
            </a:pPr>
            <a:r>
              <a:rPr lang="en-GB" sz="1800" dirty="0">
                <a:solidFill>
                  <a:schemeClr val="tx1"/>
                </a:solidFill>
                <a:effectLst/>
                <a:latin typeface="+mn-lt"/>
              </a:rPr>
              <a:t>Peer-reviewed literature includes scholarly articles that have been evaluated by experts in the field, ensuring the credibility and quality of the research.</a:t>
            </a:r>
          </a:p>
          <a:p>
            <a:pPr marL="0" marR="0" indent="0" algn="l">
              <a:lnSpc>
                <a:spcPct val="100000"/>
              </a:lnSpc>
              <a:buNone/>
            </a:pPr>
            <a:endParaRPr lang="en-GB" dirty="0"/>
          </a:p>
          <a:p>
            <a:pPr marL="285750" marR="0" indent="-285750" algn="l">
              <a:lnSpc>
                <a:spcPct val="100000"/>
              </a:lnSpc>
              <a:buFont typeface="Arial" panose="020B0604020202020204" pitchFamily="34" charset="0"/>
              <a:buChar char="•"/>
            </a:pPr>
            <a:r>
              <a:rPr lang="en-GB" sz="1500" dirty="0">
                <a:solidFill>
                  <a:srgbClr val="000000"/>
                </a:solidFill>
                <a:effectLst/>
                <a:latin typeface="roboto" panose="02000000000000000000" pitchFamily="2" charset="0"/>
              </a:rPr>
              <a:t>Journal articles</a:t>
            </a:r>
          </a:p>
          <a:p>
            <a:pPr marL="285750" marR="0" indent="-285750" algn="l">
              <a:lnSpc>
                <a:spcPct val="100000"/>
              </a:lnSpc>
              <a:buFont typeface="Arial" panose="020B0604020202020204" pitchFamily="34" charset="0"/>
              <a:buChar char="•"/>
            </a:pPr>
            <a:r>
              <a:rPr lang="en-GB" sz="1500" dirty="0">
                <a:solidFill>
                  <a:srgbClr val="000000"/>
                </a:solidFill>
                <a:latin typeface="roboto" panose="02000000000000000000" pitchFamily="2" charset="0"/>
              </a:rPr>
              <a:t>Books</a:t>
            </a:r>
            <a:endParaRPr lang="en-GB" sz="1500" dirty="0">
              <a:solidFill>
                <a:srgbClr val="000000"/>
              </a:solidFill>
              <a:effectLst/>
              <a:latin typeface="roboto" panose="02000000000000000000" pitchFamily="2" charset="0"/>
            </a:endParaRPr>
          </a:p>
        </p:txBody>
      </p:sp>
      <p:sp>
        <p:nvSpPr>
          <p:cNvPr id="16" name="Arrow: Down 15">
            <a:extLst>
              <a:ext uri="{FF2B5EF4-FFF2-40B4-BE49-F238E27FC236}">
                <a16:creationId xmlns:a16="http://schemas.microsoft.com/office/drawing/2014/main" id="{649E3761-625D-6A7A-5379-D8FFD9BC5B21}"/>
              </a:ext>
            </a:extLst>
          </p:cNvPr>
          <p:cNvSpPr/>
          <p:nvPr/>
        </p:nvSpPr>
        <p:spPr>
          <a:xfrm>
            <a:off x="2566555" y="4218709"/>
            <a:ext cx="405245" cy="10438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EF1C7891-E227-9A1C-9AA5-4779EA1C7950}"/>
              </a:ext>
            </a:extLst>
          </p:cNvPr>
          <p:cNvSpPr txBox="1"/>
          <p:nvPr/>
        </p:nvSpPr>
        <p:spPr>
          <a:xfrm>
            <a:off x="176645" y="5440113"/>
            <a:ext cx="5413664" cy="369332"/>
          </a:xfrm>
          <a:prstGeom prst="rect">
            <a:avLst/>
          </a:prstGeom>
          <a:noFill/>
          <a:ln>
            <a:solidFill>
              <a:schemeClr val="accent1"/>
            </a:solidFill>
          </a:ln>
        </p:spPr>
        <p:txBody>
          <a:bodyPr wrap="square">
            <a:spAutoFit/>
          </a:bodyPr>
          <a:lstStyle/>
          <a:p>
            <a:pPr marL="0" marR="0" indent="0" algn="ctr">
              <a:lnSpc>
                <a:spcPct val="100000"/>
              </a:lnSpc>
              <a:buNone/>
            </a:pPr>
            <a:r>
              <a:rPr lang="en-GB" sz="1800" dirty="0">
                <a:solidFill>
                  <a:schemeClr val="tx1"/>
                </a:solidFill>
                <a:effectLst/>
                <a:latin typeface="+mn-lt"/>
              </a:rPr>
              <a:t>High quality evidence </a:t>
            </a:r>
            <a:endParaRPr lang="en-GB" sz="1500" dirty="0">
              <a:solidFill>
                <a:srgbClr val="000000"/>
              </a:solidFill>
              <a:effectLst/>
              <a:latin typeface="roboto" panose="02000000000000000000" pitchFamily="2" charset="0"/>
            </a:endParaRPr>
          </a:p>
        </p:txBody>
      </p:sp>
      <p:sp>
        <p:nvSpPr>
          <p:cNvPr id="20" name="Arrow: Down 19">
            <a:extLst>
              <a:ext uri="{FF2B5EF4-FFF2-40B4-BE49-F238E27FC236}">
                <a16:creationId xmlns:a16="http://schemas.microsoft.com/office/drawing/2014/main" id="{239FCC85-4F23-A25B-1C10-F025239C2065}"/>
              </a:ext>
            </a:extLst>
          </p:cNvPr>
          <p:cNvSpPr/>
          <p:nvPr/>
        </p:nvSpPr>
        <p:spPr>
          <a:xfrm>
            <a:off x="8991600" y="4575229"/>
            <a:ext cx="405245" cy="1043832"/>
          </a:xfrm>
          <a:prstGeom prst="down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2" name="TextBox 21">
            <a:extLst>
              <a:ext uri="{FF2B5EF4-FFF2-40B4-BE49-F238E27FC236}">
                <a16:creationId xmlns:a16="http://schemas.microsoft.com/office/drawing/2014/main" id="{275C018E-9EDB-981D-E52E-174BF4C9A89E}"/>
              </a:ext>
            </a:extLst>
          </p:cNvPr>
          <p:cNvSpPr txBox="1"/>
          <p:nvPr/>
        </p:nvSpPr>
        <p:spPr>
          <a:xfrm>
            <a:off x="6601690" y="5668981"/>
            <a:ext cx="5413664" cy="369332"/>
          </a:xfrm>
          <a:prstGeom prst="rect">
            <a:avLst/>
          </a:prstGeom>
          <a:noFill/>
          <a:ln>
            <a:solidFill>
              <a:schemeClr val="bg1">
                <a:lumMod val="50000"/>
              </a:schemeClr>
            </a:solidFill>
          </a:ln>
        </p:spPr>
        <p:txBody>
          <a:bodyPr wrap="square">
            <a:spAutoFit/>
          </a:bodyPr>
          <a:lstStyle/>
          <a:p>
            <a:pPr marL="0" marR="0" indent="0" algn="ctr">
              <a:lnSpc>
                <a:spcPct val="100000"/>
              </a:lnSpc>
              <a:buNone/>
            </a:pPr>
            <a:r>
              <a:rPr lang="en-GB" sz="1800" dirty="0">
                <a:solidFill>
                  <a:schemeClr val="tx1"/>
                </a:solidFill>
                <a:effectLst/>
                <a:latin typeface="+mn-lt"/>
              </a:rPr>
              <a:t>Useful for context and background</a:t>
            </a:r>
            <a:endParaRPr lang="en-GB" sz="1500" dirty="0">
              <a:solidFill>
                <a:srgbClr val="000000"/>
              </a:solidFill>
              <a:effectLst/>
              <a:latin typeface="roboto" panose="02000000000000000000" pitchFamily="2" charset="0"/>
            </a:endParaRPr>
          </a:p>
        </p:txBody>
      </p:sp>
    </p:spTree>
    <p:extLst>
      <p:ext uri="{BB962C8B-B14F-4D97-AF65-F5344CB8AC3E}">
        <p14:creationId xmlns:p14="http://schemas.microsoft.com/office/powerpoint/2010/main" val="4097723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940C35-3A9D-B420-FA2A-067FA4547A57}"/>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r"/>
            <a:r>
              <a:rPr lang="en-US" sz="4000" kern="1200">
                <a:solidFill>
                  <a:srgbClr val="FFFFFF"/>
                </a:solidFill>
                <a:latin typeface="+mj-lt"/>
                <a:ea typeface="+mj-ea"/>
                <a:cs typeface="+mj-cs"/>
              </a:rPr>
              <a:t>The Literature review process</a:t>
            </a:r>
          </a:p>
        </p:txBody>
      </p:sp>
      <p:sp>
        <p:nvSpPr>
          <p:cNvPr id="5" name="Footer Placeholder 4">
            <a:extLst>
              <a:ext uri="{FF2B5EF4-FFF2-40B4-BE49-F238E27FC236}">
                <a16:creationId xmlns:a16="http://schemas.microsoft.com/office/drawing/2014/main" id="{45AAE0D0-251B-ED67-4CD3-FC8F4563CA4F}"/>
              </a:ext>
            </a:extLst>
          </p:cNvPr>
          <p:cNvSpPr>
            <a:spLocks noGrp="1"/>
          </p:cNvSpPr>
          <p:nvPr>
            <p:ph type="ftr" sz="quarter" idx="11"/>
          </p:nvPr>
        </p:nvSpPr>
        <p:spPr>
          <a:xfrm>
            <a:off x="487680" y="6366492"/>
            <a:ext cx="4114800" cy="365125"/>
          </a:xfrm>
        </p:spPr>
        <p:txBody>
          <a:bodyPr vert="horz" lIns="91440" tIns="45720" rIns="91440" bIns="45720" rtlCol="0" anchor="ctr">
            <a:normAutofit/>
          </a:bodyPr>
          <a:lstStyle/>
          <a:p>
            <a:pPr algn="l">
              <a:spcAft>
                <a:spcPts val="600"/>
              </a:spcAft>
            </a:pPr>
            <a:r>
              <a:rPr lang="en-US" sz="1100" kern="1200" dirty="0">
                <a:solidFill>
                  <a:srgbClr val="FFFFFF"/>
                </a:solidFill>
                <a:latin typeface="+mn-lt"/>
                <a:ea typeface="+mn-ea"/>
                <a:cs typeface="+mn-cs"/>
              </a:rPr>
              <a:t>BMHP6020</a:t>
            </a:r>
          </a:p>
        </p:txBody>
      </p:sp>
      <p:pic>
        <p:nvPicPr>
          <p:cNvPr id="10" name="Picture 9">
            <a:extLst>
              <a:ext uri="{FF2B5EF4-FFF2-40B4-BE49-F238E27FC236}">
                <a16:creationId xmlns:a16="http://schemas.microsoft.com/office/drawing/2014/main" id="{10629AD1-716B-BC6D-9F09-F5336F10A6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7705" y="13275"/>
            <a:ext cx="4718613" cy="6312525"/>
          </a:xfrm>
          <a:prstGeom prst="rect">
            <a:avLst/>
          </a:prstGeom>
        </p:spPr>
      </p:pic>
      <p:sp>
        <p:nvSpPr>
          <p:cNvPr id="4" name="Date Placeholder 3">
            <a:extLst>
              <a:ext uri="{FF2B5EF4-FFF2-40B4-BE49-F238E27FC236}">
                <a16:creationId xmlns:a16="http://schemas.microsoft.com/office/drawing/2014/main" id="{61667FF6-845D-99C6-2A21-51390E9FBC60}"/>
              </a:ext>
            </a:extLst>
          </p:cNvPr>
          <p:cNvSpPr>
            <a:spLocks noGrp="1"/>
          </p:cNvSpPr>
          <p:nvPr>
            <p:ph type="dt" sz="half" idx="10"/>
          </p:nvPr>
        </p:nvSpPr>
        <p:spPr>
          <a:xfrm>
            <a:off x="8961120" y="6455664"/>
            <a:ext cx="2743200" cy="365125"/>
          </a:xfrm>
        </p:spPr>
        <p:txBody>
          <a:bodyPr vert="horz" lIns="91440" tIns="45720" rIns="91440" bIns="45720" rtlCol="0" anchor="ctr">
            <a:normAutofit/>
          </a:bodyPr>
          <a:lstStyle/>
          <a:p>
            <a:pPr algn="r">
              <a:spcAft>
                <a:spcPts val="600"/>
              </a:spcAft>
            </a:pPr>
            <a:r>
              <a:rPr lang="en-US" sz="1100">
                <a:solidFill>
                  <a:schemeClr val="tx1">
                    <a:lumMod val="50000"/>
                    <a:lumOff val="50000"/>
                  </a:schemeClr>
                </a:solidFill>
              </a:rPr>
              <a:t>16/10/2026</a:t>
            </a:r>
          </a:p>
        </p:txBody>
      </p:sp>
      <p:sp>
        <p:nvSpPr>
          <p:cNvPr id="6" name="Slide Number Placeholder 5">
            <a:extLst>
              <a:ext uri="{FF2B5EF4-FFF2-40B4-BE49-F238E27FC236}">
                <a16:creationId xmlns:a16="http://schemas.microsoft.com/office/drawing/2014/main" id="{97FAD832-882A-AA4D-CFF9-14C35027ECDA}"/>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B53DB5CC-5D1C-4051-931B-474B6E04D7BE}" type="slidenum">
              <a:rPr lang="en-US" sz="1100">
                <a:solidFill>
                  <a:schemeClr val="tx1">
                    <a:lumMod val="50000"/>
                    <a:lumOff val="50000"/>
                  </a:schemeClr>
                </a:solidFill>
              </a:rPr>
              <a:pPr>
                <a:spcAft>
                  <a:spcPts val="600"/>
                </a:spcAft>
              </a:pPr>
              <a:t>7</a:t>
            </a:fld>
            <a:endParaRPr lang="en-US" sz="1100">
              <a:solidFill>
                <a:schemeClr val="tx1">
                  <a:lumMod val="50000"/>
                  <a:lumOff val="50000"/>
                </a:schemeClr>
              </a:solidFill>
            </a:endParaRPr>
          </a:p>
        </p:txBody>
      </p:sp>
      <p:sp>
        <p:nvSpPr>
          <p:cNvPr id="11" name="TextBox 10">
            <a:extLst>
              <a:ext uri="{FF2B5EF4-FFF2-40B4-BE49-F238E27FC236}">
                <a16:creationId xmlns:a16="http://schemas.microsoft.com/office/drawing/2014/main" id="{80D0A524-ECA0-154B-AAE4-EBFA069D6F9A}"/>
              </a:ext>
            </a:extLst>
          </p:cNvPr>
          <p:cNvSpPr txBox="1"/>
          <p:nvPr/>
        </p:nvSpPr>
        <p:spPr>
          <a:xfrm>
            <a:off x="6251735" y="6385260"/>
            <a:ext cx="3463320" cy="369332"/>
          </a:xfrm>
          <a:prstGeom prst="rect">
            <a:avLst/>
          </a:prstGeom>
          <a:noFill/>
        </p:spPr>
        <p:txBody>
          <a:bodyPr wrap="none" rtlCol="0">
            <a:spAutoFit/>
          </a:bodyPr>
          <a:lstStyle/>
          <a:p>
            <a:r>
              <a:rPr lang="en-GB" dirty="0"/>
              <a:t>(Leite, Padilha and </a:t>
            </a:r>
            <a:r>
              <a:rPr lang="en-GB" dirty="0" err="1"/>
              <a:t>Cecatti</a:t>
            </a:r>
            <a:r>
              <a:rPr lang="en-GB" dirty="0"/>
              <a:t>, 2019)</a:t>
            </a:r>
          </a:p>
        </p:txBody>
      </p:sp>
    </p:spTree>
    <p:extLst>
      <p:ext uri="{BB962C8B-B14F-4D97-AF65-F5344CB8AC3E}">
        <p14:creationId xmlns:p14="http://schemas.microsoft.com/office/powerpoint/2010/main" val="2545009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77C74D3-A6D2-871B-06B2-4F5F4BF33414}"/>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770" b="1"/>
          <a:stretch>
            <a:fillRect/>
          </a:stretch>
        </p:blipFill>
        <p:spPr>
          <a:xfrm>
            <a:off x="3523488" y="10"/>
            <a:ext cx="8668512" cy="6857990"/>
          </a:xfrm>
          <a:prstGeom prst="rect">
            <a:avLst/>
          </a:prstGeom>
        </p:spPr>
      </p:pic>
      <p:sp>
        <p:nvSpPr>
          <p:cNvPr id="15" name="Rectangle 14">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CEB4B9-37BA-1638-31C8-7C9CFA5F76A4}"/>
              </a:ext>
            </a:extLst>
          </p:cNvPr>
          <p:cNvSpPr>
            <a:spLocks noGrp="1"/>
          </p:cNvSpPr>
          <p:nvPr>
            <p:ph type="title"/>
          </p:nvPr>
        </p:nvSpPr>
        <p:spPr>
          <a:xfrm>
            <a:off x="371094" y="1161288"/>
            <a:ext cx="3438144" cy="1124712"/>
          </a:xfrm>
        </p:spPr>
        <p:txBody>
          <a:bodyPr anchor="b">
            <a:normAutofit/>
          </a:bodyPr>
          <a:lstStyle/>
          <a:p>
            <a:r>
              <a:rPr lang="en-GB" sz="2800"/>
              <a:t>Let’s get to work</a:t>
            </a:r>
          </a:p>
        </p:txBody>
      </p:sp>
      <p:sp>
        <p:nvSpPr>
          <p:cNvPr id="17"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9C9544-AC06-E43A-4E51-0738F9B877CE}"/>
              </a:ext>
            </a:extLst>
          </p:cNvPr>
          <p:cNvSpPr>
            <a:spLocks noGrp="1"/>
          </p:cNvSpPr>
          <p:nvPr>
            <p:ph idx="1"/>
          </p:nvPr>
        </p:nvSpPr>
        <p:spPr>
          <a:xfrm>
            <a:off x="83127" y="2718054"/>
            <a:ext cx="5047138" cy="3207258"/>
          </a:xfrm>
        </p:spPr>
        <p:txBody>
          <a:bodyPr anchor="t">
            <a:normAutofit/>
          </a:bodyPr>
          <a:lstStyle/>
          <a:p>
            <a:pPr marL="0" indent="0">
              <a:buNone/>
            </a:pPr>
            <a:r>
              <a:rPr lang="en-GB" sz="1700" b="1" dirty="0"/>
              <a:t>1. What do I want to study in my dissertation project?</a:t>
            </a:r>
          </a:p>
          <a:p>
            <a:pPr marL="0" indent="0">
              <a:buNone/>
            </a:pPr>
            <a:endParaRPr lang="en-GB" sz="1700" dirty="0"/>
          </a:p>
          <a:p>
            <a:pPr marL="0" indent="0">
              <a:buNone/>
            </a:pPr>
            <a:endParaRPr lang="en-GB" sz="1700" dirty="0"/>
          </a:p>
          <a:p>
            <a:pPr marL="0" indent="0">
              <a:buNone/>
            </a:pPr>
            <a:r>
              <a:rPr lang="en-GB" sz="1700" dirty="0"/>
              <a:t>Write on your A3 paper the main topic of your Dissertation. </a:t>
            </a:r>
          </a:p>
          <a:p>
            <a:pPr marL="0" indent="0">
              <a:buNone/>
            </a:pPr>
            <a:endParaRPr lang="en-GB" sz="1700" dirty="0"/>
          </a:p>
        </p:txBody>
      </p:sp>
      <p:sp>
        <p:nvSpPr>
          <p:cNvPr id="4" name="Date Placeholder 3">
            <a:extLst>
              <a:ext uri="{FF2B5EF4-FFF2-40B4-BE49-F238E27FC236}">
                <a16:creationId xmlns:a16="http://schemas.microsoft.com/office/drawing/2014/main" id="{246880DB-3395-49EF-27C8-5AD84D92FEDC}"/>
              </a:ext>
            </a:extLst>
          </p:cNvPr>
          <p:cNvSpPr>
            <a:spLocks noGrp="1"/>
          </p:cNvSpPr>
          <p:nvPr>
            <p:ph type="dt" sz="half" idx="10"/>
          </p:nvPr>
        </p:nvSpPr>
        <p:spPr>
          <a:xfrm>
            <a:off x="371094" y="6356350"/>
            <a:ext cx="1828800" cy="365125"/>
          </a:xfrm>
        </p:spPr>
        <p:txBody>
          <a:bodyPr>
            <a:normAutofit/>
          </a:bodyPr>
          <a:lstStyle/>
          <a:p>
            <a:pPr>
              <a:spcAft>
                <a:spcPts val="600"/>
              </a:spcAft>
            </a:pPr>
            <a:r>
              <a:rPr lang="en-GB">
                <a:solidFill>
                  <a:schemeClr val="tx1">
                    <a:lumMod val="50000"/>
                    <a:lumOff val="50000"/>
                  </a:schemeClr>
                </a:solidFill>
              </a:rPr>
              <a:t>16/10/2026</a:t>
            </a:r>
          </a:p>
        </p:txBody>
      </p:sp>
      <p:sp>
        <p:nvSpPr>
          <p:cNvPr id="5" name="Footer Placeholder 4">
            <a:extLst>
              <a:ext uri="{FF2B5EF4-FFF2-40B4-BE49-F238E27FC236}">
                <a16:creationId xmlns:a16="http://schemas.microsoft.com/office/drawing/2014/main" id="{3836B357-6149-4CE2-BF8C-0415CD38FB9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chemeClr val="tx1">
                    <a:lumMod val="50000"/>
                    <a:lumOff val="50000"/>
                  </a:schemeClr>
                </a:solidFill>
              </a:rPr>
              <a:t>BMHP6020</a:t>
            </a:r>
          </a:p>
        </p:txBody>
      </p:sp>
      <p:sp>
        <p:nvSpPr>
          <p:cNvPr id="6" name="Slide Number Placeholder 5">
            <a:extLst>
              <a:ext uri="{FF2B5EF4-FFF2-40B4-BE49-F238E27FC236}">
                <a16:creationId xmlns:a16="http://schemas.microsoft.com/office/drawing/2014/main" id="{67C1A53F-EDF5-E171-C712-9D8F494DF046}"/>
              </a:ext>
            </a:extLst>
          </p:cNvPr>
          <p:cNvSpPr>
            <a:spLocks noGrp="1"/>
          </p:cNvSpPr>
          <p:nvPr>
            <p:ph type="sldNum" sz="quarter" idx="12"/>
          </p:nvPr>
        </p:nvSpPr>
        <p:spPr>
          <a:xfrm>
            <a:off x="9077706" y="6356350"/>
            <a:ext cx="2743200" cy="365125"/>
          </a:xfrm>
        </p:spPr>
        <p:txBody>
          <a:bodyPr>
            <a:normAutofit/>
          </a:bodyPr>
          <a:lstStyle/>
          <a:p>
            <a:pPr>
              <a:spcAft>
                <a:spcPts val="600"/>
              </a:spcAft>
            </a:pPr>
            <a:fld id="{B53DB5CC-5D1C-4051-931B-474B6E04D7BE}" type="slidenum">
              <a:rPr lang="en-GB">
                <a:solidFill>
                  <a:schemeClr val="bg1"/>
                </a:solidFill>
              </a:rPr>
              <a:pPr>
                <a:spcAft>
                  <a:spcPts val="600"/>
                </a:spcAft>
              </a:pPr>
              <a:t>8</a:t>
            </a:fld>
            <a:endParaRPr lang="en-GB">
              <a:solidFill>
                <a:schemeClr val="bg1"/>
              </a:solidFill>
            </a:endParaRPr>
          </a:p>
        </p:txBody>
      </p:sp>
    </p:spTree>
    <p:extLst>
      <p:ext uri="{BB962C8B-B14F-4D97-AF65-F5344CB8AC3E}">
        <p14:creationId xmlns:p14="http://schemas.microsoft.com/office/powerpoint/2010/main" val="3245437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D40332FE-A8FE-86B7-EF1E-8D8F8B0FAC57}"/>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513" b="4175"/>
          <a:stretch>
            <a:fillRect/>
          </a:stretch>
        </p:blipFill>
        <p:spPr>
          <a:xfrm>
            <a:off x="-3047" y="10"/>
            <a:ext cx="12191999" cy="6857990"/>
          </a:xfrm>
          <a:prstGeom prst="rect">
            <a:avLst/>
          </a:prstGeom>
        </p:spPr>
      </p:pic>
      <p:sp>
        <p:nvSpPr>
          <p:cNvPr id="15" name="Rectangle 1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12782DBD-A8EF-E19A-C25D-FE1783150B6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a:solidFill>
                  <a:srgbClr val="FFFFFF"/>
                </a:solidFill>
                <a:latin typeface="Calibri" panose="020F0502020204030204"/>
              </a:rPr>
              <a:t>16/10/2026</a:t>
            </a:r>
          </a:p>
        </p:txBody>
      </p:sp>
      <p:sp>
        <p:nvSpPr>
          <p:cNvPr id="5" name="Footer Placeholder 4">
            <a:extLst>
              <a:ext uri="{FF2B5EF4-FFF2-40B4-BE49-F238E27FC236}">
                <a16:creationId xmlns:a16="http://schemas.microsoft.com/office/drawing/2014/main" id="{ECA82467-E38D-D9BA-EB8A-716B434FE40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BMHP6020</a:t>
            </a:r>
          </a:p>
        </p:txBody>
      </p:sp>
      <p:sp>
        <p:nvSpPr>
          <p:cNvPr id="6" name="Slide Number Placeholder 5">
            <a:extLst>
              <a:ext uri="{FF2B5EF4-FFF2-40B4-BE49-F238E27FC236}">
                <a16:creationId xmlns:a16="http://schemas.microsoft.com/office/drawing/2014/main" id="{998BD5AE-8F5F-F5FD-1FAE-1701C151ED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B53DB5CC-5D1C-4051-931B-474B6E04D7BE}" type="slidenum">
              <a:rPr lang="en-US">
                <a:solidFill>
                  <a:srgbClr val="FFFFFF"/>
                </a:solidFill>
                <a:latin typeface="Calibri" panose="020F0502020204030204"/>
              </a:rPr>
              <a:pPr>
                <a:spcAft>
                  <a:spcPts val="600"/>
                </a:spcAft>
                <a:defRPr/>
              </a:pPr>
              <a:t>9</a:t>
            </a:fld>
            <a:endParaRPr lang="en-US">
              <a:solidFill>
                <a:srgbClr val="FFFFFF"/>
              </a:solidFill>
              <a:latin typeface="Calibri" panose="020F0502020204030204"/>
            </a:endParaRPr>
          </a:p>
        </p:txBody>
      </p:sp>
      <p:sp>
        <p:nvSpPr>
          <p:cNvPr id="2" name="Title 1">
            <a:extLst>
              <a:ext uri="{FF2B5EF4-FFF2-40B4-BE49-F238E27FC236}">
                <a16:creationId xmlns:a16="http://schemas.microsoft.com/office/drawing/2014/main" id="{C23448DA-C1F8-F3C5-1A59-282497F9912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6000" dirty="0"/>
              <a:t>Step 1: Research question</a:t>
            </a:r>
          </a:p>
        </p:txBody>
      </p:sp>
    </p:spTree>
    <p:extLst>
      <p:ext uri="{BB962C8B-B14F-4D97-AF65-F5344CB8AC3E}">
        <p14:creationId xmlns:p14="http://schemas.microsoft.com/office/powerpoint/2010/main" val="2906019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6743F-8A0B-C19D-9816-497E7F4E7A07}"/>
              </a:ext>
            </a:extLst>
          </p:cNvPr>
          <p:cNvSpPr>
            <a:spLocks noGrp="1"/>
          </p:cNvSpPr>
          <p:nvPr>
            <p:ph type="dt" sz="half" idx="10"/>
          </p:nvPr>
        </p:nvSpPr>
        <p:spPr>
          <a:xfrm>
            <a:off x="0" y="6356350"/>
            <a:ext cx="3581400" cy="365125"/>
          </a:xfrm>
        </p:spPr>
        <p:txBody>
          <a:bodyPr/>
          <a:lstStyle/>
          <a:p>
            <a:r>
              <a:rPr lang="en-GB"/>
              <a:t>16/10/2026</a:t>
            </a:r>
          </a:p>
        </p:txBody>
      </p:sp>
      <p:sp>
        <p:nvSpPr>
          <p:cNvPr id="5" name="Footer Placeholder 4">
            <a:extLst>
              <a:ext uri="{FF2B5EF4-FFF2-40B4-BE49-F238E27FC236}">
                <a16:creationId xmlns:a16="http://schemas.microsoft.com/office/drawing/2014/main" id="{881AFFB7-8A0A-C3AD-EA6C-0B3E73655956}"/>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29E04604-0D2F-7E73-3653-A8FFEE835ED6}"/>
              </a:ext>
            </a:extLst>
          </p:cNvPr>
          <p:cNvSpPr>
            <a:spLocks noGrp="1"/>
          </p:cNvSpPr>
          <p:nvPr>
            <p:ph type="sldNum" sz="quarter" idx="12"/>
          </p:nvPr>
        </p:nvSpPr>
        <p:spPr/>
        <p:txBody>
          <a:bodyPr/>
          <a:lstStyle/>
          <a:p>
            <a:fld id="{3CFD72B2-4EB6-4FCF-A89A-DEA01A3779BF}" type="slidenum">
              <a:rPr lang="en-GB" smtClean="0"/>
              <a:t>10</a:t>
            </a:fld>
            <a:endParaRPr lang="en-GB"/>
          </a:p>
        </p:txBody>
      </p:sp>
      <p:pic>
        <p:nvPicPr>
          <p:cNvPr id="7" name="Picture 6" descr="A group of people standing next to a diagram of a spine&#10;&#10;AI-generated content may be incorrect.">
            <a:extLst>
              <a:ext uri="{FF2B5EF4-FFF2-40B4-BE49-F238E27FC236}">
                <a16:creationId xmlns:a16="http://schemas.microsoft.com/office/drawing/2014/main" id="{2D60FB0A-12DC-A6DA-08E4-B43997B81BC6}"/>
              </a:ext>
            </a:extLst>
          </p:cNvPr>
          <p:cNvPicPr>
            <a:picLocks noChangeAspect="1"/>
          </p:cNvPicPr>
          <p:nvPr/>
        </p:nvPicPr>
        <p:blipFill>
          <a:blip r:embed="rId2">
            <a:extLst>
              <a:ext uri="{28A0092B-C50C-407E-A947-70E740481C1C}">
                <a14:useLocalDpi xmlns:a14="http://schemas.microsoft.com/office/drawing/2010/main" val="0"/>
              </a:ext>
            </a:extLst>
          </a:blip>
          <a:srcRect l="10191" t="8476" r="11456" b="10651"/>
          <a:stretch>
            <a:fillRect/>
          </a:stretch>
        </p:blipFill>
        <p:spPr>
          <a:xfrm>
            <a:off x="6818588" y="855299"/>
            <a:ext cx="5373412" cy="5546347"/>
          </a:xfrm>
          <a:prstGeom prst="rect">
            <a:avLst/>
          </a:prstGeom>
        </p:spPr>
      </p:pic>
      <p:sp>
        <p:nvSpPr>
          <p:cNvPr id="8" name="TextBox 7">
            <a:extLst>
              <a:ext uri="{FF2B5EF4-FFF2-40B4-BE49-F238E27FC236}">
                <a16:creationId xmlns:a16="http://schemas.microsoft.com/office/drawing/2014/main" id="{E7EBDB4C-31EF-C46E-CA4B-73CDAF1DCE9F}"/>
              </a:ext>
            </a:extLst>
          </p:cNvPr>
          <p:cNvSpPr txBox="1"/>
          <p:nvPr/>
        </p:nvSpPr>
        <p:spPr>
          <a:xfrm>
            <a:off x="88024" y="1612535"/>
            <a:ext cx="7030228" cy="4093428"/>
          </a:xfrm>
          <a:prstGeom prst="rect">
            <a:avLst/>
          </a:prstGeom>
          <a:noFill/>
        </p:spPr>
        <p:txBody>
          <a:bodyPr wrap="square" rtlCol="0">
            <a:spAutoFit/>
          </a:bodyPr>
          <a:lstStyle/>
          <a:p>
            <a:r>
              <a:rPr lang="en-GB" sz="2000" dirty="0"/>
              <a:t>It defines:</a:t>
            </a:r>
          </a:p>
          <a:p>
            <a:endParaRPr lang="en-GB" sz="2000" dirty="0"/>
          </a:p>
          <a:p>
            <a:pPr marL="342900" indent="-342900">
              <a:buFont typeface="+mj-lt"/>
              <a:buAutoNum type="arabicPeriod"/>
            </a:pPr>
            <a:r>
              <a:rPr lang="en-GB" sz="2000" dirty="0"/>
              <a:t>the scope of your work, </a:t>
            </a:r>
          </a:p>
          <a:p>
            <a:pPr marL="342900" indent="-342900">
              <a:buFont typeface="+mj-lt"/>
              <a:buAutoNum type="arabicPeriod"/>
            </a:pPr>
            <a:r>
              <a:rPr lang="en-GB" sz="2000" dirty="0"/>
              <a:t>guides your process,</a:t>
            </a:r>
          </a:p>
          <a:p>
            <a:pPr marL="342900" indent="-342900">
              <a:buFont typeface="+mj-lt"/>
              <a:buAutoNum type="arabicPeriod"/>
            </a:pPr>
            <a:r>
              <a:rPr lang="en-GB" sz="2000" dirty="0"/>
              <a:t>ensures you are contributing something meaningful to your field. </a:t>
            </a:r>
          </a:p>
          <a:p>
            <a:endParaRPr lang="en-GB" sz="2000" dirty="0"/>
          </a:p>
          <a:p>
            <a:endParaRPr lang="en-GB" sz="2000" dirty="0"/>
          </a:p>
          <a:p>
            <a:r>
              <a:rPr lang="en-GB" sz="2000" dirty="0"/>
              <a:t>According to academic standards, the most successful questions are </a:t>
            </a:r>
            <a:r>
              <a:rPr lang="en-GB" sz="2000" b="1" dirty="0"/>
              <a:t>narrowly focused</a:t>
            </a:r>
            <a:r>
              <a:rPr lang="en-GB" sz="2000" dirty="0"/>
              <a:t> and address specific parts of a complex problem rather than trying to solve everything at once.</a:t>
            </a:r>
            <a:r>
              <a:rPr lang="en-GB" sz="2000" b="1" dirty="0"/>
              <a:t> </a:t>
            </a:r>
            <a:br>
              <a:rPr lang="en-GB" sz="2000" b="1" dirty="0"/>
            </a:br>
            <a:endParaRPr lang="en-GB" sz="2000" dirty="0"/>
          </a:p>
        </p:txBody>
      </p:sp>
      <p:sp>
        <p:nvSpPr>
          <p:cNvPr id="9" name="TextBox 8">
            <a:extLst>
              <a:ext uri="{FF2B5EF4-FFF2-40B4-BE49-F238E27FC236}">
                <a16:creationId xmlns:a16="http://schemas.microsoft.com/office/drawing/2014/main" id="{E82FFA67-2D34-F065-1AA2-D60D3AE57EFD}"/>
              </a:ext>
            </a:extLst>
          </p:cNvPr>
          <p:cNvSpPr txBox="1"/>
          <p:nvPr/>
        </p:nvSpPr>
        <p:spPr>
          <a:xfrm>
            <a:off x="0" y="5829074"/>
            <a:ext cx="6159062" cy="369332"/>
          </a:xfrm>
          <a:prstGeom prst="rect">
            <a:avLst/>
          </a:prstGeom>
          <a:noFill/>
        </p:spPr>
        <p:txBody>
          <a:bodyPr wrap="square">
            <a:spAutoFit/>
          </a:bodyPr>
          <a:lstStyle/>
          <a:p>
            <a:r>
              <a:rPr lang="en-GB" sz="1800" dirty="0"/>
              <a:t>(Ratan, </a:t>
            </a:r>
            <a:r>
              <a:rPr lang="en-GB" sz="1800" i="1" dirty="0"/>
              <a:t>et al., </a:t>
            </a:r>
            <a:r>
              <a:rPr lang="en-GB" sz="1800" dirty="0"/>
              <a:t>2019)</a:t>
            </a:r>
            <a:endParaRPr lang="en-GB" dirty="0"/>
          </a:p>
        </p:txBody>
      </p:sp>
      <p:sp>
        <p:nvSpPr>
          <p:cNvPr id="10" name="Title 1">
            <a:extLst>
              <a:ext uri="{FF2B5EF4-FFF2-40B4-BE49-F238E27FC236}">
                <a16:creationId xmlns:a16="http://schemas.microsoft.com/office/drawing/2014/main" id="{20A36AB4-46FE-EE64-C0E4-97EB781C4290}"/>
              </a:ext>
            </a:extLst>
          </p:cNvPr>
          <p:cNvSpPr txBox="1">
            <a:spLocks/>
          </p:cNvSpPr>
          <p:nvPr/>
        </p:nvSpPr>
        <p:spPr>
          <a:xfrm>
            <a:off x="115613" y="-170730"/>
            <a:ext cx="10515600" cy="20520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u="sng"/>
              <a:t>Research questions </a:t>
            </a:r>
            <a:r>
              <a:rPr lang="en-GB" sz="4000"/>
              <a:t>- the "</a:t>
            </a:r>
            <a:r>
              <a:rPr lang="en-GB" sz="4000" b="1"/>
              <a:t>backbone</a:t>
            </a:r>
            <a:r>
              <a:rPr lang="en-GB" sz="4000"/>
              <a:t>" of research. </a:t>
            </a:r>
            <a:endParaRPr lang="en-GB" sz="4000" dirty="0"/>
          </a:p>
        </p:txBody>
      </p:sp>
    </p:spTree>
    <p:extLst>
      <p:ext uri="{BB962C8B-B14F-4D97-AF65-F5344CB8AC3E}">
        <p14:creationId xmlns:p14="http://schemas.microsoft.com/office/powerpoint/2010/main" val="3886734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E8C27-CE11-CD9D-6C70-240E845F9FFD}"/>
              </a:ext>
            </a:extLst>
          </p:cNvPr>
          <p:cNvSpPr>
            <a:spLocks noGrp="1"/>
          </p:cNvSpPr>
          <p:nvPr>
            <p:ph type="title"/>
          </p:nvPr>
        </p:nvSpPr>
        <p:spPr>
          <a:xfrm>
            <a:off x="0" y="1"/>
            <a:ext cx="10515600" cy="1126860"/>
          </a:xfrm>
        </p:spPr>
        <p:txBody>
          <a:bodyPr/>
          <a:lstStyle/>
          <a:p>
            <a:r>
              <a:rPr lang="en-GB" dirty="0"/>
              <a:t>Research questions characteristics:</a:t>
            </a:r>
          </a:p>
        </p:txBody>
      </p:sp>
      <p:sp>
        <p:nvSpPr>
          <p:cNvPr id="4" name="Date Placeholder 3">
            <a:extLst>
              <a:ext uri="{FF2B5EF4-FFF2-40B4-BE49-F238E27FC236}">
                <a16:creationId xmlns:a16="http://schemas.microsoft.com/office/drawing/2014/main" id="{0F3F396B-AEA0-6028-46DA-14365C61E3A7}"/>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08B12972-8625-F0B8-D749-E519F9D7F353}"/>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2CE32EBC-2910-82D9-FD28-292E7B5405AA}"/>
              </a:ext>
            </a:extLst>
          </p:cNvPr>
          <p:cNvSpPr>
            <a:spLocks noGrp="1"/>
          </p:cNvSpPr>
          <p:nvPr>
            <p:ph type="sldNum" sz="quarter" idx="12"/>
          </p:nvPr>
        </p:nvSpPr>
        <p:spPr/>
        <p:txBody>
          <a:bodyPr/>
          <a:lstStyle/>
          <a:p>
            <a:fld id="{B53DB5CC-5D1C-4051-931B-474B6E04D7BE}" type="slidenum">
              <a:rPr lang="en-GB" smtClean="0"/>
              <a:t>11</a:t>
            </a:fld>
            <a:endParaRPr lang="en-GB"/>
          </a:p>
        </p:txBody>
      </p:sp>
      <p:graphicFrame>
        <p:nvGraphicFramePr>
          <p:cNvPr id="7" name="Diagram 6">
            <a:extLst>
              <a:ext uri="{FF2B5EF4-FFF2-40B4-BE49-F238E27FC236}">
                <a16:creationId xmlns:a16="http://schemas.microsoft.com/office/drawing/2014/main" id="{BE84FE2A-E448-F55D-F307-AAF6F2979EC5}"/>
              </a:ext>
            </a:extLst>
          </p:cNvPr>
          <p:cNvGraphicFramePr/>
          <p:nvPr>
            <p:extLst>
              <p:ext uri="{D42A27DB-BD31-4B8C-83A1-F6EECF244321}">
                <p14:modId xmlns:p14="http://schemas.microsoft.com/office/powerpoint/2010/main" val="822600339"/>
              </p:ext>
            </p:extLst>
          </p:nvPr>
        </p:nvGraphicFramePr>
        <p:xfrm>
          <a:off x="254000" y="1021002"/>
          <a:ext cx="447386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Graphic 8" descr="Badge 1 outline">
            <a:extLst>
              <a:ext uri="{FF2B5EF4-FFF2-40B4-BE49-F238E27FC236}">
                <a16:creationId xmlns:a16="http://schemas.microsoft.com/office/drawing/2014/main" id="{DBEB5B5D-8A9E-AED4-0727-0C5A7E2C4433}"/>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04732" y="1246909"/>
            <a:ext cx="914400" cy="914400"/>
          </a:xfrm>
          <a:prstGeom prst="rect">
            <a:avLst/>
          </a:prstGeom>
        </p:spPr>
      </p:pic>
      <p:pic>
        <p:nvPicPr>
          <p:cNvPr id="11" name="Graphic 10" descr="Badge outline">
            <a:extLst>
              <a:ext uri="{FF2B5EF4-FFF2-40B4-BE49-F238E27FC236}">
                <a16:creationId xmlns:a16="http://schemas.microsoft.com/office/drawing/2014/main" id="{385E386C-484C-49E4-FB3D-BEDF496184D0}"/>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96161" y="2254464"/>
            <a:ext cx="914400" cy="914400"/>
          </a:xfrm>
          <a:prstGeom prst="rect">
            <a:avLst/>
          </a:prstGeom>
        </p:spPr>
      </p:pic>
      <p:pic>
        <p:nvPicPr>
          <p:cNvPr id="13" name="Graphic 12" descr="Badge 5 outline">
            <a:extLst>
              <a:ext uri="{FF2B5EF4-FFF2-40B4-BE49-F238E27FC236}">
                <a16:creationId xmlns:a16="http://schemas.microsoft.com/office/drawing/2014/main" id="{4ACC27F5-141D-FD90-AF12-2B9D0FAF7627}"/>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304732" y="5311776"/>
            <a:ext cx="914400" cy="914400"/>
          </a:xfrm>
          <a:prstGeom prst="rect">
            <a:avLst/>
          </a:prstGeom>
        </p:spPr>
      </p:pic>
      <p:pic>
        <p:nvPicPr>
          <p:cNvPr id="15" name="Graphic 14" descr="Badge 4 outline">
            <a:extLst>
              <a:ext uri="{FF2B5EF4-FFF2-40B4-BE49-F238E27FC236}">
                <a16:creationId xmlns:a16="http://schemas.microsoft.com/office/drawing/2014/main" id="{7504B5D5-EC90-29B3-38A7-9B32C9CF7E5D}"/>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795391" y="4291960"/>
            <a:ext cx="914400" cy="914400"/>
          </a:xfrm>
          <a:prstGeom prst="rect">
            <a:avLst/>
          </a:prstGeom>
        </p:spPr>
      </p:pic>
      <p:pic>
        <p:nvPicPr>
          <p:cNvPr id="17" name="Graphic 16" descr="Badge 3 outline">
            <a:extLst>
              <a:ext uri="{FF2B5EF4-FFF2-40B4-BE49-F238E27FC236}">
                <a16:creationId xmlns:a16="http://schemas.microsoft.com/office/drawing/2014/main" id="{9AA71F7C-44E9-674B-18AF-4B9675D33A46}"/>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936812" y="3284405"/>
            <a:ext cx="914400" cy="914400"/>
          </a:xfrm>
          <a:prstGeom prst="rect">
            <a:avLst/>
          </a:prstGeom>
        </p:spPr>
      </p:pic>
      <p:sp>
        <p:nvSpPr>
          <p:cNvPr id="18" name="TextBox 17">
            <a:extLst>
              <a:ext uri="{FF2B5EF4-FFF2-40B4-BE49-F238E27FC236}">
                <a16:creationId xmlns:a16="http://schemas.microsoft.com/office/drawing/2014/main" id="{EF73854B-0FE5-EB79-91AA-409F73DB871F}"/>
              </a:ext>
            </a:extLst>
          </p:cNvPr>
          <p:cNvSpPr txBox="1"/>
          <p:nvPr/>
        </p:nvSpPr>
        <p:spPr>
          <a:xfrm>
            <a:off x="4727864" y="1380943"/>
            <a:ext cx="7159404" cy="646331"/>
          </a:xfrm>
          <a:prstGeom prst="rect">
            <a:avLst/>
          </a:prstGeom>
          <a:noFill/>
        </p:spPr>
        <p:txBody>
          <a:bodyPr wrap="square" rtlCol="0">
            <a:spAutoFit/>
          </a:bodyPr>
          <a:lstStyle/>
          <a:p>
            <a:r>
              <a:rPr lang="en-GB" dirty="0"/>
              <a:t>It provides enough details that everyone can easily understand its purpose without needing additional explanation.</a:t>
            </a:r>
          </a:p>
        </p:txBody>
      </p:sp>
      <p:sp>
        <p:nvSpPr>
          <p:cNvPr id="19" name="TextBox 18">
            <a:extLst>
              <a:ext uri="{FF2B5EF4-FFF2-40B4-BE49-F238E27FC236}">
                <a16:creationId xmlns:a16="http://schemas.microsoft.com/office/drawing/2014/main" id="{7BA3CDFE-7B72-0C30-EF86-987774FCD613}"/>
              </a:ext>
            </a:extLst>
          </p:cNvPr>
          <p:cNvSpPr txBox="1"/>
          <p:nvPr/>
        </p:nvSpPr>
        <p:spPr>
          <a:xfrm>
            <a:off x="4727864" y="2388498"/>
            <a:ext cx="7159404" cy="646331"/>
          </a:xfrm>
          <a:prstGeom prst="rect">
            <a:avLst/>
          </a:prstGeom>
          <a:noFill/>
        </p:spPr>
        <p:txBody>
          <a:bodyPr wrap="square" rtlCol="0">
            <a:spAutoFit/>
          </a:bodyPr>
          <a:lstStyle/>
          <a:p>
            <a:r>
              <a:rPr lang="en-GB" dirty="0"/>
              <a:t> It is narrow enough that it can be answered thoroughly within your word count allowance.</a:t>
            </a:r>
          </a:p>
        </p:txBody>
      </p:sp>
      <p:sp>
        <p:nvSpPr>
          <p:cNvPr id="20" name="TextBox 19">
            <a:extLst>
              <a:ext uri="{FF2B5EF4-FFF2-40B4-BE49-F238E27FC236}">
                <a16:creationId xmlns:a16="http://schemas.microsoft.com/office/drawing/2014/main" id="{0DAA318C-8FC7-D7D6-4777-F88122E3E8A8}"/>
              </a:ext>
            </a:extLst>
          </p:cNvPr>
          <p:cNvSpPr txBox="1"/>
          <p:nvPr/>
        </p:nvSpPr>
        <p:spPr>
          <a:xfrm>
            <a:off x="4727864" y="3503368"/>
            <a:ext cx="7159404" cy="369332"/>
          </a:xfrm>
          <a:prstGeom prst="rect">
            <a:avLst/>
          </a:prstGeom>
          <a:noFill/>
        </p:spPr>
        <p:txBody>
          <a:bodyPr wrap="square" rtlCol="0">
            <a:spAutoFit/>
          </a:bodyPr>
          <a:lstStyle/>
          <a:p>
            <a:r>
              <a:rPr lang="en-GB" dirty="0"/>
              <a:t>It is expressed in the fewest possible words.</a:t>
            </a:r>
          </a:p>
        </p:txBody>
      </p:sp>
      <p:sp>
        <p:nvSpPr>
          <p:cNvPr id="21" name="TextBox 20">
            <a:extLst>
              <a:ext uri="{FF2B5EF4-FFF2-40B4-BE49-F238E27FC236}">
                <a16:creationId xmlns:a16="http://schemas.microsoft.com/office/drawing/2014/main" id="{61FF55CA-196D-1E0D-3488-C92011A313A5}"/>
              </a:ext>
            </a:extLst>
          </p:cNvPr>
          <p:cNvSpPr txBox="1"/>
          <p:nvPr/>
        </p:nvSpPr>
        <p:spPr>
          <a:xfrm>
            <a:off x="4727864" y="4425994"/>
            <a:ext cx="7413404" cy="646331"/>
          </a:xfrm>
          <a:prstGeom prst="rect">
            <a:avLst/>
          </a:prstGeom>
          <a:noFill/>
        </p:spPr>
        <p:txBody>
          <a:bodyPr wrap="square" rtlCol="0">
            <a:spAutoFit/>
          </a:bodyPr>
          <a:lstStyle/>
          <a:p>
            <a:r>
              <a:rPr lang="en-GB" dirty="0"/>
              <a:t>It is not answerable with a simple “yes” or “no,” but rather requires synthesis and analysis of ideas and sources </a:t>
            </a:r>
          </a:p>
        </p:txBody>
      </p:sp>
      <p:sp>
        <p:nvSpPr>
          <p:cNvPr id="23" name="TextBox 22">
            <a:extLst>
              <a:ext uri="{FF2B5EF4-FFF2-40B4-BE49-F238E27FC236}">
                <a16:creationId xmlns:a16="http://schemas.microsoft.com/office/drawing/2014/main" id="{2F00CDA9-B8A9-E817-4456-5A9E85CC80FC}"/>
              </a:ext>
            </a:extLst>
          </p:cNvPr>
          <p:cNvSpPr txBox="1"/>
          <p:nvPr/>
        </p:nvSpPr>
        <p:spPr>
          <a:xfrm>
            <a:off x="4778596" y="5445810"/>
            <a:ext cx="7413404" cy="369332"/>
          </a:xfrm>
          <a:prstGeom prst="rect">
            <a:avLst/>
          </a:prstGeom>
          <a:noFill/>
        </p:spPr>
        <p:txBody>
          <a:bodyPr wrap="square">
            <a:spAutoFit/>
          </a:bodyPr>
          <a:lstStyle/>
          <a:p>
            <a:r>
              <a:rPr lang="en-GB" dirty="0"/>
              <a:t>Its potential answers are open to debate rather than accepted facts.</a:t>
            </a:r>
          </a:p>
        </p:txBody>
      </p:sp>
    </p:spTree>
    <p:extLst>
      <p:ext uri="{BB962C8B-B14F-4D97-AF65-F5344CB8AC3E}">
        <p14:creationId xmlns:p14="http://schemas.microsoft.com/office/powerpoint/2010/main" val="70360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5B6A-DAFC-FE3D-786C-B46F377469E5}"/>
              </a:ext>
            </a:extLst>
          </p:cNvPr>
          <p:cNvSpPr>
            <a:spLocks noGrp="1"/>
          </p:cNvSpPr>
          <p:nvPr>
            <p:ph type="title"/>
          </p:nvPr>
        </p:nvSpPr>
        <p:spPr>
          <a:xfrm>
            <a:off x="0" y="-21536"/>
            <a:ext cx="10515600" cy="1325563"/>
          </a:xfrm>
        </p:spPr>
        <p:txBody>
          <a:bodyPr/>
          <a:lstStyle/>
          <a:p>
            <a:r>
              <a:rPr lang="en-GB" b="1" dirty="0"/>
              <a:t>PICO Framework</a:t>
            </a:r>
          </a:p>
        </p:txBody>
      </p:sp>
      <p:sp>
        <p:nvSpPr>
          <p:cNvPr id="3" name="Content Placeholder 2">
            <a:extLst>
              <a:ext uri="{FF2B5EF4-FFF2-40B4-BE49-F238E27FC236}">
                <a16:creationId xmlns:a16="http://schemas.microsoft.com/office/drawing/2014/main" id="{C49C5427-5B37-4B3E-5AA7-5EAFFCAFDDDA}"/>
              </a:ext>
            </a:extLst>
          </p:cNvPr>
          <p:cNvSpPr>
            <a:spLocks noGrp="1"/>
          </p:cNvSpPr>
          <p:nvPr>
            <p:ph idx="1"/>
          </p:nvPr>
        </p:nvSpPr>
        <p:spPr>
          <a:xfrm>
            <a:off x="4355522" y="343021"/>
            <a:ext cx="7749887" cy="686027"/>
          </a:xfrm>
        </p:spPr>
        <p:txBody>
          <a:bodyPr>
            <a:normAutofit/>
          </a:bodyPr>
          <a:lstStyle/>
          <a:p>
            <a:pPr marL="0" indent="0">
              <a:lnSpc>
                <a:spcPct val="110000"/>
              </a:lnSpc>
              <a:buNone/>
            </a:pPr>
            <a:r>
              <a:rPr lang="en-GB" sz="1600" dirty="0"/>
              <a:t>Structured framework used to formulate focused, answerable research questions in clinical and systematic review research.</a:t>
            </a:r>
          </a:p>
        </p:txBody>
      </p:sp>
      <p:sp>
        <p:nvSpPr>
          <p:cNvPr id="4" name="Date Placeholder 3">
            <a:extLst>
              <a:ext uri="{FF2B5EF4-FFF2-40B4-BE49-F238E27FC236}">
                <a16:creationId xmlns:a16="http://schemas.microsoft.com/office/drawing/2014/main" id="{7BB826EC-0E76-06A3-2808-05FBF1790267}"/>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2A391652-11BF-5E63-C7F4-CCB72207231E}"/>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A85E2724-0DE0-3EFD-610E-5F379F768C0B}"/>
              </a:ext>
            </a:extLst>
          </p:cNvPr>
          <p:cNvSpPr>
            <a:spLocks noGrp="1"/>
          </p:cNvSpPr>
          <p:nvPr>
            <p:ph type="sldNum" sz="quarter" idx="12"/>
          </p:nvPr>
        </p:nvSpPr>
        <p:spPr/>
        <p:txBody>
          <a:bodyPr/>
          <a:lstStyle/>
          <a:p>
            <a:fld id="{B53DB5CC-5D1C-4051-931B-474B6E04D7BE}" type="slidenum">
              <a:rPr lang="en-GB" smtClean="0"/>
              <a:t>12</a:t>
            </a:fld>
            <a:endParaRPr lang="en-GB"/>
          </a:p>
        </p:txBody>
      </p:sp>
      <p:grpSp>
        <p:nvGrpSpPr>
          <p:cNvPr id="7" name="Group 6">
            <a:extLst>
              <a:ext uri="{FF2B5EF4-FFF2-40B4-BE49-F238E27FC236}">
                <a16:creationId xmlns:a16="http://schemas.microsoft.com/office/drawing/2014/main" id="{6F492E82-865E-464F-FEC6-A03BE6A68A24}"/>
              </a:ext>
            </a:extLst>
          </p:cNvPr>
          <p:cNvGrpSpPr/>
          <p:nvPr/>
        </p:nvGrpSpPr>
        <p:grpSpPr>
          <a:xfrm>
            <a:off x="0" y="1315979"/>
            <a:ext cx="4695747" cy="4848102"/>
            <a:chOff x="3203195" y="294899"/>
            <a:chExt cx="5553974" cy="5570391"/>
          </a:xfrm>
        </p:grpSpPr>
        <p:sp>
          <p:nvSpPr>
            <p:cNvPr id="9" name="Freeform: Shape 8">
              <a:extLst>
                <a:ext uri="{FF2B5EF4-FFF2-40B4-BE49-F238E27FC236}">
                  <a16:creationId xmlns:a16="http://schemas.microsoft.com/office/drawing/2014/main" id="{A5D8E70B-F177-75E7-6619-1F0018981D9F}"/>
                </a:ext>
              </a:extLst>
            </p:cNvPr>
            <p:cNvSpPr/>
            <p:nvPr/>
          </p:nvSpPr>
          <p:spPr>
            <a:xfrm>
              <a:off x="3847724" y="294899"/>
              <a:ext cx="4909445" cy="1289060"/>
            </a:xfrm>
            <a:custGeom>
              <a:avLst/>
              <a:gdLst>
                <a:gd name="csX0" fmla="*/ 0 w 6922820"/>
                <a:gd name="csY0" fmla="*/ 0 h 1289057"/>
                <a:gd name="csX1" fmla="*/ 6278292 w 6922820"/>
                <a:gd name="csY1" fmla="*/ 0 h 1289057"/>
                <a:gd name="csX2" fmla="*/ 6922820 w 6922820"/>
                <a:gd name="csY2" fmla="*/ 644529 h 1289057"/>
                <a:gd name="csX3" fmla="*/ 6278292 w 6922820"/>
                <a:gd name="csY3" fmla="*/ 1289057 h 1289057"/>
                <a:gd name="csX4" fmla="*/ 0 w 6922820"/>
                <a:gd name="csY4" fmla="*/ 1289057 h 1289057"/>
                <a:gd name="csX5" fmla="*/ 0 w 6922820"/>
                <a:gd name="csY5" fmla="*/ 0 h 1289057"/>
              </a:gdLst>
              <a:ahLst/>
              <a:cxnLst>
                <a:cxn ang="0">
                  <a:pos x="csX0" y="csY0"/>
                </a:cxn>
                <a:cxn ang="0">
                  <a:pos x="csX1" y="csY1"/>
                </a:cxn>
                <a:cxn ang="0">
                  <a:pos x="csX2" y="csY2"/>
                </a:cxn>
                <a:cxn ang="0">
                  <a:pos x="csX3" y="csY3"/>
                </a:cxn>
                <a:cxn ang="0">
                  <a:pos x="csX4" y="csY4"/>
                </a:cxn>
                <a:cxn ang="0">
                  <a:pos x="csX5" y="csY5"/>
                </a:cxn>
              </a:cxnLst>
              <a:rect l="l" t="t" r="r" b="b"/>
              <a:pathLst>
                <a:path w="6922820" h="1289057">
                  <a:moveTo>
                    <a:pt x="6922820" y="1289056"/>
                  </a:moveTo>
                  <a:lnTo>
                    <a:pt x="644528" y="1289056"/>
                  </a:lnTo>
                  <a:lnTo>
                    <a:pt x="0" y="644528"/>
                  </a:lnTo>
                  <a:lnTo>
                    <a:pt x="644528" y="1"/>
                  </a:lnTo>
                  <a:lnTo>
                    <a:pt x="6922820" y="1"/>
                  </a:lnTo>
                  <a:lnTo>
                    <a:pt x="6922820" y="128905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0702" tIns="144781" rIns="270256" bIns="144781" numCol="1" spcCol="1270" anchor="ctr" anchorCtr="0">
              <a:noAutofit/>
            </a:bodyPr>
            <a:lstStyle/>
            <a:p>
              <a:pPr marL="0" lvl="0" indent="0" algn="ctr" defTabSz="1689100">
                <a:lnSpc>
                  <a:spcPct val="90000"/>
                </a:lnSpc>
                <a:spcBef>
                  <a:spcPct val="0"/>
                </a:spcBef>
                <a:spcAft>
                  <a:spcPct val="35000"/>
                </a:spcAft>
                <a:buNone/>
              </a:pPr>
              <a:r>
                <a:rPr lang="en-GB" sz="2400" kern="1200" dirty="0"/>
                <a:t>Population/Problem</a:t>
              </a:r>
            </a:p>
          </p:txBody>
        </p:sp>
        <p:sp>
          <p:nvSpPr>
            <p:cNvPr id="10" name="Oval 9" descr="Group with solid fill">
              <a:extLst>
                <a:ext uri="{FF2B5EF4-FFF2-40B4-BE49-F238E27FC236}">
                  <a16:creationId xmlns:a16="http://schemas.microsoft.com/office/drawing/2014/main" id="{7C5D81BF-ACAC-7CFE-1C9C-D6EED4CAD507}"/>
                </a:ext>
              </a:extLst>
            </p:cNvPr>
            <p:cNvSpPr/>
            <p:nvPr/>
          </p:nvSpPr>
          <p:spPr>
            <a:xfrm>
              <a:off x="3203195" y="294900"/>
              <a:ext cx="1289057" cy="1289058"/>
            </a:xfrm>
            <a:prstGeom prst="ellipse">
              <a:avLst/>
            </a:prstGeom>
            <a:blipFill>
              <a:blip>
                <a:extLst>
                  <a:ext uri="{96DAC541-7B7A-43D3-8B79-37D633B846F1}">
                    <asvg:svgBlip xmlns:asvg="http://schemas.microsoft.com/office/drawing/2016/SVG/main" r:embed="rId2"/>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100"/>
            </a:p>
          </p:txBody>
        </p:sp>
        <p:sp>
          <p:nvSpPr>
            <p:cNvPr id="11" name="Freeform: Shape 10">
              <a:extLst>
                <a:ext uri="{FF2B5EF4-FFF2-40B4-BE49-F238E27FC236}">
                  <a16:creationId xmlns:a16="http://schemas.microsoft.com/office/drawing/2014/main" id="{9411C47F-4670-049E-3947-BE0D1083A1E5}"/>
                </a:ext>
              </a:extLst>
            </p:cNvPr>
            <p:cNvSpPr/>
            <p:nvPr/>
          </p:nvSpPr>
          <p:spPr>
            <a:xfrm>
              <a:off x="3847724" y="1718030"/>
              <a:ext cx="4909445" cy="1289058"/>
            </a:xfrm>
            <a:custGeom>
              <a:avLst/>
              <a:gdLst>
                <a:gd name="csX0" fmla="*/ 0 w 6922820"/>
                <a:gd name="csY0" fmla="*/ 0 h 1289057"/>
                <a:gd name="csX1" fmla="*/ 6278292 w 6922820"/>
                <a:gd name="csY1" fmla="*/ 0 h 1289057"/>
                <a:gd name="csX2" fmla="*/ 6922820 w 6922820"/>
                <a:gd name="csY2" fmla="*/ 644529 h 1289057"/>
                <a:gd name="csX3" fmla="*/ 6278292 w 6922820"/>
                <a:gd name="csY3" fmla="*/ 1289057 h 1289057"/>
                <a:gd name="csX4" fmla="*/ 0 w 6922820"/>
                <a:gd name="csY4" fmla="*/ 1289057 h 1289057"/>
                <a:gd name="csX5" fmla="*/ 0 w 6922820"/>
                <a:gd name="csY5" fmla="*/ 0 h 1289057"/>
              </a:gdLst>
              <a:ahLst/>
              <a:cxnLst>
                <a:cxn ang="0">
                  <a:pos x="csX0" y="csY0"/>
                </a:cxn>
                <a:cxn ang="0">
                  <a:pos x="csX1" y="csY1"/>
                </a:cxn>
                <a:cxn ang="0">
                  <a:pos x="csX2" y="csY2"/>
                </a:cxn>
                <a:cxn ang="0">
                  <a:pos x="csX3" y="csY3"/>
                </a:cxn>
                <a:cxn ang="0">
                  <a:pos x="csX4" y="csY4"/>
                </a:cxn>
                <a:cxn ang="0">
                  <a:pos x="csX5" y="csY5"/>
                </a:cxn>
              </a:cxnLst>
              <a:rect l="l" t="t" r="r" b="b"/>
              <a:pathLst>
                <a:path w="6922820" h="1289057">
                  <a:moveTo>
                    <a:pt x="6922820" y="1289056"/>
                  </a:moveTo>
                  <a:lnTo>
                    <a:pt x="644528" y="1289056"/>
                  </a:lnTo>
                  <a:lnTo>
                    <a:pt x="0" y="644528"/>
                  </a:lnTo>
                  <a:lnTo>
                    <a:pt x="644528" y="1"/>
                  </a:lnTo>
                  <a:lnTo>
                    <a:pt x="6922820" y="1"/>
                  </a:lnTo>
                  <a:lnTo>
                    <a:pt x="6922820" y="128905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0702" tIns="144781" rIns="270256" bIns="144780" numCol="1" spcCol="1270" anchor="ctr" anchorCtr="0">
              <a:noAutofit/>
            </a:bodyPr>
            <a:lstStyle/>
            <a:p>
              <a:pPr marL="0" lvl="0" indent="0" algn="ctr" defTabSz="1689100">
                <a:lnSpc>
                  <a:spcPct val="90000"/>
                </a:lnSpc>
                <a:spcBef>
                  <a:spcPct val="0"/>
                </a:spcBef>
                <a:spcAft>
                  <a:spcPct val="35000"/>
                </a:spcAft>
                <a:buNone/>
              </a:pPr>
              <a:r>
                <a:rPr lang="en-GB" sz="2400" kern="1200" dirty="0"/>
                <a:t>Intervention</a:t>
              </a:r>
            </a:p>
          </p:txBody>
        </p:sp>
        <p:sp>
          <p:nvSpPr>
            <p:cNvPr id="12" name="Oval 11">
              <a:extLst>
                <a:ext uri="{FF2B5EF4-FFF2-40B4-BE49-F238E27FC236}">
                  <a16:creationId xmlns:a16="http://schemas.microsoft.com/office/drawing/2014/main" id="{BBB32819-4CFA-4CF4-C3F6-9E958ECAF9A7}"/>
                </a:ext>
              </a:extLst>
            </p:cNvPr>
            <p:cNvSpPr/>
            <p:nvPr/>
          </p:nvSpPr>
          <p:spPr>
            <a:xfrm>
              <a:off x="3203195" y="1718031"/>
              <a:ext cx="1289057" cy="1289057"/>
            </a:xfrm>
            <a:prstGeom prst="ellipse">
              <a:avLst/>
            </a:prstGeom>
            <a:blipFill>
              <a:blip r:embed="rId3">
                <a:extLst>
                  <a:ext uri="{837473B0-CC2E-450A-ABE3-18F120FF3D39}">
                    <a1611:picAttrSrcUrl xmlns:a1611="http://schemas.microsoft.com/office/drawing/2016/11/main" r:id="rId4"/>
                  </a:ext>
                </a:extLst>
              </a:blip>
              <a:srcRect/>
              <a:stretch>
                <a:fillRect l="-20000" r="-20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100"/>
            </a:p>
          </p:txBody>
        </p:sp>
        <p:sp>
          <p:nvSpPr>
            <p:cNvPr id="13" name="Freeform: Shape 12">
              <a:extLst>
                <a:ext uri="{FF2B5EF4-FFF2-40B4-BE49-F238E27FC236}">
                  <a16:creationId xmlns:a16="http://schemas.microsoft.com/office/drawing/2014/main" id="{A0F4B1A8-71A9-5FD8-02DA-13081703F52B}"/>
                </a:ext>
              </a:extLst>
            </p:cNvPr>
            <p:cNvSpPr/>
            <p:nvPr/>
          </p:nvSpPr>
          <p:spPr>
            <a:xfrm>
              <a:off x="3847724" y="3141161"/>
              <a:ext cx="4909445" cy="1289058"/>
            </a:xfrm>
            <a:custGeom>
              <a:avLst/>
              <a:gdLst>
                <a:gd name="csX0" fmla="*/ 0 w 6922820"/>
                <a:gd name="csY0" fmla="*/ 0 h 1289057"/>
                <a:gd name="csX1" fmla="*/ 6278292 w 6922820"/>
                <a:gd name="csY1" fmla="*/ 0 h 1289057"/>
                <a:gd name="csX2" fmla="*/ 6922820 w 6922820"/>
                <a:gd name="csY2" fmla="*/ 644529 h 1289057"/>
                <a:gd name="csX3" fmla="*/ 6278292 w 6922820"/>
                <a:gd name="csY3" fmla="*/ 1289057 h 1289057"/>
                <a:gd name="csX4" fmla="*/ 0 w 6922820"/>
                <a:gd name="csY4" fmla="*/ 1289057 h 1289057"/>
                <a:gd name="csX5" fmla="*/ 0 w 6922820"/>
                <a:gd name="csY5" fmla="*/ 0 h 1289057"/>
              </a:gdLst>
              <a:ahLst/>
              <a:cxnLst>
                <a:cxn ang="0">
                  <a:pos x="csX0" y="csY0"/>
                </a:cxn>
                <a:cxn ang="0">
                  <a:pos x="csX1" y="csY1"/>
                </a:cxn>
                <a:cxn ang="0">
                  <a:pos x="csX2" y="csY2"/>
                </a:cxn>
                <a:cxn ang="0">
                  <a:pos x="csX3" y="csY3"/>
                </a:cxn>
                <a:cxn ang="0">
                  <a:pos x="csX4" y="csY4"/>
                </a:cxn>
                <a:cxn ang="0">
                  <a:pos x="csX5" y="csY5"/>
                </a:cxn>
              </a:cxnLst>
              <a:rect l="l" t="t" r="r" b="b"/>
              <a:pathLst>
                <a:path w="6922820" h="1289057">
                  <a:moveTo>
                    <a:pt x="6922820" y="1289056"/>
                  </a:moveTo>
                  <a:lnTo>
                    <a:pt x="644528" y="1289056"/>
                  </a:lnTo>
                  <a:lnTo>
                    <a:pt x="0" y="644528"/>
                  </a:lnTo>
                  <a:lnTo>
                    <a:pt x="644528" y="1"/>
                  </a:lnTo>
                  <a:lnTo>
                    <a:pt x="6922820" y="1"/>
                  </a:lnTo>
                  <a:lnTo>
                    <a:pt x="6922820" y="128905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0702" tIns="144781" rIns="270256" bIns="144780" numCol="1" spcCol="1270" anchor="ctr" anchorCtr="0">
              <a:noAutofit/>
            </a:bodyPr>
            <a:lstStyle/>
            <a:p>
              <a:pPr marL="0" lvl="0" indent="0" algn="ctr" defTabSz="1689100">
                <a:lnSpc>
                  <a:spcPct val="90000"/>
                </a:lnSpc>
                <a:spcBef>
                  <a:spcPct val="0"/>
                </a:spcBef>
                <a:spcAft>
                  <a:spcPct val="35000"/>
                </a:spcAft>
                <a:buNone/>
              </a:pPr>
              <a:r>
                <a:rPr lang="en-GB" sz="2400" kern="1200" dirty="0"/>
                <a:t>Comparison</a:t>
              </a:r>
            </a:p>
          </p:txBody>
        </p:sp>
        <p:sp>
          <p:nvSpPr>
            <p:cNvPr id="14" name="Oval 13">
              <a:extLst>
                <a:ext uri="{FF2B5EF4-FFF2-40B4-BE49-F238E27FC236}">
                  <a16:creationId xmlns:a16="http://schemas.microsoft.com/office/drawing/2014/main" id="{4FC6C423-B946-1F97-DC0C-1B4520E43295}"/>
                </a:ext>
              </a:extLst>
            </p:cNvPr>
            <p:cNvSpPr/>
            <p:nvPr/>
          </p:nvSpPr>
          <p:spPr>
            <a:xfrm>
              <a:off x="3203195" y="3141162"/>
              <a:ext cx="1289057" cy="1289057"/>
            </a:xfrm>
            <a:prstGeom prst="ellipse">
              <a:avLst/>
            </a:prstGeom>
            <a:blipFill>
              <a:blip r:embed="rId5">
                <a:extLst>
                  <a:ext uri="{837473B0-CC2E-450A-ABE3-18F120FF3D39}">
                    <a1611:picAttrSrcUrl xmlns:a1611="http://schemas.microsoft.com/office/drawing/2016/11/main" r:id="rId6"/>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100" dirty="0"/>
            </a:p>
          </p:txBody>
        </p:sp>
        <p:sp>
          <p:nvSpPr>
            <p:cNvPr id="15" name="Freeform: Shape 14">
              <a:extLst>
                <a:ext uri="{FF2B5EF4-FFF2-40B4-BE49-F238E27FC236}">
                  <a16:creationId xmlns:a16="http://schemas.microsoft.com/office/drawing/2014/main" id="{2B5BECC8-B98E-E3A3-85BC-6A72AC02C062}"/>
                </a:ext>
              </a:extLst>
            </p:cNvPr>
            <p:cNvSpPr/>
            <p:nvPr/>
          </p:nvSpPr>
          <p:spPr>
            <a:xfrm>
              <a:off x="3847724" y="4576232"/>
              <a:ext cx="4909445" cy="1289058"/>
            </a:xfrm>
            <a:custGeom>
              <a:avLst/>
              <a:gdLst>
                <a:gd name="csX0" fmla="*/ 0 w 6922820"/>
                <a:gd name="csY0" fmla="*/ 0 h 1289057"/>
                <a:gd name="csX1" fmla="*/ 6278292 w 6922820"/>
                <a:gd name="csY1" fmla="*/ 0 h 1289057"/>
                <a:gd name="csX2" fmla="*/ 6922820 w 6922820"/>
                <a:gd name="csY2" fmla="*/ 644529 h 1289057"/>
                <a:gd name="csX3" fmla="*/ 6278292 w 6922820"/>
                <a:gd name="csY3" fmla="*/ 1289057 h 1289057"/>
                <a:gd name="csX4" fmla="*/ 0 w 6922820"/>
                <a:gd name="csY4" fmla="*/ 1289057 h 1289057"/>
                <a:gd name="csX5" fmla="*/ 0 w 6922820"/>
                <a:gd name="csY5" fmla="*/ 0 h 1289057"/>
              </a:gdLst>
              <a:ahLst/>
              <a:cxnLst>
                <a:cxn ang="0">
                  <a:pos x="csX0" y="csY0"/>
                </a:cxn>
                <a:cxn ang="0">
                  <a:pos x="csX1" y="csY1"/>
                </a:cxn>
                <a:cxn ang="0">
                  <a:pos x="csX2" y="csY2"/>
                </a:cxn>
                <a:cxn ang="0">
                  <a:pos x="csX3" y="csY3"/>
                </a:cxn>
                <a:cxn ang="0">
                  <a:pos x="csX4" y="csY4"/>
                </a:cxn>
                <a:cxn ang="0">
                  <a:pos x="csX5" y="csY5"/>
                </a:cxn>
              </a:cxnLst>
              <a:rect l="l" t="t" r="r" b="b"/>
              <a:pathLst>
                <a:path w="6922820" h="1289057">
                  <a:moveTo>
                    <a:pt x="6922820" y="1289056"/>
                  </a:moveTo>
                  <a:lnTo>
                    <a:pt x="644528" y="1289056"/>
                  </a:lnTo>
                  <a:lnTo>
                    <a:pt x="0" y="644528"/>
                  </a:lnTo>
                  <a:lnTo>
                    <a:pt x="644528" y="1"/>
                  </a:lnTo>
                  <a:lnTo>
                    <a:pt x="6922820" y="1"/>
                  </a:lnTo>
                  <a:lnTo>
                    <a:pt x="6922820" y="128905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0702" tIns="144781" rIns="270256" bIns="144780" numCol="1" spcCol="1270" anchor="ctr" anchorCtr="0">
              <a:noAutofit/>
            </a:bodyPr>
            <a:lstStyle/>
            <a:p>
              <a:pPr marL="0" lvl="0" indent="0" algn="ctr" defTabSz="1689100">
                <a:lnSpc>
                  <a:spcPct val="90000"/>
                </a:lnSpc>
                <a:spcBef>
                  <a:spcPct val="0"/>
                </a:spcBef>
                <a:spcAft>
                  <a:spcPct val="35000"/>
                </a:spcAft>
                <a:buNone/>
              </a:pPr>
              <a:r>
                <a:rPr lang="en-GB" sz="2400" kern="1200"/>
                <a:t>Outcome</a:t>
              </a:r>
              <a:endParaRPr lang="en-GB" sz="2400" kern="1200" dirty="0"/>
            </a:p>
          </p:txBody>
        </p:sp>
        <p:sp>
          <p:nvSpPr>
            <p:cNvPr id="16" name="Oval 15">
              <a:extLst>
                <a:ext uri="{FF2B5EF4-FFF2-40B4-BE49-F238E27FC236}">
                  <a16:creationId xmlns:a16="http://schemas.microsoft.com/office/drawing/2014/main" id="{CC367C53-AC5C-854D-5CE8-A8734195033F}"/>
                </a:ext>
              </a:extLst>
            </p:cNvPr>
            <p:cNvSpPr/>
            <p:nvPr/>
          </p:nvSpPr>
          <p:spPr>
            <a:xfrm>
              <a:off x="3203195" y="4576233"/>
              <a:ext cx="1289057" cy="1289057"/>
            </a:xfrm>
            <a:prstGeom prst="ellipse">
              <a:avLst/>
            </a:prstGeom>
            <a:blipFill>
              <a:blip r:embed="rId7">
                <a:extLst>
                  <a:ext uri="{837473B0-CC2E-450A-ABE3-18F120FF3D39}">
                    <a1611:picAttrSrcUrl xmlns:a1611="http://schemas.microsoft.com/office/drawing/2016/11/main" r:id="rId8"/>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100"/>
            </a:p>
          </p:txBody>
        </p:sp>
      </p:grpSp>
      <p:sp>
        <p:nvSpPr>
          <p:cNvPr id="17" name="TextBox 16">
            <a:extLst>
              <a:ext uri="{FF2B5EF4-FFF2-40B4-BE49-F238E27FC236}">
                <a16:creationId xmlns:a16="http://schemas.microsoft.com/office/drawing/2014/main" id="{9E2B9BB4-F099-5572-1E6D-950FEF78B522}"/>
              </a:ext>
            </a:extLst>
          </p:cNvPr>
          <p:cNvSpPr txBox="1"/>
          <p:nvPr/>
        </p:nvSpPr>
        <p:spPr>
          <a:xfrm>
            <a:off x="4695747" y="1410074"/>
            <a:ext cx="7496253" cy="923330"/>
          </a:xfrm>
          <a:prstGeom prst="rect">
            <a:avLst/>
          </a:prstGeom>
          <a:noFill/>
        </p:spPr>
        <p:txBody>
          <a:bodyPr wrap="square" rtlCol="0">
            <a:spAutoFit/>
          </a:bodyPr>
          <a:lstStyle/>
          <a:p>
            <a:r>
              <a:rPr lang="en-GB" dirty="0"/>
              <a:t>Specifies the group of people or patients being studied, including characteristics like age, condition, or setting. For example, "adult females with asthma" defines the population clearly.</a:t>
            </a:r>
          </a:p>
        </p:txBody>
      </p:sp>
      <p:sp>
        <p:nvSpPr>
          <p:cNvPr id="19" name="TextBox 18">
            <a:extLst>
              <a:ext uri="{FF2B5EF4-FFF2-40B4-BE49-F238E27FC236}">
                <a16:creationId xmlns:a16="http://schemas.microsoft.com/office/drawing/2014/main" id="{2CAEEEE5-58C8-5F10-6ED1-EB28A7A498F0}"/>
              </a:ext>
            </a:extLst>
          </p:cNvPr>
          <p:cNvSpPr txBox="1"/>
          <p:nvPr/>
        </p:nvSpPr>
        <p:spPr>
          <a:xfrm>
            <a:off x="4695746" y="2750418"/>
            <a:ext cx="7496253" cy="646331"/>
          </a:xfrm>
          <a:prstGeom prst="rect">
            <a:avLst/>
          </a:prstGeom>
          <a:noFill/>
        </p:spPr>
        <p:txBody>
          <a:bodyPr wrap="square">
            <a:spAutoFit/>
          </a:bodyPr>
          <a:lstStyle/>
          <a:p>
            <a:r>
              <a:rPr lang="en-GB" sz="1800" b="0" i="0" dirty="0">
                <a:solidFill>
                  <a:schemeClr val="tx1"/>
                </a:solidFill>
                <a:effectLst/>
                <a:latin typeface="+mn-lt"/>
              </a:rPr>
              <a:t>Describes the treatment, exposure, or action being investigated, such as a drug, therapy, lifestyle change, or diagnostic test.</a:t>
            </a:r>
            <a:endParaRPr lang="en-GB" dirty="0"/>
          </a:p>
        </p:txBody>
      </p:sp>
      <p:sp>
        <p:nvSpPr>
          <p:cNvPr id="21" name="TextBox 20">
            <a:extLst>
              <a:ext uri="{FF2B5EF4-FFF2-40B4-BE49-F238E27FC236}">
                <a16:creationId xmlns:a16="http://schemas.microsoft.com/office/drawing/2014/main" id="{7178DBEC-D3AA-D831-E53C-CABC44A72BBA}"/>
              </a:ext>
            </a:extLst>
          </p:cNvPr>
          <p:cNvSpPr txBox="1"/>
          <p:nvPr/>
        </p:nvSpPr>
        <p:spPr>
          <a:xfrm>
            <a:off x="4695746" y="3892637"/>
            <a:ext cx="7496253" cy="923330"/>
          </a:xfrm>
          <a:prstGeom prst="rect">
            <a:avLst/>
          </a:prstGeom>
          <a:noFill/>
        </p:spPr>
        <p:txBody>
          <a:bodyPr wrap="square">
            <a:spAutoFit/>
          </a:bodyPr>
          <a:lstStyle/>
          <a:p>
            <a:r>
              <a:rPr lang="en-GB" sz="1800" b="0" i="0" dirty="0">
                <a:solidFill>
                  <a:schemeClr val="tx1"/>
                </a:solidFill>
                <a:effectLst/>
                <a:latin typeface="+mn-lt"/>
              </a:rPr>
              <a:t>Identifies what the intervention is compared against, which could be a placebo, standard care, or an alternative treatment. Not all questions require a comparison, but including one sharpens the focus.</a:t>
            </a:r>
            <a:endParaRPr lang="en-GB" dirty="0"/>
          </a:p>
        </p:txBody>
      </p:sp>
      <p:sp>
        <p:nvSpPr>
          <p:cNvPr id="23" name="TextBox 22">
            <a:extLst>
              <a:ext uri="{FF2B5EF4-FFF2-40B4-BE49-F238E27FC236}">
                <a16:creationId xmlns:a16="http://schemas.microsoft.com/office/drawing/2014/main" id="{6754EDFE-F214-F9BA-23C1-C3C19753BABC}"/>
              </a:ext>
            </a:extLst>
          </p:cNvPr>
          <p:cNvSpPr txBox="1"/>
          <p:nvPr/>
        </p:nvSpPr>
        <p:spPr>
          <a:xfrm>
            <a:off x="4695747" y="5258317"/>
            <a:ext cx="7409662" cy="646331"/>
          </a:xfrm>
          <a:prstGeom prst="rect">
            <a:avLst/>
          </a:prstGeom>
          <a:noFill/>
        </p:spPr>
        <p:txBody>
          <a:bodyPr wrap="square">
            <a:spAutoFit/>
          </a:bodyPr>
          <a:lstStyle/>
          <a:p>
            <a:r>
              <a:rPr lang="en-GB" sz="1800" b="0" i="0" dirty="0">
                <a:solidFill>
                  <a:schemeClr val="tx1"/>
                </a:solidFill>
                <a:effectLst/>
                <a:latin typeface="+mn-lt"/>
              </a:rPr>
              <a:t>Defines the measurable effect or result of interest, such as symptom reduction, quality of life, or survival rates</a:t>
            </a:r>
            <a:endParaRPr lang="en-GB" dirty="0"/>
          </a:p>
        </p:txBody>
      </p:sp>
    </p:spTree>
    <p:extLst>
      <p:ext uri="{BB962C8B-B14F-4D97-AF65-F5344CB8AC3E}">
        <p14:creationId xmlns:p14="http://schemas.microsoft.com/office/powerpoint/2010/main" val="2160943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945D6-FE80-1733-8B87-96FB076AEA89}"/>
              </a:ext>
            </a:extLst>
          </p:cNvPr>
          <p:cNvSpPr>
            <a:spLocks noGrp="1"/>
          </p:cNvSpPr>
          <p:nvPr>
            <p:ph type="title"/>
          </p:nvPr>
        </p:nvSpPr>
        <p:spPr>
          <a:xfrm>
            <a:off x="194418" y="325042"/>
            <a:ext cx="6002110" cy="914400"/>
          </a:xfrm>
        </p:spPr>
        <p:txBody>
          <a:bodyPr>
            <a:normAutofit/>
          </a:bodyPr>
          <a:lstStyle/>
          <a:p>
            <a:r>
              <a:rPr lang="en-GB" sz="4000" dirty="0"/>
              <a:t>Example </a:t>
            </a:r>
          </a:p>
        </p:txBody>
      </p:sp>
      <p:sp>
        <p:nvSpPr>
          <p:cNvPr id="3" name="Content Placeholder 2">
            <a:extLst>
              <a:ext uri="{FF2B5EF4-FFF2-40B4-BE49-F238E27FC236}">
                <a16:creationId xmlns:a16="http://schemas.microsoft.com/office/drawing/2014/main" id="{D0730A5B-791C-4B8C-47B4-CB75BEA9257F}"/>
              </a:ext>
            </a:extLst>
          </p:cNvPr>
          <p:cNvSpPr>
            <a:spLocks noGrp="1"/>
          </p:cNvSpPr>
          <p:nvPr>
            <p:ph idx="1"/>
          </p:nvPr>
        </p:nvSpPr>
        <p:spPr>
          <a:xfrm>
            <a:off x="0" y="1933379"/>
            <a:ext cx="7199441" cy="3729034"/>
          </a:xfrm>
        </p:spPr>
        <p:txBody>
          <a:bodyPr>
            <a:normAutofit/>
          </a:bodyPr>
          <a:lstStyle/>
          <a:p>
            <a:pPr marL="0" indent="0">
              <a:buNone/>
            </a:pPr>
            <a:r>
              <a:rPr lang="en-GB" sz="1600" b="1" dirty="0"/>
              <a:t>My Topic: </a:t>
            </a:r>
            <a:r>
              <a:rPr lang="en-GB" sz="1600" dirty="0"/>
              <a:t>Social media and mental health</a:t>
            </a:r>
          </a:p>
          <a:p>
            <a:pPr marL="0" indent="0">
              <a:buNone/>
            </a:pPr>
            <a:endParaRPr lang="en-GB" sz="1600" b="1" dirty="0"/>
          </a:p>
          <a:p>
            <a:pPr marL="0" indent="0">
              <a:buNone/>
            </a:pPr>
            <a:r>
              <a:rPr lang="en-GB" sz="1600" b="1" dirty="0"/>
              <a:t>My PICO elements:</a:t>
            </a:r>
          </a:p>
          <a:p>
            <a:pPr marL="0" indent="0">
              <a:buNone/>
            </a:pPr>
            <a:r>
              <a:rPr lang="en-GB" sz="1600" b="1" dirty="0"/>
              <a:t>	Population: </a:t>
            </a:r>
            <a:r>
              <a:rPr lang="en-GB" sz="1600" dirty="0"/>
              <a:t>teenagers</a:t>
            </a:r>
          </a:p>
          <a:p>
            <a:pPr marL="0" indent="0">
              <a:buNone/>
            </a:pPr>
            <a:r>
              <a:rPr lang="en-GB" sz="1600" b="1" dirty="0"/>
              <a:t>	Intervention: </a:t>
            </a:r>
            <a:r>
              <a:rPr lang="en-GB" sz="1600" dirty="0"/>
              <a:t>exposure to social media</a:t>
            </a:r>
          </a:p>
          <a:p>
            <a:pPr marL="0" indent="0">
              <a:buNone/>
            </a:pPr>
            <a:r>
              <a:rPr lang="en-GB" sz="1600" b="1" dirty="0"/>
              <a:t>	Comparison: </a:t>
            </a:r>
            <a:r>
              <a:rPr lang="en-GB" sz="1600" dirty="0"/>
              <a:t>low or no use of social medial</a:t>
            </a:r>
          </a:p>
          <a:p>
            <a:pPr marL="0" indent="0">
              <a:buNone/>
            </a:pPr>
            <a:r>
              <a:rPr lang="en-GB" sz="1600" b="1" dirty="0"/>
              <a:t>	Outcome: </a:t>
            </a:r>
            <a:r>
              <a:rPr lang="en-GB" sz="1600" dirty="0"/>
              <a:t>anxiety and depression</a:t>
            </a:r>
            <a:endParaRPr lang="en-GB" sz="1600" b="1" dirty="0"/>
          </a:p>
          <a:p>
            <a:pPr marL="0" indent="0">
              <a:buNone/>
            </a:pPr>
            <a:endParaRPr lang="en-GB" sz="1600" b="1" dirty="0"/>
          </a:p>
          <a:p>
            <a:pPr fontAlgn="t">
              <a:buNone/>
            </a:pPr>
            <a:r>
              <a:rPr lang="en-GB" sz="1600" b="1" dirty="0"/>
              <a:t>My RQ:</a:t>
            </a:r>
            <a:r>
              <a:rPr lang="en-GB" sz="1100" b="1" dirty="0"/>
              <a:t> </a:t>
            </a:r>
            <a:r>
              <a:rPr lang="en-GB" sz="1600" dirty="0"/>
              <a:t>Does high social media use, compared with low or no social media use, increase anxiety and depression in teenagers?</a:t>
            </a:r>
          </a:p>
          <a:p>
            <a:pPr marL="0" indent="0">
              <a:buNone/>
            </a:pPr>
            <a:endParaRPr lang="en-GB" sz="1600" b="1" dirty="0"/>
          </a:p>
        </p:txBody>
      </p:sp>
      <p:sp>
        <p:nvSpPr>
          <p:cNvPr id="4" name="Date Placeholder 3">
            <a:extLst>
              <a:ext uri="{FF2B5EF4-FFF2-40B4-BE49-F238E27FC236}">
                <a16:creationId xmlns:a16="http://schemas.microsoft.com/office/drawing/2014/main" id="{D98CD95B-ACB8-0AD9-651E-99D98CB10CBF}"/>
              </a:ext>
            </a:extLst>
          </p:cNvPr>
          <p:cNvSpPr>
            <a:spLocks noGrp="1"/>
          </p:cNvSpPr>
          <p:nvPr>
            <p:ph type="dt" sz="half" idx="10"/>
          </p:nvPr>
        </p:nvSpPr>
        <p:spPr>
          <a:xfrm>
            <a:off x="838200" y="6356350"/>
            <a:ext cx="2164746" cy="365125"/>
          </a:xfrm>
        </p:spPr>
        <p:txBody>
          <a:bodyPr>
            <a:normAutofit/>
          </a:bodyPr>
          <a:lstStyle/>
          <a:p>
            <a:pPr>
              <a:spcAft>
                <a:spcPts val="600"/>
              </a:spcAft>
            </a:pPr>
            <a:r>
              <a:rPr lang="en-GB"/>
              <a:t>16/10/2026</a:t>
            </a:r>
          </a:p>
        </p:txBody>
      </p:sp>
      <p:sp>
        <p:nvSpPr>
          <p:cNvPr id="5" name="Footer Placeholder 4">
            <a:extLst>
              <a:ext uri="{FF2B5EF4-FFF2-40B4-BE49-F238E27FC236}">
                <a16:creationId xmlns:a16="http://schemas.microsoft.com/office/drawing/2014/main" id="{CBB433B6-7E71-42EB-FFB3-AC50425774D2}"/>
              </a:ext>
            </a:extLst>
          </p:cNvPr>
          <p:cNvSpPr>
            <a:spLocks noGrp="1"/>
          </p:cNvSpPr>
          <p:nvPr>
            <p:ph type="ftr" sz="quarter" idx="11"/>
          </p:nvPr>
        </p:nvSpPr>
        <p:spPr>
          <a:xfrm>
            <a:off x="3195473" y="6356350"/>
            <a:ext cx="3811437" cy="365125"/>
          </a:xfrm>
        </p:spPr>
        <p:txBody>
          <a:bodyPr>
            <a:normAutofit/>
          </a:bodyPr>
          <a:lstStyle/>
          <a:p>
            <a:pPr algn="l">
              <a:spcAft>
                <a:spcPts val="600"/>
              </a:spcAft>
            </a:pPr>
            <a:r>
              <a:rPr lang="en-GB"/>
              <a:t>BMHP6020</a:t>
            </a:r>
          </a:p>
        </p:txBody>
      </p:sp>
      <p:pic>
        <p:nvPicPr>
          <p:cNvPr id="10" name="Picture 9">
            <a:extLst>
              <a:ext uri="{FF2B5EF4-FFF2-40B4-BE49-F238E27FC236}">
                <a16:creationId xmlns:a16="http://schemas.microsoft.com/office/drawing/2014/main" id="{F2817DC0-4A9D-69FB-25D4-CDE5739FBA67}"/>
              </a:ext>
            </a:extLst>
          </p:cNvPr>
          <p:cNvPicPr>
            <a:picLocks noChangeAspect="1"/>
          </p:cNvPicPr>
          <p:nvPr/>
        </p:nvPicPr>
        <p:blipFill>
          <a:blip r:embed="rId3">
            <a:extLst>
              <a:ext uri="{28A0092B-C50C-407E-A947-70E740481C1C}">
                <a14:useLocalDpi xmlns:a14="http://schemas.microsoft.com/office/drawing/2010/main" val="0"/>
              </a:ext>
            </a:extLst>
          </a:blip>
          <a:srcRect r="2935"/>
          <a:stretch>
            <a:fillRect/>
          </a:stretch>
        </p:blipFill>
        <p:spPr>
          <a:xfrm>
            <a:off x="7199440" y="10"/>
            <a:ext cx="4992560" cy="6857990"/>
          </a:xfrm>
          <a:prstGeom prst="rect">
            <a:avLst/>
          </a:prstGeom>
          <a:effectLst/>
        </p:spPr>
      </p:pic>
      <p:sp>
        <p:nvSpPr>
          <p:cNvPr id="6" name="Slide Number Placeholder 5">
            <a:extLst>
              <a:ext uri="{FF2B5EF4-FFF2-40B4-BE49-F238E27FC236}">
                <a16:creationId xmlns:a16="http://schemas.microsoft.com/office/drawing/2014/main" id="{8D518055-5D87-D163-CFF6-98AE83D066D1}"/>
              </a:ext>
            </a:extLst>
          </p:cNvPr>
          <p:cNvSpPr>
            <a:spLocks noGrp="1"/>
          </p:cNvSpPr>
          <p:nvPr>
            <p:ph type="sldNum" sz="quarter" idx="12"/>
          </p:nvPr>
        </p:nvSpPr>
        <p:spPr>
          <a:xfrm>
            <a:off x="8610600" y="6356350"/>
            <a:ext cx="2743200" cy="365125"/>
          </a:xfrm>
        </p:spPr>
        <p:txBody>
          <a:bodyPr>
            <a:normAutofit/>
          </a:bodyPr>
          <a:lstStyle/>
          <a:p>
            <a:pPr>
              <a:spcAft>
                <a:spcPts val="600"/>
              </a:spcAft>
            </a:pPr>
            <a:fld id="{B53DB5CC-5D1C-4051-931B-474B6E04D7BE}" type="slidenum">
              <a:rPr lang="en-GB">
                <a:solidFill>
                  <a:srgbClr val="FFFFFF"/>
                </a:solidFill>
              </a:rPr>
              <a:pPr>
                <a:spcAft>
                  <a:spcPts val="600"/>
                </a:spcAft>
              </a:pPr>
              <a:t>13</a:t>
            </a:fld>
            <a:endParaRPr lang="en-GB">
              <a:solidFill>
                <a:srgbClr val="FFFFFF"/>
              </a:solidFill>
            </a:endParaRPr>
          </a:p>
        </p:txBody>
      </p:sp>
    </p:spTree>
    <p:extLst>
      <p:ext uri="{BB962C8B-B14F-4D97-AF65-F5344CB8AC3E}">
        <p14:creationId xmlns:p14="http://schemas.microsoft.com/office/powerpoint/2010/main" val="3555262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0EE4A9-6109-69BC-F314-1942DBA69B6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EE5AB0F-BCBD-58EA-DDA3-800E096E4038}"/>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7800"/>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5F9983-5275-F1AA-DA63-8D267485C4F0}"/>
              </a:ext>
            </a:extLst>
          </p:cNvPr>
          <p:cNvSpPr>
            <a:spLocks noGrp="1"/>
          </p:cNvSpPr>
          <p:nvPr>
            <p:ph type="title"/>
          </p:nvPr>
        </p:nvSpPr>
        <p:spPr>
          <a:xfrm>
            <a:off x="838200" y="365125"/>
            <a:ext cx="3822189" cy="1899912"/>
          </a:xfrm>
        </p:spPr>
        <p:txBody>
          <a:bodyPr>
            <a:normAutofit/>
          </a:bodyPr>
          <a:lstStyle/>
          <a:p>
            <a:r>
              <a:rPr lang="en-GB" sz="4000"/>
              <a:t>Let’s get to work</a:t>
            </a:r>
          </a:p>
        </p:txBody>
      </p:sp>
      <p:sp>
        <p:nvSpPr>
          <p:cNvPr id="3" name="Content Placeholder 2">
            <a:extLst>
              <a:ext uri="{FF2B5EF4-FFF2-40B4-BE49-F238E27FC236}">
                <a16:creationId xmlns:a16="http://schemas.microsoft.com/office/drawing/2014/main" id="{F4C5235A-959F-0F5A-1081-4AF4450400E6}"/>
              </a:ext>
            </a:extLst>
          </p:cNvPr>
          <p:cNvSpPr>
            <a:spLocks noGrp="1"/>
          </p:cNvSpPr>
          <p:nvPr>
            <p:ph idx="1"/>
          </p:nvPr>
        </p:nvSpPr>
        <p:spPr>
          <a:xfrm>
            <a:off x="75062" y="1977001"/>
            <a:ext cx="5556811" cy="3742762"/>
          </a:xfrm>
        </p:spPr>
        <p:txBody>
          <a:bodyPr>
            <a:normAutofit lnSpcReduction="10000"/>
          </a:bodyPr>
          <a:lstStyle/>
          <a:p>
            <a:pPr marL="0" indent="0">
              <a:buNone/>
            </a:pPr>
            <a:r>
              <a:rPr lang="en-GB" sz="2000" b="1" dirty="0"/>
              <a:t>2. Define the PICO elements of your topic</a:t>
            </a:r>
          </a:p>
          <a:p>
            <a:pPr marL="0" indent="0">
              <a:buNone/>
            </a:pPr>
            <a:endParaRPr lang="en-GB" sz="2000" dirty="0"/>
          </a:p>
          <a:p>
            <a:pPr marL="0" indent="0">
              <a:buNone/>
            </a:pPr>
            <a:r>
              <a:rPr lang="en-GB" sz="2000" dirty="0"/>
              <a:t>On your A3 paper:</a:t>
            </a:r>
          </a:p>
          <a:p>
            <a:pPr marL="0" indent="0">
              <a:buNone/>
            </a:pPr>
            <a:r>
              <a:rPr lang="en-GB" sz="2000" dirty="0"/>
              <a:t>P</a:t>
            </a:r>
          </a:p>
          <a:p>
            <a:pPr marL="0" indent="0">
              <a:buNone/>
            </a:pPr>
            <a:r>
              <a:rPr lang="en-GB" sz="2000" dirty="0"/>
              <a:t>I</a:t>
            </a:r>
          </a:p>
          <a:p>
            <a:pPr marL="0" indent="0">
              <a:buNone/>
            </a:pPr>
            <a:r>
              <a:rPr lang="en-GB" sz="2000" dirty="0"/>
              <a:t>C</a:t>
            </a:r>
          </a:p>
          <a:p>
            <a:pPr marL="0" indent="0">
              <a:buNone/>
            </a:pPr>
            <a:r>
              <a:rPr lang="en-GB" sz="2000" dirty="0"/>
              <a:t>O</a:t>
            </a:r>
          </a:p>
          <a:p>
            <a:pPr marL="0" indent="0">
              <a:buNone/>
            </a:pPr>
            <a:endParaRPr lang="en-GB" sz="2000" dirty="0"/>
          </a:p>
          <a:p>
            <a:pPr marL="0" indent="0">
              <a:buNone/>
            </a:pPr>
            <a:r>
              <a:rPr lang="en-GB" sz="2000" b="1" dirty="0"/>
              <a:t>3. Write your research question based on the PICO elements</a:t>
            </a:r>
          </a:p>
          <a:p>
            <a:pPr marL="0" indent="0">
              <a:buNone/>
            </a:pPr>
            <a:endParaRPr lang="en-GB" sz="2000" dirty="0"/>
          </a:p>
        </p:txBody>
      </p:sp>
      <p:sp>
        <p:nvSpPr>
          <p:cNvPr id="4" name="Date Placeholder 3">
            <a:extLst>
              <a:ext uri="{FF2B5EF4-FFF2-40B4-BE49-F238E27FC236}">
                <a16:creationId xmlns:a16="http://schemas.microsoft.com/office/drawing/2014/main" id="{1806AF2E-7FB4-D796-F0C5-11DFFB664153}"/>
              </a:ext>
            </a:extLst>
          </p:cNvPr>
          <p:cNvSpPr>
            <a:spLocks noGrp="1"/>
          </p:cNvSpPr>
          <p:nvPr>
            <p:ph type="dt" sz="half" idx="10"/>
          </p:nvPr>
        </p:nvSpPr>
        <p:spPr>
          <a:xfrm>
            <a:off x="838200" y="6356350"/>
            <a:ext cx="2743200" cy="365125"/>
          </a:xfrm>
        </p:spPr>
        <p:txBody>
          <a:bodyPr>
            <a:normAutofit/>
          </a:bodyPr>
          <a:lstStyle/>
          <a:p>
            <a:pPr>
              <a:spcAft>
                <a:spcPts val="600"/>
              </a:spcAft>
            </a:pPr>
            <a:r>
              <a:rPr lang="en-GB"/>
              <a:t>16/10/2026</a:t>
            </a:r>
          </a:p>
        </p:txBody>
      </p:sp>
      <p:sp>
        <p:nvSpPr>
          <p:cNvPr id="5" name="Footer Placeholder 4">
            <a:extLst>
              <a:ext uri="{FF2B5EF4-FFF2-40B4-BE49-F238E27FC236}">
                <a16:creationId xmlns:a16="http://schemas.microsoft.com/office/drawing/2014/main" id="{D9FD599C-32BA-5CD4-E4B3-880B81F7CA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FFFFFF"/>
                </a:solidFill>
              </a:rPr>
              <a:t>BMHP6020</a:t>
            </a:r>
          </a:p>
        </p:txBody>
      </p:sp>
      <p:sp>
        <p:nvSpPr>
          <p:cNvPr id="6" name="Slide Number Placeholder 5">
            <a:extLst>
              <a:ext uri="{FF2B5EF4-FFF2-40B4-BE49-F238E27FC236}">
                <a16:creationId xmlns:a16="http://schemas.microsoft.com/office/drawing/2014/main" id="{1D684E69-6557-36F3-1599-C507E12B4FB5}"/>
              </a:ext>
            </a:extLst>
          </p:cNvPr>
          <p:cNvSpPr>
            <a:spLocks noGrp="1"/>
          </p:cNvSpPr>
          <p:nvPr>
            <p:ph type="sldNum" sz="quarter" idx="12"/>
          </p:nvPr>
        </p:nvSpPr>
        <p:spPr>
          <a:xfrm>
            <a:off x="8610600" y="6356350"/>
            <a:ext cx="2743200" cy="365125"/>
          </a:xfrm>
        </p:spPr>
        <p:txBody>
          <a:bodyPr>
            <a:normAutofit/>
          </a:bodyPr>
          <a:lstStyle/>
          <a:p>
            <a:pPr>
              <a:spcAft>
                <a:spcPts val="600"/>
              </a:spcAft>
            </a:pPr>
            <a:fld id="{B53DB5CC-5D1C-4051-931B-474B6E04D7BE}" type="slidenum">
              <a:rPr lang="en-GB">
                <a:solidFill>
                  <a:srgbClr val="FFFFFF"/>
                </a:solidFill>
              </a:rPr>
              <a:pPr>
                <a:spcAft>
                  <a:spcPts val="600"/>
                </a:spcAft>
              </a:pPr>
              <a:t>14</a:t>
            </a:fld>
            <a:endParaRPr lang="en-GB">
              <a:solidFill>
                <a:srgbClr val="FFFFFF"/>
              </a:solidFill>
            </a:endParaRPr>
          </a:p>
        </p:txBody>
      </p:sp>
    </p:spTree>
    <p:extLst>
      <p:ext uri="{BB962C8B-B14F-4D97-AF65-F5344CB8AC3E}">
        <p14:creationId xmlns:p14="http://schemas.microsoft.com/office/powerpoint/2010/main" val="354149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BEF7D-090F-04F6-79EB-0BF851828273}"/>
              </a:ext>
            </a:extLst>
          </p:cNvPr>
          <p:cNvSpPr>
            <a:spLocks noGrp="1"/>
          </p:cNvSpPr>
          <p:nvPr>
            <p:ph type="title"/>
          </p:nvPr>
        </p:nvSpPr>
        <p:spPr>
          <a:xfrm>
            <a:off x="838200" y="0"/>
            <a:ext cx="10515600" cy="1325563"/>
          </a:xfrm>
        </p:spPr>
        <p:txBody>
          <a:bodyPr/>
          <a:lstStyle/>
          <a:p>
            <a:r>
              <a:rPr lang="en-GB" dirty="0"/>
              <a:t>From the RQ to keywords (and synonyms)</a:t>
            </a:r>
          </a:p>
        </p:txBody>
      </p:sp>
      <p:sp>
        <p:nvSpPr>
          <p:cNvPr id="3" name="Content Placeholder 2">
            <a:extLst>
              <a:ext uri="{FF2B5EF4-FFF2-40B4-BE49-F238E27FC236}">
                <a16:creationId xmlns:a16="http://schemas.microsoft.com/office/drawing/2014/main" id="{947CF905-6396-79B1-966A-A3DFD747AF4A}"/>
              </a:ext>
            </a:extLst>
          </p:cNvPr>
          <p:cNvSpPr>
            <a:spLocks noGrp="1"/>
          </p:cNvSpPr>
          <p:nvPr>
            <p:ph idx="1"/>
          </p:nvPr>
        </p:nvSpPr>
        <p:spPr>
          <a:xfrm>
            <a:off x="566304" y="1308445"/>
            <a:ext cx="11059391" cy="752114"/>
          </a:xfrm>
        </p:spPr>
        <p:txBody>
          <a:bodyPr>
            <a:normAutofit/>
          </a:bodyPr>
          <a:lstStyle/>
          <a:p>
            <a:pPr marL="0" indent="0" algn="ctr">
              <a:buNone/>
            </a:pPr>
            <a:r>
              <a:rPr lang="en-GB" sz="1800" dirty="0"/>
              <a:t>Identifying keywords (or search terms) is important for effective literature searching. ​Your search terms are terms that will appear somewhere within the resource (for example title, abstract, or author keywords).</a:t>
            </a:r>
          </a:p>
        </p:txBody>
      </p:sp>
      <p:sp>
        <p:nvSpPr>
          <p:cNvPr id="4" name="Date Placeholder 3">
            <a:extLst>
              <a:ext uri="{FF2B5EF4-FFF2-40B4-BE49-F238E27FC236}">
                <a16:creationId xmlns:a16="http://schemas.microsoft.com/office/drawing/2014/main" id="{224CE927-F166-C173-8986-4E8E722D3352}"/>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137A6307-B718-6E0B-665A-E6F4AE145C8A}"/>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F768D770-E88F-C5C3-A814-B929BA3590EB}"/>
              </a:ext>
            </a:extLst>
          </p:cNvPr>
          <p:cNvSpPr>
            <a:spLocks noGrp="1"/>
          </p:cNvSpPr>
          <p:nvPr>
            <p:ph type="sldNum" sz="quarter" idx="12"/>
          </p:nvPr>
        </p:nvSpPr>
        <p:spPr/>
        <p:txBody>
          <a:bodyPr/>
          <a:lstStyle/>
          <a:p>
            <a:fld id="{B53DB5CC-5D1C-4051-931B-474B6E04D7BE}" type="slidenum">
              <a:rPr lang="en-GB" smtClean="0"/>
              <a:t>15</a:t>
            </a:fld>
            <a:endParaRPr lang="en-GB"/>
          </a:p>
        </p:txBody>
      </p:sp>
      <p:sp>
        <p:nvSpPr>
          <p:cNvPr id="9" name="TextBox 8">
            <a:extLst>
              <a:ext uri="{FF2B5EF4-FFF2-40B4-BE49-F238E27FC236}">
                <a16:creationId xmlns:a16="http://schemas.microsoft.com/office/drawing/2014/main" id="{8BDF3ECC-D150-E781-2D99-384E50DA518A}"/>
              </a:ext>
            </a:extLst>
          </p:cNvPr>
          <p:cNvSpPr txBox="1"/>
          <p:nvPr/>
        </p:nvSpPr>
        <p:spPr>
          <a:xfrm>
            <a:off x="226435" y="2464731"/>
            <a:ext cx="11739130" cy="338554"/>
          </a:xfrm>
          <a:prstGeom prst="rect">
            <a:avLst/>
          </a:prstGeom>
          <a:noFill/>
        </p:spPr>
        <p:txBody>
          <a:bodyPr wrap="square">
            <a:spAutoFit/>
          </a:bodyPr>
          <a:lstStyle/>
          <a:p>
            <a:pPr algn="ctr" fontAlgn="t">
              <a:buNone/>
            </a:pPr>
            <a:r>
              <a:rPr lang="en-GB" sz="1600" b="1" dirty="0"/>
              <a:t>My RQ:</a:t>
            </a:r>
            <a:r>
              <a:rPr lang="en-GB" sz="1100" b="1" dirty="0"/>
              <a:t> </a:t>
            </a:r>
            <a:r>
              <a:rPr lang="en-GB" sz="1600" dirty="0"/>
              <a:t>Does high social media use, compared with low or no social media use, increase anxiety and depression in teenagers?</a:t>
            </a:r>
          </a:p>
        </p:txBody>
      </p:sp>
      <p:cxnSp>
        <p:nvCxnSpPr>
          <p:cNvPr id="11" name="Straight Arrow Connector 10">
            <a:extLst>
              <a:ext uri="{FF2B5EF4-FFF2-40B4-BE49-F238E27FC236}">
                <a16:creationId xmlns:a16="http://schemas.microsoft.com/office/drawing/2014/main" id="{5281F081-DDB4-A36F-2CC1-81120426DCBF}"/>
              </a:ext>
            </a:extLst>
          </p:cNvPr>
          <p:cNvCxnSpPr>
            <a:stCxn id="9" idx="2"/>
          </p:cNvCxnSpPr>
          <p:nvPr/>
        </p:nvCxnSpPr>
        <p:spPr>
          <a:xfrm>
            <a:off x="6096000" y="2803285"/>
            <a:ext cx="0" cy="552979"/>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43DEEDFD-7783-4EC5-FC0B-78BABA2E7A4E}"/>
              </a:ext>
            </a:extLst>
          </p:cNvPr>
          <p:cNvSpPr txBox="1"/>
          <p:nvPr/>
        </p:nvSpPr>
        <p:spPr>
          <a:xfrm>
            <a:off x="4316339" y="3456973"/>
            <a:ext cx="3559319" cy="461665"/>
          </a:xfrm>
          <a:prstGeom prst="rect">
            <a:avLst/>
          </a:prstGeom>
          <a:solidFill>
            <a:schemeClr val="accent1">
              <a:lumMod val="60000"/>
              <a:lumOff val="40000"/>
            </a:schemeClr>
          </a:solidFill>
        </p:spPr>
        <p:txBody>
          <a:bodyPr wrap="square">
            <a:spAutoFit/>
          </a:bodyPr>
          <a:lstStyle/>
          <a:p>
            <a:pPr algn="ctr" fontAlgn="t">
              <a:buNone/>
            </a:pPr>
            <a:r>
              <a:rPr lang="en-GB" sz="2400" b="1" dirty="0"/>
              <a:t>Key concepts</a:t>
            </a:r>
          </a:p>
        </p:txBody>
      </p:sp>
      <p:sp>
        <p:nvSpPr>
          <p:cNvPr id="14" name="TextBox 13">
            <a:extLst>
              <a:ext uri="{FF2B5EF4-FFF2-40B4-BE49-F238E27FC236}">
                <a16:creationId xmlns:a16="http://schemas.microsoft.com/office/drawing/2014/main" id="{6E98E8E7-C8E0-E556-9100-08E378658AE5}"/>
              </a:ext>
            </a:extLst>
          </p:cNvPr>
          <p:cNvSpPr txBox="1"/>
          <p:nvPr/>
        </p:nvSpPr>
        <p:spPr>
          <a:xfrm>
            <a:off x="271896" y="4523522"/>
            <a:ext cx="3254086" cy="1754326"/>
          </a:xfrm>
          <a:prstGeom prst="rect">
            <a:avLst/>
          </a:prstGeom>
          <a:noFill/>
        </p:spPr>
        <p:txBody>
          <a:bodyPr wrap="square" rtlCol="0">
            <a:spAutoFit/>
          </a:bodyPr>
          <a:lstStyle/>
          <a:p>
            <a:pPr algn="ctr"/>
            <a:endParaRPr lang="en-GB" b="1" dirty="0"/>
          </a:p>
          <a:p>
            <a:pPr marL="285750" indent="-285750">
              <a:buFont typeface="Arial" panose="020B0604020202020204" pitchFamily="34" charset="0"/>
              <a:buChar char="•"/>
            </a:pPr>
            <a:r>
              <a:rPr lang="en-GB" dirty="0"/>
              <a:t>Teenagers</a:t>
            </a:r>
          </a:p>
          <a:p>
            <a:pPr marL="285750" indent="-285750">
              <a:buFont typeface="Arial" panose="020B0604020202020204" pitchFamily="34" charset="0"/>
              <a:buChar char="•"/>
            </a:pPr>
            <a:r>
              <a:rPr lang="en-GB" dirty="0"/>
              <a:t>adolescent, </a:t>
            </a:r>
          </a:p>
          <a:p>
            <a:pPr marL="285750" indent="-285750">
              <a:buFont typeface="Arial" panose="020B0604020202020204" pitchFamily="34" charset="0"/>
              <a:buChar char="•"/>
            </a:pPr>
            <a:r>
              <a:rPr lang="en-GB" dirty="0"/>
              <a:t>young people, </a:t>
            </a:r>
          </a:p>
          <a:p>
            <a:pPr marL="285750" indent="-285750">
              <a:buFont typeface="Arial" panose="020B0604020202020204" pitchFamily="34" charset="0"/>
              <a:buChar char="•"/>
            </a:pPr>
            <a:r>
              <a:rPr lang="en-GB" dirty="0"/>
              <a:t>youth</a:t>
            </a:r>
          </a:p>
          <a:p>
            <a:pPr marL="285750" indent="-285750">
              <a:buFont typeface="Arial" panose="020B0604020202020204" pitchFamily="34" charset="0"/>
              <a:buChar char="•"/>
            </a:pPr>
            <a:endParaRPr lang="en-GB" b="1" dirty="0"/>
          </a:p>
        </p:txBody>
      </p:sp>
      <p:sp>
        <p:nvSpPr>
          <p:cNvPr id="16" name="TextBox 15">
            <a:extLst>
              <a:ext uri="{FF2B5EF4-FFF2-40B4-BE49-F238E27FC236}">
                <a16:creationId xmlns:a16="http://schemas.microsoft.com/office/drawing/2014/main" id="{D72247A6-4DC0-FA48-EF13-579B77231375}"/>
              </a:ext>
            </a:extLst>
          </p:cNvPr>
          <p:cNvSpPr txBox="1"/>
          <p:nvPr/>
        </p:nvSpPr>
        <p:spPr>
          <a:xfrm>
            <a:off x="4316339" y="4523522"/>
            <a:ext cx="3254086" cy="2031325"/>
          </a:xfrm>
          <a:prstGeom prst="rect">
            <a:avLst/>
          </a:prstGeom>
          <a:noFill/>
        </p:spPr>
        <p:txBody>
          <a:bodyPr wrap="square" rtlCol="0">
            <a:spAutoFit/>
          </a:bodyPr>
          <a:lstStyle/>
          <a:p>
            <a:pPr algn="ctr"/>
            <a:endParaRPr lang="en-GB" b="1" dirty="0"/>
          </a:p>
          <a:p>
            <a:pPr marL="285750" indent="-285750" fontAlgn="t">
              <a:lnSpc>
                <a:spcPct val="100000"/>
              </a:lnSpc>
              <a:buFont typeface="Arial" panose="020B0604020202020204" pitchFamily="34" charset="0"/>
              <a:buChar char="•"/>
            </a:pPr>
            <a:r>
              <a:rPr lang="en-GB" dirty="0"/>
              <a:t>social media</a:t>
            </a:r>
          </a:p>
          <a:p>
            <a:pPr marL="285750" indent="-285750" fontAlgn="t">
              <a:lnSpc>
                <a:spcPct val="100000"/>
              </a:lnSpc>
              <a:buFont typeface="Arial" panose="020B0604020202020204" pitchFamily="34" charset="0"/>
              <a:buChar char="•"/>
            </a:pPr>
            <a:r>
              <a:rPr lang="en-GB" dirty="0"/>
              <a:t>social networking</a:t>
            </a:r>
          </a:p>
          <a:p>
            <a:pPr marL="285750" indent="-285750" fontAlgn="t">
              <a:lnSpc>
                <a:spcPct val="100000"/>
              </a:lnSpc>
              <a:buFont typeface="Arial" panose="020B0604020202020204" pitchFamily="34" charset="0"/>
              <a:buChar char="•"/>
            </a:pPr>
            <a:r>
              <a:rPr lang="en-GB" dirty="0"/>
              <a:t>social networking sites</a:t>
            </a:r>
          </a:p>
          <a:p>
            <a:pPr marL="285750" indent="-285750" fontAlgn="t">
              <a:lnSpc>
                <a:spcPct val="100000"/>
              </a:lnSpc>
              <a:buFont typeface="Arial" panose="020B0604020202020204" pitchFamily="34" charset="0"/>
              <a:buChar char="•"/>
            </a:pPr>
            <a:r>
              <a:rPr lang="en-GB" dirty="0"/>
              <a:t>Instagram</a:t>
            </a:r>
          </a:p>
          <a:p>
            <a:pPr marL="285750" indent="-285750" fontAlgn="t">
              <a:lnSpc>
                <a:spcPct val="100000"/>
              </a:lnSpc>
              <a:buFont typeface="Arial" panose="020B0604020202020204" pitchFamily="34" charset="0"/>
              <a:buChar char="•"/>
            </a:pPr>
            <a:r>
              <a:rPr lang="en-GB" dirty="0"/>
              <a:t>TikTok</a:t>
            </a:r>
          </a:p>
          <a:p>
            <a:pPr marL="285750" indent="-285750">
              <a:buFont typeface="Arial" panose="020B0604020202020204" pitchFamily="34" charset="0"/>
              <a:buChar char="•"/>
            </a:pPr>
            <a:endParaRPr lang="en-GB" b="1" dirty="0"/>
          </a:p>
        </p:txBody>
      </p:sp>
      <p:sp>
        <p:nvSpPr>
          <p:cNvPr id="18" name="TextBox 17">
            <a:extLst>
              <a:ext uri="{FF2B5EF4-FFF2-40B4-BE49-F238E27FC236}">
                <a16:creationId xmlns:a16="http://schemas.microsoft.com/office/drawing/2014/main" id="{BEE3B752-5A7F-70C2-1899-177D4CCB0FBF}"/>
              </a:ext>
            </a:extLst>
          </p:cNvPr>
          <p:cNvSpPr txBox="1"/>
          <p:nvPr/>
        </p:nvSpPr>
        <p:spPr>
          <a:xfrm>
            <a:off x="8610600" y="4520085"/>
            <a:ext cx="3254086" cy="2308324"/>
          </a:xfrm>
          <a:prstGeom prst="rect">
            <a:avLst/>
          </a:prstGeom>
          <a:noFill/>
        </p:spPr>
        <p:txBody>
          <a:bodyPr wrap="square" rtlCol="0">
            <a:spAutoFit/>
          </a:bodyPr>
          <a:lstStyle/>
          <a:p>
            <a:pPr algn="ctr"/>
            <a:endParaRPr lang="en-GB" b="1" dirty="0"/>
          </a:p>
          <a:p>
            <a:pPr marL="285750" indent="-285750" fontAlgn="t">
              <a:lnSpc>
                <a:spcPct val="100000"/>
              </a:lnSpc>
              <a:buFont typeface="Arial" panose="020B0604020202020204" pitchFamily="34" charset="0"/>
              <a:buChar char="•"/>
            </a:pPr>
            <a:r>
              <a:rPr lang="en-GB" dirty="0"/>
              <a:t>Anxiety</a:t>
            </a:r>
          </a:p>
          <a:p>
            <a:pPr marL="285750" indent="-285750" fontAlgn="t">
              <a:lnSpc>
                <a:spcPct val="100000"/>
              </a:lnSpc>
              <a:buFont typeface="Arial" panose="020B0604020202020204" pitchFamily="34" charset="0"/>
              <a:buChar char="•"/>
            </a:pPr>
            <a:r>
              <a:rPr lang="en-GB" dirty="0"/>
              <a:t>Depression</a:t>
            </a:r>
          </a:p>
          <a:p>
            <a:pPr marL="285750" indent="-285750" fontAlgn="t">
              <a:buFont typeface="Arial" panose="020B0604020202020204" pitchFamily="34" charset="0"/>
              <a:buChar char="•"/>
            </a:pPr>
            <a:r>
              <a:rPr lang="en-GB" dirty="0"/>
              <a:t>mental health </a:t>
            </a:r>
          </a:p>
          <a:p>
            <a:pPr marL="285750" indent="-285750" fontAlgn="t">
              <a:buFont typeface="Arial" panose="020B0604020202020204" pitchFamily="34" charset="0"/>
              <a:buChar char="•"/>
            </a:pPr>
            <a:r>
              <a:rPr lang="en-GB" dirty="0"/>
              <a:t>psychological wellbeing</a:t>
            </a:r>
          </a:p>
          <a:p>
            <a:pPr marL="285750" indent="-285750" fontAlgn="t">
              <a:buFont typeface="Arial" panose="020B0604020202020204" pitchFamily="34" charset="0"/>
              <a:buChar char="•"/>
            </a:pPr>
            <a:r>
              <a:rPr lang="en-GB" dirty="0"/>
              <a:t>wellbeing</a:t>
            </a:r>
          </a:p>
          <a:p>
            <a:pPr marL="285750" indent="-285750" fontAlgn="t">
              <a:lnSpc>
                <a:spcPct val="100000"/>
              </a:lnSpc>
              <a:buFont typeface="Arial" panose="020B0604020202020204" pitchFamily="34" charset="0"/>
              <a:buChar char="•"/>
            </a:pPr>
            <a:endParaRPr lang="en-GB" dirty="0"/>
          </a:p>
          <a:p>
            <a:pPr marL="285750" indent="-285750">
              <a:buFont typeface="Arial" panose="020B0604020202020204" pitchFamily="34" charset="0"/>
              <a:buChar char="•"/>
            </a:pPr>
            <a:endParaRPr lang="en-GB" b="1" dirty="0"/>
          </a:p>
        </p:txBody>
      </p:sp>
      <p:sp>
        <p:nvSpPr>
          <p:cNvPr id="20" name="TextBox 19">
            <a:extLst>
              <a:ext uri="{FF2B5EF4-FFF2-40B4-BE49-F238E27FC236}">
                <a16:creationId xmlns:a16="http://schemas.microsoft.com/office/drawing/2014/main" id="{1EE4027E-BFB9-70E6-7EE2-619AAB81148E}"/>
              </a:ext>
            </a:extLst>
          </p:cNvPr>
          <p:cNvSpPr txBox="1"/>
          <p:nvPr/>
        </p:nvSpPr>
        <p:spPr>
          <a:xfrm>
            <a:off x="107576" y="4246523"/>
            <a:ext cx="3254086" cy="369332"/>
          </a:xfrm>
          <a:prstGeom prst="rect">
            <a:avLst/>
          </a:prstGeom>
          <a:solidFill>
            <a:schemeClr val="accent2">
              <a:lumMod val="75000"/>
            </a:schemeClr>
          </a:solidFill>
        </p:spPr>
        <p:txBody>
          <a:bodyPr wrap="square">
            <a:spAutoFit/>
          </a:bodyPr>
          <a:lstStyle/>
          <a:p>
            <a:pPr algn="ctr"/>
            <a:r>
              <a:rPr lang="en-GB" sz="1800" b="1" dirty="0"/>
              <a:t>Population</a:t>
            </a:r>
          </a:p>
        </p:txBody>
      </p:sp>
      <p:sp>
        <p:nvSpPr>
          <p:cNvPr id="22" name="TextBox 21">
            <a:extLst>
              <a:ext uri="{FF2B5EF4-FFF2-40B4-BE49-F238E27FC236}">
                <a16:creationId xmlns:a16="http://schemas.microsoft.com/office/drawing/2014/main" id="{FD2C3A6C-D857-5B6A-1E70-27E6C0EAE7DB}"/>
              </a:ext>
            </a:extLst>
          </p:cNvPr>
          <p:cNvSpPr txBox="1"/>
          <p:nvPr/>
        </p:nvSpPr>
        <p:spPr>
          <a:xfrm>
            <a:off x="4011109" y="4232202"/>
            <a:ext cx="3559318" cy="369332"/>
          </a:xfrm>
          <a:prstGeom prst="rect">
            <a:avLst/>
          </a:prstGeom>
          <a:solidFill>
            <a:schemeClr val="accent2">
              <a:lumMod val="75000"/>
            </a:schemeClr>
          </a:solidFill>
        </p:spPr>
        <p:txBody>
          <a:bodyPr wrap="square">
            <a:spAutoFit/>
          </a:bodyPr>
          <a:lstStyle/>
          <a:p>
            <a:pPr algn="ctr"/>
            <a:r>
              <a:rPr lang="en-GB" sz="1800" b="1" dirty="0"/>
              <a:t>Social Media</a:t>
            </a:r>
          </a:p>
        </p:txBody>
      </p:sp>
      <p:sp>
        <p:nvSpPr>
          <p:cNvPr id="24" name="TextBox 23">
            <a:extLst>
              <a:ext uri="{FF2B5EF4-FFF2-40B4-BE49-F238E27FC236}">
                <a16:creationId xmlns:a16="http://schemas.microsoft.com/office/drawing/2014/main" id="{75D37F7B-61C2-3C7A-E96E-11CEA9C9C4D3}"/>
              </a:ext>
            </a:extLst>
          </p:cNvPr>
          <p:cNvSpPr txBox="1"/>
          <p:nvPr/>
        </p:nvSpPr>
        <p:spPr>
          <a:xfrm>
            <a:off x="8283852" y="4232202"/>
            <a:ext cx="3800572" cy="369332"/>
          </a:xfrm>
          <a:prstGeom prst="rect">
            <a:avLst/>
          </a:prstGeom>
          <a:solidFill>
            <a:schemeClr val="accent2">
              <a:lumMod val="75000"/>
            </a:schemeClr>
          </a:solidFill>
        </p:spPr>
        <p:txBody>
          <a:bodyPr wrap="square">
            <a:spAutoFit/>
          </a:bodyPr>
          <a:lstStyle/>
          <a:p>
            <a:pPr algn="ctr"/>
            <a:r>
              <a:rPr lang="en-GB" sz="1800" b="1" dirty="0"/>
              <a:t>Mental health</a:t>
            </a:r>
          </a:p>
        </p:txBody>
      </p:sp>
    </p:spTree>
    <p:extLst>
      <p:ext uri="{BB962C8B-B14F-4D97-AF65-F5344CB8AC3E}">
        <p14:creationId xmlns:p14="http://schemas.microsoft.com/office/powerpoint/2010/main" val="3132076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4">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6">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6">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8">
                                            <p:txEl>
                                              <p:pRg st="1" end="1"/>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8">
                                            <p:txEl>
                                              <p:pRg st="2" end="2"/>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8">
                                            <p:txEl>
                                              <p:pRg st="3" end="3"/>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8">
                                            <p:txEl>
                                              <p:pRg st="4" end="4"/>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0" grpId="0" animBg="1"/>
      <p:bldP spid="22" grpId="0" animBg="1"/>
      <p:bldP spid="2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D080789-B682-2EF6-48ED-1BBA585403C7}"/>
              </a:ext>
            </a:extLst>
          </p:cNvPr>
          <p:cNvSpPr txBox="1">
            <a:spLocks/>
          </p:cNvSpPr>
          <p:nvPr/>
        </p:nvSpPr>
        <p:spPr>
          <a:xfrm>
            <a:off x="6096000" y="762001"/>
            <a:ext cx="6027823" cy="170824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3700" b="1" dirty="0"/>
              <a:t>Generating keywords and synonyms</a:t>
            </a:r>
          </a:p>
        </p:txBody>
      </p:sp>
      <p:pic>
        <p:nvPicPr>
          <p:cNvPr id="10" name="Picture 9" descr="Wooden letters in a blue background">
            <a:extLst>
              <a:ext uri="{FF2B5EF4-FFF2-40B4-BE49-F238E27FC236}">
                <a16:creationId xmlns:a16="http://schemas.microsoft.com/office/drawing/2014/main" id="{30A76474-871B-7DBA-216C-CDB507665D4D}"/>
              </a:ext>
            </a:extLst>
          </p:cNvPr>
          <p:cNvPicPr>
            <a:picLocks noChangeAspect="1"/>
          </p:cNvPicPr>
          <p:nvPr/>
        </p:nvPicPr>
        <p:blipFill>
          <a:blip r:embed="rId2"/>
          <a:srcRect l="40667" r="-2" b="-2"/>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7A46B954-701E-D29D-3005-390682E89D00}"/>
              </a:ext>
            </a:extLst>
          </p:cNvPr>
          <p:cNvSpPr>
            <a:spLocks noGrp="1"/>
          </p:cNvSpPr>
          <p:nvPr>
            <p:ph idx="1"/>
          </p:nvPr>
        </p:nvSpPr>
        <p:spPr>
          <a:xfrm>
            <a:off x="6803409" y="2470245"/>
            <a:ext cx="4156512" cy="3769835"/>
          </a:xfrm>
        </p:spPr>
        <p:txBody>
          <a:bodyPr vert="horz" lIns="91440" tIns="45720" rIns="91440" bIns="45720" rtlCol="0" anchor="ctr">
            <a:normAutofit/>
          </a:bodyPr>
          <a:lstStyle/>
          <a:p>
            <a:r>
              <a:rPr lang="en-US" sz="2000"/>
              <a:t>Synonyms </a:t>
            </a:r>
          </a:p>
          <a:p>
            <a:r>
              <a:rPr lang="en-US" sz="2000"/>
              <a:t>Alternative spelling</a:t>
            </a:r>
          </a:p>
          <a:p>
            <a:r>
              <a:rPr lang="en-US" sz="2000"/>
              <a:t>Abbreviations</a:t>
            </a:r>
          </a:p>
          <a:p>
            <a:r>
              <a:rPr lang="en-US" sz="2000"/>
              <a:t>Acronyms</a:t>
            </a:r>
          </a:p>
          <a:p>
            <a:r>
              <a:rPr lang="en-US" sz="2000"/>
              <a:t>Medical terminology</a:t>
            </a:r>
          </a:p>
          <a:p>
            <a:pPr marL="0"/>
            <a:endParaRPr lang="en-US" sz="2000"/>
          </a:p>
        </p:txBody>
      </p:sp>
      <p:sp>
        <p:nvSpPr>
          <p:cNvPr id="4" name="Date Placeholder 3">
            <a:extLst>
              <a:ext uri="{FF2B5EF4-FFF2-40B4-BE49-F238E27FC236}">
                <a16:creationId xmlns:a16="http://schemas.microsoft.com/office/drawing/2014/main" id="{8F065F14-98BF-75D1-1048-0BE510BA2A6C}"/>
              </a:ext>
            </a:extLst>
          </p:cNvPr>
          <p:cNvSpPr>
            <a:spLocks noGrp="1"/>
          </p:cNvSpPr>
          <p:nvPr>
            <p:ph type="dt" sz="half" idx="10"/>
          </p:nvPr>
        </p:nvSpPr>
        <p:spPr>
          <a:xfrm>
            <a:off x="758952" y="6356350"/>
            <a:ext cx="2743200" cy="365125"/>
          </a:xfrm>
        </p:spPr>
        <p:txBody>
          <a:bodyPr vert="horz" lIns="91440" tIns="45720" rIns="91440" bIns="45720" rtlCol="0" anchor="ctr">
            <a:normAutofit/>
          </a:bodyPr>
          <a:lstStyle/>
          <a:p>
            <a:pPr>
              <a:lnSpc>
                <a:spcPct val="90000"/>
              </a:lnSpc>
              <a:spcAft>
                <a:spcPts val="600"/>
              </a:spcAft>
              <a:defRPr/>
            </a:pPr>
            <a:r>
              <a:rPr lang="en-US" sz="1000">
                <a:solidFill>
                  <a:srgbClr val="FFFFFF"/>
                </a:solidFill>
                <a:latin typeface="Calibri" panose="020F0502020204030204"/>
              </a:rPr>
              <a:t>BMSC4015A - Study and Academic Research Skills</a:t>
            </a:r>
          </a:p>
        </p:txBody>
      </p:sp>
      <p:sp>
        <p:nvSpPr>
          <p:cNvPr id="5" name="Footer Placeholder 4">
            <a:extLst>
              <a:ext uri="{FF2B5EF4-FFF2-40B4-BE49-F238E27FC236}">
                <a16:creationId xmlns:a16="http://schemas.microsoft.com/office/drawing/2014/main" id="{453229DB-0EA7-6788-F03D-F6B40E61E52A}"/>
              </a:ext>
            </a:extLst>
          </p:cNvPr>
          <p:cNvSpPr>
            <a:spLocks noGrp="1"/>
          </p:cNvSpPr>
          <p:nvPr>
            <p:ph type="ftr" sz="quarter" idx="11"/>
          </p:nvPr>
        </p:nvSpPr>
        <p:spPr>
          <a:xfrm>
            <a:off x="6680577" y="6356350"/>
            <a:ext cx="3345625" cy="365125"/>
          </a:xfrm>
        </p:spPr>
        <p:txBody>
          <a:bodyPr vert="horz" lIns="91440" tIns="45720" rIns="91440" bIns="45720" rtlCol="0" anchor="ctr">
            <a:normAutofit/>
          </a:bodyPr>
          <a:lstStyle/>
          <a:p>
            <a:pPr algn="l">
              <a:spcAft>
                <a:spcPts val="600"/>
              </a:spcAft>
              <a:defRPr/>
            </a:pPr>
            <a:r>
              <a:rPr lang="en-US" kern="1200">
                <a:solidFill>
                  <a:schemeClr val="tx1"/>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802CC39A-E66B-FC1A-A53D-5EDE79CA3B0C}"/>
              </a:ext>
            </a:extLst>
          </p:cNvPr>
          <p:cNvSpPr>
            <a:spLocks noGrp="1"/>
          </p:cNvSpPr>
          <p:nvPr>
            <p:ph type="sldNum" sz="quarter" idx="12"/>
          </p:nvPr>
        </p:nvSpPr>
        <p:spPr>
          <a:xfrm>
            <a:off x="10657268" y="6356350"/>
            <a:ext cx="1275652" cy="365125"/>
          </a:xfrm>
        </p:spPr>
        <p:txBody>
          <a:bodyPr vert="horz" lIns="91440" tIns="45720" rIns="91440" bIns="45720" rtlCol="0" anchor="ctr">
            <a:normAutofit/>
          </a:bodyPr>
          <a:lstStyle/>
          <a:p>
            <a:pPr>
              <a:spcAft>
                <a:spcPts val="600"/>
              </a:spcAft>
              <a:defRPr/>
            </a:pPr>
            <a:fld id="{3CFD72B2-4EB6-4FCF-A89A-DEA01A3779BF}" type="slidenum">
              <a:rPr lang="en-US">
                <a:solidFill>
                  <a:schemeClr val="tx1"/>
                </a:solidFill>
                <a:latin typeface="Calibri" panose="020F0502020204030204"/>
              </a:rPr>
              <a:pPr>
                <a:spcAft>
                  <a:spcPts val="600"/>
                </a:spcAft>
                <a:defRPr/>
              </a:pPr>
              <a:t>16</a:t>
            </a:fld>
            <a:endParaRPr lang="en-US">
              <a:solidFill>
                <a:schemeClr val="tx1"/>
              </a:solidFill>
              <a:latin typeface="Calibri" panose="020F0502020204030204"/>
            </a:endParaRPr>
          </a:p>
        </p:txBody>
      </p:sp>
    </p:spTree>
    <p:extLst>
      <p:ext uri="{BB962C8B-B14F-4D97-AF65-F5344CB8AC3E}">
        <p14:creationId xmlns:p14="http://schemas.microsoft.com/office/powerpoint/2010/main" val="2920462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55AED4-EF0B-BBBD-546D-F7B4C58DEAC0}"/>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8518E88-0C24-2964-C017-FB924F035E1A}"/>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7800"/>
          <a:stretch>
            <a:fillRect/>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4F3BC1-6B4A-F3C5-3488-3F6ADD6402D3}"/>
              </a:ext>
            </a:extLst>
          </p:cNvPr>
          <p:cNvSpPr>
            <a:spLocks noGrp="1"/>
          </p:cNvSpPr>
          <p:nvPr>
            <p:ph type="title"/>
          </p:nvPr>
        </p:nvSpPr>
        <p:spPr>
          <a:xfrm>
            <a:off x="838200" y="365125"/>
            <a:ext cx="3822189" cy="1899912"/>
          </a:xfrm>
        </p:spPr>
        <p:txBody>
          <a:bodyPr>
            <a:normAutofit/>
          </a:bodyPr>
          <a:lstStyle/>
          <a:p>
            <a:r>
              <a:rPr lang="en-GB" sz="4000"/>
              <a:t>Let’s get to work</a:t>
            </a:r>
          </a:p>
        </p:txBody>
      </p:sp>
      <p:sp>
        <p:nvSpPr>
          <p:cNvPr id="3" name="Content Placeholder 2">
            <a:extLst>
              <a:ext uri="{FF2B5EF4-FFF2-40B4-BE49-F238E27FC236}">
                <a16:creationId xmlns:a16="http://schemas.microsoft.com/office/drawing/2014/main" id="{7FD5AD8C-DE55-ABB3-8A34-8D724255F1B1}"/>
              </a:ext>
            </a:extLst>
          </p:cNvPr>
          <p:cNvSpPr>
            <a:spLocks noGrp="1"/>
          </p:cNvSpPr>
          <p:nvPr>
            <p:ph idx="1"/>
          </p:nvPr>
        </p:nvSpPr>
        <p:spPr>
          <a:xfrm>
            <a:off x="48487" y="2091301"/>
            <a:ext cx="5562604" cy="3742762"/>
          </a:xfrm>
        </p:spPr>
        <p:txBody>
          <a:bodyPr>
            <a:normAutofit/>
          </a:bodyPr>
          <a:lstStyle/>
          <a:p>
            <a:pPr marL="0" indent="0">
              <a:buNone/>
            </a:pPr>
            <a:r>
              <a:rPr lang="en-GB" sz="1700" b="1" dirty="0"/>
              <a:t>4. Define key concepts and identify keywords</a:t>
            </a:r>
          </a:p>
          <a:p>
            <a:pPr marL="0" indent="0">
              <a:buNone/>
            </a:pPr>
            <a:endParaRPr lang="en-GB" sz="1700" b="1" dirty="0"/>
          </a:p>
          <a:p>
            <a:pPr marL="0" indent="0">
              <a:buNone/>
            </a:pPr>
            <a:r>
              <a:rPr lang="en-GB" sz="1700" dirty="0"/>
              <a:t>On your A3 paper:</a:t>
            </a:r>
          </a:p>
          <a:p>
            <a:pPr marL="0" indent="0">
              <a:buNone/>
            </a:pPr>
            <a:endParaRPr lang="en-GB" sz="1700" b="1" dirty="0"/>
          </a:p>
          <a:p>
            <a:pPr marL="0" indent="0">
              <a:buNone/>
            </a:pPr>
            <a:r>
              <a:rPr lang="en-GB" sz="1700" b="1" dirty="0"/>
              <a:t>Concept 1	Concept 2	Concept 3</a:t>
            </a:r>
          </a:p>
          <a:p>
            <a:pPr marL="0" indent="0">
              <a:buNone/>
            </a:pPr>
            <a:r>
              <a:rPr lang="en-GB" sz="1700" dirty="0"/>
              <a:t>Keyword		 Keyword		Keyword</a:t>
            </a:r>
          </a:p>
          <a:p>
            <a:pPr marL="0" indent="0">
              <a:buNone/>
            </a:pPr>
            <a:r>
              <a:rPr lang="en-GB" sz="1700" dirty="0"/>
              <a:t>Synonym		Synonym		Synonym	</a:t>
            </a:r>
          </a:p>
          <a:p>
            <a:pPr marL="0" indent="0">
              <a:buNone/>
            </a:pPr>
            <a:r>
              <a:rPr lang="en-GB" sz="1700" dirty="0"/>
              <a:t>…		…		…</a:t>
            </a:r>
          </a:p>
          <a:p>
            <a:pPr marL="0" indent="0">
              <a:buNone/>
            </a:pPr>
            <a:endParaRPr lang="en-GB" sz="1700" dirty="0"/>
          </a:p>
        </p:txBody>
      </p:sp>
      <p:sp>
        <p:nvSpPr>
          <p:cNvPr id="4" name="Date Placeholder 3">
            <a:extLst>
              <a:ext uri="{FF2B5EF4-FFF2-40B4-BE49-F238E27FC236}">
                <a16:creationId xmlns:a16="http://schemas.microsoft.com/office/drawing/2014/main" id="{C8144325-25E3-BB5B-91CE-73C935A214B4}"/>
              </a:ext>
            </a:extLst>
          </p:cNvPr>
          <p:cNvSpPr>
            <a:spLocks noGrp="1"/>
          </p:cNvSpPr>
          <p:nvPr>
            <p:ph type="dt" sz="half" idx="10"/>
          </p:nvPr>
        </p:nvSpPr>
        <p:spPr>
          <a:xfrm>
            <a:off x="838200" y="6356350"/>
            <a:ext cx="2743200" cy="365125"/>
          </a:xfrm>
        </p:spPr>
        <p:txBody>
          <a:bodyPr>
            <a:normAutofit/>
          </a:bodyPr>
          <a:lstStyle/>
          <a:p>
            <a:pPr>
              <a:spcAft>
                <a:spcPts val="600"/>
              </a:spcAft>
            </a:pPr>
            <a:r>
              <a:rPr lang="en-GB"/>
              <a:t>16/10/2026</a:t>
            </a:r>
          </a:p>
        </p:txBody>
      </p:sp>
      <p:sp>
        <p:nvSpPr>
          <p:cNvPr id="5" name="Footer Placeholder 4">
            <a:extLst>
              <a:ext uri="{FF2B5EF4-FFF2-40B4-BE49-F238E27FC236}">
                <a16:creationId xmlns:a16="http://schemas.microsoft.com/office/drawing/2014/main" id="{4AE14536-7820-013D-4450-0CD77735CAC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FFFFFF"/>
                </a:solidFill>
              </a:rPr>
              <a:t>BMHP6020</a:t>
            </a:r>
          </a:p>
        </p:txBody>
      </p:sp>
      <p:sp>
        <p:nvSpPr>
          <p:cNvPr id="6" name="Slide Number Placeholder 5">
            <a:extLst>
              <a:ext uri="{FF2B5EF4-FFF2-40B4-BE49-F238E27FC236}">
                <a16:creationId xmlns:a16="http://schemas.microsoft.com/office/drawing/2014/main" id="{D6DBE9A8-57D7-9140-8FEB-2F22C1C382D4}"/>
              </a:ext>
            </a:extLst>
          </p:cNvPr>
          <p:cNvSpPr>
            <a:spLocks noGrp="1"/>
          </p:cNvSpPr>
          <p:nvPr>
            <p:ph type="sldNum" sz="quarter" idx="12"/>
          </p:nvPr>
        </p:nvSpPr>
        <p:spPr>
          <a:xfrm>
            <a:off x="8610600" y="6356350"/>
            <a:ext cx="2743200" cy="365125"/>
          </a:xfrm>
        </p:spPr>
        <p:txBody>
          <a:bodyPr>
            <a:normAutofit/>
          </a:bodyPr>
          <a:lstStyle/>
          <a:p>
            <a:pPr>
              <a:spcAft>
                <a:spcPts val="600"/>
              </a:spcAft>
            </a:pPr>
            <a:fld id="{B53DB5CC-5D1C-4051-931B-474B6E04D7BE}" type="slidenum">
              <a:rPr lang="en-GB">
                <a:solidFill>
                  <a:srgbClr val="FFFFFF"/>
                </a:solidFill>
              </a:rPr>
              <a:pPr>
                <a:spcAft>
                  <a:spcPts val="600"/>
                </a:spcAft>
              </a:pPr>
              <a:t>17</a:t>
            </a:fld>
            <a:endParaRPr lang="en-GB">
              <a:solidFill>
                <a:srgbClr val="FFFFFF"/>
              </a:solidFill>
            </a:endParaRPr>
          </a:p>
        </p:txBody>
      </p:sp>
    </p:spTree>
    <p:extLst>
      <p:ext uri="{BB962C8B-B14F-4D97-AF65-F5344CB8AC3E}">
        <p14:creationId xmlns:p14="http://schemas.microsoft.com/office/powerpoint/2010/main" val="2899969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887EB-304E-1E92-B8FB-174267D5D51D}"/>
              </a:ext>
            </a:extLst>
          </p:cNvPr>
          <p:cNvSpPr>
            <a:spLocks noGrp="1"/>
          </p:cNvSpPr>
          <p:nvPr>
            <p:ph type="title"/>
          </p:nvPr>
        </p:nvSpPr>
        <p:spPr>
          <a:xfrm>
            <a:off x="838200" y="39634"/>
            <a:ext cx="10515600" cy="740964"/>
          </a:xfrm>
        </p:spPr>
        <p:txBody>
          <a:bodyPr/>
          <a:lstStyle/>
          <a:p>
            <a:pPr algn="ctr"/>
            <a:r>
              <a:rPr lang="en-GB" dirty="0"/>
              <a:t>How do we combine keywords?</a:t>
            </a:r>
          </a:p>
        </p:txBody>
      </p:sp>
      <p:sp>
        <p:nvSpPr>
          <p:cNvPr id="4" name="Date Placeholder 3">
            <a:extLst>
              <a:ext uri="{FF2B5EF4-FFF2-40B4-BE49-F238E27FC236}">
                <a16:creationId xmlns:a16="http://schemas.microsoft.com/office/drawing/2014/main" id="{A351E7CD-E2E2-E223-9E95-54A2A43F9BF7}"/>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B311BAFA-E091-0059-68F4-CFEAABE07935}"/>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CF880B03-F66A-C22A-CA79-2499580344AE}"/>
              </a:ext>
            </a:extLst>
          </p:cNvPr>
          <p:cNvSpPr>
            <a:spLocks noGrp="1"/>
          </p:cNvSpPr>
          <p:nvPr>
            <p:ph type="sldNum" sz="quarter" idx="12"/>
          </p:nvPr>
        </p:nvSpPr>
        <p:spPr/>
        <p:txBody>
          <a:bodyPr/>
          <a:lstStyle/>
          <a:p>
            <a:fld id="{B53DB5CC-5D1C-4051-931B-474B6E04D7BE}" type="slidenum">
              <a:rPr lang="en-GB" smtClean="0"/>
              <a:t>18</a:t>
            </a:fld>
            <a:endParaRPr lang="en-GB"/>
          </a:p>
        </p:txBody>
      </p:sp>
      <p:pic>
        <p:nvPicPr>
          <p:cNvPr id="7" name="Content Placeholder 7">
            <a:extLst>
              <a:ext uri="{FF2B5EF4-FFF2-40B4-BE49-F238E27FC236}">
                <a16:creationId xmlns:a16="http://schemas.microsoft.com/office/drawing/2014/main" id="{7B5333CC-C4D0-BC97-A44C-6E2120F31E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0353"/>
          <a:stretch>
            <a:fillRect/>
          </a:stretch>
        </p:blipFill>
        <p:spPr>
          <a:xfrm>
            <a:off x="703169" y="1587198"/>
            <a:ext cx="10577894" cy="3683604"/>
          </a:xfrm>
          <a:prstGeom prst="rect">
            <a:avLst/>
          </a:prstGeom>
        </p:spPr>
      </p:pic>
      <p:sp>
        <p:nvSpPr>
          <p:cNvPr id="8" name="TextBox 7">
            <a:extLst>
              <a:ext uri="{FF2B5EF4-FFF2-40B4-BE49-F238E27FC236}">
                <a16:creationId xmlns:a16="http://schemas.microsoft.com/office/drawing/2014/main" id="{9707C2CB-D721-432C-9485-600718B262E5}"/>
              </a:ext>
            </a:extLst>
          </p:cNvPr>
          <p:cNvSpPr txBox="1"/>
          <p:nvPr/>
        </p:nvSpPr>
        <p:spPr>
          <a:xfrm>
            <a:off x="4038600" y="909979"/>
            <a:ext cx="4114268" cy="646331"/>
          </a:xfrm>
          <a:prstGeom prst="rect">
            <a:avLst/>
          </a:prstGeom>
          <a:noFill/>
        </p:spPr>
        <p:txBody>
          <a:bodyPr wrap="none" rtlCol="0">
            <a:spAutoFit/>
          </a:bodyPr>
          <a:lstStyle/>
          <a:p>
            <a:r>
              <a:rPr lang="en-GB" sz="3600" b="1" dirty="0"/>
              <a:t>Boolean Operators</a:t>
            </a:r>
          </a:p>
        </p:txBody>
      </p:sp>
      <p:sp>
        <p:nvSpPr>
          <p:cNvPr id="10" name="TextBox 9">
            <a:extLst>
              <a:ext uri="{FF2B5EF4-FFF2-40B4-BE49-F238E27FC236}">
                <a16:creationId xmlns:a16="http://schemas.microsoft.com/office/drawing/2014/main" id="{A62E3D1C-A53A-92EA-0B78-38AA06414A5D}"/>
              </a:ext>
            </a:extLst>
          </p:cNvPr>
          <p:cNvSpPr txBox="1"/>
          <p:nvPr/>
        </p:nvSpPr>
        <p:spPr>
          <a:xfrm>
            <a:off x="703169" y="5154072"/>
            <a:ext cx="3676934" cy="923330"/>
          </a:xfrm>
          <a:prstGeom prst="rect">
            <a:avLst/>
          </a:prstGeom>
          <a:noFill/>
        </p:spPr>
        <p:txBody>
          <a:bodyPr wrap="square" rtlCol="0">
            <a:spAutoFit/>
          </a:bodyPr>
          <a:lstStyle/>
          <a:p>
            <a:pPr algn="ctr"/>
            <a:r>
              <a:rPr lang="en-GB" dirty="0"/>
              <a:t>Narrows results, all terms must appear:</a:t>
            </a:r>
          </a:p>
          <a:p>
            <a:pPr algn="ctr"/>
            <a:r>
              <a:rPr lang="en-GB" dirty="0"/>
              <a:t> ‘A’ AND ‘B’</a:t>
            </a:r>
          </a:p>
        </p:txBody>
      </p:sp>
      <p:sp>
        <p:nvSpPr>
          <p:cNvPr id="12" name="TextBox 11">
            <a:extLst>
              <a:ext uri="{FF2B5EF4-FFF2-40B4-BE49-F238E27FC236}">
                <a16:creationId xmlns:a16="http://schemas.microsoft.com/office/drawing/2014/main" id="{F14D7D7D-F302-C1BC-882D-D4306A43C4D0}"/>
              </a:ext>
            </a:extLst>
          </p:cNvPr>
          <p:cNvSpPr txBox="1"/>
          <p:nvPr/>
        </p:nvSpPr>
        <p:spPr>
          <a:xfrm>
            <a:off x="4296510" y="5154072"/>
            <a:ext cx="3676934" cy="923330"/>
          </a:xfrm>
          <a:prstGeom prst="rect">
            <a:avLst/>
          </a:prstGeom>
          <a:noFill/>
        </p:spPr>
        <p:txBody>
          <a:bodyPr wrap="square" rtlCol="0">
            <a:spAutoFit/>
          </a:bodyPr>
          <a:lstStyle/>
          <a:p>
            <a:pPr algn="ctr"/>
            <a:r>
              <a:rPr lang="en-GB" dirty="0"/>
              <a:t>Broadens results, any term may appear:</a:t>
            </a:r>
          </a:p>
          <a:p>
            <a:pPr algn="ctr"/>
            <a:r>
              <a:rPr lang="en-GB" dirty="0"/>
              <a:t> ‘A’ OR ‘B’</a:t>
            </a:r>
          </a:p>
        </p:txBody>
      </p:sp>
      <p:sp>
        <p:nvSpPr>
          <p:cNvPr id="14" name="TextBox 13">
            <a:extLst>
              <a:ext uri="{FF2B5EF4-FFF2-40B4-BE49-F238E27FC236}">
                <a16:creationId xmlns:a16="http://schemas.microsoft.com/office/drawing/2014/main" id="{C6F4828F-FB3E-51E8-ADE7-E95769A9C5DE}"/>
              </a:ext>
            </a:extLst>
          </p:cNvPr>
          <p:cNvSpPr txBox="1"/>
          <p:nvPr/>
        </p:nvSpPr>
        <p:spPr>
          <a:xfrm>
            <a:off x="7798867" y="5143191"/>
            <a:ext cx="3676934" cy="923330"/>
          </a:xfrm>
          <a:prstGeom prst="rect">
            <a:avLst/>
          </a:prstGeom>
          <a:noFill/>
        </p:spPr>
        <p:txBody>
          <a:bodyPr wrap="square" rtlCol="0">
            <a:spAutoFit/>
          </a:bodyPr>
          <a:lstStyle/>
          <a:p>
            <a:pPr algn="ctr"/>
            <a:r>
              <a:rPr lang="en-GB" dirty="0"/>
              <a:t>Excludes results, first term appears, second does not:</a:t>
            </a:r>
          </a:p>
          <a:p>
            <a:pPr algn="ctr"/>
            <a:r>
              <a:rPr lang="en-GB" dirty="0"/>
              <a:t> ‘A’ NOT ‘B’</a:t>
            </a:r>
          </a:p>
        </p:txBody>
      </p:sp>
    </p:spTree>
    <p:extLst>
      <p:ext uri="{BB962C8B-B14F-4D97-AF65-F5344CB8AC3E}">
        <p14:creationId xmlns:p14="http://schemas.microsoft.com/office/powerpoint/2010/main" val="4044321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9ED93-6E68-B435-591D-ED3B013E0CC0}"/>
              </a:ext>
            </a:extLst>
          </p:cNvPr>
          <p:cNvSpPr>
            <a:spLocks noGrp="1"/>
          </p:cNvSpPr>
          <p:nvPr>
            <p:ph type="title"/>
          </p:nvPr>
        </p:nvSpPr>
        <p:spPr>
          <a:xfrm>
            <a:off x="2414427" y="303153"/>
            <a:ext cx="7890553" cy="1402470"/>
          </a:xfrm>
        </p:spPr>
        <p:txBody>
          <a:bodyPr vert="horz" lIns="91440" tIns="45720" rIns="91440" bIns="45720" rtlCol="0" anchor="t">
            <a:normAutofit fontScale="90000"/>
          </a:bodyPr>
          <a:lstStyle/>
          <a:p>
            <a:pPr algn="ctr"/>
            <a:r>
              <a:rPr lang="en-US" sz="3200" b="1" kern="1200" dirty="0">
                <a:solidFill>
                  <a:schemeClr val="tx1"/>
                </a:solidFill>
                <a:latin typeface="+mj-lt"/>
                <a:ea typeface="+mj-ea"/>
                <a:cs typeface="+mj-cs"/>
              </a:rPr>
              <a:t>Combining keywords – Boolean operators</a:t>
            </a:r>
            <a:br>
              <a:rPr lang="en-US" sz="3200" b="1" kern="1200" dirty="0">
                <a:solidFill>
                  <a:schemeClr val="tx1"/>
                </a:solidFill>
                <a:latin typeface="+mj-lt"/>
                <a:ea typeface="+mj-ea"/>
                <a:cs typeface="+mj-cs"/>
              </a:rPr>
            </a:br>
            <a:br>
              <a:rPr lang="en-US" sz="3200" b="1" kern="1200" dirty="0">
                <a:solidFill>
                  <a:schemeClr val="tx1"/>
                </a:solidFill>
                <a:latin typeface="+mj-lt"/>
                <a:ea typeface="+mj-ea"/>
                <a:cs typeface="+mj-cs"/>
              </a:rPr>
            </a:br>
            <a:r>
              <a:rPr lang="en-US" sz="3200" b="1" kern="1200" dirty="0">
                <a:solidFill>
                  <a:schemeClr val="tx1"/>
                </a:solidFill>
                <a:latin typeface="+mj-lt"/>
                <a:ea typeface="+mj-ea"/>
                <a:cs typeface="+mj-cs"/>
              </a:rPr>
              <a:t>OR</a:t>
            </a:r>
            <a:endParaRPr lang="en-US" sz="3200" kern="1200" dirty="0">
              <a:solidFill>
                <a:schemeClr val="tx1"/>
              </a:solidFill>
              <a:latin typeface="+mj-lt"/>
              <a:ea typeface="+mj-ea"/>
              <a:cs typeface="+mj-cs"/>
            </a:endParaRPr>
          </a:p>
        </p:txBody>
      </p:sp>
      <p:pic>
        <p:nvPicPr>
          <p:cNvPr id="10" name="Picture 9">
            <a:extLst>
              <a:ext uri="{FF2B5EF4-FFF2-40B4-BE49-F238E27FC236}">
                <a16:creationId xmlns:a16="http://schemas.microsoft.com/office/drawing/2014/main" id="{46C3A259-E4F0-CB49-BB3C-B86B652170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76" y="128037"/>
            <a:ext cx="2136073" cy="2848098"/>
          </a:xfrm>
          <a:prstGeom prst="rect">
            <a:avLst/>
          </a:prstGeom>
        </p:spPr>
      </p:pic>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28D1967-3C77-CA32-A48C-4162C40A4E27}"/>
              </a:ext>
            </a:extLst>
          </p:cNvPr>
          <p:cNvSpPr txBox="1"/>
          <p:nvPr/>
        </p:nvSpPr>
        <p:spPr>
          <a:xfrm>
            <a:off x="2209800" y="1824792"/>
            <a:ext cx="9948351" cy="857487"/>
          </a:xfrm>
          <a:prstGeom prst="rect">
            <a:avLst/>
          </a:prstGeom>
        </p:spPr>
        <p:txBody>
          <a:bodyPr vert="horz" lIns="91440" tIns="45720" rIns="91440" bIns="45720" rtlCol="0">
            <a:normAutofit/>
          </a:bodyPr>
          <a:lstStyle/>
          <a:p>
            <a:pPr fontAlgn="t">
              <a:lnSpc>
                <a:spcPct val="90000"/>
              </a:lnSpc>
              <a:spcAft>
                <a:spcPts val="600"/>
              </a:spcAft>
            </a:pPr>
            <a:r>
              <a:rPr lang="en-US" sz="2000" b="1" dirty="0"/>
              <a:t>My RQ: </a:t>
            </a:r>
            <a:r>
              <a:rPr lang="en-US" sz="2000" dirty="0"/>
              <a:t>“</a:t>
            </a:r>
            <a:r>
              <a:rPr lang="en-US" sz="2000" i="1" dirty="0"/>
              <a:t>Does high social media use, compared with low or no social media use, increase anxiety and depression in teenagers?”</a:t>
            </a:r>
          </a:p>
        </p:txBody>
      </p:sp>
      <p:sp>
        <p:nvSpPr>
          <p:cNvPr id="4" name="Date Placeholder 3">
            <a:extLst>
              <a:ext uri="{FF2B5EF4-FFF2-40B4-BE49-F238E27FC236}">
                <a16:creationId xmlns:a16="http://schemas.microsoft.com/office/drawing/2014/main" id="{948FA674-CD11-5595-B6F7-4952FE34B035}"/>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16/10/2026</a:t>
            </a:r>
          </a:p>
        </p:txBody>
      </p:sp>
      <p:sp>
        <p:nvSpPr>
          <p:cNvPr id="5" name="Footer Placeholder 4">
            <a:extLst>
              <a:ext uri="{FF2B5EF4-FFF2-40B4-BE49-F238E27FC236}">
                <a16:creationId xmlns:a16="http://schemas.microsoft.com/office/drawing/2014/main" id="{2CBEC1A4-408D-5591-5FA9-3C301E072C4B}"/>
              </a:ext>
            </a:extLst>
          </p:cNvPr>
          <p:cNvSpPr>
            <a:spLocks noGrp="1"/>
          </p:cNvSpPr>
          <p:nvPr>
            <p:ph type="ftr" sz="quarter" idx="11"/>
          </p:nvPr>
        </p:nvSpPr>
        <p:spPr>
          <a:xfrm>
            <a:off x="5755598" y="6356350"/>
            <a:ext cx="3254356"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BMHP6020</a:t>
            </a:r>
          </a:p>
        </p:txBody>
      </p:sp>
      <p:sp>
        <p:nvSpPr>
          <p:cNvPr id="6" name="Slide Number Placeholder 5">
            <a:extLst>
              <a:ext uri="{FF2B5EF4-FFF2-40B4-BE49-F238E27FC236}">
                <a16:creationId xmlns:a16="http://schemas.microsoft.com/office/drawing/2014/main" id="{DBE56B69-5327-0D33-CF9A-B0EF4D7DD58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3DB5CC-5D1C-4051-931B-474B6E04D7BE}" type="slidenum">
              <a:rPr lang="en-US">
                <a:solidFill>
                  <a:schemeClr val="tx1">
                    <a:lumMod val="50000"/>
                    <a:lumOff val="50000"/>
                  </a:schemeClr>
                </a:solidFill>
              </a:rPr>
              <a:pPr>
                <a:spcAft>
                  <a:spcPts val="600"/>
                </a:spcAft>
              </a:pPr>
              <a:t>19</a:t>
            </a:fld>
            <a:endParaRPr lang="en-US">
              <a:solidFill>
                <a:schemeClr val="tx1">
                  <a:lumMod val="50000"/>
                  <a:lumOff val="50000"/>
                </a:schemeClr>
              </a:solidFill>
            </a:endParaRPr>
          </a:p>
        </p:txBody>
      </p:sp>
      <p:sp>
        <p:nvSpPr>
          <p:cNvPr id="11" name="TextBox 10">
            <a:extLst>
              <a:ext uri="{FF2B5EF4-FFF2-40B4-BE49-F238E27FC236}">
                <a16:creationId xmlns:a16="http://schemas.microsoft.com/office/drawing/2014/main" id="{26B66254-7EFB-DF77-6EAE-2798C4AFB4CB}"/>
              </a:ext>
            </a:extLst>
          </p:cNvPr>
          <p:cNvSpPr txBox="1"/>
          <p:nvPr/>
        </p:nvSpPr>
        <p:spPr>
          <a:xfrm>
            <a:off x="236726" y="3437055"/>
            <a:ext cx="3254086" cy="1477328"/>
          </a:xfrm>
          <a:prstGeom prst="rect">
            <a:avLst/>
          </a:prstGeom>
          <a:noFill/>
        </p:spPr>
        <p:txBody>
          <a:bodyPr wrap="square" rtlCol="0">
            <a:spAutoFit/>
          </a:bodyPr>
          <a:lstStyle/>
          <a:p>
            <a:pPr algn="ctr"/>
            <a:endParaRPr lang="en-GB" b="1" dirty="0"/>
          </a:p>
          <a:p>
            <a:pPr marL="285750" indent="-285750">
              <a:buFont typeface="Arial" panose="020B0604020202020204" pitchFamily="34" charset="0"/>
              <a:buChar char="•"/>
            </a:pPr>
            <a:r>
              <a:rPr lang="en-GB" dirty="0"/>
              <a:t>Teenagers</a:t>
            </a:r>
          </a:p>
          <a:p>
            <a:pPr marL="285750" indent="-285750">
              <a:buFont typeface="Arial" panose="020B0604020202020204" pitchFamily="34" charset="0"/>
              <a:buChar char="•"/>
            </a:pPr>
            <a:r>
              <a:rPr lang="en-GB" dirty="0"/>
              <a:t>adolescent, </a:t>
            </a:r>
          </a:p>
          <a:p>
            <a:pPr marL="285750" indent="-285750">
              <a:buFont typeface="Arial" panose="020B0604020202020204" pitchFamily="34" charset="0"/>
              <a:buChar char="•"/>
            </a:pPr>
            <a:r>
              <a:rPr lang="en-GB" dirty="0"/>
              <a:t>young people, </a:t>
            </a:r>
          </a:p>
          <a:p>
            <a:pPr marL="285750" indent="-285750">
              <a:buFont typeface="Arial" panose="020B0604020202020204" pitchFamily="34" charset="0"/>
              <a:buChar char="•"/>
            </a:pPr>
            <a:r>
              <a:rPr lang="en-GB" dirty="0"/>
              <a:t>youth</a:t>
            </a:r>
          </a:p>
        </p:txBody>
      </p:sp>
      <p:sp>
        <p:nvSpPr>
          <p:cNvPr id="12" name="TextBox 11">
            <a:extLst>
              <a:ext uri="{FF2B5EF4-FFF2-40B4-BE49-F238E27FC236}">
                <a16:creationId xmlns:a16="http://schemas.microsoft.com/office/drawing/2014/main" id="{57818B75-50F3-669A-08D4-DFCB99ABF9F8}"/>
              </a:ext>
            </a:extLst>
          </p:cNvPr>
          <p:cNvSpPr txBox="1"/>
          <p:nvPr/>
        </p:nvSpPr>
        <p:spPr>
          <a:xfrm>
            <a:off x="4281169" y="3437055"/>
            <a:ext cx="3254086" cy="1754326"/>
          </a:xfrm>
          <a:prstGeom prst="rect">
            <a:avLst/>
          </a:prstGeom>
          <a:noFill/>
        </p:spPr>
        <p:txBody>
          <a:bodyPr wrap="square" rtlCol="0">
            <a:spAutoFit/>
          </a:bodyPr>
          <a:lstStyle/>
          <a:p>
            <a:pPr algn="ctr"/>
            <a:endParaRPr lang="en-GB" b="1" dirty="0"/>
          </a:p>
          <a:p>
            <a:pPr marL="285750" indent="-285750" fontAlgn="t">
              <a:lnSpc>
                <a:spcPct val="100000"/>
              </a:lnSpc>
              <a:buFont typeface="Arial" panose="020B0604020202020204" pitchFamily="34" charset="0"/>
              <a:buChar char="•"/>
            </a:pPr>
            <a:r>
              <a:rPr lang="en-GB" dirty="0"/>
              <a:t>social media</a:t>
            </a:r>
          </a:p>
          <a:p>
            <a:pPr marL="285750" indent="-285750" fontAlgn="t">
              <a:lnSpc>
                <a:spcPct val="100000"/>
              </a:lnSpc>
              <a:buFont typeface="Arial" panose="020B0604020202020204" pitchFamily="34" charset="0"/>
              <a:buChar char="•"/>
            </a:pPr>
            <a:r>
              <a:rPr lang="en-GB" dirty="0"/>
              <a:t>social networking</a:t>
            </a:r>
          </a:p>
          <a:p>
            <a:pPr marL="285750" indent="-285750" fontAlgn="t">
              <a:lnSpc>
                <a:spcPct val="100000"/>
              </a:lnSpc>
              <a:buFont typeface="Arial" panose="020B0604020202020204" pitchFamily="34" charset="0"/>
              <a:buChar char="•"/>
            </a:pPr>
            <a:r>
              <a:rPr lang="en-GB" dirty="0"/>
              <a:t>social networking sites</a:t>
            </a:r>
          </a:p>
          <a:p>
            <a:pPr marL="285750" indent="-285750" fontAlgn="t">
              <a:lnSpc>
                <a:spcPct val="100000"/>
              </a:lnSpc>
              <a:buFont typeface="Arial" panose="020B0604020202020204" pitchFamily="34" charset="0"/>
              <a:buChar char="•"/>
            </a:pPr>
            <a:r>
              <a:rPr lang="en-GB" dirty="0"/>
              <a:t>Instagram</a:t>
            </a:r>
          </a:p>
          <a:p>
            <a:pPr marL="285750" indent="-285750" fontAlgn="t">
              <a:lnSpc>
                <a:spcPct val="100000"/>
              </a:lnSpc>
              <a:buFont typeface="Arial" panose="020B0604020202020204" pitchFamily="34" charset="0"/>
              <a:buChar char="•"/>
            </a:pPr>
            <a:r>
              <a:rPr lang="en-GB" dirty="0"/>
              <a:t>TikTok</a:t>
            </a:r>
          </a:p>
        </p:txBody>
      </p:sp>
      <p:sp>
        <p:nvSpPr>
          <p:cNvPr id="13" name="TextBox 12">
            <a:extLst>
              <a:ext uri="{FF2B5EF4-FFF2-40B4-BE49-F238E27FC236}">
                <a16:creationId xmlns:a16="http://schemas.microsoft.com/office/drawing/2014/main" id="{F6C385DB-8A04-D5FC-3898-2D4CB2A3EBEB}"/>
              </a:ext>
            </a:extLst>
          </p:cNvPr>
          <p:cNvSpPr txBox="1"/>
          <p:nvPr/>
        </p:nvSpPr>
        <p:spPr>
          <a:xfrm>
            <a:off x="8575430" y="3433618"/>
            <a:ext cx="3254086" cy="1754326"/>
          </a:xfrm>
          <a:prstGeom prst="rect">
            <a:avLst/>
          </a:prstGeom>
          <a:noFill/>
        </p:spPr>
        <p:txBody>
          <a:bodyPr wrap="square" rtlCol="0">
            <a:spAutoFit/>
          </a:bodyPr>
          <a:lstStyle/>
          <a:p>
            <a:pPr algn="ctr"/>
            <a:endParaRPr lang="en-GB" b="1" dirty="0"/>
          </a:p>
          <a:p>
            <a:pPr marL="285750" indent="-285750" fontAlgn="t">
              <a:lnSpc>
                <a:spcPct val="100000"/>
              </a:lnSpc>
              <a:buFont typeface="Arial" panose="020B0604020202020204" pitchFamily="34" charset="0"/>
              <a:buChar char="•"/>
            </a:pPr>
            <a:r>
              <a:rPr lang="en-GB" dirty="0"/>
              <a:t>Anxiety</a:t>
            </a:r>
          </a:p>
          <a:p>
            <a:pPr marL="285750" indent="-285750" fontAlgn="t">
              <a:lnSpc>
                <a:spcPct val="100000"/>
              </a:lnSpc>
              <a:buFont typeface="Arial" panose="020B0604020202020204" pitchFamily="34" charset="0"/>
              <a:buChar char="•"/>
            </a:pPr>
            <a:r>
              <a:rPr lang="en-GB" dirty="0"/>
              <a:t>Depression</a:t>
            </a:r>
          </a:p>
          <a:p>
            <a:pPr marL="285750" indent="-285750" fontAlgn="t">
              <a:buFont typeface="Arial" panose="020B0604020202020204" pitchFamily="34" charset="0"/>
              <a:buChar char="•"/>
            </a:pPr>
            <a:r>
              <a:rPr lang="en-GB" dirty="0"/>
              <a:t>mental health </a:t>
            </a:r>
          </a:p>
          <a:p>
            <a:pPr marL="285750" indent="-285750" fontAlgn="t">
              <a:buFont typeface="Arial" panose="020B0604020202020204" pitchFamily="34" charset="0"/>
              <a:buChar char="•"/>
            </a:pPr>
            <a:r>
              <a:rPr lang="en-GB" dirty="0"/>
              <a:t>psychological wellbeing</a:t>
            </a:r>
          </a:p>
          <a:p>
            <a:pPr marL="285750" indent="-285750" fontAlgn="t">
              <a:buFont typeface="Arial" panose="020B0604020202020204" pitchFamily="34" charset="0"/>
              <a:buChar char="•"/>
            </a:pPr>
            <a:r>
              <a:rPr lang="en-GB" dirty="0"/>
              <a:t>wellbeing</a:t>
            </a:r>
          </a:p>
        </p:txBody>
      </p:sp>
      <p:sp>
        <p:nvSpPr>
          <p:cNvPr id="14" name="TextBox 13">
            <a:extLst>
              <a:ext uri="{FF2B5EF4-FFF2-40B4-BE49-F238E27FC236}">
                <a16:creationId xmlns:a16="http://schemas.microsoft.com/office/drawing/2014/main" id="{48A0FAA9-8F47-F920-8358-9DDA53C147DA}"/>
              </a:ext>
            </a:extLst>
          </p:cNvPr>
          <p:cNvSpPr txBox="1"/>
          <p:nvPr/>
        </p:nvSpPr>
        <p:spPr>
          <a:xfrm>
            <a:off x="72406" y="3160056"/>
            <a:ext cx="3254086" cy="369332"/>
          </a:xfrm>
          <a:prstGeom prst="rect">
            <a:avLst/>
          </a:prstGeom>
          <a:solidFill>
            <a:schemeClr val="accent2">
              <a:lumMod val="75000"/>
            </a:schemeClr>
          </a:solidFill>
        </p:spPr>
        <p:txBody>
          <a:bodyPr wrap="square">
            <a:spAutoFit/>
          </a:bodyPr>
          <a:lstStyle/>
          <a:p>
            <a:pPr algn="ctr"/>
            <a:r>
              <a:rPr lang="en-GB" sz="1800" b="1" dirty="0"/>
              <a:t>Population</a:t>
            </a:r>
          </a:p>
        </p:txBody>
      </p:sp>
      <p:sp>
        <p:nvSpPr>
          <p:cNvPr id="16" name="TextBox 15">
            <a:extLst>
              <a:ext uri="{FF2B5EF4-FFF2-40B4-BE49-F238E27FC236}">
                <a16:creationId xmlns:a16="http://schemas.microsoft.com/office/drawing/2014/main" id="{98F858E7-2A6C-416E-6BF0-7D6BDFC3812D}"/>
              </a:ext>
            </a:extLst>
          </p:cNvPr>
          <p:cNvSpPr txBox="1"/>
          <p:nvPr/>
        </p:nvSpPr>
        <p:spPr>
          <a:xfrm>
            <a:off x="3975939" y="3145735"/>
            <a:ext cx="3559318" cy="369332"/>
          </a:xfrm>
          <a:prstGeom prst="rect">
            <a:avLst/>
          </a:prstGeom>
          <a:solidFill>
            <a:schemeClr val="accent2">
              <a:lumMod val="75000"/>
            </a:schemeClr>
          </a:solidFill>
        </p:spPr>
        <p:txBody>
          <a:bodyPr wrap="square">
            <a:spAutoFit/>
          </a:bodyPr>
          <a:lstStyle/>
          <a:p>
            <a:pPr algn="ctr"/>
            <a:r>
              <a:rPr lang="en-GB" sz="1800" b="1" dirty="0"/>
              <a:t>Social Media</a:t>
            </a:r>
          </a:p>
        </p:txBody>
      </p:sp>
      <p:sp>
        <p:nvSpPr>
          <p:cNvPr id="17" name="TextBox 16">
            <a:extLst>
              <a:ext uri="{FF2B5EF4-FFF2-40B4-BE49-F238E27FC236}">
                <a16:creationId xmlns:a16="http://schemas.microsoft.com/office/drawing/2014/main" id="{5EE4AF2B-0F81-6F17-CDA3-AD2EF963E8B2}"/>
              </a:ext>
            </a:extLst>
          </p:cNvPr>
          <p:cNvSpPr txBox="1"/>
          <p:nvPr/>
        </p:nvSpPr>
        <p:spPr>
          <a:xfrm>
            <a:off x="8248682" y="3145735"/>
            <a:ext cx="3800572" cy="369332"/>
          </a:xfrm>
          <a:prstGeom prst="rect">
            <a:avLst/>
          </a:prstGeom>
          <a:solidFill>
            <a:schemeClr val="accent2">
              <a:lumMod val="75000"/>
            </a:schemeClr>
          </a:solidFill>
        </p:spPr>
        <p:txBody>
          <a:bodyPr wrap="square">
            <a:spAutoFit/>
          </a:bodyPr>
          <a:lstStyle/>
          <a:p>
            <a:pPr algn="ctr"/>
            <a:r>
              <a:rPr lang="en-GB" sz="1800" b="1" dirty="0"/>
              <a:t>Mental health</a:t>
            </a:r>
          </a:p>
        </p:txBody>
      </p:sp>
      <p:sp>
        <p:nvSpPr>
          <p:cNvPr id="18" name="TextBox 17">
            <a:extLst>
              <a:ext uri="{FF2B5EF4-FFF2-40B4-BE49-F238E27FC236}">
                <a16:creationId xmlns:a16="http://schemas.microsoft.com/office/drawing/2014/main" id="{63E4B03B-6F38-B993-BB7B-22BEA3EEB140}"/>
              </a:ext>
            </a:extLst>
          </p:cNvPr>
          <p:cNvSpPr txBox="1"/>
          <p:nvPr/>
        </p:nvSpPr>
        <p:spPr>
          <a:xfrm>
            <a:off x="107576" y="5482748"/>
            <a:ext cx="11941678" cy="923330"/>
          </a:xfrm>
          <a:prstGeom prst="rect">
            <a:avLst/>
          </a:prstGeom>
          <a:noFill/>
        </p:spPr>
        <p:txBody>
          <a:bodyPr wrap="square" rtlCol="0">
            <a:spAutoFit/>
          </a:bodyPr>
          <a:lstStyle/>
          <a:p>
            <a:r>
              <a:rPr lang="en-GB" b="1" dirty="0"/>
              <a:t>Concept 1: </a:t>
            </a:r>
            <a:r>
              <a:rPr lang="en-GB" dirty="0"/>
              <a:t>(teenagers </a:t>
            </a:r>
            <a:r>
              <a:rPr lang="en-GB" b="1" dirty="0"/>
              <a:t>OR</a:t>
            </a:r>
            <a:r>
              <a:rPr lang="en-GB" dirty="0"/>
              <a:t> adolescent </a:t>
            </a:r>
            <a:r>
              <a:rPr lang="en-GB" b="1" dirty="0"/>
              <a:t>OR</a:t>
            </a:r>
            <a:r>
              <a:rPr lang="en-GB" dirty="0"/>
              <a:t> “young people” OR youth)</a:t>
            </a:r>
          </a:p>
          <a:p>
            <a:r>
              <a:rPr lang="en-GB" b="1" dirty="0"/>
              <a:t>Concept 2: </a:t>
            </a:r>
            <a:r>
              <a:rPr lang="en-GB" dirty="0"/>
              <a:t>(“social media” </a:t>
            </a:r>
            <a:r>
              <a:rPr lang="en-GB" b="1" dirty="0"/>
              <a:t>OR</a:t>
            </a:r>
            <a:r>
              <a:rPr lang="en-GB" dirty="0"/>
              <a:t> “social networking” </a:t>
            </a:r>
            <a:r>
              <a:rPr lang="en-GB" b="1" dirty="0"/>
              <a:t>OR</a:t>
            </a:r>
            <a:r>
              <a:rPr lang="en-GB" dirty="0"/>
              <a:t> “Instagram” OR “TikTok”)</a:t>
            </a:r>
          </a:p>
          <a:p>
            <a:r>
              <a:rPr lang="en-GB" b="1" dirty="0"/>
              <a:t>Concept 3:  </a:t>
            </a:r>
            <a:r>
              <a:rPr lang="en-GB" dirty="0"/>
              <a:t>(anxiety </a:t>
            </a:r>
            <a:r>
              <a:rPr lang="en-GB" b="1" dirty="0"/>
              <a:t>OR</a:t>
            </a:r>
            <a:r>
              <a:rPr lang="en-GB" dirty="0"/>
              <a:t> depression </a:t>
            </a:r>
            <a:r>
              <a:rPr lang="en-GB" b="1" dirty="0"/>
              <a:t>OR</a:t>
            </a:r>
            <a:r>
              <a:rPr lang="en-GB" dirty="0"/>
              <a:t> “mental health” </a:t>
            </a:r>
            <a:r>
              <a:rPr lang="en-GB" b="1" dirty="0"/>
              <a:t>OR</a:t>
            </a:r>
            <a:r>
              <a:rPr lang="en-GB" dirty="0"/>
              <a:t> “psychological wellbeing” OR wellbeing)</a:t>
            </a:r>
            <a:endParaRPr lang="en-GB" b="1" dirty="0"/>
          </a:p>
        </p:txBody>
      </p:sp>
    </p:spTree>
    <p:extLst>
      <p:ext uri="{BB962C8B-B14F-4D97-AF65-F5344CB8AC3E}">
        <p14:creationId xmlns:p14="http://schemas.microsoft.com/office/powerpoint/2010/main" val="124933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2">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3">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3">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3">
                                            <p:txEl>
                                              <p:pRg st="4" end="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7" grpId="0" animBg="1"/>
      <p:bldP spid="1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554113-C299-89BE-0B03-050D808F2A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B47C49-6F00-33A0-E705-FD07D882A5ED}"/>
              </a:ext>
            </a:extLst>
          </p:cNvPr>
          <p:cNvSpPr>
            <a:spLocks noGrp="1"/>
          </p:cNvSpPr>
          <p:nvPr>
            <p:ph type="title"/>
          </p:nvPr>
        </p:nvSpPr>
        <p:spPr>
          <a:xfrm>
            <a:off x="2091647" y="146877"/>
            <a:ext cx="7890553" cy="1402470"/>
          </a:xfrm>
        </p:spPr>
        <p:txBody>
          <a:bodyPr vert="horz" lIns="91440" tIns="45720" rIns="91440" bIns="45720" rtlCol="0" anchor="t">
            <a:normAutofit fontScale="90000"/>
          </a:bodyPr>
          <a:lstStyle/>
          <a:p>
            <a:pPr algn="ctr"/>
            <a:r>
              <a:rPr lang="en-US" sz="3200" b="1" kern="1200" dirty="0">
                <a:solidFill>
                  <a:schemeClr val="tx1"/>
                </a:solidFill>
                <a:latin typeface="+mj-lt"/>
                <a:ea typeface="+mj-ea"/>
                <a:cs typeface="+mj-cs"/>
              </a:rPr>
              <a:t>Combining keywords – Boolean operators</a:t>
            </a:r>
            <a:br>
              <a:rPr lang="en-US" sz="3200" b="1" kern="1200" dirty="0">
                <a:solidFill>
                  <a:schemeClr val="tx1"/>
                </a:solidFill>
                <a:latin typeface="+mj-lt"/>
                <a:ea typeface="+mj-ea"/>
                <a:cs typeface="+mj-cs"/>
              </a:rPr>
            </a:br>
            <a:br>
              <a:rPr lang="en-US" sz="3200" b="1" kern="1200" dirty="0">
                <a:solidFill>
                  <a:schemeClr val="tx1"/>
                </a:solidFill>
                <a:latin typeface="+mj-lt"/>
                <a:ea typeface="+mj-ea"/>
                <a:cs typeface="+mj-cs"/>
              </a:rPr>
            </a:br>
            <a:r>
              <a:rPr lang="en-US" sz="3200" b="1" kern="1200" dirty="0">
                <a:solidFill>
                  <a:schemeClr val="tx1"/>
                </a:solidFill>
                <a:latin typeface="+mj-lt"/>
                <a:ea typeface="+mj-ea"/>
                <a:cs typeface="+mj-cs"/>
              </a:rPr>
              <a:t>AND</a:t>
            </a:r>
            <a:endParaRPr lang="en-US" sz="3200" kern="1200" dirty="0">
              <a:solidFill>
                <a:schemeClr val="tx1"/>
              </a:solidFill>
              <a:latin typeface="+mj-lt"/>
              <a:ea typeface="+mj-ea"/>
              <a:cs typeface="+mj-cs"/>
            </a:endParaRPr>
          </a:p>
        </p:txBody>
      </p:sp>
      <p:sp>
        <p:nvSpPr>
          <p:cNvPr id="8" name="TextBox 7">
            <a:extLst>
              <a:ext uri="{FF2B5EF4-FFF2-40B4-BE49-F238E27FC236}">
                <a16:creationId xmlns:a16="http://schemas.microsoft.com/office/drawing/2014/main" id="{2B5532D7-D930-B58D-E36F-F8FB765A45C7}"/>
              </a:ext>
            </a:extLst>
          </p:cNvPr>
          <p:cNvSpPr txBox="1"/>
          <p:nvPr/>
        </p:nvSpPr>
        <p:spPr>
          <a:xfrm>
            <a:off x="141425" y="1565462"/>
            <a:ext cx="12050575" cy="857487"/>
          </a:xfrm>
          <a:prstGeom prst="rect">
            <a:avLst/>
          </a:prstGeom>
        </p:spPr>
        <p:txBody>
          <a:bodyPr vert="horz" lIns="91440" tIns="45720" rIns="91440" bIns="45720" rtlCol="0">
            <a:normAutofit/>
          </a:bodyPr>
          <a:lstStyle/>
          <a:p>
            <a:pPr fontAlgn="t">
              <a:lnSpc>
                <a:spcPct val="90000"/>
              </a:lnSpc>
              <a:spcAft>
                <a:spcPts val="600"/>
              </a:spcAft>
            </a:pPr>
            <a:r>
              <a:rPr lang="en-US" sz="2000" b="1" dirty="0"/>
              <a:t>My RQ: </a:t>
            </a:r>
            <a:r>
              <a:rPr lang="en-US" sz="2000" dirty="0"/>
              <a:t>“</a:t>
            </a:r>
            <a:r>
              <a:rPr lang="en-US" sz="2000" i="1" dirty="0"/>
              <a:t>Does high social media use, compared with low or no social media use, increase anxiety and depression in teenagers?”</a:t>
            </a:r>
          </a:p>
        </p:txBody>
      </p:sp>
      <p:sp>
        <p:nvSpPr>
          <p:cNvPr id="4" name="Date Placeholder 3">
            <a:extLst>
              <a:ext uri="{FF2B5EF4-FFF2-40B4-BE49-F238E27FC236}">
                <a16:creationId xmlns:a16="http://schemas.microsoft.com/office/drawing/2014/main" id="{EA4AABCD-F115-39C7-8978-3FA580949334}"/>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16/10/2026</a:t>
            </a:r>
          </a:p>
        </p:txBody>
      </p:sp>
      <p:sp>
        <p:nvSpPr>
          <p:cNvPr id="5" name="Footer Placeholder 4">
            <a:extLst>
              <a:ext uri="{FF2B5EF4-FFF2-40B4-BE49-F238E27FC236}">
                <a16:creationId xmlns:a16="http://schemas.microsoft.com/office/drawing/2014/main" id="{10FDC1A4-7786-7840-1C78-DDDB4A9B3038}"/>
              </a:ext>
            </a:extLst>
          </p:cNvPr>
          <p:cNvSpPr>
            <a:spLocks noGrp="1"/>
          </p:cNvSpPr>
          <p:nvPr>
            <p:ph type="ftr" sz="quarter" idx="11"/>
          </p:nvPr>
        </p:nvSpPr>
        <p:spPr>
          <a:xfrm>
            <a:off x="5755598" y="6356350"/>
            <a:ext cx="3254356"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BMHP6020</a:t>
            </a:r>
          </a:p>
        </p:txBody>
      </p:sp>
      <p:sp>
        <p:nvSpPr>
          <p:cNvPr id="6" name="Slide Number Placeholder 5">
            <a:extLst>
              <a:ext uri="{FF2B5EF4-FFF2-40B4-BE49-F238E27FC236}">
                <a16:creationId xmlns:a16="http://schemas.microsoft.com/office/drawing/2014/main" id="{93C2C35E-47FE-42C5-31D6-2E26D76F0DD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3DB5CC-5D1C-4051-931B-474B6E04D7BE}" type="slidenum">
              <a:rPr lang="en-US">
                <a:solidFill>
                  <a:schemeClr val="tx1">
                    <a:lumMod val="50000"/>
                    <a:lumOff val="50000"/>
                  </a:schemeClr>
                </a:solidFill>
              </a:rPr>
              <a:pPr>
                <a:spcAft>
                  <a:spcPts val="600"/>
                </a:spcAft>
              </a:pPr>
              <a:t>20</a:t>
            </a:fld>
            <a:endParaRPr lang="en-US">
              <a:solidFill>
                <a:schemeClr val="tx1">
                  <a:lumMod val="50000"/>
                  <a:lumOff val="50000"/>
                </a:schemeClr>
              </a:solidFill>
            </a:endParaRPr>
          </a:p>
        </p:txBody>
      </p:sp>
      <p:sp>
        <p:nvSpPr>
          <p:cNvPr id="11" name="TextBox 10">
            <a:extLst>
              <a:ext uri="{FF2B5EF4-FFF2-40B4-BE49-F238E27FC236}">
                <a16:creationId xmlns:a16="http://schemas.microsoft.com/office/drawing/2014/main" id="{95AFED4E-FE1D-29F1-A97B-717CF085CDE4}"/>
              </a:ext>
            </a:extLst>
          </p:cNvPr>
          <p:cNvSpPr txBox="1"/>
          <p:nvPr/>
        </p:nvSpPr>
        <p:spPr>
          <a:xfrm>
            <a:off x="236726" y="2707593"/>
            <a:ext cx="3254086" cy="1477328"/>
          </a:xfrm>
          <a:prstGeom prst="rect">
            <a:avLst/>
          </a:prstGeom>
          <a:noFill/>
        </p:spPr>
        <p:txBody>
          <a:bodyPr wrap="square" rtlCol="0">
            <a:spAutoFit/>
          </a:bodyPr>
          <a:lstStyle/>
          <a:p>
            <a:pPr algn="ctr"/>
            <a:endParaRPr lang="en-GB" b="1" dirty="0"/>
          </a:p>
          <a:p>
            <a:pPr marL="285750" indent="-285750">
              <a:buFont typeface="Arial" panose="020B0604020202020204" pitchFamily="34" charset="0"/>
              <a:buChar char="•"/>
            </a:pPr>
            <a:r>
              <a:rPr lang="en-GB" dirty="0"/>
              <a:t>Teenagers</a:t>
            </a:r>
          </a:p>
          <a:p>
            <a:pPr marL="285750" indent="-285750">
              <a:buFont typeface="Arial" panose="020B0604020202020204" pitchFamily="34" charset="0"/>
              <a:buChar char="•"/>
            </a:pPr>
            <a:r>
              <a:rPr lang="en-GB" dirty="0"/>
              <a:t>adolescent, </a:t>
            </a:r>
          </a:p>
          <a:p>
            <a:pPr marL="285750" indent="-285750">
              <a:buFont typeface="Arial" panose="020B0604020202020204" pitchFamily="34" charset="0"/>
              <a:buChar char="•"/>
            </a:pPr>
            <a:r>
              <a:rPr lang="en-GB" dirty="0"/>
              <a:t>young people, </a:t>
            </a:r>
          </a:p>
          <a:p>
            <a:pPr marL="285750" indent="-285750">
              <a:buFont typeface="Arial" panose="020B0604020202020204" pitchFamily="34" charset="0"/>
              <a:buChar char="•"/>
            </a:pPr>
            <a:r>
              <a:rPr lang="en-GB" dirty="0"/>
              <a:t>youth</a:t>
            </a:r>
          </a:p>
        </p:txBody>
      </p:sp>
      <p:sp>
        <p:nvSpPr>
          <p:cNvPr id="12" name="TextBox 11">
            <a:extLst>
              <a:ext uri="{FF2B5EF4-FFF2-40B4-BE49-F238E27FC236}">
                <a16:creationId xmlns:a16="http://schemas.microsoft.com/office/drawing/2014/main" id="{29F97D5C-2F1E-DADD-557B-FBC6D2E1AEB0}"/>
              </a:ext>
            </a:extLst>
          </p:cNvPr>
          <p:cNvSpPr txBox="1"/>
          <p:nvPr/>
        </p:nvSpPr>
        <p:spPr>
          <a:xfrm>
            <a:off x="4281169" y="2707593"/>
            <a:ext cx="3254086" cy="1754326"/>
          </a:xfrm>
          <a:prstGeom prst="rect">
            <a:avLst/>
          </a:prstGeom>
          <a:noFill/>
        </p:spPr>
        <p:txBody>
          <a:bodyPr wrap="square" rtlCol="0">
            <a:spAutoFit/>
          </a:bodyPr>
          <a:lstStyle/>
          <a:p>
            <a:pPr algn="ctr"/>
            <a:endParaRPr lang="en-GB" b="1" dirty="0"/>
          </a:p>
          <a:p>
            <a:pPr marL="285750" indent="-285750" fontAlgn="t">
              <a:lnSpc>
                <a:spcPct val="100000"/>
              </a:lnSpc>
              <a:buFont typeface="Arial" panose="020B0604020202020204" pitchFamily="34" charset="0"/>
              <a:buChar char="•"/>
            </a:pPr>
            <a:r>
              <a:rPr lang="en-GB" dirty="0"/>
              <a:t>social media</a:t>
            </a:r>
          </a:p>
          <a:p>
            <a:pPr marL="285750" indent="-285750" fontAlgn="t">
              <a:lnSpc>
                <a:spcPct val="100000"/>
              </a:lnSpc>
              <a:buFont typeface="Arial" panose="020B0604020202020204" pitchFamily="34" charset="0"/>
              <a:buChar char="•"/>
            </a:pPr>
            <a:r>
              <a:rPr lang="en-GB" dirty="0"/>
              <a:t>social networking</a:t>
            </a:r>
          </a:p>
          <a:p>
            <a:pPr marL="285750" indent="-285750" fontAlgn="t">
              <a:lnSpc>
                <a:spcPct val="100000"/>
              </a:lnSpc>
              <a:buFont typeface="Arial" panose="020B0604020202020204" pitchFamily="34" charset="0"/>
              <a:buChar char="•"/>
            </a:pPr>
            <a:r>
              <a:rPr lang="en-GB" dirty="0"/>
              <a:t>social networking sites</a:t>
            </a:r>
          </a:p>
          <a:p>
            <a:pPr marL="285750" indent="-285750" fontAlgn="t">
              <a:lnSpc>
                <a:spcPct val="100000"/>
              </a:lnSpc>
              <a:buFont typeface="Arial" panose="020B0604020202020204" pitchFamily="34" charset="0"/>
              <a:buChar char="•"/>
            </a:pPr>
            <a:r>
              <a:rPr lang="en-GB" dirty="0"/>
              <a:t>Instagram</a:t>
            </a:r>
          </a:p>
          <a:p>
            <a:pPr marL="285750" indent="-285750" fontAlgn="t">
              <a:lnSpc>
                <a:spcPct val="100000"/>
              </a:lnSpc>
              <a:buFont typeface="Arial" panose="020B0604020202020204" pitchFamily="34" charset="0"/>
              <a:buChar char="•"/>
            </a:pPr>
            <a:r>
              <a:rPr lang="en-GB" dirty="0"/>
              <a:t>TikTok</a:t>
            </a:r>
          </a:p>
        </p:txBody>
      </p:sp>
      <p:sp>
        <p:nvSpPr>
          <p:cNvPr id="13" name="TextBox 12">
            <a:extLst>
              <a:ext uri="{FF2B5EF4-FFF2-40B4-BE49-F238E27FC236}">
                <a16:creationId xmlns:a16="http://schemas.microsoft.com/office/drawing/2014/main" id="{1AABBD55-17B9-7F06-E189-3D29802188BE}"/>
              </a:ext>
            </a:extLst>
          </p:cNvPr>
          <p:cNvSpPr txBox="1"/>
          <p:nvPr/>
        </p:nvSpPr>
        <p:spPr>
          <a:xfrm>
            <a:off x="8575430" y="2704156"/>
            <a:ext cx="3254086" cy="1754326"/>
          </a:xfrm>
          <a:prstGeom prst="rect">
            <a:avLst/>
          </a:prstGeom>
          <a:noFill/>
        </p:spPr>
        <p:txBody>
          <a:bodyPr wrap="square" rtlCol="0">
            <a:spAutoFit/>
          </a:bodyPr>
          <a:lstStyle/>
          <a:p>
            <a:pPr algn="ctr"/>
            <a:endParaRPr lang="en-GB" b="1" dirty="0"/>
          </a:p>
          <a:p>
            <a:pPr marL="285750" indent="-285750" fontAlgn="t">
              <a:lnSpc>
                <a:spcPct val="100000"/>
              </a:lnSpc>
              <a:buFont typeface="Arial" panose="020B0604020202020204" pitchFamily="34" charset="0"/>
              <a:buChar char="•"/>
            </a:pPr>
            <a:r>
              <a:rPr lang="en-GB" dirty="0"/>
              <a:t>Anxiety</a:t>
            </a:r>
          </a:p>
          <a:p>
            <a:pPr marL="285750" indent="-285750" fontAlgn="t">
              <a:lnSpc>
                <a:spcPct val="100000"/>
              </a:lnSpc>
              <a:buFont typeface="Arial" panose="020B0604020202020204" pitchFamily="34" charset="0"/>
              <a:buChar char="•"/>
            </a:pPr>
            <a:r>
              <a:rPr lang="en-GB" dirty="0"/>
              <a:t>Depression</a:t>
            </a:r>
          </a:p>
          <a:p>
            <a:pPr marL="285750" indent="-285750" fontAlgn="t">
              <a:buFont typeface="Arial" panose="020B0604020202020204" pitchFamily="34" charset="0"/>
              <a:buChar char="•"/>
            </a:pPr>
            <a:r>
              <a:rPr lang="en-GB" dirty="0"/>
              <a:t>mental health </a:t>
            </a:r>
          </a:p>
          <a:p>
            <a:pPr marL="285750" indent="-285750" fontAlgn="t">
              <a:buFont typeface="Arial" panose="020B0604020202020204" pitchFamily="34" charset="0"/>
              <a:buChar char="•"/>
            </a:pPr>
            <a:r>
              <a:rPr lang="en-GB" dirty="0"/>
              <a:t>psychological wellbeing</a:t>
            </a:r>
          </a:p>
          <a:p>
            <a:pPr marL="285750" indent="-285750" fontAlgn="t">
              <a:buFont typeface="Arial" panose="020B0604020202020204" pitchFamily="34" charset="0"/>
              <a:buChar char="•"/>
            </a:pPr>
            <a:r>
              <a:rPr lang="en-GB" dirty="0"/>
              <a:t>wellbeing</a:t>
            </a:r>
          </a:p>
        </p:txBody>
      </p:sp>
      <p:sp>
        <p:nvSpPr>
          <p:cNvPr id="14" name="TextBox 13">
            <a:extLst>
              <a:ext uri="{FF2B5EF4-FFF2-40B4-BE49-F238E27FC236}">
                <a16:creationId xmlns:a16="http://schemas.microsoft.com/office/drawing/2014/main" id="{0CA34D4E-DA8D-F1BE-4723-804D60D5C2EA}"/>
              </a:ext>
            </a:extLst>
          </p:cNvPr>
          <p:cNvSpPr txBox="1"/>
          <p:nvPr/>
        </p:nvSpPr>
        <p:spPr>
          <a:xfrm>
            <a:off x="72406" y="2430594"/>
            <a:ext cx="3254086" cy="369332"/>
          </a:xfrm>
          <a:prstGeom prst="rect">
            <a:avLst/>
          </a:prstGeom>
          <a:solidFill>
            <a:schemeClr val="accent2">
              <a:lumMod val="75000"/>
            </a:schemeClr>
          </a:solidFill>
        </p:spPr>
        <p:txBody>
          <a:bodyPr wrap="square">
            <a:spAutoFit/>
          </a:bodyPr>
          <a:lstStyle/>
          <a:p>
            <a:pPr algn="ctr"/>
            <a:r>
              <a:rPr lang="en-GB" sz="1800" b="1" dirty="0"/>
              <a:t>Population</a:t>
            </a:r>
          </a:p>
        </p:txBody>
      </p:sp>
      <p:sp>
        <p:nvSpPr>
          <p:cNvPr id="16" name="TextBox 15">
            <a:extLst>
              <a:ext uri="{FF2B5EF4-FFF2-40B4-BE49-F238E27FC236}">
                <a16:creationId xmlns:a16="http://schemas.microsoft.com/office/drawing/2014/main" id="{573C1F2E-C64C-C48F-86A9-15CFB65D7FDE}"/>
              </a:ext>
            </a:extLst>
          </p:cNvPr>
          <p:cNvSpPr txBox="1"/>
          <p:nvPr/>
        </p:nvSpPr>
        <p:spPr>
          <a:xfrm>
            <a:off x="3975939" y="2416273"/>
            <a:ext cx="3559318" cy="369332"/>
          </a:xfrm>
          <a:prstGeom prst="rect">
            <a:avLst/>
          </a:prstGeom>
          <a:solidFill>
            <a:schemeClr val="accent2">
              <a:lumMod val="75000"/>
            </a:schemeClr>
          </a:solidFill>
        </p:spPr>
        <p:txBody>
          <a:bodyPr wrap="square">
            <a:spAutoFit/>
          </a:bodyPr>
          <a:lstStyle/>
          <a:p>
            <a:pPr algn="ctr"/>
            <a:r>
              <a:rPr lang="en-GB" sz="1800" b="1" dirty="0"/>
              <a:t>Social Media</a:t>
            </a:r>
          </a:p>
        </p:txBody>
      </p:sp>
      <p:sp>
        <p:nvSpPr>
          <p:cNvPr id="17" name="TextBox 16">
            <a:extLst>
              <a:ext uri="{FF2B5EF4-FFF2-40B4-BE49-F238E27FC236}">
                <a16:creationId xmlns:a16="http://schemas.microsoft.com/office/drawing/2014/main" id="{E35BB6F7-1276-1B20-85E4-2C691CAC7397}"/>
              </a:ext>
            </a:extLst>
          </p:cNvPr>
          <p:cNvSpPr txBox="1"/>
          <p:nvPr/>
        </p:nvSpPr>
        <p:spPr>
          <a:xfrm>
            <a:off x="8248682" y="2416273"/>
            <a:ext cx="3800572" cy="369332"/>
          </a:xfrm>
          <a:prstGeom prst="rect">
            <a:avLst/>
          </a:prstGeom>
          <a:solidFill>
            <a:schemeClr val="accent2">
              <a:lumMod val="75000"/>
            </a:schemeClr>
          </a:solidFill>
        </p:spPr>
        <p:txBody>
          <a:bodyPr wrap="square">
            <a:spAutoFit/>
          </a:bodyPr>
          <a:lstStyle/>
          <a:p>
            <a:pPr algn="ctr"/>
            <a:r>
              <a:rPr lang="en-GB" sz="1800" b="1" dirty="0"/>
              <a:t>Mental health</a:t>
            </a:r>
          </a:p>
        </p:txBody>
      </p:sp>
      <p:sp>
        <p:nvSpPr>
          <p:cNvPr id="18" name="TextBox 17">
            <a:extLst>
              <a:ext uri="{FF2B5EF4-FFF2-40B4-BE49-F238E27FC236}">
                <a16:creationId xmlns:a16="http://schemas.microsoft.com/office/drawing/2014/main" id="{448D9572-2741-B3C8-C5FF-2084529C531E}"/>
              </a:ext>
            </a:extLst>
          </p:cNvPr>
          <p:cNvSpPr txBox="1"/>
          <p:nvPr/>
        </p:nvSpPr>
        <p:spPr>
          <a:xfrm>
            <a:off x="147941" y="5531929"/>
            <a:ext cx="11941678" cy="646331"/>
          </a:xfrm>
          <a:prstGeom prst="rect">
            <a:avLst/>
          </a:prstGeom>
          <a:noFill/>
        </p:spPr>
        <p:txBody>
          <a:bodyPr wrap="square" rtlCol="0">
            <a:spAutoFit/>
          </a:bodyPr>
          <a:lstStyle/>
          <a:p>
            <a:r>
              <a:rPr lang="en-GB" dirty="0"/>
              <a:t>(teenagers OR adolescent OR “young people” OR youth) </a:t>
            </a:r>
            <a:r>
              <a:rPr lang="en-GB" b="1" dirty="0"/>
              <a:t>AND</a:t>
            </a:r>
            <a:r>
              <a:rPr lang="en-GB" dirty="0"/>
              <a:t> (“social media” OR “social networking” OR “Instagram” OR “TikTok”) </a:t>
            </a:r>
            <a:r>
              <a:rPr lang="en-GB" b="1" dirty="0"/>
              <a:t>AND</a:t>
            </a:r>
            <a:r>
              <a:rPr lang="en-GB" dirty="0"/>
              <a:t> (anxiety OR depression OR “mental health” OR “psychological wellbeing” OR wellbeing)</a:t>
            </a:r>
            <a:endParaRPr lang="en-GB" b="1" dirty="0"/>
          </a:p>
        </p:txBody>
      </p:sp>
      <p:sp>
        <p:nvSpPr>
          <p:cNvPr id="7" name="TextBox 6">
            <a:extLst>
              <a:ext uri="{FF2B5EF4-FFF2-40B4-BE49-F238E27FC236}">
                <a16:creationId xmlns:a16="http://schemas.microsoft.com/office/drawing/2014/main" id="{76A94B8E-FFA8-7624-36B7-2E5CAA6C7297}"/>
              </a:ext>
            </a:extLst>
          </p:cNvPr>
          <p:cNvSpPr txBox="1"/>
          <p:nvPr/>
        </p:nvSpPr>
        <p:spPr>
          <a:xfrm>
            <a:off x="168649" y="4808821"/>
            <a:ext cx="11996126" cy="369332"/>
          </a:xfrm>
          <a:prstGeom prst="rect">
            <a:avLst/>
          </a:prstGeom>
          <a:noFill/>
        </p:spPr>
        <p:txBody>
          <a:bodyPr wrap="square">
            <a:spAutoFit/>
          </a:bodyPr>
          <a:lstStyle/>
          <a:p>
            <a:pPr algn="ctr"/>
            <a:r>
              <a:rPr lang="en-GB" sz="1800" b="1" dirty="0"/>
              <a:t>(Concept 1) AND (Concept 2) AND (Concept 3)</a:t>
            </a:r>
            <a:endParaRPr lang="en-GB" dirty="0"/>
          </a:p>
        </p:txBody>
      </p:sp>
    </p:spTree>
    <p:extLst>
      <p:ext uri="{BB962C8B-B14F-4D97-AF65-F5344CB8AC3E}">
        <p14:creationId xmlns:p14="http://schemas.microsoft.com/office/powerpoint/2010/main" val="160545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2">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3">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3">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3">
                                            <p:txEl>
                                              <p:pRg st="4" end="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7" grpId="0" animBg="1"/>
      <p:bldP spid="1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03CCE-C57E-D54D-1301-C0DBFA95BB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9F21DE-0FFC-6D57-87CD-51C0E88526B5}"/>
              </a:ext>
            </a:extLst>
          </p:cNvPr>
          <p:cNvSpPr>
            <a:spLocks noGrp="1"/>
          </p:cNvSpPr>
          <p:nvPr>
            <p:ph type="title"/>
          </p:nvPr>
        </p:nvSpPr>
        <p:spPr>
          <a:xfrm>
            <a:off x="2091647" y="146877"/>
            <a:ext cx="7890553" cy="1402470"/>
          </a:xfrm>
        </p:spPr>
        <p:txBody>
          <a:bodyPr vert="horz" lIns="91440" tIns="45720" rIns="91440" bIns="45720" rtlCol="0" anchor="t">
            <a:normAutofit fontScale="90000"/>
          </a:bodyPr>
          <a:lstStyle/>
          <a:p>
            <a:pPr algn="ctr"/>
            <a:r>
              <a:rPr lang="en-US" sz="3200" b="1" kern="1200" dirty="0">
                <a:solidFill>
                  <a:schemeClr val="tx1"/>
                </a:solidFill>
                <a:latin typeface="+mj-lt"/>
                <a:ea typeface="+mj-ea"/>
                <a:cs typeface="+mj-cs"/>
              </a:rPr>
              <a:t>Combining keywords – Boolean operators</a:t>
            </a:r>
            <a:br>
              <a:rPr lang="en-US" sz="3200" b="1" kern="1200" dirty="0">
                <a:solidFill>
                  <a:schemeClr val="tx1"/>
                </a:solidFill>
                <a:latin typeface="+mj-lt"/>
                <a:ea typeface="+mj-ea"/>
                <a:cs typeface="+mj-cs"/>
              </a:rPr>
            </a:br>
            <a:br>
              <a:rPr lang="en-US" sz="3200" b="1" kern="1200" dirty="0">
                <a:solidFill>
                  <a:schemeClr val="tx1"/>
                </a:solidFill>
                <a:latin typeface="+mj-lt"/>
                <a:ea typeface="+mj-ea"/>
                <a:cs typeface="+mj-cs"/>
              </a:rPr>
            </a:br>
            <a:r>
              <a:rPr lang="en-US" sz="3200" b="1" kern="1200" dirty="0">
                <a:solidFill>
                  <a:schemeClr val="tx1"/>
                </a:solidFill>
                <a:latin typeface="+mj-lt"/>
                <a:ea typeface="+mj-ea"/>
                <a:cs typeface="+mj-cs"/>
              </a:rPr>
              <a:t>NOT</a:t>
            </a:r>
            <a:endParaRPr lang="en-US" sz="3200" kern="1200" dirty="0">
              <a:solidFill>
                <a:schemeClr val="tx1"/>
              </a:solidFill>
              <a:latin typeface="+mj-lt"/>
              <a:ea typeface="+mj-ea"/>
              <a:cs typeface="+mj-cs"/>
            </a:endParaRPr>
          </a:p>
        </p:txBody>
      </p:sp>
      <p:sp>
        <p:nvSpPr>
          <p:cNvPr id="8" name="TextBox 7">
            <a:extLst>
              <a:ext uri="{FF2B5EF4-FFF2-40B4-BE49-F238E27FC236}">
                <a16:creationId xmlns:a16="http://schemas.microsoft.com/office/drawing/2014/main" id="{9D629B40-5FA3-FC67-9896-B8DF16901D13}"/>
              </a:ext>
            </a:extLst>
          </p:cNvPr>
          <p:cNvSpPr txBox="1"/>
          <p:nvPr/>
        </p:nvSpPr>
        <p:spPr>
          <a:xfrm>
            <a:off x="141425" y="1565462"/>
            <a:ext cx="12050575" cy="857487"/>
          </a:xfrm>
          <a:prstGeom prst="rect">
            <a:avLst/>
          </a:prstGeom>
        </p:spPr>
        <p:txBody>
          <a:bodyPr vert="horz" lIns="91440" tIns="45720" rIns="91440" bIns="45720" rtlCol="0">
            <a:normAutofit/>
          </a:bodyPr>
          <a:lstStyle/>
          <a:p>
            <a:pPr fontAlgn="t">
              <a:lnSpc>
                <a:spcPct val="90000"/>
              </a:lnSpc>
              <a:spcAft>
                <a:spcPts val="600"/>
              </a:spcAft>
            </a:pPr>
            <a:r>
              <a:rPr lang="en-US" sz="2000" b="1" dirty="0"/>
              <a:t>My RQ: </a:t>
            </a:r>
            <a:r>
              <a:rPr lang="en-US" sz="2000" dirty="0"/>
              <a:t>“</a:t>
            </a:r>
            <a:r>
              <a:rPr lang="en-US" sz="2000" i="1" dirty="0"/>
              <a:t>Does high social media use, compared with low or no social media use, increase anxiety and depression in teenagers?”</a:t>
            </a:r>
          </a:p>
        </p:txBody>
      </p:sp>
      <p:sp>
        <p:nvSpPr>
          <p:cNvPr id="4" name="Date Placeholder 3">
            <a:extLst>
              <a:ext uri="{FF2B5EF4-FFF2-40B4-BE49-F238E27FC236}">
                <a16:creationId xmlns:a16="http://schemas.microsoft.com/office/drawing/2014/main" id="{190F855D-FE62-00AE-9944-7A8884B5DF48}"/>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16/10/2026</a:t>
            </a:r>
          </a:p>
        </p:txBody>
      </p:sp>
      <p:sp>
        <p:nvSpPr>
          <p:cNvPr id="5" name="Footer Placeholder 4">
            <a:extLst>
              <a:ext uri="{FF2B5EF4-FFF2-40B4-BE49-F238E27FC236}">
                <a16:creationId xmlns:a16="http://schemas.microsoft.com/office/drawing/2014/main" id="{E921C250-6CC6-E46F-3077-0128005029DF}"/>
              </a:ext>
            </a:extLst>
          </p:cNvPr>
          <p:cNvSpPr>
            <a:spLocks noGrp="1"/>
          </p:cNvSpPr>
          <p:nvPr>
            <p:ph type="ftr" sz="quarter" idx="11"/>
          </p:nvPr>
        </p:nvSpPr>
        <p:spPr>
          <a:xfrm>
            <a:off x="5755598" y="6356350"/>
            <a:ext cx="3254356"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BMHP6020</a:t>
            </a:r>
          </a:p>
        </p:txBody>
      </p:sp>
      <p:sp>
        <p:nvSpPr>
          <p:cNvPr id="6" name="Slide Number Placeholder 5">
            <a:extLst>
              <a:ext uri="{FF2B5EF4-FFF2-40B4-BE49-F238E27FC236}">
                <a16:creationId xmlns:a16="http://schemas.microsoft.com/office/drawing/2014/main" id="{2FF1B6E8-A549-88F5-984C-A1A1C11A74B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3DB5CC-5D1C-4051-931B-474B6E04D7BE}" type="slidenum">
              <a:rPr lang="en-US">
                <a:solidFill>
                  <a:schemeClr val="tx1">
                    <a:lumMod val="50000"/>
                    <a:lumOff val="50000"/>
                  </a:schemeClr>
                </a:solidFill>
              </a:rPr>
              <a:pPr>
                <a:spcAft>
                  <a:spcPts val="600"/>
                </a:spcAft>
              </a:pPr>
              <a:t>21</a:t>
            </a:fld>
            <a:endParaRPr lang="en-US">
              <a:solidFill>
                <a:schemeClr val="tx1">
                  <a:lumMod val="50000"/>
                  <a:lumOff val="50000"/>
                </a:schemeClr>
              </a:solidFill>
            </a:endParaRPr>
          </a:p>
        </p:txBody>
      </p:sp>
      <p:sp>
        <p:nvSpPr>
          <p:cNvPr id="11" name="TextBox 10">
            <a:extLst>
              <a:ext uri="{FF2B5EF4-FFF2-40B4-BE49-F238E27FC236}">
                <a16:creationId xmlns:a16="http://schemas.microsoft.com/office/drawing/2014/main" id="{397759C6-DF8C-9CE4-BB7B-99D989D6B38F}"/>
              </a:ext>
            </a:extLst>
          </p:cNvPr>
          <p:cNvSpPr txBox="1"/>
          <p:nvPr/>
        </p:nvSpPr>
        <p:spPr>
          <a:xfrm>
            <a:off x="236726" y="2707593"/>
            <a:ext cx="3254086" cy="1477328"/>
          </a:xfrm>
          <a:prstGeom prst="rect">
            <a:avLst/>
          </a:prstGeom>
          <a:noFill/>
        </p:spPr>
        <p:txBody>
          <a:bodyPr wrap="square" rtlCol="0">
            <a:spAutoFit/>
          </a:bodyPr>
          <a:lstStyle/>
          <a:p>
            <a:pPr algn="ctr"/>
            <a:endParaRPr lang="en-GB" b="1" dirty="0"/>
          </a:p>
          <a:p>
            <a:pPr marL="285750" indent="-285750">
              <a:buFont typeface="Arial" panose="020B0604020202020204" pitchFamily="34" charset="0"/>
              <a:buChar char="•"/>
            </a:pPr>
            <a:r>
              <a:rPr lang="en-GB" dirty="0"/>
              <a:t>Teenagers</a:t>
            </a:r>
          </a:p>
          <a:p>
            <a:pPr marL="285750" indent="-285750">
              <a:buFont typeface="Arial" panose="020B0604020202020204" pitchFamily="34" charset="0"/>
              <a:buChar char="•"/>
            </a:pPr>
            <a:r>
              <a:rPr lang="en-GB" dirty="0"/>
              <a:t>adolescent, </a:t>
            </a:r>
          </a:p>
          <a:p>
            <a:pPr marL="285750" indent="-285750">
              <a:buFont typeface="Arial" panose="020B0604020202020204" pitchFamily="34" charset="0"/>
              <a:buChar char="•"/>
            </a:pPr>
            <a:r>
              <a:rPr lang="en-GB" dirty="0"/>
              <a:t>young people, </a:t>
            </a:r>
          </a:p>
          <a:p>
            <a:pPr marL="285750" indent="-285750">
              <a:buFont typeface="Arial" panose="020B0604020202020204" pitchFamily="34" charset="0"/>
              <a:buChar char="•"/>
            </a:pPr>
            <a:r>
              <a:rPr lang="en-GB" dirty="0"/>
              <a:t>youth</a:t>
            </a:r>
          </a:p>
        </p:txBody>
      </p:sp>
      <p:sp>
        <p:nvSpPr>
          <p:cNvPr id="12" name="TextBox 11">
            <a:extLst>
              <a:ext uri="{FF2B5EF4-FFF2-40B4-BE49-F238E27FC236}">
                <a16:creationId xmlns:a16="http://schemas.microsoft.com/office/drawing/2014/main" id="{FFF4883F-5B04-E448-9577-1FF049B1F8A1}"/>
              </a:ext>
            </a:extLst>
          </p:cNvPr>
          <p:cNvSpPr txBox="1"/>
          <p:nvPr/>
        </p:nvSpPr>
        <p:spPr>
          <a:xfrm>
            <a:off x="4281169" y="2707593"/>
            <a:ext cx="3254086" cy="1754326"/>
          </a:xfrm>
          <a:prstGeom prst="rect">
            <a:avLst/>
          </a:prstGeom>
          <a:noFill/>
        </p:spPr>
        <p:txBody>
          <a:bodyPr wrap="square" rtlCol="0">
            <a:spAutoFit/>
          </a:bodyPr>
          <a:lstStyle/>
          <a:p>
            <a:pPr algn="ctr"/>
            <a:endParaRPr lang="en-GB" b="1" dirty="0"/>
          </a:p>
          <a:p>
            <a:pPr marL="285750" indent="-285750" fontAlgn="t">
              <a:lnSpc>
                <a:spcPct val="100000"/>
              </a:lnSpc>
              <a:buFont typeface="Arial" panose="020B0604020202020204" pitchFamily="34" charset="0"/>
              <a:buChar char="•"/>
            </a:pPr>
            <a:r>
              <a:rPr lang="en-GB" dirty="0"/>
              <a:t>social media</a:t>
            </a:r>
          </a:p>
          <a:p>
            <a:pPr marL="285750" indent="-285750" fontAlgn="t">
              <a:lnSpc>
                <a:spcPct val="100000"/>
              </a:lnSpc>
              <a:buFont typeface="Arial" panose="020B0604020202020204" pitchFamily="34" charset="0"/>
              <a:buChar char="•"/>
            </a:pPr>
            <a:r>
              <a:rPr lang="en-GB" dirty="0"/>
              <a:t>social networking</a:t>
            </a:r>
          </a:p>
          <a:p>
            <a:pPr marL="285750" indent="-285750" fontAlgn="t">
              <a:lnSpc>
                <a:spcPct val="100000"/>
              </a:lnSpc>
              <a:buFont typeface="Arial" panose="020B0604020202020204" pitchFamily="34" charset="0"/>
              <a:buChar char="•"/>
            </a:pPr>
            <a:r>
              <a:rPr lang="en-GB" dirty="0"/>
              <a:t>social networking sites</a:t>
            </a:r>
          </a:p>
          <a:p>
            <a:pPr marL="285750" indent="-285750" fontAlgn="t">
              <a:lnSpc>
                <a:spcPct val="100000"/>
              </a:lnSpc>
              <a:buFont typeface="Arial" panose="020B0604020202020204" pitchFamily="34" charset="0"/>
              <a:buChar char="•"/>
            </a:pPr>
            <a:r>
              <a:rPr lang="en-GB" dirty="0"/>
              <a:t>Instagram</a:t>
            </a:r>
          </a:p>
          <a:p>
            <a:pPr marL="285750" indent="-285750" fontAlgn="t">
              <a:lnSpc>
                <a:spcPct val="100000"/>
              </a:lnSpc>
              <a:buFont typeface="Arial" panose="020B0604020202020204" pitchFamily="34" charset="0"/>
              <a:buChar char="•"/>
            </a:pPr>
            <a:r>
              <a:rPr lang="en-GB" dirty="0"/>
              <a:t>TikTok</a:t>
            </a:r>
          </a:p>
        </p:txBody>
      </p:sp>
      <p:sp>
        <p:nvSpPr>
          <p:cNvPr id="13" name="TextBox 12">
            <a:extLst>
              <a:ext uri="{FF2B5EF4-FFF2-40B4-BE49-F238E27FC236}">
                <a16:creationId xmlns:a16="http://schemas.microsoft.com/office/drawing/2014/main" id="{86549670-CFE7-DD24-79D0-DE65EDBB0CF5}"/>
              </a:ext>
            </a:extLst>
          </p:cNvPr>
          <p:cNvSpPr txBox="1"/>
          <p:nvPr/>
        </p:nvSpPr>
        <p:spPr>
          <a:xfrm>
            <a:off x="8575430" y="2704156"/>
            <a:ext cx="3254086" cy="1754326"/>
          </a:xfrm>
          <a:prstGeom prst="rect">
            <a:avLst/>
          </a:prstGeom>
          <a:noFill/>
        </p:spPr>
        <p:txBody>
          <a:bodyPr wrap="square" rtlCol="0">
            <a:spAutoFit/>
          </a:bodyPr>
          <a:lstStyle/>
          <a:p>
            <a:pPr algn="ctr"/>
            <a:endParaRPr lang="en-GB" b="1" dirty="0"/>
          </a:p>
          <a:p>
            <a:pPr marL="285750" indent="-285750" fontAlgn="t">
              <a:lnSpc>
                <a:spcPct val="100000"/>
              </a:lnSpc>
              <a:buFont typeface="Arial" panose="020B0604020202020204" pitchFamily="34" charset="0"/>
              <a:buChar char="•"/>
            </a:pPr>
            <a:r>
              <a:rPr lang="en-GB" dirty="0"/>
              <a:t>Anxiety</a:t>
            </a:r>
          </a:p>
          <a:p>
            <a:pPr marL="285750" indent="-285750" fontAlgn="t">
              <a:lnSpc>
                <a:spcPct val="100000"/>
              </a:lnSpc>
              <a:buFont typeface="Arial" panose="020B0604020202020204" pitchFamily="34" charset="0"/>
              <a:buChar char="•"/>
            </a:pPr>
            <a:r>
              <a:rPr lang="en-GB" dirty="0"/>
              <a:t>Depression</a:t>
            </a:r>
          </a:p>
          <a:p>
            <a:pPr marL="285750" indent="-285750" fontAlgn="t">
              <a:buFont typeface="Arial" panose="020B0604020202020204" pitchFamily="34" charset="0"/>
              <a:buChar char="•"/>
            </a:pPr>
            <a:r>
              <a:rPr lang="en-GB" dirty="0"/>
              <a:t>mental health </a:t>
            </a:r>
          </a:p>
          <a:p>
            <a:pPr marL="285750" indent="-285750" fontAlgn="t">
              <a:buFont typeface="Arial" panose="020B0604020202020204" pitchFamily="34" charset="0"/>
              <a:buChar char="•"/>
            </a:pPr>
            <a:r>
              <a:rPr lang="en-GB" dirty="0"/>
              <a:t>psychological wellbeing</a:t>
            </a:r>
          </a:p>
          <a:p>
            <a:pPr marL="285750" indent="-285750" fontAlgn="t">
              <a:buFont typeface="Arial" panose="020B0604020202020204" pitchFamily="34" charset="0"/>
              <a:buChar char="•"/>
            </a:pPr>
            <a:r>
              <a:rPr lang="en-GB" dirty="0"/>
              <a:t>wellbeing</a:t>
            </a:r>
          </a:p>
        </p:txBody>
      </p:sp>
      <p:sp>
        <p:nvSpPr>
          <p:cNvPr id="14" name="TextBox 13">
            <a:extLst>
              <a:ext uri="{FF2B5EF4-FFF2-40B4-BE49-F238E27FC236}">
                <a16:creationId xmlns:a16="http://schemas.microsoft.com/office/drawing/2014/main" id="{838F6594-00AA-CD37-6036-18635BAE60F2}"/>
              </a:ext>
            </a:extLst>
          </p:cNvPr>
          <p:cNvSpPr txBox="1"/>
          <p:nvPr/>
        </p:nvSpPr>
        <p:spPr>
          <a:xfrm>
            <a:off x="72406" y="2430594"/>
            <a:ext cx="3254086" cy="369332"/>
          </a:xfrm>
          <a:prstGeom prst="rect">
            <a:avLst/>
          </a:prstGeom>
          <a:solidFill>
            <a:schemeClr val="accent2">
              <a:lumMod val="75000"/>
            </a:schemeClr>
          </a:solidFill>
        </p:spPr>
        <p:txBody>
          <a:bodyPr wrap="square">
            <a:spAutoFit/>
          </a:bodyPr>
          <a:lstStyle/>
          <a:p>
            <a:pPr algn="ctr"/>
            <a:r>
              <a:rPr lang="en-GB" sz="1800" b="1" dirty="0"/>
              <a:t>Population</a:t>
            </a:r>
          </a:p>
        </p:txBody>
      </p:sp>
      <p:sp>
        <p:nvSpPr>
          <p:cNvPr id="16" name="TextBox 15">
            <a:extLst>
              <a:ext uri="{FF2B5EF4-FFF2-40B4-BE49-F238E27FC236}">
                <a16:creationId xmlns:a16="http://schemas.microsoft.com/office/drawing/2014/main" id="{81AD6DA2-B6D6-5F7B-6F05-B6520CF56874}"/>
              </a:ext>
            </a:extLst>
          </p:cNvPr>
          <p:cNvSpPr txBox="1"/>
          <p:nvPr/>
        </p:nvSpPr>
        <p:spPr>
          <a:xfrm>
            <a:off x="3975939" y="2416273"/>
            <a:ext cx="3559318" cy="369332"/>
          </a:xfrm>
          <a:prstGeom prst="rect">
            <a:avLst/>
          </a:prstGeom>
          <a:solidFill>
            <a:schemeClr val="accent2">
              <a:lumMod val="75000"/>
            </a:schemeClr>
          </a:solidFill>
        </p:spPr>
        <p:txBody>
          <a:bodyPr wrap="square">
            <a:spAutoFit/>
          </a:bodyPr>
          <a:lstStyle/>
          <a:p>
            <a:pPr algn="ctr"/>
            <a:r>
              <a:rPr lang="en-GB" sz="1800" b="1" dirty="0"/>
              <a:t>Social Media</a:t>
            </a:r>
          </a:p>
        </p:txBody>
      </p:sp>
      <p:sp>
        <p:nvSpPr>
          <p:cNvPr id="17" name="TextBox 16">
            <a:extLst>
              <a:ext uri="{FF2B5EF4-FFF2-40B4-BE49-F238E27FC236}">
                <a16:creationId xmlns:a16="http://schemas.microsoft.com/office/drawing/2014/main" id="{BDA50E66-9C22-420B-7012-79AE61B6855C}"/>
              </a:ext>
            </a:extLst>
          </p:cNvPr>
          <p:cNvSpPr txBox="1"/>
          <p:nvPr/>
        </p:nvSpPr>
        <p:spPr>
          <a:xfrm>
            <a:off x="8248682" y="2416273"/>
            <a:ext cx="3800572" cy="369332"/>
          </a:xfrm>
          <a:prstGeom prst="rect">
            <a:avLst/>
          </a:prstGeom>
          <a:solidFill>
            <a:schemeClr val="accent2">
              <a:lumMod val="75000"/>
            </a:schemeClr>
          </a:solidFill>
        </p:spPr>
        <p:txBody>
          <a:bodyPr wrap="square">
            <a:spAutoFit/>
          </a:bodyPr>
          <a:lstStyle/>
          <a:p>
            <a:pPr algn="ctr"/>
            <a:r>
              <a:rPr lang="en-GB" sz="1800" b="1" dirty="0"/>
              <a:t>Mental health</a:t>
            </a:r>
          </a:p>
        </p:txBody>
      </p:sp>
      <p:sp>
        <p:nvSpPr>
          <p:cNvPr id="18" name="TextBox 17">
            <a:extLst>
              <a:ext uri="{FF2B5EF4-FFF2-40B4-BE49-F238E27FC236}">
                <a16:creationId xmlns:a16="http://schemas.microsoft.com/office/drawing/2014/main" id="{65D0C9FE-2E92-600E-ABEF-F0800C6FFA5B}"/>
              </a:ext>
            </a:extLst>
          </p:cNvPr>
          <p:cNvSpPr txBox="1"/>
          <p:nvPr/>
        </p:nvSpPr>
        <p:spPr>
          <a:xfrm>
            <a:off x="147941" y="5531929"/>
            <a:ext cx="11941678" cy="923330"/>
          </a:xfrm>
          <a:prstGeom prst="rect">
            <a:avLst/>
          </a:prstGeom>
          <a:noFill/>
        </p:spPr>
        <p:txBody>
          <a:bodyPr wrap="square" rtlCol="0">
            <a:spAutoFit/>
          </a:bodyPr>
          <a:lstStyle/>
          <a:p>
            <a:r>
              <a:rPr lang="en-GB" dirty="0"/>
              <a:t>(teen* OR adolescent* OR “young people” OR youth*) AND (“social media” OR “social networking” OR “Instagram” OR “TikTok”) AND (anxiety OR depression OR “mental health” OR “psychological wellbeing” OR wellbeing) </a:t>
            </a:r>
            <a:r>
              <a:rPr lang="en-GB" b="1" dirty="0"/>
              <a:t>NOT </a:t>
            </a:r>
            <a:r>
              <a:rPr lang="en-GB" dirty="0"/>
              <a:t>(adult* OR child*)</a:t>
            </a:r>
            <a:endParaRPr lang="en-GB" b="1" dirty="0"/>
          </a:p>
        </p:txBody>
      </p:sp>
      <p:sp>
        <p:nvSpPr>
          <p:cNvPr id="7" name="TextBox 6">
            <a:extLst>
              <a:ext uri="{FF2B5EF4-FFF2-40B4-BE49-F238E27FC236}">
                <a16:creationId xmlns:a16="http://schemas.microsoft.com/office/drawing/2014/main" id="{22D5F243-DF7B-E6C3-961F-B2B78DEAA947}"/>
              </a:ext>
            </a:extLst>
          </p:cNvPr>
          <p:cNvSpPr txBox="1"/>
          <p:nvPr/>
        </p:nvSpPr>
        <p:spPr>
          <a:xfrm>
            <a:off x="168649" y="4808821"/>
            <a:ext cx="11996126" cy="369332"/>
          </a:xfrm>
          <a:prstGeom prst="rect">
            <a:avLst/>
          </a:prstGeom>
          <a:noFill/>
        </p:spPr>
        <p:txBody>
          <a:bodyPr wrap="square">
            <a:spAutoFit/>
          </a:bodyPr>
          <a:lstStyle/>
          <a:p>
            <a:pPr algn="ctr"/>
            <a:r>
              <a:rPr lang="en-GB" sz="1800" b="1" dirty="0"/>
              <a:t>(Concept 1) AND (Concept 2) AND (Concept 3) NOT (Concept 4)</a:t>
            </a:r>
            <a:endParaRPr lang="en-GB" dirty="0"/>
          </a:p>
        </p:txBody>
      </p:sp>
    </p:spTree>
    <p:extLst>
      <p:ext uri="{BB962C8B-B14F-4D97-AF65-F5344CB8AC3E}">
        <p14:creationId xmlns:p14="http://schemas.microsoft.com/office/powerpoint/2010/main" val="1827162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2">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3">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3">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3">
                                            <p:txEl>
                                              <p:pRg st="4" end="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7" grpId="0" animBg="1"/>
      <p:bldP spid="1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A891E-3A2F-4F4E-DCBD-CB648C1F3364}"/>
              </a:ext>
            </a:extLst>
          </p:cNvPr>
          <p:cNvSpPr>
            <a:spLocks noGrp="1"/>
          </p:cNvSpPr>
          <p:nvPr>
            <p:ph type="title"/>
          </p:nvPr>
        </p:nvSpPr>
        <p:spPr>
          <a:xfrm>
            <a:off x="838200" y="-67169"/>
            <a:ext cx="10515600" cy="1325563"/>
          </a:xfrm>
        </p:spPr>
        <p:txBody>
          <a:bodyPr/>
          <a:lstStyle/>
          <a:p>
            <a:r>
              <a:rPr lang="en-GB" dirty="0"/>
              <a:t>Golden rules for an effective search string</a:t>
            </a:r>
          </a:p>
        </p:txBody>
      </p:sp>
      <p:sp>
        <p:nvSpPr>
          <p:cNvPr id="4" name="Date Placeholder 3">
            <a:extLst>
              <a:ext uri="{FF2B5EF4-FFF2-40B4-BE49-F238E27FC236}">
                <a16:creationId xmlns:a16="http://schemas.microsoft.com/office/drawing/2014/main" id="{ABE15442-AF41-3198-6DA1-51F384E03A50}"/>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ACDD9CA6-2568-BD5C-95F1-3BA9CB1740F1}"/>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EEEEDA59-5E95-184B-DDDA-0701E00F0BD6}"/>
              </a:ext>
            </a:extLst>
          </p:cNvPr>
          <p:cNvSpPr>
            <a:spLocks noGrp="1"/>
          </p:cNvSpPr>
          <p:nvPr>
            <p:ph type="sldNum" sz="quarter" idx="12"/>
          </p:nvPr>
        </p:nvSpPr>
        <p:spPr/>
        <p:txBody>
          <a:bodyPr/>
          <a:lstStyle/>
          <a:p>
            <a:fld id="{B53DB5CC-5D1C-4051-931B-474B6E04D7BE}" type="slidenum">
              <a:rPr lang="en-GB" smtClean="0"/>
              <a:t>22</a:t>
            </a:fld>
            <a:endParaRPr lang="en-GB"/>
          </a:p>
        </p:txBody>
      </p:sp>
      <p:grpSp>
        <p:nvGrpSpPr>
          <p:cNvPr id="7" name="Group 6">
            <a:extLst>
              <a:ext uri="{FF2B5EF4-FFF2-40B4-BE49-F238E27FC236}">
                <a16:creationId xmlns:a16="http://schemas.microsoft.com/office/drawing/2014/main" id="{B6309222-E7C1-98FB-6B00-B2AC8D4696F7}"/>
              </a:ext>
            </a:extLst>
          </p:cNvPr>
          <p:cNvGrpSpPr/>
          <p:nvPr/>
        </p:nvGrpSpPr>
        <p:grpSpPr>
          <a:xfrm>
            <a:off x="1076005" y="1014378"/>
            <a:ext cx="10039989" cy="5341973"/>
            <a:chOff x="841339" y="1997018"/>
            <a:chExt cx="10039989" cy="2648063"/>
          </a:xfrm>
        </p:grpSpPr>
        <p:sp>
          <p:nvSpPr>
            <p:cNvPr id="8" name="Freeform: Shape 7">
              <a:extLst>
                <a:ext uri="{FF2B5EF4-FFF2-40B4-BE49-F238E27FC236}">
                  <a16:creationId xmlns:a16="http://schemas.microsoft.com/office/drawing/2014/main" id="{89D1FF56-A695-C65C-8A1F-E68E06331B8F}"/>
                </a:ext>
              </a:extLst>
            </p:cNvPr>
            <p:cNvSpPr/>
            <p:nvPr/>
          </p:nvSpPr>
          <p:spPr>
            <a:xfrm>
              <a:off x="841339" y="1997018"/>
              <a:ext cx="3060972" cy="657093"/>
            </a:xfrm>
            <a:custGeom>
              <a:avLst/>
              <a:gdLst>
                <a:gd name="csX0" fmla="*/ 0 w 3060972"/>
                <a:gd name="csY0" fmla="*/ 0 h 1198702"/>
                <a:gd name="csX1" fmla="*/ 3060972 w 3060972"/>
                <a:gd name="csY1" fmla="*/ 0 h 1198702"/>
                <a:gd name="csX2" fmla="*/ 3060972 w 3060972"/>
                <a:gd name="csY2" fmla="*/ 1198702 h 1198702"/>
                <a:gd name="csX3" fmla="*/ 0 w 3060972"/>
                <a:gd name="csY3" fmla="*/ 1198702 h 1198702"/>
                <a:gd name="csX4" fmla="*/ 0 w 3060972"/>
                <a:gd name="csY4" fmla="*/ 0 h 1198702"/>
              </a:gdLst>
              <a:ahLst/>
              <a:cxnLst>
                <a:cxn ang="0">
                  <a:pos x="csX0" y="csY0"/>
                </a:cxn>
                <a:cxn ang="0">
                  <a:pos x="csX1" y="csY1"/>
                </a:cxn>
                <a:cxn ang="0">
                  <a:pos x="csX2" y="csY2"/>
                </a:cxn>
                <a:cxn ang="0">
                  <a:pos x="csX3" y="csY3"/>
                </a:cxn>
                <a:cxn ang="0">
                  <a:pos x="csX4" y="csY4"/>
                </a:cxn>
              </a:cxnLst>
              <a:rect l="l" t="t" r="r" b="b"/>
              <a:pathLst>
                <a:path w="3060972" h="1198702">
                  <a:moveTo>
                    <a:pt x="0" y="0"/>
                  </a:moveTo>
                  <a:lnTo>
                    <a:pt x="3060972" y="0"/>
                  </a:lnTo>
                  <a:lnTo>
                    <a:pt x="3060972" y="1198702"/>
                  </a:lnTo>
                  <a:lnTo>
                    <a:pt x="0" y="1198702"/>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34696" tIns="134112" rIns="234696" bIns="134112" numCol="1" spcCol="1270" anchor="ctr" anchorCtr="0">
              <a:noAutofit/>
            </a:bodyPr>
            <a:lstStyle/>
            <a:p>
              <a:pPr marL="0" lvl="0" indent="0" algn="ctr" defTabSz="1466850">
                <a:lnSpc>
                  <a:spcPct val="90000"/>
                </a:lnSpc>
                <a:spcBef>
                  <a:spcPct val="0"/>
                </a:spcBef>
                <a:spcAft>
                  <a:spcPct val="35000"/>
                </a:spcAft>
                <a:buNone/>
              </a:pPr>
              <a:r>
                <a:rPr lang="en-GB" sz="3300" kern="1200" dirty="0"/>
                <a:t>Phrase searching</a:t>
              </a:r>
            </a:p>
          </p:txBody>
        </p:sp>
        <p:sp>
          <p:nvSpPr>
            <p:cNvPr id="9" name="Freeform: Shape 8">
              <a:extLst>
                <a:ext uri="{FF2B5EF4-FFF2-40B4-BE49-F238E27FC236}">
                  <a16:creationId xmlns:a16="http://schemas.microsoft.com/office/drawing/2014/main" id="{FB7608EF-C6C5-1A6E-28AC-6AA6FEA2008E}"/>
                </a:ext>
              </a:extLst>
            </p:cNvPr>
            <p:cNvSpPr/>
            <p:nvPr/>
          </p:nvSpPr>
          <p:spPr>
            <a:xfrm>
              <a:off x="841339" y="2654112"/>
              <a:ext cx="3060972" cy="1990969"/>
            </a:xfrm>
            <a:custGeom>
              <a:avLst/>
              <a:gdLst>
                <a:gd name="csX0" fmla="*/ 0 w 3060972"/>
                <a:gd name="csY0" fmla="*/ 0 h 1449360"/>
                <a:gd name="csX1" fmla="*/ 3060972 w 3060972"/>
                <a:gd name="csY1" fmla="*/ 0 h 1449360"/>
                <a:gd name="csX2" fmla="*/ 3060972 w 3060972"/>
                <a:gd name="csY2" fmla="*/ 1449360 h 1449360"/>
                <a:gd name="csX3" fmla="*/ 0 w 3060972"/>
                <a:gd name="csY3" fmla="*/ 1449360 h 1449360"/>
                <a:gd name="csX4" fmla="*/ 0 w 3060972"/>
                <a:gd name="csY4" fmla="*/ 0 h 1449360"/>
              </a:gdLst>
              <a:ahLst/>
              <a:cxnLst>
                <a:cxn ang="0">
                  <a:pos x="csX0" y="csY0"/>
                </a:cxn>
                <a:cxn ang="0">
                  <a:pos x="csX1" y="csY1"/>
                </a:cxn>
                <a:cxn ang="0">
                  <a:pos x="csX2" y="csY2"/>
                </a:cxn>
                <a:cxn ang="0">
                  <a:pos x="csX3" y="csY3"/>
                </a:cxn>
                <a:cxn ang="0">
                  <a:pos x="csX4" y="csY4"/>
                </a:cxn>
              </a:cxnLst>
              <a:rect l="l" t="t" r="r" b="b"/>
              <a:pathLst>
                <a:path w="3060972" h="1449360">
                  <a:moveTo>
                    <a:pt x="0" y="0"/>
                  </a:moveTo>
                  <a:lnTo>
                    <a:pt x="3060972" y="0"/>
                  </a:lnTo>
                  <a:lnTo>
                    <a:pt x="3060972" y="1449360"/>
                  </a:lnTo>
                  <a:lnTo>
                    <a:pt x="0" y="1449360"/>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76022" tIns="176022" rIns="234696" bIns="264033" numCol="1" spcCol="1270" anchor="t" anchorCtr="0">
              <a:noAutofit/>
            </a:bodyPr>
            <a:lstStyle/>
            <a:p>
              <a:pPr marL="0" lvl="1" defTabSz="1466850">
                <a:spcBef>
                  <a:spcPct val="0"/>
                </a:spcBef>
                <a:spcAft>
                  <a:spcPct val="15000"/>
                </a:spcAft>
              </a:pPr>
              <a:r>
                <a:rPr lang="en-GB" dirty="0"/>
                <a:t>Search for words in exactly the order we specify. </a:t>
              </a:r>
            </a:p>
            <a:p>
              <a:pPr marL="0" lvl="1" defTabSz="1466850">
                <a:spcBef>
                  <a:spcPct val="0"/>
                </a:spcBef>
                <a:spcAft>
                  <a:spcPct val="15000"/>
                </a:spcAft>
              </a:pPr>
              <a:r>
                <a:rPr lang="en-GB" i="1" dirty="0"/>
                <a:t>Example:</a:t>
              </a:r>
            </a:p>
            <a:p>
              <a:pPr marL="0" lvl="1" defTabSz="1466850">
                <a:spcBef>
                  <a:spcPct val="0"/>
                </a:spcBef>
                <a:spcAft>
                  <a:spcPct val="15000"/>
                </a:spcAft>
              </a:pPr>
              <a:endParaRPr lang="en-GB" kern="1200" dirty="0"/>
            </a:p>
            <a:p>
              <a:pPr marL="342900" lvl="0" indent="-342900" fontAlgn="t">
                <a:lnSpc>
                  <a:spcPct val="100000"/>
                </a:lnSpc>
                <a:buFont typeface="Arial" panose="020B0604020202020204" pitchFamily="34" charset="0"/>
                <a:buChar char="•"/>
              </a:pPr>
              <a:r>
                <a:rPr lang="en-GB" dirty="0"/>
                <a:t>Improves precision</a:t>
              </a:r>
            </a:p>
            <a:p>
              <a:pPr marL="342900" lvl="0" indent="-342900" fontAlgn="t">
                <a:lnSpc>
                  <a:spcPct val="100000"/>
                </a:lnSpc>
                <a:buFont typeface="Arial" panose="020B0604020202020204" pitchFamily="34" charset="0"/>
                <a:buChar char="•"/>
              </a:pPr>
              <a:r>
                <a:rPr lang="en-GB" dirty="0"/>
                <a:t>Reduces irrelevant results</a:t>
              </a:r>
            </a:p>
            <a:p>
              <a:pPr marL="342900" lvl="0" indent="-342900" fontAlgn="t">
                <a:lnSpc>
                  <a:spcPct val="100000"/>
                </a:lnSpc>
                <a:buFont typeface="Arial" panose="020B0604020202020204" pitchFamily="34" charset="0"/>
                <a:buChar char="•"/>
              </a:pPr>
              <a:r>
                <a:rPr lang="en-GB" dirty="0"/>
                <a:t>Is particularly useful for concepts containing multiple words</a:t>
              </a:r>
              <a:endParaRPr lang="en-GB" kern="1200" dirty="0"/>
            </a:p>
            <a:p>
              <a:pPr marL="0" lvl="1" defTabSz="1466850">
                <a:spcBef>
                  <a:spcPct val="0"/>
                </a:spcBef>
                <a:spcAft>
                  <a:spcPct val="15000"/>
                </a:spcAft>
              </a:pPr>
              <a:endParaRPr lang="en-GB" kern="1200" dirty="0"/>
            </a:p>
            <a:p>
              <a:pPr marL="285750" lvl="1" indent="-285750" algn="l" defTabSz="1466850">
                <a:lnSpc>
                  <a:spcPct val="90000"/>
                </a:lnSpc>
                <a:spcBef>
                  <a:spcPct val="0"/>
                </a:spcBef>
                <a:spcAft>
                  <a:spcPct val="15000"/>
                </a:spcAft>
                <a:buChar char="•"/>
              </a:pPr>
              <a:endParaRPr lang="en-GB" sz="3300" kern="1200" dirty="0"/>
            </a:p>
          </p:txBody>
        </p:sp>
        <p:sp>
          <p:nvSpPr>
            <p:cNvPr id="10" name="Freeform: Shape 9">
              <a:extLst>
                <a:ext uri="{FF2B5EF4-FFF2-40B4-BE49-F238E27FC236}">
                  <a16:creationId xmlns:a16="http://schemas.microsoft.com/office/drawing/2014/main" id="{324D74E0-2E58-B1D3-5E14-E565B9D1FFC7}"/>
                </a:ext>
              </a:extLst>
            </p:cNvPr>
            <p:cNvSpPr/>
            <p:nvPr/>
          </p:nvSpPr>
          <p:spPr>
            <a:xfrm>
              <a:off x="4330848" y="1997018"/>
              <a:ext cx="3060972" cy="657093"/>
            </a:xfrm>
            <a:custGeom>
              <a:avLst/>
              <a:gdLst>
                <a:gd name="csX0" fmla="*/ 0 w 3060972"/>
                <a:gd name="csY0" fmla="*/ 0 h 1198702"/>
                <a:gd name="csX1" fmla="*/ 3060972 w 3060972"/>
                <a:gd name="csY1" fmla="*/ 0 h 1198702"/>
                <a:gd name="csX2" fmla="*/ 3060972 w 3060972"/>
                <a:gd name="csY2" fmla="*/ 1198702 h 1198702"/>
                <a:gd name="csX3" fmla="*/ 0 w 3060972"/>
                <a:gd name="csY3" fmla="*/ 1198702 h 1198702"/>
                <a:gd name="csX4" fmla="*/ 0 w 3060972"/>
                <a:gd name="csY4" fmla="*/ 0 h 1198702"/>
              </a:gdLst>
              <a:ahLst/>
              <a:cxnLst>
                <a:cxn ang="0">
                  <a:pos x="csX0" y="csY0"/>
                </a:cxn>
                <a:cxn ang="0">
                  <a:pos x="csX1" y="csY1"/>
                </a:cxn>
                <a:cxn ang="0">
                  <a:pos x="csX2" y="csY2"/>
                </a:cxn>
                <a:cxn ang="0">
                  <a:pos x="csX3" y="csY3"/>
                </a:cxn>
                <a:cxn ang="0">
                  <a:pos x="csX4" y="csY4"/>
                </a:cxn>
              </a:cxnLst>
              <a:rect l="l" t="t" r="r" b="b"/>
              <a:pathLst>
                <a:path w="3060972" h="1198702">
                  <a:moveTo>
                    <a:pt x="0" y="0"/>
                  </a:moveTo>
                  <a:lnTo>
                    <a:pt x="3060972" y="0"/>
                  </a:lnTo>
                  <a:lnTo>
                    <a:pt x="3060972" y="1198702"/>
                  </a:lnTo>
                  <a:lnTo>
                    <a:pt x="0" y="1198702"/>
                  </a:lnTo>
                  <a:lnTo>
                    <a:pt x="0" y="0"/>
                  </a:lnTo>
                  <a:close/>
                </a:path>
              </a:pathLst>
            </a:custGeom>
          </p:spPr>
          <p:style>
            <a:lnRef idx="2">
              <a:schemeClr val="accent2">
                <a:hueOff val="3221807"/>
                <a:satOff val="-9246"/>
                <a:lumOff val="-14805"/>
                <a:alphaOff val="0"/>
              </a:schemeClr>
            </a:lnRef>
            <a:fillRef idx="1">
              <a:schemeClr val="accent2">
                <a:hueOff val="3221807"/>
                <a:satOff val="-9246"/>
                <a:lumOff val="-14805"/>
                <a:alphaOff val="0"/>
              </a:schemeClr>
            </a:fillRef>
            <a:effectRef idx="0">
              <a:schemeClr val="accent2">
                <a:hueOff val="3221807"/>
                <a:satOff val="-9246"/>
                <a:lumOff val="-14805"/>
                <a:alphaOff val="0"/>
              </a:schemeClr>
            </a:effectRef>
            <a:fontRef idx="minor">
              <a:schemeClr val="lt1"/>
            </a:fontRef>
          </p:style>
          <p:txBody>
            <a:bodyPr spcFirstLastPara="0" vert="horz" wrap="square" lIns="234696" tIns="134112" rIns="234696" bIns="134112" numCol="1" spcCol="1270" anchor="ctr" anchorCtr="0">
              <a:noAutofit/>
            </a:bodyPr>
            <a:lstStyle/>
            <a:p>
              <a:pPr marL="0" lvl="0" indent="0" algn="ctr" defTabSz="1466850">
                <a:lnSpc>
                  <a:spcPct val="90000"/>
                </a:lnSpc>
                <a:spcBef>
                  <a:spcPct val="0"/>
                </a:spcBef>
                <a:spcAft>
                  <a:spcPct val="35000"/>
                </a:spcAft>
                <a:buNone/>
              </a:pPr>
              <a:r>
                <a:rPr lang="en-GB" sz="3300" kern="1200" dirty="0"/>
                <a:t>Truncation</a:t>
              </a:r>
            </a:p>
          </p:txBody>
        </p:sp>
        <p:sp>
          <p:nvSpPr>
            <p:cNvPr id="11" name="Freeform: Shape 10">
              <a:extLst>
                <a:ext uri="{FF2B5EF4-FFF2-40B4-BE49-F238E27FC236}">
                  <a16:creationId xmlns:a16="http://schemas.microsoft.com/office/drawing/2014/main" id="{7E55BE9A-BFBD-39D6-FE7A-F1BDAD16C188}"/>
                </a:ext>
              </a:extLst>
            </p:cNvPr>
            <p:cNvSpPr/>
            <p:nvPr/>
          </p:nvSpPr>
          <p:spPr>
            <a:xfrm>
              <a:off x="4330848" y="2654112"/>
              <a:ext cx="3060972" cy="1990969"/>
            </a:xfrm>
            <a:custGeom>
              <a:avLst/>
              <a:gdLst>
                <a:gd name="csX0" fmla="*/ 0 w 3060972"/>
                <a:gd name="csY0" fmla="*/ 0 h 1449360"/>
                <a:gd name="csX1" fmla="*/ 3060972 w 3060972"/>
                <a:gd name="csY1" fmla="*/ 0 h 1449360"/>
                <a:gd name="csX2" fmla="*/ 3060972 w 3060972"/>
                <a:gd name="csY2" fmla="*/ 1449360 h 1449360"/>
                <a:gd name="csX3" fmla="*/ 0 w 3060972"/>
                <a:gd name="csY3" fmla="*/ 1449360 h 1449360"/>
                <a:gd name="csX4" fmla="*/ 0 w 3060972"/>
                <a:gd name="csY4" fmla="*/ 0 h 1449360"/>
              </a:gdLst>
              <a:ahLst/>
              <a:cxnLst>
                <a:cxn ang="0">
                  <a:pos x="csX0" y="csY0"/>
                </a:cxn>
                <a:cxn ang="0">
                  <a:pos x="csX1" y="csY1"/>
                </a:cxn>
                <a:cxn ang="0">
                  <a:pos x="csX2" y="csY2"/>
                </a:cxn>
                <a:cxn ang="0">
                  <a:pos x="csX3" y="csY3"/>
                </a:cxn>
                <a:cxn ang="0">
                  <a:pos x="csX4" y="csY4"/>
                </a:cxn>
              </a:cxnLst>
              <a:rect l="l" t="t" r="r" b="b"/>
              <a:pathLst>
                <a:path w="3060972" h="1449360">
                  <a:moveTo>
                    <a:pt x="0" y="0"/>
                  </a:moveTo>
                  <a:lnTo>
                    <a:pt x="3060972" y="0"/>
                  </a:lnTo>
                  <a:lnTo>
                    <a:pt x="3060972" y="1449360"/>
                  </a:lnTo>
                  <a:lnTo>
                    <a:pt x="0" y="1449360"/>
                  </a:lnTo>
                  <a:lnTo>
                    <a:pt x="0" y="0"/>
                  </a:lnTo>
                  <a:close/>
                </a:path>
              </a:pathLst>
            </a:custGeom>
          </p:spPr>
          <p:style>
            <a:lnRef idx="2">
              <a:schemeClr val="accent2">
                <a:tint val="40000"/>
                <a:alpha val="90000"/>
                <a:hueOff val="3367359"/>
                <a:satOff val="-31116"/>
                <a:lumOff val="-3508"/>
                <a:alphaOff val="0"/>
              </a:schemeClr>
            </a:lnRef>
            <a:fillRef idx="1">
              <a:schemeClr val="accent2">
                <a:tint val="40000"/>
                <a:alpha val="90000"/>
                <a:hueOff val="3367359"/>
                <a:satOff val="-31116"/>
                <a:lumOff val="-3508"/>
                <a:alphaOff val="0"/>
              </a:schemeClr>
            </a:fillRef>
            <a:effectRef idx="0">
              <a:schemeClr val="accent2">
                <a:tint val="40000"/>
                <a:alpha val="90000"/>
                <a:hueOff val="3367359"/>
                <a:satOff val="-31116"/>
                <a:lumOff val="-3508"/>
                <a:alphaOff val="0"/>
              </a:schemeClr>
            </a:effectRef>
            <a:fontRef idx="minor">
              <a:schemeClr val="dk1">
                <a:hueOff val="0"/>
                <a:satOff val="0"/>
                <a:lumOff val="0"/>
                <a:alphaOff val="0"/>
              </a:schemeClr>
            </a:fontRef>
          </p:style>
          <p:txBody>
            <a:bodyPr spcFirstLastPara="0" vert="horz" wrap="square" lIns="176022" tIns="176022" rIns="234696" bIns="264033" numCol="1" spcCol="1270" anchor="t" anchorCtr="0">
              <a:noAutofit/>
            </a:bodyPr>
            <a:lstStyle/>
            <a:p>
              <a:pPr marL="0" lvl="1" defTabSz="1466850">
                <a:spcBef>
                  <a:spcPct val="0"/>
                </a:spcBef>
                <a:spcAft>
                  <a:spcPct val="15000"/>
                </a:spcAft>
              </a:pPr>
              <a:r>
                <a:rPr lang="en-GB" dirty="0"/>
                <a:t>Search multiple word endings at the same time. </a:t>
              </a:r>
            </a:p>
            <a:p>
              <a:pPr marL="0" lvl="1" defTabSz="1466850">
                <a:spcBef>
                  <a:spcPct val="0"/>
                </a:spcBef>
                <a:spcAft>
                  <a:spcPct val="15000"/>
                </a:spcAft>
              </a:pPr>
              <a:r>
                <a:rPr lang="en-GB" i="1" kern="1200" dirty="0"/>
                <a:t>Example: </a:t>
              </a:r>
              <a:r>
                <a:rPr lang="en-GB" i="1" dirty="0"/>
                <a:t>teen</a:t>
              </a:r>
              <a:r>
                <a:rPr lang="en-GB" kern="1200" dirty="0"/>
                <a:t>*</a:t>
              </a:r>
            </a:p>
            <a:p>
              <a:pPr lvl="0" fontAlgn="t">
                <a:lnSpc>
                  <a:spcPct val="100000"/>
                </a:lnSpc>
              </a:pPr>
              <a:r>
                <a:rPr lang="en-GB" i="1" kern="1200" dirty="0"/>
                <a:t>This will </a:t>
              </a:r>
              <a:r>
                <a:rPr lang="en-GB" i="1" dirty="0"/>
                <a:t>find: </a:t>
              </a:r>
            </a:p>
            <a:p>
              <a:pPr marL="285750" lvl="0" indent="-285750" fontAlgn="t">
                <a:lnSpc>
                  <a:spcPct val="100000"/>
                </a:lnSpc>
                <a:buFont typeface="Arial" panose="020B0604020202020204" pitchFamily="34" charset="0"/>
                <a:buChar char="•"/>
              </a:pPr>
              <a:r>
                <a:rPr lang="en-GB" i="1" dirty="0"/>
                <a:t>teen</a:t>
              </a:r>
            </a:p>
            <a:p>
              <a:pPr marL="285750" lvl="0" indent="-285750" fontAlgn="t">
                <a:lnSpc>
                  <a:spcPct val="100000"/>
                </a:lnSpc>
                <a:buFont typeface="Arial" panose="020B0604020202020204" pitchFamily="34" charset="0"/>
                <a:buChar char="•"/>
              </a:pPr>
              <a:r>
                <a:rPr lang="en-GB" i="1" dirty="0"/>
                <a:t>Teenager</a:t>
              </a:r>
            </a:p>
            <a:p>
              <a:pPr marL="285750" lvl="0" indent="-285750" fontAlgn="t">
                <a:lnSpc>
                  <a:spcPct val="100000"/>
                </a:lnSpc>
                <a:buFont typeface="Arial" panose="020B0604020202020204" pitchFamily="34" charset="0"/>
                <a:buChar char="•"/>
              </a:pPr>
              <a:r>
                <a:rPr lang="en-GB" i="1" dirty="0"/>
                <a:t>teenagers</a:t>
              </a:r>
            </a:p>
            <a:p>
              <a:pPr marL="285750" lvl="0" indent="-285750" fontAlgn="t">
                <a:lnSpc>
                  <a:spcPct val="100000"/>
                </a:lnSpc>
                <a:buFont typeface="Arial" panose="020B0604020202020204" pitchFamily="34" charset="0"/>
                <a:buChar char="•"/>
              </a:pPr>
              <a:endParaRPr lang="en-GB" i="1" dirty="0"/>
            </a:p>
            <a:p>
              <a:pPr fontAlgn="t"/>
              <a:r>
                <a:rPr lang="en-GB" dirty="0"/>
                <a:t>Saves time and increases sensitivity</a:t>
              </a:r>
            </a:p>
            <a:p>
              <a:pPr marL="285750" lvl="0" indent="-285750" fontAlgn="t">
                <a:lnSpc>
                  <a:spcPct val="100000"/>
                </a:lnSpc>
                <a:buFont typeface="Arial" panose="020B0604020202020204" pitchFamily="34" charset="0"/>
                <a:buChar char="•"/>
              </a:pPr>
              <a:endParaRPr lang="en-GB" i="1" dirty="0"/>
            </a:p>
            <a:p>
              <a:pPr marL="0" lvl="1" defTabSz="1466850">
                <a:spcBef>
                  <a:spcPct val="0"/>
                </a:spcBef>
                <a:spcAft>
                  <a:spcPct val="15000"/>
                </a:spcAft>
              </a:pPr>
              <a:endParaRPr lang="en-GB" i="1" kern="1200" dirty="0"/>
            </a:p>
          </p:txBody>
        </p:sp>
        <p:sp>
          <p:nvSpPr>
            <p:cNvPr id="12" name="Freeform: Shape 11">
              <a:extLst>
                <a:ext uri="{FF2B5EF4-FFF2-40B4-BE49-F238E27FC236}">
                  <a16:creationId xmlns:a16="http://schemas.microsoft.com/office/drawing/2014/main" id="{86672D6C-FA59-D880-8433-EB1E54683F32}"/>
                </a:ext>
              </a:extLst>
            </p:cNvPr>
            <p:cNvSpPr/>
            <p:nvPr/>
          </p:nvSpPr>
          <p:spPr>
            <a:xfrm>
              <a:off x="7820356" y="1997018"/>
              <a:ext cx="3060972" cy="657093"/>
            </a:xfrm>
            <a:custGeom>
              <a:avLst/>
              <a:gdLst>
                <a:gd name="csX0" fmla="*/ 0 w 3060972"/>
                <a:gd name="csY0" fmla="*/ 0 h 1198702"/>
                <a:gd name="csX1" fmla="*/ 3060972 w 3060972"/>
                <a:gd name="csY1" fmla="*/ 0 h 1198702"/>
                <a:gd name="csX2" fmla="*/ 3060972 w 3060972"/>
                <a:gd name="csY2" fmla="*/ 1198702 h 1198702"/>
                <a:gd name="csX3" fmla="*/ 0 w 3060972"/>
                <a:gd name="csY3" fmla="*/ 1198702 h 1198702"/>
                <a:gd name="csX4" fmla="*/ 0 w 3060972"/>
                <a:gd name="csY4" fmla="*/ 0 h 1198702"/>
              </a:gdLst>
              <a:ahLst/>
              <a:cxnLst>
                <a:cxn ang="0">
                  <a:pos x="csX0" y="csY0"/>
                </a:cxn>
                <a:cxn ang="0">
                  <a:pos x="csX1" y="csY1"/>
                </a:cxn>
                <a:cxn ang="0">
                  <a:pos x="csX2" y="csY2"/>
                </a:cxn>
                <a:cxn ang="0">
                  <a:pos x="csX3" y="csY3"/>
                </a:cxn>
                <a:cxn ang="0">
                  <a:pos x="csX4" y="csY4"/>
                </a:cxn>
              </a:cxnLst>
              <a:rect l="l" t="t" r="r" b="b"/>
              <a:pathLst>
                <a:path w="3060972" h="1198702">
                  <a:moveTo>
                    <a:pt x="0" y="0"/>
                  </a:moveTo>
                  <a:lnTo>
                    <a:pt x="3060972" y="0"/>
                  </a:lnTo>
                  <a:lnTo>
                    <a:pt x="3060972" y="1198702"/>
                  </a:lnTo>
                  <a:lnTo>
                    <a:pt x="0" y="1198702"/>
                  </a:lnTo>
                  <a:lnTo>
                    <a:pt x="0" y="0"/>
                  </a:lnTo>
                  <a:close/>
                </a:path>
              </a:pathLst>
            </a:custGeom>
          </p:spPr>
          <p:style>
            <a:lnRef idx="2">
              <a:schemeClr val="accent2">
                <a:hueOff val="6443614"/>
                <a:satOff val="-18493"/>
                <a:lumOff val="-29609"/>
                <a:alphaOff val="0"/>
              </a:schemeClr>
            </a:lnRef>
            <a:fillRef idx="1">
              <a:schemeClr val="accent2">
                <a:hueOff val="6443614"/>
                <a:satOff val="-18493"/>
                <a:lumOff val="-29609"/>
                <a:alphaOff val="0"/>
              </a:schemeClr>
            </a:fillRef>
            <a:effectRef idx="0">
              <a:schemeClr val="accent2">
                <a:hueOff val="6443614"/>
                <a:satOff val="-18493"/>
                <a:lumOff val="-29609"/>
                <a:alphaOff val="0"/>
              </a:schemeClr>
            </a:effectRef>
            <a:fontRef idx="minor">
              <a:schemeClr val="lt1"/>
            </a:fontRef>
          </p:style>
          <p:txBody>
            <a:bodyPr spcFirstLastPara="0" vert="horz" wrap="square" lIns="234696" tIns="134112" rIns="234696" bIns="134112" numCol="1" spcCol="1270" anchor="ctr" anchorCtr="0">
              <a:noAutofit/>
            </a:bodyPr>
            <a:lstStyle/>
            <a:p>
              <a:pPr marL="0" lvl="0" indent="0" algn="ctr" defTabSz="1466850">
                <a:lnSpc>
                  <a:spcPct val="90000"/>
                </a:lnSpc>
                <a:spcBef>
                  <a:spcPct val="0"/>
                </a:spcBef>
                <a:spcAft>
                  <a:spcPct val="35000"/>
                </a:spcAft>
                <a:buNone/>
              </a:pPr>
              <a:r>
                <a:rPr lang="en-GB" sz="3300" kern="1200" dirty="0"/>
                <a:t>Brackets</a:t>
              </a:r>
            </a:p>
          </p:txBody>
        </p:sp>
        <p:sp>
          <p:nvSpPr>
            <p:cNvPr id="13" name="Freeform: Shape 12">
              <a:extLst>
                <a:ext uri="{FF2B5EF4-FFF2-40B4-BE49-F238E27FC236}">
                  <a16:creationId xmlns:a16="http://schemas.microsoft.com/office/drawing/2014/main" id="{76A4B882-8BFF-AD34-44CA-7D9996B87E53}"/>
                </a:ext>
              </a:extLst>
            </p:cNvPr>
            <p:cNvSpPr/>
            <p:nvPr/>
          </p:nvSpPr>
          <p:spPr>
            <a:xfrm>
              <a:off x="7820356" y="2654112"/>
              <a:ext cx="3060972" cy="1990969"/>
            </a:xfrm>
            <a:custGeom>
              <a:avLst/>
              <a:gdLst>
                <a:gd name="csX0" fmla="*/ 0 w 3060972"/>
                <a:gd name="csY0" fmla="*/ 0 h 1449360"/>
                <a:gd name="csX1" fmla="*/ 3060972 w 3060972"/>
                <a:gd name="csY1" fmla="*/ 0 h 1449360"/>
                <a:gd name="csX2" fmla="*/ 3060972 w 3060972"/>
                <a:gd name="csY2" fmla="*/ 1449360 h 1449360"/>
                <a:gd name="csX3" fmla="*/ 0 w 3060972"/>
                <a:gd name="csY3" fmla="*/ 1449360 h 1449360"/>
                <a:gd name="csX4" fmla="*/ 0 w 3060972"/>
                <a:gd name="csY4" fmla="*/ 0 h 1449360"/>
              </a:gdLst>
              <a:ahLst/>
              <a:cxnLst>
                <a:cxn ang="0">
                  <a:pos x="csX0" y="csY0"/>
                </a:cxn>
                <a:cxn ang="0">
                  <a:pos x="csX1" y="csY1"/>
                </a:cxn>
                <a:cxn ang="0">
                  <a:pos x="csX2" y="csY2"/>
                </a:cxn>
                <a:cxn ang="0">
                  <a:pos x="csX3" y="csY3"/>
                </a:cxn>
                <a:cxn ang="0">
                  <a:pos x="csX4" y="csY4"/>
                </a:cxn>
              </a:cxnLst>
              <a:rect l="l" t="t" r="r" b="b"/>
              <a:pathLst>
                <a:path w="3060972" h="1449360">
                  <a:moveTo>
                    <a:pt x="0" y="0"/>
                  </a:moveTo>
                  <a:lnTo>
                    <a:pt x="3060972" y="0"/>
                  </a:lnTo>
                  <a:lnTo>
                    <a:pt x="3060972" y="1449360"/>
                  </a:lnTo>
                  <a:lnTo>
                    <a:pt x="0" y="1449360"/>
                  </a:lnTo>
                  <a:lnTo>
                    <a:pt x="0" y="0"/>
                  </a:lnTo>
                  <a:close/>
                </a:path>
              </a:pathLst>
            </a:custGeom>
          </p:spPr>
          <p:style>
            <a:lnRef idx="2">
              <a:schemeClr val="accent2">
                <a:tint val="40000"/>
                <a:alpha val="90000"/>
                <a:hueOff val="6734718"/>
                <a:satOff val="-62232"/>
                <a:lumOff val="-7015"/>
                <a:alphaOff val="0"/>
              </a:schemeClr>
            </a:lnRef>
            <a:fillRef idx="1">
              <a:schemeClr val="accent2">
                <a:tint val="40000"/>
                <a:alpha val="90000"/>
                <a:hueOff val="6734718"/>
                <a:satOff val="-62232"/>
                <a:lumOff val="-7015"/>
                <a:alphaOff val="0"/>
              </a:schemeClr>
            </a:fillRef>
            <a:effectRef idx="0">
              <a:schemeClr val="accent2">
                <a:tint val="40000"/>
                <a:alpha val="90000"/>
                <a:hueOff val="6734718"/>
                <a:satOff val="-62232"/>
                <a:lumOff val="-7015"/>
                <a:alphaOff val="0"/>
              </a:schemeClr>
            </a:effectRef>
            <a:fontRef idx="minor">
              <a:schemeClr val="dk1">
                <a:hueOff val="0"/>
                <a:satOff val="0"/>
                <a:lumOff val="0"/>
                <a:alphaOff val="0"/>
              </a:schemeClr>
            </a:fontRef>
          </p:style>
          <p:txBody>
            <a:bodyPr spcFirstLastPara="0" vert="horz" wrap="square" lIns="176022" tIns="176022" rIns="234696" bIns="264033" numCol="1" spcCol="1270" anchor="t" anchorCtr="0">
              <a:noAutofit/>
            </a:bodyPr>
            <a:lstStyle/>
            <a:p>
              <a:pPr marL="0" lvl="1" defTabSz="1466850">
                <a:spcBef>
                  <a:spcPct val="0"/>
                </a:spcBef>
                <a:spcAft>
                  <a:spcPct val="15000"/>
                </a:spcAft>
              </a:pPr>
              <a:r>
                <a:rPr lang="en-GB" dirty="0"/>
                <a:t>Use brackets to group concepts</a:t>
              </a:r>
            </a:p>
            <a:p>
              <a:pPr marL="0" lvl="1" defTabSz="1466850">
                <a:spcBef>
                  <a:spcPct val="0"/>
                </a:spcBef>
                <a:spcAft>
                  <a:spcPct val="15000"/>
                </a:spcAft>
              </a:pPr>
              <a:r>
                <a:rPr lang="en-GB" i="1" kern="1200" dirty="0"/>
                <a:t>Example: </a:t>
              </a:r>
            </a:p>
            <a:p>
              <a:pPr marL="0" lvl="1" defTabSz="1466850">
                <a:spcBef>
                  <a:spcPct val="0"/>
                </a:spcBef>
                <a:spcAft>
                  <a:spcPct val="15000"/>
                </a:spcAft>
              </a:pPr>
              <a:endParaRPr lang="en-GB" dirty="0"/>
            </a:p>
            <a:p>
              <a:pPr marL="0" lvl="1" defTabSz="1466850">
                <a:spcBef>
                  <a:spcPct val="0"/>
                </a:spcBef>
                <a:spcAft>
                  <a:spcPct val="15000"/>
                </a:spcAft>
              </a:pPr>
              <a:endParaRPr lang="en-GB" kern="1200" dirty="0"/>
            </a:p>
          </p:txBody>
        </p:sp>
      </p:grpSp>
      <p:sp>
        <p:nvSpPr>
          <p:cNvPr id="15" name="TextBox 14">
            <a:extLst>
              <a:ext uri="{FF2B5EF4-FFF2-40B4-BE49-F238E27FC236}">
                <a16:creationId xmlns:a16="http://schemas.microsoft.com/office/drawing/2014/main" id="{B574619A-EEB9-453B-7877-EAFC66674AA4}"/>
              </a:ext>
            </a:extLst>
          </p:cNvPr>
          <p:cNvSpPr txBox="1"/>
          <p:nvPr/>
        </p:nvSpPr>
        <p:spPr>
          <a:xfrm>
            <a:off x="8055022" y="3688691"/>
            <a:ext cx="2817687" cy="923330"/>
          </a:xfrm>
          <a:prstGeom prst="rect">
            <a:avLst/>
          </a:prstGeom>
          <a:noFill/>
        </p:spPr>
        <p:txBody>
          <a:bodyPr wrap="square">
            <a:spAutoFit/>
          </a:bodyPr>
          <a:lstStyle/>
          <a:p>
            <a:r>
              <a:rPr lang="en-GB" sz="1800" dirty="0"/>
              <a:t>(teen* OR adolescent* OR “young people” OR youth*”) </a:t>
            </a:r>
            <a:endParaRPr lang="en-GB" dirty="0"/>
          </a:p>
        </p:txBody>
      </p:sp>
    </p:spTree>
    <p:extLst>
      <p:ext uri="{BB962C8B-B14F-4D97-AF65-F5344CB8AC3E}">
        <p14:creationId xmlns:p14="http://schemas.microsoft.com/office/powerpoint/2010/main" val="2615947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A73F1-5AF1-F672-F69E-372378A15BBA}"/>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9C9812F3-F01D-E817-32B7-580D748A3C6D}"/>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7800"/>
          <a:stretch>
            <a:fillRect/>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07698DA1-61F3-5B08-B7EF-8B0C642361C1}"/>
              </a:ext>
            </a:extLst>
          </p:cNvPr>
          <p:cNvSpPr>
            <a:spLocks noGrp="1"/>
          </p:cNvSpPr>
          <p:nvPr>
            <p:ph type="title"/>
          </p:nvPr>
        </p:nvSpPr>
        <p:spPr>
          <a:xfrm>
            <a:off x="838200" y="365125"/>
            <a:ext cx="3822189" cy="1899912"/>
          </a:xfrm>
        </p:spPr>
        <p:txBody>
          <a:bodyPr>
            <a:normAutofit/>
          </a:bodyPr>
          <a:lstStyle/>
          <a:p>
            <a:r>
              <a:rPr lang="en-GB" sz="4000"/>
              <a:t>Let’s get to work</a:t>
            </a:r>
          </a:p>
        </p:txBody>
      </p:sp>
      <p:sp>
        <p:nvSpPr>
          <p:cNvPr id="3" name="Content Placeholder 2">
            <a:extLst>
              <a:ext uri="{FF2B5EF4-FFF2-40B4-BE49-F238E27FC236}">
                <a16:creationId xmlns:a16="http://schemas.microsoft.com/office/drawing/2014/main" id="{F2EFBAD0-1993-400F-15CE-258F70B225D9}"/>
              </a:ext>
            </a:extLst>
          </p:cNvPr>
          <p:cNvSpPr>
            <a:spLocks noGrp="1"/>
          </p:cNvSpPr>
          <p:nvPr>
            <p:ph idx="1"/>
          </p:nvPr>
        </p:nvSpPr>
        <p:spPr>
          <a:xfrm>
            <a:off x="48487" y="2091301"/>
            <a:ext cx="5562604" cy="3742762"/>
          </a:xfrm>
        </p:spPr>
        <p:txBody>
          <a:bodyPr>
            <a:normAutofit/>
          </a:bodyPr>
          <a:lstStyle/>
          <a:p>
            <a:pPr marL="0" indent="0">
              <a:buNone/>
            </a:pPr>
            <a:r>
              <a:rPr lang="en-GB" sz="1700" b="1" dirty="0"/>
              <a:t>4. Combine your keywords with Boolean operators</a:t>
            </a:r>
          </a:p>
          <a:p>
            <a:pPr marL="0" indent="0">
              <a:buNone/>
            </a:pPr>
            <a:endParaRPr lang="en-GB" sz="1700" b="1" dirty="0"/>
          </a:p>
          <a:p>
            <a:pPr marL="0" indent="0">
              <a:buNone/>
            </a:pPr>
            <a:r>
              <a:rPr lang="en-GB" sz="1700" dirty="0"/>
              <a:t>On your A3 paper:</a:t>
            </a:r>
          </a:p>
          <a:p>
            <a:pPr marL="0" indent="0">
              <a:buNone/>
            </a:pPr>
            <a:endParaRPr lang="en-GB" sz="1700" dirty="0"/>
          </a:p>
          <a:p>
            <a:pPr marL="0" indent="0">
              <a:buNone/>
            </a:pPr>
            <a:r>
              <a:rPr lang="en-GB" sz="1700" dirty="0"/>
              <a:t>OR: combine KEYWORDS with OR in the brackets</a:t>
            </a:r>
          </a:p>
          <a:p>
            <a:pPr marL="0" indent="0">
              <a:buNone/>
            </a:pPr>
            <a:r>
              <a:rPr lang="en-GB" sz="1700" dirty="0"/>
              <a:t>AND: combine CONCEPTS with AND</a:t>
            </a:r>
          </a:p>
          <a:p>
            <a:pPr marL="0" indent="0">
              <a:buNone/>
            </a:pPr>
            <a:r>
              <a:rPr lang="en-GB" sz="1700" dirty="0"/>
              <a:t>NOT: exclude CONCEPTS from the search string</a:t>
            </a:r>
          </a:p>
        </p:txBody>
      </p:sp>
      <p:sp>
        <p:nvSpPr>
          <p:cNvPr id="4" name="Date Placeholder 3">
            <a:extLst>
              <a:ext uri="{FF2B5EF4-FFF2-40B4-BE49-F238E27FC236}">
                <a16:creationId xmlns:a16="http://schemas.microsoft.com/office/drawing/2014/main" id="{A04AF04B-A6F4-7D4B-F519-0711AD44F1DA}"/>
              </a:ext>
            </a:extLst>
          </p:cNvPr>
          <p:cNvSpPr>
            <a:spLocks noGrp="1"/>
          </p:cNvSpPr>
          <p:nvPr>
            <p:ph type="dt" sz="half" idx="10"/>
          </p:nvPr>
        </p:nvSpPr>
        <p:spPr>
          <a:xfrm>
            <a:off x="838200" y="6356350"/>
            <a:ext cx="2743200" cy="365125"/>
          </a:xfrm>
        </p:spPr>
        <p:txBody>
          <a:bodyPr>
            <a:normAutofit/>
          </a:bodyPr>
          <a:lstStyle/>
          <a:p>
            <a:pPr>
              <a:spcAft>
                <a:spcPts val="600"/>
              </a:spcAft>
            </a:pPr>
            <a:r>
              <a:rPr lang="en-GB"/>
              <a:t>16/10/2026</a:t>
            </a:r>
          </a:p>
        </p:txBody>
      </p:sp>
      <p:sp>
        <p:nvSpPr>
          <p:cNvPr id="5" name="Footer Placeholder 4">
            <a:extLst>
              <a:ext uri="{FF2B5EF4-FFF2-40B4-BE49-F238E27FC236}">
                <a16:creationId xmlns:a16="http://schemas.microsoft.com/office/drawing/2014/main" id="{0D69D17B-EBB2-05E4-C1E7-AC955A2694E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FFFFFF"/>
                </a:solidFill>
              </a:rPr>
              <a:t>BMHP6020</a:t>
            </a:r>
          </a:p>
        </p:txBody>
      </p:sp>
      <p:sp>
        <p:nvSpPr>
          <p:cNvPr id="6" name="Slide Number Placeholder 5">
            <a:extLst>
              <a:ext uri="{FF2B5EF4-FFF2-40B4-BE49-F238E27FC236}">
                <a16:creationId xmlns:a16="http://schemas.microsoft.com/office/drawing/2014/main" id="{84F82E4E-3537-DB10-CA19-7F640790DE66}"/>
              </a:ext>
            </a:extLst>
          </p:cNvPr>
          <p:cNvSpPr>
            <a:spLocks noGrp="1"/>
          </p:cNvSpPr>
          <p:nvPr>
            <p:ph type="sldNum" sz="quarter" idx="12"/>
          </p:nvPr>
        </p:nvSpPr>
        <p:spPr>
          <a:xfrm>
            <a:off x="8610600" y="6356350"/>
            <a:ext cx="2743200" cy="365125"/>
          </a:xfrm>
        </p:spPr>
        <p:txBody>
          <a:bodyPr>
            <a:normAutofit/>
          </a:bodyPr>
          <a:lstStyle/>
          <a:p>
            <a:pPr>
              <a:spcAft>
                <a:spcPts val="600"/>
              </a:spcAft>
            </a:pPr>
            <a:fld id="{B53DB5CC-5D1C-4051-931B-474B6E04D7BE}" type="slidenum">
              <a:rPr lang="en-GB">
                <a:solidFill>
                  <a:srgbClr val="FFFFFF"/>
                </a:solidFill>
              </a:rPr>
              <a:pPr>
                <a:spcAft>
                  <a:spcPts val="600"/>
                </a:spcAft>
              </a:pPr>
              <a:t>23</a:t>
            </a:fld>
            <a:endParaRPr lang="en-GB">
              <a:solidFill>
                <a:srgbClr val="FFFFFF"/>
              </a:solidFill>
            </a:endParaRPr>
          </a:p>
        </p:txBody>
      </p:sp>
    </p:spTree>
    <p:extLst>
      <p:ext uri="{BB962C8B-B14F-4D97-AF65-F5344CB8AC3E}">
        <p14:creationId xmlns:p14="http://schemas.microsoft.com/office/powerpoint/2010/main" val="368573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12991-1ED6-DC75-C2E3-2D3BBB0EC9A5}"/>
              </a:ext>
            </a:extLst>
          </p:cNvPr>
          <p:cNvSpPr>
            <a:spLocks noGrp="1"/>
          </p:cNvSpPr>
          <p:nvPr>
            <p:ph type="title"/>
          </p:nvPr>
        </p:nvSpPr>
        <p:spPr>
          <a:xfrm>
            <a:off x="838200" y="320675"/>
            <a:ext cx="10515600" cy="1325563"/>
          </a:xfrm>
        </p:spPr>
        <p:txBody>
          <a:bodyPr/>
          <a:lstStyle/>
          <a:p>
            <a:pPr algn="ctr"/>
            <a:r>
              <a:rPr lang="en-GB" dirty="0"/>
              <a:t>You just developed your search strategy</a:t>
            </a:r>
          </a:p>
        </p:txBody>
      </p:sp>
      <p:pic>
        <p:nvPicPr>
          <p:cNvPr id="7" name="Online Media 6" title="everyone clapping at the oscars">
            <a:hlinkClick r:id="" action="ppaction://media"/>
            <a:extLst>
              <a:ext uri="{FF2B5EF4-FFF2-40B4-BE49-F238E27FC236}">
                <a16:creationId xmlns:a16="http://schemas.microsoft.com/office/drawing/2014/main" id="{FEBCAABD-E1D8-2532-7A4B-F1742BE77D04}"/>
              </a:ext>
            </a:extLst>
          </p:cNvPr>
          <p:cNvPicPr>
            <a:picLocks noGrp="1" noRot="1" noChangeAspect="1"/>
          </p:cNvPicPr>
          <p:nvPr>
            <p:ph idx="1"/>
            <a:videoFile r:link="rId1"/>
          </p:nvPr>
        </p:nvPicPr>
        <p:blipFill>
          <a:blip r:embed="rId3"/>
          <a:stretch>
            <a:fillRect/>
          </a:stretch>
        </p:blipFill>
        <p:spPr>
          <a:xfrm>
            <a:off x="1852773" y="1561181"/>
            <a:ext cx="8486453" cy="4795169"/>
          </a:xfrm>
          <a:prstGeom prst="rect">
            <a:avLst/>
          </a:prstGeom>
        </p:spPr>
      </p:pic>
      <p:sp>
        <p:nvSpPr>
          <p:cNvPr id="4" name="Date Placeholder 3">
            <a:extLst>
              <a:ext uri="{FF2B5EF4-FFF2-40B4-BE49-F238E27FC236}">
                <a16:creationId xmlns:a16="http://schemas.microsoft.com/office/drawing/2014/main" id="{AB714608-AF3B-AF3A-58D6-CF15223DF614}"/>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6E14C516-7509-8FAF-FEFF-46E82A32B019}"/>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3770479D-7C40-8F21-898A-3018FEB3C1E3}"/>
              </a:ext>
            </a:extLst>
          </p:cNvPr>
          <p:cNvSpPr>
            <a:spLocks noGrp="1"/>
          </p:cNvSpPr>
          <p:nvPr>
            <p:ph type="sldNum" sz="quarter" idx="12"/>
          </p:nvPr>
        </p:nvSpPr>
        <p:spPr/>
        <p:txBody>
          <a:bodyPr/>
          <a:lstStyle/>
          <a:p>
            <a:fld id="{B53DB5CC-5D1C-4051-931B-474B6E04D7BE}" type="slidenum">
              <a:rPr lang="en-GB" smtClean="0"/>
              <a:t>24</a:t>
            </a:fld>
            <a:endParaRPr lang="en-GB"/>
          </a:p>
        </p:txBody>
      </p:sp>
    </p:spTree>
    <p:extLst>
      <p:ext uri="{BB962C8B-B14F-4D97-AF65-F5344CB8AC3E}">
        <p14:creationId xmlns:p14="http://schemas.microsoft.com/office/powerpoint/2010/main" val="2646916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D0F35CD-1134-BEA0-9A3B-C098ADDF91EA}"/>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0500B735-F72B-5066-72F7-2CCD497FF80F}"/>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9CF2D260-950D-92EF-06FC-B3949AF28B3C}"/>
              </a:ext>
            </a:extLst>
          </p:cNvPr>
          <p:cNvSpPr>
            <a:spLocks noGrp="1"/>
          </p:cNvSpPr>
          <p:nvPr>
            <p:ph type="sldNum" sz="quarter" idx="12"/>
          </p:nvPr>
        </p:nvSpPr>
        <p:spPr/>
        <p:txBody>
          <a:bodyPr/>
          <a:lstStyle/>
          <a:p>
            <a:fld id="{B53DB5CC-5D1C-4051-931B-474B6E04D7BE}" type="slidenum">
              <a:rPr lang="en-GB" smtClean="0"/>
              <a:t>25</a:t>
            </a:fld>
            <a:endParaRPr lang="en-GB"/>
          </a:p>
        </p:txBody>
      </p:sp>
      <p:pic>
        <p:nvPicPr>
          <p:cNvPr id="7" name="Content Placeholder 7">
            <a:extLst>
              <a:ext uri="{FF2B5EF4-FFF2-40B4-BE49-F238E27FC236}">
                <a16:creationId xmlns:a16="http://schemas.microsoft.com/office/drawing/2014/main" id="{F78A5815-5D05-8899-BCB7-061479793895}"/>
              </a:ext>
            </a:extLst>
          </p:cNvPr>
          <p:cNvPicPr>
            <a:picLocks noChangeAspect="1"/>
          </p:cNvPicPr>
          <p:nvPr/>
        </p:nvPicPr>
        <p:blipFill>
          <a:blip r:embed="rId2">
            <a:extLst>
              <a:ext uri="{28A0092B-C50C-407E-A947-70E740481C1C}">
                <a14:useLocalDpi xmlns:a14="http://schemas.microsoft.com/office/drawing/2010/main" val="0"/>
              </a:ext>
            </a:extLst>
          </a:blip>
          <a:srcRect b="58060"/>
          <a:stretch>
            <a:fillRect/>
          </a:stretch>
        </p:blipFill>
        <p:spPr>
          <a:xfrm>
            <a:off x="1166000" y="365125"/>
            <a:ext cx="9860000" cy="3779151"/>
          </a:xfrm>
          <a:prstGeom prst="rect">
            <a:avLst/>
          </a:prstGeom>
        </p:spPr>
      </p:pic>
      <p:pic>
        <p:nvPicPr>
          <p:cNvPr id="8" name="Picture 7">
            <a:extLst>
              <a:ext uri="{FF2B5EF4-FFF2-40B4-BE49-F238E27FC236}">
                <a16:creationId xmlns:a16="http://schemas.microsoft.com/office/drawing/2014/main" id="{9F60A38B-6252-5F21-3271-7422683A7A41}"/>
              </a:ext>
            </a:extLst>
          </p:cNvPr>
          <p:cNvPicPr>
            <a:picLocks noChangeAspect="1"/>
          </p:cNvPicPr>
          <p:nvPr/>
        </p:nvPicPr>
        <p:blipFill>
          <a:blip r:embed="rId2">
            <a:extLst>
              <a:ext uri="{28A0092B-C50C-407E-A947-70E740481C1C}">
                <a14:useLocalDpi xmlns:a14="http://schemas.microsoft.com/office/drawing/2010/main" val="0"/>
              </a:ext>
            </a:extLst>
          </a:blip>
          <a:srcRect t="67662" b="18875"/>
          <a:stretch>
            <a:fillRect/>
          </a:stretch>
        </p:blipFill>
        <p:spPr>
          <a:xfrm>
            <a:off x="401884" y="4144276"/>
            <a:ext cx="11436048" cy="1406998"/>
          </a:xfrm>
          <a:prstGeom prst="rect">
            <a:avLst/>
          </a:prstGeom>
        </p:spPr>
      </p:pic>
    </p:spTree>
    <p:extLst>
      <p:ext uri="{BB962C8B-B14F-4D97-AF65-F5344CB8AC3E}">
        <p14:creationId xmlns:p14="http://schemas.microsoft.com/office/powerpoint/2010/main" val="3784420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25D9A921-A650-B098-3A44-A615A97145D4}"/>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8153" r="-9"/>
          <a:stretch>
            <a:fillRect/>
          </a:stretch>
        </p:blipFill>
        <p:spPr>
          <a:xfrm>
            <a:off x="5870864" y="1282"/>
            <a:ext cx="6321136" cy="6856718"/>
          </a:xfrm>
          <a:prstGeom prst="rect">
            <a:avLst/>
          </a:prstGeom>
        </p:spPr>
      </p:pic>
      <p:sp>
        <p:nvSpPr>
          <p:cNvPr id="4" name="Date Placeholder 3">
            <a:extLst>
              <a:ext uri="{FF2B5EF4-FFF2-40B4-BE49-F238E27FC236}">
                <a16:creationId xmlns:a16="http://schemas.microsoft.com/office/drawing/2014/main" id="{3EE33B18-414D-54C2-4169-10C78D99C75C}"/>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19 October 2026</a:t>
            </a:r>
          </a:p>
        </p:txBody>
      </p:sp>
      <p:sp>
        <p:nvSpPr>
          <p:cNvPr id="5" name="Footer Placeholder 4">
            <a:extLst>
              <a:ext uri="{FF2B5EF4-FFF2-40B4-BE49-F238E27FC236}">
                <a16:creationId xmlns:a16="http://schemas.microsoft.com/office/drawing/2014/main" id="{41DA63DE-B1FA-0CA1-2A84-F12D5435857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72CB035B-AA00-4F21-2F22-F28968A99D9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0B8E9F4-D03E-4B6F-8B91-DBAAAD27DB46}" type="slidenum">
              <a:rPr lang="en-US">
                <a:solidFill>
                  <a:srgbClr val="FFFFFF"/>
                </a:solidFill>
              </a:rPr>
              <a:pPr>
                <a:spcAft>
                  <a:spcPts val="600"/>
                </a:spcAft>
              </a:pPr>
              <a:t>26</a:t>
            </a:fld>
            <a:endParaRPr lang="en-US">
              <a:solidFill>
                <a:srgbClr val="FFFFFF"/>
              </a:solidFill>
            </a:endParaRPr>
          </a:p>
        </p:txBody>
      </p:sp>
      <p:sp>
        <p:nvSpPr>
          <p:cNvPr id="9" name="Rectangle 8">
            <a:extLst>
              <a:ext uri="{FF2B5EF4-FFF2-40B4-BE49-F238E27FC236}">
                <a16:creationId xmlns:a16="http://schemas.microsoft.com/office/drawing/2014/main" id="{599DED0E-CA70-B2DF-8050-A20BB231967E}"/>
              </a:ext>
            </a:extLst>
          </p:cNvPr>
          <p:cNvSpPr/>
          <p:nvPr/>
        </p:nvSpPr>
        <p:spPr>
          <a:xfrm>
            <a:off x="271896" y="3565525"/>
            <a:ext cx="7076209" cy="2790825"/>
          </a:xfrm>
          <a:prstGeom prst="rect">
            <a:avLst/>
          </a:prstGeom>
          <a:solidFill>
            <a:srgbClr val="6633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02D3A93-078D-E0CB-66C5-FBC31DD7BDF4}"/>
              </a:ext>
            </a:extLst>
          </p:cNvPr>
          <p:cNvSpPr txBox="1"/>
          <p:nvPr/>
        </p:nvSpPr>
        <p:spPr>
          <a:xfrm>
            <a:off x="436418" y="4177145"/>
            <a:ext cx="6722918" cy="1569660"/>
          </a:xfrm>
          <a:prstGeom prst="rect">
            <a:avLst/>
          </a:prstGeom>
          <a:noFill/>
        </p:spPr>
        <p:txBody>
          <a:bodyPr wrap="square" rtlCol="0">
            <a:spAutoFit/>
          </a:bodyPr>
          <a:lstStyle/>
          <a:p>
            <a:pPr algn="ctr"/>
            <a:r>
              <a:rPr lang="en-GB" sz="4800" b="1" dirty="0"/>
              <a:t>COFFEE BREAK</a:t>
            </a:r>
          </a:p>
          <a:p>
            <a:pPr algn="ctr"/>
            <a:r>
              <a:rPr lang="en-GB" sz="4800" b="1" dirty="0"/>
              <a:t>15 mins</a:t>
            </a:r>
          </a:p>
        </p:txBody>
      </p:sp>
    </p:spTree>
    <p:extLst>
      <p:ext uri="{BB962C8B-B14F-4D97-AF65-F5344CB8AC3E}">
        <p14:creationId xmlns:p14="http://schemas.microsoft.com/office/powerpoint/2010/main" val="32216453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854D23A2-6A2D-6A81-6416-122018C6E120}"/>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8160"/>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D0AF622D-5517-C47D-1B8C-C1EFBF0BB739}"/>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Database searches</a:t>
            </a:r>
          </a:p>
        </p:txBody>
      </p:sp>
      <p:sp>
        <p:nvSpPr>
          <p:cNvPr id="15"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3D4083CD-4013-617B-B26C-9124A2B4EAD4}"/>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a:solidFill>
                  <a:srgbClr val="FFFFFF"/>
                </a:solidFill>
                <a:latin typeface="Calibri" panose="020F0502020204030204"/>
              </a:rPr>
              <a:t>16/10/2026</a:t>
            </a:r>
          </a:p>
        </p:txBody>
      </p:sp>
      <p:sp>
        <p:nvSpPr>
          <p:cNvPr id="5" name="Footer Placeholder 4">
            <a:extLst>
              <a:ext uri="{FF2B5EF4-FFF2-40B4-BE49-F238E27FC236}">
                <a16:creationId xmlns:a16="http://schemas.microsoft.com/office/drawing/2014/main" id="{E79675E1-B495-B948-EC5B-387E7CD578C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BMHP6020</a:t>
            </a:r>
          </a:p>
        </p:txBody>
      </p:sp>
      <p:sp>
        <p:nvSpPr>
          <p:cNvPr id="6" name="Slide Number Placeholder 5">
            <a:extLst>
              <a:ext uri="{FF2B5EF4-FFF2-40B4-BE49-F238E27FC236}">
                <a16:creationId xmlns:a16="http://schemas.microsoft.com/office/drawing/2014/main" id="{4D54B008-5667-52DA-2F70-21EAB67FF87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B53DB5CC-5D1C-4051-931B-474B6E04D7BE}" type="slidenum">
              <a:rPr lang="en-US">
                <a:solidFill>
                  <a:srgbClr val="FFFFFF"/>
                </a:solidFill>
                <a:latin typeface="Calibri" panose="020F0502020204030204"/>
              </a:rPr>
              <a:pPr>
                <a:spcAft>
                  <a:spcPts val="600"/>
                </a:spcAft>
                <a:defRPr/>
              </a:pPr>
              <a:t>27</a:t>
            </a:fld>
            <a:endParaRPr lang="en-US">
              <a:solidFill>
                <a:srgbClr val="FFFFFF"/>
              </a:solidFill>
              <a:latin typeface="Calibri" panose="020F0502020204030204"/>
            </a:endParaRPr>
          </a:p>
        </p:txBody>
      </p:sp>
    </p:spTree>
    <p:extLst>
      <p:ext uri="{BB962C8B-B14F-4D97-AF65-F5344CB8AC3E}">
        <p14:creationId xmlns:p14="http://schemas.microsoft.com/office/powerpoint/2010/main" val="429953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A175B-6BC9-61E6-4F17-0FFE481F9CA4}"/>
              </a:ext>
            </a:extLst>
          </p:cNvPr>
          <p:cNvSpPr>
            <a:spLocks noGrp="1"/>
          </p:cNvSpPr>
          <p:nvPr>
            <p:ph type="title"/>
          </p:nvPr>
        </p:nvSpPr>
        <p:spPr>
          <a:xfrm>
            <a:off x="5755598" y="1138036"/>
            <a:ext cx="5598202" cy="1402470"/>
          </a:xfrm>
        </p:spPr>
        <p:txBody>
          <a:bodyPr vert="horz" lIns="91440" tIns="45720" rIns="91440" bIns="45720" rtlCol="0" anchor="t">
            <a:normAutofit/>
          </a:bodyPr>
          <a:lstStyle/>
          <a:p>
            <a:r>
              <a:rPr lang="en-US" sz="3200" b="1" kern="1200">
                <a:solidFill>
                  <a:schemeClr val="tx1"/>
                </a:solidFill>
                <a:latin typeface="+mj-lt"/>
                <a:ea typeface="+mj-ea"/>
                <a:cs typeface="+mj-cs"/>
              </a:rPr>
              <a:t>Searching databases</a:t>
            </a:r>
          </a:p>
        </p:txBody>
      </p:sp>
      <p:pic>
        <p:nvPicPr>
          <p:cNvPr id="7" name="Picture 6">
            <a:extLst>
              <a:ext uri="{FF2B5EF4-FFF2-40B4-BE49-F238E27FC236}">
                <a16:creationId xmlns:a16="http://schemas.microsoft.com/office/drawing/2014/main" id="{8D760858-AAFF-F5A4-C271-5F98117870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2122" y="1182691"/>
            <a:ext cx="4365438" cy="4631764"/>
          </a:xfrm>
          <a:prstGeom prst="rect">
            <a:avLst/>
          </a:prstGeom>
        </p:spPr>
      </p:pic>
      <p:cxnSp>
        <p:nvCxnSpPr>
          <p:cNvPr id="20" name="Straight Connector 1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AF8061E5-C934-45E0-FDC0-9367562A3123}"/>
              </a:ext>
            </a:extLst>
          </p:cNvPr>
          <p:cNvSpPr txBox="1"/>
          <p:nvPr/>
        </p:nvSpPr>
        <p:spPr>
          <a:xfrm>
            <a:off x="5755598" y="2551176"/>
            <a:ext cx="5444382" cy="3591207"/>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700">
                <a:hlinkClick r:id="rId4"/>
              </a:rPr>
              <a:t>Google Scholar </a:t>
            </a: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hlinkClick r:id="rId5"/>
              </a:rPr>
              <a:t>PubMed</a:t>
            </a: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hlinkClick r:id="rId6"/>
              </a:rPr>
              <a:t>CINAHL</a:t>
            </a: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hlinkClick r:id="rId7"/>
              </a:rPr>
              <a:t>SCOPUS</a:t>
            </a: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hlinkClick r:id="rId8"/>
              </a:rPr>
              <a:t>Web of Science</a:t>
            </a:r>
            <a:endParaRPr lang="en-US" sz="1700"/>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hlinkClick r:id="rId9"/>
              </a:rPr>
              <a:t>Cochrane library </a:t>
            </a:r>
            <a:endParaRPr lang="en-US" sz="1700"/>
          </a:p>
        </p:txBody>
      </p:sp>
      <p:sp>
        <p:nvSpPr>
          <p:cNvPr id="4" name="Date Placeholder 3">
            <a:extLst>
              <a:ext uri="{FF2B5EF4-FFF2-40B4-BE49-F238E27FC236}">
                <a16:creationId xmlns:a16="http://schemas.microsoft.com/office/drawing/2014/main" id="{5956A404-2CD3-66FC-CF43-1F0DD6FCFA55}"/>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lumMod val="50000"/>
                    <a:lumOff val="50000"/>
                  </a:schemeClr>
                </a:solidFill>
              </a:rPr>
              <a:t>BMSC4015A - Study and Academic Research Skills</a:t>
            </a:r>
          </a:p>
        </p:txBody>
      </p:sp>
      <p:sp>
        <p:nvSpPr>
          <p:cNvPr id="5" name="Footer Placeholder 4">
            <a:extLst>
              <a:ext uri="{FF2B5EF4-FFF2-40B4-BE49-F238E27FC236}">
                <a16:creationId xmlns:a16="http://schemas.microsoft.com/office/drawing/2014/main" id="{A47CE91E-1DEE-3142-52DA-4F3C2AF5C7DB}"/>
              </a:ext>
            </a:extLst>
          </p:cNvPr>
          <p:cNvSpPr>
            <a:spLocks noGrp="1"/>
          </p:cNvSpPr>
          <p:nvPr>
            <p:ph type="ftr" sz="quarter" idx="11"/>
          </p:nvPr>
        </p:nvSpPr>
        <p:spPr>
          <a:xfrm>
            <a:off x="5755598" y="6356350"/>
            <a:ext cx="3254356"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AB50ED20-8060-1783-E08C-EF0D7893948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CFD72B2-4EB6-4FCF-A89A-DEA01A3779BF}" type="slidenum">
              <a:rPr lang="en-US" smtClean="0">
                <a:solidFill>
                  <a:schemeClr val="tx1">
                    <a:lumMod val="50000"/>
                    <a:lumOff val="50000"/>
                  </a:schemeClr>
                </a:solidFill>
              </a:rPr>
              <a:pPr>
                <a:spcAft>
                  <a:spcPts val="600"/>
                </a:spcAft>
              </a:pPr>
              <a:t>28</a:t>
            </a:fld>
            <a:endParaRPr lang="en-US">
              <a:solidFill>
                <a:schemeClr val="tx1">
                  <a:lumMod val="50000"/>
                  <a:lumOff val="50000"/>
                </a:schemeClr>
              </a:solidFill>
            </a:endParaRPr>
          </a:p>
        </p:txBody>
      </p:sp>
    </p:spTree>
    <p:extLst>
      <p:ext uri="{BB962C8B-B14F-4D97-AF65-F5344CB8AC3E}">
        <p14:creationId xmlns:p14="http://schemas.microsoft.com/office/powerpoint/2010/main" val="11817825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8FB63-FE91-1E12-0447-B3759191C552}"/>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Inclusion and exclusion criteria</a:t>
            </a:r>
          </a:p>
        </p:txBody>
      </p:sp>
      <p:sp>
        <p:nvSpPr>
          <p:cNvPr id="5" name="Footer Placeholder 4">
            <a:extLst>
              <a:ext uri="{FF2B5EF4-FFF2-40B4-BE49-F238E27FC236}">
                <a16:creationId xmlns:a16="http://schemas.microsoft.com/office/drawing/2014/main" id="{E9217DEB-4CEF-C553-C24E-8195715290E2}"/>
              </a:ext>
            </a:extLst>
          </p:cNvPr>
          <p:cNvSpPr>
            <a:spLocks noGrp="1"/>
          </p:cNvSpPr>
          <p:nvPr>
            <p:ph type="ftr" sz="quarter" idx="11"/>
          </p:nvPr>
        </p:nvSpPr>
        <p:spPr>
          <a:xfrm>
            <a:off x="437439" y="6300175"/>
            <a:ext cx="4114800" cy="365125"/>
          </a:xfrm>
        </p:spPr>
        <p:txBody>
          <a:bodyPr>
            <a:normAutofit/>
          </a:bodyPr>
          <a:lstStyle/>
          <a:p>
            <a:pPr algn="l">
              <a:spcAft>
                <a:spcPts val="600"/>
              </a:spcAft>
            </a:pPr>
            <a:r>
              <a:rPr lang="en-GB" sz="1100">
                <a:solidFill>
                  <a:srgbClr val="FFFFFF"/>
                </a:solidFill>
              </a:rPr>
              <a:t>Dr Simona Ferraraccio</a:t>
            </a:r>
          </a:p>
        </p:txBody>
      </p:sp>
      <p:sp>
        <p:nvSpPr>
          <p:cNvPr id="3" name="Content Placeholder 2">
            <a:extLst>
              <a:ext uri="{FF2B5EF4-FFF2-40B4-BE49-F238E27FC236}">
                <a16:creationId xmlns:a16="http://schemas.microsoft.com/office/drawing/2014/main" id="{9E6DD97A-2EA6-D18E-B6EC-A766B267B696}"/>
              </a:ext>
            </a:extLst>
          </p:cNvPr>
          <p:cNvSpPr>
            <a:spLocks noGrp="1"/>
          </p:cNvSpPr>
          <p:nvPr>
            <p:ph idx="1"/>
          </p:nvPr>
        </p:nvSpPr>
        <p:spPr>
          <a:xfrm>
            <a:off x="4810259" y="649480"/>
            <a:ext cx="6555347" cy="5546047"/>
          </a:xfrm>
        </p:spPr>
        <p:txBody>
          <a:bodyPr anchor="ctr">
            <a:normAutofit/>
          </a:bodyPr>
          <a:lstStyle/>
          <a:p>
            <a:r>
              <a:rPr lang="en-GB" sz="2000" b="1"/>
              <a:t>Inclusion criteria: </a:t>
            </a:r>
            <a:r>
              <a:rPr lang="en-GB" sz="2000"/>
              <a:t>What characteristics must a study have to be included in my report? </a:t>
            </a:r>
          </a:p>
          <a:p>
            <a:pPr lvl="3"/>
            <a:endParaRPr lang="en-GB" sz="2000"/>
          </a:p>
          <a:p>
            <a:pPr lvl="1"/>
            <a:r>
              <a:rPr lang="en-GB" sz="2000" dirty="0"/>
              <a:t>Published within the last 10 to 5 years</a:t>
            </a:r>
          </a:p>
          <a:p>
            <a:pPr lvl="1"/>
            <a:r>
              <a:rPr lang="en-GB" sz="2000" dirty="0"/>
              <a:t>Peer-reviewed research articles</a:t>
            </a:r>
          </a:p>
          <a:p>
            <a:pPr lvl="1"/>
            <a:r>
              <a:rPr lang="en-GB" sz="2000" dirty="0"/>
              <a:t>Studies involving adults with type 2 diabetes</a:t>
            </a:r>
          </a:p>
          <a:p>
            <a:pPr lvl="1"/>
            <a:r>
              <a:rPr lang="en-GB" sz="2000" dirty="0"/>
              <a:t>Studies investigating aerobic exercise</a:t>
            </a:r>
          </a:p>
          <a:p>
            <a:pPr lvl="1"/>
            <a:r>
              <a:rPr lang="en-GB" sz="2000" dirty="0"/>
              <a:t>Studies published in English</a:t>
            </a:r>
          </a:p>
          <a:p>
            <a:pPr lvl="1"/>
            <a:r>
              <a:rPr lang="en-GB" sz="2000" dirty="0"/>
              <a:t>Studies open-access</a:t>
            </a:r>
          </a:p>
          <a:p>
            <a:r>
              <a:rPr lang="en-GB" sz="2000" b="1"/>
              <a:t>Exclusion criteria</a:t>
            </a:r>
            <a:r>
              <a:rPr lang="en-GB" sz="2000"/>
              <a:t>: What characteristics would make a study unsuitable for my study?</a:t>
            </a:r>
          </a:p>
        </p:txBody>
      </p:sp>
      <p:sp>
        <p:nvSpPr>
          <p:cNvPr id="4" name="Date Placeholder 3">
            <a:extLst>
              <a:ext uri="{FF2B5EF4-FFF2-40B4-BE49-F238E27FC236}">
                <a16:creationId xmlns:a16="http://schemas.microsoft.com/office/drawing/2014/main" id="{D372C8A6-C054-7A31-53BD-67B6950A959E}"/>
              </a:ext>
            </a:extLst>
          </p:cNvPr>
          <p:cNvSpPr>
            <a:spLocks noGrp="1"/>
          </p:cNvSpPr>
          <p:nvPr>
            <p:ph type="dt" sz="half" idx="10"/>
          </p:nvPr>
        </p:nvSpPr>
        <p:spPr>
          <a:xfrm>
            <a:off x="8970264" y="6455664"/>
            <a:ext cx="2743200" cy="365125"/>
          </a:xfrm>
        </p:spPr>
        <p:txBody>
          <a:bodyPr>
            <a:normAutofit/>
          </a:bodyPr>
          <a:lstStyle/>
          <a:p>
            <a:pPr algn="r">
              <a:lnSpc>
                <a:spcPct val="90000"/>
              </a:lnSpc>
              <a:spcAft>
                <a:spcPts val="600"/>
              </a:spcAft>
            </a:pPr>
            <a:r>
              <a:rPr lang="en-US" sz="900">
                <a:solidFill>
                  <a:schemeClr val="tx1">
                    <a:lumMod val="50000"/>
                    <a:lumOff val="50000"/>
                  </a:schemeClr>
                </a:solidFill>
              </a:rPr>
              <a:t>BMSC4015A - Study and Academic Research Skills</a:t>
            </a:r>
            <a:endParaRPr lang="en-GB" sz="900">
              <a:solidFill>
                <a:schemeClr val="tx1">
                  <a:lumMod val="50000"/>
                  <a:lumOff val="50000"/>
                </a:schemeClr>
              </a:solidFill>
            </a:endParaRPr>
          </a:p>
        </p:txBody>
      </p:sp>
      <p:sp>
        <p:nvSpPr>
          <p:cNvPr id="6" name="Slide Number Placeholder 5">
            <a:extLst>
              <a:ext uri="{FF2B5EF4-FFF2-40B4-BE49-F238E27FC236}">
                <a16:creationId xmlns:a16="http://schemas.microsoft.com/office/drawing/2014/main" id="{F255283D-0AC5-7C2A-52DE-B36704F1341B}"/>
              </a:ext>
            </a:extLst>
          </p:cNvPr>
          <p:cNvSpPr>
            <a:spLocks noGrp="1"/>
          </p:cNvSpPr>
          <p:nvPr>
            <p:ph type="sldNum" sz="quarter" idx="12"/>
          </p:nvPr>
        </p:nvSpPr>
        <p:spPr>
          <a:xfrm>
            <a:off x="11704320" y="6455664"/>
            <a:ext cx="448056" cy="365125"/>
          </a:xfrm>
        </p:spPr>
        <p:txBody>
          <a:bodyPr>
            <a:normAutofit/>
          </a:bodyPr>
          <a:lstStyle/>
          <a:p>
            <a:pPr>
              <a:spcAft>
                <a:spcPts val="600"/>
              </a:spcAft>
            </a:pPr>
            <a:fld id="{3CFD72B2-4EB6-4FCF-A89A-DEA01A3779BF}" type="slidenum">
              <a:rPr lang="en-GB" sz="1100">
                <a:solidFill>
                  <a:schemeClr val="tx1">
                    <a:lumMod val="50000"/>
                    <a:lumOff val="50000"/>
                  </a:schemeClr>
                </a:solidFill>
              </a:rPr>
              <a:pPr>
                <a:spcAft>
                  <a:spcPts val="600"/>
                </a:spcAft>
              </a:pPr>
              <a:t>29</a:t>
            </a:fld>
            <a:endParaRPr lang="en-GB" sz="1100">
              <a:solidFill>
                <a:schemeClr val="tx1">
                  <a:lumMod val="50000"/>
                  <a:lumOff val="50000"/>
                </a:schemeClr>
              </a:solidFill>
            </a:endParaRPr>
          </a:p>
        </p:txBody>
      </p:sp>
    </p:spTree>
    <p:extLst>
      <p:ext uri="{BB962C8B-B14F-4D97-AF65-F5344CB8AC3E}">
        <p14:creationId xmlns:p14="http://schemas.microsoft.com/office/powerpoint/2010/main" val="6526250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6E99E-5953-8D89-29EC-F9D37B0E79B1}"/>
              </a:ext>
            </a:extLst>
          </p:cNvPr>
          <p:cNvSpPr>
            <a:spLocks noGrp="1"/>
          </p:cNvSpPr>
          <p:nvPr>
            <p:ph type="title"/>
          </p:nvPr>
        </p:nvSpPr>
        <p:spPr>
          <a:xfrm>
            <a:off x="838200" y="2802731"/>
            <a:ext cx="10515600" cy="1325563"/>
          </a:xfrm>
        </p:spPr>
        <p:txBody>
          <a:bodyPr/>
          <a:lstStyle/>
          <a:p>
            <a:pPr algn="ctr"/>
            <a:r>
              <a:rPr lang="en-GB" dirty="0">
                <a:hlinkClick r:id="rId2"/>
              </a:rPr>
              <a:t>PubMed</a:t>
            </a:r>
            <a:r>
              <a:rPr lang="en-GB" dirty="0"/>
              <a:t> tutorial</a:t>
            </a:r>
          </a:p>
        </p:txBody>
      </p:sp>
      <p:sp>
        <p:nvSpPr>
          <p:cNvPr id="4" name="Date Placeholder 3">
            <a:extLst>
              <a:ext uri="{FF2B5EF4-FFF2-40B4-BE49-F238E27FC236}">
                <a16:creationId xmlns:a16="http://schemas.microsoft.com/office/drawing/2014/main" id="{891AE729-0469-CA93-184F-D7A4A167C916}"/>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4EC59B71-82AD-F590-0C00-2BE0C20378ED}"/>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000FA398-BE36-3AA9-7770-5B960DA434CA}"/>
              </a:ext>
            </a:extLst>
          </p:cNvPr>
          <p:cNvSpPr>
            <a:spLocks noGrp="1"/>
          </p:cNvSpPr>
          <p:nvPr>
            <p:ph type="sldNum" sz="quarter" idx="12"/>
          </p:nvPr>
        </p:nvSpPr>
        <p:spPr/>
        <p:txBody>
          <a:bodyPr/>
          <a:lstStyle/>
          <a:p>
            <a:fld id="{B53DB5CC-5D1C-4051-931B-474B6E04D7BE}" type="slidenum">
              <a:rPr lang="en-GB" smtClean="0"/>
              <a:t>30</a:t>
            </a:fld>
            <a:endParaRPr lang="en-GB"/>
          </a:p>
        </p:txBody>
      </p:sp>
      <p:sp>
        <p:nvSpPr>
          <p:cNvPr id="10" name="TextBox 9">
            <a:extLst>
              <a:ext uri="{FF2B5EF4-FFF2-40B4-BE49-F238E27FC236}">
                <a16:creationId xmlns:a16="http://schemas.microsoft.com/office/drawing/2014/main" id="{2904D1B2-CDEE-B190-B38A-EC72EE28AA82}"/>
              </a:ext>
            </a:extLst>
          </p:cNvPr>
          <p:cNvSpPr txBox="1"/>
          <p:nvPr/>
        </p:nvSpPr>
        <p:spPr>
          <a:xfrm>
            <a:off x="258994" y="4984042"/>
            <a:ext cx="11674012" cy="923330"/>
          </a:xfrm>
          <a:prstGeom prst="rect">
            <a:avLst/>
          </a:prstGeom>
          <a:noFill/>
        </p:spPr>
        <p:txBody>
          <a:bodyPr wrap="square">
            <a:spAutoFit/>
          </a:bodyPr>
          <a:lstStyle/>
          <a:p>
            <a:r>
              <a:rPr lang="en-GB" sz="1800" dirty="0"/>
              <a:t>(teen* OR adolescent* OR “young people” OR youth*) AND (“social media” OR “social networking” OR “Instagram” OR “TikTok”) AND (anxiety OR depression OR “mental health” OR “psychological wellbeing” OR wellbeing) </a:t>
            </a:r>
            <a:r>
              <a:rPr lang="en-GB" sz="1800" b="1" dirty="0"/>
              <a:t>NOT </a:t>
            </a:r>
            <a:r>
              <a:rPr lang="en-GB" sz="1800" dirty="0"/>
              <a:t>(adult* OR child*)</a:t>
            </a:r>
            <a:endParaRPr lang="en-GB" sz="1800" b="1" dirty="0"/>
          </a:p>
        </p:txBody>
      </p:sp>
      <p:sp>
        <p:nvSpPr>
          <p:cNvPr id="11" name="TextBox 10">
            <a:extLst>
              <a:ext uri="{FF2B5EF4-FFF2-40B4-BE49-F238E27FC236}">
                <a16:creationId xmlns:a16="http://schemas.microsoft.com/office/drawing/2014/main" id="{6E2EBD5F-E6AD-0292-FBE3-039E4C51E5FA}"/>
              </a:ext>
            </a:extLst>
          </p:cNvPr>
          <p:cNvSpPr txBox="1"/>
          <p:nvPr/>
        </p:nvSpPr>
        <p:spPr>
          <a:xfrm>
            <a:off x="380144" y="4510355"/>
            <a:ext cx="3462391" cy="369332"/>
          </a:xfrm>
          <a:prstGeom prst="rect">
            <a:avLst/>
          </a:prstGeom>
          <a:noFill/>
        </p:spPr>
        <p:txBody>
          <a:bodyPr wrap="square" rtlCol="0">
            <a:spAutoFit/>
          </a:bodyPr>
          <a:lstStyle/>
          <a:p>
            <a:r>
              <a:rPr lang="en-GB" dirty="0"/>
              <a:t>Let’s try my search string:</a:t>
            </a:r>
          </a:p>
        </p:txBody>
      </p:sp>
    </p:spTree>
    <p:extLst>
      <p:ext uri="{BB962C8B-B14F-4D97-AF65-F5344CB8AC3E}">
        <p14:creationId xmlns:p14="http://schemas.microsoft.com/office/powerpoint/2010/main" val="314841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A721D-5125-32A6-1C92-37102F026315}"/>
              </a:ext>
            </a:extLst>
          </p:cNvPr>
          <p:cNvSpPr>
            <a:spLocks noGrp="1"/>
          </p:cNvSpPr>
          <p:nvPr>
            <p:ph type="title"/>
          </p:nvPr>
        </p:nvSpPr>
        <p:spPr>
          <a:xfrm>
            <a:off x="9267909" y="2023110"/>
            <a:ext cx="2469624" cy="2846070"/>
          </a:xfrm>
          <a:prstGeom prst="ellipse">
            <a:avLst/>
          </a:prstGeom>
        </p:spPr>
        <p:txBody>
          <a:bodyPr vert="horz" lIns="91440" tIns="45720" rIns="91440" bIns="45720" rtlCol="0" anchor="ctr">
            <a:normAutofit/>
          </a:bodyPr>
          <a:lstStyle/>
          <a:p>
            <a:r>
              <a:rPr lang="en-US" sz="3700" b="1" kern="1200">
                <a:solidFill>
                  <a:schemeClr val="tx1"/>
                </a:solidFill>
                <a:latin typeface="+mj-lt"/>
                <a:ea typeface="+mj-ea"/>
                <a:cs typeface="+mj-cs"/>
              </a:rPr>
              <a:t>The CRAAP Test</a:t>
            </a:r>
          </a:p>
        </p:txBody>
      </p:sp>
      <p:sp>
        <p:nvSpPr>
          <p:cNvPr id="11" name="TextBox 10">
            <a:extLst>
              <a:ext uri="{FF2B5EF4-FFF2-40B4-BE49-F238E27FC236}">
                <a16:creationId xmlns:a16="http://schemas.microsoft.com/office/drawing/2014/main" id="{B9123549-9FFE-53DC-34D7-23D5F7522014}"/>
              </a:ext>
            </a:extLst>
          </p:cNvPr>
          <p:cNvSpPr txBox="1"/>
          <p:nvPr/>
        </p:nvSpPr>
        <p:spPr>
          <a:xfrm>
            <a:off x="9267908" y="5086350"/>
            <a:ext cx="2446465" cy="1178298"/>
          </a:xfrm>
          <a:prstGeom prst="rect">
            <a:avLst/>
          </a:prstGeom>
        </p:spPr>
        <p:txBody>
          <a:bodyPr vert="horz" lIns="91440" tIns="45720" rIns="91440" bIns="45720" rtlCol="0">
            <a:normAutofit/>
          </a:bodyPr>
          <a:lstStyle/>
          <a:p>
            <a:pPr>
              <a:lnSpc>
                <a:spcPct val="90000"/>
              </a:lnSpc>
              <a:spcBef>
                <a:spcPts val="1000"/>
              </a:spcBef>
            </a:pPr>
            <a:r>
              <a:rPr lang="en-US" sz="1600" b="0" i="0" kern="1200">
                <a:solidFill>
                  <a:schemeClr val="tx1"/>
                </a:solidFill>
                <a:effectLst/>
                <a:latin typeface="+mn-lt"/>
                <a:ea typeface="+mn-ea"/>
                <a:cs typeface="+mn-cs"/>
                <a:hlinkClick r:id="rId2"/>
              </a:rPr>
              <a:t>Meriam Library, 2019</a:t>
            </a:r>
            <a:endParaRPr lang="en-US" sz="1600" kern="1200">
              <a:solidFill>
                <a:schemeClr val="tx1"/>
              </a:solidFill>
              <a:latin typeface="+mn-lt"/>
              <a:ea typeface="+mn-ea"/>
              <a:cs typeface="+mn-cs"/>
            </a:endParaRPr>
          </a:p>
        </p:txBody>
      </p:sp>
      <p:pic>
        <p:nvPicPr>
          <p:cNvPr id="8" name="Picture 7">
            <a:extLst>
              <a:ext uri="{FF2B5EF4-FFF2-40B4-BE49-F238E27FC236}">
                <a16:creationId xmlns:a16="http://schemas.microsoft.com/office/drawing/2014/main" id="{1C1BFEAF-B415-E80C-0674-F384D1A508F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9817" y="858525"/>
            <a:ext cx="7499145" cy="5211906"/>
          </a:xfrm>
          <a:prstGeom prst="rect">
            <a:avLst/>
          </a:prstGeom>
        </p:spPr>
      </p:pic>
      <p:sp>
        <p:nvSpPr>
          <p:cNvPr id="4" name="Date Placeholder 3">
            <a:extLst>
              <a:ext uri="{FF2B5EF4-FFF2-40B4-BE49-F238E27FC236}">
                <a16:creationId xmlns:a16="http://schemas.microsoft.com/office/drawing/2014/main" id="{A3AD0876-B49F-DAC8-4291-334DE26F346D}"/>
              </a:ext>
            </a:extLst>
          </p:cNvPr>
          <p:cNvSpPr>
            <a:spLocks noGrp="1"/>
          </p:cNvSpPr>
          <p:nvPr>
            <p:ph type="dt" sz="half" idx="10"/>
          </p:nvPr>
        </p:nvSpPr>
        <p:spPr>
          <a:xfrm>
            <a:off x="545238" y="6492240"/>
            <a:ext cx="3036162" cy="365125"/>
          </a:xfrm>
        </p:spPr>
        <p:txBody>
          <a:bodyPr vert="horz" lIns="91440" tIns="45720" rIns="91440" bIns="45720" rtlCol="0" anchor="ctr">
            <a:normAutofit/>
          </a:bodyPr>
          <a:lstStyle/>
          <a:p>
            <a:pPr>
              <a:lnSpc>
                <a:spcPct val="90000"/>
              </a:lnSpc>
              <a:spcAft>
                <a:spcPts val="600"/>
              </a:spcAft>
            </a:pPr>
            <a:r>
              <a:rPr lang="en-US" sz="1000">
                <a:solidFill>
                  <a:schemeClr val="tx1">
                    <a:tint val="75000"/>
                  </a:schemeClr>
                </a:solidFill>
              </a:rPr>
              <a:t>BMSC4015A - Study and Academic Research Skills</a:t>
            </a:r>
          </a:p>
        </p:txBody>
      </p:sp>
      <p:sp>
        <p:nvSpPr>
          <p:cNvPr id="5" name="Footer Placeholder 4">
            <a:extLst>
              <a:ext uri="{FF2B5EF4-FFF2-40B4-BE49-F238E27FC236}">
                <a16:creationId xmlns:a16="http://schemas.microsoft.com/office/drawing/2014/main" id="{5F8B17B7-2423-6B54-AC25-36666026D97B}"/>
              </a:ext>
            </a:extLst>
          </p:cNvPr>
          <p:cNvSpPr>
            <a:spLocks noGrp="1"/>
          </p:cNvSpPr>
          <p:nvPr>
            <p:ph type="ftr" sz="quarter" idx="11"/>
          </p:nvPr>
        </p:nvSpPr>
        <p:spPr>
          <a:xfrm>
            <a:off x="4038600" y="649224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4ADFCC51-87DB-EB39-00B0-610C60F838B1}"/>
              </a:ext>
            </a:extLst>
          </p:cNvPr>
          <p:cNvSpPr>
            <a:spLocks noGrp="1"/>
          </p:cNvSpPr>
          <p:nvPr>
            <p:ph type="sldNum" sz="quarter" idx="12"/>
          </p:nvPr>
        </p:nvSpPr>
        <p:spPr>
          <a:xfrm>
            <a:off x="8610599" y="6492240"/>
            <a:ext cx="3126933" cy="365125"/>
          </a:xfrm>
        </p:spPr>
        <p:txBody>
          <a:bodyPr vert="horz" lIns="91440" tIns="45720" rIns="91440" bIns="45720" rtlCol="0" anchor="ctr">
            <a:normAutofit/>
          </a:bodyPr>
          <a:lstStyle/>
          <a:p>
            <a:pPr>
              <a:spcAft>
                <a:spcPts val="600"/>
              </a:spcAft>
            </a:pPr>
            <a:fld id="{3CFD72B2-4EB6-4FCF-A89A-DEA01A3779BF}" type="slidenum">
              <a:rPr lang="en-US">
                <a:solidFill>
                  <a:schemeClr val="tx1">
                    <a:tint val="75000"/>
                  </a:schemeClr>
                </a:solidFill>
              </a:rPr>
              <a:pPr>
                <a:spcAft>
                  <a:spcPts val="600"/>
                </a:spcAft>
              </a:pPr>
              <a:t>31</a:t>
            </a:fld>
            <a:endParaRPr lang="en-US">
              <a:solidFill>
                <a:schemeClr val="tx1">
                  <a:tint val="75000"/>
                </a:schemeClr>
              </a:solidFill>
            </a:endParaRPr>
          </a:p>
        </p:txBody>
      </p:sp>
      <p:sp>
        <p:nvSpPr>
          <p:cNvPr id="7" name="TextBox 6">
            <a:extLst>
              <a:ext uri="{FF2B5EF4-FFF2-40B4-BE49-F238E27FC236}">
                <a16:creationId xmlns:a16="http://schemas.microsoft.com/office/drawing/2014/main" id="{BA1E6F24-AB83-6258-6634-6A14E3068488}"/>
              </a:ext>
            </a:extLst>
          </p:cNvPr>
          <p:cNvSpPr txBox="1"/>
          <p:nvPr/>
        </p:nvSpPr>
        <p:spPr>
          <a:xfrm>
            <a:off x="3053468" y="62845"/>
            <a:ext cx="6085064" cy="584775"/>
          </a:xfrm>
          <a:prstGeom prst="rect">
            <a:avLst/>
          </a:prstGeom>
          <a:noFill/>
        </p:spPr>
        <p:txBody>
          <a:bodyPr wrap="none" rtlCol="0">
            <a:spAutoFit/>
          </a:bodyPr>
          <a:lstStyle/>
          <a:p>
            <a:pPr algn="ctr"/>
            <a:r>
              <a:rPr lang="en-GB" sz="3200" b="1" dirty="0"/>
              <a:t>Critically appraise your sources</a:t>
            </a:r>
          </a:p>
        </p:txBody>
      </p:sp>
    </p:spTree>
    <p:extLst>
      <p:ext uri="{BB962C8B-B14F-4D97-AF65-F5344CB8AC3E}">
        <p14:creationId xmlns:p14="http://schemas.microsoft.com/office/powerpoint/2010/main" val="26249965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A1B2-9569-0389-2C29-E64FC8A5AF8B}"/>
              </a:ext>
            </a:extLst>
          </p:cNvPr>
          <p:cNvSpPr>
            <a:spLocks noGrp="1"/>
          </p:cNvSpPr>
          <p:nvPr>
            <p:ph type="title"/>
          </p:nvPr>
        </p:nvSpPr>
        <p:spPr>
          <a:xfrm>
            <a:off x="838200" y="152274"/>
            <a:ext cx="10515600" cy="1325563"/>
          </a:xfrm>
        </p:spPr>
        <p:txBody>
          <a:bodyPr/>
          <a:lstStyle/>
          <a:p>
            <a:r>
              <a:rPr lang="en-GB" dirty="0"/>
              <a:t>How do we write about the search strategy?</a:t>
            </a:r>
          </a:p>
        </p:txBody>
      </p:sp>
      <p:sp>
        <p:nvSpPr>
          <p:cNvPr id="4" name="Date Placeholder 3">
            <a:extLst>
              <a:ext uri="{FF2B5EF4-FFF2-40B4-BE49-F238E27FC236}">
                <a16:creationId xmlns:a16="http://schemas.microsoft.com/office/drawing/2014/main" id="{BA3B376B-4648-BF85-932B-A40D7F737DE9}"/>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CA91F015-2614-7326-A5F4-61773A891B2F}"/>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1F4EFB70-3893-BE24-6F69-DA5BD2CEEB5A}"/>
              </a:ext>
            </a:extLst>
          </p:cNvPr>
          <p:cNvSpPr>
            <a:spLocks noGrp="1"/>
          </p:cNvSpPr>
          <p:nvPr>
            <p:ph type="sldNum" sz="quarter" idx="12"/>
          </p:nvPr>
        </p:nvSpPr>
        <p:spPr/>
        <p:txBody>
          <a:bodyPr/>
          <a:lstStyle/>
          <a:p>
            <a:fld id="{B53DB5CC-5D1C-4051-931B-474B6E04D7BE}" type="slidenum">
              <a:rPr lang="en-GB" smtClean="0"/>
              <a:t>32</a:t>
            </a:fld>
            <a:endParaRPr lang="en-GB"/>
          </a:p>
        </p:txBody>
      </p:sp>
      <p:graphicFrame>
        <p:nvGraphicFramePr>
          <p:cNvPr id="9" name="Table 8">
            <a:extLst>
              <a:ext uri="{FF2B5EF4-FFF2-40B4-BE49-F238E27FC236}">
                <a16:creationId xmlns:a16="http://schemas.microsoft.com/office/drawing/2014/main" id="{5C40A131-3550-2220-C983-F032E03C0D45}"/>
              </a:ext>
            </a:extLst>
          </p:cNvPr>
          <p:cNvGraphicFramePr>
            <a:graphicFrameLocks noGrp="1"/>
          </p:cNvGraphicFramePr>
          <p:nvPr>
            <p:extLst>
              <p:ext uri="{D42A27DB-BD31-4B8C-83A1-F6EECF244321}">
                <p14:modId xmlns:p14="http://schemas.microsoft.com/office/powerpoint/2010/main" val="2297106646"/>
              </p:ext>
            </p:extLst>
          </p:nvPr>
        </p:nvGraphicFramePr>
        <p:xfrm>
          <a:off x="605619" y="4054599"/>
          <a:ext cx="10980758" cy="1837048"/>
        </p:xfrm>
        <a:graphic>
          <a:graphicData uri="http://schemas.openxmlformats.org/drawingml/2006/table">
            <a:tbl>
              <a:tblPr firstRow="1" firstCol="1" bandRow="1">
                <a:tableStyleId>{9D7B26C5-4107-4FEC-AEDC-1716B250A1EF}</a:tableStyleId>
              </a:tblPr>
              <a:tblGrid>
                <a:gridCol w="5490379">
                  <a:extLst>
                    <a:ext uri="{9D8B030D-6E8A-4147-A177-3AD203B41FA5}">
                      <a16:colId xmlns:a16="http://schemas.microsoft.com/office/drawing/2014/main" val="3144378309"/>
                    </a:ext>
                  </a:extLst>
                </a:gridCol>
                <a:gridCol w="5490379">
                  <a:extLst>
                    <a:ext uri="{9D8B030D-6E8A-4147-A177-3AD203B41FA5}">
                      <a16:colId xmlns:a16="http://schemas.microsoft.com/office/drawing/2014/main" val="3188814642"/>
                    </a:ext>
                  </a:extLst>
                </a:gridCol>
              </a:tblGrid>
              <a:tr h="459262">
                <a:tc>
                  <a:txBody>
                    <a:bodyPr/>
                    <a:lstStyle/>
                    <a:p>
                      <a:pPr>
                        <a:lnSpc>
                          <a:spcPct val="150000"/>
                        </a:lnSpc>
                        <a:spcAft>
                          <a:spcPts val="1000"/>
                        </a:spcAft>
                        <a:buNone/>
                      </a:pPr>
                      <a:r>
                        <a:rPr lang="en-US" sz="1600">
                          <a:effectLst/>
                        </a:rPr>
                        <a:t>Inclusion criteria</a:t>
                      </a:r>
                      <a:endParaRPr lang="en-GB" sz="1600">
                        <a:effectLst/>
                        <a:latin typeface="Arial" panose="020B0604020202020204" pitchFamily="34" charset="0"/>
                        <a:ea typeface="MS Mincho" panose="02020609040205080304" pitchFamily="49" charset="-128"/>
                        <a:cs typeface="Arial" panose="020B0604020202020204" pitchFamily="34" charset="0"/>
                      </a:endParaRPr>
                    </a:p>
                  </a:txBody>
                  <a:tcPr marL="68580" marR="68580" marT="0" marB="0"/>
                </a:tc>
                <a:tc>
                  <a:txBody>
                    <a:bodyPr/>
                    <a:lstStyle/>
                    <a:p>
                      <a:pPr>
                        <a:lnSpc>
                          <a:spcPct val="150000"/>
                        </a:lnSpc>
                        <a:spcAft>
                          <a:spcPts val="1000"/>
                        </a:spcAft>
                        <a:buNone/>
                      </a:pPr>
                      <a:r>
                        <a:rPr lang="en-US" sz="1600">
                          <a:effectLst/>
                        </a:rPr>
                        <a:t>Exclusion criteria</a:t>
                      </a:r>
                      <a:endParaRPr lang="en-GB" sz="1600">
                        <a:effectLst/>
                        <a:latin typeface="Arial" panose="020B0604020202020204" pitchFamily="34" charset="0"/>
                        <a:ea typeface="MS Mincho" panose="02020609040205080304" pitchFamily="49" charset="-128"/>
                        <a:cs typeface="Arial" panose="020B0604020202020204" pitchFamily="34" charset="0"/>
                      </a:endParaRPr>
                    </a:p>
                  </a:txBody>
                  <a:tcPr marL="68580" marR="68580" marT="0" marB="0"/>
                </a:tc>
                <a:extLst>
                  <a:ext uri="{0D108BD9-81ED-4DB2-BD59-A6C34878D82A}">
                    <a16:rowId xmlns:a16="http://schemas.microsoft.com/office/drawing/2014/main" val="4150056517"/>
                  </a:ext>
                </a:extLst>
              </a:tr>
              <a:tr h="459262">
                <a:tc>
                  <a:txBody>
                    <a:bodyPr/>
                    <a:lstStyle/>
                    <a:p>
                      <a:pPr>
                        <a:lnSpc>
                          <a:spcPct val="150000"/>
                        </a:lnSpc>
                        <a:spcAft>
                          <a:spcPts val="1000"/>
                        </a:spcAft>
                        <a:buNone/>
                      </a:pPr>
                      <a:r>
                        <a:rPr lang="en-US" sz="1600">
                          <a:effectLst/>
                        </a:rPr>
                        <a:t>Relevant population</a:t>
                      </a:r>
                      <a:endParaRPr lang="en-GB" sz="1600">
                        <a:effectLst/>
                        <a:latin typeface="Arial" panose="020B0604020202020204" pitchFamily="34" charset="0"/>
                        <a:ea typeface="MS Mincho" panose="02020609040205080304" pitchFamily="49" charset="-128"/>
                        <a:cs typeface="Arial" panose="020B0604020202020204" pitchFamily="34" charset="0"/>
                      </a:endParaRPr>
                    </a:p>
                  </a:txBody>
                  <a:tcPr marL="68580" marR="68580" marT="0" marB="0"/>
                </a:tc>
                <a:tc>
                  <a:txBody>
                    <a:bodyPr/>
                    <a:lstStyle/>
                    <a:p>
                      <a:pPr>
                        <a:lnSpc>
                          <a:spcPct val="150000"/>
                        </a:lnSpc>
                        <a:spcAft>
                          <a:spcPts val="1000"/>
                        </a:spcAft>
                        <a:buNone/>
                      </a:pPr>
                      <a:r>
                        <a:rPr lang="en-US" sz="1600">
                          <a:effectLst/>
                        </a:rPr>
                        <a:t>Population outside project focus</a:t>
                      </a:r>
                      <a:endParaRPr lang="en-GB" sz="1600">
                        <a:effectLst/>
                        <a:latin typeface="Arial" panose="020B0604020202020204" pitchFamily="34" charset="0"/>
                        <a:ea typeface="MS Mincho" panose="02020609040205080304" pitchFamily="49" charset="-128"/>
                        <a:cs typeface="Arial" panose="020B0604020202020204" pitchFamily="34" charset="0"/>
                      </a:endParaRPr>
                    </a:p>
                  </a:txBody>
                  <a:tcPr marL="68580" marR="68580" marT="0" marB="0"/>
                </a:tc>
                <a:extLst>
                  <a:ext uri="{0D108BD9-81ED-4DB2-BD59-A6C34878D82A}">
                    <a16:rowId xmlns:a16="http://schemas.microsoft.com/office/drawing/2014/main" val="3955505018"/>
                  </a:ext>
                </a:extLst>
              </a:tr>
              <a:tr h="459262">
                <a:tc>
                  <a:txBody>
                    <a:bodyPr/>
                    <a:lstStyle/>
                    <a:p>
                      <a:pPr>
                        <a:lnSpc>
                          <a:spcPct val="150000"/>
                        </a:lnSpc>
                        <a:spcAft>
                          <a:spcPts val="1000"/>
                        </a:spcAft>
                        <a:buNone/>
                      </a:pPr>
                      <a:r>
                        <a:rPr lang="en-US" sz="1600">
                          <a:effectLst/>
                        </a:rPr>
                        <a:t>Relevant Health and Social Care issue</a:t>
                      </a:r>
                      <a:endParaRPr lang="en-GB" sz="1600">
                        <a:effectLst/>
                        <a:latin typeface="Arial" panose="020B0604020202020204" pitchFamily="34" charset="0"/>
                        <a:ea typeface="MS Mincho" panose="02020609040205080304" pitchFamily="49" charset="-128"/>
                        <a:cs typeface="Arial" panose="020B0604020202020204" pitchFamily="34" charset="0"/>
                      </a:endParaRPr>
                    </a:p>
                  </a:txBody>
                  <a:tcPr marL="68580" marR="68580" marT="0" marB="0"/>
                </a:tc>
                <a:tc>
                  <a:txBody>
                    <a:bodyPr/>
                    <a:lstStyle/>
                    <a:p>
                      <a:pPr>
                        <a:lnSpc>
                          <a:spcPct val="150000"/>
                        </a:lnSpc>
                        <a:spcAft>
                          <a:spcPts val="1000"/>
                        </a:spcAft>
                        <a:buNone/>
                      </a:pPr>
                      <a:r>
                        <a:rPr lang="en-US" sz="1600">
                          <a:effectLst/>
                        </a:rPr>
                        <a:t>Evidence unrelated to project focus</a:t>
                      </a:r>
                      <a:endParaRPr lang="en-GB" sz="1600">
                        <a:effectLst/>
                        <a:latin typeface="Arial" panose="020B0604020202020204" pitchFamily="34" charset="0"/>
                        <a:ea typeface="MS Mincho" panose="02020609040205080304" pitchFamily="49" charset="-128"/>
                        <a:cs typeface="Arial" panose="020B0604020202020204" pitchFamily="34" charset="0"/>
                      </a:endParaRPr>
                    </a:p>
                  </a:txBody>
                  <a:tcPr marL="68580" marR="68580" marT="0" marB="0"/>
                </a:tc>
                <a:extLst>
                  <a:ext uri="{0D108BD9-81ED-4DB2-BD59-A6C34878D82A}">
                    <a16:rowId xmlns:a16="http://schemas.microsoft.com/office/drawing/2014/main" val="17052343"/>
                  </a:ext>
                </a:extLst>
              </a:tr>
              <a:tr h="459262">
                <a:tc>
                  <a:txBody>
                    <a:bodyPr/>
                    <a:lstStyle/>
                    <a:p>
                      <a:pPr>
                        <a:lnSpc>
                          <a:spcPct val="150000"/>
                        </a:lnSpc>
                        <a:spcAft>
                          <a:spcPts val="1000"/>
                        </a:spcAft>
                        <a:buNone/>
                      </a:pPr>
                      <a:r>
                        <a:rPr lang="en-US" sz="1600">
                          <a:effectLst/>
                        </a:rPr>
                        <a:t>Agreed publication period</a:t>
                      </a:r>
                      <a:endParaRPr lang="en-GB" sz="1600">
                        <a:effectLst/>
                        <a:latin typeface="Arial" panose="020B0604020202020204" pitchFamily="34" charset="0"/>
                        <a:ea typeface="MS Mincho" panose="02020609040205080304" pitchFamily="49" charset="-128"/>
                        <a:cs typeface="Arial" panose="020B0604020202020204" pitchFamily="34" charset="0"/>
                      </a:endParaRPr>
                    </a:p>
                  </a:txBody>
                  <a:tcPr marL="68580" marR="68580" marT="0" marB="0"/>
                </a:tc>
                <a:tc>
                  <a:txBody>
                    <a:bodyPr/>
                    <a:lstStyle/>
                    <a:p>
                      <a:pPr>
                        <a:lnSpc>
                          <a:spcPct val="150000"/>
                        </a:lnSpc>
                        <a:spcAft>
                          <a:spcPts val="1000"/>
                        </a:spcAft>
                        <a:buNone/>
                      </a:pPr>
                      <a:r>
                        <a:rPr lang="en-US" sz="1600" dirty="0">
                          <a:effectLst/>
                        </a:rPr>
                        <a:t>Evidence outside agreed publication period</a:t>
                      </a:r>
                      <a:endParaRPr lang="en-GB" sz="1600" dirty="0">
                        <a:effectLst/>
                        <a:latin typeface="Arial" panose="020B0604020202020204" pitchFamily="34" charset="0"/>
                        <a:ea typeface="MS Mincho" panose="02020609040205080304" pitchFamily="49" charset="-128"/>
                        <a:cs typeface="Arial" panose="020B0604020202020204" pitchFamily="34" charset="0"/>
                      </a:endParaRPr>
                    </a:p>
                  </a:txBody>
                  <a:tcPr marL="68580" marR="68580" marT="0" marB="0"/>
                </a:tc>
                <a:extLst>
                  <a:ext uri="{0D108BD9-81ED-4DB2-BD59-A6C34878D82A}">
                    <a16:rowId xmlns:a16="http://schemas.microsoft.com/office/drawing/2014/main" val="2894712554"/>
                  </a:ext>
                </a:extLst>
              </a:tr>
            </a:tbl>
          </a:graphicData>
        </a:graphic>
      </p:graphicFrame>
      <p:graphicFrame>
        <p:nvGraphicFramePr>
          <p:cNvPr id="3" name="Table 2">
            <a:extLst>
              <a:ext uri="{FF2B5EF4-FFF2-40B4-BE49-F238E27FC236}">
                <a16:creationId xmlns:a16="http://schemas.microsoft.com/office/drawing/2014/main" id="{3D478E56-5EF6-10DB-7F8D-70BFBEC85622}"/>
              </a:ext>
            </a:extLst>
          </p:cNvPr>
          <p:cNvGraphicFramePr>
            <a:graphicFrameLocks noGrp="1"/>
          </p:cNvGraphicFramePr>
          <p:nvPr>
            <p:extLst>
              <p:ext uri="{D42A27DB-BD31-4B8C-83A1-F6EECF244321}">
                <p14:modId xmlns:p14="http://schemas.microsoft.com/office/powerpoint/2010/main" val="272234294"/>
              </p:ext>
            </p:extLst>
          </p:nvPr>
        </p:nvGraphicFramePr>
        <p:xfrm>
          <a:off x="605620" y="1945640"/>
          <a:ext cx="10980760" cy="1483360"/>
        </p:xfrm>
        <a:graphic>
          <a:graphicData uri="http://schemas.openxmlformats.org/drawingml/2006/table">
            <a:tbl>
              <a:tblPr firstRow="1" bandRow="1">
                <a:tableStyleId>{5940675A-B579-460E-94D1-54222C63F5DA}</a:tableStyleId>
              </a:tblPr>
              <a:tblGrid>
                <a:gridCol w="2196152">
                  <a:extLst>
                    <a:ext uri="{9D8B030D-6E8A-4147-A177-3AD203B41FA5}">
                      <a16:colId xmlns:a16="http://schemas.microsoft.com/office/drawing/2014/main" val="4158508875"/>
                    </a:ext>
                  </a:extLst>
                </a:gridCol>
                <a:gridCol w="2196152">
                  <a:extLst>
                    <a:ext uri="{9D8B030D-6E8A-4147-A177-3AD203B41FA5}">
                      <a16:colId xmlns:a16="http://schemas.microsoft.com/office/drawing/2014/main" val="2084597515"/>
                    </a:ext>
                  </a:extLst>
                </a:gridCol>
                <a:gridCol w="2196152">
                  <a:extLst>
                    <a:ext uri="{9D8B030D-6E8A-4147-A177-3AD203B41FA5}">
                      <a16:colId xmlns:a16="http://schemas.microsoft.com/office/drawing/2014/main" val="3578001012"/>
                    </a:ext>
                  </a:extLst>
                </a:gridCol>
                <a:gridCol w="2196152">
                  <a:extLst>
                    <a:ext uri="{9D8B030D-6E8A-4147-A177-3AD203B41FA5}">
                      <a16:colId xmlns:a16="http://schemas.microsoft.com/office/drawing/2014/main" val="2276230204"/>
                    </a:ext>
                  </a:extLst>
                </a:gridCol>
                <a:gridCol w="2196152">
                  <a:extLst>
                    <a:ext uri="{9D8B030D-6E8A-4147-A177-3AD203B41FA5}">
                      <a16:colId xmlns:a16="http://schemas.microsoft.com/office/drawing/2014/main" val="3464314694"/>
                    </a:ext>
                  </a:extLst>
                </a:gridCol>
              </a:tblGrid>
              <a:tr h="370840">
                <a:tc>
                  <a:txBody>
                    <a:bodyPr/>
                    <a:lstStyle/>
                    <a:p>
                      <a:pPr algn="ctr"/>
                      <a:r>
                        <a:rPr lang="en-GB" b="1" dirty="0"/>
                        <a:t>Database</a:t>
                      </a:r>
                    </a:p>
                  </a:txBody>
                  <a:tcPr anchor="ctr"/>
                </a:tc>
                <a:tc>
                  <a:txBody>
                    <a:bodyPr/>
                    <a:lstStyle/>
                    <a:p>
                      <a:pPr algn="ctr"/>
                      <a:r>
                        <a:rPr lang="en-GB" b="1" dirty="0"/>
                        <a:t>Search string</a:t>
                      </a:r>
                    </a:p>
                  </a:txBody>
                  <a:tcPr anchor="ctr"/>
                </a:tc>
                <a:tc>
                  <a:txBody>
                    <a:bodyPr/>
                    <a:lstStyle/>
                    <a:p>
                      <a:pPr algn="ctr"/>
                      <a:r>
                        <a:rPr lang="en-GB" b="1" dirty="0"/>
                        <a:t>Results</a:t>
                      </a:r>
                    </a:p>
                  </a:txBody>
                  <a:tcPr anchor="ctr"/>
                </a:tc>
                <a:tc>
                  <a:txBody>
                    <a:bodyPr/>
                    <a:lstStyle/>
                    <a:p>
                      <a:pPr algn="ctr"/>
                      <a:r>
                        <a:rPr lang="en-GB" b="1" dirty="0"/>
                        <a:t>Filters</a:t>
                      </a:r>
                    </a:p>
                  </a:txBody>
                  <a:tcPr anchor="ctr"/>
                </a:tc>
                <a:tc>
                  <a:txBody>
                    <a:bodyPr/>
                    <a:lstStyle/>
                    <a:p>
                      <a:pPr algn="ctr"/>
                      <a:r>
                        <a:rPr lang="en-GB" b="1" dirty="0"/>
                        <a:t>Results after filters</a:t>
                      </a:r>
                    </a:p>
                  </a:txBody>
                  <a:tcPr anchor="ctr"/>
                </a:tc>
                <a:extLst>
                  <a:ext uri="{0D108BD9-81ED-4DB2-BD59-A6C34878D82A}">
                    <a16:rowId xmlns:a16="http://schemas.microsoft.com/office/drawing/2014/main" val="2059120793"/>
                  </a:ext>
                </a:extLst>
              </a:tr>
              <a:tr h="370840">
                <a:tc>
                  <a:txBody>
                    <a:bodyPr/>
                    <a:lstStyle/>
                    <a:p>
                      <a:r>
                        <a:rPr lang="en-GB" dirty="0"/>
                        <a:t>PubMed</a:t>
                      </a:r>
                    </a:p>
                  </a:txBody>
                  <a:tcPr/>
                </a:tc>
                <a:tc>
                  <a:txBody>
                    <a:bodyPr/>
                    <a:lstStyle/>
                    <a:p>
                      <a:r>
                        <a:rPr lang="en-GB" dirty="0"/>
                        <a:t>…</a:t>
                      </a:r>
                    </a:p>
                  </a:txBody>
                  <a:tcPr/>
                </a:tc>
                <a:tc>
                  <a:txBody>
                    <a:bodyPr/>
                    <a:lstStyle/>
                    <a:p>
                      <a:r>
                        <a:rPr lang="en-GB" dirty="0"/>
                        <a:t>10,789</a:t>
                      </a:r>
                    </a:p>
                  </a:txBody>
                  <a:tcPr/>
                </a:tc>
                <a:tc>
                  <a:txBody>
                    <a:bodyPr/>
                    <a:lstStyle/>
                    <a:p>
                      <a:r>
                        <a:rPr lang="en-GB" dirty="0"/>
                        <a:t>&lt;10 years</a:t>
                      </a:r>
                    </a:p>
                  </a:txBody>
                  <a:tcPr/>
                </a:tc>
                <a:tc>
                  <a:txBody>
                    <a:bodyPr/>
                    <a:lstStyle/>
                    <a:p>
                      <a:r>
                        <a:rPr lang="en-GB" dirty="0"/>
                        <a:t>7,923</a:t>
                      </a:r>
                    </a:p>
                  </a:txBody>
                  <a:tcPr/>
                </a:tc>
                <a:extLst>
                  <a:ext uri="{0D108BD9-81ED-4DB2-BD59-A6C34878D82A}">
                    <a16:rowId xmlns:a16="http://schemas.microsoft.com/office/drawing/2014/main" val="3702914526"/>
                  </a:ext>
                </a:extLst>
              </a:tr>
              <a:tr h="370840">
                <a:tc>
                  <a:txBody>
                    <a:bodyPr/>
                    <a:lstStyle/>
                    <a:p>
                      <a:r>
                        <a:rPr lang="en-GB" dirty="0"/>
                        <a:t>Google Scholar</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34822037"/>
                  </a:ext>
                </a:extLst>
              </a:tr>
              <a:tr h="370840">
                <a:tc>
                  <a:txBody>
                    <a:bodyPr/>
                    <a:lstStyle/>
                    <a:p>
                      <a:r>
                        <a:rPr lang="en-GB" dirty="0"/>
                        <a:t>…</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99540188"/>
                  </a:ext>
                </a:extLst>
              </a:tr>
            </a:tbl>
          </a:graphicData>
        </a:graphic>
      </p:graphicFrame>
    </p:spTree>
    <p:extLst>
      <p:ext uri="{BB962C8B-B14F-4D97-AF65-F5344CB8AC3E}">
        <p14:creationId xmlns:p14="http://schemas.microsoft.com/office/powerpoint/2010/main" val="1865426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FC7CF-C086-7FDD-D95D-F1A1402497E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59D46E-B285-CB31-FA95-1055E9BF0B7B}"/>
              </a:ext>
            </a:extLst>
          </p:cNvPr>
          <p:cNvSpPr>
            <a:spLocks noGrp="1"/>
          </p:cNvSpPr>
          <p:nvPr>
            <p:ph idx="1"/>
          </p:nvPr>
        </p:nvSpPr>
        <p:spPr>
          <a:xfrm>
            <a:off x="162791" y="1690688"/>
            <a:ext cx="11849100" cy="4351338"/>
          </a:xfrm>
        </p:spPr>
        <p:txBody>
          <a:bodyPr>
            <a:normAutofit/>
          </a:bodyPr>
          <a:lstStyle/>
          <a:p>
            <a:r>
              <a:rPr lang="en-GB" sz="1600" dirty="0"/>
              <a:t>Leite D. F. B., Padilha M, A.S. and </a:t>
            </a:r>
            <a:r>
              <a:rPr lang="en-GB" sz="1600" dirty="0" err="1"/>
              <a:t>Cecatti</a:t>
            </a:r>
            <a:r>
              <a:rPr lang="en-GB" sz="1600" dirty="0"/>
              <a:t> J. G. (2019) “Approaching literature review for academic purposes: The Literature Review Checklist.” </a:t>
            </a:r>
            <a:r>
              <a:rPr lang="en-GB" sz="1600" i="1" dirty="0"/>
              <a:t>Clinics (Sao Paulo). </a:t>
            </a:r>
            <a:r>
              <a:rPr lang="en-GB" sz="1600" dirty="0"/>
              <a:t>Available at: 10.6061/clinics/2019/e1403.</a:t>
            </a:r>
          </a:p>
          <a:p>
            <a:r>
              <a:rPr lang="en-GB" sz="1600" dirty="0"/>
              <a:t>Bramer W. M., de Jonge G. B. , </a:t>
            </a:r>
            <a:r>
              <a:rPr lang="en-GB" sz="1600" dirty="0" err="1"/>
              <a:t>Rethlefsen</a:t>
            </a:r>
            <a:r>
              <a:rPr lang="en-GB" sz="1600" dirty="0"/>
              <a:t> M. L., Mast F., </a:t>
            </a:r>
            <a:r>
              <a:rPr lang="en-GB" sz="1600" dirty="0" err="1"/>
              <a:t>Kleijnen</a:t>
            </a:r>
            <a:r>
              <a:rPr lang="en-GB" sz="1600" dirty="0"/>
              <a:t> J. A systematic approach to searching: an efficient and complete method to develop literature searches. J Med </a:t>
            </a:r>
            <a:r>
              <a:rPr lang="en-GB" sz="1600" dirty="0" err="1"/>
              <a:t>Libr</a:t>
            </a:r>
            <a:r>
              <a:rPr lang="en-GB" sz="1600" dirty="0"/>
              <a:t> Assoc. 2018 Oct;106(4):531-541. </a:t>
            </a:r>
            <a:r>
              <a:rPr lang="en-GB" sz="1600" dirty="0" err="1"/>
              <a:t>doi</a:t>
            </a:r>
            <a:r>
              <a:rPr lang="en-GB" sz="1600" dirty="0"/>
              <a:t>: 10.5195/jmla.2018.283.</a:t>
            </a:r>
          </a:p>
          <a:p>
            <a:r>
              <a:rPr lang="en-GB" sz="1600" dirty="0"/>
              <a:t>Deming, W. Edwards (1986). Out of the crisis. Cambridge, MA: Massachusetts Institute of Technology, </a:t>
            </a:r>
            <a:r>
              <a:rPr lang="en-GB" sz="1600" dirty="0" err="1"/>
              <a:t>Center</a:t>
            </a:r>
            <a:r>
              <a:rPr lang="en-GB" sz="1600" dirty="0"/>
              <a:t> for Advanced Engineering Study </a:t>
            </a:r>
          </a:p>
          <a:p>
            <a:r>
              <a:rPr lang="en-GB" sz="1600" dirty="0"/>
              <a:t>Taylor M. J., McNicholas C., Nicolay C., Darzi A., Bell D., Reed J. E. Systematic review of the application of the plan-do-study-act method to improve quality in healthcare. BMJ Qual Saf. 2014 Apr;23(4):290-8. </a:t>
            </a:r>
            <a:r>
              <a:rPr lang="en-GB" sz="1600" dirty="0" err="1"/>
              <a:t>doi</a:t>
            </a:r>
            <a:r>
              <a:rPr lang="en-GB" sz="1600" dirty="0"/>
              <a:t>: 10.1136/bmjqs-2013-001862. </a:t>
            </a:r>
            <a:endParaRPr lang="en-US" altLang="en-US" sz="1600" dirty="0"/>
          </a:p>
          <a:p>
            <a:r>
              <a:rPr lang="en-GB" sz="1600" dirty="0"/>
              <a:t>Ratan S. K., Anand T., Ratan J. Formulation of Research Question - Stepwise Approach. J Indian Assoc </a:t>
            </a:r>
            <a:r>
              <a:rPr lang="en-GB" sz="1600" dirty="0" err="1"/>
              <a:t>Pediatr</a:t>
            </a:r>
            <a:r>
              <a:rPr lang="en-GB" sz="1600" dirty="0"/>
              <a:t> Surg. 2019 Jan-Mar;24(1):15-20. </a:t>
            </a:r>
            <a:r>
              <a:rPr lang="en-GB" sz="1600" dirty="0" err="1"/>
              <a:t>doi</a:t>
            </a:r>
            <a:r>
              <a:rPr lang="en-GB" sz="1600" dirty="0"/>
              <a:t>: 10.4103/jiaps.JIAPS_76_18. </a:t>
            </a:r>
          </a:p>
          <a:p>
            <a:r>
              <a:rPr lang="en-GB" sz="1600" dirty="0"/>
              <a:t>Velasco, E. (2010). Inclusion criteria. In </a:t>
            </a:r>
            <a:r>
              <a:rPr lang="en-GB" sz="1600" i="1" dirty="0" err="1"/>
              <a:t>Encyclopedia</a:t>
            </a:r>
            <a:r>
              <a:rPr lang="en-GB" sz="1600" i="1" dirty="0"/>
              <a:t> of research design</a:t>
            </a:r>
            <a:r>
              <a:rPr lang="en-GB" sz="1600" dirty="0"/>
              <a:t> (Vol. 0, pp. 589-591). SAGE Publications, Inc., </a:t>
            </a:r>
            <a:r>
              <a:rPr lang="en-GB" sz="1600" dirty="0">
                <a:hlinkClick r:id="rId2"/>
              </a:rPr>
              <a:t>https://doi.org/10.4135/9781412961288.n183</a:t>
            </a:r>
            <a:endParaRPr lang="en-GB" sz="1600" dirty="0"/>
          </a:p>
          <a:p>
            <a:r>
              <a:rPr lang="en-GB" sz="1600" dirty="0"/>
              <a:t>Dekkers, R., Carey, L., Langhorne, P. (2022). Setting Inclusion and Exclusion Criteria. In: Making Literature Reviews Work: A Multidisciplinary Guide to Systematic Approaches. Springer, Cham. https://doi.org/10.1007/978-3-030-90025-0_6</a:t>
            </a:r>
          </a:p>
          <a:p>
            <a:endParaRPr lang="en-GB" sz="1600" dirty="0"/>
          </a:p>
        </p:txBody>
      </p:sp>
      <p:sp>
        <p:nvSpPr>
          <p:cNvPr id="4" name="Date Placeholder 3">
            <a:extLst>
              <a:ext uri="{FF2B5EF4-FFF2-40B4-BE49-F238E27FC236}">
                <a16:creationId xmlns:a16="http://schemas.microsoft.com/office/drawing/2014/main" id="{E5BC56B1-A722-7117-EA4C-A32BBEEDA62D}"/>
              </a:ext>
            </a:extLst>
          </p:cNvPr>
          <p:cNvSpPr>
            <a:spLocks noGrp="1"/>
          </p:cNvSpPr>
          <p:nvPr>
            <p:ph type="dt" sz="half" idx="10"/>
          </p:nvPr>
        </p:nvSpPr>
        <p:spPr/>
        <p:txBody>
          <a:bodyPr/>
          <a:lstStyle/>
          <a:p>
            <a:r>
              <a:rPr lang="en-GB"/>
              <a:t>16/10/2026</a:t>
            </a:r>
          </a:p>
        </p:txBody>
      </p:sp>
      <p:sp>
        <p:nvSpPr>
          <p:cNvPr id="5" name="Footer Placeholder 4">
            <a:extLst>
              <a:ext uri="{FF2B5EF4-FFF2-40B4-BE49-F238E27FC236}">
                <a16:creationId xmlns:a16="http://schemas.microsoft.com/office/drawing/2014/main" id="{06AD0A04-522B-6945-6CE4-FC8F1AE2F4DB}"/>
              </a:ext>
            </a:extLst>
          </p:cNvPr>
          <p:cNvSpPr>
            <a:spLocks noGrp="1"/>
          </p:cNvSpPr>
          <p:nvPr>
            <p:ph type="ftr" sz="quarter" idx="11"/>
          </p:nvPr>
        </p:nvSpPr>
        <p:spPr/>
        <p:txBody>
          <a:bodyPr/>
          <a:lstStyle/>
          <a:p>
            <a:r>
              <a:rPr lang="en-GB"/>
              <a:t>BMHP6020</a:t>
            </a:r>
          </a:p>
        </p:txBody>
      </p:sp>
      <p:sp>
        <p:nvSpPr>
          <p:cNvPr id="6" name="Slide Number Placeholder 5">
            <a:extLst>
              <a:ext uri="{FF2B5EF4-FFF2-40B4-BE49-F238E27FC236}">
                <a16:creationId xmlns:a16="http://schemas.microsoft.com/office/drawing/2014/main" id="{246D5CC8-3384-F927-8288-BA837A9FFF40}"/>
              </a:ext>
            </a:extLst>
          </p:cNvPr>
          <p:cNvSpPr>
            <a:spLocks noGrp="1"/>
          </p:cNvSpPr>
          <p:nvPr>
            <p:ph type="sldNum" sz="quarter" idx="12"/>
          </p:nvPr>
        </p:nvSpPr>
        <p:spPr/>
        <p:txBody>
          <a:bodyPr/>
          <a:lstStyle/>
          <a:p>
            <a:fld id="{B53DB5CC-5D1C-4051-931B-474B6E04D7BE}" type="slidenum">
              <a:rPr lang="en-GB" smtClean="0"/>
              <a:t>33</a:t>
            </a:fld>
            <a:endParaRPr lang="en-GB"/>
          </a:p>
        </p:txBody>
      </p:sp>
    </p:spTree>
    <p:extLst>
      <p:ext uri="{BB962C8B-B14F-4D97-AF65-F5344CB8AC3E}">
        <p14:creationId xmlns:p14="http://schemas.microsoft.com/office/powerpoint/2010/main" val="2510572911"/>
      </p:ext>
    </p:extLst>
  </p:cSld>
  <p:clrMapOvr>
    <a:masterClrMapping/>
  </p:clrMapOvr>
</p:sld>
</file>

<file path=ppt/theme/theme1.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2199</Words>
  <Application>Microsoft Office PowerPoint</Application>
  <PresentationFormat>Widescreen</PresentationFormat>
  <Paragraphs>412</Paragraphs>
  <Slides>33</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Display</vt:lpstr>
      <vt:lpstr>Arial</vt:lpstr>
      <vt:lpstr>Calibri</vt:lpstr>
      <vt:lpstr>roboto</vt:lpstr>
      <vt:lpstr>Office Theme</vt:lpstr>
      <vt:lpstr>Developing a search strategy </vt:lpstr>
      <vt:lpstr>Content</vt:lpstr>
      <vt:lpstr>What do we mean by evidence?</vt:lpstr>
      <vt:lpstr>Hierarchy of evidence </vt:lpstr>
      <vt:lpstr>Should I believe every source?</vt:lpstr>
      <vt:lpstr>Different sources of evidence</vt:lpstr>
      <vt:lpstr>The Literature review process</vt:lpstr>
      <vt:lpstr>Let’s get to work</vt:lpstr>
      <vt:lpstr>Step 1: Research question</vt:lpstr>
      <vt:lpstr>PowerPoint Presentation</vt:lpstr>
      <vt:lpstr>Research questions characteristics:</vt:lpstr>
      <vt:lpstr>PICO Framework</vt:lpstr>
      <vt:lpstr>Example </vt:lpstr>
      <vt:lpstr>Let’s get to work</vt:lpstr>
      <vt:lpstr>From the RQ to keywords (and synonyms)</vt:lpstr>
      <vt:lpstr>PowerPoint Presentation</vt:lpstr>
      <vt:lpstr>Let’s get to work</vt:lpstr>
      <vt:lpstr>How do we combine keywords?</vt:lpstr>
      <vt:lpstr>Combining keywords – Boolean operators  OR</vt:lpstr>
      <vt:lpstr>Combining keywords – Boolean operators  AND</vt:lpstr>
      <vt:lpstr>Combining keywords – Boolean operators  NOT</vt:lpstr>
      <vt:lpstr>Golden rules for an effective search string</vt:lpstr>
      <vt:lpstr>Let’s get to work</vt:lpstr>
      <vt:lpstr>You just developed your search strategy</vt:lpstr>
      <vt:lpstr>PowerPoint Presentation</vt:lpstr>
      <vt:lpstr>PowerPoint Presentation</vt:lpstr>
      <vt:lpstr>Database searches</vt:lpstr>
      <vt:lpstr>Searching databases</vt:lpstr>
      <vt:lpstr>Inclusion and exclusion criteria</vt:lpstr>
      <vt:lpstr>PubMed tutorial</vt:lpstr>
      <vt:lpstr>The CRAAP Test</vt:lpstr>
      <vt:lpstr>How do we write about the search strategy?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2</cp:revision>
  <dcterms:created xsi:type="dcterms:W3CDTF">2026-10-15T10:57:26Z</dcterms:created>
  <dcterms:modified xsi:type="dcterms:W3CDTF">2026-10-16T12:24:05Z</dcterms:modified>
</cp:coreProperties>
</file>