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notesMasterIdLst>
    <p:notesMasterId r:id="rId13"/>
  </p:notesMasterIdLst>
  <p:sldIdLst>
    <p:sldId id="256" r:id="rId2"/>
    <p:sldId id="257" r:id="rId3"/>
    <p:sldId id="263" r:id="rId4"/>
    <p:sldId id="258" r:id="rId5"/>
    <p:sldId id="259" r:id="rId6"/>
    <p:sldId id="264" r:id="rId7"/>
    <p:sldId id="260" r:id="rId8"/>
    <p:sldId id="262" r:id="rId9"/>
    <p:sldId id="261"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1466" autoAdjust="0"/>
  </p:normalViewPr>
  <p:slideViewPr>
    <p:cSldViewPr snapToGrid="0">
      <p:cViewPr>
        <p:scale>
          <a:sx n="70" d="100"/>
          <a:sy n="70" d="100"/>
        </p:scale>
        <p:origin x="73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FEAA62-CCB2-425D-AA38-AC9972DD4544}" type="datetimeFigureOut">
              <a:rPr lang="en-GB" smtClean="0"/>
              <a:t>13/01/2018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C45CA6-815C-401D-9223-DF3EA2C5DE3A}" type="slidenum">
              <a:rPr lang="en-GB" smtClean="0"/>
              <a:t>‹#›</a:t>
            </a:fld>
            <a:endParaRPr lang="en-GB"/>
          </a:p>
        </p:txBody>
      </p:sp>
    </p:spTree>
    <p:extLst>
      <p:ext uri="{BB962C8B-B14F-4D97-AF65-F5344CB8AC3E}">
        <p14:creationId xmlns:p14="http://schemas.microsoft.com/office/powerpoint/2010/main" val="1657486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title is still a work in progress but I think it sums up well what I aim to do. </a:t>
            </a:r>
          </a:p>
        </p:txBody>
      </p:sp>
      <p:sp>
        <p:nvSpPr>
          <p:cNvPr id="4" name="Slide Number Placeholder 3"/>
          <p:cNvSpPr>
            <a:spLocks noGrp="1"/>
          </p:cNvSpPr>
          <p:nvPr>
            <p:ph type="sldNum" sz="quarter" idx="10"/>
          </p:nvPr>
        </p:nvSpPr>
        <p:spPr/>
        <p:txBody>
          <a:bodyPr/>
          <a:lstStyle/>
          <a:p>
            <a:fld id="{80C45CA6-815C-401D-9223-DF3EA2C5DE3A}" type="slidenum">
              <a:rPr lang="en-GB" smtClean="0"/>
              <a:t>1</a:t>
            </a:fld>
            <a:endParaRPr lang="en-GB"/>
          </a:p>
        </p:txBody>
      </p:sp>
    </p:spTree>
    <p:extLst>
      <p:ext uri="{BB962C8B-B14F-4D97-AF65-F5344CB8AC3E}">
        <p14:creationId xmlns:p14="http://schemas.microsoft.com/office/powerpoint/2010/main" val="2641340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dissertation idea has undergone many changes since I first proposed a topic. Initially my aim was a study into the development of Ba’al worship in Ancient Egypt. From there I refined it further to focus upon the hybridisation of Ba’al with the Egyptian god Seth. However, since conducting further research into Seth, my dissertation has morphed into what feels more like a cross-cultural comparison between the two deities in an attempt to explore the reason for their close association with one another. As before I was mainly focused on Ba’al I now intend to have an equal balance of focus upon both as individuals as well as their hybridised form. In this way, I believe that I will have a topic with more of a comparative focus than I initially did. </a:t>
            </a:r>
          </a:p>
        </p:txBody>
      </p:sp>
      <p:sp>
        <p:nvSpPr>
          <p:cNvPr id="4" name="Slide Number Placeholder 3"/>
          <p:cNvSpPr>
            <a:spLocks noGrp="1"/>
          </p:cNvSpPr>
          <p:nvPr>
            <p:ph type="sldNum" sz="quarter" idx="10"/>
          </p:nvPr>
        </p:nvSpPr>
        <p:spPr/>
        <p:txBody>
          <a:bodyPr/>
          <a:lstStyle/>
          <a:p>
            <a:fld id="{80C45CA6-815C-401D-9223-DF3EA2C5DE3A}" type="slidenum">
              <a:rPr lang="en-GB" smtClean="0"/>
              <a:t>2</a:t>
            </a:fld>
            <a:endParaRPr lang="en-GB"/>
          </a:p>
        </p:txBody>
      </p:sp>
    </p:spTree>
    <p:extLst>
      <p:ext uri="{BB962C8B-B14F-4D97-AF65-F5344CB8AC3E}">
        <p14:creationId xmlns:p14="http://schemas.microsoft.com/office/powerpoint/2010/main" val="3180478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C45CA6-815C-401D-9223-DF3EA2C5DE3A}" type="slidenum">
              <a:rPr lang="en-GB" smtClean="0"/>
              <a:t>3</a:t>
            </a:fld>
            <a:endParaRPr lang="en-GB"/>
          </a:p>
        </p:txBody>
      </p:sp>
    </p:spTree>
    <p:extLst>
      <p:ext uri="{BB962C8B-B14F-4D97-AF65-F5344CB8AC3E}">
        <p14:creationId xmlns:p14="http://schemas.microsoft.com/office/powerpoint/2010/main" val="4158181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This stele of Ba’al holding a thunder-bolt dates from sometime in the 15</a:t>
            </a:r>
            <a:r>
              <a:rPr lang="en-GB" baseline="30000" dirty="0"/>
              <a:t>th</a:t>
            </a:r>
            <a:r>
              <a:rPr lang="en-GB" dirty="0"/>
              <a:t> – 13</a:t>
            </a:r>
            <a:r>
              <a:rPr lang="en-GB" baseline="30000" dirty="0"/>
              <a:t>th</a:t>
            </a:r>
            <a:r>
              <a:rPr lang="en-GB" dirty="0"/>
              <a:t> centuries BC. </a:t>
            </a:r>
          </a:p>
          <a:p>
            <a:pPr marL="228600" indent="-228600">
              <a:buFont typeface="+mj-lt"/>
              <a:buAutoNum type="arabicPeriod"/>
            </a:pPr>
            <a:r>
              <a:rPr lang="en-GB" dirty="0"/>
              <a:t>It is made out of limestone and was found at the acropolis in Tell Ras </a:t>
            </a:r>
            <a:r>
              <a:rPr lang="en-GB" dirty="0" err="1"/>
              <a:t>Shamra</a:t>
            </a:r>
            <a:r>
              <a:rPr lang="en-GB" dirty="0"/>
              <a:t> (Ancient Ugarit). </a:t>
            </a:r>
          </a:p>
          <a:p>
            <a:pPr marL="228600" indent="-228600">
              <a:buFont typeface="+mj-lt"/>
              <a:buAutoNum type="arabicPeriod"/>
            </a:pPr>
            <a:r>
              <a:rPr lang="en-GB" dirty="0"/>
              <a:t>Description of the stele –</a:t>
            </a:r>
          </a:p>
          <a:p>
            <a:pPr marL="685800" lvl="1" indent="-228600">
              <a:buFont typeface="+mj-lt"/>
              <a:buAutoNum type="arabicPeriod"/>
            </a:pPr>
            <a:r>
              <a:rPr lang="en-GB" dirty="0"/>
              <a:t> In this depiction the figure of Ba’al raises a club in his right hand while holding a spear/lance. This spear has leaved branches and is connected to the ground as if it were also a growing tree. </a:t>
            </a:r>
          </a:p>
          <a:p>
            <a:pPr marL="685800" lvl="1" indent="-228600">
              <a:buFont typeface="+mj-lt"/>
              <a:buAutoNum type="arabicPeriod"/>
            </a:pPr>
            <a:r>
              <a:rPr lang="en-GB" dirty="0"/>
              <a:t>The smaller figure in the bottom right of the image has been interpreted as the King wearing priestly dress.</a:t>
            </a:r>
          </a:p>
          <a:p>
            <a:pPr marL="685800" lvl="1" indent="-228600">
              <a:buFont typeface="+mj-lt"/>
              <a:buAutoNum type="arabicPeriod"/>
            </a:pPr>
            <a:r>
              <a:rPr lang="en-GB" dirty="0"/>
              <a:t>Underneath the feet of Ba’al are two bases which apparently depict the sea and mountains. The sea being the wavy lines that are incised and the mountains being the wavy lines made in relief. These two symbolise the domains of Ba’al. </a:t>
            </a:r>
          </a:p>
          <a:p>
            <a:pPr marL="228600" indent="-228600">
              <a:buFont typeface="+mj-lt"/>
              <a:buAutoNum type="arabicPeriod"/>
            </a:pPr>
            <a:r>
              <a:rPr lang="en-GB" dirty="0"/>
              <a:t>Why did I choose Ba’al? I chose Ba’al because I studied a lot about Canaanite deities in my Bible History module in America. Ba’al caught my interest and so I decided to research further around him. The true reason he caught my attention was that while writing a 10,000 word summary of the Old Testament (snore) I began to feel really sorry for him because of the mean things everyone said about him! </a:t>
            </a:r>
          </a:p>
          <a:p>
            <a:pPr marL="228600" indent="-228600">
              <a:buFont typeface="+mj-lt"/>
              <a:buAutoNum type="arabicPeriod"/>
            </a:pPr>
            <a:r>
              <a:rPr lang="en-GB" dirty="0"/>
              <a:t>Attributes of Ba’al.</a:t>
            </a:r>
          </a:p>
          <a:p>
            <a:pPr marL="685800" lvl="1" indent="-228600">
              <a:buFont typeface="+mj-lt"/>
              <a:buAutoNum type="arabicPeriod"/>
            </a:pPr>
            <a:r>
              <a:rPr lang="en-GB" dirty="0"/>
              <a:t>Ba’al is a weather god, particularly associated with storms. </a:t>
            </a:r>
          </a:p>
          <a:p>
            <a:pPr marL="685800" lvl="1" indent="-228600">
              <a:buFont typeface="+mj-lt"/>
              <a:buAutoNum type="arabicPeriod"/>
            </a:pPr>
            <a:r>
              <a:rPr lang="en-GB" dirty="0"/>
              <a:t>The Ugaritic Baal Cycle. </a:t>
            </a:r>
          </a:p>
          <a:p>
            <a:pPr marL="228600" indent="-228600">
              <a:buFont typeface="+mj-lt"/>
              <a:buAutoNum type="arabicPeriod"/>
            </a:pPr>
            <a:r>
              <a:rPr lang="en-GB" dirty="0"/>
              <a:t>Problems with Biblical preconceptions of Ba’al. There is a problem regarding much of the literature surrounding the Canaanite deities, Ba’al in particular, because of the abundance of Biblical scholars writing in this area. Since Ba’al is talked about in the Bible, many scholars aim to associate him and his followers with their depiction in the Bible. </a:t>
            </a:r>
          </a:p>
        </p:txBody>
      </p:sp>
      <p:sp>
        <p:nvSpPr>
          <p:cNvPr id="4" name="Slide Number Placeholder 3"/>
          <p:cNvSpPr>
            <a:spLocks noGrp="1"/>
          </p:cNvSpPr>
          <p:nvPr>
            <p:ph type="sldNum" sz="quarter" idx="10"/>
          </p:nvPr>
        </p:nvSpPr>
        <p:spPr/>
        <p:txBody>
          <a:bodyPr/>
          <a:lstStyle/>
          <a:p>
            <a:fld id="{80C45CA6-815C-401D-9223-DF3EA2C5DE3A}" type="slidenum">
              <a:rPr lang="en-GB" smtClean="0"/>
              <a:t>4</a:t>
            </a:fld>
            <a:endParaRPr lang="en-GB"/>
          </a:p>
        </p:txBody>
      </p:sp>
    </p:spTree>
    <p:extLst>
      <p:ext uri="{BB962C8B-B14F-4D97-AF65-F5344CB8AC3E}">
        <p14:creationId xmlns:p14="http://schemas.microsoft.com/office/powerpoint/2010/main" val="540633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80C45CA6-815C-401D-9223-DF3EA2C5DE3A}" type="slidenum">
              <a:rPr lang="en-GB" smtClean="0"/>
              <a:t>5</a:t>
            </a:fld>
            <a:endParaRPr lang="en-GB"/>
          </a:p>
        </p:txBody>
      </p:sp>
    </p:spTree>
    <p:extLst>
      <p:ext uri="{BB962C8B-B14F-4D97-AF65-F5344CB8AC3E}">
        <p14:creationId xmlns:p14="http://schemas.microsoft.com/office/powerpoint/2010/main" val="2264205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Why did I choose Seth? Because Seth is associated with Ba’al.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Seth is portrayed in Egyptian language through the Seth animal. </a:t>
            </a:r>
            <a:endParaRPr lang="en-GB" dirty="0"/>
          </a:p>
          <a:p>
            <a:pPr marL="228600" indent="-228600">
              <a:buFont typeface="+mj-lt"/>
              <a:buAutoNum type="arabicPeriod"/>
            </a:pPr>
            <a:r>
              <a:rPr lang="en-GB" dirty="0"/>
              <a:t>What is the Seth Animal? The Seth Animal is what is shown on the Stela of Peribsen. It is also used as a hieroglyph. </a:t>
            </a:r>
          </a:p>
          <a:p>
            <a:pPr marL="685800" lvl="1" indent="-228600">
              <a:buFont typeface="+mj-lt"/>
              <a:buAutoNum type="arabicPeriod"/>
            </a:pPr>
            <a:r>
              <a:rPr lang="en-GB" dirty="0"/>
              <a:t>One of the earliest confirmed depictions of the Seth Animal is on the Scorpion </a:t>
            </a:r>
            <a:r>
              <a:rPr lang="en-GB" dirty="0" err="1"/>
              <a:t>Macehead</a:t>
            </a:r>
            <a:r>
              <a:rPr lang="en-GB" dirty="0"/>
              <a:t>. The Peribsen Stela dates from the 2</a:t>
            </a:r>
            <a:r>
              <a:rPr lang="en-GB" baseline="30000" dirty="0"/>
              <a:t>nd</a:t>
            </a:r>
            <a:r>
              <a:rPr lang="en-GB" dirty="0"/>
              <a:t> Dynasty.</a:t>
            </a:r>
          </a:p>
          <a:p>
            <a:pPr marL="685800" lvl="1" indent="-228600">
              <a:buFont typeface="+mj-lt"/>
              <a:buAutoNum type="arabicPeriod"/>
            </a:pPr>
            <a:r>
              <a:rPr lang="en-GB" dirty="0"/>
              <a:t>It has been suggested that the body of the Seth animal is based off a canine. </a:t>
            </a:r>
          </a:p>
          <a:p>
            <a:pPr marL="685800" lvl="1" indent="-228600">
              <a:buFont typeface="+mj-lt"/>
              <a:buAutoNum type="arabicPeriod"/>
            </a:pPr>
            <a:r>
              <a:rPr lang="en-GB" dirty="0"/>
              <a:t>The tail of the Seth animal is sometimes drawn as an arrow, however in the </a:t>
            </a:r>
            <a:r>
              <a:rPr lang="en-GB" dirty="0" err="1"/>
              <a:t>Ramesside</a:t>
            </a:r>
            <a:r>
              <a:rPr lang="en-GB" dirty="0"/>
              <a:t> period it was often drawn as a lion’s tail. This may reflect the </a:t>
            </a:r>
            <a:r>
              <a:rPr lang="en-GB" dirty="0" err="1"/>
              <a:t>Ramesside</a:t>
            </a:r>
            <a:r>
              <a:rPr lang="en-GB" dirty="0"/>
              <a:t> portrayal of Seth as a sort of sphinx-like creature that had the body of a lion. The tail is always shown upright  </a:t>
            </a:r>
          </a:p>
          <a:p>
            <a:pPr marL="685800" lvl="1" indent="-228600">
              <a:buFont typeface="+mj-lt"/>
              <a:buAutoNum type="arabicPeriod"/>
            </a:pPr>
            <a:r>
              <a:rPr lang="en-GB" dirty="0"/>
              <a:t>The Seth animal is most likely an amalgamation of different animals rather than a representation of a real animal.</a:t>
            </a:r>
          </a:p>
          <a:p>
            <a:pPr marL="228600" indent="-228600">
              <a:buFont typeface="+mj-lt"/>
              <a:buAutoNum type="arabicPeriod"/>
            </a:pPr>
            <a:r>
              <a:rPr lang="en-GB" dirty="0"/>
              <a:t>Attributes of Seth. </a:t>
            </a:r>
          </a:p>
          <a:p>
            <a:pPr marL="685800" lvl="1" indent="-228600">
              <a:buFont typeface="+mj-lt"/>
              <a:buAutoNum type="arabicPeriod"/>
            </a:pPr>
            <a:r>
              <a:rPr lang="en-GB" dirty="0"/>
              <a:t>God of confusion and so was the opposite of Maat. </a:t>
            </a:r>
          </a:p>
          <a:p>
            <a:pPr marL="685800" lvl="1" indent="-228600">
              <a:buFont typeface="+mj-lt"/>
              <a:buAutoNum type="arabicPeriod"/>
            </a:pPr>
            <a:r>
              <a:rPr lang="en-GB" dirty="0"/>
              <a:t>Seth became the personification of hostile forces.</a:t>
            </a:r>
          </a:p>
          <a:p>
            <a:pPr marL="685800" lvl="1" indent="-228600">
              <a:buFont typeface="+mj-lt"/>
              <a:buAutoNum type="arabicPeriod"/>
            </a:pPr>
            <a:r>
              <a:rPr lang="en-GB" dirty="0"/>
              <a:t>He signified disorder and violence.</a:t>
            </a:r>
          </a:p>
          <a:p>
            <a:pPr marL="685800" lvl="1" indent="-228600">
              <a:buFont typeface="+mj-lt"/>
              <a:buAutoNum type="arabicPeriod"/>
            </a:pPr>
            <a:r>
              <a:rPr lang="en-GB" dirty="0"/>
              <a:t>Despite these all appearing to be negative attributes some Pharaohs adopted the name of Seth and his power was often called upon. This perhaps in an attempt to harness the untameable power of Seth? </a:t>
            </a:r>
          </a:p>
          <a:p>
            <a:pPr marL="228600" indent="-228600">
              <a:buFont typeface="+mj-lt"/>
              <a:buAutoNum type="arabicPeriod"/>
            </a:pPr>
            <a:r>
              <a:rPr lang="en-GB" dirty="0"/>
              <a:t>Seth and the Seth animal in Egyptian language – use and avoidance. </a:t>
            </a:r>
          </a:p>
          <a:p>
            <a:pPr marL="685800" lvl="1" indent="-228600">
              <a:buFont typeface="+mj-lt"/>
              <a:buAutoNum type="arabicPeriod"/>
            </a:pPr>
            <a:r>
              <a:rPr lang="en-GB" dirty="0"/>
              <a:t>At certain points in Egyptian history or in certain contexts use of the Seth animal is purposefully avoided. For example the Seth animal barely makes any appearances within the Old Kingdom pyramid texts, despite the god Seth playing a large role within them. This shows that use of the Seth animal is being purposefully avoided in that particular context. </a:t>
            </a:r>
          </a:p>
          <a:p>
            <a:pPr marL="685800" lvl="1" indent="-228600">
              <a:buFont typeface="+mj-lt"/>
              <a:buAutoNum type="arabicPeriod"/>
            </a:pPr>
            <a:r>
              <a:rPr lang="en-GB" dirty="0"/>
              <a:t>When Seth’s name is needed to be referred to it is sometimes written phonetically and so avoids using the Seth animal. </a:t>
            </a:r>
          </a:p>
          <a:p>
            <a:pPr marL="685800" lvl="1" indent="-228600">
              <a:buFont typeface="+mj-lt"/>
              <a:buAutoNum type="arabicPeriod"/>
            </a:pPr>
            <a:r>
              <a:rPr lang="en-GB" dirty="0"/>
              <a:t>In contrast to the Old Kingdom Pyramid texts, there is no avoidance of the Seth animal in coffin texts. In this example we can see that Seth isn't displayed as all bad. There are instances in which people endeavour to endow themselves with his positive attributes. However, his strength is more often than not portrayed in a negative way. </a:t>
            </a:r>
          </a:p>
        </p:txBody>
      </p:sp>
      <p:sp>
        <p:nvSpPr>
          <p:cNvPr id="4" name="Slide Number Placeholder 3"/>
          <p:cNvSpPr>
            <a:spLocks noGrp="1"/>
          </p:cNvSpPr>
          <p:nvPr>
            <p:ph type="sldNum" sz="quarter" idx="10"/>
          </p:nvPr>
        </p:nvSpPr>
        <p:spPr/>
        <p:txBody>
          <a:bodyPr/>
          <a:lstStyle/>
          <a:p>
            <a:fld id="{80C45CA6-815C-401D-9223-DF3EA2C5DE3A}" type="slidenum">
              <a:rPr lang="en-GB" smtClean="0"/>
              <a:t>6</a:t>
            </a:fld>
            <a:endParaRPr lang="en-GB"/>
          </a:p>
        </p:txBody>
      </p:sp>
    </p:spTree>
    <p:extLst>
      <p:ext uri="{BB962C8B-B14F-4D97-AF65-F5344CB8AC3E}">
        <p14:creationId xmlns:p14="http://schemas.microsoft.com/office/powerpoint/2010/main" val="2863226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Seth and Ba’al became identified with each other. This association seems to have been a successful and long lasted one perhaps because of the pre existing similarity between the two deities. Some reasons for the successful merging of the two deities are:</a:t>
            </a:r>
          </a:p>
          <a:p>
            <a:pPr marL="685800" lvl="1" indent="-228600">
              <a:buFont typeface="Arial" panose="020B0604020202020204" pitchFamily="34" charset="0"/>
              <a:buChar char="•"/>
            </a:pPr>
            <a:r>
              <a:rPr lang="en-GB" dirty="0"/>
              <a:t>Both are associated with storms.</a:t>
            </a:r>
          </a:p>
          <a:p>
            <a:pPr marL="685800" lvl="1" indent="-228600">
              <a:buFont typeface="Arial" panose="020B0604020202020204" pitchFamily="34" charset="0"/>
              <a:buChar char="•"/>
            </a:pPr>
            <a:r>
              <a:rPr lang="en-GB" dirty="0"/>
              <a:t>Seth was already regarded as the god of foreign lands and this allowed Ba’al to be seen as a foreign manifestation of Seth. </a:t>
            </a:r>
          </a:p>
          <a:p>
            <a:pPr marL="228600" indent="-228600">
              <a:buFont typeface="+mj-lt"/>
              <a:buAutoNum type="arabicPeriod"/>
            </a:pPr>
            <a:r>
              <a:rPr lang="en-GB" dirty="0"/>
              <a:t>Hybridity is the mixture of cultures and cultural attributes. The result can be the formation of ‘hybrid’ objects or practices. </a:t>
            </a:r>
          </a:p>
          <a:p>
            <a:pPr marL="228600" indent="-228600">
              <a:buFont typeface="+mj-lt"/>
              <a:buAutoNum type="arabicPeriod"/>
            </a:pPr>
            <a:r>
              <a:rPr lang="en-GB" dirty="0"/>
              <a:t>Seth-Ba’al is depicted on the 400 Year Stela in a hybridised form. </a:t>
            </a:r>
          </a:p>
          <a:p>
            <a:pPr marL="685800" lvl="1" indent="-228600">
              <a:buFont typeface="Arial" panose="020B0604020202020204" pitchFamily="34" charset="0"/>
              <a:buChar char="•"/>
            </a:pPr>
            <a:r>
              <a:rPr lang="en-GB" dirty="0"/>
              <a:t>Ba’al is usually shown in human form and in this image Seth-Ba’al takes on the anthropomorphic form typical of Ba’al. </a:t>
            </a:r>
          </a:p>
          <a:p>
            <a:pPr marL="685800" lvl="1" indent="-228600">
              <a:buFont typeface="Arial" panose="020B0604020202020204" pitchFamily="34" charset="0"/>
              <a:buChar char="•"/>
            </a:pPr>
            <a:r>
              <a:rPr lang="en-GB" dirty="0"/>
              <a:t>Seth-Ba’al is shown in this image wearing both Egyptian and Canaanite symbols. </a:t>
            </a:r>
          </a:p>
          <a:p>
            <a:pPr marL="685800" lvl="1" indent="-228600">
              <a:buFont typeface="Arial" panose="020B0604020202020204" pitchFamily="34" charset="0"/>
              <a:buChar char="•"/>
            </a:pPr>
            <a:r>
              <a:rPr lang="en-GB" dirty="0"/>
              <a:t>The inscription relating to this image says “Seth of Rameses”. </a:t>
            </a:r>
          </a:p>
          <a:p>
            <a:pPr marL="228600" indent="-228600">
              <a:buFont typeface="+mj-lt"/>
              <a:buAutoNum type="arabicPeriod"/>
            </a:pPr>
            <a:r>
              <a:rPr lang="en-GB" dirty="0"/>
              <a:t>The association between Seth and Ba’al can be seen within the language as well. Most of the time when Ba’al is written in Egyptian, the Seth sign is used to classify it. </a:t>
            </a:r>
          </a:p>
          <a:p>
            <a:pPr marL="228600" indent="-228600">
              <a:buFont typeface="+mj-lt"/>
              <a:buAutoNum type="arabicPeriod"/>
            </a:pPr>
            <a:r>
              <a:rPr lang="en-GB" dirty="0"/>
              <a:t>Once Seth began to be associated with Ba’al, Ba’al attributes overtook and reshaped some of Seth’s previous attributes and associations. For example Seth began to be associated less with illness an suffering, while at the same time becoming more heavily used in the context of storms and aggressive behaviour. (</a:t>
            </a:r>
            <a:r>
              <a:rPr lang="en-GB" dirty="0" err="1"/>
              <a:t>Allon</a:t>
            </a:r>
            <a:r>
              <a:rPr lang="en-GB" dirty="0"/>
              <a:t>) </a:t>
            </a:r>
          </a:p>
          <a:p>
            <a:pPr marL="228600" indent="-228600">
              <a:buFont typeface="+mj-lt"/>
              <a:buAutoNum type="arabicPeriod"/>
            </a:pPr>
            <a:r>
              <a:rPr lang="en-GB" dirty="0"/>
              <a:t>The incorporation of </a:t>
            </a:r>
            <a:r>
              <a:rPr lang="en-GB" dirty="0" err="1"/>
              <a:t>Ba’al’s</a:t>
            </a:r>
            <a:r>
              <a:rPr lang="en-GB" dirty="0"/>
              <a:t> attributes with Seth’s displays clearly a case of </a:t>
            </a:r>
            <a:r>
              <a:rPr lang="en-GB" b="1" dirty="0">
                <a:highlight>
                  <a:srgbClr val="FFFF00"/>
                </a:highlight>
              </a:rPr>
              <a:t>cultural appropriation</a:t>
            </a:r>
            <a:r>
              <a:rPr lang="en-GB" b="1" dirty="0"/>
              <a:t>. </a:t>
            </a:r>
            <a:r>
              <a:rPr lang="en-GB" dirty="0"/>
              <a:t>Schneider defines cultural appropriation as 'the acquisition of external ideas, objects, and practices by a given </a:t>
            </a:r>
            <a:r>
              <a:rPr lang="en-GB" dirty="0" err="1"/>
              <a:t>civilisaton</a:t>
            </a:r>
            <a:r>
              <a:rPr lang="en-GB" dirty="0"/>
              <a:t>'. (Schneider 157)</a:t>
            </a:r>
          </a:p>
          <a:p>
            <a:pPr marL="685800" lvl="1" indent="-228600">
              <a:buFont typeface="Arial" panose="020B0604020202020204" pitchFamily="34" charset="0"/>
              <a:buChar char="•"/>
            </a:pPr>
            <a:r>
              <a:rPr lang="en-GB" dirty="0"/>
              <a:t>Schneider uses the example of the Astarte Papyrus as evidence for cultural appropriation taking place in Egypt (Schneider 160). This papyrus is an Egyptian version of the myths about Ba’al. It has been theorised that it’s purpose was to promoted Ba’al in Egypt. </a:t>
            </a:r>
          </a:p>
          <a:p>
            <a:pPr marL="685800" lvl="1" indent="-228600">
              <a:buFont typeface="Arial" panose="020B0604020202020204" pitchFamily="34" charset="0"/>
              <a:buChar char="•"/>
            </a:pPr>
            <a:r>
              <a:rPr lang="en-GB" dirty="0"/>
              <a:t>Schneider theorizes that </a:t>
            </a:r>
            <a:r>
              <a:rPr lang="en-GB" dirty="0" err="1"/>
              <a:t>Amenophis</a:t>
            </a:r>
            <a:r>
              <a:rPr lang="en-GB" dirty="0"/>
              <a:t> II was promoting Baal as a god 'of the Egyptian kingship'. (Schneider 161) This then is an example of cultural appropriation as the king was pro-actively promoting a foreign deity. However, Schneider does not go into a discussion of why Baal was equated with Seth. </a:t>
            </a:r>
          </a:p>
          <a:p>
            <a:pPr marL="457200" lvl="1" indent="0">
              <a:buFont typeface="+mj-lt"/>
              <a:buNone/>
            </a:pPr>
            <a:endParaRPr lang="en-GB" dirty="0"/>
          </a:p>
        </p:txBody>
      </p:sp>
      <p:sp>
        <p:nvSpPr>
          <p:cNvPr id="4" name="Slide Number Placeholder 3"/>
          <p:cNvSpPr>
            <a:spLocks noGrp="1"/>
          </p:cNvSpPr>
          <p:nvPr>
            <p:ph type="sldNum" sz="quarter" idx="10"/>
          </p:nvPr>
        </p:nvSpPr>
        <p:spPr/>
        <p:txBody>
          <a:bodyPr/>
          <a:lstStyle/>
          <a:p>
            <a:fld id="{80C45CA6-815C-401D-9223-DF3EA2C5DE3A}" type="slidenum">
              <a:rPr lang="en-GB" smtClean="0"/>
              <a:t>7</a:t>
            </a:fld>
            <a:endParaRPr lang="en-GB"/>
          </a:p>
        </p:txBody>
      </p:sp>
    </p:spTree>
    <p:extLst>
      <p:ext uri="{BB962C8B-B14F-4D97-AF65-F5344CB8AC3E}">
        <p14:creationId xmlns:p14="http://schemas.microsoft.com/office/powerpoint/2010/main" val="1657159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This is how I intend to structure my work. </a:t>
            </a:r>
          </a:p>
          <a:p>
            <a:pPr marL="0" indent="0">
              <a:buFont typeface="+mj-lt"/>
              <a:buNone/>
            </a:pPr>
            <a:r>
              <a:rPr lang="en-GB" dirty="0"/>
              <a:t>The main body will be a comparison between depictions of Ba’al and Seth, followed by an analysis of their hybrid form. </a:t>
            </a:r>
          </a:p>
        </p:txBody>
      </p:sp>
      <p:sp>
        <p:nvSpPr>
          <p:cNvPr id="4" name="Slide Number Placeholder 3"/>
          <p:cNvSpPr>
            <a:spLocks noGrp="1"/>
          </p:cNvSpPr>
          <p:nvPr>
            <p:ph type="sldNum" sz="quarter" idx="10"/>
          </p:nvPr>
        </p:nvSpPr>
        <p:spPr/>
        <p:txBody>
          <a:bodyPr/>
          <a:lstStyle/>
          <a:p>
            <a:fld id="{80C45CA6-815C-401D-9223-DF3EA2C5DE3A}" type="slidenum">
              <a:rPr lang="en-GB" smtClean="0"/>
              <a:t>8</a:t>
            </a:fld>
            <a:endParaRPr lang="en-GB"/>
          </a:p>
        </p:txBody>
      </p:sp>
    </p:spTree>
    <p:extLst>
      <p:ext uri="{BB962C8B-B14F-4D97-AF65-F5344CB8AC3E}">
        <p14:creationId xmlns:p14="http://schemas.microsoft.com/office/powerpoint/2010/main" val="41662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smtClean="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381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32316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8477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12652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9969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01797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23903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6354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0833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9710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982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smtClean="0"/>
              <a:pPr/>
              <a:t>1/13/2018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1867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724B-7C99-41B7-AB50-DB0E2D5153AA}"/>
              </a:ext>
            </a:extLst>
          </p:cNvPr>
          <p:cNvSpPr>
            <a:spLocks noGrp="1"/>
          </p:cNvSpPr>
          <p:nvPr>
            <p:ph type="ctrTitle"/>
          </p:nvPr>
        </p:nvSpPr>
        <p:spPr/>
        <p:txBody>
          <a:bodyPr>
            <a:normAutofit/>
          </a:bodyPr>
          <a:lstStyle/>
          <a:p>
            <a:r>
              <a:rPr lang="en-GB" dirty="0"/>
              <a:t>Cultural Appropriation and the Hybridisation of Seth-Ba’al.</a:t>
            </a:r>
          </a:p>
        </p:txBody>
      </p:sp>
      <p:sp>
        <p:nvSpPr>
          <p:cNvPr id="3" name="Subtitle 2">
            <a:extLst>
              <a:ext uri="{FF2B5EF4-FFF2-40B4-BE49-F238E27FC236}">
                <a16:creationId xmlns:a16="http://schemas.microsoft.com/office/drawing/2014/main" id="{1B4B9190-015A-4367-8E53-4EB43E4066A7}"/>
              </a:ext>
            </a:extLst>
          </p:cNvPr>
          <p:cNvSpPr>
            <a:spLocks noGrp="1"/>
          </p:cNvSpPr>
          <p:nvPr>
            <p:ph type="subTitle" idx="1"/>
          </p:nvPr>
        </p:nvSpPr>
        <p:spPr/>
        <p:txBody>
          <a:bodyPr/>
          <a:lstStyle/>
          <a:p>
            <a:r>
              <a:rPr lang="en-GB" dirty="0"/>
              <a:t>Michelle Parker</a:t>
            </a:r>
          </a:p>
        </p:txBody>
      </p:sp>
    </p:spTree>
    <p:extLst>
      <p:ext uri="{BB962C8B-B14F-4D97-AF65-F5344CB8AC3E}">
        <p14:creationId xmlns:p14="http://schemas.microsoft.com/office/powerpoint/2010/main" val="200075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3240-D374-4AEF-B5B7-D78B8BA40D41}"/>
              </a:ext>
            </a:extLst>
          </p:cNvPr>
          <p:cNvSpPr>
            <a:spLocks noGrp="1"/>
          </p:cNvSpPr>
          <p:nvPr>
            <p:ph type="title"/>
          </p:nvPr>
        </p:nvSpPr>
        <p:spPr/>
        <p:txBody>
          <a:bodyPr/>
          <a:lstStyle/>
          <a:p>
            <a:r>
              <a:rPr lang="en-GB" dirty="0"/>
              <a:t>Topic</a:t>
            </a:r>
          </a:p>
        </p:txBody>
      </p:sp>
      <p:sp>
        <p:nvSpPr>
          <p:cNvPr id="3" name="Content Placeholder 2">
            <a:extLst>
              <a:ext uri="{FF2B5EF4-FFF2-40B4-BE49-F238E27FC236}">
                <a16:creationId xmlns:a16="http://schemas.microsoft.com/office/drawing/2014/main" id="{33E71359-B371-47BB-9134-6A48BB2D80B2}"/>
              </a:ext>
            </a:extLst>
          </p:cNvPr>
          <p:cNvSpPr>
            <a:spLocks noGrp="1"/>
          </p:cNvSpPr>
          <p:nvPr>
            <p:ph idx="1"/>
          </p:nvPr>
        </p:nvSpPr>
        <p:spPr/>
        <p:txBody>
          <a:bodyPr>
            <a:normAutofit/>
          </a:bodyPr>
          <a:lstStyle/>
          <a:p>
            <a:pPr marL="0" indent="0">
              <a:buNone/>
            </a:pPr>
            <a:r>
              <a:rPr lang="en-GB" sz="2800" dirty="0"/>
              <a:t>Ba’al and Seth. </a:t>
            </a:r>
          </a:p>
          <a:p>
            <a:pPr marL="0" indent="0">
              <a:buNone/>
            </a:pPr>
            <a:r>
              <a:rPr lang="en-GB" sz="2800" dirty="0"/>
              <a:t>Development of Ba’al worship in Ancient Egypt &gt; Hybridisation of Ba’al with Seth &gt; Cultural appropriation and the hybridisation of Seth-Ba’al.  </a:t>
            </a:r>
          </a:p>
        </p:txBody>
      </p:sp>
    </p:spTree>
    <p:extLst>
      <p:ext uri="{BB962C8B-B14F-4D97-AF65-F5344CB8AC3E}">
        <p14:creationId xmlns:p14="http://schemas.microsoft.com/office/powerpoint/2010/main" val="4227880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A4447B9B-86DA-44D8-A47F-C1EEAD2346D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3">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0">
            <a:extLst>
              <a:ext uri="{FF2B5EF4-FFF2-40B4-BE49-F238E27FC236}">
                <a16:creationId xmlns:a16="http://schemas.microsoft.com/office/drawing/2014/main" id="{2D592B85-3A67-4F07-9315-79065B1DB9B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12">
            <a:extLst>
              <a:ext uri="{FF2B5EF4-FFF2-40B4-BE49-F238E27FC236}">
                <a16:creationId xmlns:a16="http://schemas.microsoft.com/office/drawing/2014/main" id="{AE446995-A354-4D26-890E-44EFDA5349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4">
            <a:extLst>
              <a:ext uri="{FF2B5EF4-FFF2-40B4-BE49-F238E27FC236}">
                <a16:creationId xmlns:a16="http://schemas.microsoft.com/office/drawing/2014/main" id="{84C6697E-A1CB-4B45-93E6-A6425AFD5CC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5600556F-1AA2-4751-A6E2-82164CC435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building, building material, megalith&#10;&#10;Description generated with high confidence">
            <a:extLst>
              <a:ext uri="{FF2B5EF4-FFF2-40B4-BE49-F238E27FC236}">
                <a16:creationId xmlns:a16="http://schemas.microsoft.com/office/drawing/2014/main" id="{B11028EF-25B5-47D8-A573-37B5BA328295}"/>
              </a:ext>
            </a:extLst>
          </p:cNvPr>
          <p:cNvPicPr>
            <a:picLocks noChangeAspect="1"/>
          </p:cNvPicPr>
          <p:nvPr/>
        </p:nvPicPr>
        <p:blipFill rotWithShape="1">
          <a:blip r:embed="rId4"/>
          <a:srcRect b="4189"/>
          <a:stretch/>
        </p:blipFill>
        <p:spPr>
          <a:xfrm>
            <a:off x="5622021" y="557255"/>
            <a:ext cx="5783300" cy="5974174"/>
          </a:xfrm>
          <a:prstGeom prst="rect">
            <a:avLst/>
          </a:prstGeom>
        </p:spPr>
      </p:pic>
      <p:sp>
        <p:nvSpPr>
          <p:cNvPr id="2" name="Title 1">
            <a:extLst>
              <a:ext uri="{FF2B5EF4-FFF2-40B4-BE49-F238E27FC236}">
                <a16:creationId xmlns:a16="http://schemas.microsoft.com/office/drawing/2014/main" id="{2DA20F9E-6664-4081-A0A4-6269BE3FB13C}"/>
              </a:ext>
            </a:extLst>
          </p:cNvPr>
          <p:cNvSpPr>
            <a:spLocks noGrp="1"/>
          </p:cNvSpPr>
          <p:nvPr>
            <p:ph type="title"/>
          </p:nvPr>
        </p:nvSpPr>
        <p:spPr>
          <a:xfrm>
            <a:off x="634276" y="640080"/>
            <a:ext cx="4208656" cy="3034857"/>
          </a:xfrm>
        </p:spPr>
        <p:txBody>
          <a:bodyPr vert="horz" lIns="91440" tIns="45720" rIns="91440" bIns="45720" rtlCol="0" anchor="b">
            <a:normAutofit/>
          </a:bodyPr>
          <a:lstStyle/>
          <a:p>
            <a:pPr algn="r"/>
            <a:r>
              <a:rPr lang="en-US" sz="4400" spc="200">
                <a:solidFill>
                  <a:srgbClr val="FFFFFF"/>
                </a:solidFill>
              </a:rPr>
              <a:t>Ba’al</a:t>
            </a:r>
          </a:p>
        </p:txBody>
      </p:sp>
    </p:spTree>
    <p:extLst>
      <p:ext uri="{BB962C8B-B14F-4D97-AF65-F5344CB8AC3E}">
        <p14:creationId xmlns:p14="http://schemas.microsoft.com/office/powerpoint/2010/main" val="1959675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213942-CC76-441E-BDA8-F5E5AFC9CDAE}"/>
              </a:ext>
            </a:extLst>
          </p:cNvPr>
          <p:cNvGrpSpPr/>
          <p:nvPr/>
        </p:nvGrpSpPr>
        <p:grpSpPr>
          <a:xfrm>
            <a:off x="3688702" y="326926"/>
            <a:ext cx="6096000" cy="6531074"/>
            <a:chOff x="6096000" y="299002"/>
            <a:chExt cx="6096000" cy="6531074"/>
          </a:xfrm>
        </p:grpSpPr>
        <p:pic>
          <p:nvPicPr>
            <p:cNvPr id="2" name="Picture 1">
              <a:extLst>
                <a:ext uri="{FF2B5EF4-FFF2-40B4-BE49-F238E27FC236}">
                  <a16:creationId xmlns:a16="http://schemas.microsoft.com/office/drawing/2014/main" id="{147C1ECA-AF38-40FF-A370-CBA87E698318}"/>
                </a:ext>
              </a:extLst>
            </p:cNvPr>
            <p:cNvPicPr>
              <a:picLocks noChangeAspect="1"/>
            </p:cNvPicPr>
            <p:nvPr/>
          </p:nvPicPr>
          <p:blipFill>
            <a:blip r:embed="rId3"/>
            <a:stretch>
              <a:fillRect/>
            </a:stretch>
          </p:blipFill>
          <p:spPr>
            <a:xfrm>
              <a:off x="8446052" y="299002"/>
              <a:ext cx="3325623" cy="6259996"/>
            </a:xfrm>
            <a:prstGeom prst="rect">
              <a:avLst/>
            </a:prstGeom>
          </p:spPr>
        </p:pic>
        <p:sp>
          <p:nvSpPr>
            <p:cNvPr id="4" name="TextBox 3">
              <a:extLst>
                <a:ext uri="{FF2B5EF4-FFF2-40B4-BE49-F238E27FC236}">
                  <a16:creationId xmlns:a16="http://schemas.microsoft.com/office/drawing/2014/main" id="{5B3A3DEF-AFF2-43D6-925A-0F240FB1237A}"/>
                </a:ext>
              </a:extLst>
            </p:cNvPr>
            <p:cNvSpPr txBox="1"/>
            <p:nvPr/>
          </p:nvSpPr>
          <p:spPr>
            <a:xfrm>
              <a:off x="6096000" y="6583855"/>
              <a:ext cx="6096000" cy="246221"/>
            </a:xfrm>
            <a:prstGeom prst="rect">
              <a:avLst/>
            </a:prstGeom>
            <a:noFill/>
          </p:spPr>
          <p:txBody>
            <a:bodyPr wrap="square" rtlCol="0">
              <a:spAutoFit/>
            </a:bodyPr>
            <a:lstStyle/>
            <a:p>
              <a:r>
                <a:rPr lang="en-GB" sz="1000" dirty="0"/>
                <a:t>Figure 1 – “Ba’al with thunder-bolt” stele. http://www.louvre.fr/en/oeuvre-notices/stela-depicting-storm-god-baal</a:t>
              </a:r>
            </a:p>
          </p:txBody>
        </p:sp>
      </p:grpSp>
      <p:sp>
        <p:nvSpPr>
          <p:cNvPr id="5" name="Title 4">
            <a:extLst>
              <a:ext uri="{FF2B5EF4-FFF2-40B4-BE49-F238E27FC236}">
                <a16:creationId xmlns:a16="http://schemas.microsoft.com/office/drawing/2014/main" id="{5162EE61-82A6-4C81-B33D-89B1B79E0B01}"/>
              </a:ext>
            </a:extLst>
          </p:cNvPr>
          <p:cNvSpPr>
            <a:spLocks noGrp="1"/>
          </p:cNvSpPr>
          <p:nvPr>
            <p:ph type="title"/>
          </p:nvPr>
        </p:nvSpPr>
        <p:spPr>
          <a:xfrm>
            <a:off x="822124" y="570080"/>
            <a:ext cx="8229111" cy="1499616"/>
          </a:xfrm>
        </p:spPr>
        <p:txBody>
          <a:bodyPr/>
          <a:lstStyle/>
          <a:p>
            <a:r>
              <a:rPr lang="en-GB" dirty="0"/>
              <a:t>Canaanite Ba’al</a:t>
            </a:r>
          </a:p>
        </p:txBody>
      </p:sp>
    </p:spTree>
    <p:extLst>
      <p:ext uri="{BB962C8B-B14F-4D97-AF65-F5344CB8AC3E}">
        <p14:creationId xmlns:p14="http://schemas.microsoft.com/office/powerpoint/2010/main" val="1172449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5523BF6-8865-48E5-97BC-E5F426458EA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3">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25E1A445-F7EF-41B3-B20D-1112A814F52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E8CE186D-079D-4B28-A758-375D19DF6E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38"/>
            <a:ext cx="12192000" cy="68689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73F4F41-6E01-477E-A1CA-E3D8720DF6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7C38A910-A31A-4081-84B4-FBC080051D2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building, indoor, wall, clothing&#10;&#10;Description generated with high confidence">
            <a:extLst>
              <a:ext uri="{FF2B5EF4-FFF2-40B4-BE49-F238E27FC236}">
                <a16:creationId xmlns:a16="http://schemas.microsoft.com/office/drawing/2014/main" id="{20E89DE5-8721-444D-86A4-B04BC0B3E73A}"/>
              </a:ext>
            </a:extLst>
          </p:cNvPr>
          <p:cNvPicPr>
            <a:picLocks noChangeAspect="1"/>
          </p:cNvPicPr>
          <p:nvPr/>
        </p:nvPicPr>
        <p:blipFill rotWithShape="1">
          <a:blip r:embed="rId4"/>
          <a:srcRect t="10048" r="-2" b="36815"/>
          <a:stretch/>
        </p:blipFill>
        <p:spPr>
          <a:xfrm>
            <a:off x="6096000" y="640080"/>
            <a:ext cx="5459470" cy="5578816"/>
          </a:xfrm>
          <a:prstGeom prst="rect">
            <a:avLst/>
          </a:prstGeom>
        </p:spPr>
      </p:pic>
      <p:sp>
        <p:nvSpPr>
          <p:cNvPr id="2" name="Title 1">
            <a:extLst>
              <a:ext uri="{FF2B5EF4-FFF2-40B4-BE49-F238E27FC236}">
                <a16:creationId xmlns:a16="http://schemas.microsoft.com/office/drawing/2014/main" id="{A7C748B6-312C-45BD-9945-6D68F0022F7E}"/>
              </a:ext>
            </a:extLst>
          </p:cNvPr>
          <p:cNvSpPr>
            <a:spLocks noGrp="1"/>
          </p:cNvSpPr>
          <p:nvPr>
            <p:ph type="title"/>
          </p:nvPr>
        </p:nvSpPr>
        <p:spPr>
          <a:xfrm>
            <a:off x="634276" y="640080"/>
            <a:ext cx="4208656" cy="3034857"/>
          </a:xfrm>
        </p:spPr>
        <p:txBody>
          <a:bodyPr vert="horz" lIns="91440" tIns="45720" rIns="91440" bIns="45720" rtlCol="0" anchor="b">
            <a:normAutofit/>
          </a:bodyPr>
          <a:lstStyle/>
          <a:p>
            <a:pPr algn="r"/>
            <a:r>
              <a:rPr lang="en-US" sz="4400" spc="200">
                <a:solidFill>
                  <a:srgbClr val="FFFFFF"/>
                </a:solidFill>
              </a:rPr>
              <a:t>Seth</a:t>
            </a:r>
          </a:p>
        </p:txBody>
      </p:sp>
    </p:spTree>
    <p:extLst>
      <p:ext uri="{BB962C8B-B14F-4D97-AF65-F5344CB8AC3E}">
        <p14:creationId xmlns:p14="http://schemas.microsoft.com/office/powerpoint/2010/main" val="1359141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8A2B-A96A-40D0-BFC3-D839FA2C6969}"/>
              </a:ext>
            </a:extLst>
          </p:cNvPr>
          <p:cNvSpPr>
            <a:spLocks noGrp="1"/>
          </p:cNvSpPr>
          <p:nvPr>
            <p:ph type="title"/>
          </p:nvPr>
        </p:nvSpPr>
        <p:spPr/>
        <p:txBody>
          <a:bodyPr/>
          <a:lstStyle/>
          <a:p>
            <a:r>
              <a:rPr lang="en-GB" dirty="0"/>
              <a:t>Seth </a:t>
            </a:r>
          </a:p>
        </p:txBody>
      </p:sp>
      <p:grpSp>
        <p:nvGrpSpPr>
          <p:cNvPr id="8" name="Group 7">
            <a:extLst>
              <a:ext uri="{FF2B5EF4-FFF2-40B4-BE49-F238E27FC236}">
                <a16:creationId xmlns:a16="http://schemas.microsoft.com/office/drawing/2014/main" id="{8FD97207-68C6-4B4C-A7C2-D9A666B20335}"/>
              </a:ext>
            </a:extLst>
          </p:cNvPr>
          <p:cNvGrpSpPr/>
          <p:nvPr/>
        </p:nvGrpSpPr>
        <p:grpSpPr>
          <a:xfrm>
            <a:off x="8300361" y="0"/>
            <a:ext cx="3878060" cy="5186247"/>
            <a:chOff x="8300361" y="0"/>
            <a:chExt cx="3878060" cy="5186247"/>
          </a:xfrm>
        </p:grpSpPr>
        <p:pic>
          <p:nvPicPr>
            <p:cNvPr id="6" name="Picture 5" descr="A close up of a coin&#10;&#10;Description generated with high confidence">
              <a:extLst>
                <a:ext uri="{FF2B5EF4-FFF2-40B4-BE49-F238E27FC236}">
                  <a16:creationId xmlns:a16="http://schemas.microsoft.com/office/drawing/2014/main" id="{FFFBAC64-E4AA-4459-AD05-DDBCF6B662FE}"/>
                </a:ext>
              </a:extLst>
            </p:cNvPr>
            <p:cNvPicPr>
              <a:picLocks noChangeAspect="1"/>
            </p:cNvPicPr>
            <p:nvPr/>
          </p:nvPicPr>
          <p:blipFill>
            <a:blip r:embed="rId3"/>
            <a:stretch>
              <a:fillRect/>
            </a:stretch>
          </p:blipFill>
          <p:spPr>
            <a:xfrm>
              <a:off x="8300361" y="0"/>
              <a:ext cx="3878060" cy="4539916"/>
            </a:xfrm>
            <a:prstGeom prst="rect">
              <a:avLst/>
            </a:prstGeom>
          </p:spPr>
        </p:pic>
        <p:sp>
          <p:nvSpPr>
            <p:cNvPr id="7" name="TextBox 6">
              <a:extLst>
                <a:ext uri="{FF2B5EF4-FFF2-40B4-BE49-F238E27FC236}">
                  <a16:creationId xmlns:a16="http://schemas.microsoft.com/office/drawing/2014/main" id="{81BEE3EE-19B4-4CD0-B8BC-2B7A4006FBFF}"/>
                </a:ext>
              </a:extLst>
            </p:cNvPr>
            <p:cNvSpPr txBox="1"/>
            <p:nvPr/>
          </p:nvSpPr>
          <p:spPr>
            <a:xfrm>
              <a:off x="8300361" y="4539916"/>
              <a:ext cx="3878060" cy="646331"/>
            </a:xfrm>
            <a:prstGeom prst="rect">
              <a:avLst/>
            </a:prstGeom>
            <a:noFill/>
          </p:spPr>
          <p:txBody>
            <a:bodyPr wrap="square" rtlCol="0">
              <a:spAutoFit/>
            </a:bodyPr>
            <a:lstStyle/>
            <a:p>
              <a:r>
                <a:rPr lang="en-GB" sz="1200" dirty="0"/>
                <a:t>Figure 3 – Stela of Aapehty. http://www.britishmuseum.org/research/collection_online/collection_object_details.aspx?objectId=167377&amp;partId=1 </a:t>
              </a:r>
            </a:p>
          </p:txBody>
        </p:sp>
      </p:grpSp>
      <p:grpSp>
        <p:nvGrpSpPr>
          <p:cNvPr id="10" name="Group 9">
            <a:extLst>
              <a:ext uri="{FF2B5EF4-FFF2-40B4-BE49-F238E27FC236}">
                <a16:creationId xmlns:a16="http://schemas.microsoft.com/office/drawing/2014/main" id="{85AB7C2C-86A3-4302-A656-723610AFF041}"/>
              </a:ext>
            </a:extLst>
          </p:cNvPr>
          <p:cNvGrpSpPr/>
          <p:nvPr/>
        </p:nvGrpSpPr>
        <p:grpSpPr>
          <a:xfrm>
            <a:off x="2582779" y="0"/>
            <a:ext cx="6384758" cy="6900161"/>
            <a:chOff x="2582779" y="0"/>
            <a:chExt cx="6384758" cy="6900161"/>
          </a:xfrm>
        </p:grpSpPr>
        <p:pic>
          <p:nvPicPr>
            <p:cNvPr id="4" name="Picture 3" descr="A picture containing building, indoor, wall, clothing&#10;&#10;Description generated with high confidence">
              <a:extLst>
                <a:ext uri="{FF2B5EF4-FFF2-40B4-BE49-F238E27FC236}">
                  <a16:creationId xmlns:a16="http://schemas.microsoft.com/office/drawing/2014/main" id="{33A38038-CACA-418C-832E-0843DBCA00F0}"/>
                </a:ext>
              </a:extLst>
            </p:cNvPr>
            <p:cNvPicPr>
              <a:picLocks noChangeAspect="1"/>
            </p:cNvPicPr>
            <p:nvPr/>
          </p:nvPicPr>
          <p:blipFill>
            <a:blip r:embed="rId4"/>
            <a:stretch>
              <a:fillRect/>
            </a:stretch>
          </p:blipFill>
          <p:spPr>
            <a:xfrm>
              <a:off x="3891640" y="0"/>
              <a:ext cx="3255771" cy="6272784"/>
            </a:xfrm>
            <a:prstGeom prst="rect">
              <a:avLst/>
            </a:prstGeom>
          </p:spPr>
        </p:pic>
        <p:sp>
          <p:nvSpPr>
            <p:cNvPr id="9" name="TextBox 8">
              <a:extLst>
                <a:ext uri="{FF2B5EF4-FFF2-40B4-BE49-F238E27FC236}">
                  <a16:creationId xmlns:a16="http://schemas.microsoft.com/office/drawing/2014/main" id="{0F261ED5-9C58-4655-AC0A-554090AA0B94}"/>
                </a:ext>
              </a:extLst>
            </p:cNvPr>
            <p:cNvSpPr txBox="1"/>
            <p:nvPr/>
          </p:nvSpPr>
          <p:spPr>
            <a:xfrm>
              <a:off x="2582779" y="6253830"/>
              <a:ext cx="6384758" cy="646331"/>
            </a:xfrm>
            <a:prstGeom prst="rect">
              <a:avLst/>
            </a:prstGeom>
            <a:noFill/>
          </p:spPr>
          <p:txBody>
            <a:bodyPr wrap="square" rtlCol="0">
              <a:spAutoFit/>
            </a:bodyPr>
            <a:lstStyle/>
            <a:p>
              <a:r>
                <a:rPr lang="en-GB" sz="1200" dirty="0"/>
                <a:t>Figure 2 – Granite Stela of Peribsen. http://www.britishmuseum.org/research/collection_online/collection_object_details.aspx?objectId=116754&amp;partId=1&amp;people=98840&amp;place=42209&amp;object=20160|20170|22722&amp;page=1 </a:t>
              </a:r>
            </a:p>
          </p:txBody>
        </p:sp>
      </p:grpSp>
    </p:spTree>
    <p:extLst>
      <p:ext uri="{BB962C8B-B14F-4D97-AF65-F5344CB8AC3E}">
        <p14:creationId xmlns:p14="http://schemas.microsoft.com/office/powerpoint/2010/main" val="781362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2AD6-64A3-43A8-B95B-8489A3EB5FC8}"/>
              </a:ext>
            </a:extLst>
          </p:cNvPr>
          <p:cNvSpPr>
            <a:spLocks noGrp="1"/>
          </p:cNvSpPr>
          <p:nvPr>
            <p:ph type="title"/>
          </p:nvPr>
        </p:nvSpPr>
        <p:spPr>
          <a:xfrm>
            <a:off x="1024127" y="585215"/>
            <a:ext cx="3515037" cy="3496927"/>
          </a:xfrm>
        </p:spPr>
        <p:txBody>
          <a:bodyPr/>
          <a:lstStyle/>
          <a:p>
            <a:r>
              <a:rPr lang="en-GB" dirty="0"/>
              <a:t>cultural Appropriation and hybridisation </a:t>
            </a:r>
          </a:p>
        </p:txBody>
      </p:sp>
      <p:grpSp>
        <p:nvGrpSpPr>
          <p:cNvPr id="3" name="Group 2">
            <a:extLst>
              <a:ext uri="{FF2B5EF4-FFF2-40B4-BE49-F238E27FC236}">
                <a16:creationId xmlns:a16="http://schemas.microsoft.com/office/drawing/2014/main" id="{B395D7D2-7618-4638-BD2B-54DAD53C9A3B}"/>
              </a:ext>
            </a:extLst>
          </p:cNvPr>
          <p:cNvGrpSpPr/>
          <p:nvPr/>
        </p:nvGrpSpPr>
        <p:grpSpPr>
          <a:xfrm>
            <a:off x="7652836" y="0"/>
            <a:ext cx="4659464" cy="6272784"/>
            <a:chOff x="7652836" y="0"/>
            <a:chExt cx="4659464" cy="6272784"/>
          </a:xfrm>
        </p:grpSpPr>
        <p:grpSp>
          <p:nvGrpSpPr>
            <p:cNvPr id="10" name="Group 9">
              <a:extLst>
                <a:ext uri="{FF2B5EF4-FFF2-40B4-BE49-F238E27FC236}">
                  <a16:creationId xmlns:a16="http://schemas.microsoft.com/office/drawing/2014/main" id="{572A38CF-F4BC-421B-87C8-E28F97EDFB57}"/>
                </a:ext>
              </a:extLst>
            </p:cNvPr>
            <p:cNvGrpSpPr/>
            <p:nvPr/>
          </p:nvGrpSpPr>
          <p:grpSpPr>
            <a:xfrm>
              <a:off x="7652836" y="0"/>
              <a:ext cx="4659464" cy="6272784"/>
              <a:chOff x="7392000" y="0"/>
              <a:chExt cx="4800000" cy="6533833"/>
            </a:xfrm>
          </p:grpSpPr>
          <p:pic>
            <p:nvPicPr>
              <p:cNvPr id="4" name="Picture 3" descr="A close up of text on a white background&#10;&#10;Description generated with high confidence">
                <a:extLst>
                  <a:ext uri="{FF2B5EF4-FFF2-40B4-BE49-F238E27FC236}">
                    <a16:creationId xmlns:a16="http://schemas.microsoft.com/office/drawing/2014/main" id="{FC87F826-B7A7-4943-8FE0-9095609BC0AC}"/>
                  </a:ext>
                </a:extLst>
              </p:cNvPr>
              <p:cNvPicPr>
                <a:picLocks noChangeAspect="1"/>
              </p:cNvPicPr>
              <p:nvPr/>
            </p:nvPicPr>
            <p:blipFill>
              <a:blip r:embed="rId3"/>
              <a:stretch>
                <a:fillRect/>
              </a:stretch>
            </p:blipFill>
            <p:spPr>
              <a:xfrm>
                <a:off x="7392000" y="0"/>
                <a:ext cx="4800000" cy="5752381"/>
              </a:xfrm>
              <a:prstGeom prst="rect">
                <a:avLst/>
              </a:prstGeom>
            </p:spPr>
          </p:pic>
          <p:sp>
            <p:nvSpPr>
              <p:cNvPr id="9" name="TextBox 8">
                <a:extLst>
                  <a:ext uri="{FF2B5EF4-FFF2-40B4-BE49-F238E27FC236}">
                    <a16:creationId xmlns:a16="http://schemas.microsoft.com/office/drawing/2014/main" id="{A2A81ABE-21CB-4ACF-A771-653EDFFE5285}"/>
                  </a:ext>
                </a:extLst>
              </p:cNvPr>
              <p:cNvSpPr txBox="1"/>
              <p:nvPr/>
            </p:nvSpPr>
            <p:spPr>
              <a:xfrm>
                <a:off x="7494436" y="5795169"/>
                <a:ext cx="4591453" cy="738664"/>
              </a:xfrm>
              <a:prstGeom prst="rect">
                <a:avLst/>
              </a:prstGeom>
              <a:noFill/>
            </p:spPr>
            <p:txBody>
              <a:bodyPr wrap="square" rtlCol="0">
                <a:spAutoFit/>
              </a:bodyPr>
              <a:lstStyle/>
              <a:p>
                <a:r>
                  <a:rPr lang="en-GB" sz="1200" dirty="0"/>
                  <a:t>Figure 4 – 400 Year Stela. E. A. Wallis Budge (1857-1934) - A History of Egypt, </a:t>
                </a:r>
                <a:r>
                  <a:rPr lang="en-GB" sz="1200" dirty="0" err="1"/>
                  <a:t>vol</a:t>
                </a:r>
                <a:r>
                  <a:rPr lang="en-GB" sz="1200" dirty="0"/>
                  <a:t> III (1902) p. 157.</a:t>
                </a:r>
              </a:p>
              <a:p>
                <a:r>
                  <a:rPr lang="en-GB" dirty="0"/>
                  <a:t> </a:t>
                </a:r>
              </a:p>
            </p:txBody>
          </p:sp>
        </p:grpSp>
        <p:sp>
          <p:nvSpPr>
            <p:cNvPr id="5" name="Rectangle 4">
              <a:extLst>
                <a:ext uri="{FF2B5EF4-FFF2-40B4-BE49-F238E27FC236}">
                  <a16:creationId xmlns:a16="http://schemas.microsoft.com/office/drawing/2014/main" id="{8CB7218A-CB26-4B4C-BDB7-F69ACE02DB39}"/>
                </a:ext>
              </a:extLst>
            </p:cNvPr>
            <p:cNvSpPr/>
            <p:nvPr/>
          </p:nvSpPr>
          <p:spPr>
            <a:xfrm>
              <a:off x="8089232" y="448410"/>
              <a:ext cx="1267326" cy="188526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59B74116-0052-44A5-9ECA-097106C35CB2}"/>
              </a:ext>
            </a:extLst>
          </p:cNvPr>
          <p:cNvPicPr>
            <a:picLocks noChangeAspect="1"/>
          </p:cNvPicPr>
          <p:nvPr/>
        </p:nvPicPr>
        <p:blipFill rotWithShape="1">
          <a:blip r:embed="rId4"/>
          <a:srcRect l="14061" t="11911" r="66289" b="58263"/>
          <a:stretch/>
        </p:blipFill>
        <p:spPr>
          <a:xfrm>
            <a:off x="4439728" y="652035"/>
            <a:ext cx="3312545" cy="6031244"/>
          </a:xfrm>
          <a:prstGeom prst="rect">
            <a:avLst/>
          </a:prstGeom>
        </p:spPr>
      </p:pic>
    </p:spTree>
    <p:extLst>
      <p:ext uri="{BB962C8B-B14F-4D97-AF65-F5344CB8AC3E}">
        <p14:creationId xmlns:p14="http://schemas.microsoft.com/office/powerpoint/2010/main" val="31781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5B106-C4A7-4946-8D0E-C732F25DEB63}"/>
              </a:ext>
            </a:extLst>
          </p:cNvPr>
          <p:cNvSpPr>
            <a:spLocks noGrp="1"/>
          </p:cNvSpPr>
          <p:nvPr>
            <p:ph type="title"/>
          </p:nvPr>
        </p:nvSpPr>
        <p:spPr/>
        <p:txBody>
          <a:bodyPr/>
          <a:lstStyle/>
          <a:p>
            <a:r>
              <a:rPr lang="en-GB" dirty="0"/>
              <a:t>How I intend to layout my work</a:t>
            </a:r>
          </a:p>
        </p:txBody>
      </p:sp>
      <p:sp>
        <p:nvSpPr>
          <p:cNvPr id="3" name="TextBox 2">
            <a:extLst>
              <a:ext uri="{FF2B5EF4-FFF2-40B4-BE49-F238E27FC236}">
                <a16:creationId xmlns:a16="http://schemas.microsoft.com/office/drawing/2014/main" id="{7558F7A5-7183-4995-9419-96CB4C10F47B}"/>
              </a:ext>
            </a:extLst>
          </p:cNvPr>
          <p:cNvSpPr txBox="1"/>
          <p:nvPr/>
        </p:nvSpPr>
        <p:spPr>
          <a:xfrm>
            <a:off x="1024128" y="1755648"/>
            <a:ext cx="9473184" cy="4832092"/>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is cultural appropriation? What effects does it have?</a:t>
            </a:r>
          </a:p>
          <a:p>
            <a:pPr marL="457200" indent="-457200">
              <a:buFont typeface="Arial" panose="020B0604020202020204" pitchFamily="34" charset="0"/>
              <a:buChar char="•"/>
            </a:pPr>
            <a:r>
              <a:rPr lang="en-GB" sz="2800" dirty="0"/>
              <a:t>Analysis of depictions of Ba’al – Ba’al with thunder-bolt stele.</a:t>
            </a:r>
          </a:p>
          <a:p>
            <a:pPr marL="457200" indent="-457200">
              <a:buFont typeface="Arial" panose="020B0604020202020204" pitchFamily="34" charset="0"/>
              <a:buChar char="•"/>
            </a:pPr>
            <a:r>
              <a:rPr lang="en-GB" sz="2800" dirty="0"/>
              <a:t> Analysis of depictions of Seth – Stela of Peribsen and stela of Aapehty. </a:t>
            </a:r>
          </a:p>
          <a:p>
            <a:pPr marL="457200" indent="-457200">
              <a:buFont typeface="Arial" panose="020B0604020202020204" pitchFamily="34" charset="0"/>
              <a:buChar char="•"/>
            </a:pPr>
            <a:r>
              <a:rPr lang="en-GB" sz="2800" dirty="0"/>
              <a:t>Comparison between the two gods, highlighting their similarities and strongest attributes. </a:t>
            </a:r>
          </a:p>
          <a:p>
            <a:pPr marL="457200" indent="-457200">
              <a:buFont typeface="Arial" panose="020B0604020202020204" pitchFamily="34" charset="0"/>
              <a:buChar char="•"/>
            </a:pPr>
            <a:r>
              <a:rPr lang="en-GB" sz="2800" dirty="0"/>
              <a:t>Analysis of hybridised object – 400 Year Stela. </a:t>
            </a:r>
          </a:p>
          <a:p>
            <a:pPr marL="457200" indent="-457200">
              <a:buFont typeface="Arial" panose="020B0604020202020204" pitchFamily="34" charset="0"/>
              <a:buChar char="•"/>
            </a:pPr>
            <a:r>
              <a:rPr lang="en-GB" sz="2800" dirty="0"/>
              <a:t>Discussion of cultural appropriation and the reason for the hybridisation of Seth-Ba’al – Possible reasons this cultural appropriation occurred. </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2880441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C044-3948-4C9F-91B8-0E2F12977821}"/>
              </a:ext>
            </a:extLst>
          </p:cNvPr>
          <p:cNvSpPr>
            <a:spLocks noGrp="1"/>
          </p:cNvSpPr>
          <p:nvPr>
            <p:ph type="title"/>
          </p:nvPr>
        </p:nvSpPr>
        <p:spPr/>
        <p:txBody>
          <a:bodyPr/>
          <a:lstStyle/>
          <a:p>
            <a:r>
              <a:rPr lang="en-GB" dirty="0"/>
              <a:t>Images</a:t>
            </a:r>
          </a:p>
        </p:txBody>
      </p:sp>
      <p:sp>
        <p:nvSpPr>
          <p:cNvPr id="4" name="Content Placeholder 3">
            <a:extLst>
              <a:ext uri="{FF2B5EF4-FFF2-40B4-BE49-F238E27FC236}">
                <a16:creationId xmlns:a16="http://schemas.microsoft.com/office/drawing/2014/main" id="{19AC7D27-E9FB-427F-BB7B-24C3BB7EC2BE}"/>
              </a:ext>
            </a:extLst>
          </p:cNvPr>
          <p:cNvSpPr>
            <a:spLocks noGrp="1"/>
          </p:cNvSpPr>
          <p:nvPr>
            <p:ph idx="1"/>
          </p:nvPr>
        </p:nvSpPr>
        <p:spPr>
          <a:xfrm>
            <a:off x="1024128" y="1684421"/>
            <a:ext cx="9720073" cy="4624939"/>
          </a:xfrm>
        </p:spPr>
        <p:txBody>
          <a:bodyPr/>
          <a:lstStyle/>
          <a:p>
            <a:pPr marL="0" indent="0">
              <a:buNone/>
            </a:pPr>
            <a:r>
              <a:rPr lang="en-GB" dirty="0"/>
              <a:t>Figure 1 – http://www.louvre.fr/en/oeuvre-notices/stela-depicting-storm-god-baal.</a:t>
            </a:r>
          </a:p>
          <a:p>
            <a:pPr marL="0" indent="0">
              <a:buNone/>
            </a:pPr>
            <a:r>
              <a:rPr lang="en-GB" dirty="0"/>
              <a:t>Figure 2 – http://www.britishmuseum.org/research/collection_online/collection_object_details.aspx?objectId=116754&amp;partId=1&amp;people=98840&amp;place=42209&amp;object=20160|20170|22722&amp;page=1.</a:t>
            </a:r>
          </a:p>
          <a:p>
            <a:pPr marL="0" indent="0">
              <a:buNone/>
            </a:pPr>
            <a:r>
              <a:rPr lang="en-GB" dirty="0"/>
              <a:t>Figure 3 – http://www.britishmuseum.org/research/collection_online/collection_object_details.aspx?objectId=167377&amp;partId=1. </a:t>
            </a:r>
          </a:p>
          <a:p>
            <a:pPr marL="0" indent="0">
              <a:buNone/>
            </a:pPr>
            <a:r>
              <a:rPr lang="en-GB" dirty="0"/>
              <a:t>Figure 4 - E. A. Wallis Budge (1857-1934) - A History of Egypt, </a:t>
            </a:r>
            <a:r>
              <a:rPr lang="en-GB" dirty="0" err="1"/>
              <a:t>vol</a:t>
            </a:r>
            <a:r>
              <a:rPr lang="en-GB" dirty="0"/>
              <a:t> III (1902) p. 157.</a:t>
            </a:r>
          </a:p>
          <a:p>
            <a:endParaRPr lang="en-GB" dirty="0"/>
          </a:p>
        </p:txBody>
      </p:sp>
    </p:spTree>
    <p:extLst>
      <p:ext uri="{BB962C8B-B14F-4D97-AF65-F5344CB8AC3E}">
        <p14:creationId xmlns:p14="http://schemas.microsoft.com/office/powerpoint/2010/main" val="1436396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E03E0-2FCE-43A9-A183-C364906A083E}"/>
              </a:ext>
            </a:extLst>
          </p:cNvPr>
          <p:cNvSpPr>
            <a:spLocks noGrp="1"/>
          </p:cNvSpPr>
          <p:nvPr>
            <p:ph type="title"/>
          </p:nvPr>
        </p:nvSpPr>
        <p:spPr>
          <a:xfrm>
            <a:off x="1024128" y="585216"/>
            <a:ext cx="9720072" cy="1499616"/>
          </a:xfrm>
        </p:spPr>
        <p:txBody>
          <a:bodyPr/>
          <a:lstStyle/>
          <a:p>
            <a:r>
              <a:rPr lang="en-GB" dirty="0"/>
              <a:t>Bibliography</a:t>
            </a:r>
          </a:p>
        </p:txBody>
      </p:sp>
      <p:sp>
        <p:nvSpPr>
          <p:cNvPr id="3" name="Content Placeholder 2">
            <a:extLst>
              <a:ext uri="{FF2B5EF4-FFF2-40B4-BE49-F238E27FC236}">
                <a16:creationId xmlns:a16="http://schemas.microsoft.com/office/drawing/2014/main" id="{C3C4D73A-9932-401B-B629-35EE38FF06CF}"/>
              </a:ext>
            </a:extLst>
          </p:cNvPr>
          <p:cNvSpPr>
            <a:spLocks noGrp="1"/>
          </p:cNvSpPr>
          <p:nvPr>
            <p:ph idx="1"/>
          </p:nvPr>
        </p:nvSpPr>
        <p:spPr>
          <a:xfrm>
            <a:off x="1024128" y="1877108"/>
            <a:ext cx="9720073" cy="4777813"/>
          </a:xfrm>
        </p:spPr>
        <p:txBody>
          <a:bodyPr>
            <a:normAutofit fontScale="40000" lnSpcReduction="20000"/>
          </a:bodyPr>
          <a:lstStyle/>
          <a:p>
            <a:pPr>
              <a:lnSpc>
                <a:spcPct val="107000"/>
              </a:lnSpc>
              <a:spcAft>
                <a:spcPts val="800"/>
              </a:spcAft>
            </a:pPr>
            <a:r>
              <a:rPr lang="en-GB" sz="4800" dirty="0" err="1">
                <a:latin typeface="Calibri" panose="020F0502020204030204" pitchFamily="34" charset="0"/>
                <a:ea typeface="Calibri" panose="020F0502020204030204" pitchFamily="34" charset="0"/>
                <a:cs typeface="Times New Roman" panose="02020603050405020304" pitchFamily="18" charset="0"/>
              </a:rPr>
              <a:t>Allon</a:t>
            </a:r>
            <a:r>
              <a:rPr lang="en-GB" sz="4800" dirty="0">
                <a:latin typeface="Calibri" panose="020F0502020204030204" pitchFamily="34" charset="0"/>
                <a:ea typeface="Calibri" panose="020F0502020204030204" pitchFamily="34" charset="0"/>
                <a:cs typeface="Times New Roman" panose="02020603050405020304" pitchFamily="18" charset="0"/>
              </a:rPr>
              <a:t>, N. (2007) ‘Seth is Baal – Evidence form the Egyptian Script’</a:t>
            </a:r>
            <a:r>
              <a:rPr lang="en-GB" sz="4800" i="1" dirty="0">
                <a:latin typeface="Calibri" panose="020F0502020204030204" pitchFamily="34" charset="0"/>
                <a:ea typeface="Calibri" panose="020F0502020204030204" pitchFamily="34" charset="0"/>
                <a:cs typeface="Times New Roman" panose="02020603050405020304" pitchFamily="18" charset="0"/>
              </a:rPr>
              <a:t>. </a:t>
            </a:r>
            <a:r>
              <a:rPr lang="en-GB" sz="4800" dirty="0">
                <a:latin typeface="Calibri" panose="020F0502020204030204" pitchFamily="34" charset="0"/>
                <a:ea typeface="Calibri" panose="020F0502020204030204" pitchFamily="34" charset="0"/>
                <a:cs typeface="Times New Roman" panose="02020603050405020304" pitchFamily="18" charset="0"/>
              </a:rPr>
              <a:t>In: </a:t>
            </a:r>
            <a:r>
              <a:rPr lang="en-GB" sz="4800" i="1" dirty="0">
                <a:latin typeface="Calibri" panose="020F0502020204030204" pitchFamily="34" charset="0"/>
                <a:ea typeface="Calibri" panose="020F0502020204030204" pitchFamily="34" charset="0"/>
                <a:cs typeface="Times New Roman" panose="02020603050405020304" pitchFamily="18" charset="0"/>
              </a:rPr>
              <a:t>Egypt and the Levant: International Journal for Egyptian Archaeology and Related Disciplines</a:t>
            </a:r>
            <a:r>
              <a:rPr lang="en-GB" sz="4800" dirty="0">
                <a:latin typeface="Calibri" panose="020F0502020204030204" pitchFamily="34" charset="0"/>
                <a:ea typeface="Calibri" panose="020F0502020204030204" pitchFamily="34" charset="0"/>
                <a:cs typeface="Times New Roman" panose="02020603050405020304" pitchFamily="18" charset="0"/>
              </a:rPr>
              <a:t>. Vol. 12. </a:t>
            </a:r>
          </a:p>
          <a:p>
            <a:pPr>
              <a:lnSpc>
                <a:spcPct val="107000"/>
              </a:lnSpc>
              <a:spcAft>
                <a:spcPts val="800"/>
              </a:spcAft>
            </a:pPr>
            <a:r>
              <a:rPr lang="en-GB" sz="4800" dirty="0">
                <a:latin typeface="Calibri" panose="020F0502020204030204" pitchFamily="34" charset="0"/>
                <a:ea typeface="Calibri" panose="020F0502020204030204" pitchFamily="34" charset="0"/>
                <a:cs typeface="Times New Roman" panose="02020603050405020304" pitchFamily="18" charset="0"/>
              </a:rPr>
              <a:t>Bhabha, H.K. (1994) </a:t>
            </a:r>
            <a:r>
              <a:rPr lang="en-GB" sz="4800" i="1" dirty="0">
                <a:latin typeface="Calibri" panose="020F0502020204030204" pitchFamily="34" charset="0"/>
                <a:ea typeface="Calibri" panose="020F0502020204030204" pitchFamily="34" charset="0"/>
                <a:cs typeface="Times New Roman" panose="02020603050405020304" pitchFamily="18" charset="0"/>
              </a:rPr>
              <a:t>The Location of Culture. </a:t>
            </a:r>
            <a:r>
              <a:rPr lang="en-GB" sz="4800" dirty="0">
                <a:latin typeface="Calibri" panose="020F0502020204030204" pitchFamily="34" charset="0"/>
                <a:ea typeface="Calibri" panose="020F0502020204030204" pitchFamily="34" charset="0"/>
                <a:cs typeface="Times New Roman" panose="02020603050405020304" pitchFamily="18" charset="0"/>
              </a:rPr>
              <a:t>Routledge. London and New York. </a:t>
            </a:r>
          </a:p>
          <a:p>
            <a:pPr>
              <a:lnSpc>
                <a:spcPct val="107000"/>
              </a:lnSpc>
              <a:spcAft>
                <a:spcPts val="800"/>
              </a:spcAft>
            </a:pPr>
            <a:r>
              <a:rPr lang="en-GB" sz="4800" dirty="0" err="1">
                <a:latin typeface="Calibri" panose="020F0502020204030204" pitchFamily="34" charset="0"/>
                <a:ea typeface="Calibri" panose="020F0502020204030204" pitchFamily="34" charset="0"/>
                <a:cs typeface="Times New Roman" panose="02020603050405020304" pitchFamily="18" charset="0"/>
              </a:rPr>
              <a:t>Dahood</a:t>
            </a:r>
            <a:r>
              <a:rPr lang="en-GB" sz="4800" dirty="0">
                <a:latin typeface="Calibri" panose="020F0502020204030204" pitchFamily="34" charset="0"/>
                <a:ea typeface="Calibri" panose="020F0502020204030204" pitchFamily="34" charset="0"/>
                <a:cs typeface="Times New Roman" panose="02020603050405020304" pitchFamily="18" charset="0"/>
              </a:rPr>
              <a:t>, M.J. 'Ugaritic-Canaanite Religion.' In: </a:t>
            </a:r>
            <a:r>
              <a:rPr lang="en-GB" sz="4800" i="1" dirty="0">
                <a:latin typeface="Calibri" panose="020F0502020204030204" pitchFamily="34" charset="0"/>
                <a:ea typeface="Calibri" panose="020F0502020204030204" pitchFamily="34" charset="0"/>
                <a:cs typeface="Times New Roman" panose="02020603050405020304" pitchFamily="18" charset="0"/>
              </a:rPr>
              <a:t>New Catholic </a:t>
            </a:r>
            <a:r>
              <a:rPr lang="en-GB" sz="4800" i="1" dirty="0" err="1">
                <a:latin typeface="Calibri" panose="020F0502020204030204" pitchFamily="34" charset="0"/>
                <a:ea typeface="Calibri" panose="020F0502020204030204" pitchFamily="34" charset="0"/>
                <a:cs typeface="Times New Roman" panose="02020603050405020304" pitchFamily="18" charset="0"/>
              </a:rPr>
              <a:t>Encyclopedia</a:t>
            </a:r>
            <a:r>
              <a:rPr lang="en-GB" sz="48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4800" dirty="0" err="1">
                <a:latin typeface="Calibri" panose="020F0502020204030204" pitchFamily="34" charset="0"/>
                <a:ea typeface="Calibri" panose="020F0502020204030204" pitchFamily="34" charset="0"/>
                <a:cs typeface="Times New Roman" panose="02020603050405020304" pitchFamily="18" charset="0"/>
              </a:rPr>
              <a:t>Dalley</a:t>
            </a:r>
            <a:r>
              <a:rPr lang="en-GB" sz="4800" dirty="0">
                <a:latin typeface="Calibri" panose="020F0502020204030204" pitchFamily="34" charset="0"/>
                <a:ea typeface="Calibri" panose="020F0502020204030204" pitchFamily="34" charset="0"/>
                <a:cs typeface="Times New Roman" panose="02020603050405020304" pitchFamily="18" charset="0"/>
              </a:rPr>
              <a:t>, S. (2000) </a:t>
            </a:r>
            <a:r>
              <a:rPr lang="en-GB" sz="4800" i="1" dirty="0">
                <a:latin typeface="Calibri" panose="020F0502020204030204" pitchFamily="34" charset="0"/>
                <a:ea typeface="Calibri" panose="020F0502020204030204" pitchFamily="34" charset="0"/>
                <a:cs typeface="Times New Roman" panose="02020603050405020304" pitchFamily="18" charset="0"/>
              </a:rPr>
              <a:t>Myths from Mesopotamia: Creation, the Flood, Gilgamesh and Others. </a:t>
            </a:r>
            <a:r>
              <a:rPr lang="en-GB" sz="4800" dirty="0">
                <a:latin typeface="Calibri" panose="020F0502020204030204" pitchFamily="34" charset="0"/>
                <a:ea typeface="Calibri" panose="020F0502020204030204" pitchFamily="34" charset="0"/>
                <a:cs typeface="Times New Roman" panose="02020603050405020304" pitchFamily="18" charset="0"/>
              </a:rPr>
              <a:t>Rev. ed. Oxford University Press. </a:t>
            </a:r>
          </a:p>
          <a:p>
            <a:pPr>
              <a:lnSpc>
                <a:spcPct val="107000"/>
              </a:lnSpc>
              <a:spcAft>
                <a:spcPts val="800"/>
              </a:spcAft>
            </a:pPr>
            <a:r>
              <a:rPr lang="en-GB" sz="4800" dirty="0">
                <a:latin typeface="Calibri" panose="020F0502020204030204" pitchFamily="34" charset="0"/>
                <a:ea typeface="Calibri" panose="020F0502020204030204" pitchFamily="34" charset="0"/>
                <a:cs typeface="Times New Roman" panose="02020603050405020304" pitchFamily="18" charset="0"/>
              </a:rPr>
              <a:t>McDonald, A.I. (2002) </a:t>
            </a:r>
            <a:r>
              <a:rPr lang="en-GB" sz="4800" i="1" dirty="0">
                <a:latin typeface="Calibri" panose="020F0502020204030204" pitchFamily="34" charset="0"/>
                <a:ea typeface="Calibri" panose="020F0502020204030204" pitchFamily="34" charset="0"/>
                <a:cs typeface="Times New Roman" panose="02020603050405020304" pitchFamily="18" charset="0"/>
              </a:rPr>
              <a:t>Animal Metaphor in the Egyptian Determinative System. </a:t>
            </a:r>
            <a:r>
              <a:rPr lang="en-GB" sz="4800" dirty="0">
                <a:latin typeface="Calibri" panose="020F0502020204030204" pitchFamily="34" charset="0"/>
                <a:ea typeface="Calibri" panose="020F0502020204030204" pitchFamily="34" charset="0"/>
                <a:cs typeface="Times New Roman" panose="02020603050405020304" pitchFamily="18" charset="0"/>
              </a:rPr>
              <a:t>University of Oxford Press. Oxford. </a:t>
            </a:r>
          </a:p>
          <a:p>
            <a:pPr>
              <a:lnSpc>
                <a:spcPct val="107000"/>
              </a:lnSpc>
              <a:spcAft>
                <a:spcPts val="800"/>
              </a:spcAft>
            </a:pPr>
            <a:r>
              <a:rPr lang="en-GB" sz="4800" dirty="0">
                <a:latin typeface="Calibri" panose="020F0502020204030204" pitchFamily="34" charset="0"/>
                <a:ea typeface="Calibri" panose="020F0502020204030204" pitchFamily="34" charset="0"/>
                <a:cs typeface="Times New Roman" panose="02020603050405020304" pitchFamily="18" charset="0"/>
              </a:rPr>
              <a:t>Noll, K.L. (2007) 'Canaanite Religion' In: </a:t>
            </a:r>
            <a:r>
              <a:rPr lang="en-GB" sz="4800" i="1" dirty="0">
                <a:latin typeface="Calibri" panose="020F0502020204030204" pitchFamily="34" charset="0"/>
                <a:ea typeface="Calibri" panose="020F0502020204030204" pitchFamily="34" charset="0"/>
                <a:cs typeface="Times New Roman" panose="02020603050405020304" pitchFamily="18" charset="0"/>
              </a:rPr>
              <a:t>Religion Compass</a:t>
            </a:r>
            <a:r>
              <a:rPr lang="en-GB" sz="4800" dirty="0">
                <a:latin typeface="Calibri" panose="020F0502020204030204" pitchFamily="34" charset="0"/>
                <a:ea typeface="Calibri" panose="020F0502020204030204" pitchFamily="34" charset="0"/>
                <a:cs typeface="Times New Roman" panose="02020603050405020304" pitchFamily="18" charset="0"/>
              </a:rPr>
              <a:t> 1/1, 61-92. Blackwell Publishing.</a:t>
            </a:r>
          </a:p>
          <a:p>
            <a:pPr>
              <a:lnSpc>
                <a:spcPct val="107000"/>
              </a:lnSpc>
              <a:spcAft>
                <a:spcPts val="800"/>
              </a:spcAft>
            </a:pPr>
            <a:r>
              <a:rPr lang="en-GB" sz="4800" dirty="0" err="1">
                <a:latin typeface="Calibri" panose="020F0502020204030204" pitchFamily="34" charset="0"/>
                <a:ea typeface="Calibri" panose="020F0502020204030204" pitchFamily="34" charset="0"/>
                <a:cs typeface="Times New Roman" panose="02020603050405020304" pitchFamily="18" charset="0"/>
              </a:rPr>
              <a:t>Pardee</a:t>
            </a:r>
            <a:r>
              <a:rPr lang="en-GB" sz="4800" dirty="0">
                <a:latin typeface="Calibri" panose="020F0502020204030204" pitchFamily="34" charset="0"/>
                <a:ea typeface="Calibri" panose="020F0502020204030204" pitchFamily="34" charset="0"/>
                <a:cs typeface="Times New Roman" panose="02020603050405020304" pitchFamily="18" charset="0"/>
              </a:rPr>
              <a:t>, D. (2002) ‘Ritual and Cult at Ugarit’</a:t>
            </a:r>
            <a:r>
              <a:rPr lang="en-GB" sz="4800" i="1" dirty="0">
                <a:latin typeface="Calibri" panose="020F0502020204030204" pitchFamily="34" charset="0"/>
                <a:ea typeface="Calibri" panose="020F0502020204030204" pitchFamily="34" charset="0"/>
                <a:cs typeface="Times New Roman" panose="02020603050405020304" pitchFamily="18" charset="0"/>
              </a:rPr>
              <a:t>. </a:t>
            </a:r>
            <a:r>
              <a:rPr lang="en-GB" sz="4800" dirty="0">
                <a:latin typeface="Calibri" panose="020F0502020204030204" pitchFamily="34" charset="0"/>
                <a:ea typeface="Calibri" panose="020F0502020204030204" pitchFamily="34" charset="0"/>
                <a:cs typeface="Times New Roman" panose="02020603050405020304" pitchFamily="18" charset="0"/>
              </a:rPr>
              <a:t>In: </a:t>
            </a:r>
            <a:r>
              <a:rPr lang="en-GB" sz="4800" i="1" dirty="0">
                <a:latin typeface="Calibri" panose="020F0502020204030204" pitchFamily="34" charset="0"/>
                <a:ea typeface="Calibri" panose="020F0502020204030204" pitchFamily="34" charset="0"/>
                <a:cs typeface="Times New Roman" panose="02020603050405020304" pitchFamily="18" charset="0"/>
              </a:rPr>
              <a:t>SBL Writings from the Ancient World 10. </a:t>
            </a:r>
            <a:r>
              <a:rPr lang="en-GB" sz="4800" dirty="0">
                <a:latin typeface="Calibri" panose="020F0502020204030204" pitchFamily="34" charset="0"/>
                <a:ea typeface="Calibri" panose="020F0502020204030204" pitchFamily="34" charset="0"/>
                <a:cs typeface="Times New Roman" panose="02020603050405020304" pitchFamily="18" charset="0"/>
              </a:rPr>
              <a:t>Society of Biblical Literature. Atlanta. </a:t>
            </a:r>
          </a:p>
          <a:p>
            <a:pPr marL="0" indent="0">
              <a:lnSpc>
                <a:spcPct val="107000"/>
              </a:lnSpc>
              <a:spcAft>
                <a:spcPts val="800"/>
              </a:spcAft>
              <a:buNone/>
            </a:pPr>
            <a:endParaRPr lang="en-GB" dirty="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5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FE935A-7AFF-4BE0-9AAE-BA11EE88803D}"/>
              </a:ext>
            </a:extLst>
          </p:cNvPr>
          <p:cNvSpPr>
            <a:spLocks noGrp="1"/>
          </p:cNvSpPr>
          <p:nvPr>
            <p:ph idx="1"/>
          </p:nvPr>
        </p:nvSpPr>
        <p:spPr>
          <a:xfrm>
            <a:off x="1024128" y="709684"/>
            <a:ext cx="9720073" cy="5599676"/>
          </a:xfrm>
        </p:spPr>
        <p:txBody>
          <a:bodyPr>
            <a:normAutofit lnSpcReduction="10000"/>
          </a:bodyPr>
          <a:lstStyle/>
          <a:p>
            <a:pPr lvl="0">
              <a:lnSpc>
                <a:spcPct val="107000"/>
              </a:lnSpc>
              <a:spcAft>
                <a:spcPts val="800"/>
              </a:spcAft>
              <a:buClr>
                <a:srgbClr val="D55816"/>
              </a:buCl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Schneider, T. (2003)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Foreign Egypt: Egyptology and the Concept of Cultural Appropriation. </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In A&amp;L 13, 155-161. </a:t>
            </a:r>
          </a:p>
          <a:p>
            <a:pPr lvl="0">
              <a:lnSpc>
                <a:spcPct val="107000"/>
              </a:lnSpc>
              <a:spcAft>
                <a:spcPts val="800"/>
              </a:spcAft>
              <a:buClr>
                <a:srgbClr val="D55816"/>
              </a:buClr>
            </a:pPr>
            <a:r>
              <a:rPr lang="en-GB" sz="20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Schorsch</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D and </a:t>
            </a:r>
            <a:r>
              <a:rPr lang="en-GB" sz="20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Wypyski</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M.T. (2009) ‘Seth, “Figure of Mystery”’</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In: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Journal of the American Research </a:t>
            </a:r>
            <a:r>
              <a:rPr lang="en-GB" sz="2000" i="1"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Center</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 in Egypt</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Vol. 45. American Research </a:t>
            </a:r>
            <a:r>
              <a:rPr lang="en-GB" sz="20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Center</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in Egypt. </a:t>
            </a:r>
          </a:p>
          <a:p>
            <a:pPr lvl="0">
              <a:lnSpc>
                <a:spcPct val="107000"/>
              </a:lnSpc>
              <a:spcAft>
                <a:spcPts val="800"/>
              </a:spcAft>
              <a:buClr>
                <a:srgbClr val="D55816"/>
              </a:buCl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Smith, S.M. (1955)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Early History of God: Yahweh and Other Deities in Ancient Israel. </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buClr>
                <a:srgbClr val="D55816"/>
              </a:buCl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Turner, P.J. (2012)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Seth – A Misrepresented God in the Egyptian Pantheon? </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University of Manchester. </a:t>
            </a:r>
          </a:p>
          <a:p>
            <a:pPr lvl="0">
              <a:lnSpc>
                <a:spcPct val="107000"/>
              </a:lnSpc>
              <a:spcAft>
                <a:spcPts val="800"/>
              </a:spcAft>
              <a:buClr>
                <a:srgbClr val="D55816"/>
              </a:buCl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Velde, H.T. (1967)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Seth, God of Confusion: A study of his rule in Egyptian mythology and religion. </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University of Groningen.</a:t>
            </a:r>
          </a:p>
          <a:p>
            <a:pPr lvl="0">
              <a:lnSpc>
                <a:spcPct val="107000"/>
              </a:lnSpc>
              <a:spcAft>
                <a:spcPts val="800"/>
              </a:spcAft>
              <a:buClr>
                <a:srgbClr val="D55816"/>
              </a:buCl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Yon, M. (2006)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City of Ugarit at Tell Ras </a:t>
            </a:r>
            <a:r>
              <a:rPr lang="en-GB" sz="2000" i="1"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Shamra</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GB" sz="20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Eisenbrauns</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Indiana. </a:t>
            </a:r>
          </a:p>
          <a:p>
            <a:pPr lvl="0">
              <a:lnSpc>
                <a:spcPct val="107000"/>
              </a:lnSpc>
              <a:spcAft>
                <a:spcPts val="800"/>
              </a:spcAft>
              <a:buClr>
                <a:srgbClr val="D55816"/>
              </a:buClr>
            </a:pPr>
            <a:r>
              <a:rPr lang="en-GB" sz="20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Zivie-Coche</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C. (2011) ‘Foreign Deities in Egypt’.</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In: </a:t>
            </a:r>
            <a:r>
              <a:rPr lang="en-GB" sz="20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UCLA Encyclopaedia of Egyptology</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Los Angeles. </a:t>
            </a:r>
          </a:p>
          <a:p>
            <a:endParaRPr lang="en-GB" dirty="0"/>
          </a:p>
        </p:txBody>
      </p:sp>
    </p:spTree>
    <p:extLst>
      <p:ext uri="{BB962C8B-B14F-4D97-AF65-F5344CB8AC3E}">
        <p14:creationId xmlns:p14="http://schemas.microsoft.com/office/powerpoint/2010/main" val="2157668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1502</TotalTime>
  <Words>2070</Words>
  <Application>Microsoft Office PowerPoint</Application>
  <PresentationFormat>Widescreen</PresentationFormat>
  <Paragraphs>94</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Tw Cen MT</vt:lpstr>
      <vt:lpstr>Tw Cen MT Condensed</vt:lpstr>
      <vt:lpstr>Wingdings 3</vt:lpstr>
      <vt:lpstr>Integral</vt:lpstr>
      <vt:lpstr>Cultural Appropriation and the Hybridisation of Seth-Ba’al.</vt:lpstr>
      <vt:lpstr>Topic</vt:lpstr>
      <vt:lpstr>Ba’al</vt:lpstr>
      <vt:lpstr>Canaanite Ba’al</vt:lpstr>
      <vt:lpstr>Seth</vt:lpstr>
      <vt:lpstr>Seth </vt:lpstr>
      <vt:lpstr>cultural Appropriation and hybridisation </vt:lpstr>
      <vt:lpstr>How I intend to layout my work</vt:lpstr>
      <vt:lpstr>Images</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Foreign Influence: The Fusion of Ba’al and Seth.</dc:title>
  <dc:creator>Gothmog x</dc:creator>
  <cp:lastModifiedBy>Gothmog x</cp:lastModifiedBy>
  <cp:revision>105</cp:revision>
  <dcterms:created xsi:type="dcterms:W3CDTF">2017-12-27T11:27:10Z</dcterms:created>
  <dcterms:modified xsi:type="dcterms:W3CDTF">2018-01-13T16:56:23Z</dcterms:modified>
</cp:coreProperties>
</file>