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67"/>
  </p:notesMasterIdLst>
  <p:handoutMasterIdLst>
    <p:handoutMasterId r:id="rId68"/>
  </p:handoutMasterIdLst>
  <p:sldIdLst>
    <p:sldId id="257" r:id="rId5"/>
    <p:sldId id="645" r:id="rId6"/>
    <p:sldId id="826" r:id="rId7"/>
    <p:sldId id="827" r:id="rId8"/>
    <p:sldId id="723" r:id="rId9"/>
    <p:sldId id="785" r:id="rId10"/>
    <p:sldId id="805" r:id="rId11"/>
    <p:sldId id="806" r:id="rId12"/>
    <p:sldId id="807" r:id="rId13"/>
    <p:sldId id="808" r:id="rId14"/>
    <p:sldId id="809" r:id="rId15"/>
    <p:sldId id="810" r:id="rId16"/>
    <p:sldId id="843" r:id="rId17"/>
    <p:sldId id="730" r:id="rId18"/>
    <p:sldId id="847" r:id="rId19"/>
    <p:sldId id="846" r:id="rId20"/>
    <p:sldId id="731" r:id="rId21"/>
    <p:sldId id="733" r:id="rId22"/>
    <p:sldId id="803" r:id="rId23"/>
    <p:sldId id="804" r:id="rId24"/>
    <p:sldId id="734" r:id="rId25"/>
    <p:sldId id="788" r:id="rId26"/>
    <p:sldId id="737" r:id="rId27"/>
    <p:sldId id="845" r:id="rId28"/>
    <p:sldId id="849" r:id="rId29"/>
    <p:sldId id="848" r:id="rId30"/>
    <p:sldId id="813" r:id="rId31"/>
    <p:sldId id="774" r:id="rId32"/>
    <p:sldId id="828" r:id="rId33"/>
    <p:sldId id="775" r:id="rId34"/>
    <p:sldId id="735" r:id="rId35"/>
    <p:sldId id="746" r:id="rId36"/>
    <p:sldId id="747" r:id="rId37"/>
    <p:sldId id="752" r:id="rId38"/>
    <p:sldId id="754" r:id="rId39"/>
    <p:sldId id="755" r:id="rId40"/>
    <p:sldId id="756" r:id="rId41"/>
    <p:sldId id="757" r:id="rId42"/>
    <p:sldId id="758" r:id="rId43"/>
    <p:sldId id="766" r:id="rId44"/>
    <p:sldId id="767" r:id="rId45"/>
    <p:sldId id="759" r:id="rId46"/>
    <p:sldId id="760" r:id="rId47"/>
    <p:sldId id="761" r:id="rId48"/>
    <p:sldId id="793" r:id="rId49"/>
    <p:sldId id="762" r:id="rId50"/>
    <p:sldId id="763" r:id="rId51"/>
    <p:sldId id="831" r:id="rId52"/>
    <p:sldId id="776" r:id="rId53"/>
    <p:sldId id="764" r:id="rId54"/>
    <p:sldId id="765" r:id="rId55"/>
    <p:sldId id="727" r:id="rId56"/>
    <p:sldId id="743" r:id="rId57"/>
    <p:sldId id="839" r:id="rId58"/>
    <p:sldId id="744" r:id="rId59"/>
    <p:sldId id="840" r:id="rId60"/>
    <p:sldId id="722" r:id="rId61"/>
    <p:sldId id="716" r:id="rId62"/>
    <p:sldId id="720" r:id="rId63"/>
    <p:sldId id="717" r:id="rId64"/>
    <p:sldId id="715" r:id="rId65"/>
    <p:sldId id="850" r:id="rId6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466B1C-3CEF-C858-1A80-B0450F63B996}" v="31" dt="2023-11-24T10:20:28.6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D5466B1C-3CEF-C858-1A80-B0450F63B996}"/>
    <pc:docChg chg="addSld modSld">
      <pc:chgData name="Mark Napieralla" userId="S::mark.napieralla@uwtsd.ac.uk::adf11754-427d-4f24-8c3e-391028db4a77" providerId="AD" clId="Web-{D5466B1C-3CEF-C858-1A80-B0450F63B996}" dt="2023-11-24T10:20:27.046" v="28" actId="20577"/>
      <pc:docMkLst>
        <pc:docMk/>
      </pc:docMkLst>
      <pc:sldChg chg="modSp new">
        <pc:chgData name="Mark Napieralla" userId="S::mark.napieralla@uwtsd.ac.uk::adf11754-427d-4f24-8c3e-391028db4a77" providerId="AD" clId="Web-{D5466B1C-3CEF-C858-1A80-B0450F63B996}" dt="2023-11-24T10:20:27.046" v="28" actId="20577"/>
        <pc:sldMkLst>
          <pc:docMk/>
          <pc:sldMk cId="2415939860" sldId="850"/>
        </pc:sldMkLst>
        <pc:spChg chg="mod">
          <ac:chgData name="Mark Napieralla" userId="S::mark.napieralla@uwtsd.ac.uk::adf11754-427d-4f24-8c3e-391028db4a77" providerId="AD" clId="Web-{D5466B1C-3CEF-C858-1A80-B0450F63B996}" dt="2023-11-24T10:20:24.327" v="27" actId="20577"/>
          <ac:spMkLst>
            <pc:docMk/>
            <pc:sldMk cId="2415939860" sldId="850"/>
            <ac:spMk id="2" creationId="{1E371BB4-3C73-741A-24B1-AB6CD8756E05}"/>
          </ac:spMkLst>
        </pc:spChg>
        <pc:spChg chg="mod">
          <ac:chgData name="Mark Napieralla" userId="S::mark.napieralla@uwtsd.ac.uk::adf11754-427d-4f24-8c3e-391028db4a77" providerId="AD" clId="Web-{D5466B1C-3CEF-C858-1A80-B0450F63B996}" dt="2023-11-24T10:20:27.046" v="28" actId="20577"/>
          <ac:spMkLst>
            <pc:docMk/>
            <pc:sldMk cId="2415939860" sldId="850"/>
            <ac:spMk id="3" creationId="{F42B469F-9500-6A50-202E-AFCE597A02E6}"/>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_rels/chart2.xml.rels><?xml version="1.0" encoding="UTF-8" standalone="yes"?>
<Relationships xmlns="http://schemas.openxmlformats.org/package/2006/relationships"><Relationship Id="rId1" Type="http://schemas.openxmlformats.org/officeDocument/2006/relationships/oleObject" Target="../embeddings/oleObject2.bin"/></Relationships>
</file>

<file path=ppt/charts/_rels/chart3.xml.rels><?xml version="1.0" encoding="UTF-8" standalone="yes"?>
<Relationships xmlns="http://schemas.openxmlformats.org/package/2006/relationships"><Relationship Id="rId1" Type="http://schemas.openxmlformats.org/officeDocument/2006/relationships/oleObject" Target="../embeddings/oleObject3.bin"/></Relationships>
</file>

<file path=ppt/charts/_rels/chart4.xml.rels><?xml version="1.0" encoding="UTF-8" standalone="yes"?>
<Relationships xmlns="http://schemas.openxmlformats.org/package/2006/relationships"><Relationship Id="rId1" Type="http://schemas.openxmlformats.org/officeDocument/2006/relationships/oleObject" Target="../embeddings/oleObject4.bin"/></Relationships>
</file>

<file path=ppt/charts/_rels/chart5.xml.rels><?xml version="1.0" encoding="UTF-8" standalone="yes"?>
<Relationships xmlns="http://schemas.openxmlformats.org/package/2006/relationships"><Relationship Id="rId1" Type="http://schemas.openxmlformats.org/officeDocument/2006/relationships/oleObject" Target="../embeddings/oleObject5.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15158988118431"/>
          <c:y val="0.17796683811754385"/>
          <c:w val="0.77778161390079459"/>
          <c:h val="0.55255374069976793"/>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'Jobs createdsupported'!$A$1:$A$12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'Jobs createdsupported'!$B$1:$B$4</c:f>
              <c:numCache>
                <c:formatCode>#,##0</c:formatCode>
                <c:ptCount val="4"/>
                <c:pt idx="0">
                  <c:v>654.29999999999995</c:v>
                </c:pt>
                <c:pt idx="1">
                  <c:v>1469.2254004576657</c:v>
                </c:pt>
                <c:pt idx="2">
                  <c:v>1434</c:v>
                </c:pt>
                <c:pt idx="3">
                  <c:v>3070.8481693363838</c:v>
                </c:pt>
              </c:numCache>
            </c:numRef>
          </c:val>
          <c:smooth val="0"/>
          <c:extLst>
            <c:ext xmlns:c16="http://schemas.microsoft.com/office/drawing/2014/chart" uri="{C3380CC4-5D6E-409C-BE32-E72D297353CC}">
              <c16:uniqueId val="{00000000-EB4C-441D-BF95-FA2EB5B1538A}"/>
            </c:ext>
          </c:extLst>
        </c:ser>
        <c:dLbls>
          <c:showLegendKey val="0"/>
          <c:showVal val="0"/>
          <c:showCatName val="0"/>
          <c:showSerName val="0"/>
          <c:showPercent val="0"/>
          <c:showBubbleSize val="0"/>
        </c:dLbls>
        <c:marker val="1"/>
        <c:smooth val="0"/>
        <c:axId val="190599432"/>
        <c:axId val="190600608"/>
      </c:lineChart>
      <c:catAx>
        <c:axId val="19059943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sz="800" b="0" i="0" u="none" strike="noStrike" baseline="0">
                <a:solidFill>
                  <a:srgbClr val="000000"/>
                </a:solidFill>
                <a:latin typeface="Arial"/>
                <a:ea typeface="Arial"/>
                <a:cs typeface="Arial"/>
              </a:defRPr>
            </a:pPr>
            <a:endParaRPr lang="en-US"/>
          </a:p>
        </c:txPr>
        <c:crossAx val="190600608"/>
        <c:crosses val="autoZero"/>
        <c:auto val="1"/>
        <c:lblAlgn val="ctr"/>
        <c:lblOffset val="100"/>
        <c:tickLblSkip val="1"/>
        <c:tickMarkSkip val="1"/>
        <c:noMultiLvlLbl val="0"/>
      </c:catAx>
      <c:valAx>
        <c:axId val="19060060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19059943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47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631925405884139"/>
          <c:y val="0.19476407383306615"/>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'Economic Impact £'!$A$1:$A$12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'Economic Impact £'!$B$1:$B$4</c:f>
              <c:numCache>
                <c:formatCode>General</c:formatCode>
                <c:ptCount val="4"/>
                <c:pt idx="0" formatCode="0.00">
                  <c:v>32.164999999999999</c:v>
                </c:pt>
                <c:pt idx="1">
                  <c:v>63.79</c:v>
                </c:pt>
                <c:pt idx="2" formatCode="0.00">
                  <c:v>62.219000000000001</c:v>
                </c:pt>
                <c:pt idx="3" formatCode="0.00">
                  <c:v>133.5043</c:v>
                </c:pt>
              </c:numCache>
            </c:numRef>
          </c:val>
          <c:smooth val="0"/>
          <c:extLst>
            <c:ext xmlns:c16="http://schemas.microsoft.com/office/drawing/2014/chart" uri="{C3380CC4-5D6E-409C-BE32-E72D297353CC}">
              <c16:uniqueId val="{00000000-CA6F-4869-A501-AE8140FCB03C}"/>
            </c:ext>
          </c:extLst>
        </c:ser>
        <c:dLbls>
          <c:showLegendKey val="0"/>
          <c:showVal val="0"/>
          <c:showCatName val="0"/>
          <c:showSerName val="0"/>
          <c:showPercent val="0"/>
          <c:showBubbleSize val="0"/>
        </c:dLbls>
        <c:marker val="1"/>
        <c:smooth val="0"/>
        <c:axId val="190601392"/>
        <c:axId val="190601784"/>
      </c:lineChart>
      <c:catAx>
        <c:axId val="19060139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190601784"/>
        <c:crosses val="autoZero"/>
        <c:auto val="1"/>
        <c:lblAlgn val="ctr"/>
        <c:lblOffset val="100"/>
        <c:tickLblSkip val="1"/>
        <c:tickMarkSkip val="1"/>
        <c:noMultiLvlLbl val="0"/>
      </c:catAx>
      <c:valAx>
        <c:axId val="190601784"/>
        <c:scaling>
          <c:orientation val="minMax"/>
        </c:scaling>
        <c:delete val="0"/>
        <c:axPos val="l"/>
        <c:majorGridlines>
          <c:spPr>
            <a:ln w="3175">
              <a:solidFill>
                <a:srgbClr val="000000"/>
              </a:solidFill>
              <a:prstDash val="solid"/>
            </a:ln>
          </c:spPr>
        </c:majorGridlines>
        <c:numFmt formatCode="0" sourceLinked="0"/>
        <c:majorTickMark val="out"/>
        <c:minorTickMark val="none"/>
        <c:tickLblPos val="nextTo"/>
        <c:spPr>
          <a:ln w="3175">
            <a:solidFill>
              <a:srgbClr val="000000"/>
            </a:solidFill>
            <a:prstDash val="solid"/>
          </a:ln>
        </c:spPr>
        <c:txPr>
          <a:bodyPr rot="0" vert="horz"/>
          <a:lstStyle/>
          <a:p>
            <a:pPr>
              <a:defRPr/>
            </a:pPr>
            <a:endParaRPr lang="en-US"/>
          </a:p>
        </c:txPr>
        <c:crossAx val="19060139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8154593014845053"/>
          <c:y val="0.13692658487681264"/>
          <c:w val="0.69909826716686596"/>
          <c:h val="0.58205511811023625"/>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'Non-Wales visitors'!$A$1:$A$12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'Non-Wales visitors'!$B$1:$B$4</c:f>
              <c:numCache>
                <c:formatCode>#,##0</c:formatCode>
                <c:ptCount val="4"/>
                <c:pt idx="0">
                  <c:v>155122</c:v>
                </c:pt>
                <c:pt idx="1">
                  <c:v>388034</c:v>
                </c:pt>
                <c:pt idx="2">
                  <c:v>379765</c:v>
                </c:pt>
                <c:pt idx="3">
                  <c:v>932138</c:v>
                </c:pt>
              </c:numCache>
            </c:numRef>
          </c:val>
          <c:smooth val="0"/>
          <c:extLst>
            <c:ext xmlns:c16="http://schemas.microsoft.com/office/drawing/2014/chart" uri="{C3380CC4-5D6E-409C-BE32-E72D297353CC}">
              <c16:uniqueId val="{00000000-54EA-45A5-B1A5-D1553B0ED01B}"/>
            </c:ext>
          </c:extLst>
        </c:ser>
        <c:dLbls>
          <c:showLegendKey val="0"/>
          <c:showVal val="0"/>
          <c:showCatName val="0"/>
          <c:showSerName val="0"/>
          <c:showPercent val="0"/>
          <c:showBubbleSize val="0"/>
        </c:dLbls>
        <c:marker val="1"/>
        <c:smooth val="0"/>
        <c:axId val="189543600"/>
        <c:axId val="189542816"/>
      </c:lineChart>
      <c:catAx>
        <c:axId val="18954360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189542816"/>
        <c:crosses val="autoZero"/>
        <c:auto val="1"/>
        <c:lblAlgn val="ctr"/>
        <c:lblOffset val="100"/>
        <c:tickLblSkip val="1"/>
        <c:tickMarkSkip val="1"/>
        <c:noMultiLvlLbl val="0"/>
      </c:catAx>
      <c:valAx>
        <c:axId val="189542816"/>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18954360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969348313150392"/>
          <c:y val="0.18394517011337363"/>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Placements!$A$1:$A$12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Placements!$B$1:$B$4</c:f>
              <c:numCache>
                <c:formatCode>#,##0</c:formatCode>
                <c:ptCount val="4"/>
                <c:pt idx="0">
                  <c:v>21</c:v>
                </c:pt>
                <c:pt idx="1">
                  <c:v>94</c:v>
                </c:pt>
                <c:pt idx="2">
                  <c:v>165</c:v>
                </c:pt>
                <c:pt idx="3">
                  <c:v>281</c:v>
                </c:pt>
              </c:numCache>
            </c:numRef>
          </c:val>
          <c:smooth val="0"/>
          <c:extLst>
            <c:ext xmlns:c16="http://schemas.microsoft.com/office/drawing/2014/chart" uri="{C3380CC4-5D6E-409C-BE32-E72D297353CC}">
              <c16:uniqueId val="{00000000-3E01-4306-9981-DA2C15867456}"/>
            </c:ext>
          </c:extLst>
        </c:ser>
        <c:dLbls>
          <c:showLegendKey val="0"/>
          <c:showVal val="0"/>
          <c:showCatName val="0"/>
          <c:showSerName val="0"/>
          <c:showPercent val="0"/>
          <c:showBubbleSize val="0"/>
        </c:dLbls>
        <c:marker val="1"/>
        <c:smooth val="0"/>
        <c:axId val="247421040"/>
        <c:axId val="247421432"/>
      </c:lineChart>
      <c:catAx>
        <c:axId val="24742104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247421432"/>
        <c:crosses val="autoZero"/>
        <c:auto val="1"/>
        <c:lblAlgn val="ctr"/>
        <c:lblOffset val="100"/>
        <c:tickLblSkip val="1"/>
        <c:tickMarkSkip val="1"/>
        <c:noMultiLvlLbl val="0"/>
      </c:catAx>
      <c:valAx>
        <c:axId val="247421432"/>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24742104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875260904816722"/>
          <c:y val="0.18384577639521535"/>
          <c:w val="0.76310344949851905"/>
          <c:h val="0.55638493871051364"/>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Volunteers!$A$1:$A$12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Volunteers!$B$1:$B$4</c:f>
              <c:numCache>
                <c:formatCode>#,##0</c:formatCode>
                <c:ptCount val="4"/>
                <c:pt idx="0">
                  <c:v>2571</c:v>
                </c:pt>
                <c:pt idx="1">
                  <c:v>3323</c:v>
                </c:pt>
                <c:pt idx="2">
                  <c:v>3829</c:v>
                </c:pt>
                <c:pt idx="3">
                  <c:v>4503</c:v>
                </c:pt>
              </c:numCache>
            </c:numRef>
          </c:val>
          <c:smooth val="0"/>
          <c:extLst>
            <c:ext xmlns:c16="http://schemas.microsoft.com/office/drawing/2014/chart" uri="{C3380CC4-5D6E-409C-BE32-E72D297353CC}">
              <c16:uniqueId val="{00000000-77C2-4512-9265-A2F65A66B188}"/>
            </c:ext>
          </c:extLst>
        </c:ser>
        <c:dLbls>
          <c:showLegendKey val="0"/>
          <c:showVal val="0"/>
          <c:showCatName val="0"/>
          <c:showSerName val="0"/>
          <c:showPercent val="0"/>
          <c:showBubbleSize val="0"/>
        </c:dLbls>
        <c:marker val="1"/>
        <c:smooth val="0"/>
        <c:axId val="247422216"/>
        <c:axId val="247422608"/>
      </c:lineChart>
      <c:catAx>
        <c:axId val="247422216"/>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247422608"/>
        <c:crosses val="autoZero"/>
        <c:auto val="1"/>
        <c:lblAlgn val="ctr"/>
        <c:lblOffset val="100"/>
        <c:tickLblSkip val="1"/>
        <c:tickMarkSkip val="1"/>
        <c:noMultiLvlLbl val="0"/>
      </c:catAx>
      <c:valAx>
        <c:axId val="24742260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247422216"/>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24/11/2023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24/11/2023</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en.wikipedia.org/wiki/De_Vere_Group" TargetMode="External"/><Relationship Id="rId2" Type="http://schemas.openxmlformats.org/officeDocument/2006/relationships/slide" Target="../slides/slide40.xml"/><Relationship Id="rId1" Type="http://schemas.openxmlformats.org/officeDocument/2006/relationships/notesMaster" Target="../notesMasters/notesMaster1.xml"/><Relationship Id="rId4" Type="http://schemas.openxmlformats.org/officeDocument/2006/relationships/hyperlink" Target="https://en.wikipedia.org/wiki/Bolton_Wanderers_Free_School"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Try and force</a:t>
            </a:r>
            <a:r>
              <a:rPr lang="en-GB" baseline="0"/>
              <a:t> them to come up with examples.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2652927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a:p>
        </p:txBody>
      </p:sp>
    </p:spTree>
    <p:extLst>
      <p:ext uri="{BB962C8B-B14F-4D97-AF65-F5344CB8AC3E}">
        <p14:creationId xmlns:p14="http://schemas.microsoft.com/office/powerpoint/2010/main" val="736210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solidFill>
                  <a:srgbClr val="002060"/>
                </a:solidFill>
              </a:rPr>
              <a:t>Sport and tourism have diversified rapidly and  evolved in parallel.</a:t>
            </a:r>
          </a:p>
          <a:p>
            <a:endParaRPr lang="en-GB"/>
          </a:p>
          <a:p>
            <a:endParaRPr lang="en-GB"/>
          </a:p>
          <a:p>
            <a:r>
              <a:rPr lang="en-GB"/>
              <a:t>Last point:  Welsh Government</a:t>
            </a:r>
            <a:r>
              <a:rPr lang="en-GB" baseline="0"/>
              <a:t> Events Strategy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3149621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http://scrumblr.ca/sporttourism</a:t>
            </a:r>
          </a:p>
          <a:p>
            <a:endParaRPr lang="en-GB"/>
          </a:p>
          <a:p>
            <a:r>
              <a:rPr lang="en-GB"/>
              <a:t>	Get them to list</a:t>
            </a:r>
            <a:r>
              <a:rPr lang="en-GB" baseline="0"/>
              <a:t> different types of sport tourism?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a:p>
        </p:txBody>
      </p:sp>
    </p:spTree>
    <p:extLst>
      <p:ext uri="{BB962C8B-B14F-4D97-AF65-F5344CB8AC3E}">
        <p14:creationId xmlns:p14="http://schemas.microsoft.com/office/powerpoint/2010/main" val="1882210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solidFill>
                  <a:srgbClr val="002060"/>
                </a:solidFill>
              </a:rPr>
              <a:t>Opportunities will be differentiated by the motivations of participants (active/passive) and local/regional contexts.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a:p>
        </p:txBody>
      </p:sp>
    </p:spTree>
    <p:extLst>
      <p:ext uri="{BB962C8B-B14F-4D97-AF65-F5344CB8AC3E}">
        <p14:creationId xmlns:p14="http://schemas.microsoft.com/office/powerpoint/2010/main" val="248797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-Spontaneous, low level – supplementary to main product. Seen by destination managers as providing an important sport tourism supplement to the main attraction. E.g. stadia tours, swimming pools (LC2 Swansea). British holiday camp, hotels </a:t>
            </a:r>
            <a:r>
              <a:rPr lang="en-GB" altLang="en-US" err="1">
                <a:latin typeface="Arial" panose="020B0604020202020204" pitchFamily="34" charset="0"/>
              </a:rPr>
              <a:t>ancilliary</a:t>
            </a:r>
            <a:r>
              <a:rPr lang="en-GB" altLang="en-US">
                <a:latin typeface="Arial" panose="020B0604020202020204" pitchFamily="34" charset="0"/>
              </a:rPr>
              <a:t> products. Part of the sport tourism marketing mix. Can provide cultural representation of the destination</a:t>
            </a:r>
          </a:p>
          <a:p>
            <a:endParaRPr lang="en-GB" altLang="en-US">
              <a:latin typeface="Arial" panose="020B0604020202020204" pitchFamily="34" charset="0"/>
            </a:endParaRPr>
          </a:p>
          <a:p>
            <a:r>
              <a:rPr lang="en-GB" altLang="en-US">
                <a:latin typeface="Arial" panose="020B0604020202020204" pitchFamily="34" charset="0"/>
              </a:rPr>
              <a:t>-Sports holidays – e.g. skiing, sailing, hiking, cycling and golf holidays. Rugby and football tours organised by commercial companies. Outdoor adventure providers. Corporate outdoor training, Centre </a:t>
            </a:r>
            <a:r>
              <a:rPr lang="en-GB" altLang="en-US" err="1">
                <a:latin typeface="Arial" panose="020B0604020202020204" pitchFamily="34" charset="0"/>
              </a:rPr>
              <a:t>Parcs</a:t>
            </a:r>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-Sports </a:t>
            </a:r>
            <a:r>
              <a:rPr lang="en-GB" altLang="en-US" err="1">
                <a:latin typeface="Arial" panose="020B0604020202020204" pitchFamily="34" charset="0"/>
              </a:rPr>
              <a:t>Intruction</a:t>
            </a:r>
            <a:r>
              <a:rPr lang="en-GB" altLang="en-US">
                <a:latin typeface="Arial" panose="020B0604020202020204" pitchFamily="34" charset="0"/>
              </a:rPr>
              <a:t> – e.g. how to sail, training camp for elite level sports. Learn to, advanced instruction and elite</a:t>
            </a:r>
          </a:p>
          <a:p>
            <a:endParaRPr lang="en-GB" altLang="en-US">
              <a:latin typeface="Arial" panose="020B0604020202020204" pitchFamily="34" charset="0"/>
            </a:endParaRPr>
          </a:p>
          <a:p>
            <a:r>
              <a:rPr lang="en-GB" altLang="en-US">
                <a:latin typeface="Arial" panose="020B0604020202020204" pitchFamily="34" charset="0"/>
              </a:rPr>
              <a:t>-From mega events to local events, attracting participants and spectators, could have involvements from 3 sectors. Can attract corporate hospitality</a:t>
            </a:r>
          </a:p>
          <a:p>
            <a:endParaRPr lang="en-GB" altLang="en-US">
              <a:latin typeface="Arial" panose="020B0604020202020204" pitchFamily="34" charset="0"/>
            </a:endParaRPr>
          </a:p>
          <a:p>
            <a:r>
              <a:rPr lang="en-GB" altLang="en-US">
                <a:latin typeface="Arial" panose="020B0604020202020204" pitchFamily="34" charset="0"/>
              </a:rPr>
              <a:t>-Quality of facilities and luxurious accommodation. Golf, skiing, high end corporate hospitality</a:t>
            </a: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046475A-0F74-4850-BDFB-0740100A7BD2}" type="slidenum">
              <a:rPr lang="en-US" altLang="en-US" smtClean="0"/>
              <a:pPr>
                <a:spcBef>
                  <a:spcPct val="0"/>
                </a:spcBef>
              </a:pPr>
              <a:t>12</a:t>
            </a:fld>
            <a:endParaRPr lang="en-US" altLang="en-US"/>
          </a:p>
        </p:txBody>
      </p:sp>
    </p:spTree>
    <p:extLst>
      <p:ext uri="{BB962C8B-B14F-4D97-AF65-F5344CB8AC3E}">
        <p14:creationId xmlns:p14="http://schemas.microsoft.com/office/powerpoint/2010/main" val="1850582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Big picture/context</a:t>
            </a:r>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a:p>
        </p:txBody>
      </p:sp>
    </p:spTree>
    <p:extLst>
      <p:ext uri="{BB962C8B-B14F-4D97-AF65-F5344CB8AC3E}">
        <p14:creationId xmlns:p14="http://schemas.microsoft.com/office/powerpoint/2010/main" val="1419595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Regent</a:t>
            </a:r>
            <a:r>
              <a:rPr lang="en-GB" baseline="0"/>
              <a:t> Street London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1743546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solidFill>
                  <a:srgbClr val="002060"/>
                </a:solidFill>
              </a:rPr>
              <a:t>Increasing</a:t>
            </a:r>
            <a:r>
              <a:rPr lang="en-GB" sz="1200" baseline="0">
                <a:solidFill>
                  <a:srgbClr val="002060"/>
                </a:solidFill>
              </a:rPr>
              <a:t> at a faster and faster rate</a:t>
            </a:r>
            <a:endParaRPr lang="en-GB" sz="1200">
              <a:solidFill>
                <a:srgbClr val="002060"/>
              </a:solidFill>
            </a:endParaRPr>
          </a:p>
        </p:txBody>
      </p:sp>
      <p:sp>
        <p:nvSpPr>
          <p:cNvPr id="4" name="Slide Number Placeholder 3"/>
          <p:cNvSpPr>
            <a:spLocks noGrp="1"/>
          </p:cNvSpPr>
          <p:nvPr>
            <p:ph type="sldNum" sz="quarter" idx="10"/>
          </p:nvPr>
        </p:nvSpPr>
        <p:spPr/>
        <p:txBody>
          <a:bodyPr/>
          <a:lstStyle/>
          <a:p>
            <a:fld id="{947C2D0C-38E8-467C-B792-96B6B7CB159A}" type="slidenum">
              <a:rPr lang="en-GB" smtClean="0"/>
              <a:t>21</a:t>
            </a:fld>
            <a:endParaRPr lang="en-GB"/>
          </a:p>
        </p:txBody>
      </p:sp>
    </p:spTree>
    <p:extLst>
      <p:ext uri="{BB962C8B-B14F-4D97-AF65-F5344CB8AC3E}">
        <p14:creationId xmlns:p14="http://schemas.microsoft.com/office/powerpoint/2010/main" val="2104283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err="1">
                <a:solidFill>
                  <a:srgbClr val="002060"/>
                </a:solidFill>
              </a:rPr>
              <a:t>Demoncratised</a:t>
            </a:r>
            <a:r>
              <a:rPr lang="en-GB" sz="1200">
                <a:solidFill>
                  <a:srgbClr val="002060"/>
                </a:solidFill>
              </a:rPr>
              <a:t> i.e.  restrictions on access and participation have been removed.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a:t>
            </a:r>
            <a:r>
              <a:rPr lang="en-GB" sz="1200" i="1" err="1">
                <a:solidFill>
                  <a:srgbClr val="002060"/>
                </a:solidFill>
              </a:rPr>
              <a:t>Sportification</a:t>
            </a:r>
            <a:r>
              <a:rPr lang="en-GB" sz="1200" i="1">
                <a:solidFill>
                  <a:srgbClr val="002060"/>
                </a:solidFill>
              </a:rPr>
              <a:t> of society’</a:t>
            </a:r>
            <a:r>
              <a:rPr lang="en-GB" sz="1200">
                <a:solidFill>
                  <a:srgbClr val="002060"/>
                </a:solidFill>
              </a:rPr>
              <a:t> as a result of technological advances. </a:t>
            </a:r>
            <a:r>
              <a:rPr lang="en-GB" sz="800">
                <a:solidFill>
                  <a:srgbClr val="002060"/>
                </a:solidFill>
              </a:rPr>
              <a:t>(</a:t>
            </a:r>
            <a:r>
              <a:rPr lang="en-GB" sz="800" err="1">
                <a:solidFill>
                  <a:srgbClr val="002060"/>
                </a:solidFill>
              </a:rPr>
              <a:t>Standeven</a:t>
            </a:r>
            <a:r>
              <a:rPr lang="en-GB" sz="800">
                <a:solidFill>
                  <a:srgbClr val="002060"/>
                </a:solidFill>
              </a:rPr>
              <a:t> and De Knop, 1999).</a:t>
            </a:r>
            <a:endParaRPr lang="en-GB" sz="12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err="1">
                <a:solidFill>
                  <a:srgbClr val="002060"/>
                </a:solidFill>
              </a:rPr>
              <a:t>Sportification</a:t>
            </a:r>
            <a:r>
              <a:rPr lang="en-GB" sz="1200">
                <a:solidFill>
                  <a:srgbClr val="002060"/>
                </a:solidFill>
              </a:rPr>
              <a:t> of society</a:t>
            </a:r>
            <a:r>
              <a:rPr lang="en-GB" sz="1200" baseline="0">
                <a:solidFill>
                  <a:srgbClr val="002060"/>
                </a:solidFill>
              </a:rPr>
              <a:t> e.g. satellite </a:t>
            </a:r>
            <a:r>
              <a:rPr lang="en-GB" sz="1200" baseline="0" err="1">
                <a:solidFill>
                  <a:srgbClr val="002060"/>
                </a:solidFill>
              </a:rPr>
              <a:t>tv</a:t>
            </a:r>
            <a:r>
              <a:rPr lang="en-GB" sz="1200" baseline="0">
                <a:solidFill>
                  <a:srgbClr val="002060"/>
                </a:solidFill>
              </a:rPr>
              <a:t>, internet, 24:7 sport. E.g. Britain’s Got Talent – competition format.  </a:t>
            </a:r>
            <a:endParaRPr lang="en-GB"/>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22</a:t>
            </a:fld>
            <a:endParaRPr lang="en-GB"/>
          </a:p>
        </p:txBody>
      </p:sp>
    </p:spTree>
    <p:extLst>
      <p:ext uri="{BB962C8B-B14F-4D97-AF65-F5344CB8AC3E}">
        <p14:creationId xmlns:p14="http://schemas.microsoft.com/office/powerpoint/2010/main" val="3077527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IOC and World Tourism Organisation evidence suggests sport-related travel will continue to grow and diversify (Higham, 2005).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23</a:t>
            </a:fld>
            <a:endParaRPr lang="en-GB"/>
          </a:p>
        </p:txBody>
      </p:sp>
    </p:spTree>
    <p:extLst>
      <p:ext uri="{BB962C8B-B14F-4D97-AF65-F5344CB8AC3E}">
        <p14:creationId xmlns:p14="http://schemas.microsoft.com/office/powerpoint/2010/main" val="1287142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IOC and World Tourism Organisation evidence suggests sport-related travel will continue to grow and diversify (Higham, 2005).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a:p>
        </p:txBody>
      </p:sp>
    </p:spTree>
    <p:extLst>
      <p:ext uri="{BB962C8B-B14F-4D97-AF65-F5344CB8AC3E}">
        <p14:creationId xmlns:p14="http://schemas.microsoft.com/office/powerpoint/2010/main" val="36404604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1.  People from</a:t>
            </a:r>
            <a:r>
              <a:rPr lang="en-GB" baseline="0"/>
              <a:t> higher S-E groups have more disposable income. </a:t>
            </a:r>
          </a:p>
          <a:p>
            <a:r>
              <a:rPr lang="en-GB" baseline="0"/>
              <a:t>	4. foreign participants tend to stay longer and spend more money shopping.</a:t>
            </a:r>
          </a:p>
          <a:p>
            <a:r>
              <a:rPr lang="en-GB" baseline="0"/>
              <a:t>	5.  novelty can wear off if same destination all the time.  Florida a family resort. </a:t>
            </a:r>
          </a:p>
          <a:p>
            <a:r>
              <a:rPr lang="en-GB" baseline="0"/>
              <a:t>	6.  don’t want an isolated location – needs to be near downtown business district.   Sheffield – Ponds Forge.  Millennium Stadium.</a:t>
            </a:r>
          </a:p>
          <a:p>
            <a:r>
              <a:rPr lang="en-GB" baseline="0"/>
              <a:t>	7.  Other local attractions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a:p>
        </p:txBody>
      </p:sp>
    </p:spTree>
    <p:extLst>
      <p:ext uri="{BB962C8B-B14F-4D97-AF65-F5344CB8AC3E}">
        <p14:creationId xmlns:p14="http://schemas.microsoft.com/office/powerpoint/2010/main" val="3053154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https://create.kahoot.it/my-library/kahoots/7fb208e0-cbf3-4d5a-9ffc-50160d8e53d4</a:t>
            </a:r>
          </a:p>
          <a:p>
            <a:endParaRPr lang="en-GB"/>
          </a:p>
        </p:txBody>
      </p:sp>
      <p:sp>
        <p:nvSpPr>
          <p:cNvPr id="4" name="Slide Number Placeholder 3"/>
          <p:cNvSpPr>
            <a:spLocks noGrp="1"/>
          </p:cNvSpPr>
          <p:nvPr>
            <p:ph type="sldNum" sz="quarter" idx="5"/>
          </p:nvPr>
        </p:nvSpPr>
        <p:spPr/>
        <p:txBody>
          <a:bodyPr/>
          <a:lstStyle/>
          <a:p>
            <a:fld id="{947C2D0C-38E8-467C-B792-96B6B7CB159A}" type="slidenum">
              <a:rPr lang="en-GB" smtClean="0"/>
              <a:t>28</a:t>
            </a:fld>
            <a:endParaRPr lang="en-GB"/>
          </a:p>
        </p:txBody>
      </p:sp>
    </p:spTree>
    <p:extLst>
      <p:ext uri="{BB962C8B-B14F-4D97-AF65-F5344CB8AC3E}">
        <p14:creationId xmlns:p14="http://schemas.microsoft.com/office/powerpoint/2010/main" val="939465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Scale of tourism development will differ at local and regional levels. </a:t>
            </a:r>
          </a:p>
          <a:p>
            <a:endParaRPr lang="en-GB"/>
          </a:p>
          <a:p>
            <a:r>
              <a:rPr lang="en-GB"/>
              <a:t>Urban</a:t>
            </a:r>
            <a:r>
              <a:rPr lang="en-GB" baseline="0"/>
              <a:t> resources are increasingly centred upon major stadium facilities.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Built and/or nature based facilities, which exist within a dynamic hierarchy </a:t>
            </a:r>
            <a:r>
              <a:rPr lang="en-GB" sz="900">
                <a:solidFill>
                  <a:srgbClr val="002060"/>
                </a:solidFill>
              </a:rPr>
              <a:t>(Bale, 1989).  </a:t>
            </a:r>
            <a:r>
              <a:rPr lang="en-GB" baseline="0"/>
              <a:t>Dynamic in the sense they are changing. </a:t>
            </a:r>
          </a:p>
          <a:p>
            <a:r>
              <a:rPr lang="en-GB" baseline="0"/>
              <a:t>Hierarchy – e.g. Surf Lifesaving at Australia Gold Coast.  Tennis at Wimbledon.  Baseball at NY Yankee stadium.  Football at OT. </a:t>
            </a:r>
          </a:p>
          <a:p>
            <a:endParaRPr lang="en-GB"/>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sz="1200">
                <a:solidFill>
                  <a:srgbClr val="002060"/>
                </a:solidFill>
              </a:rPr>
              <a:t>Different sports need different natural/built resources.  </a:t>
            </a:r>
            <a:r>
              <a:rPr lang="en-GB" sz="1200">
                <a:solidFill>
                  <a:srgbClr val="002060"/>
                </a:solidFill>
              </a:rPr>
              <a:t>Distinctions between amateur/professional, novice/elite an recreational/competitive participants.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32</a:t>
            </a:fld>
            <a:endParaRPr lang="en-GB"/>
          </a:p>
        </p:txBody>
      </p:sp>
    </p:spTree>
    <p:extLst>
      <p:ext uri="{BB962C8B-B14F-4D97-AF65-F5344CB8AC3E}">
        <p14:creationId xmlns:p14="http://schemas.microsoft.com/office/powerpoint/2010/main" val="27390454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Proximity important for regular season</a:t>
            </a:r>
            <a:r>
              <a:rPr lang="en-GB" baseline="0"/>
              <a:t> sport comps and one-off or recurring sports events.  </a:t>
            </a:r>
            <a:r>
              <a:rPr lang="en-GB" baseline="0" err="1"/>
              <a:t>N.b.</a:t>
            </a:r>
            <a:r>
              <a:rPr lang="en-GB" baseline="0"/>
              <a:t> Europe - densely populated and cheap air travel.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2077362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rPr>
              <a:t>A hotel forms part of the stadium's construction and some of the rooms offer views of the pitch. The hotel was operated by the </a:t>
            </a:r>
            <a:r>
              <a:rPr lang="en-GB">
                <a:effectLst/>
                <a:hlinkClick r:id="rId3" tooltip="De Vere Group"/>
              </a:rPr>
              <a:t>De Vere Group</a:t>
            </a:r>
            <a:r>
              <a:rPr lang="en-GB">
                <a:effectLst/>
              </a:rPr>
              <a:t> until August 2013, when the club assumed ownership and renamed it the "Bolton Whites Hotel". The stadium is also the temporary location of </a:t>
            </a:r>
            <a:r>
              <a:rPr lang="en-GB">
                <a:effectLst/>
                <a:hlinkClick r:id="rId4" tooltip="Bolton Wanderers Free School"/>
              </a:rPr>
              <a:t>Bolton Wanderers Free School</a:t>
            </a:r>
            <a:r>
              <a:rPr lang="en-GB">
                <a:effectLst/>
              </a:rPr>
              <a: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a:p>
        </p:txBody>
      </p:sp>
    </p:spTree>
    <p:extLst>
      <p:ext uri="{BB962C8B-B14F-4D97-AF65-F5344CB8AC3E}">
        <p14:creationId xmlns:p14="http://schemas.microsoft.com/office/powerpoint/2010/main" val="10857539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pick</a:t>
            </a:r>
            <a:r>
              <a:rPr lang="en-GB" baseline="0"/>
              <a:t> a stadium and see what roles it plays.</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a:p>
        </p:txBody>
      </p:sp>
    </p:spTree>
    <p:extLst>
      <p:ext uri="{BB962C8B-B14F-4D97-AF65-F5344CB8AC3E}">
        <p14:creationId xmlns:p14="http://schemas.microsoft.com/office/powerpoint/2010/main" val="4055895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Vibrant and exciting images can provide the platform for tourism marketing strategies </a:t>
            </a:r>
            <a:r>
              <a:rPr lang="en-GB" sz="1000">
                <a:solidFill>
                  <a:srgbClr val="002060"/>
                </a:solidFill>
              </a:rPr>
              <a:t>(Neill, 1993).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Stadia and arena developments can hold the key to a city/country successfully bidding a major sports event or position themselves as a sports tourist destination </a:t>
            </a:r>
            <a:r>
              <a:rPr lang="en-GB" sz="1000">
                <a:solidFill>
                  <a:srgbClr val="002060"/>
                </a:solidFill>
              </a:rPr>
              <a:t>(Whitson and Macintosh, 1993) </a:t>
            </a:r>
          </a:p>
          <a:p>
            <a:endParaRPr lang="en-GB"/>
          </a:p>
          <a:p>
            <a:r>
              <a:rPr lang="en-GB"/>
              <a:t>Consider</a:t>
            </a:r>
            <a:r>
              <a:rPr lang="en-GB" baseline="0"/>
              <a:t> how many well-known tourist destinations are associated with sport and sporting venues e.g. Wimbledon, Manchester, le Mans, Indianapolis.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46</a:t>
            </a:fld>
            <a:endParaRPr lang="en-GB"/>
          </a:p>
        </p:txBody>
      </p:sp>
    </p:spTree>
    <p:extLst>
      <p:ext uri="{BB962C8B-B14F-4D97-AF65-F5344CB8AC3E}">
        <p14:creationId xmlns:p14="http://schemas.microsoft.com/office/powerpoint/2010/main" val="37703725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3.  Ask</a:t>
            </a:r>
            <a:r>
              <a:rPr lang="en-GB" baseline="0"/>
              <a:t> what strange/innovative developments people have seen?  Scarlets indoor barn.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50</a:t>
            </a:fld>
            <a:endParaRPr lang="en-GB"/>
          </a:p>
        </p:txBody>
      </p:sp>
    </p:spTree>
    <p:extLst>
      <p:ext uri="{BB962C8B-B14F-4D97-AF65-F5344CB8AC3E}">
        <p14:creationId xmlns:p14="http://schemas.microsoft.com/office/powerpoint/2010/main" val="60101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32,609-seater rugby union and association football stadium used by Wasps RFC and Coventry City F.C., a 6,000 square metres exhibition hall, a hotel and a casino. The site is also home to Arena Park Shopping Centre</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51</a:t>
            </a:fld>
            <a:endParaRPr lang="en-GB"/>
          </a:p>
        </p:txBody>
      </p:sp>
    </p:spTree>
    <p:extLst>
      <p:ext uri="{BB962C8B-B14F-4D97-AF65-F5344CB8AC3E}">
        <p14:creationId xmlns:p14="http://schemas.microsoft.com/office/powerpoint/2010/main" val="26395030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Small scale units – economically vulnerable</a:t>
            </a:r>
            <a:r>
              <a:rPr lang="en-GB" baseline="0"/>
              <a:t> and lack a strong and cohesive voice as a result.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53</a:t>
            </a:fld>
            <a:endParaRPr lang="en-GB"/>
          </a:p>
        </p:txBody>
      </p:sp>
    </p:spTree>
    <p:extLst>
      <p:ext uri="{BB962C8B-B14F-4D97-AF65-F5344CB8AC3E}">
        <p14:creationId xmlns:p14="http://schemas.microsoft.com/office/powerpoint/2010/main" val="21676332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Small scale units – economically vulnerable</a:t>
            </a:r>
            <a:r>
              <a:rPr lang="en-GB" baseline="0"/>
              <a:t> and lack a strong and cohesive voice as a result.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54</a:t>
            </a:fld>
            <a:endParaRPr lang="en-GB"/>
          </a:p>
        </p:txBody>
      </p:sp>
    </p:spTree>
    <p:extLst>
      <p:ext uri="{BB962C8B-B14F-4D97-AF65-F5344CB8AC3E}">
        <p14:creationId xmlns:p14="http://schemas.microsoft.com/office/powerpoint/2010/main" val="14840554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55</a:t>
            </a:fld>
            <a:endParaRPr lang="en-GB"/>
          </a:p>
        </p:txBody>
      </p:sp>
    </p:spTree>
    <p:extLst>
      <p:ext uri="{BB962C8B-B14F-4D97-AF65-F5344CB8AC3E}">
        <p14:creationId xmlns:p14="http://schemas.microsoft.com/office/powerpoint/2010/main" val="19994734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56</a:t>
            </a:fld>
            <a:endParaRPr lang="en-GB"/>
          </a:p>
        </p:txBody>
      </p:sp>
    </p:spTree>
    <p:extLst>
      <p:ext uri="{BB962C8B-B14F-4D97-AF65-F5344CB8AC3E}">
        <p14:creationId xmlns:p14="http://schemas.microsoft.com/office/powerpoint/2010/main" val="20317661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Our post event reporting process makes it difficult</a:t>
            </a:r>
            <a:r>
              <a:rPr lang="en-GB" baseline="0"/>
              <a:t> for us </a:t>
            </a:r>
            <a:r>
              <a:rPr lang="en-GB"/>
              <a:t>to provide stats for the last few months but </a:t>
            </a:r>
          </a:p>
          <a:p>
            <a:pPr marL="171450" indent="-171450">
              <a:buFont typeface="Arial" panose="020B0604020202020204" pitchFamily="34" charset="0"/>
              <a:buChar char="•"/>
            </a:pPr>
            <a:r>
              <a:rPr lang="en-GB"/>
              <a:t>trends over the past 4 years are encouraging for events</a:t>
            </a:r>
            <a:r>
              <a:rPr lang="en-GB" baseline="0"/>
              <a:t> we’ve partnered</a:t>
            </a:r>
          </a:p>
          <a:p>
            <a:pPr marL="171450" indent="-171450">
              <a:buFont typeface="Arial" panose="020B0604020202020204" pitchFamily="34" charset="0"/>
              <a:buChar char="•"/>
            </a:pPr>
            <a:r>
              <a:rPr lang="en-GB" baseline="0"/>
              <a:t>fairly consistent growth across the range of KPIs – spiked in 2015 due to RWC and we would expect 2016 figures to fall back to pre RWC stats </a:t>
            </a:r>
          </a:p>
          <a:p>
            <a:pPr marL="171450" indent="-171450">
              <a:buFont typeface="Arial" panose="020B0604020202020204" pitchFamily="34" charset="0"/>
              <a:buChar char="•"/>
            </a:pPr>
            <a:r>
              <a:rPr lang="en-GB" baseline="0"/>
              <a:t>but on the whole very positive.</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58</a:t>
            </a:fld>
            <a:endParaRPr lang="en-US"/>
          </a:p>
        </p:txBody>
      </p:sp>
    </p:spTree>
    <p:extLst>
      <p:ext uri="{BB962C8B-B14F-4D97-AF65-F5344CB8AC3E}">
        <p14:creationId xmlns:p14="http://schemas.microsoft.com/office/powerpoint/2010/main" val="29168005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Ashes Test</a:t>
            </a:r>
          </a:p>
        </p:txBody>
      </p:sp>
      <p:sp>
        <p:nvSpPr>
          <p:cNvPr id="4" name="Slide Number Placeholder 3"/>
          <p:cNvSpPr>
            <a:spLocks noGrp="1"/>
          </p:cNvSpPr>
          <p:nvPr>
            <p:ph type="sldNum" sz="quarter" idx="10"/>
          </p:nvPr>
        </p:nvSpPr>
        <p:spPr/>
        <p:txBody>
          <a:bodyPr/>
          <a:lstStyle/>
          <a:p>
            <a:fld id="{947C2D0C-38E8-467C-B792-96B6B7CB159A}" type="slidenum">
              <a:rPr lang="en-GB" smtClean="0"/>
              <a:t>59</a:t>
            </a:fld>
            <a:endParaRPr lang="en-GB"/>
          </a:p>
        </p:txBody>
      </p:sp>
    </p:spTree>
    <p:extLst>
      <p:ext uri="{BB962C8B-B14F-4D97-AF65-F5344CB8AC3E}">
        <p14:creationId xmlns:p14="http://schemas.microsoft.com/office/powerpoint/2010/main" val="42662608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Play 1 only</a:t>
            </a:r>
          </a:p>
        </p:txBody>
      </p:sp>
      <p:sp>
        <p:nvSpPr>
          <p:cNvPr id="4" name="Slide Number Placeholder 3"/>
          <p:cNvSpPr>
            <a:spLocks noGrp="1"/>
          </p:cNvSpPr>
          <p:nvPr>
            <p:ph type="sldNum" sz="quarter" idx="5"/>
          </p:nvPr>
        </p:nvSpPr>
        <p:spPr/>
        <p:txBody>
          <a:bodyPr/>
          <a:lstStyle/>
          <a:p>
            <a:fld id="{947C2D0C-38E8-467C-B792-96B6B7CB159A}" type="slidenum">
              <a:rPr lang="en-GB" smtClean="0"/>
              <a:t>61</a:t>
            </a:fld>
            <a:endParaRPr lang="en-GB"/>
          </a:p>
        </p:txBody>
      </p:sp>
    </p:spTree>
    <p:extLst>
      <p:ext uri="{BB962C8B-B14F-4D97-AF65-F5344CB8AC3E}">
        <p14:creationId xmlns:p14="http://schemas.microsoft.com/office/powerpoint/2010/main" val="19273139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W Presentation Instruction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29431"/>
            <a:ext cx="6986016" cy="6041628"/>
          </a:xfrm>
          <a:prstGeom prst="rect">
            <a:avLst/>
          </a:prstGeom>
        </p:spPr>
        <p:txBody>
          <a:bodyPr lIns="0" tIns="0" rIns="0" bIns="0" anchor="t" anchorCtr="0"/>
          <a:lstStyle>
            <a:lvl1pPr algn="l">
              <a:defRPr sz="2400" b="0" i="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US"/>
              <a:t>Welcome to your Slide Master. Included are a number of different slide templates to help you</a:t>
            </a:r>
            <a:br>
              <a:rPr lang="en-US"/>
            </a:br>
            <a:r>
              <a:rPr lang="en-US"/>
              <a:t>plan your presentation. Some slides have different type variations (see Slide Master to view the styles). You can use the ‘Indent More’ or ‘Indent Less’ buttons to activate the different type styles.</a:t>
            </a:r>
            <a:br>
              <a:rPr lang="en-US"/>
            </a:br>
            <a:r>
              <a:rPr lang="en-US"/>
              <a:t>Text animations are used throughout but these</a:t>
            </a:r>
            <a:br>
              <a:rPr lang="en-US"/>
            </a:br>
            <a:r>
              <a:rPr lang="en-US"/>
              <a:t>can be modified or removed to suit your preference. Bilingual slides that allow bullet</a:t>
            </a:r>
            <a:br>
              <a:rPr lang="en-US"/>
            </a:br>
            <a:r>
              <a:rPr lang="en-US"/>
              <a:t>points to appear side by side are also supplied as</a:t>
            </a:r>
            <a:br>
              <a:rPr lang="en-US"/>
            </a:br>
            <a:r>
              <a:rPr lang="en-US"/>
              <a:t>a separate document and can be dropped into</a:t>
            </a:r>
            <a:br>
              <a:rPr lang="en-US"/>
            </a:br>
            <a:r>
              <a:rPr lang="en-US"/>
              <a:t>your presentation as required.</a:t>
            </a:r>
          </a:p>
        </p:txBody>
      </p:sp>
      <p:pic>
        <p:nvPicPr>
          <p:cNvPr id="4" name="Picture 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198390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24/11/2023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G8-qgRLb65g?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notesSlide" Target="../notesSlides/notesSlide27.xml"/><Relationship Id="rId1" Type="http://schemas.openxmlformats.org/officeDocument/2006/relationships/slideLayout" Target="../slideLayouts/slideLayout12.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59.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hyperlink" Target="https://www.youtube.com/watch?v=_L4DDxw-Ls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www.youtube.com/watch?v=UOv6qwIandk" TargetMode="Externa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718411"/>
          </a:xfrm>
          <a:prstGeom prst="rect">
            <a:avLst/>
          </a:prstGeom>
        </p:spPr>
      </p:pic>
      <p:sp>
        <p:nvSpPr>
          <p:cNvPr id="2" name="Title 1"/>
          <p:cNvSpPr>
            <a:spLocks noGrp="1"/>
          </p:cNvSpPr>
          <p:nvPr>
            <p:ph type="title"/>
          </p:nvPr>
        </p:nvSpPr>
        <p:spPr>
          <a:xfrm>
            <a:off x="284206" y="345041"/>
            <a:ext cx="8686800" cy="1143000"/>
          </a:xfrm>
        </p:spPr>
        <p:txBody>
          <a:bodyPr>
            <a:noAutofit/>
          </a:bodyPr>
          <a:lstStyle/>
          <a:p>
            <a:pPr algn="l"/>
            <a:br>
              <a:rPr lang="en-GB" sz="4000" b="1">
                <a:solidFill>
                  <a:srgbClr val="002060"/>
                </a:solidFill>
              </a:rPr>
            </a:br>
            <a:r>
              <a:rPr lang="en-GB" sz="4000" b="1">
                <a:solidFill>
                  <a:schemeClr val="bg1"/>
                </a:solidFill>
              </a:rPr>
              <a:t>Strategic Sports Events Management</a:t>
            </a:r>
            <a:br>
              <a:rPr lang="en-GB" sz="4000" b="1">
                <a:solidFill>
                  <a:schemeClr val="bg1"/>
                </a:solidFill>
              </a:rPr>
            </a:br>
            <a:r>
              <a:rPr lang="en-GB" sz="4000" b="1">
                <a:solidFill>
                  <a:schemeClr val="bg1"/>
                </a:solidFill>
              </a:rPr>
              <a:t>BMSM6006</a:t>
            </a:r>
          </a:p>
        </p:txBody>
      </p:sp>
      <p:sp>
        <p:nvSpPr>
          <p:cNvPr id="3" name="Content Placeholder 2"/>
          <p:cNvSpPr>
            <a:spLocks noGrp="1"/>
          </p:cNvSpPr>
          <p:nvPr>
            <p:ph idx="1"/>
          </p:nvPr>
        </p:nvSpPr>
        <p:spPr>
          <a:xfrm>
            <a:off x="3147502" y="3236360"/>
            <a:ext cx="5823504" cy="1520260"/>
          </a:xfrm>
        </p:spPr>
        <p:txBody>
          <a:bodyPr>
            <a:noAutofit/>
          </a:bodyPr>
          <a:lstStyle/>
          <a:p>
            <a:pPr marL="0" indent="0" algn="r">
              <a:buNone/>
            </a:pPr>
            <a:r>
              <a:rPr lang="en-GB" sz="2000" b="1">
                <a:solidFill>
                  <a:schemeClr val="bg1"/>
                </a:solidFill>
              </a:rPr>
              <a:t> </a:t>
            </a:r>
          </a:p>
          <a:p>
            <a:pPr marL="0" indent="0" algn="r">
              <a:buNone/>
            </a:pPr>
            <a:r>
              <a:rPr lang="en-GB" sz="3600" b="1">
                <a:solidFill>
                  <a:schemeClr val="bg1"/>
                </a:solidFill>
              </a:rPr>
              <a:t>Sports Event Tourism</a:t>
            </a:r>
          </a:p>
          <a:p>
            <a:pPr marL="0" indent="0" algn="r">
              <a:buNone/>
            </a:pPr>
            <a:r>
              <a:rPr lang="en-GB" sz="3600" b="1">
                <a:solidFill>
                  <a:schemeClr val="bg1"/>
                </a:solidFill>
              </a:rPr>
              <a:t>2022-23</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a:solidFill>
                  <a:srgbClr val="002060"/>
                </a:solidFill>
                <a:latin typeface="Arial" panose="020B0604020202020204" pitchFamily="34" charset="0"/>
                <a:cs typeface="Arial" panose="020B0604020202020204" pitchFamily="34" charset="0"/>
              </a:rPr>
              <a:t>Today…</a:t>
            </a:r>
          </a:p>
        </p:txBody>
      </p:sp>
      <p:sp>
        <p:nvSpPr>
          <p:cNvPr id="8195" name="Content Placeholder 2"/>
          <p:cNvSpPr>
            <a:spLocks noGrp="1"/>
          </p:cNvSpPr>
          <p:nvPr>
            <p:ph idx="1"/>
          </p:nvPr>
        </p:nvSpPr>
        <p:spPr>
          <a:xfrm>
            <a:off x="561372" y="1417638"/>
            <a:ext cx="8229600" cy="3917032"/>
          </a:xfrm>
        </p:spPr>
        <p:txBody>
          <a:bodyPr>
            <a:normAutofit/>
          </a:bodyPr>
          <a:lstStyle/>
          <a:p>
            <a:r>
              <a:rPr lang="en-GB" altLang="en-US">
                <a:solidFill>
                  <a:srgbClr val="002060"/>
                </a:solidFill>
                <a:latin typeface="Arial" panose="020B0604020202020204" pitchFamily="34" charset="0"/>
                <a:cs typeface="Arial" panose="020B0604020202020204" pitchFamily="34" charset="0"/>
              </a:rPr>
              <a:t>Defining the scope of sport event tourism</a:t>
            </a:r>
          </a:p>
          <a:p>
            <a:r>
              <a:rPr lang="en-GB" altLang="en-US">
                <a:solidFill>
                  <a:srgbClr val="002060"/>
                </a:solidFill>
                <a:latin typeface="Arial" panose="020B0604020202020204" pitchFamily="34" charset="0"/>
                <a:cs typeface="Arial" panose="020B0604020202020204" pitchFamily="34" charset="0"/>
              </a:rPr>
              <a:t>Niche and traditional events</a:t>
            </a:r>
          </a:p>
          <a:p>
            <a:r>
              <a:rPr lang="en-GB" altLang="en-US">
                <a:solidFill>
                  <a:srgbClr val="002060"/>
                </a:solidFill>
                <a:latin typeface="Arial" panose="020B0604020202020204" pitchFamily="34" charset="0"/>
                <a:cs typeface="Arial" panose="020B0604020202020204" pitchFamily="34" charset="0"/>
              </a:rPr>
              <a:t>Emerging trends</a:t>
            </a:r>
          </a:p>
          <a:p>
            <a:r>
              <a:rPr lang="en-GB" altLang="en-US">
                <a:solidFill>
                  <a:srgbClr val="002060"/>
                </a:solidFill>
                <a:latin typeface="Arial" panose="020B0604020202020204" pitchFamily="34" charset="0"/>
                <a:cs typeface="Arial" panose="020B0604020202020204" pitchFamily="34" charset="0"/>
              </a:rPr>
              <a:t>Sport tourism markets – destinations and activities</a:t>
            </a:r>
          </a:p>
          <a:p>
            <a:r>
              <a:rPr lang="en-GB" altLang="en-US">
                <a:solidFill>
                  <a:srgbClr val="002060"/>
                </a:solidFill>
                <a:latin typeface="Arial" panose="020B0604020202020204" pitchFamily="34" charset="0"/>
                <a:cs typeface="Arial" panose="020B0604020202020204" pitchFamily="34" charset="0"/>
              </a:rPr>
              <a:t>Evaluation of sporting events</a:t>
            </a:r>
          </a:p>
        </p:txBody>
      </p:sp>
    </p:spTree>
    <p:extLst>
      <p:ext uri="{BB962C8B-B14F-4D97-AF65-F5344CB8AC3E}">
        <p14:creationId xmlns:p14="http://schemas.microsoft.com/office/powerpoint/2010/main" val="650165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038"/>
            <a:ext cx="8229600" cy="1143000"/>
          </a:xfrm>
        </p:spPr>
        <p:txBody>
          <a:bodyPr/>
          <a:lstStyle/>
          <a:p>
            <a:r>
              <a:rPr lang="en-GB" b="1" u="sng">
                <a:solidFill>
                  <a:srgbClr val="002060"/>
                </a:solidFill>
              </a:rPr>
              <a:t>Categories of Impacts </a:t>
            </a:r>
          </a:p>
        </p:txBody>
      </p:sp>
      <p:sp>
        <p:nvSpPr>
          <p:cNvPr id="3" name="Content Placeholder 2"/>
          <p:cNvSpPr>
            <a:spLocks noGrp="1"/>
          </p:cNvSpPr>
          <p:nvPr>
            <p:ph idx="1"/>
          </p:nvPr>
        </p:nvSpPr>
        <p:spPr>
          <a:xfrm>
            <a:off x="162197" y="1189038"/>
            <a:ext cx="7948749" cy="4252480"/>
          </a:xfrm>
        </p:spPr>
        <p:txBody>
          <a:bodyPr>
            <a:noAutofit/>
          </a:bodyPr>
          <a:lstStyle/>
          <a:p>
            <a:pPr marL="0" indent="0">
              <a:buNone/>
            </a:pPr>
            <a:r>
              <a:rPr lang="en-GB" sz="2400">
                <a:solidFill>
                  <a:srgbClr val="002060"/>
                </a:solidFill>
              </a:rPr>
              <a:t>Masterman (2014) chapter 4.  Several spheres of impact: </a:t>
            </a:r>
          </a:p>
          <a:p>
            <a:pPr marL="857250" lvl="1" indent="-457200">
              <a:buFont typeface="+mj-lt"/>
              <a:buAutoNum type="arabicPeriod"/>
            </a:pPr>
            <a:r>
              <a:rPr lang="en-GB" sz="2400">
                <a:solidFill>
                  <a:srgbClr val="002060"/>
                </a:solidFill>
              </a:rPr>
              <a:t>Land regeneration</a:t>
            </a:r>
          </a:p>
          <a:p>
            <a:pPr marL="857250" lvl="1" indent="-457200">
              <a:buFont typeface="+mj-lt"/>
              <a:buAutoNum type="arabicPeriod"/>
            </a:pPr>
            <a:r>
              <a:rPr lang="en-GB" sz="2400">
                <a:solidFill>
                  <a:srgbClr val="002060"/>
                </a:solidFill>
              </a:rPr>
              <a:t>Facilities and services</a:t>
            </a:r>
          </a:p>
          <a:p>
            <a:pPr marL="857250" lvl="1" indent="-457200">
              <a:buFont typeface="+mj-lt"/>
              <a:buAutoNum type="arabicPeriod"/>
            </a:pPr>
            <a:r>
              <a:rPr lang="en-GB" sz="2400">
                <a:solidFill>
                  <a:srgbClr val="002060"/>
                </a:solidFill>
              </a:rPr>
              <a:t>Social regeneration</a:t>
            </a:r>
          </a:p>
          <a:p>
            <a:pPr marL="857250" lvl="1" indent="-457200">
              <a:buFont typeface="+mj-lt"/>
              <a:buAutoNum type="arabicPeriod"/>
            </a:pPr>
            <a:r>
              <a:rPr lang="en-GB" sz="2400">
                <a:solidFill>
                  <a:srgbClr val="002060"/>
                </a:solidFill>
              </a:rPr>
              <a:t>Political development</a:t>
            </a:r>
          </a:p>
          <a:p>
            <a:pPr marL="857250" lvl="1" indent="-457200">
              <a:buFont typeface="+mj-lt"/>
              <a:buAutoNum type="arabicPeriod"/>
            </a:pPr>
            <a:r>
              <a:rPr lang="en-GB" sz="2400">
                <a:solidFill>
                  <a:srgbClr val="002060"/>
                </a:solidFill>
              </a:rPr>
              <a:t>Cultural development</a:t>
            </a:r>
          </a:p>
          <a:p>
            <a:pPr marL="857250" lvl="1" indent="-457200">
              <a:buFont typeface="+mj-lt"/>
              <a:buAutoNum type="arabicPeriod"/>
            </a:pPr>
            <a:r>
              <a:rPr lang="en-GB" sz="2400">
                <a:solidFill>
                  <a:srgbClr val="002060"/>
                </a:solidFill>
              </a:rPr>
              <a:t>Sports development</a:t>
            </a:r>
          </a:p>
          <a:p>
            <a:pPr marL="857250" lvl="1" indent="-457200">
              <a:buFont typeface="+mj-lt"/>
              <a:buAutoNum type="arabicPeriod"/>
            </a:pPr>
            <a:r>
              <a:rPr lang="en-GB" sz="2400">
                <a:solidFill>
                  <a:srgbClr val="002060"/>
                </a:solidFill>
              </a:rPr>
              <a:t>Environmental development</a:t>
            </a:r>
          </a:p>
          <a:p>
            <a:pPr marL="857250" lvl="1" indent="-457200">
              <a:buFont typeface="+mj-lt"/>
              <a:buAutoNum type="arabicPeriod"/>
            </a:pPr>
            <a:r>
              <a:rPr lang="en-GB" sz="2400" b="1" u="sng">
                <a:solidFill>
                  <a:srgbClr val="FF0000"/>
                </a:solidFill>
              </a:rPr>
              <a:t>Economic development</a:t>
            </a:r>
          </a:p>
          <a:p>
            <a:pPr marL="857250" lvl="1" indent="-457200">
              <a:buFont typeface="+mj-lt"/>
              <a:buAutoNum type="arabicPeriod"/>
            </a:pPr>
            <a:r>
              <a:rPr lang="en-GB" sz="2400" b="1" u="sng">
                <a:solidFill>
                  <a:srgbClr val="FF0000"/>
                </a:solidFill>
              </a:rPr>
              <a:t>Tourism. </a:t>
            </a:r>
          </a:p>
        </p:txBody>
      </p:sp>
    </p:spTree>
    <p:extLst>
      <p:ext uri="{BB962C8B-B14F-4D97-AF65-F5344CB8AC3E}">
        <p14:creationId xmlns:p14="http://schemas.microsoft.com/office/powerpoint/2010/main" val="1403887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5748" y="3020105"/>
            <a:ext cx="3429000" cy="2428875"/>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04234" y="1189038"/>
            <a:ext cx="3173709" cy="1385281"/>
          </a:xfrm>
          <a:prstGeom prst="rect">
            <a:avLst/>
          </a:prstGeom>
        </p:spPr>
      </p:pic>
      <p:sp>
        <p:nvSpPr>
          <p:cNvPr id="2" name="Title 1"/>
          <p:cNvSpPr>
            <a:spLocks noGrp="1"/>
          </p:cNvSpPr>
          <p:nvPr>
            <p:ph type="title"/>
          </p:nvPr>
        </p:nvSpPr>
        <p:spPr>
          <a:xfrm>
            <a:off x="457200" y="46038"/>
            <a:ext cx="8229600" cy="1143000"/>
          </a:xfrm>
        </p:spPr>
        <p:txBody>
          <a:bodyPr/>
          <a:lstStyle/>
          <a:p>
            <a:r>
              <a:rPr lang="en-GB" b="1" u="sng">
                <a:solidFill>
                  <a:srgbClr val="002060"/>
                </a:solidFill>
              </a:rPr>
              <a:t>Categories of Impacts </a:t>
            </a:r>
          </a:p>
        </p:txBody>
      </p:sp>
      <p:sp>
        <p:nvSpPr>
          <p:cNvPr id="3" name="Content Placeholder 2"/>
          <p:cNvSpPr>
            <a:spLocks noGrp="1"/>
          </p:cNvSpPr>
          <p:nvPr>
            <p:ph idx="1"/>
          </p:nvPr>
        </p:nvSpPr>
        <p:spPr>
          <a:xfrm>
            <a:off x="653144" y="1189038"/>
            <a:ext cx="5671457" cy="3917032"/>
          </a:xfrm>
        </p:spPr>
        <p:txBody>
          <a:bodyPr>
            <a:noAutofit/>
          </a:bodyPr>
          <a:lstStyle/>
          <a:p>
            <a:pPr marL="0" indent="0">
              <a:buNone/>
            </a:pPr>
            <a:r>
              <a:rPr lang="en-GB" sz="2300" b="1">
                <a:solidFill>
                  <a:srgbClr val="002060"/>
                </a:solidFill>
              </a:rPr>
              <a:t>UK Sport (1999):</a:t>
            </a:r>
          </a:p>
          <a:p>
            <a:pPr marL="457200" indent="-457200">
              <a:buAutoNum type="arabicPeriod"/>
            </a:pPr>
            <a:r>
              <a:rPr lang="en-GB" sz="2300">
                <a:solidFill>
                  <a:srgbClr val="002060"/>
                </a:solidFill>
              </a:rPr>
              <a:t>Winning performances </a:t>
            </a:r>
          </a:p>
          <a:p>
            <a:pPr marL="457200" indent="-457200">
              <a:buAutoNum type="arabicPeriod"/>
            </a:pPr>
            <a:r>
              <a:rPr lang="en-GB" sz="2300">
                <a:solidFill>
                  <a:srgbClr val="002060"/>
                </a:solidFill>
              </a:rPr>
              <a:t>Social/ SD impacts </a:t>
            </a:r>
          </a:p>
          <a:p>
            <a:pPr marL="457200" indent="-457200">
              <a:buAutoNum type="arabicPeriod"/>
            </a:pPr>
            <a:r>
              <a:rPr lang="en-GB" sz="2300">
                <a:solidFill>
                  <a:srgbClr val="002060"/>
                </a:solidFill>
              </a:rPr>
              <a:t>Economic benefits.</a:t>
            </a:r>
          </a:p>
          <a:p>
            <a:pPr marL="0" indent="0">
              <a:buNone/>
            </a:pPr>
            <a:endParaRPr lang="en-GB" sz="1800">
              <a:solidFill>
                <a:srgbClr val="002060"/>
              </a:solidFill>
            </a:endParaRPr>
          </a:p>
          <a:p>
            <a:pPr marL="0" indent="0">
              <a:buNone/>
            </a:pPr>
            <a:r>
              <a:rPr lang="en-GB" sz="2300" b="1">
                <a:solidFill>
                  <a:srgbClr val="002060"/>
                </a:solidFill>
              </a:rPr>
              <a:t>Welsh Government (2014): </a:t>
            </a:r>
          </a:p>
          <a:p>
            <a:pPr marL="457200" indent="-457200">
              <a:buAutoNum type="arabicPeriod"/>
            </a:pPr>
            <a:r>
              <a:rPr lang="en-GB" sz="2300" b="1">
                <a:solidFill>
                  <a:srgbClr val="FF0000"/>
                </a:solidFill>
              </a:rPr>
              <a:t>Economic. </a:t>
            </a:r>
          </a:p>
          <a:p>
            <a:pPr marL="457200" indent="-457200">
              <a:buAutoNum type="arabicPeriod"/>
            </a:pPr>
            <a:r>
              <a:rPr lang="en-GB" sz="2300">
                <a:solidFill>
                  <a:srgbClr val="002060"/>
                </a:solidFill>
              </a:rPr>
              <a:t>International Profile and Reputation. </a:t>
            </a:r>
          </a:p>
          <a:p>
            <a:pPr marL="457200" indent="-457200">
              <a:buAutoNum type="arabicPeriod"/>
            </a:pPr>
            <a:r>
              <a:rPr lang="en-GB" sz="2300">
                <a:solidFill>
                  <a:srgbClr val="002060"/>
                </a:solidFill>
              </a:rPr>
              <a:t>Socio-cultural. </a:t>
            </a:r>
          </a:p>
          <a:p>
            <a:pPr marL="457200" indent="-457200">
              <a:buAutoNum type="arabicPeriod"/>
            </a:pPr>
            <a:r>
              <a:rPr lang="en-GB" sz="2300">
                <a:solidFill>
                  <a:srgbClr val="002060"/>
                </a:solidFill>
              </a:rPr>
              <a:t>Statutory policies e.g. equal opportunities, Welsh Language. </a:t>
            </a:r>
          </a:p>
        </p:txBody>
      </p:sp>
    </p:spTree>
    <p:extLst>
      <p:ext uri="{BB962C8B-B14F-4D97-AF65-F5344CB8AC3E}">
        <p14:creationId xmlns:p14="http://schemas.microsoft.com/office/powerpoint/2010/main" val="4174329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u="sng"/>
              <a:t>What is tourism?</a:t>
            </a:r>
          </a:p>
        </p:txBody>
      </p:sp>
      <p:pic>
        <p:nvPicPr>
          <p:cNvPr id="1026" name="Picture 2" descr="Multilingualism necessary for the Tourism Industry? | Big Translation">
            <a:extLst>
              <a:ext uri="{FF2B5EF4-FFF2-40B4-BE49-F238E27FC236}">
                <a16:creationId xmlns:a16="http://schemas.microsoft.com/office/drawing/2014/main" id="{AE0DC6A4-E78E-C6F8-C159-ABAD80926FA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1707057"/>
            <a:ext cx="8229600" cy="3703320"/>
          </a:xfrm>
          <a:prstGeom prst="rect">
            <a:avLst/>
          </a:prstGeom>
          <a:solidFill>
            <a:srgbClr val="FFFFFF"/>
          </a:solidFill>
        </p:spPr>
      </p:pic>
    </p:spTree>
    <p:extLst>
      <p:ext uri="{BB962C8B-B14F-4D97-AF65-F5344CB8AC3E}">
        <p14:creationId xmlns:p14="http://schemas.microsoft.com/office/powerpoint/2010/main" val="377674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0177"/>
            <a:ext cx="8229600" cy="1143000"/>
          </a:xfrm>
        </p:spPr>
        <p:txBody>
          <a:bodyPr/>
          <a:lstStyle/>
          <a:p>
            <a:r>
              <a:rPr lang="en-GB" b="1" u="sng">
                <a:solidFill>
                  <a:srgbClr val="002060"/>
                </a:solidFill>
              </a:rPr>
              <a:t>What is tourism?</a:t>
            </a:r>
          </a:p>
        </p:txBody>
      </p:sp>
      <p:sp>
        <p:nvSpPr>
          <p:cNvPr id="5" name="TextBox 4"/>
          <p:cNvSpPr txBox="1"/>
          <p:nvPr/>
        </p:nvSpPr>
        <p:spPr>
          <a:xfrm>
            <a:off x="603506" y="829259"/>
            <a:ext cx="8233658" cy="4832092"/>
          </a:xfrm>
          <a:prstGeom prst="rect">
            <a:avLst/>
          </a:prstGeom>
          <a:noFill/>
        </p:spPr>
        <p:txBody>
          <a:bodyPr wrap="square" rtlCol="0">
            <a:spAutoFit/>
          </a:bodyPr>
          <a:lstStyle/>
          <a:p>
            <a:pPr marL="285750" indent="-285750">
              <a:buFont typeface="Wingdings" panose="05000000000000000000" pitchFamily="2" charset="2"/>
              <a:buChar char="§"/>
            </a:pPr>
            <a:r>
              <a:rPr lang="en-GB" sz="2200" b="1">
                <a:solidFill>
                  <a:srgbClr val="002060"/>
                </a:solidFill>
              </a:rPr>
              <a:t>The travel of non-residents to the destination of their choice (</a:t>
            </a:r>
            <a:r>
              <a:rPr lang="en-GB" sz="2200" b="1" err="1">
                <a:solidFill>
                  <a:srgbClr val="002060"/>
                </a:solidFill>
              </a:rPr>
              <a:t>Dietvorst</a:t>
            </a:r>
            <a:r>
              <a:rPr lang="en-GB" sz="2200" b="1">
                <a:solidFill>
                  <a:srgbClr val="002060"/>
                </a:solidFill>
              </a:rPr>
              <a:t> and </a:t>
            </a:r>
            <a:r>
              <a:rPr lang="en-GB" sz="2200" b="1" err="1">
                <a:solidFill>
                  <a:srgbClr val="002060"/>
                </a:solidFill>
              </a:rPr>
              <a:t>Asthworth</a:t>
            </a:r>
            <a:r>
              <a:rPr lang="en-GB" sz="2200" b="1">
                <a:solidFill>
                  <a:srgbClr val="002060"/>
                </a:solidFill>
              </a:rPr>
              <a:t>, 1995).</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Characterised by a stay away from home of at least one night (</a:t>
            </a:r>
            <a:r>
              <a:rPr lang="en-GB" sz="2200" b="1" err="1">
                <a:solidFill>
                  <a:srgbClr val="002060"/>
                </a:solidFill>
              </a:rPr>
              <a:t>Leiper</a:t>
            </a:r>
            <a:r>
              <a:rPr lang="en-GB" sz="2200" b="1">
                <a:solidFill>
                  <a:srgbClr val="002060"/>
                </a:solidFill>
              </a:rPr>
              <a:t>, 1981).</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Tourist – at least one night </a:t>
            </a:r>
          </a:p>
          <a:p>
            <a:pPr indent="355600"/>
            <a:r>
              <a:rPr lang="en-GB" sz="2200" b="1">
                <a:solidFill>
                  <a:srgbClr val="002060"/>
                </a:solidFill>
              </a:rPr>
              <a:t>Excursion – less than 24 hours</a:t>
            </a:r>
          </a:p>
          <a:p>
            <a:pPr indent="355600"/>
            <a:r>
              <a:rPr lang="en-GB" sz="2200" b="1">
                <a:solidFill>
                  <a:srgbClr val="002060"/>
                </a:solidFill>
              </a:rPr>
              <a:t>(World Tourist Organisation, 1981)</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Purposes: </a:t>
            </a:r>
            <a:r>
              <a:rPr lang="en-GB" sz="2200" b="1" u="sng">
                <a:solidFill>
                  <a:srgbClr val="002060"/>
                </a:solidFill>
              </a:rPr>
              <a:t>pleasure</a:t>
            </a:r>
            <a:r>
              <a:rPr lang="en-GB" sz="2200" b="1">
                <a:solidFill>
                  <a:srgbClr val="002060"/>
                </a:solidFill>
              </a:rPr>
              <a:t> or business?</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WTO lists sport as a subset of leisure-related travel activities.</a:t>
            </a:r>
          </a:p>
          <a:p>
            <a:endParaRPr lang="en-GB" sz="2200" b="1">
              <a:solidFill>
                <a:srgbClr val="002060"/>
              </a:solidFill>
            </a:endParaRPr>
          </a:p>
        </p:txBody>
      </p:sp>
    </p:spTree>
    <p:extLst>
      <p:ext uri="{BB962C8B-B14F-4D97-AF65-F5344CB8AC3E}">
        <p14:creationId xmlns:p14="http://schemas.microsoft.com/office/powerpoint/2010/main" val="171961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3450"/>
            <a:ext cx="8229600" cy="987284"/>
          </a:xfrm>
        </p:spPr>
        <p:txBody>
          <a:bodyPr/>
          <a:lstStyle/>
          <a:p>
            <a:r>
              <a:rPr lang="en-GB" b="1" u="sng">
                <a:solidFill>
                  <a:srgbClr val="002060"/>
                </a:solidFill>
              </a:rPr>
              <a:t>Sport Tourism</a:t>
            </a:r>
          </a:p>
        </p:txBody>
      </p:sp>
      <p:sp>
        <p:nvSpPr>
          <p:cNvPr id="3" name="Content Placeholder 2"/>
          <p:cNvSpPr>
            <a:spLocks noGrp="1"/>
          </p:cNvSpPr>
          <p:nvPr>
            <p:ph idx="1"/>
          </p:nvPr>
        </p:nvSpPr>
        <p:spPr>
          <a:xfrm>
            <a:off x="457200" y="1342268"/>
            <a:ext cx="8229600" cy="4053266"/>
          </a:xfrm>
        </p:spPr>
        <p:txBody>
          <a:bodyPr>
            <a:normAutofit fontScale="92500"/>
          </a:bodyPr>
          <a:lstStyle/>
          <a:p>
            <a:pPr marL="627063" indent="-627063">
              <a:buFont typeface="Wingdings" panose="05000000000000000000" pitchFamily="2" charset="2"/>
              <a:buChar char="q"/>
            </a:pPr>
            <a:r>
              <a:rPr lang="en-GB">
                <a:solidFill>
                  <a:srgbClr val="002060"/>
                </a:solidFill>
              </a:rPr>
              <a:t>Sports-related tourism is a diverse domain.</a:t>
            </a:r>
          </a:p>
          <a:p>
            <a:pPr marL="627063" indent="-627063">
              <a:buFont typeface="Wingdings" panose="05000000000000000000" pitchFamily="2" charset="2"/>
              <a:buChar char="q"/>
            </a:pPr>
            <a:r>
              <a:rPr lang="en-GB">
                <a:solidFill>
                  <a:srgbClr val="002060"/>
                </a:solidFill>
              </a:rPr>
              <a:t>Many definitions of sports tourism as a result.</a:t>
            </a:r>
          </a:p>
          <a:p>
            <a:pPr marL="627063" indent="-627063">
              <a:buFont typeface="Wingdings" panose="05000000000000000000" pitchFamily="2" charset="2"/>
              <a:buChar char="q"/>
            </a:pPr>
            <a:r>
              <a:rPr lang="en-GB">
                <a:solidFill>
                  <a:srgbClr val="002060"/>
                </a:solidFill>
              </a:rPr>
              <a:t>Mutual interests in sport management and tourism management have expanded considerably E.g. WG Events Strategy 2010-2020.</a:t>
            </a:r>
          </a:p>
          <a:p>
            <a:pPr marL="0" indent="0">
              <a:buNone/>
            </a:pPr>
            <a:r>
              <a:rPr lang="en-GB">
                <a:solidFill>
                  <a:srgbClr val="002060"/>
                </a:solidFill>
              </a:rPr>
              <a:t>(</a:t>
            </a:r>
            <a:r>
              <a:rPr lang="en-GB" err="1">
                <a:solidFill>
                  <a:srgbClr val="002060"/>
                </a:solidFill>
              </a:rPr>
              <a:t>Hinch</a:t>
            </a:r>
            <a:r>
              <a:rPr lang="en-GB">
                <a:solidFill>
                  <a:srgbClr val="002060"/>
                </a:solidFill>
              </a:rPr>
              <a:t> &amp; Higham, 2004, Weed and Bull, 2004).  </a:t>
            </a:r>
          </a:p>
          <a:p>
            <a:pPr marL="0" indent="0">
              <a:buNone/>
            </a:pPr>
            <a:endParaRPr lang="en-GB">
              <a:solidFill>
                <a:srgbClr val="002060"/>
              </a:solidFill>
            </a:endParaRPr>
          </a:p>
        </p:txBody>
      </p:sp>
    </p:spTree>
    <p:extLst>
      <p:ext uri="{BB962C8B-B14F-4D97-AF65-F5344CB8AC3E}">
        <p14:creationId xmlns:p14="http://schemas.microsoft.com/office/powerpoint/2010/main" val="541528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589088"/>
            <a:ext cx="9144000" cy="4137002"/>
          </a:xfrm>
        </p:spPr>
      </p:pic>
      <p:sp>
        <p:nvSpPr>
          <p:cNvPr id="2" name="Title 1"/>
          <p:cNvSpPr>
            <a:spLocks noGrp="1"/>
          </p:cNvSpPr>
          <p:nvPr>
            <p:ph type="title"/>
          </p:nvPr>
        </p:nvSpPr>
        <p:spPr>
          <a:xfrm>
            <a:off x="116006" y="150812"/>
            <a:ext cx="8911988" cy="1438275"/>
          </a:xfrm>
        </p:spPr>
        <p:txBody>
          <a:bodyPr>
            <a:normAutofit fontScale="90000"/>
          </a:bodyPr>
          <a:lstStyle/>
          <a:p>
            <a:r>
              <a:rPr lang="en-GB" sz="3500" b="1" i="1" u="sng">
                <a:solidFill>
                  <a:srgbClr val="002060"/>
                </a:solidFill>
              </a:rPr>
              <a:t>Task: What types of sport tourism exist? </a:t>
            </a:r>
            <a:br>
              <a:rPr lang="en-GB" sz="3500" b="1" i="1" u="sng">
                <a:solidFill>
                  <a:srgbClr val="002060"/>
                </a:solidFill>
              </a:rPr>
            </a:br>
            <a:r>
              <a:rPr lang="en-GB" sz="3500" b="1" i="1" u="sng">
                <a:solidFill>
                  <a:srgbClr val="002060"/>
                </a:solidFill>
              </a:rPr>
              <a:t> List as many examples as you can.</a:t>
            </a:r>
            <a:br>
              <a:rPr lang="en-GB" sz="3500" b="1" i="1" u="sng">
                <a:solidFill>
                  <a:srgbClr val="002060"/>
                </a:solidFill>
              </a:rPr>
            </a:br>
            <a:r>
              <a:rPr lang="en-GB" sz="3500" b="1" i="1" u="sng">
                <a:solidFill>
                  <a:srgbClr val="002060"/>
                </a:solidFill>
              </a:rPr>
              <a:t>Feedback to front</a:t>
            </a:r>
          </a:p>
        </p:txBody>
      </p:sp>
    </p:spTree>
    <p:extLst>
      <p:ext uri="{BB962C8B-B14F-4D97-AF65-F5344CB8AC3E}">
        <p14:creationId xmlns:p14="http://schemas.microsoft.com/office/powerpoint/2010/main" val="2459701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solidFill>
                  <a:srgbClr val="002060"/>
                </a:solidFill>
              </a:rPr>
              <a:t>Definition:</a:t>
            </a:r>
          </a:p>
        </p:txBody>
      </p:sp>
      <p:sp>
        <p:nvSpPr>
          <p:cNvPr id="3" name="Content Placeholder 2"/>
          <p:cNvSpPr>
            <a:spLocks noGrp="1"/>
          </p:cNvSpPr>
          <p:nvPr>
            <p:ph idx="1"/>
          </p:nvPr>
        </p:nvSpPr>
        <p:spPr>
          <a:xfrm>
            <a:off x="295275" y="1281714"/>
            <a:ext cx="8553450" cy="4193258"/>
          </a:xfrm>
        </p:spPr>
        <p:txBody>
          <a:bodyPr>
            <a:noAutofit/>
          </a:bodyPr>
          <a:lstStyle/>
          <a:p>
            <a:pPr marL="0" indent="0" algn="ctr">
              <a:buNone/>
            </a:pPr>
            <a:r>
              <a:rPr lang="en-GB" sz="3500" b="1" i="1">
                <a:solidFill>
                  <a:srgbClr val="002060"/>
                </a:solidFill>
              </a:rPr>
              <a:t>“All forms of active and passive involvement in sporting activity, participated in casually or in an organized way for non-commercial or business/commercial reasons, that necessitate travel away from the home work locality,”  </a:t>
            </a:r>
            <a:r>
              <a:rPr lang="en-GB" sz="1500" b="1" i="1" err="1">
                <a:solidFill>
                  <a:srgbClr val="002060"/>
                </a:solidFill>
              </a:rPr>
              <a:t>Standeven</a:t>
            </a:r>
            <a:r>
              <a:rPr lang="en-GB" sz="1500" b="1" i="1">
                <a:solidFill>
                  <a:srgbClr val="002060"/>
                </a:solidFill>
              </a:rPr>
              <a:t> and De Knop (1999, p.12). </a:t>
            </a:r>
          </a:p>
        </p:txBody>
      </p:sp>
    </p:spTree>
    <p:extLst>
      <p:ext uri="{BB962C8B-B14F-4D97-AF65-F5344CB8AC3E}">
        <p14:creationId xmlns:p14="http://schemas.microsoft.com/office/powerpoint/2010/main" val="3825909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025"/>
            <a:ext cx="8229600" cy="1143000"/>
          </a:xfrm>
        </p:spPr>
        <p:txBody>
          <a:bodyPr/>
          <a:lstStyle/>
          <a:p>
            <a:r>
              <a:rPr lang="en-GB" b="1" u="sng">
                <a:solidFill>
                  <a:srgbClr val="002060"/>
                </a:solidFill>
              </a:rPr>
              <a:t>Sports Tourism Covers:</a:t>
            </a:r>
          </a:p>
        </p:txBody>
      </p:sp>
      <p:sp>
        <p:nvSpPr>
          <p:cNvPr id="3" name="Content Placeholder 2"/>
          <p:cNvSpPr>
            <a:spLocks noGrp="1"/>
          </p:cNvSpPr>
          <p:nvPr>
            <p:ph idx="1"/>
          </p:nvPr>
        </p:nvSpPr>
        <p:spPr>
          <a:xfrm>
            <a:off x="902042" y="1343025"/>
            <a:ext cx="7784757" cy="4362449"/>
          </a:xfrm>
        </p:spPr>
        <p:txBody>
          <a:bodyPr>
            <a:normAutofit lnSpcReduction="10000"/>
          </a:bodyPr>
          <a:lstStyle/>
          <a:p>
            <a:pPr marL="542925" indent="-542925">
              <a:buFont typeface="Wingdings" panose="05000000000000000000" pitchFamily="2" charset="2"/>
              <a:buChar char="Ø"/>
              <a:tabLst>
                <a:tab pos="542925" algn="l"/>
              </a:tabLst>
            </a:pPr>
            <a:r>
              <a:rPr lang="en-GB" sz="3600">
                <a:solidFill>
                  <a:srgbClr val="002060"/>
                </a:solidFill>
              </a:rPr>
              <a:t>Elite sport competition &amp; spectatorship;</a:t>
            </a:r>
          </a:p>
          <a:p>
            <a:pPr marL="542925" indent="-542925">
              <a:buFont typeface="Wingdings" panose="05000000000000000000" pitchFamily="2" charset="2"/>
              <a:buChar char="Ø"/>
              <a:tabLst>
                <a:tab pos="542925" algn="l"/>
              </a:tabLst>
            </a:pPr>
            <a:r>
              <a:rPr lang="en-GB" sz="3600">
                <a:solidFill>
                  <a:srgbClr val="002060"/>
                </a:solidFill>
              </a:rPr>
              <a:t>Social and recreational sports;</a:t>
            </a:r>
          </a:p>
          <a:p>
            <a:pPr marL="542925" indent="-542925">
              <a:buFont typeface="Wingdings" panose="05000000000000000000" pitchFamily="2" charset="2"/>
              <a:buChar char="Ø"/>
              <a:tabLst>
                <a:tab pos="542925" algn="l"/>
              </a:tabLst>
            </a:pPr>
            <a:r>
              <a:rPr lang="en-GB" sz="3600">
                <a:solidFill>
                  <a:srgbClr val="002060"/>
                </a:solidFill>
              </a:rPr>
              <a:t>Active sport tourism e.g. skiing holiday;</a:t>
            </a:r>
          </a:p>
          <a:p>
            <a:pPr marL="542925" indent="-542925">
              <a:buFont typeface="Wingdings" panose="05000000000000000000" pitchFamily="2" charset="2"/>
              <a:buChar char="Ø"/>
              <a:tabLst>
                <a:tab pos="542925" algn="l"/>
              </a:tabLst>
            </a:pPr>
            <a:r>
              <a:rPr lang="en-GB" sz="3600">
                <a:solidFill>
                  <a:srgbClr val="002060"/>
                </a:solidFill>
              </a:rPr>
              <a:t>Sports tours e.g. Lions; </a:t>
            </a:r>
          </a:p>
          <a:p>
            <a:pPr marL="542925" indent="-542925">
              <a:buFont typeface="Wingdings" panose="05000000000000000000" pitchFamily="2" charset="2"/>
              <a:buChar char="Ø"/>
              <a:tabLst>
                <a:tab pos="542925" algn="l"/>
              </a:tabLst>
            </a:pPr>
            <a:r>
              <a:rPr lang="en-GB" sz="3600">
                <a:solidFill>
                  <a:srgbClr val="002060"/>
                </a:solidFill>
              </a:rPr>
              <a:t>Heritage/nostalgia sport tourism.</a:t>
            </a:r>
          </a:p>
        </p:txBody>
      </p:sp>
    </p:spTree>
    <p:extLst>
      <p:ext uri="{BB962C8B-B14F-4D97-AF65-F5344CB8AC3E}">
        <p14:creationId xmlns:p14="http://schemas.microsoft.com/office/powerpoint/2010/main" val="2182211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617507718"/>
              </p:ext>
            </p:extLst>
          </p:nvPr>
        </p:nvGraphicFramePr>
        <p:xfrm>
          <a:off x="719191" y="100219"/>
          <a:ext cx="7315200" cy="5581893"/>
        </p:xfrm>
        <a:graphic>
          <a:graphicData uri="http://schemas.openxmlformats.org/drawingml/2006/table">
            <a:tbl>
              <a:tblPr firstRow="1" bandRow="1">
                <a:tableStyleId>{5C22544A-7EE6-4342-B048-85BDC9FD1C3A}</a:tableStyleId>
              </a:tblPr>
              <a:tblGrid>
                <a:gridCol w="3657600">
                  <a:extLst>
                    <a:ext uri="{9D8B030D-6E8A-4147-A177-3AD203B41FA5}">
                      <a16:colId xmlns:a16="http://schemas.microsoft.com/office/drawing/2014/main" val="1258351062"/>
                    </a:ext>
                  </a:extLst>
                </a:gridCol>
                <a:gridCol w="3657600">
                  <a:extLst>
                    <a:ext uri="{9D8B030D-6E8A-4147-A177-3AD203B41FA5}">
                      <a16:colId xmlns:a16="http://schemas.microsoft.com/office/drawing/2014/main" val="1057808724"/>
                    </a:ext>
                  </a:extLst>
                </a:gridCol>
              </a:tblGrid>
              <a:tr h="494328">
                <a:tc>
                  <a:txBody>
                    <a:bodyPr/>
                    <a:lstStyle/>
                    <a:p>
                      <a:pPr algn="ctr"/>
                      <a:r>
                        <a:rPr lang="en-GB" sz="1900"/>
                        <a:t>LEISURE TRAVEL</a:t>
                      </a:r>
                    </a:p>
                  </a:txBody>
                  <a:tcPr/>
                </a:tc>
                <a:tc>
                  <a:txBody>
                    <a:bodyPr/>
                    <a:lstStyle/>
                    <a:p>
                      <a:pPr algn="ctr"/>
                      <a:r>
                        <a:rPr lang="en-GB" sz="1900"/>
                        <a:t>BUSINESS TRAVEL</a:t>
                      </a:r>
                    </a:p>
                  </a:txBody>
                  <a:tcPr/>
                </a:tc>
                <a:extLst>
                  <a:ext uri="{0D108BD9-81ED-4DB2-BD59-A6C34878D82A}">
                    <a16:rowId xmlns:a16="http://schemas.microsoft.com/office/drawing/2014/main" val="2925414846"/>
                  </a:ext>
                </a:extLst>
              </a:tr>
              <a:tr h="853223">
                <a:tc>
                  <a:txBody>
                    <a:bodyPr/>
                    <a:lstStyle/>
                    <a:p>
                      <a:pPr algn="l"/>
                      <a:r>
                        <a:rPr lang="en-GB" sz="1900"/>
                        <a:t>EVENT SPORT TOURISM </a:t>
                      </a:r>
                    </a:p>
                    <a:p>
                      <a:pPr algn="l"/>
                      <a:r>
                        <a:rPr lang="en-GB" sz="1900"/>
                        <a:t>e.g.</a:t>
                      </a:r>
                      <a:r>
                        <a:rPr lang="en-GB" sz="1900" baseline="0"/>
                        <a:t> Lions Tours. </a:t>
                      </a:r>
                      <a:endParaRPr lang="en-GB" sz="1900"/>
                    </a:p>
                  </a:txBody>
                  <a:tcPr/>
                </a:tc>
                <a:tc>
                  <a:txBody>
                    <a:bodyPr/>
                    <a:lstStyle/>
                    <a:p>
                      <a:pPr algn="l"/>
                      <a:r>
                        <a:rPr lang="en-GB" sz="1900"/>
                        <a:t>SPORT ORGANISATIONS </a:t>
                      </a:r>
                    </a:p>
                    <a:p>
                      <a:pPr algn="l"/>
                      <a:r>
                        <a:rPr lang="en-GB" sz="1900"/>
                        <a:t>e.g. NGBs</a:t>
                      </a:r>
                    </a:p>
                  </a:txBody>
                  <a:tcPr/>
                </a:tc>
                <a:extLst>
                  <a:ext uri="{0D108BD9-81ED-4DB2-BD59-A6C34878D82A}">
                    <a16:rowId xmlns:a16="http://schemas.microsoft.com/office/drawing/2014/main" val="1513906448"/>
                  </a:ext>
                </a:extLst>
              </a:tr>
              <a:tr h="880677">
                <a:tc>
                  <a:txBody>
                    <a:bodyPr/>
                    <a:lstStyle/>
                    <a:p>
                      <a:pPr algn="l"/>
                      <a:r>
                        <a:rPr lang="en-GB" sz="1900"/>
                        <a:t>CULTURAL HERITAGE TOURISM e.g. Football</a:t>
                      </a:r>
                      <a:r>
                        <a:rPr lang="en-GB" sz="1900" baseline="0"/>
                        <a:t> Hall of Fame.</a:t>
                      </a:r>
                      <a:endParaRPr lang="en-GB" sz="1900"/>
                    </a:p>
                  </a:txBody>
                  <a:tcPr/>
                </a:tc>
                <a:tc>
                  <a:txBody>
                    <a:bodyPr/>
                    <a:lstStyle/>
                    <a:p>
                      <a:pPr algn="l"/>
                      <a:r>
                        <a:rPr lang="en-GB" sz="1900"/>
                        <a:t>SPORT TEAM &amp;</a:t>
                      </a:r>
                      <a:r>
                        <a:rPr lang="en-GB" sz="1900" baseline="0"/>
                        <a:t> INDIVIDUAL TRAVEL</a:t>
                      </a:r>
                    </a:p>
                    <a:p>
                      <a:pPr algn="l"/>
                      <a:r>
                        <a:rPr lang="en-GB" sz="1900" baseline="0"/>
                        <a:t>Professional, college, youth, adult, senior and disabled markets</a:t>
                      </a:r>
                      <a:endParaRPr lang="en-GB" sz="1900"/>
                    </a:p>
                  </a:txBody>
                  <a:tcPr/>
                </a:tc>
                <a:extLst>
                  <a:ext uri="{0D108BD9-81ED-4DB2-BD59-A6C34878D82A}">
                    <a16:rowId xmlns:a16="http://schemas.microsoft.com/office/drawing/2014/main" val="1448943665"/>
                  </a:ext>
                </a:extLst>
              </a:tr>
              <a:tr h="853223">
                <a:tc>
                  <a:txBody>
                    <a:bodyPr/>
                    <a:lstStyle/>
                    <a:p>
                      <a:pPr algn="l"/>
                      <a:r>
                        <a:rPr lang="en-GB" sz="1900"/>
                        <a:t>FANTASY CAMPS e.g.</a:t>
                      </a:r>
                      <a:r>
                        <a:rPr lang="en-GB" sz="1900" baseline="0"/>
                        <a:t> Michael Jordan Flight School.</a:t>
                      </a:r>
                      <a:endParaRPr lang="en-GB" sz="1900"/>
                    </a:p>
                  </a:txBody>
                  <a:tcPr/>
                </a:tc>
                <a:tc>
                  <a:txBody>
                    <a:bodyPr/>
                    <a:lstStyle/>
                    <a:p>
                      <a:pPr algn="l"/>
                      <a:r>
                        <a:rPr lang="en-GB" sz="1900"/>
                        <a:t>EDUCATIONAL TRAVEL</a:t>
                      </a:r>
                    </a:p>
                    <a:p>
                      <a:pPr algn="l"/>
                      <a:r>
                        <a:rPr lang="en-GB" sz="1900"/>
                        <a:t>e.g.</a:t>
                      </a:r>
                      <a:r>
                        <a:rPr lang="en-GB" sz="1900" baseline="0"/>
                        <a:t> coaching clinics.</a:t>
                      </a:r>
                      <a:endParaRPr lang="en-GB" sz="1900"/>
                    </a:p>
                  </a:txBody>
                  <a:tcPr/>
                </a:tc>
                <a:extLst>
                  <a:ext uri="{0D108BD9-81ED-4DB2-BD59-A6C34878D82A}">
                    <a16:rowId xmlns:a16="http://schemas.microsoft.com/office/drawing/2014/main" val="2895437980"/>
                  </a:ext>
                </a:extLst>
              </a:tr>
              <a:tr h="494328">
                <a:tc>
                  <a:txBody>
                    <a:bodyPr/>
                    <a:lstStyle/>
                    <a:p>
                      <a:pPr algn="l"/>
                      <a:r>
                        <a:rPr lang="en-GB" sz="1900"/>
                        <a:t>SPORT CRUISING</a:t>
                      </a:r>
                    </a:p>
                  </a:txBody>
                  <a:tcPr/>
                </a:tc>
                <a:tc>
                  <a:txBody>
                    <a:bodyPr/>
                    <a:lstStyle/>
                    <a:p>
                      <a:pPr algn="l"/>
                      <a:endParaRPr lang="en-GB" sz="1900"/>
                    </a:p>
                  </a:txBody>
                  <a:tcPr/>
                </a:tc>
                <a:extLst>
                  <a:ext uri="{0D108BD9-81ED-4DB2-BD59-A6C34878D82A}">
                    <a16:rowId xmlns:a16="http://schemas.microsoft.com/office/drawing/2014/main" val="1200108807"/>
                  </a:ext>
                </a:extLst>
              </a:tr>
              <a:tr h="853223">
                <a:tc>
                  <a:txBody>
                    <a:bodyPr/>
                    <a:lstStyle/>
                    <a:p>
                      <a:pPr algn="l"/>
                      <a:r>
                        <a:rPr lang="en-GB" sz="1900"/>
                        <a:t>OUTDOOR</a:t>
                      </a:r>
                      <a:r>
                        <a:rPr lang="en-GB" sz="1900" baseline="0"/>
                        <a:t> ADVENTURE TRAVEL e.g. MTB Wales. </a:t>
                      </a:r>
                      <a:endParaRPr lang="en-GB" sz="1900"/>
                    </a:p>
                  </a:txBody>
                  <a:tcPr/>
                </a:tc>
                <a:tc>
                  <a:txBody>
                    <a:bodyPr/>
                    <a:lstStyle/>
                    <a:p>
                      <a:pPr algn="l"/>
                      <a:endParaRPr lang="en-GB" sz="1900"/>
                    </a:p>
                  </a:txBody>
                  <a:tcPr/>
                </a:tc>
                <a:extLst>
                  <a:ext uri="{0D108BD9-81ED-4DB2-BD59-A6C34878D82A}">
                    <a16:rowId xmlns:a16="http://schemas.microsoft.com/office/drawing/2014/main" val="2786842584"/>
                  </a:ext>
                </a:extLst>
              </a:tr>
              <a:tr h="494328">
                <a:tc>
                  <a:txBody>
                    <a:bodyPr/>
                    <a:lstStyle/>
                    <a:p>
                      <a:pPr algn="l"/>
                      <a:r>
                        <a:rPr lang="en-GB" sz="1900"/>
                        <a:t>HEALTH SPA TOURISM</a:t>
                      </a:r>
                    </a:p>
                  </a:txBody>
                  <a:tcPr/>
                </a:tc>
                <a:tc>
                  <a:txBody>
                    <a:bodyPr/>
                    <a:lstStyle/>
                    <a:p>
                      <a:pPr algn="l"/>
                      <a:endParaRPr lang="en-GB" sz="1900"/>
                    </a:p>
                  </a:txBody>
                  <a:tcPr/>
                </a:tc>
                <a:extLst>
                  <a:ext uri="{0D108BD9-81ED-4DB2-BD59-A6C34878D82A}">
                    <a16:rowId xmlns:a16="http://schemas.microsoft.com/office/drawing/2014/main" val="1086119460"/>
                  </a:ext>
                </a:extLst>
              </a:tr>
            </a:tbl>
          </a:graphicData>
        </a:graphic>
      </p:graphicFrame>
      <p:sp>
        <p:nvSpPr>
          <p:cNvPr id="5" name="TextBox 4"/>
          <p:cNvSpPr txBox="1"/>
          <p:nvPr/>
        </p:nvSpPr>
        <p:spPr>
          <a:xfrm>
            <a:off x="5254906" y="5312780"/>
            <a:ext cx="320618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prstClr val="black"/>
                </a:solidFill>
                <a:effectLst/>
                <a:uLnTx/>
                <a:uFillTx/>
                <a:latin typeface="Myriad Pro"/>
                <a:ea typeface="+mn-ea"/>
                <a:cs typeface="+mn-cs"/>
              </a:rPr>
              <a:t>Neirotti</a:t>
            </a:r>
            <a:r>
              <a:rPr kumimoji="0" lang="en-GB" sz="1800" b="0" i="0" u="none" strike="noStrike" kern="1200" cap="none" spc="0" normalizeH="0" baseline="0" noProof="0">
                <a:ln>
                  <a:noFill/>
                </a:ln>
                <a:solidFill>
                  <a:prstClr val="black"/>
                </a:solidFill>
                <a:effectLst/>
                <a:uLnTx/>
                <a:uFillTx/>
                <a:latin typeface="Myriad Pro"/>
                <a:ea typeface="+mn-ea"/>
                <a:cs typeface="+mn-cs"/>
              </a:rPr>
              <a:t> (2015, pp. 39-51.</a:t>
            </a:r>
          </a:p>
        </p:txBody>
      </p:sp>
    </p:spTree>
    <p:extLst>
      <p:ext uri="{BB962C8B-B14F-4D97-AF65-F5344CB8AC3E}">
        <p14:creationId xmlns:p14="http://schemas.microsoft.com/office/powerpoint/2010/main" val="2140671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274638"/>
            <a:ext cx="9144000" cy="1143000"/>
          </a:xfrm>
        </p:spPr>
        <p:txBody>
          <a:bodyPr>
            <a:noAutofit/>
          </a:bodyPr>
          <a:lstStyle/>
          <a:p>
            <a:r>
              <a:rPr lang="en-GB" altLang="en-US" sz="3400" b="1" u="sng">
                <a:solidFill>
                  <a:srgbClr val="002060"/>
                </a:solidFill>
              </a:rPr>
              <a:t>Alternative Typology: Weed and Bull (2009)</a:t>
            </a:r>
          </a:p>
        </p:txBody>
      </p:sp>
      <p:sp>
        <p:nvSpPr>
          <p:cNvPr id="3" name="Content Placeholder 2"/>
          <p:cNvSpPr>
            <a:spLocks noGrp="1"/>
          </p:cNvSpPr>
          <p:nvPr>
            <p:ph idx="1"/>
          </p:nvPr>
        </p:nvSpPr>
        <p:spPr>
          <a:xfrm>
            <a:off x="457200" y="1503948"/>
            <a:ext cx="8229600" cy="4543925"/>
          </a:xfrm>
        </p:spPr>
        <p:txBody>
          <a:bodyPr>
            <a:normAutofit/>
          </a:bodyPr>
          <a:lstStyle/>
          <a:p>
            <a:pPr marL="809625" indent="-809625">
              <a:buFont typeface="Wingdings" panose="05000000000000000000" pitchFamily="2" charset="2"/>
              <a:buChar char="q"/>
              <a:defRPr/>
            </a:pPr>
            <a:r>
              <a:rPr lang="en-GB">
                <a:solidFill>
                  <a:srgbClr val="002060"/>
                </a:solidFill>
              </a:rPr>
              <a:t>Supplementary sports tourism e.g. LC2. </a:t>
            </a:r>
          </a:p>
          <a:p>
            <a:pPr marL="809625" indent="-809625">
              <a:buFont typeface="Wingdings" panose="05000000000000000000" pitchFamily="2" charset="2"/>
              <a:buChar char="q"/>
              <a:defRPr/>
            </a:pPr>
            <a:r>
              <a:rPr lang="en-GB">
                <a:solidFill>
                  <a:srgbClr val="002060"/>
                </a:solidFill>
              </a:rPr>
              <a:t>Sports Participation Tourism e.g. skiing. </a:t>
            </a:r>
          </a:p>
          <a:p>
            <a:pPr marL="809625" indent="-809625">
              <a:buFont typeface="Wingdings" panose="05000000000000000000" pitchFamily="2" charset="2"/>
              <a:buChar char="q"/>
              <a:defRPr/>
            </a:pPr>
            <a:r>
              <a:rPr lang="en-GB">
                <a:solidFill>
                  <a:srgbClr val="002060"/>
                </a:solidFill>
              </a:rPr>
              <a:t>Sports Training Tourism e.g. soccer camps. </a:t>
            </a:r>
          </a:p>
          <a:p>
            <a:pPr marL="809625" indent="-809625">
              <a:buFont typeface="Wingdings" panose="05000000000000000000" pitchFamily="2" charset="2"/>
              <a:buChar char="q"/>
              <a:defRPr/>
            </a:pPr>
            <a:r>
              <a:rPr lang="en-GB">
                <a:solidFill>
                  <a:srgbClr val="002060"/>
                </a:solidFill>
              </a:rPr>
              <a:t>Event Sports Tourism</a:t>
            </a:r>
          </a:p>
          <a:p>
            <a:pPr marL="809625" indent="-809625">
              <a:buFont typeface="Wingdings" panose="05000000000000000000" pitchFamily="2" charset="2"/>
              <a:buChar char="q"/>
              <a:defRPr/>
            </a:pPr>
            <a:r>
              <a:rPr lang="en-GB">
                <a:solidFill>
                  <a:srgbClr val="002060"/>
                </a:solidFill>
              </a:rPr>
              <a:t>Luxury Sports Tourism e.g. Celtic Manor Golf. </a:t>
            </a:r>
          </a:p>
        </p:txBody>
      </p:sp>
    </p:spTree>
    <p:extLst>
      <p:ext uri="{BB962C8B-B14F-4D97-AF65-F5344CB8AC3E}">
        <p14:creationId xmlns:p14="http://schemas.microsoft.com/office/powerpoint/2010/main" val="2302844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17233"/>
            <a:ext cx="9144000" cy="134076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57200" y="284584"/>
            <a:ext cx="8229600" cy="3917032"/>
          </a:xfrm>
        </p:spPr>
        <p:txBody>
          <a:bodyPr/>
          <a:lstStyle/>
          <a:p>
            <a:pPr marL="0" indent="0">
              <a:buNone/>
            </a:pPr>
            <a:r>
              <a:rPr lang="en-GB"/>
              <a:t>CBI (2020)</a:t>
            </a:r>
          </a:p>
        </p:txBody>
      </p:sp>
      <p:pic>
        <p:nvPicPr>
          <p:cNvPr id="1026" name="Picture 2" descr="The niches, specialist niches and passion groups of sports touris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427" y="858417"/>
            <a:ext cx="7578671" cy="5834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716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659" y="113445"/>
            <a:ext cx="7920682" cy="2047875"/>
          </a:xfrm>
        </p:spPr>
        <p:txBody>
          <a:bodyPr>
            <a:noAutofit/>
          </a:bodyPr>
          <a:lstStyle/>
          <a:p>
            <a:pPr marL="0" indent="0" algn="ctr">
              <a:buNone/>
            </a:pPr>
            <a:r>
              <a:rPr lang="en-GB" sz="5500" b="1" i="1">
                <a:solidFill>
                  <a:srgbClr val="002060"/>
                </a:solidFill>
              </a:rPr>
              <a:t>“Few forces in contemporary society generate such significant and heterogeneous travel flows as sport,” </a:t>
            </a:r>
          </a:p>
          <a:p>
            <a:pPr marL="0" indent="0" algn="ctr">
              <a:buNone/>
            </a:pPr>
            <a:r>
              <a:rPr lang="en-GB" sz="2500" b="1">
                <a:solidFill>
                  <a:srgbClr val="002060"/>
                </a:solidFill>
              </a:rPr>
              <a:t>Higham (2005, p. 1).</a:t>
            </a:r>
          </a:p>
        </p:txBody>
      </p:sp>
    </p:spTree>
    <p:extLst>
      <p:ext uri="{BB962C8B-B14F-4D97-AF65-F5344CB8AC3E}">
        <p14:creationId xmlns:p14="http://schemas.microsoft.com/office/powerpoint/2010/main" val="3458894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Surf Berbere Taghazout Surf Camp promo video 2018">
            <a:hlinkClick r:id="" action="ppaction://media"/>
            <a:extLst>
              <a:ext uri="{FF2B5EF4-FFF2-40B4-BE49-F238E27FC236}">
                <a16:creationId xmlns:a16="http://schemas.microsoft.com/office/drawing/2014/main" id="{96BA5173-CEBA-E54C-E1DC-58F590496FAC}"/>
              </a:ext>
            </a:extLst>
          </p:cNvPr>
          <p:cNvPicPr>
            <a:picLocks noRot="1" noChangeAspect="1"/>
          </p:cNvPicPr>
          <p:nvPr>
            <a:videoFile r:link="rId1"/>
          </p:nvPr>
        </p:nvPicPr>
        <p:blipFill>
          <a:blip r:embed="rId3"/>
          <a:stretch>
            <a:fillRect/>
          </a:stretch>
        </p:blipFill>
        <p:spPr>
          <a:xfrm>
            <a:off x="171387" y="205484"/>
            <a:ext cx="8801225" cy="4972692"/>
          </a:xfrm>
          <a:prstGeom prst="rect">
            <a:avLst/>
          </a:prstGeom>
        </p:spPr>
      </p:pic>
    </p:spTree>
    <p:extLst>
      <p:ext uri="{BB962C8B-B14F-4D97-AF65-F5344CB8AC3E}">
        <p14:creationId xmlns:p14="http://schemas.microsoft.com/office/powerpoint/2010/main" val="3045756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21F7D7-8E3A-E508-671C-1F838895DFF0}"/>
              </a:ext>
            </a:extLst>
          </p:cNvPr>
          <p:cNvPicPr>
            <a:picLocks noChangeAspect="1"/>
          </p:cNvPicPr>
          <p:nvPr/>
        </p:nvPicPr>
        <p:blipFill>
          <a:blip r:embed="rId2"/>
          <a:stretch>
            <a:fillRect/>
          </a:stretch>
        </p:blipFill>
        <p:spPr>
          <a:xfrm>
            <a:off x="0" y="503704"/>
            <a:ext cx="9144000" cy="4514952"/>
          </a:xfrm>
          <a:prstGeom prst="rect">
            <a:avLst/>
          </a:prstGeom>
        </p:spPr>
      </p:pic>
    </p:spTree>
    <p:extLst>
      <p:ext uri="{BB962C8B-B14F-4D97-AF65-F5344CB8AC3E}">
        <p14:creationId xmlns:p14="http://schemas.microsoft.com/office/powerpoint/2010/main" val="433064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2614552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Image result for World Cup fa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05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381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83191" y="404704"/>
            <a:ext cx="7719982" cy="5143980"/>
          </a:xfrm>
        </p:spPr>
      </p:pic>
    </p:spTree>
    <p:extLst>
      <p:ext uri="{BB962C8B-B14F-4D97-AF65-F5344CB8AC3E}">
        <p14:creationId xmlns:p14="http://schemas.microsoft.com/office/powerpoint/2010/main" val="3083398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2028" y="260432"/>
            <a:ext cx="7949310" cy="5299540"/>
          </a:xfrm>
        </p:spPr>
      </p:pic>
    </p:spTree>
    <p:extLst>
      <p:ext uri="{BB962C8B-B14F-4D97-AF65-F5344CB8AC3E}">
        <p14:creationId xmlns:p14="http://schemas.microsoft.com/office/powerpoint/2010/main" val="1631292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077" y="206007"/>
            <a:ext cx="8229600" cy="773112"/>
          </a:xfrm>
        </p:spPr>
        <p:txBody>
          <a:bodyPr/>
          <a:lstStyle/>
          <a:p>
            <a:r>
              <a:rPr lang="en-GB" b="1" u="sng">
                <a:solidFill>
                  <a:srgbClr val="002060"/>
                </a:solidFill>
              </a:rPr>
              <a:t>Context</a:t>
            </a:r>
          </a:p>
        </p:txBody>
      </p:sp>
      <p:sp>
        <p:nvSpPr>
          <p:cNvPr id="3" name="Content Placeholder 2"/>
          <p:cNvSpPr>
            <a:spLocks noGrp="1"/>
          </p:cNvSpPr>
          <p:nvPr>
            <p:ph idx="1"/>
          </p:nvPr>
        </p:nvSpPr>
        <p:spPr>
          <a:xfrm>
            <a:off x="472699" y="979119"/>
            <a:ext cx="8345838" cy="4289374"/>
          </a:xfrm>
        </p:spPr>
        <p:txBody>
          <a:bodyPr>
            <a:noAutofit/>
          </a:bodyPr>
          <a:lstStyle/>
          <a:p>
            <a:pPr marL="625475" indent="-625475">
              <a:buFont typeface="Wingdings" panose="05000000000000000000" pitchFamily="2" charset="2"/>
              <a:buChar char="q"/>
            </a:pPr>
            <a:r>
              <a:rPr lang="en-GB" sz="2500">
                <a:solidFill>
                  <a:srgbClr val="002060"/>
                </a:solidFill>
              </a:rPr>
              <a:t>Sport-related travel has grown exponentially </a:t>
            </a:r>
            <a:r>
              <a:rPr lang="en-GB" sz="1600">
                <a:solidFill>
                  <a:srgbClr val="002060"/>
                </a:solidFill>
              </a:rPr>
              <a:t>(Faulkner </a:t>
            </a:r>
            <a:r>
              <a:rPr lang="en-GB" sz="1600" i="1">
                <a:solidFill>
                  <a:srgbClr val="002060"/>
                </a:solidFill>
              </a:rPr>
              <a:t>et al.</a:t>
            </a:r>
            <a:r>
              <a:rPr lang="en-GB" sz="1600">
                <a:solidFill>
                  <a:srgbClr val="002060"/>
                </a:solidFill>
              </a:rPr>
              <a:t>, 1998). </a:t>
            </a:r>
          </a:p>
          <a:p>
            <a:pPr marL="625475" indent="-625475">
              <a:buFont typeface="Wingdings" panose="05000000000000000000" pitchFamily="2" charset="2"/>
              <a:buChar char="q"/>
            </a:pPr>
            <a:r>
              <a:rPr lang="en-GB" sz="2500">
                <a:solidFill>
                  <a:srgbClr val="002060"/>
                </a:solidFill>
              </a:rPr>
              <a:t>Sport-related travel is predicted to continue growing and diversifying</a:t>
            </a:r>
            <a:r>
              <a:rPr lang="en-GB" sz="2500" b="1">
                <a:solidFill>
                  <a:srgbClr val="002060"/>
                </a:solidFill>
              </a:rPr>
              <a:t> </a:t>
            </a:r>
            <a:r>
              <a:rPr lang="en-GB" sz="1600">
                <a:solidFill>
                  <a:srgbClr val="002060"/>
                </a:solidFill>
              </a:rPr>
              <a:t>(Higham, 2005). </a:t>
            </a:r>
          </a:p>
          <a:p>
            <a:pPr marL="625475" indent="-625475">
              <a:buFont typeface="Wingdings" panose="05000000000000000000" pitchFamily="2" charset="2"/>
              <a:buChar char="q"/>
            </a:pPr>
            <a:r>
              <a:rPr lang="en-GB" sz="2500">
                <a:solidFill>
                  <a:srgbClr val="002060"/>
                </a:solidFill>
              </a:rPr>
              <a:t>Sports tourism represents about 10% of the global expenditure on tourism. Europe was the largest market in the global sport tourism industry in 2018 </a:t>
            </a:r>
            <a:r>
              <a:rPr lang="en-GB" sz="1600">
                <a:solidFill>
                  <a:srgbClr val="002060"/>
                </a:solidFill>
              </a:rPr>
              <a:t>(CBI, 2020).</a:t>
            </a:r>
          </a:p>
          <a:p>
            <a:pPr marL="625475" indent="-625475">
              <a:buFont typeface="Wingdings" panose="05000000000000000000" pitchFamily="2" charset="2"/>
              <a:buChar char="q"/>
            </a:pPr>
            <a:r>
              <a:rPr lang="en-GB" sz="2500">
                <a:solidFill>
                  <a:srgbClr val="002060"/>
                </a:solidFill>
              </a:rPr>
              <a:t>The global sports tourism market was valued at €1.5 billion in 2018 and was expected to grow to close to €7 billion by 2023, which is an average annual growth rate of 36%, making it the fastest growing tourism market </a:t>
            </a:r>
            <a:r>
              <a:rPr lang="en-GB" sz="1600">
                <a:solidFill>
                  <a:srgbClr val="002060"/>
                </a:solidFill>
              </a:rPr>
              <a:t>(CBI, 2020).</a:t>
            </a:r>
          </a:p>
          <a:p>
            <a:pPr>
              <a:buFont typeface="Wingdings" panose="05000000000000000000" pitchFamily="2" charset="2"/>
              <a:buChar char="q"/>
            </a:pPr>
            <a:endParaRPr lang="en-GB" sz="1600">
              <a:solidFill>
                <a:srgbClr val="002060"/>
              </a:solidFill>
            </a:endParaRPr>
          </a:p>
          <a:p>
            <a:pPr>
              <a:buFont typeface="Wingdings" panose="05000000000000000000" pitchFamily="2" charset="2"/>
              <a:buChar char="q"/>
            </a:pPr>
            <a:endParaRPr lang="en-GB" sz="1600">
              <a:solidFill>
                <a:srgbClr val="002060"/>
              </a:solidFill>
            </a:endParaRPr>
          </a:p>
          <a:p>
            <a:pPr>
              <a:buFont typeface="Wingdings" panose="05000000000000000000" pitchFamily="2" charset="2"/>
              <a:buChar char="q"/>
            </a:pPr>
            <a:endParaRPr lang="en-GB" sz="2600">
              <a:solidFill>
                <a:srgbClr val="002060"/>
              </a:solidFill>
            </a:endParaRPr>
          </a:p>
        </p:txBody>
      </p:sp>
    </p:spTree>
    <p:extLst>
      <p:ext uri="{BB962C8B-B14F-4D97-AF65-F5344CB8AC3E}">
        <p14:creationId xmlns:p14="http://schemas.microsoft.com/office/powerpoint/2010/main" val="2609375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348" y="312517"/>
            <a:ext cx="8229600" cy="1143000"/>
          </a:xfrm>
        </p:spPr>
        <p:txBody>
          <a:bodyPr/>
          <a:lstStyle/>
          <a:p>
            <a:r>
              <a:rPr lang="en-GB" b="1">
                <a:solidFill>
                  <a:srgbClr val="002060"/>
                </a:solidFill>
              </a:rPr>
              <a:t>Why such growth?</a:t>
            </a:r>
          </a:p>
        </p:txBody>
      </p:sp>
      <p:sp>
        <p:nvSpPr>
          <p:cNvPr id="3" name="Content Placeholder 2"/>
          <p:cNvSpPr>
            <a:spLocks noGrp="1"/>
          </p:cNvSpPr>
          <p:nvPr>
            <p:ph idx="1"/>
          </p:nvPr>
        </p:nvSpPr>
        <p:spPr>
          <a:xfrm>
            <a:off x="486450" y="1328352"/>
            <a:ext cx="8229600" cy="3960340"/>
          </a:xfrm>
        </p:spPr>
        <p:txBody>
          <a:bodyPr>
            <a:normAutofit fontScale="92500" lnSpcReduction="20000"/>
          </a:bodyPr>
          <a:lstStyle/>
          <a:p>
            <a:pPr marL="0" lvl="0" indent="0">
              <a:buNone/>
            </a:pPr>
            <a:r>
              <a:rPr lang="en-GB">
                <a:solidFill>
                  <a:srgbClr val="002060"/>
                </a:solidFill>
              </a:rPr>
              <a:t>Societal change, for example:</a:t>
            </a:r>
          </a:p>
          <a:p>
            <a:pPr marL="984250" lvl="1" indent="-527050">
              <a:buFont typeface="Wingdings" panose="05000000000000000000" pitchFamily="2" charset="2"/>
              <a:buChar char="Ø"/>
            </a:pPr>
            <a:r>
              <a:rPr lang="en-GB" sz="3200">
                <a:solidFill>
                  <a:srgbClr val="002060"/>
                </a:solidFill>
              </a:rPr>
              <a:t>Sport and tourism has been ‘</a:t>
            </a:r>
            <a:r>
              <a:rPr lang="en-GB" sz="3200" i="1">
                <a:solidFill>
                  <a:srgbClr val="002060"/>
                </a:solidFill>
              </a:rPr>
              <a:t>democratised</a:t>
            </a:r>
            <a:r>
              <a:rPr lang="en-GB" sz="3200">
                <a:solidFill>
                  <a:srgbClr val="002060"/>
                </a:solidFill>
              </a:rPr>
              <a:t>’ – restrictions on access &amp; participation have been removed  (</a:t>
            </a:r>
            <a:r>
              <a:rPr lang="en-GB" sz="3200" err="1">
                <a:solidFill>
                  <a:srgbClr val="002060"/>
                </a:solidFill>
              </a:rPr>
              <a:t>Standeven</a:t>
            </a:r>
            <a:r>
              <a:rPr lang="en-GB" sz="3200">
                <a:solidFill>
                  <a:srgbClr val="002060"/>
                </a:solidFill>
              </a:rPr>
              <a:t> and De Knop, 1999).  </a:t>
            </a:r>
          </a:p>
          <a:p>
            <a:pPr marL="984250" lvl="1" indent="-527050">
              <a:buFont typeface="Wingdings" panose="05000000000000000000" pitchFamily="2" charset="2"/>
              <a:buChar char="Ø"/>
            </a:pPr>
            <a:r>
              <a:rPr lang="en-GB" sz="3200">
                <a:solidFill>
                  <a:srgbClr val="002060"/>
                </a:solidFill>
              </a:rPr>
              <a:t>Changing social attitudes and values.</a:t>
            </a:r>
          </a:p>
          <a:p>
            <a:pPr marL="984250" lvl="1" indent="-527050">
              <a:buFont typeface="Wingdings" panose="05000000000000000000" pitchFamily="2" charset="2"/>
              <a:buChar char="Ø"/>
            </a:pPr>
            <a:r>
              <a:rPr lang="en-GB" sz="3200">
                <a:solidFill>
                  <a:srgbClr val="002060"/>
                </a:solidFill>
              </a:rPr>
              <a:t>Increased sports/leisure/recreation participation into middle age and beyond. </a:t>
            </a:r>
          </a:p>
          <a:p>
            <a:pPr marL="0" indent="0">
              <a:buNone/>
            </a:pPr>
            <a:endParaRPr lang="en-GB"/>
          </a:p>
        </p:txBody>
      </p:sp>
    </p:spTree>
    <p:extLst>
      <p:ext uri="{BB962C8B-B14F-4D97-AF65-F5344CB8AC3E}">
        <p14:creationId xmlns:p14="http://schemas.microsoft.com/office/powerpoint/2010/main" val="267984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288"/>
            <a:ext cx="8229600" cy="690733"/>
          </a:xfrm>
        </p:spPr>
        <p:txBody>
          <a:bodyPr>
            <a:normAutofit fontScale="90000"/>
          </a:bodyPr>
          <a:lstStyle/>
          <a:p>
            <a:pPr algn="l"/>
            <a:r>
              <a:rPr lang="en-GB" b="1">
                <a:solidFill>
                  <a:srgbClr val="002060"/>
                </a:solidFill>
              </a:rPr>
              <a:t>In addition…</a:t>
            </a:r>
          </a:p>
        </p:txBody>
      </p:sp>
      <p:sp>
        <p:nvSpPr>
          <p:cNvPr id="3" name="Content Placeholder 2"/>
          <p:cNvSpPr>
            <a:spLocks noGrp="1"/>
          </p:cNvSpPr>
          <p:nvPr>
            <p:ph idx="1"/>
          </p:nvPr>
        </p:nvSpPr>
        <p:spPr>
          <a:xfrm>
            <a:off x="593124" y="1051940"/>
            <a:ext cx="8328453" cy="4904017"/>
          </a:xfrm>
        </p:spPr>
        <p:txBody>
          <a:bodyPr>
            <a:noAutofit/>
          </a:bodyPr>
          <a:lstStyle/>
          <a:p>
            <a:pPr marL="542925" indent="-542925">
              <a:buFont typeface="Wingdings" panose="05000000000000000000" pitchFamily="2" charset="2"/>
              <a:buChar char="q"/>
            </a:pPr>
            <a:r>
              <a:rPr lang="en-GB" sz="2500">
                <a:solidFill>
                  <a:srgbClr val="002060"/>
                </a:solidFill>
              </a:rPr>
              <a:t>Tourism destinations that have been developed or rejuvenated through sport-related tourism initiatives (Weed and Bull, 2004).</a:t>
            </a:r>
          </a:p>
          <a:p>
            <a:pPr marL="542925" indent="-542925">
              <a:buFont typeface="Wingdings" panose="05000000000000000000" pitchFamily="2" charset="2"/>
              <a:buChar char="q"/>
            </a:pPr>
            <a:r>
              <a:rPr lang="en-GB" sz="2500">
                <a:solidFill>
                  <a:srgbClr val="002060"/>
                </a:solidFill>
              </a:rPr>
              <a:t>Sports, sport teams, sport events and sports facilities have become tourism attractions in their own right (Rooney, 1998). </a:t>
            </a:r>
          </a:p>
          <a:p>
            <a:pPr marL="542925" indent="-542925">
              <a:buFont typeface="Wingdings" panose="05000000000000000000" pitchFamily="2" charset="2"/>
              <a:buChar char="q"/>
            </a:pPr>
            <a:r>
              <a:rPr lang="en-GB" sz="2500">
                <a:solidFill>
                  <a:srgbClr val="002060"/>
                </a:solidFill>
              </a:rPr>
              <a:t>Transformation of sports celebrities into cultural, financial and media figures and image creators (Andrews and Jackson, 2002). </a:t>
            </a:r>
          </a:p>
          <a:p>
            <a:pPr marL="542925" indent="-542925">
              <a:buFont typeface="Wingdings" panose="05000000000000000000" pitchFamily="2" charset="2"/>
              <a:buChar char="q"/>
            </a:pPr>
            <a:r>
              <a:rPr lang="en-GB" sz="2500">
                <a:solidFill>
                  <a:srgbClr val="002060"/>
                </a:solidFill>
              </a:rPr>
              <a:t>Sport has become a powerful tool in destination marketing (British Tourist Authority, 2000).  </a:t>
            </a:r>
          </a:p>
        </p:txBody>
      </p:sp>
    </p:spTree>
    <p:extLst>
      <p:ext uri="{BB962C8B-B14F-4D97-AF65-F5344CB8AC3E}">
        <p14:creationId xmlns:p14="http://schemas.microsoft.com/office/powerpoint/2010/main" val="47880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288"/>
            <a:ext cx="8229600" cy="690733"/>
          </a:xfrm>
        </p:spPr>
        <p:txBody>
          <a:bodyPr>
            <a:normAutofit fontScale="90000"/>
          </a:bodyPr>
          <a:lstStyle/>
          <a:p>
            <a:pPr algn="l"/>
            <a:r>
              <a:rPr lang="en-GB" b="1">
                <a:solidFill>
                  <a:srgbClr val="002060"/>
                </a:solidFill>
              </a:rPr>
              <a:t>Group Task</a:t>
            </a:r>
          </a:p>
        </p:txBody>
      </p:sp>
      <p:sp>
        <p:nvSpPr>
          <p:cNvPr id="3" name="Content Placeholder 2"/>
          <p:cNvSpPr>
            <a:spLocks noGrp="1"/>
          </p:cNvSpPr>
          <p:nvPr>
            <p:ph idx="1"/>
          </p:nvPr>
        </p:nvSpPr>
        <p:spPr>
          <a:xfrm>
            <a:off x="593124" y="1051940"/>
            <a:ext cx="8328453" cy="4904017"/>
          </a:xfrm>
        </p:spPr>
        <p:txBody>
          <a:bodyPr>
            <a:noAutofit/>
          </a:bodyPr>
          <a:lstStyle/>
          <a:p>
            <a:pPr marL="542925" indent="-542925">
              <a:buFont typeface="Wingdings" panose="05000000000000000000" pitchFamily="2" charset="2"/>
              <a:buChar char="q"/>
            </a:pPr>
            <a:r>
              <a:rPr lang="en-GB" sz="2500">
                <a:solidFill>
                  <a:srgbClr val="002060"/>
                </a:solidFill>
              </a:rPr>
              <a:t>You have been given a free ticket / travel / accommodation and spending money to travel to view a sporting event.</a:t>
            </a:r>
          </a:p>
          <a:p>
            <a:pPr marL="542925" indent="-542925">
              <a:buFont typeface="Wingdings" panose="05000000000000000000" pitchFamily="2" charset="2"/>
              <a:buChar char="q"/>
            </a:pPr>
            <a:endParaRPr lang="en-GB" sz="2500">
              <a:solidFill>
                <a:srgbClr val="002060"/>
              </a:solidFill>
            </a:endParaRPr>
          </a:p>
          <a:p>
            <a:pPr marL="542925" indent="-542925">
              <a:buFont typeface="Wingdings" panose="05000000000000000000" pitchFamily="2" charset="2"/>
              <a:buChar char="q"/>
            </a:pPr>
            <a:r>
              <a:rPr lang="en-GB" sz="2500">
                <a:solidFill>
                  <a:srgbClr val="002060"/>
                </a:solidFill>
              </a:rPr>
              <a:t>What sporting event would you go to? You can only name one.</a:t>
            </a:r>
          </a:p>
          <a:p>
            <a:pPr marL="542925" indent="-542925">
              <a:buFont typeface="Wingdings" panose="05000000000000000000" pitchFamily="2" charset="2"/>
              <a:buChar char="q"/>
            </a:pPr>
            <a:endParaRPr lang="en-GB" sz="2500">
              <a:solidFill>
                <a:srgbClr val="002060"/>
              </a:solidFill>
            </a:endParaRPr>
          </a:p>
          <a:p>
            <a:pPr marL="542925" indent="-542925">
              <a:buFont typeface="Wingdings" panose="05000000000000000000" pitchFamily="2" charset="2"/>
              <a:buChar char="q"/>
            </a:pPr>
            <a:r>
              <a:rPr lang="en-GB" sz="2500">
                <a:solidFill>
                  <a:srgbClr val="002060"/>
                </a:solidFill>
              </a:rPr>
              <a:t>Create a small plan and costing with travel, accommodation and ticket. Add any additional activities to the cost as well</a:t>
            </a:r>
          </a:p>
        </p:txBody>
      </p:sp>
    </p:spTree>
    <p:extLst>
      <p:ext uri="{BB962C8B-B14F-4D97-AF65-F5344CB8AC3E}">
        <p14:creationId xmlns:p14="http://schemas.microsoft.com/office/powerpoint/2010/main" val="3744191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F99407-56DE-C5B1-6CE6-88172D5C3513}"/>
              </a:ext>
            </a:extLst>
          </p:cNvPr>
          <p:cNvSpPr txBox="1"/>
          <p:nvPr/>
        </p:nvSpPr>
        <p:spPr>
          <a:xfrm>
            <a:off x="703780" y="4752268"/>
            <a:ext cx="4572000" cy="646331"/>
          </a:xfrm>
          <a:prstGeom prst="rect">
            <a:avLst/>
          </a:prstGeom>
          <a:noFill/>
        </p:spPr>
        <p:txBody>
          <a:bodyPr wrap="square">
            <a:spAutoFit/>
          </a:bodyPr>
          <a:lstStyle/>
          <a:p>
            <a:r>
              <a:rPr lang="en-GB"/>
              <a:t>https://www.bbc.co.uk/news/uk-wales-59152584</a:t>
            </a:r>
          </a:p>
        </p:txBody>
      </p:sp>
      <p:pic>
        <p:nvPicPr>
          <p:cNvPr id="7" name="Picture 6">
            <a:extLst>
              <a:ext uri="{FF2B5EF4-FFF2-40B4-BE49-F238E27FC236}">
                <a16:creationId xmlns:a16="http://schemas.microsoft.com/office/drawing/2014/main" id="{DD245C54-23A4-6495-FA44-BD71A6034B92}"/>
              </a:ext>
            </a:extLst>
          </p:cNvPr>
          <p:cNvPicPr>
            <a:picLocks noChangeAspect="1"/>
          </p:cNvPicPr>
          <p:nvPr/>
        </p:nvPicPr>
        <p:blipFill>
          <a:blip r:embed="rId2"/>
          <a:stretch>
            <a:fillRect/>
          </a:stretch>
        </p:blipFill>
        <p:spPr>
          <a:xfrm>
            <a:off x="0" y="1189014"/>
            <a:ext cx="9144000" cy="2774462"/>
          </a:xfrm>
          <a:prstGeom prst="rect">
            <a:avLst/>
          </a:prstGeom>
        </p:spPr>
      </p:pic>
    </p:spTree>
    <p:extLst>
      <p:ext uri="{BB962C8B-B14F-4D97-AF65-F5344CB8AC3E}">
        <p14:creationId xmlns:p14="http://schemas.microsoft.com/office/powerpoint/2010/main" val="2976156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o photo description available.">
            <a:extLst>
              <a:ext uri="{FF2B5EF4-FFF2-40B4-BE49-F238E27FC236}">
                <a16:creationId xmlns:a16="http://schemas.microsoft.com/office/drawing/2014/main" id="{C5FBEECD-3B31-1910-27E2-73FF7C4BB6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68262"/>
            <a:ext cx="9144000" cy="6721475"/>
          </a:xfrm>
          <a:prstGeom prst="rect">
            <a:avLst/>
          </a:prstGeom>
          <a:solidFill>
            <a:srgbClr val="FFFFFF"/>
          </a:solidFill>
        </p:spPr>
      </p:pic>
    </p:spTree>
    <p:extLst>
      <p:ext uri="{BB962C8B-B14F-4D97-AF65-F5344CB8AC3E}">
        <p14:creationId xmlns:p14="http://schemas.microsoft.com/office/powerpoint/2010/main" val="37187795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000" b="1" u="sng">
                <a:solidFill>
                  <a:srgbClr val="002060"/>
                </a:solidFill>
              </a:rPr>
              <a:t>Factors that Influence the Economic Impact of Sport Travel (</a:t>
            </a:r>
            <a:r>
              <a:rPr lang="en-GB" sz="3000" b="1" u="sng" err="1">
                <a:solidFill>
                  <a:srgbClr val="002060"/>
                </a:solidFill>
              </a:rPr>
              <a:t>Neirotti</a:t>
            </a:r>
            <a:r>
              <a:rPr lang="en-GB" sz="3000" b="1" u="sng">
                <a:solidFill>
                  <a:srgbClr val="002060"/>
                </a:solidFill>
              </a:rPr>
              <a:t>, 2015). </a:t>
            </a:r>
          </a:p>
        </p:txBody>
      </p:sp>
      <p:sp>
        <p:nvSpPr>
          <p:cNvPr id="3" name="Content Placeholder 2"/>
          <p:cNvSpPr>
            <a:spLocks noGrp="1"/>
          </p:cNvSpPr>
          <p:nvPr>
            <p:ph idx="1"/>
          </p:nvPr>
        </p:nvSpPr>
        <p:spPr>
          <a:xfrm>
            <a:off x="637081" y="1417638"/>
            <a:ext cx="8229600" cy="4355117"/>
          </a:xfrm>
        </p:spPr>
        <p:txBody>
          <a:bodyPr>
            <a:normAutofit fontScale="92500" lnSpcReduction="20000"/>
          </a:bodyPr>
          <a:lstStyle/>
          <a:p>
            <a:pPr marL="514350" indent="-514350">
              <a:buFont typeface="+mj-lt"/>
              <a:buAutoNum type="arabicPeriod"/>
            </a:pPr>
            <a:r>
              <a:rPr lang="en-GB">
                <a:solidFill>
                  <a:srgbClr val="002060"/>
                </a:solidFill>
              </a:rPr>
              <a:t>Type of sport e.g. demographics of participants.</a:t>
            </a:r>
          </a:p>
          <a:p>
            <a:pPr marL="514350" indent="-514350">
              <a:buFont typeface="+mj-lt"/>
              <a:buAutoNum type="arabicPeriod"/>
            </a:pPr>
            <a:r>
              <a:rPr lang="en-GB">
                <a:solidFill>
                  <a:srgbClr val="002060"/>
                </a:solidFill>
              </a:rPr>
              <a:t>Format and length of the event.</a:t>
            </a:r>
          </a:p>
          <a:p>
            <a:pPr marL="514350" indent="-514350">
              <a:buFont typeface="+mj-lt"/>
              <a:buAutoNum type="arabicPeriod"/>
            </a:pPr>
            <a:r>
              <a:rPr lang="en-GB">
                <a:solidFill>
                  <a:srgbClr val="002060"/>
                </a:solidFill>
              </a:rPr>
              <a:t>Team qualification and elimination process.</a:t>
            </a:r>
          </a:p>
          <a:p>
            <a:pPr marL="514350" indent="-514350">
              <a:buFont typeface="+mj-lt"/>
              <a:buAutoNum type="arabicPeriod"/>
            </a:pPr>
            <a:r>
              <a:rPr lang="en-GB">
                <a:solidFill>
                  <a:srgbClr val="002060"/>
                </a:solidFill>
              </a:rPr>
              <a:t>Level of competition.</a:t>
            </a:r>
          </a:p>
          <a:p>
            <a:pPr marL="514350" indent="-514350">
              <a:buFont typeface="+mj-lt"/>
              <a:buAutoNum type="arabicPeriod"/>
            </a:pPr>
            <a:r>
              <a:rPr lang="en-GB">
                <a:solidFill>
                  <a:srgbClr val="002060"/>
                </a:solidFill>
              </a:rPr>
              <a:t>Novelty and interest in destination.</a:t>
            </a:r>
          </a:p>
          <a:p>
            <a:pPr marL="514350" indent="-514350">
              <a:buFont typeface="+mj-lt"/>
              <a:buAutoNum type="arabicPeriod"/>
            </a:pPr>
            <a:r>
              <a:rPr lang="en-GB">
                <a:solidFill>
                  <a:srgbClr val="002060"/>
                </a:solidFill>
              </a:rPr>
              <a:t>Location of sport event in relation to business district. </a:t>
            </a:r>
          </a:p>
          <a:p>
            <a:pPr marL="514350" indent="-514350">
              <a:buFont typeface="+mj-lt"/>
              <a:buAutoNum type="arabicPeriod"/>
            </a:pPr>
            <a:r>
              <a:rPr lang="en-GB">
                <a:solidFill>
                  <a:srgbClr val="002060"/>
                </a:solidFill>
              </a:rPr>
              <a:t>Supporting infrastructure e.g. other local attractions. </a:t>
            </a:r>
          </a:p>
          <a:p>
            <a:pPr marL="514350" indent="-514350">
              <a:buFont typeface="+mj-lt"/>
              <a:buAutoNum type="arabicPeriod"/>
            </a:pPr>
            <a:endParaRPr lang="en-GB">
              <a:solidFill>
                <a:srgbClr val="002060"/>
              </a:solidFill>
            </a:endParaRPr>
          </a:p>
          <a:p>
            <a:pPr marL="514350" indent="-514350">
              <a:buFont typeface="+mj-lt"/>
              <a:buAutoNum type="arabicPeriod"/>
            </a:pPr>
            <a:endParaRPr lang="en-GB">
              <a:solidFill>
                <a:srgbClr val="002060"/>
              </a:solidFill>
            </a:endParaRPr>
          </a:p>
        </p:txBody>
      </p:sp>
    </p:spTree>
    <p:extLst>
      <p:ext uri="{BB962C8B-B14F-4D97-AF65-F5344CB8AC3E}">
        <p14:creationId xmlns:p14="http://schemas.microsoft.com/office/powerpoint/2010/main" val="573462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solidFill>
                  <a:schemeClr val="bg1"/>
                </a:solidFill>
              </a:rPr>
              <a:t>Sports Tourism Destinations?</a:t>
            </a:r>
            <a:br>
              <a:rPr lang="en-GB">
                <a:solidFill>
                  <a:schemeClr val="bg1"/>
                </a:solidFill>
              </a:rPr>
            </a:br>
            <a:endParaRPr lang="en-GB">
              <a:solidFill>
                <a:schemeClr val="bg1"/>
              </a:solidFill>
            </a:endParaRPr>
          </a:p>
        </p:txBody>
      </p:sp>
      <p:sp>
        <p:nvSpPr>
          <p:cNvPr id="6" name="AutoShape 2" descr="Bristol surf park The Wave to host first-ever international event -  Business Live">
            <a:extLst>
              <a:ext uri="{FF2B5EF4-FFF2-40B4-BE49-F238E27FC236}">
                <a16:creationId xmlns:a16="http://schemas.microsoft.com/office/drawing/2014/main" id="{BA36D28D-4C6E-13EE-E9EC-6EB63AB65385}"/>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Drone of The Wave site in Bristol">
            <a:extLst>
              <a:ext uri="{FF2B5EF4-FFF2-40B4-BE49-F238E27FC236}">
                <a16:creationId xmlns:a16="http://schemas.microsoft.com/office/drawing/2014/main" id="{E3412A19-6B28-F2E5-7CBD-E9DAEBBF978D}"/>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6" name="Picture 8" descr="The Camp at The Wave, Bristol – Updated 2023 Prices">
            <a:extLst>
              <a:ext uri="{FF2B5EF4-FFF2-40B4-BE49-F238E27FC236}">
                <a16:creationId xmlns:a16="http://schemas.microsoft.com/office/drawing/2014/main" id="{ED03AA44-5ADA-07ED-D3B4-82D8294DBB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564" y="1615009"/>
            <a:ext cx="6590871" cy="3932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77B936D-E03D-F52E-9892-E149381548BF}"/>
              </a:ext>
            </a:extLst>
          </p:cNvPr>
          <p:cNvSpPr/>
          <p:nvPr/>
        </p:nvSpPr>
        <p:spPr>
          <a:xfrm>
            <a:off x="293359" y="-111799"/>
            <a:ext cx="8557279" cy="1754326"/>
          </a:xfrm>
          <a:prstGeom prst="rect">
            <a:avLst/>
          </a:prstGeom>
          <a:noFill/>
        </p:spPr>
        <p:txBody>
          <a:bodyPr wrap="none" lIns="91440" tIns="45720" rIns="91440" bIns="45720">
            <a:spAutoFit/>
          </a:bodyPr>
          <a:lstStyle/>
          <a:p>
            <a:pPr algn="ctr"/>
            <a:r>
              <a:rPr lang="en-US" sz="5400" b="0" cap="none" spc="0">
                <a:ln w="0"/>
                <a:solidFill>
                  <a:schemeClr val="tx1"/>
                </a:solidFill>
                <a:effectLst>
                  <a:outerShdw blurRad="38100" dist="19050" dir="2700000" algn="tl" rotWithShape="0">
                    <a:schemeClr val="dk1">
                      <a:alpha val="40000"/>
                    </a:schemeClr>
                  </a:outerShdw>
                </a:effectLst>
              </a:rPr>
              <a:t>Can you name these local </a:t>
            </a:r>
          </a:p>
          <a:p>
            <a:pPr algn="ctr"/>
            <a:r>
              <a:rPr lang="en-US" sz="5400">
                <a:ln w="0"/>
                <a:effectLst>
                  <a:outerShdw blurRad="38100" dist="19050" dir="2700000" algn="tl" rotWithShape="0">
                    <a:schemeClr val="dk1">
                      <a:alpha val="40000"/>
                    </a:schemeClr>
                  </a:outerShdw>
                </a:effectLst>
              </a:rPr>
              <a:t>Sports tourism destinations</a:t>
            </a:r>
            <a:endParaRPr lang="en-US"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1616615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wearing helmets&#10;&#10;Description automatically generated with medium confidence">
            <a:extLst>
              <a:ext uri="{FF2B5EF4-FFF2-40B4-BE49-F238E27FC236}">
                <a16:creationId xmlns:a16="http://schemas.microsoft.com/office/drawing/2014/main" id="{0DEC3DF1-AC83-77FF-78B2-5DA7CFD9EE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165694"/>
            <a:ext cx="4572000" cy="3042458"/>
          </a:xfrm>
          <a:prstGeom prst="rect">
            <a:avLst/>
          </a:prstGeom>
        </p:spPr>
      </p:pic>
      <p:pic>
        <p:nvPicPr>
          <p:cNvPr id="5" name="Picture 4" descr="A group of people skydiving&#10;&#10;Description automatically generated with medium confidence">
            <a:extLst>
              <a:ext uri="{FF2B5EF4-FFF2-40B4-BE49-F238E27FC236}">
                <a16:creationId xmlns:a16="http://schemas.microsoft.com/office/drawing/2014/main" id="{4DA59B3E-0A1B-4628-1062-2A3E08BC00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5185066" cy="2876764"/>
          </a:xfrm>
          <a:prstGeom prst="rect">
            <a:avLst/>
          </a:prstGeom>
        </p:spPr>
      </p:pic>
      <p:pic>
        <p:nvPicPr>
          <p:cNvPr id="7" name="Picture 6" descr="A picture containing grass, outdoor, nature, field&#10;&#10;Description automatically generated">
            <a:extLst>
              <a:ext uri="{FF2B5EF4-FFF2-40B4-BE49-F238E27FC236}">
                <a16:creationId xmlns:a16="http://schemas.microsoft.com/office/drawing/2014/main" id="{160AD734-DE44-66D4-F97F-A9D628B83E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43062" y="2969553"/>
            <a:ext cx="5857875" cy="2686050"/>
          </a:xfrm>
          <a:prstGeom prst="rect">
            <a:avLst/>
          </a:prstGeom>
        </p:spPr>
      </p:pic>
    </p:spTree>
    <p:extLst>
      <p:ext uri="{BB962C8B-B14F-4D97-AF65-F5344CB8AC3E}">
        <p14:creationId xmlns:p14="http://schemas.microsoft.com/office/powerpoint/2010/main" val="3323053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1960" y="719753"/>
            <a:ext cx="8229600" cy="4473380"/>
          </a:xfrm>
        </p:spPr>
        <p:txBody>
          <a:bodyPr>
            <a:normAutofit lnSpcReduction="10000"/>
          </a:bodyPr>
          <a:lstStyle/>
          <a:p>
            <a:pPr marL="808038" indent="-808038">
              <a:buFont typeface="Wingdings" panose="05000000000000000000" pitchFamily="2" charset="2"/>
              <a:buChar char="q"/>
            </a:pPr>
            <a:r>
              <a:rPr lang="en-GB" sz="3700">
                <a:solidFill>
                  <a:srgbClr val="002060"/>
                </a:solidFill>
              </a:rPr>
              <a:t>Tourism destinations are places that attract and provide for the needs of visitors. </a:t>
            </a:r>
          </a:p>
          <a:p>
            <a:pPr marL="808038" indent="-808038">
              <a:buFont typeface="Wingdings" panose="05000000000000000000" pitchFamily="2" charset="2"/>
              <a:buChar char="q"/>
            </a:pPr>
            <a:r>
              <a:rPr lang="en-GB" sz="3700">
                <a:solidFill>
                  <a:srgbClr val="002060"/>
                </a:solidFill>
              </a:rPr>
              <a:t>TDs range from purpose-built resorts to entire countries; can range from historic towns, capital cities, provinces, regions to nation states. </a:t>
            </a:r>
          </a:p>
        </p:txBody>
      </p:sp>
    </p:spTree>
    <p:extLst>
      <p:ext uri="{BB962C8B-B14F-4D97-AF65-F5344CB8AC3E}">
        <p14:creationId xmlns:p14="http://schemas.microsoft.com/office/powerpoint/2010/main" val="307772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73859" y="1367041"/>
            <a:ext cx="5426762" cy="3433559"/>
          </a:xfrm>
          <a:prstGeom prst="rect">
            <a:avLst/>
          </a:prstGeom>
        </p:spPr>
      </p:pic>
      <p:sp>
        <p:nvSpPr>
          <p:cNvPr id="2" name="Title 1"/>
          <p:cNvSpPr>
            <a:spLocks noGrp="1"/>
          </p:cNvSpPr>
          <p:nvPr>
            <p:ph type="title"/>
          </p:nvPr>
        </p:nvSpPr>
        <p:spPr>
          <a:xfrm>
            <a:off x="224790" y="2403361"/>
            <a:ext cx="8724900" cy="1143000"/>
          </a:xfrm>
          <a:noFill/>
        </p:spPr>
        <p:txBody>
          <a:bodyPr>
            <a:normAutofit fontScale="90000"/>
          </a:bodyPr>
          <a:lstStyle/>
          <a:p>
            <a:r>
              <a:rPr lang="en-GB" sz="3000" b="1" u="sng">
                <a:solidFill>
                  <a:srgbClr val="002060"/>
                </a:solidFill>
              </a:rPr>
              <a:t>Task: How can sport help to develop Swansea Bay as a tourist destination? (20 mins.) </a:t>
            </a: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r>
              <a:rPr lang="en-GB" sz="3000" b="1" u="sng">
                <a:solidFill>
                  <a:srgbClr val="002060"/>
                </a:solidFill>
              </a:rPr>
              <a:t>Identify 5 current sports tourism offers and 5 new offers/TD opportunities. </a:t>
            </a:r>
          </a:p>
        </p:txBody>
      </p:sp>
    </p:spTree>
    <p:extLst>
      <p:ext uri="{BB962C8B-B14F-4D97-AF65-F5344CB8AC3E}">
        <p14:creationId xmlns:p14="http://schemas.microsoft.com/office/powerpoint/2010/main" val="33825226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u="sng">
                <a:solidFill>
                  <a:srgbClr val="002060"/>
                </a:solidFill>
              </a:rPr>
              <a:t>Destination Resources </a:t>
            </a:r>
          </a:p>
        </p:txBody>
      </p:sp>
      <p:sp>
        <p:nvSpPr>
          <p:cNvPr id="3" name="Content Placeholder 2"/>
          <p:cNvSpPr>
            <a:spLocks noGrp="1"/>
          </p:cNvSpPr>
          <p:nvPr>
            <p:ph idx="1"/>
          </p:nvPr>
        </p:nvSpPr>
        <p:spPr>
          <a:xfrm>
            <a:off x="653969" y="1270322"/>
            <a:ext cx="8137003" cy="4321010"/>
          </a:xfrm>
        </p:spPr>
        <p:txBody>
          <a:bodyPr>
            <a:noAutofit/>
          </a:bodyPr>
          <a:lstStyle/>
          <a:p>
            <a:pPr>
              <a:buFont typeface="Wingdings" panose="05000000000000000000" pitchFamily="2" charset="2"/>
              <a:buChar char="§"/>
            </a:pPr>
            <a:r>
              <a:rPr lang="en-GB" sz="3500" b="1" u="sng">
                <a:solidFill>
                  <a:srgbClr val="002060"/>
                </a:solidFill>
              </a:rPr>
              <a:t>Sports venues </a:t>
            </a:r>
            <a:r>
              <a:rPr lang="en-GB" sz="3500">
                <a:solidFill>
                  <a:srgbClr val="002060"/>
                </a:solidFill>
              </a:rPr>
              <a:t>– stadia, arenas, training facilities, sports science resources, sports medicine facilities (Maier and Weber, 1993).</a:t>
            </a:r>
          </a:p>
          <a:p>
            <a:pPr>
              <a:buFont typeface="Wingdings" panose="05000000000000000000" pitchFamily="2" charset="2"/>
              <a:buChar char="§"/>
            </a:pPr>
            <a:r>
              <a:rPr lang="en-GB" sz="3500" b="1" u="sng">
                <a:solidFill>
                  <a:srgbClr val="002060"/>
                </a:solidFill>
              </a:rPr>
              <a:t>Built and/or nature based facilities</a:t>
            </a:r>
            <a:r>
              <a:rPr lang="en-GB" sz="3500">
                <a:solidFill>
                  <a:srgbClr val="002060"/>
                </a:solidFill>
              </a:rPr>
              <a:t>.</a:t>
            </a:r>
          </a:p>
          <a:p>
            <a:pPr>
              <a:buFont typeface="Wingdings" panose="05000000000000000000" pitchFamily="2" charset="2"/>
              <a:buChar char="§"/>
            </a:pPr>
            <a:r>
              <a:rPr lang="en-GB" sz="3500" b="1" u="sng">
                <a:solidFill>
                  <a:srgbClr val="002060"/>
                </a:solidFill>
              </a:rPr>
              <a:t>The tourism infrastructure </a:t>
            </a:r>
            <a:r>
              <a:rPr lang="en-GB" sz="3500">
                <a:solidFill>
                  <a:srgbClr val="002060"/>
                </a:solidFill>
              </a:rPr>
              <a:t>e.g. accommodation, transport. </a:t>
            </a:r>
          </a:p>
          <a:p>
            <a:endParaRPr lang="en-GB" sz="2700"/>
          </a:p>
        </p:txBody>
      </p:sp>
    </p:spTree>
    <p:extLst>
      <p:ext uri="{BB962C8B-B14F-4D97-AF65-F5344CB8AC3E}">
        <p14:creationId xmlns:p14="http://schemas.microsoft.com/office/powerpoint/2010/main" val="3664333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092" y="1417638"/>
            <a:ext cx="8229600" cy="4206694"/>
          </a:xfrm>
        </p:spPr>
        <p:txBody>
          <a:bodyPr>
            <a:normAutofit/>
          </a:bodyPr>
          <a:lstStyle/>
          <a:p>
            <a:pPr marL="542925" indent="-542925">
              <a:buFont typeface="Wingdings" panose="05000000000000000000" pitchFamily="2" charset="2"/>
              <a:buChar char="§"/>
            </a:pPr>
            <a:r>
              <a:rPr lang="en-GB">
                <a:solidFill>
                  <a:srgbClr val="002060"/>
                </a:solidFill>
              </a:rPr>
              <a:t>Proximity to visitor markets and accessibility. </a:t>
            </a:r>
          </a:p>
          <a:p>
            <a:pPr marL="542925" indent="-542925">
              <a:buFont typeface="Wingdings" panose="05000000000000000000" pitchFamily="2" charset="2"/>
              <a:buChar char="§"/>
            </a:pPr>
            <a:r>
              <a:rPr lang="en-GB">
                <a:solidFill>
                  <a:srgbClr val="002060"/>
                </a:solidFill>
              </a:rPr>
              <a:t>Political support, policy and planning agencies.</a:t>
            </a:r>
          </a:p>
          <a:p>
            <a:pPr marL="542925" indent="-542925">
              <a:buFont typeface="Wingdings" panose="05000000000000000000" pitchFamily="2" charset="2"/>
              <a:buChar char="§"/>
            </a:pPr>
            <a:r>
              <a:rPr lang="en-GB">
                <a:solidFill>
                  <a:srgbClr val="002060"/>
                </a:solidFill>
              </a:rPr>
              <a:t>Finance – capital investment.</a:t>
            </a:r>
          </a:p>
          <a:p>
            <a:pPr marL="542925" indent="-542925">
              <a:buFont typeface="Wingdings" panose="05000000000000000000" pitchFamily="2" charset="2"/>
              <a:buChar char="§"/>
            </a:pPr>
            <a:r>
              <a:rPr lang="en-GB">
                <a:solidFill>
                  <a:srgbClr val="002060"/>
                </a:solidFill>
              </a:rPr>
              <a:t>Culture and uniqueness of destinations e.g. Wimbledon, Masters Golf.  </a:t>
            </a:r>
          </a:p>
          <a:p>
            <a:pPr marL="0" indent="0">
              <a:buNone/>
            </a:pPr>
            <a:endParaRPr lang="en-GB"/>
          </a:p>
          <a:p>
            <a:endParaRPr lang="en-GB"/>
          </a:p>
          <a:p>
            <a:endParaRPr lang="en-GB"/>
          </a:p>
        </p:txBody>
      </p:sp>
      <p:sp>
        <p:nvSpPr>
          <p:cNvPr id="4" name="Title 1"/>
          <p:cNvSpPr>
            <a:spLocks noGrp="1"/>
          </p:cNvSpPr>
          <p:nvPr>
            <p:ph type="title"/>
          </p:nvPr>
        </p:nvSpPr>
        <p:spPr/>
        <p:txBody>
          <a:bodyPr/>
          <a:lstStyle/>
          <a:p>
            <a:r>
              <a:rPr lang="en-GB" b="1" u="sng">
                <a:solidFill>
                  <a:srgbClr val="002060"/>
                </a:solidFill>
              </a:rPr>
              <a:t>Destination Resources </a:t>
            </a:r>
          </a:p>
        </p:txBody>
      </p:sp>
    </p:spTree>
    <p:extLst>
      <p:ext uri="{BB962C8B-B14F-4D97-AF65-F5344CB8AC3E}">
        <p14:creationId xmlns:p14="http://schemas.microsoft.com/office/powerpoint/2010/main" val="23074999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solidFill>
                  <a:srgbClr val="002060"/>
                </a:solidFill>
              </a:rPr>
              <a:t>The leisure &amp; destination functions of modern stadiums</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6837" y="1646499"/>
            <a:ext cx="5221817" cy="3916363"/>
          </a:xfrm>
          <a:effectLst>
            <a:softEdge rad="76200"/>
          </a:effectLst>
        </p:spPr>
      </p:pic>
    </p:spTree>
    <p:extLst>
      <p:ext uri="{BB962C8B-B14F-4D97-AF65-F5344CB8AC3E}">
        <p14:creationId xmlns:p14="http://schemas.microsoft.com/office/powerpoint/2010/main" val="6844918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729" y="5527"/>
            <a:ext cx="8229600" cy="1143000"/>
          </a:xfrm>
        </p:spPr>
        <p:txBody>
          <a:bodyPr/>
          <a:lstStyle/>
          <a:p>
            <a:r>
              <a:rPr lang="en-GB" b="1" u="sng">
                <a:solidFill>
                  <a:srgbClr val="002060"/>
                </a:solidFill>
              </a:rPr>
              <a:t>Stadiums</a:t>
            </a:r>
          </a:p>
        </p:txBody>
      </p:sp>
      <p:sp>
        <p:nvSpPr>
          <p:cNvPr id="3" name="Content Placeholder 2"/>
          <p:cNvSpPr>
            <a:spLocks noGrp="1"/>
          </p:cNvSpPr>
          <p:nvPr>
            <p:ph idx="1"/>
          </p:nvPr>
        </p:nvSpPr>
        <p:spPr>
          <a:xfrm>
            <a:off x="526648" y="1032780"/>
            <a:ext cx="8229600" cy="4888335"/>
          </a:xfrm>
        </p:spPr>
        <p:txBody>
          <a:bodyPr>
            <a:normAutofit/>
          </a:bodyPr>
          <a:lstStyle/>
          <a:p>
            <a:pPr marL="717550" indent="-717550">
              <a:buFont typeface="Wingdings" panose="05000000000000000000" pitchFamily="2" charset="2"/>
              <a:buChar char="q"/>
            </a:pPr>
            <a:r>
              <a:rPr lang="en-GB">
                <a:solidFill>
                  <a:srgbClr val="002060"/>
                </a:solidFill>
              </a:rPr>
              <a:t>Part of the tourism infrastructure and appeal of a city.</a:t>
            </a:r>
          </a:p>
          <a:p>
            <a:pPr marL="717550" indent="-717550">
              <a:buFont typeface="Wingdings" panose="05000000000000000000" pitchFamily="2" charset="2"/>
              <a:buChar char="q"/>
            </a:pPr>
            <a:r>
              <a:rPr lang="en-GB">
                <a:solidFill>
                  <a:srgbClr val="002060"/>
                </a:solidFill>
              </a:rPr>
              <a:t>Simply – sports events in stadiums, especially high profile ones, attract tourists. </a:t>
            </a:r>
          </a:p>
          <a:p>
            <a:pPr marL="717550" indent="-717550">
              <a:buFont typeface="Wingdings" panose="05000000000000000000" pitchFamily="2" charset="2"/>
              <a:buChar char="q"/>
            </a:pPr>
            <a:r>
              <a:rPr lang="en-GB">
                <a:solidFill>
                  <a:srgbClr val="002060"/>
                </a:solidFill>
              </a:rPr>
              <a:t>Plus… the “landmark buildings, the </a:t>
            </a:r>
            <a:r>
              <a:rPr lang="en-GB" b="1">
                <a:solidFill>
                  <a:srgbClr val="FF0000"/>
                </a:solidFill>
              </a:rPr>
              <a:t>‘cathedrals of sport’,</a:t>
            </a:r>
            <a:r>
              <a:rPr lang="en-GB">
                <a:solidFill>
                  <a:srgbClr val="002060"/>
                </a:solidFill>
              </a:rPr>
              <a:t> have now become attractions in their own right.  Iconic </a:t>
            </a:r>
            <a:r>
              <a:rPr lang="en-GB" u="sng">
                <a:solidFill>
                  <a:srgbClr val="002060"/>
                </a:solidFill>
              </a:rPr>
              <a:t>symbols of a city’s vitality</a:t>
            </a:r>
            <a:r>
              <a:rPr lang="en-GB">
                <a:solidFill>
                  <a:srgbClr val="002060"/>
                </a:solidFill>
              </a:rPr>
              <a:t>,” </a:t>
            </a:r>
            <a:r>
              <a:rPr lang="en-GB" sz="2000">
                <a:solidFill>
                  <a:srgbClr val="002060"/>
                </a:solidFill>
              </a:rPr>
              <a:t>Stevens (2015, p.206).  </a:t>
            </a:r>
          </a:p>
        </p:txBody>
      </p:sp>
    </p:spTree>
    <p:extLst>
      <p:ext uri="{BB962C8B-B14F-4D97-AF65-F5344CB8AC3E}">
        <p14:creationId xmlns:p14="http://schemas.microsoft.com/office/powerpoint/2010/main" val="22273863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729468"/>
          </a:xfrm>
          <a:prstGeom prst="rect">
            <a:avLst/>
          </a:prstGeom>
        </p:spPr>
      </p:pic>
    </p:spTree>
    <p:extLst>
      <p:ext uri="{BB962C8B-B14F-4D97-AF65-F5344CB8AC3E}">
        <p14:creationId xmlns:p14="http://schemas.microsoft.com/office/powerpoint/2010/main" val="18542714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44001" cy="5719885"/>
          </a:xfrm>
        </p:spPr>
      </p:pic>
    </p:spTree>
    <p:extLst>
      <p:ext uri="{BB962C8B-B14F-4D97-AF65-F5344CB8AC3E}">
        <p14:creationId xmlns:p14="http://schemas.microsoft.com/office/powerpoint/2010/main" val="12785623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9144000" cy="5717894"/>
          </a:xfrm>
        </p:spPr>
      </p:pic>
    </p:spTree>
    <p:extLst>
      <p:ext uri="{BB962C8B-B14F-4D97-AF65-F5344CB8AC3E}">
        <p14:creationId xmlns:p14="http://schemas.microsoft.com/office/powerpoint/2010/main" val="38657742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4602"/>
          </a:xfrm>
        </p:spPr>
      </p:pic>
    </p:spTree>
    <p:extLst>
      <p:ext uri="{BB962C8B-B14F-4D97-AF65-F5344CB8AC3E}">
        <p14:creationId xmlns:p14="http://schemas.microsoft.com/office/powerpoint/2010/main" val="26739188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9144000" cy="5701925"/>
          </a:xfrm>
        </p:spPr>
      </p:pic>
    </p:spTree>
    <p:extLst>
      <p:ext uri="{BB962C8B-B14F-4D97-AF65-F5344CB8AC3E}">
        <p14:creationId xmlns:p14="http://schemas.microsoft.com/office/powerpoint/2010/main" val="25072092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9144000" cy="5729468"/>
          </a:xfrm>
          <a:prstGeom prst="rect">
            <a:avLst/>
          </a:prstGeom>
        </p:spPr>
      </p:pic>
    </p:spTree>
    <p:extLst>
      <p:ext uri="{BB962C8B-B14F-4D97-AF65-F5344CB8AC3E}">
        <p14:creationId xmlns:p14="http://schemas.microsoft.com/office/powerpoint/2010/main" val="25353417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9144000" cy="5717894"/>
          </a:xfrm>
        </p:spPr>
      </p:pic>
    </p:spTree>
    <p:extLst>
      <p:ext uri="{BB962C8B-B14F-4D97-AF65-F5344CB8AC3E}">
        <p14:creationId xmlns:p14="http://schemas.microsoft.com/office/powerpoint/2010/main" val="6831099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3426"/>
          </a:xfrm>
        </p:spPr>
      </p:pic>
    </p:spTree>
    <p:extLst>
      <p:ext uri="{BB962C8B-B14F-4D97-AF65-F5344CB8AC3E}">
        <p14:creationId xmlns:p14="http://schemas.microsoft.com/office/powerpoint/2010/main" val="9509010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6319"/>
          </a:xfrm>
        </p:spPr>
      </p:pic>
    </p:spTree>
    <p:extLst>
      <p:ext uri="{BB962C8B-B14F-4D97-AF65-F5344CB8AC3E}">
        <p14:creationId xmlns:p14="http://schemas.microsoft.com/office/powerpoint/2010/main" val="32914867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927" y="1548881"/>
            <a:ext cx="8724122" cy="3221369"/>
          </a:xfrm>
        </p:spPr>
        <p:txBody>
          <a:bodyPr>
            <a:noAutofit/>
          </a:bodyPr>
          <a:lstStyle/>
          <a:p>
            <a:pPr marL="0" indent="0" algn="ctr">
              <a:buNone/>
            </a:pPr>
            <a:r>
              <a:rPr lang="en-GB" sz="4500" b="1">
                <a:solidFill>
                  <a:srgbClr val="002060"/>
                </a:solidFill>
              </a:rPr>
              <a:t>What roles can stadiums play? </a:t>
            </a:r>
          </a:p>
          <a:p>
            <a:pPr marL="0" indent="0" algn="ctr">
              <a:buNone/>
            </a:pPr>
            <a:r>
              <a:rPr lang="en-GB" sz="4500" b="1">
                <a:solidFill>
                  <a:srgbClr val="002060"/>
                </a:solidFill>
              </a:rPr>
              <a:t>What impacts can they have?</a:t>
            </a:r>
          </a:p>
          <a:p>
            <a:pPr marL="0" indent="0" algn="ctr">
              <a:buNone/>
            </a:pPr>
            <a:r>
              <a:rPr lang="en-GB" sz="4500" b="1">
                <a:solidFill>
                  <a:srgbClr val="002060"/>
                </a:solidFill>
              </a:rPr>
              <a:t>Class discussion</a:t>
            </a:r>
          </a:p>
        </p:txBody>
      </p:sp>
    </p:spTree>
    <p:extLst>
      <p:ext uri="{BB962C8B-B14F-4D97-AF65-F5344CB8AC3E}">
        <p14:creationId xmlns:p14="http://schemas.microsoft.com/office/powerpoint/2010/main" val="26584836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2084" y="625151"/>
            <a:ext cx="8229600" cy="4556450"/>
          </a:xfrm>
        </p:spPr>
        <p:txBody>
          <a:bodyPr>
            <a:noAutofit/>
          </a:bodyPr>
          <a:lstStyle/>
          <a:p>
            <a:pPr marL="531813" indent="-531813">
              <a:buFont typeface="Wingdings" panose="05000000000000000000" pitchFamily="2" charset="2"/>
              <a:buChar char="§"/>
            </a:pPr>
            <a:r>
              <a:rPr lang="en-GB" sz="2500">
                <a:solidFill>
                  <a:srgbClr val="002060"/>
                </a:solidFill>
              </a:rPr>
              <a:t>Can provide the </a:t>
            </a:r>
            <a:r>
              <a:rPr lang="en-GB" sz="2500" b="1" u="sng">
                <a:solidFill>
                  <a:srgbClr val="002060"/>
                </a:solidFill>
              </a:rPr>
              <a:t>platform for tourism marketing </a:t>
            </a:r>
            <a:r>
              <a:rPr lang="en-GB" sz="2500">
                <a:solidFill>
                  <a:srgbClr val="002060"/>
                </a:solidFill>
              </a:rPr>
              <a:t>strategies </a:t>
            </a:r>
            <a:r>
              <a:rPr lang="en-GB" sz="1500">
                <a:solidFill>
                  <a:srgbClr val="002060"/>
                </a:solidFill>
              </a:rPr>
              <a:t>(Neill, 1993). </a:t>
            </a:r>
          </a:p>
          <a:p>
            <a:pPr marL="531813" indent="-531813">
              <a:buFont typeface="Wingdings" panose="05000000000000000000" pitchFamily="2" charset="2"/>
              <a:buChar char="§"/>
            </a:pPr>
            <a:r>
              <a:rPr lang="en-GB" sz="2500">
                <a:solidFill>
                  <a:srgbClr val="002060"/>
                </a:solidFill>
              </a:rPr>
              <a:t>Can hold the </a:t>
            </a:r>
            <a:r>
              <a:rPr lang="en-GB" sz="2500" b="1" u="sng">
                <a:solidFill>
                  <a:srgbClr val="002060"/>
                </a:solidFill>
              </a:rPr>
              <a:t>key to successful bids </a:t>
            </a:r>
            <a:r>
              <a:rPr lang="en-GB" sz="2500">
                <a:solidFill>
                  <a:srgbClr val="002060"/>
                </a:solidFill>
              </a:rPr>
              <a:t>for major sports events or position themselves as a sports tourist destination </a:t>
            </a:r>
            <a:r>
              <a:rPr lang="en-GB" sz="1500">
                <a:solidFill>
                  <a:srgbClr val="002060"/>
                </a:solidFill>
              </a:rPr>
              <a:t>(Whitson and Macintosh, 1993) </a:t>
            </a:r>
          </a:p>
          <a:p>
            <a:pPr marL="531813" indent="-531813">
              <a:buFont typeface="Wingdings" panose="05000000000000000000" pitchFamily="2" charset="2"/>
              <a:buChar char="§"/>
            </a:pPr>
            <a:r>
              <a:rPr lang="en-GB" sz="2500">
                <a:solidFill>
                  <a:srgbClr val="002060"/>
                </a:solidFill>
              </a:rPr>
              <a:t>Vital for </a:t>
            </a:r>
            <a:r>
              <a:rPr lang="en-GB" sz="2500" b="1" u="sng">
                <a:solidFill>
                  <a:srgbClr val="002060"/>
                </a:solidFill>
              </a:rPr>
              <a:t>attracting and retaining major league sports teams</a:t>
            </a:r>
            <a:r>
              <a:rPr lang="en-GB" sz="2500">
                <a:solidFill>
                  <a:srgbClr val="002060"/>
                </a:solidFill>
              </a:rPr>
              <a:t> – ‘hallmark’ teams (USA especially.)</a:t>
            </a:r>
          </a:p>
          <a:p>
            <a:pPr marL="531813" indent="-531813">
              <a:buFont typeface="Wingdings" panose="05000000000000000000" pitchFamily="2" charset="2"/>
              <a:buChar char="§"/>
            </a:pPr>
            <a:r>
              <a:rPr lang="en-GB" sz="2500">
                <a:solidFill>
                  <a:srgbClr val="002060"/>
                </a:solidFill>
              </a:rPr>
              <a:t>Construction </a:t>
            </a:r>
            <a:r>
              <a:rPr lang="en-GB" sz="2500" b="1" u="sng">
                <a:solidFill>
                  <a:srgbClr val="002060"/>
                </a:solidFill>
              </a:rPr>
              <a:t>becomes a tool for stimulating public and private investment</a:t>
            </a:r>
            <a:r>
              <a:rPr lang="en-GB" sz="2500">
                <a:solidFill>
                  <a:srgbClr val="002060"/>
                </a:solidFill>
              </a:rPr>
              <a:t> aimed at urban development (e.g. Milton Keynes) and regeneration (e.g. Manchester).</a:t>
            </a:r>
          </a:p>
          <a:p>
            <a:pPr marL="531813" indent="-531813">
              <a:buFont typeface="Wingdings" panose="05000000000000000000" pitchFamily="2" charset="2"/>
              <a:buChar char="§"/>
            </a:pPr>
            <a:r>
              <a:rPr lang="en-GB" sz="2500">
                <a:solidFill>
                  <a:srgbClr val="002060"/>
                </a:solidFill>
              </a:rPr>
              <a:t>Non-pecuniary benefits e.g. </a:t>
            </a:r>
            <a:r>
              <a:rPr lang="en-GB" sz="2500" b="1" u="sng">
                <a:solidFill>
                  <a:srgbClr val="002060"/>
                </a:solidFill>
              </a:rPr>
              <a:t>civic pride, profile</a:t>
            </a:r>
            <a:r>
              <a:rPr lang="en-GB" sz="2500">
                <a:solidFill>
                  <a:srgbClr val="002060"/>
                </a:solidFill>
              </a:rPr>
              <a:t>.  </a:t>
            </a:r>
          </a:p>
        </p:txBody>
      </p:sp>
    </p:spTree>
    <p:extLst>
      <p:ext uri="{BB962C8B-B14F-4D97-AF65-F5344CB8AC3E}">
        <p14:creationId xmlns:p14="http://schemas.microsoft.com/office/powerpoint/2010/main" val="18718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solidFill>
                  <a:srgbClr val="002060"/>
                </a:solidFill>
              </a:rPr>
              <a:t>Stadia as the Tourist Attraction</a:t>
            </a:r>
          </a:p>
        </p:txBody>
      </p:sp>
      <p:sp>
        <p:nvSpPr>
          <p:cNvPr id="3" name="Content Placeholder 2"/>
          <p:cNvSpPr>
            <a:spLocks noGrp="1"/>
          </p:cNvSpPr>
          <p:nvPr>
            <p:ph idx="1"/>
          </p:nvPr>
        </p:nvSpPr>
        <p:spPr>
          <a:xfrm>
            <a:off x="457200" y="1417638"/>
            <a:ext cx="8229600" cy="4278624"/>
          </a:xfrm>
        </p:spPr>
        <p:txBody>
          <a:bodyPr>
            <a:normAutofit/>
          </a:bodyPr>
          <a:lstStyle/>
          <a:p>
            <a:r>
              <a:rPr lang="en-GB">
                <a:solidFill>
                  <a:srgbClr val="002060"/>
                </a:solidFill>
              </a:rPr>
              <a:t>Stadiums are increasingly attractions in the own right.</a:t>
            </a:r>
          </a:p>
          <a:p>
            <a:r>
              <a:rPr lang="en-GB">
                <a:solidFill>
                  <a:srgbClr val="002060"/>
                </a:solidFill>
              </a:rPr>
              <a:t>Increasingly incorporate conference and meetings facilities and other methods for attracting casual visitors  e.g. stadium tours, halls of fame </a:t>
            </a:r>
            <a:r>
              <a:rPr lang="en-GB" err="1">
                <a:solidFill>
                  <a:srgbClr val="002060"/>
                </a:solidFill>
              </a:rPr>
              <a:t>e.g</a:t>
            </a:r>
            <a:r>
              <a:rPr lang="en-GB">
                <a:solidFill>
                  <a:srgbClr val="002060"/>
                </a:solidFill>
              </a:rPr>
              <a:t> World of Rugby.</a:t>
            </a:r>
          </a:p>
          <a:p>
            <a:r>
              <a:rPr lang="en-GB">
                <a:solidFill>
                  <a:srgbClr val="002060"/>
                </a:solidFill>
              </a:rPr>
              <a:t>Mix of developments is increasingly varied – including hotels, cinemas, retail etc. </a:t>
            </a:r>
          </a:p>
          <a:p>
            <a:endParaRPr lang="en-GB">
              <a:solidFill>
                <a:srgbClr val="002060"/>
              </a:solidFill>
            </a:endParaRPr>
          </a:p>
        </p:txBody>
      </p:sp>
    </p:spTree>
    <p:extLst>
      <p:ext uri="{BB962C8B-B14F-4D97-AF65-F5344CB8AC3E}">
        <p14:creationId xmlns:p14="http://schemas.microsoft.com/office/powerpoint/2010/main" val="1658264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Lovely Wedding at Liverpool FC Anfield Congratulations Mr &amp; Mrs Flow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23" y="545571"/>
            <a:ext cx="3248025" cy="48768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ugby Themed Wedding - Michelle Huggleston Photograph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3702" y="1091996"/>
            <a:ext cx="5373042" cy="3580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5745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9838" y="243068"/>
            <a:ext cx="8704162" cy="2438367"/>
          </a:xfrm>
        </p:spPr>
        <p:txBody>
          <a:bodyPr>
            <a:normAutofit/>
          </a:bodyPr>
          <a:lstStyle/>
          <a:p>
            <a:pPr marL="0" indent="0">
              <a:buNone/>
            </a:pPr>
            <a:r>
              <a:rPr lang="en-GB" sz="2500"/>
              <a:t>Stadiums, especially those with a multi-purpose capability… play a fundamental role in creating opportunities to exploit the interrelationship between sport and tourism </a:t>
            </a:r>
            <a:r>
              <a:rPr lang="en-GB" sz="1500"/>
              <a:t>(Stevens, 2005: 207)</a:t>
            </a:r>
          </a:p>
        </p:txBody>
      </p:sp>
      <p:pic>
        <p:nvPicPr>
          <p:cNvPr id="5"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2194" y="1588626"/>
            <a:ext cx="5320494" cy="3990371"/>
          </a:xfrm>
          <a:prstGeom prst="rect">
            <a:avLst/>
          </a:prstGeom>
          <a:effectLst>
            <a:softEdge rad="76200"/>
          </a:effectLst>
        </p:spPr>
      </p:pic>
    </p:spTree>
    <p:extLst>
      <p:ext uri="{BB962C8B-B14F-4D97-AF65-F5344CB8AC3E}">
        <p14:creationId xmlns:p14="http://schemas.microsoft.com/office/powerpoint/2010/main" val="2535511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0945"/>
            <a:ext cx="8229600" cy="1143000"/>
          </a:xfrm>
        </p:spPr>
        <p:txBody>
          <a:bodyPr>
            <a:normAutofit/>
          </a:bodyPr>
          <a:lstStyle/>
          <a:p>
            <a:r>
              <a:rPr lang="en-GB" b="1" u="sng">
                <a:solidFill>
                  <a:srgbClr val="002060"/>
                </a:solidFill>
              </a:rPr>
              <a:t>3 main trends</a:t>
            </a:r>
            <a:endParaRPr lang="en-GB" sz="1700" b="1">
              <a:solidFill>
                <a:srgbClr val="002060"/>
              </a:solidFill>
            </a:endParaRPr>
          </a:p>
        </p:txBody>
      </p:sp>
      <p:sp>
        <p:nvSpPr>
          <p:cNvPr id="3" name="Content Placeholder 2"/>
          <p:cNvSpPr>
            <a:spLocks noGrp="1"/>
          </p:cNvSpPr>
          <p:nvPr>
            <p:ph idx="1"/>
          </p:nvPr>
        </p:nvSpPr>
        <p:spPr>
          <a:xfrm>
            <a:off x="457200" y="868833"/>
            <a:ext cx="8374284" cy="4764147"/>
          </a:xfrm>
        </p:spPr>
        <p:txBody>
          <a:bodyPr>
            <a:normAutofit fontScale="92500" lnSpcReduction="20000"/>
          </a:bodyPr>
          <a:lstStyle/>
          <a:p>
            <a:pPr marL="514350" indent="-514350">
              <a:buAutoNum type="arabicPeriod"/>
            </a:pPr>
            <a:r>
              <a:rPr lang="en-GB">
                <a:solidFill>
                  <a:srgbClr val="002060"/>
                </a:solidFill>
              </a:rPr>
              <a:t>Creation of multi-use destination areas based upon a major stadium of 50,000 plus.  </a:t>
            </a:r>
            <a:r>
              <a:rPr lang="en-GB" sz="1800">
                <a:solidFill>
                  <a:srgbClr val="002060"/>
                </a:solidFill>
              </a:rPr>
              <a:t>E.g. Sport City, Manchester.</a:t>
            </a:r>
          </a:p>
          <a:p>
            <a:pPr marL="514350" indent="-514350">
              <a:buAutoNum type="arabicPeriod"/>
            </a:pPr>
            <a:r>
              <a:rPr lang="en-GB">
                <a:solidFill>
                  <a:srgbClr val="002060"/>
                </a:solidFill>
              </a:rPr>
              <a:t>An investment in the aesthetics of stadia and their settings, as well as the amenities in order to reflect heritage, create visual icons, visitor interest and curiosity etc.  </a:t>
            </a:r>
            <a:r>
              <a:rPr lang="en-GB" sz="1600">
                <a:solidFill>
                  <a:srgbClr val="002060"/>
                </a:solidFill>
              </a:rPr>
              <a:t>E.g. White Heart Lane.</a:t>
            </a:r>
          </a:p>
          <a:p>
            <a:pPr marL="514350" indent="-514350">
              <a:buAutoNum type="arabicPeriod"/>
            </a:pPr>
            <a:r>
              <a:rPr lang="en-GB">
                <a:solidFill>
                  <a:srgbClr val="002060"/>
                </a:solidFill>
              </a:rPr>
              <a:t>Investment to make the stadium itself an attraction, with developments within the fabric of the building that go beyond the expected (e.g. conference suites), such as casinos, theme parks, spa facilities. </a:t>
            </a:r>
          </a:p>
        </p:txBody>
      </p:sp>
      <p:sp>
        <p:nvSpPr>
          <p:cNvPr id="4" name="Rectangle 3"/>
          <p:cNvSpPr/>
          <p:nvPr/>
        </p:nvSpPr>
        <p:spPr>
          <a:xfrm>
            <a:off x="5861353" y="5263648"/>
            <a:ext cx="3185487" cy="369332"/>
          </a:xfrm>
          <a:prstGeom prst="rect">
            <a:avLst/>
          </a:prstGeom>
        </p:spPr>
        <p:txBody>
          <a:bodyPr wrap="none">
            <a:spAutoFit/>
          </a:bodyPr>
          <a:lstStyle/>
          <a:p>
            <a:r>
              <a:rPr lang="en-GB" b="1">
                <a:solidFill>
                  <a:srgbClr val="002060"/>
                </a:solidFill>
              </a:rPr>
              <a:t>Stevens (2005, pp.217- 218)</a:t>
            </a:r>
            <a:endParaRPr lang="en-GB"/>
          </a:p>
        </p:txBody>
      </p:sp>
    </p:spTree>
    <p:extLst>
      <p:ext uri="{BB962C8B-B14F-4D97-AF65-F5344CB8AC3E}">
        <p14:creationId xmlns:p14="http://schemas.microsoft.com/office/powerpoint/2010/main" val="4168950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9144000" cy="5717894"/>
          </a:xfrm>
        </p:spPr>
      </p:pic>
    </p:spTree>
    <p:extLst>
      <p:ext uri="{BB962C8B-B14F-4D97-AF65-F5344CB8AC3E}">
        <p14:creationId xmlns:p14="http://schemas.microsoft.com/office/powerpoint/2010/main" val="41202884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875" y="516033"/>
            <a:ext cx="8229600" cy="1143000"/>
          </a:xfrm>
        </p:spPr>
        <p:txBody>
          <a:bodyPr>
            <a:noAutofit/>
          </a:bodyPr>
          <a:lstStyle/>
          <a:p>
            <a:r>
              <a:rPr lang="en-GB" sz="6000" b="1" u="sng">
                <a:solidFill>
                  <a:srgbClr val="002060"/>
                </a:solidFill>
              </a:rPr>
              <a:t>Case Study: Wales</a:t>
            </a:r>
          </a:p>
        </p:txBody>
      </p:sp>
      <p:pic>
        <p:nvPicPr>
          <p:cNvPr id="6" name="Picture 5"/>
          <p:cNvPicPr>
            <a:picLocks noChangeAspect="1"/>
          </p:cNvPicPr>
          <p:nvPr/>
        </p:nvPicPr>
        <p:blipFill>
          <a:blip r:embed="rId2"/>
          <a:stretch>
            <a:fillRect/>
          </a:stretch>
        </p:blipFill>
        <p:spPr>
          <a:xfrm>
            <a:off x="0" y="1801908"/>
            <a:ext cx="9144000" cy="2947915"/>
          </a:xfrm>
          <a:prstGeom prst="rect">
            <a:avLst/>
          </a:prstGeom>
        </p:spPr>
      </p:pic>
    </p:spTree>
    <p:extLst>
      <p:ext uri="{BB962C8B-B14F-4D97-AF65-F5344CB8AC3E}">
        <p14:creationId xmlns:p14="http://schemas.microsoft.com/office/powerpoint/2010/main" val="8284146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Case Study: Wales</a:t>
            </a:r>
          </a:p>
        </p:txBody>
      </p:sp>
      <p:sp>
        <p:nvSpPr>
          <p:cNvPr id="3" name="Content Placeholder 2"/>
          <p:cNvSpPr>
            <a:spLocks noGrp="1"/>
          </p:cNvSpPr>
          <p:nvPr>
            <p:ph idx="1"/>
          </p:nvPr>
        </p:nvSpPr>
        <p:spPr>
          <a:xfrm>
            <a:off x="457200" y="1417638"/>
            <a:ext cx="8327985" cy="4485450"/>
          </a:xfrm>
        </p:spPr>
        <p:txBody>
          <a:bodyPr>
            <a:normAutofit/>
          </a:bodyPr>
          <a:lstStyle/>
          <a:p>
            <a:pPr marL="531813" indent="-531813">
              <a:buFont typeface="Wingdings" panose="05000000000000000000" pitchFamily="2" charset="2"/>
              <a:buChar char="§"/>
            </a:pPr>
            <a:r>
              <a:rPr lang="en-GB">
                <a:solidFill>
                  <a:srgbClr val="002060"/>
                </a:solidFill>
              </a:rPr>
              <a:t>Tourism product in Wales is fragmented and made up of predominantly small-scale business units. </a:t>
            </a:r>
          </a:p>
          <a:p>
            <a:pPr marL="531813" indent="-531813">
              <a:buFont typeface="Wingdings" panose="05000000000000000000" pitchFamily="2" charset="2"/>
              <a:buChar char="§"/>
            </a:pPr>
            <a:r>
              <a:rPr lang="en-GB">
                <a:solidFill>
                  <a:srgbClr val="002060"/>
                </a:solidFill>
              </a:rPr>
              <a:t>Wales share of tourism arrivals in the UK is low. </a:t>
            </a:r>
          </a:p>
          <a:p>
            <a:pPr marL="531813" indent="-531813">
              <a:buFont typeface="Wingdings" panose="05000000000000000000" pitchFamily="2" charset="2"/>
              <a:buChar char="§"/>
            </a:pPr>
            <a:r>
              <a:rPr lang="en-GB">
                <a:solidFill>
                  <a:srgbClr val="002060"/>
                </a:solidFill>
              </a:rPr>
              <a:t>Wales depends heavily on the domestic (UK) market. </a:t>
            </a:r>
          </a:p>
        </p:txBody>
      </p:sp>
    </p:spTree>
    <p:extLst>
      <p:ext uri="{BB962C8B-B14F-4D97-AF65-F5344CB8AC3E}">
        <p14:creationId xmlns:p14="http://schemas.microsoft.com/office/powerpoint/2010/main" val="14627482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488" y="872342"/>
            <a:ext cx="8327985" cy="4485450"/>
          </a:xfrm>
        </p:spPr>
        <p:txBody>
          <a:bodyPr>
            <a:normAutofit fontScale="92500" lnSpcReduction="10000"/>
          </a:bodyPr>
          <a:lstStyle/>
          <a:p>
            <a:pPr marL="531813" indent="-531813">
              <a:buFont typeface="Wingdings" panose="05000000000000000000" pitchFamily="2" charset="2"/>
              <a:buChar char="§"/>
            </a:pPr>
            <a:r>
              <a:rPr lang="en-GB">
                <a:solidFill>
                  <a:srgbClr val="002060"/>
                </a:solidFill>
              </a:rPr>
              <a:t>WG has a key role in setting a strategy direction for the industry.</a:t>
            </a:r>
          </a:p>
          <a:p>
            <a:pPr marL="531813" indent="-531813">
              <a:buFont typeface="Wingdings" panose="05000000000000000000" pitchFamily="2" charset="2"/>
              <a:buChar char="§"/>
            </a:pPr>
            <a:r>
              <a:rPr lang="en-GB">
                <a:solidFill>
                  <a:srgbClr val="002060"/>
                </a:solidFill>
              </a:rPr>
              <a:t>Est. of Assembly Government in 1999 increased the profile of tourism and the 1999 RWC was an early opportunity to promote Wales as a tourism / sports tourism destination. </a:t>
            </a:r>
          </a:p>
          <a:p>
            <a:pPr marL="531813" indent="-531813">
              <a:buFont typeface="Wingdings" panose="05000000000000000000" pitchFamily="2" charset="2"/>
              <a:buChar char="§"/>
            </a:pPr>
            <a:r>
              <a:rPr lang="en-GB">
                <a:solidFill>
                  <a:srgbClr val="002060"/>
                </a:solidFill>
              </a:rPr>
              <a:t>Wales Tourist Board produced national tourism strategy for Wales: Achieving our Potential (2000).  </a:t>
            </a:r>
          </a:p>
          <a:p>
            <a:pPr>
              <a:buFont typeface="Wingdings" panose="05000000000000000000" pitchFamily="2" charset="2"/>
              <a:buChar char="§"/>
            </a:pPr>
            <a:endParaRPr lang="en-GB">
              <a:solidFill>
                <a:srgbClr val="002060"/>
              </a:solidFill>
            </a:endParaRPr>
          </a:p>
        </p:txBody>
      </p:sp>
    </p:spTree>
    <p:extLst>
      <p:ext uri="{BB962C8B-B14F-4D97-AF65-F5344CB8AC3E}">
        <p14:creationId xmlns:p14="http://schemas.microsoft.com/office/powerpoint/2010/main" val="27514346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675" y="445029"/>
            <a:ext cx="8229600" cy="5282296"/>
          </a:xfrm>
        </p:spPr>
        <p:txBody>
          <a:bodyPr>
            <a:normAutofit/>
          </a:bodyPr>
          <a:lstStyle/>
          <a:p>
            <a:pPr marL="355600" indent="-355600">
              <a:buFont typeface="Wingdings" panose="05000000000000000000" pitchFamily="2" charset="2"/>
              <a:buChar char="§"/>
            </a:pPr>
            <a:r>
              <a:rPr lang="en-GB">
                <a:solidFill>
                  <a:srgbClr val="002060"/>
                </a:solidFill>
              </a:rPr>
              <a:t>Perception of Wales overseas lacks a distinctive separate identity </a:t>
            </a:r>
            <a:r>
              <a:rPr lang="en-GB" sz="2100">
                <a:solidFill>
                  <a:srgbClr val="002060"/>
                </a:solidFill>
              </a:rPr>
              <a:t>(Pride, 2000).</a:t>
            </a:r>
          </a:p>
          <a:p>
            <a:pPr marL="355600" indent="-355600">
              <a:buFont typeface="Wingdings" panose="05000000000000000000" pitchFamily="2" charset="2"/>
              <a:buChar char="§"/>
            </a:pPr>
            <a:r>
              <a:rPr lang="en-GB">
                <a:solidFill>
                  <a:srgbClr val="002060"/>
                </a:solidFill>
              </a:rPr>
              <a:t>1999 RWC seen as a “platform for an image building exercise…to communicate a strong, modern and attractive image of Wales to potential visitors” </a:t>
            </a:r>
            <a:r>
              <a:rPr lang="en-GB" sz="2100">
                <a:solidFill>
                  <a:srgbClr val="002060"/>
                </a:solidFill>
              </a:rPr>
              <a:t>(Webb, 2005).  </a:t>
            </a:r>
          </a:p>
          <a:p>
            <a:pPr marL="355600" indent="-355600">
              <a:buFont typeface="Wingdings" panose="05000000000000000000" pitchFamily="2" charset="2"/>
              <a:buChar char="§"/>
            </a:pPr>
            <a:r>
              <a:rPr lang="en-GB">
                <a:solidFill>
                  <a:srgbClr val="002060"/>
                </a:solidFill>
              </a:rPr>
              <a:t>Visit Wales is the WG’s tourism team within the Dept. for Heritage (replaced Wales Tourist Board). </a:t>
            </a:r>
          </a:p>
        </p:txBody>
      </p:sp>
    </p:spTree>
    <p:extLst>
      <p:ext uri="{BB962C8B-B14F-4D97-AF65-F5344CB8AC3E}">
        <p14:creationId xmlns:p14="http://schemas.microsoft.com/office/powerpoint/2010/main" val="318117840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8141" y="817562"/>
            <a:ext cx="8229600" cy="5282296"/>
          </a:xfrm>
        </p:spPr>
        <p:txBody>
          <a:bodyPr>
            <a:normAutofit/>
          </a:bodyPr>
          <a:lstStyle/>
          <a:p>
            <a:pPr marL="355600" indent="-355600">
              <a:buFont typeface="Wingdings" panose="05000000000000000000" pitchFamily="2" charset="2"/>
              <a:buChar char="§"/>
            </a:pPr>
            <a:r>
              <a:rPr lang="en-GB">
                <a:solidFill>
                  <a:srgbClr val="002060"/>
                </a:solidFill>
              </a:rPr>
              <a:t>The mission of Visit Wales is to "maximise tourism's contribution to the economic, social and cultural prosperity of Wales".</a:t>
            </a:r>
          </a:p>
          <a:p>
            <a:pPr marL="355600" indent="-355600">
              <a:buFont typeface="Wingdings" panose="05000000000000000000" pitchFamily="2" charset="2"/>
              <a:buChar char="§"/>
            </a:pPr>
            <a:r>
              <a:rPr lang="en-GB">
                <a:solidFill>
                  <a:srgbClr val="002060"/>
                </a:solidFill>
              </a:rPr>
              <a:t>WG’s “A Major Events Strategy for Wales 2010-2020” aims to “develop a portfolio of events which enhances Wales’ international reputation and the well being of its people and communities.”  </a:t>
            </a:r>
          </a:p>
          <a:p>
            <a:pPr marL="0" indent="0">
              <a:buNone/>
            </a:pPr>
            <a:endParaRPr lang="en-GB">
              <a:solidFill>
                <a:srgbClr val="002060"/>
              </a:solidFill>
            </a:endParaRPr>
          </a:p>
        </p:txBody>
      </p:sp>
    </p:spTree>
    <p:extLst>
      <p:ext uri="{BB962C8B-B14F-4D97-AF65-F5344CB8AC3E}">
        <p14:creationId xmlns:p14="http://schemas.microsoft.com/office/powerpoint/2010/main" val="23285616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977901"/>
            <a:ext cx="9258300" cy="5771232"/>
          </a:xfrm>
          <a:prstGeom prst="rect">
            <a:avLst/>
          </a:prstGeom>
        </p:spPr>
      </p:pic>
      <p:sp>
        <p:nvSpPr>
          <p:cNvPr id="6" name="Title 1"/>
          <p:cNvSpPr>
            <a:spLocks noGrp="1"/>
          </p:cNvSpPr>
          <p:nvPr>
            <p:ph type="title"/>
          </p:nvPr>
        </p:nvSpPr>
        <p:spPr>
          <a:xfrm>
            <a:off x="355600" y="206377"/>
            <a:ext cx="8229600" cy="679450"/>
          </a:xfrm>
        </p:spPr>
        <p:txBody>
          <a:bodyPr>
            <a:normAutofit fontScale="90000"/>
          </a:bodyPr>
          <a:lstStyle/>
          <a:p>
            <a:r>
              <a:rPr lang="en-GB"/>
              <a:t>Major Events Strategy 2010-2020</a:t>
            </a:r>
          </a:p>
        </p:txBody>
      </p:sp>
      <p:sp>
        <p:nvSpPr>
          <p:cNvPr id="7" name="Rectangle 6"/>
          <p:cNvSpPr/>
          <p:nvPr/>
        </p:nvSpPr>
        <p:spPr>
          <a:xfrm>
            <a:off x="2565400" y="1508126"/>
            <a:ext cx="6578600" cy="625473"/>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171674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76228" y="857250"/>
            <a:ext cx="6009658" cy="3600986"/>
          </a:xfrm>
          <a:prstGeom prst="rect">
            <a:avLst/>
          </a:prstGeom>
          <a:noFill/>
        </p:spPr>
        <p:txBody>
          <a:bodyPr wrap="square">
            <a:spAutoFit/>
          </a:bodyPr>
          <a:lstStyle/>
          <a:p>
            <a:pPr algn="ctr">
              <a:defRPr/>
            </a:pPr>
            <a:r>
              <a:rPr lang="en-GB" sz="4400" b="1">
                <a:solidFill>
                  <a:schemeClr val="bg1"/>
                </a:solidFill>
                <a:ea typeface="ＭＳ Ｐゴシック" charset="-128"/>
              </a:rPr>
              <a:t>2015 Outputs</a:t>
            </a:r>
          </a:p>
          <a:p>
            <a:pPr>
              <a:defRPr/>
            </a:pPr>
            <a:endParaRPr lang="en-GB"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r>
              <a:rPr lang="en-GB" sz="1600" b="1">
                <a:solidFill>
                  <a:schemeClr val="bg1"/>
                </a:solidFill>
                <a:ea typeface="ＭＳ Ｐゴシック" charset="-128"/>
              </a:rPr>
              <a:t> </a:t>
            </a: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b="1">
              <a:ea typeface="ＭＳ Ｐゴシック" charset="-128"/>
            </a:endParaRPr>
          </a:p>
          <a:p>
            <a:pPr marL="285750" indent="-285750">
              <a:buFontTx/>
              <a:buChar char="-"/>
              <a:defRPr/>
            </a:pPr>
            <a:endParaRPr lang="en-GB" sz="1600" b="1">
              <a:ea typeface="ＭＳ Ｐゴシック" charset="-128"/>
            </a:endParaRPr>
          </a:p>
          <a:p>
            <a:pPr>
              <a:defRPr/>
            </a:pPr>
            <a:r>
              <a:rPr lang="en-GB" b="1">
                <a:ea typeface="ＭＳ Ｐゴシック" charset="-128"/>
              </a:rPr>
              <a:t> </a:t>
            </a:r>
          </a:p>
          <a:p>
            <a:pPr>
              <a:defRPr/>
            </a:pPr>
            <a:endParaRPr lang="en-GB" b="1">
              <a:ea typeface="ＭＳ Ｐゴシック" charset="-128"/>
            </a:endParaRPr>
          </a:p>
        </p:txBody>
      </p:sp>
      <p:graphicFrame>
        <p:nvGraphicFramePr>
          <p:cNvPr id="4" name="Chart 3"/>
          <p:cNvGraphicFramePr>
            <a:graphicFrameLocks/>
          </p:cNvGraphicFramePr>
          <p:nvPr/>
        </p:nvGraphicFramePr>
        <p:xfrm>
          <a:off x="254388" y="1684035"/>
          <a:ext cx="2007963" cy="151216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a:graphicFrameLocks/>
          </p:cNvGraphicFramePr>
          <p:nvPr/>
        </p:nvGraphicFramePr>
        <p:xfrm>
          <a:off x="3389962" y="1716356"/>
          <a:ext cx="2009810" cy="151216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 name="Chart 5"/>
          <p:cNvGraphicFramePr>
            <a:graphicFrameLocks/>
          </p:cNvGraphicFramePr>
          <p:nvPr/>
        </p:nvGraphicFramePr>
        <p:xfrm>
          <a:off x="6595579" y="1684035"/>
          <a:ext cx="1983893" cy="1512168"/>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 name="Chart 6"/>
          <p:cNvGraphicFramePr>
            <a:graphicFrameLocks/>
          </p:cNvGraphicFramePr>
          <p:nvPr/>
        </p:nvGraphicFramePr>
        <p:xfrm>
          <a:off x="1511263" y="3961307"/>
          <a:ext cx="2010952" cy="151216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8" name="Chart 7"/>
          <p:cNvGraphicFramePr>
            <a:graphicFrameLocks/>
          </p:cNvGraphicFramePr>
          <p:nvPr>
            <p:extLst>
              <p:ext uri="{D42A27DB-BD31-4B8C-83A1-F6EECF244321}">
                <p14:modId xmlns:p14="http://schemas.microsoft.com/office/powerpoint/2010/main" val="2543440622"/>
              </p:ext>
            </p:extLst>
          </p:nvPr>
        </p:nvGraphicFramePr>
        <p:xfrm>
          <a:off x="5190639" y="4293855"/>
          <a:ext cx="2028027" cy="1512168"/>
        </p:xfrm>
        <a:graphic>
          <a:graphicData uri="http://schemas.openxmlformats.org/drawingml/2006/chart">
            <c:chart xmlns:c="http://schemas.openxmlformats.org/drawingml/2006/chart" xmlns:r="http://schemas.openxmlformats.org/officeDocument/2006/relationships" r:id="rId7"/>
          </a:graphicData>
        </a:graphic>
      </p:graphicFrame>
      <p:sp>
        <p:nvSpPr>
          <p:cNvPr id="9" name="TextBox 8"/>
          <p:cNvSpPr txBox="1"/>
          <p:nvPr/>
        </p:nvSpPr>
        <p:spPr>
          <a:xfrm>
            <a:off x="1" y="3373892"/>
            <a:ext cx="2516739" cy="646331"/>
          </a:xfrm>
          <a:prstGeom prst="rect">
            <a:avLst/>
          </a:prstGeom>
          <a:noFill/>
        </p:spPr>
        <p:txBody>
          <a:bodyPr wrap="square" rtlCol="0">
            <a:spAutoFit/>
          </a:bodyPr>
          <a:lstStyle/>
          <a:p>
            <a:pPr algn="ctr"/>
            <a:r>
              <a:rPr lang="en-GB" b="1">
                <a:solidFill>
                  <a:schemeClr val="bg1"/>
                </a:solidFill>
              </a:rPr>
              <a:t>Jobs Created / Supported 3,000+</a:t>
            </a:r>
          </a:p>
        </p:txBody>
      </p:sp>
      <p:sp>
        <p:nvSpPr>
          <p:cNvPr id="10" name="TextBox 9"/>
          <p:cNvSpPr txBox="1"/>
          <p:nvPr/>
        </p:nvSpPr>
        <p:spPr>
          <a:xfrm>
            <a:off x="3389962" y="3373892"/>
            <a:ext cx="1944216" cy="1200329"/>
          </a:xfrm>
          <a:prstGeom prst="rect">
            <a:avLst/>
          </a:prstGeom>
          <a:noFill/>
        </p:spPr>
        <p:txBody>
          <a:bodyPr wrap="square" rtlCol="0">
            <a:spAutoFit/>
          </a:bodyPr>
          <a:lstStyle/>
          <a:p>
            <a:pPr algn="ctr"/>
            <a:r>
              <a:rPr lang="en-GB" b="1">
                <a:solidFill>
                  <a:schemeClr val="bg1"/>
                </a:solidFill>
              </a:rPr>
              <a:t>£132 million economic impact (£80m RWC)</a:t>
            </a:r>
          </a:p>
          <a:p>
            <a:pPr algn="ctr"/>
            <a:r>
              <a:rPr lang="en-GB" b="1"/>
              <a:t>£m</a:t>
            </a:r>
          </a:p>
        </p:txBody>
      </p:sp>
      <p:sp>
        <p:nvSpPr>
          <p:cNvPr id="11" name="TextBox 10"/>
          <p:cNvSpPr txBox="1"/>
          <p:nvPr/>
        </p:nvSpPr>
        <p:spPr>
          <a:xfrm>
            <a:off x="6651421" y="3340583"/>
            <a:ext cx="1872208" cy="646331"/>
          </a:xfrm>
          <a:prstGeom prst="rect">
            <a:avLst/>
          </a:prstGeom>
          <a:noFill/>
        </p:spPr>
        <p:txBody>
          <a:bodyPr wrap="square" rtlCol="0">
            <a:spAutoFit/>
          </a:bodyPr>
          <a:lstStyle/>
          <a:p>
            <a:pPr algn="ctr"/>
            <a:r>
              <a:rPr lang="en-GB" b="1">
                <a:solidFill>
                  <a:schemeClr val="bg1"/>
                </a:solidFill>
              </a:rPr>
              <a:t>Non Wales Visitors 900,000</a:t>
            </a:r>
          </a:p>
        </p:txBody>
      </p:sp>
      <p:sp>
        <p:nvSpPr>
          <p:cNvPr id="12" name="TextBox 11"/>
          <p:cNvSpPr txBox="1"/>
          <p:nvPr/>
        </p:nvSpPr>
        <p:spPr>
          <a:xfrm>
            <a:off x="1876228" y="5507393"/>
            <a:ext cx="1728192" cy="646331"/>
          </a:xfrm>
          <a:prstGeom prst="rect">
            <a:avLst/>
          </a:prstGeom>
          <a:noFill/>
        </p:spPr>
        <p:txBody>
          <a:bodyPr wrap="square" rtlCol="0">
            <a:spAutoFit/>
          </a:bodyPr>
          <a:lstStyle/>
          <a:p>
            <a:pPr algn="ctr"/>
            <a:r>
              <a:rPr lang="en-GB" b="1">
                <a:solidFill>
                  <a:schemeClr val="bg1"/>
                </a:solidFill>
              </a:rPr>
              <a:t>Placements 300</a:t>
            </a:r>
          </a:p>
        </p:txBody>
      </p:sp>
      <p:sp>
        <p:nvSpPr>
          <p:cNvPr id="13" name="TextBox 12"/>
          <p:cNvSpPr txBox="1"/>
          <p:nvPr/>
        </p:nvSpPr>
        <p:spPr>
          <a:xfrm>
            <a:off x="5429012" y="5521261"/>
            <a:ext cx="1800200" cy="646331"/>
          </a:xfrm>
          <a:prstGeom prst="rect">
            <a:avLst/>
          </a:prstGeom>
          <a:noFill/>
        </p:spPr>
        <p:txBody>
          <a:bodyPr wrap="square" rtlCol="0">
            <a:spAutoFit/>
          </a:bodyPr>
          <a:lstStyle/>
          <a:p>
            <a:pPr algn="ctr"/>
            <a:r>
              <a:rPr lang="en-GB" b="1">
                <a:solidFill>
                  <a:schemeClr val="bg1"/>
                </a:solidFill>
              </a:rPr>
              <a:t>Volunteers 4,500+</a:t>
            </a:r>
          </a:p>
        </p:txBody>
      </p:sp>
    </p:spTree>
    <p:extLst>
      <p:ext uri="{BB962C8B-B14F-4D97-AF65-F5344CB8AC3E}">
        <p14:creationId xmlns:p14="http://schemas.microsoft.com/office/powerpoint/2010/main" val="1842049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a:t>Ashes Test </a:t>
            </a:r>
          </a:p>
        </p:txBody>
      </p:sp>
      <p:pic>
        <p:nvPicPr>
          <p:cNvPr id="4" name="Picture 3"/>
          <p:cNvPicPr>
            <a:picLocks noChangeAspect="1"/>
          </p:cNvPicPr>
          <p:nvPr/>
        </p:nvPicPr>
        <p:blipFill>
          <a:blip r:embed="rId3"/>
          <a:stretch>
            <a:fillRect/>
          </a:stretch>
        </p:blipFill>
        <p:spPr>
          <a:xfrm>
            <a:off x="0" y="0"/>
            <a:ext cx="9144000" cy="7001319"/>
          </a:xfrm>
          <a:prstGeom prst="rect">
            <a:avLst/>
          </a:prstGeom>
        </p:spPr>
      </p:pic>
      <p:sp>
        <p:nvSpPr>
          <p:cNvPr id="5" name="TextBox 4"/>
          <p:cNvSpPr txBox="1"/>
          <p:nvPr/>
        </p:nvSpPr>
        <p:spPr>
          <a:xfrm>
            <a:off x="457200" y="401975"/>
            <a:ext cx="8140700" cy="1015663"/>
          </a:xfrm>
          <a:prstGeom prst="rect">
            <a:avLst/>
          </a:prstGeom>
          <a:noFill/>
        </p:spPr>
        <p:txBody>
          <a:bodyPr wrap="square" rtlCol="0">
            <a:spAutoFit/>
          </a:bodyPr>
          <a:lstStyle/>
          <a:p>
            <a:r>
              <a:rPr lang="en-GB" sz="6000">
                <a:solidFill>
                  <a:schemeClr val="bg1"/>
                </a:solidFill>
              </a:rPr>
              <a:t>Ashes Tests 2009 &amp; 2015</a:t>
            </a:r>
          </a:p>
        </p:txBody>
      </p:sp>
    </p:spTree>
    <p:extLst>
      <p:ext uri="{BB962C8B-B14F-4D97-AF65-F5344CB8AC3E}">
        <p14:creationId xmlns:p14="http://schemas.microsoft.com/office/powerpoint/2010/main" val="2854918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ales Rally G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22307" y="-672624"/>
            <a:ext cx="4248472" cy="3662541"/>
          </a:xfrm>
          <a:prstGeom prst="rect">
            <a:avLst/>
          </a:prstGeom>
          <a:noFill/>
        </p:spPr>
        <p:txBody>
          <a:bodyPr wrap="square" rtlCol="0">
            <a:spAutoFit/>
          </a:bodyPr>
          <a:lstStyle/>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endParaRPr lang="en-GB" sz="2400" b="1">
              <a:solidFill>
                <a:schemeClr val="bg1"/>
              </a:solidFill>
            </a:endParaRPr>
          </a:p>
          <a:p>
            <a:r>
              <a:rPr lang="en-GB" sz="2400" b="1">
                <a:solidFill>
                  <a:schemeClr val="bg1"/>
                </a:solidFill>
              </a:rPr>
              <a:t>WALES RALLY GB</a:t>
            </a:r>
          </a:p>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r>
              <a:rPr lang="en-GB" sz="2800" b="1"/>
              <a:t>80,000 visitors</a:t>
            </a:r>
          </a:p>
          <a:p>
            <a:pPr marL="342900" indent="-342900">
              <a:buFont typeface="Wingdings" panose="05000000000000000000" pitchFamily="2" charset="2"/>
              <a:buChar char="§"/>
            </a:pPr>
            <a:r>
              <a:rPr lang="en-GB" sz="2800" b="1"/>
              <a:t>Economic impact £10 million</a:t>
            </a:r>
          </a:p>
          <a:p>
            <a:pPr marL="342900" indent="-342900">
              <a:buFont typeface="Wingdings" panose="05000000000000000000" pitchFamily="2" charset="2"/>
              <a:buChar char="§"/>
            </a:pPr>
            <a:r>
              <a:rPr lang="en-GB" sz="2800" b="1"/>
              <a:t>Live TV</a:t>
            </a:r>
          </a:p>
          <a:p>
            <a:pPr marL="342900" indent="-342900">
              <a:buFont typeface="Arial" panose="020B0604020202020204" pitchFamily="34" charset="0"/>
              <a:buChar char="•"/>
            </a:pPr>
            <a:endParaRPr lang="en-GB" sz="2400" b="1">
              <a:solidFill>
                <a:schemeClr val="bg1"/>
              </a:solidFill>
            </a:endParaRPr>
          </a:p>
        </p:txBody>
      </p:sp>
    </p:spTree>
    <p:extLst>
      <p:ext uri="{BB962C8B-B14F-4D97-AF65-F5344CB8AC3E}">
        <p14:creationId xmlns:p14="http://schemas.microsoft.com/office/powerpoint/2010/main" val="1950897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122238"/>
            <a:ext cx="8229600" cy="1143000"/>
          </a:xfrm>
        </p:spPr>
        <p:txBody>
          <a:bodyPr/>
          <a:lstStyle/>
          <a:p>
            <a:r>
              <a:rPr lang="en-GB" b="1" u="sng">
                <a:solidFill>
                  <a:srgbClr val="002060"/>
                </a:solidFill>
              </a:rPr>
              <a:t>2016: Year of Adventure</a:t>
            </a:r>
          </a:p>
        </p:txBody>
      </p:sp>
      <p:sp>
        <p:nvSpPr>
          <p:cNvPr id="3" name="Content Placeholder 2"/>
          <p:cNvSpPr>
            <a:spLocks noGrp="1"/>
          </p:cNvSpPr>
          <p:nvPr>
            <p:ph idx="1"/>
          </p:nvPr>
        </p:nvSpPr>
        <p:spPr>
          <a:xfrm>
            <a:off x="469900" y="1125538"/>
            <a:ext cx="8229600" cy="4462462"/>
          </a:xfrm>
        </p:spPr>
        <p:txBody>
          <a:bodyPr>
            <a:normAutofit fontScale="62500" lnSpcReduction="20000"/>
          </a:bodyPr>
          <a:lstStyle/>
          <a:p>
            <a:pPr marL="533400" indent="-533400">
              <a:buFont typeface="Wingdings" panose="05000000000000000000" pitchFamily="2" charset="2"/>
              <a:buChar char="§"/>
            </a:pPr>
            <a:r>
              <a:rPr lang="en-GB" sz="3600"/>
              <a:t>Using the theme of adventure to promote Wales as a tourist destination.</a:t>
            </a:r>
          </a:p>
          <a:p>
            <a:pPr marL="533400" indent="-533400">
              <a:buFont typeface="Wingdings" panose="05000000000000000000" pitchFamily="2" charset="2"/>
              <a:buChar char="§"/>
            </a:pPr>
            <a:r>
              <a:rPr lang="en-GB" sz="3600"/>
              <a:t>Making good use of Wales’ resources: natural and man made. </a:t>
            </a:r>
          </a:p>
          <a:p>
            <a:pPr marL="533400" indent="-533400">
              <a:buFont typeface="Wingdings" panose="05000000000000000000" pitchFamily="2" charset="2"/>
              <a:buChar char="§"/>
            </a:pPr>
            <a:r>
              <a:rPr lang="en-GB" sz="3600"/>
              <a:t>Concerted marketing campaign and comprehensive calendar of adventure and outdoor activity themed events and participation opportunities. </a:t>
            </a:r>
          </a:p>
          <a:p>
            <a:pPr marL="533400" indent="-533400">
              <a:buFont typeface="Wingdings" panose="05000000000000000000" pitchFamily="2" charset="2"/>
              <a:buChar char="§"/>
            </a:pPr>
            <a:r>
              <a:rPr lang="en-GB" sz="3600"/>
              <a:t>Launched with a pop-up art installation that will move between six of Wales’ most EPIC locations</a:t>
            </a:r>
          </a:p>
          <a:p>
            <a:pPr marL="533400" indent="-533400">
              <a:buFont typeface="Wingdings" panose="05000000000000000000" pitchFamily="2" charset="2"/>
              <a:buChar char="§"/>
            </a:pPr>
            <a:r>
              <a:rPr lang="en-GB" sz="3600"/>
              <a:t>Adventure ambassadors recruited to help inspire people and raise profile of campaign e.g. Richard Parks. </a:t>
            </a:r>
          </a:p>
          <a:p>
            <a:pPr marL="0" indent="0">
              <a:buNone/>
            </a:pPr>
            <a:r>
              <a:rPr lang="en-GB">
                <a:hlinkClick r:id="rId3"/>
              </a:rPr>
              <a:t>https://www.youtube.com/watch?v=_L4DDxw-Ls0</a:t>
            </a:r>
            <a:endParaRPr lang="en-GB"/>
          </a:p>
          <a:p>
            <a:pPr marL="0" indent="0">
              <a:buNone/>
            </a:pPr>
            <a:r>
              <a:rPr lang="en-GB">
                <a:hlinkClick r:id="rId4"/>
              </a:rPr>
              <a:t>https://www.youtube.com/watch?v=UOv6qwIandk</a:t>
            </a:r>
            <a:endParaRPr lang="en-GB"/>
          </a:p>
        </p:txBody>
      </p:sp>
    </p:spTree>
    <p:extLst>
      <p:ext uri="{BB962C8B-B14F-4D97-AF65-F5344CB8AC3E}">
        <p14:creationId xmlns:p14="http://schemas.microsoft.com/office/powerpoint/2010/main" val="246732828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71BB4-3C73-741A-24B1-AB6CD8756E05}"/>
              </a:ext>
            </a:extLst>
          </p:cNvPr>
          <p:cNvSpPr>
            <a:spLocks noGrp="1"/>
          </p:cNvSpPr>
          <p:nvPr>
            <p:ph type="title"/>
          </p:nvPr>
        </p:nvSpPr>
        <p:spPr/>
        <p:txBody>
          <a:bodyPr/>
          <a:lstStyle/>
          <a:p>
            <a:r>
              <a:rPr lang="en-US"/>
              <a:t>Future of Sport Tourism</a:t>
            </a:r>
          </a:p>
        </p:txBody>
      </p:sp>
      <p:sp>
        <p:nvSpPr>
          <p:cNvPr id="3" name="Content Placeholder 2">
            <a:extLst>
              <a:ext uri="{FF2B5EF4-FFF2-40B4-BE49-F238E27FC236}">
                <a16:creationId xmlns:a16="http://schemas.microsoft.com/office/drawing/2014/main" id="{F42B469F-9500-6A50-202E-AFCE597A02E6}"/>
              </a:ext>
            </a:extLst>
          </p:cNvPr>
          <p:cNvSpPr>
            <a:spLocks noGrp="1"/>
          </p:cNvSpPr>
          <p:nvPr>
            <p:ph idx="1"/>
          </p:nvPr>
        </p:nvSpPr>
        <p:spPr/>
        <p:txBody>
          <a:bodyPr vert="horz" lIns="91440" tIns="45720" rIns="91440" bIns="45720" rtlCol="0" anchor="t">
            <a:normAutofit/>
          </a:bodyPr>
          <a:lstStyle/>
          <a:p>
            <a:r>
              <a:rPr lang="en-US"/>
              <a:t>?</a:t>
            </a:r>
          </a:p>
        </p:txBody>
      </p:sp>
    </p:spTree>
    <p:extLst>
      <p:ext uri="{BB962C8B-B14F-4D97-AF65-F5344CB8AC3E}">
        <p14:creationId xmlns:p14="http://schemas.microsoft.com/office/powerpoint/2010/main" val="24159398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39122CBD3A05148AE1E4B64ED649721" ma:contentTypeVersion="13" ma:contentTypeDescription="Create a new document." ma:contentTypeScope="" ma:versionID="b3106f7c21a5b1351474f8e1fee7b328">
  <xsd:schema xmlns:xsd="http://www.w3.org/2001/XMLSchema" xmlns:xs="http://www.w3.org/2001/XMLSchema" xmlns:p="http://schemas.microsoft.com/office/2006/metadata/properties" xmlns:ns3="635a58e6-9f95-4161-a30d-a0bf2b54da0d" xmlns:ns4="75da08c6-bc3b-4dbf-a82b-e760d15ae57b" targetNamespace="http://schemas.microsoft.com/office/2006/metadata/properties" ma:root="true" ma:fieldsID="d2e4cf7bf549e4d4247eefb17256fe45" ns3:_="" ns4:_="">
    <xsd:import namespace="635a58e6-9f95-4161-a30d-a0bf2b54da0d"/>
    <xsd:import namespace="75da08c6-bc3b-4dbf-a82b-e760d15ae57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5a58e6-9f95-4161-a30d-a0bf2b54da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da08c6-bc3b-4dbf-a82b-e760d15ae57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75da08c6-bc3b-4dbf-a82b-e760d15ae57b">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635a58e6-9f95-4161-a30d-a0bf2b54da0d" xsi:nil="true"/>
  </documentManagement>
</p:properties>
</file>

<file path=customXml/itemProps1.xml><?xml version="1.0" encoding="utf-8"?>
<ds:datastoreItem xmlns:ds="http://schemas.openxmlformats.org/officeDocument/2006/customXml" ds:itemID="{7042A7CB-0D5A-4261-9D02-82BDE892F8DB}">
  <ds:schemaRefs>
    <ds:schemaRef ds:uri="635a58e6-9f95-4161-a30d-a0bf2b54da0d"/>
    <ds:schemaRef ds:uri="75da08c6-bc3b-4dbf-a82b-e760d15ae57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635a58e6-9f95-4161-a30d-a0bf2b54da0d"/>
    <ds:schemaRef ds:uri="75da08c6-bc3b-4dbf-a82b-e760d15ae57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62</Slides>
  <Notes>29</Notes>
  <HiddenSlides>0</HiddenSlide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20140311PresentationUWTSDTemplate</vt:lpstr>
      <vt:lpstr> Strategic Sports Events Management BMSM6006</vt:lpstr>
      <vt:lpstr>Today…</vt:lpstr>
      <vt:lpstr>Categories of Impacts </vt:lpstr>
      <vt:lpstr>Categories of Impacts </vt:lpstr>
      <vt:lpstr>What is tourism?</vt:lpstr>
      <vt:lpstr>What is tourism?</vt:lpstr>
      <vt:lpstr>Sport Tourism</vt:lpstr>
      <vt:lpstr>Task: What types of sport tourism exist?   List as many examples as you can. Feedback to front</vt:lpstr>
      <vt:lpstr>Definition:</vt:lpstr>
      <vt:lpstr>Sports Tourism Covers:</vt:lpstr>
      <vt:lpstr>PowerPoint Presentation</vt:lpstr>
      <vt:lpstr>Alternative Typology: Weed and Bull (2009)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Context</vt:lpstr>
      <vt:lpstr>Why such growth?</vt:lpstr>
      <vt:lpstr>In addition…</vt:lpstr>
      <vt:lpstr>Group Task</vt:lpstr>
      <vt:lpstr>PowerPoint Presentation</vt:lpstr>
      <vt:lpstr>PowerPoint Presentation</vt:lpstr>
      <vt:lpstr>Factors that Influence the Economic Impact of Sport Travel (Neirotti, 2015). </vt:lpstr>
      <vt:lpstr>Sports Tourism Destinations? </vt:lpstr>
      <vt:lpstr>PowerPoint Presentation</vt:lpstr>
      <vt:lpstr>PowerPoint Presentation</vt:lpstr>
      <vt:lpstr>Task: How can sport help to develop Swansea Bay as a tourist destination? (20 mins.)           Identify 5 current sports tourism offers and 5 new offers/TD opportunities. </vt:lpstr>
      <vt:lpstr>Destination Resources </vt:lpstr>
      <vt:lpstr>Destination Resources </vt:lpstr>
      <vt:lpstr>The leisure &amp; destination functions of modern stadiums</vt:lpstr>
      <vt:lpstr>Stadiums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Stadia as the Tourist Attraction</vt:lpstr>
      <vt:lpstr>PowerPoint Presentation</vt:lpstr>
      <vt:lpstr>PowerPoint Presentation</vt:lpstr>
      <vt:lpstr>3 main trends</vt:lpstr>
      <vt:lpstr>PowerPoint Presentation</vt:lpstr>
      <vt:lpstr>Case Study: Wales</vt:lpstr>
      <vt:lpstr>Case Study: Wales</vt:lpstr>
      <vt:lpstr>PowerPoint Presentation</vt:lpstr>
      <vt:lpstr>PowerPoint Presentation</vt:lpstr>
      <vt:lpstr>PowerPoint Presentation</vt:lpstr>
      <vt:lpstr>Major Events Strategy 2010-2020</vt:lpstr>
      <vt:lpstr>PowerPoint Presentation</vt:lpstr>
      <vt:lpstr>PowerPoint Presentation</vt:lpstr>
      <vt:lpstr>PowerPoint Presentation</vt:lpstr>
      <vt:lpstr>2016: Year of Adventure</vt:lpstr>
      <vt:lpstr>Future of Sport Tourism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revision>1</cp:revision>
  <cp:lastPrinted>2016-10-20T09:39:17Z</cp:lastPrinted>
  <dcterms:modified xsi:type="dcterms:W3CDTF">2023-11-24T10:20:56Z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0x010100839122CBD3A05148AE1E4B64ED649721</vt:lpwstr>
  </property>
</Properties>
</file>