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6"/>
  </p:notesMasterIdLst>
  <p:sldIdLst>
    <p:sldId id="256" r:id="rId2"/>
    <p:sldId id="293" r:id="rId3"/>
    <p:sldId id="292" r:id="rId4"/>
    <p:sldId id="333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3" r:id="rId14"/>
    <p:sldId id="324" r:id="rId15"/>
    <p:sldId id="325" r:id="rId16"/>
    <p:sldId id="328" r:id="rId17"/>
    <p:sldId id="326" r:id="rId18"/>
    <p:sldId id="327" r:id="rId19"/>
    <p:sldId id="331" r:id="rId20"/>
    <p:sldId id="329" r:id="rId21"/>
    <p:sldId id="343" r:id="rId22"/>
    <p:sldId id="342" r:id="rId23"/>
    <p:sldId id="344" r:id="rId24"/>
    <p:sldId id="330" r:id="rId25"/>
    <p:sldId id="348" r:id="rId26"/>
    <p:sldId id="349" r:id="rId27"/>
    <p:sldId id="345" r:id="rId28"/>
    <p:sldId id="346" r:id="rId29"/>
    <p:sldId id="347" r:id="rId30"/>
    <p:sldId id="322" r:id="rId31"/>
    <p:sldId id="332" r:id="rId32"/>
    <p:sldId id="353" r:id="rId33"/>
    <p:sldId id="352" r:id="rId34"/>
    <p:sldId id="354" r:id="rId35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943" userDrawn="1">
          <p15:clr>
            <a:srgbClr val="A4A3A4"/>
          </p15:clr>
        </p15:guide>
        <p15:guide id="2" orient="horz" pos="238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447" autoAdjust="0"/>
  </p:normalViewPr>
  <p:slideViewPr>
    <p:cSldViewPr snapToGrid="0">
      <p:cViewPr varScale="1">
        <p:scale>
          <a:sx n="80" d="100"/>
          <a:sy n="80" d="100"/>
        </p:scale>
        <p:origin x="1315" y="58"/>
      </p:cViewPr>
      <p:guideLst>
        <p:guide pos="3943"/>
        <p:guide orient="horz" pos="238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move the slide</a:t>
            </a: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20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42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43" name="PlaceHolder 4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US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44" name="PlaceHolder 5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45" name="PlaceHolder 6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C620EBCE-6EBE-42DA-8D28-D67065A1A72A}" type="slidenum">
              <a:rPr lang="en-US" sz="1400" b="0" strike="noStrike" spc="-1">
                <a:latin typeface="Times New Roman"/>
              </a:rPr>
              <a:t>‹#›</a:t>
            </a:fld>
            <a:endParaRPr lang="en-US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Introduction – today we are going to look at the science in material science, Atoms, The periodic table,  Electron orbitals and reactivity. Heat , temperature, energy, entropy and  the 4 laws of thermodynamics.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66728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Quick run through – note its not always easy</a:t>
            </a:r>
          </a:p>
          <a:p>
            <a:r>
              <a:rPr lang="en-US" dirty="0"/>
              <a:t>##</a:t>
            </a:r>
          </a:p>
          <a:p>
            <a:r>
              <a:rPr lang="en-US" dirty="0" err="1"/>
              <a:t>egLight</a:t>
            </a:r>
            <a:r>
              <a:rPr lang="en-US" dirty="0"/>
              <a:t> to Carry – Quantity – mass, verification criteria &lt;900g</a:t>
            </a:r>
          </a:p>
          <a:p>
            <a:r>
              <a:rPr lang="en-US" dirty="0"/>
              <a:t>Two handed= Handle length , verification criteria &gt;250</a:t>
            </a:r>
          </a:p>
          <a:p>
            <a:endParaRPr lang="en-US" dirty="0"/>
          </a:p>
          <a:p>
            <a:r>
              <a:rPr lang="en-US" dirty="0"/>
              <a:t>Ability to Stab – This is an example of a </a:t>
            </a:r>
            <a:r>
              <a:rPr lang="en-US" dirty="0" err="1"/>
              <a:t>verifyable</a:t>
            </a:r>
            <a:r>
              <a:rPr lang="en-US" dirty="0"/>
              <a:t> yes/no design feature but to quantify is a bit harder</a:t>
            </a:r>
          </a:p>
          <a:p>
            <a:r>
              <a:rPr lang="en-US" dirty="0"/>
              <a:t>Stab range</a:t>
            </a:r>
          </a:p>
          <a:p>
            <a:endParaRPr lang="en-US" dirty="0"/>
          </a:p>
          <a:p>
            <a:r>
              <a:rPr lang="en-US" dirty="0"/>
              <a:t>7-22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348966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about Shell 1 – S orbital</a:t>
            </a:r>
          </a:p>
          <a:p>
            <a:r>
              <a:rPr lang="en-GB" dirty="0"/>
              <a:t>Up two </a:t>
            </a:r>
            <a:r>
              <a:rPr lang="en-GB" dirty="0" err="1"/>
              <a:t>two</a:t>
            </a:r>
            <a:r>
              <a:rPr lang="en-GB" dirty="0"/>
              <a:t> electrons.   Hydrogen has 1 – Helium 2.</a:t>
            </a:r>
          </a:p>
          <a:p>
            <a:r>
              <a:rPr lang="en-GB" dirty="0"/>
              <a:t>Talk about higher energy levels but the electrons will always want to fit into the lower energy levels.</a:t>
            </a:r>
          </a:p>
          <a:p>
            <a:r>
              <a:rPr lang="en-GB" dirty="0"/>
              <a:t>Talk about probability field.</a:t>
            </a:r>
          </a:p>
          <a:p>
            <a:endParaRPr lang="en-GB" dirty="0"/>
          </a:p>
          <a:p>
            <a:r>
              <a:rPr lang="en-GB" dirty="0"/>
              <a:t>#Talk about stability when the orbital is filled</a:t>
            </a:r>
          </a:p>
          <a:p>
            <a:endParaRPr lang="en-GB" dirty="0"/>
          </a:p>
          <a:p>
            <a:r>
              <a:rPr lang="en-GB" dirty="0"/>
              <a:t>Question – What happens when you have 3 protons and 3 electrons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7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665276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Note the P orbital – </a:t>
            </a:r>
            <a:r>
              <a:rPr lang="en-GB" dirty="0" err="1"/>
              <a:t>dumbel</a:t>
            </a:r>
            <a:r>
              <a:rPr lang="en-GB" dirty="0"/>
              <a:t> shape</a:t>
            </a:r>
          </a:p>
          <a:p>
            <a:r>
              <a:rPr lang="en-GB" dirty="0"/>
              <a:t>Used in Pyrex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9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475112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Also go through electron configuration notation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12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543595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Start talking about crystals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30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00992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0920" cy="58485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35712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663804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6"/>
          <p:cNvSpPr>
            <a:spLocks noGrp="1"/>
          </p:cNvSpPr>
          <p:nvPr>
            <p:ph type="body"/>
          </p:nvPr>
        </p:nvSpPr>
        <p:spPr>
          <a:xfrm>
            <a:off x="35712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7"/>
          <p:cNvSpPr>
            <a:spLocks noGrp="1"/>
          </p:cNvSpPr>
          <p:nvPr>
            <p:ph type="body"/>
          </p:nvPr>
        </p:nvSpPr>
        <p:spPr>
          <a:xfrm>
            <a:off x="663804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stomShape 1"/>
          <p:cNvSpPr/>
          <p:nvPr/>
        </p:nvSpPr>
        <p:spPr>
          <a:xfrm>
            <a:off x="0" y="0"/>
            <a:ext cx="10080360" cy="7559280"/>
          </a:xfrm>
          <a:prstGeom prst="rect">
            <a:avLst/>
          </a:prstGeom>
          <a:solidFill>
            <a:srgbClr val="CFE7F5"/>
          </a:solidFill>
          <a:ln>
            <a:solidFill>
              <a:srgbClr val="E6E6FF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" name="PlaceHolder 2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44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3" name="PlaceHolder 3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91E47C-4E30-43AE-9638-CE268B72E11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8852396" y="0"/>
            <a:ext cx="1226524" cy="140727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wf7RlVNBSA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notes.org/chemical-property-definition-and-examples/" TargetMode="External"/><Relationship Id="rId2" Type="http://schemas.openxmlformats.org/officeDocument/2006/relationships/hyperlink" Target="https://sciencenotes.org/electronegativity-definition-and-tren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ciencenotes.org/what-is-an-electron/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Pw_LCmyjnI" TargetMode="External"/><Relationship Id="rId2" Type="http://schemas.openxmlformats.org/officeDocument/2006/relationships/hyperlink" Target="https://www.youtube.com/watch?v=bzr-byiSXl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CustomShape 1"/>
          <p:cNvSpPr/>
          <p:nvPr/>
        </p:nvSpPr>
        <p:spPr>
          <a:xfrm>
            <a:off x="504000" y="-5040"/>
            <a:ext cx="7559280" cy="18745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>
            <a:noAutofit/>
          </a:bodyPr>
          <a:lstStyle/>
          <a:p>
            <a:r>
              <a:rPr lang="en-US" sz="2400" b="1" dirty="0"/>
              <a:t>Materials &amp; Introduction to Processing (ACMA4000)</a:t>
            </a:r>
            <a:endParaRPr lang="en-US" sz="2400" b="1" spc="-1" dirty="0">
              <a:solidFill>
                <a:srgbClr val="000000"/>
              </a:solidFill>
              <a:latin typeface="Arial"/>
              <a:ea typeface="DejaVu Sans"/>
            </a:endParaRPr>
          </a:p>
          <a:p>
            <a:pPr>
              <a:lnSpc>
                <a:spcPct val="100000"/>
              </a:lnSpc>
            </a:pPr>
            <a:endParaRPr lang="en-US" sz="4000" b="1" strike="noStrike" spc="-1" dirty="0">
              <a:latin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88E0174-7CC2-4827-8A43-685CAEA922D7}"/>
              </a:ext>
            </a:extLst>
          </p:cNvPr>
          <p:cNvSpPr txBox="1"/>
          <p:nvPr/>
        </p:nvSpPr>
        <p:spPr>
          <a:xfrm>
            <a:off x="416915" y="1869480"/>
            <a:ext cx="3222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Warmup : 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B5A617E-6875-4F77-842F-9FA326B6BDEC}"/>
              </a:ext>
            </a:extLst>
          </p:cNvPr>
          <p:cNvSpPr txBox="1"/>
          <p:nvPr/>
        </p:nvSpPr>
        <p:spPr>
          <a:xfrm>
            <a:off x="1452686" y="2359006"/>
            <a:ext cx="437279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the basic unit of matter ?</a:t>
            </a:r>
          </a:p>
          <a:p>
            <a:r>
              <a:rPr lang="en-US" dirty="0"/>
              <a:t>What is temperature.</a:t>
            </a:r>
          </a:p>
          <a:p>
            <a:r>
              <a:rPr lang="en-US" dirty="0"/>
              <a:t>How many of the laws of thermodynamics do you know (there are 4 of them)</a:t>
            </a:r>
          </a:p>
          <a:p>
            <a:r>
              <a:rPr lang="en-US" dirty="0"/>
              <a:t>What is an Element? </a:t>
            </a:r>
          </a:p>
          <a:p>
            <a:endParaRPr lang="en-US" dirty="0"/>
          </a:p>
          <a:p>
            <a:r>
              <a:rPr lang="en-US" dirty="0"/>
              <a:t>4 groups – plus class presentation 2 minutes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Some basic thermodynamics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BCF9CF-6DBC-40D8-B8F2-BF8CB190404B}"/>
              </a:ext>
            </a:extLst>
          </p:cNvPr>
          <p:cNvSpPr txBox="1"/>
          <p:nvPr/>
        </p:nvSpPr>
        <p:spPr>
          <a:xfrm>
            <a:off x="504000" y="1817914"/>
            <a:ext cx="8944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0) Temperature in a gas is a measure of the kinetic energy of the gas </a:t>
            </a:r>
            <a:r>
              <a:rPr lang="en-US" dirty="0" err="1"/>
              <a:t>molecues</a:t>
            </a:r>
            <a:r>
              <a:rPr lang="en-US" dirty="0"/>
              <a:t>.  It’s a bit more complex in solids but roughly correct.  </a:t>
            </a:r>
          </a:p>
          <a:p>
            <a:pPr marL="342900" indent="-342900">
              <a:buAutoNum type="arabicParenR"/>
            </a:pPr>
            <a:r>
              <a:rPr lang="en-GB" dirty="0"/>
              <a:t>Energy can be neither created or destroyed – It can be exchanged out of one system into another or it can change forms</a:t>
            </a:r>
          </a:p>
          <a:p>
            <a:pPr marL="342900" indent="-342900">
              <a:buAutoNum type="arabicParenR"/>
            </a:pPr>
            <a:r>
              <a:rPr lang="en-GB" dirty="0"/>
              <a:t>Entropy must increase in the universe. </a:t>
            </a:r>
          </a:p>
          <a:p>
            <a:pPr marL="342900" indent="-342900">
              <a:buAutoNum type="arabicParenR"/>
            </a:pPr>
            <a:r>
              <a:rPr lang="en-GB" dirty="0"/>
              <a:t>Absolute zero represents zero entropy  - but it is unattainable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1D3477-7763-42F5-98AA-50EF6C3FAB2B}"/>
              </a:ext>
            </a:extLst>
          </p:cNvPr>
          <p:cNvSpPr txBox="1"/>
          <p:nvPr/>
        </p:nvSpPr>
        <p:spPr>
          <a:xfrm>
            <a:off x="228599" y="4082142"/>
            <a:ext cx="90709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Some notes : Entropy is very hard to measure but you can calculate how much it changes… In engineering and chemistry we fudge it by defining a “zero condition” We then just worry about how it changes. </a:t>
            </a:r>
          </a:p>
          <a:p>
            <a:endParaRPr lang="en-US" dirty="0"/>
          </a:p>
          <a:p>
            <a:r>
              <a:rPr lang="en-US" dirty="0"/>
              <a:t>Gibbs used these laws to come up with a property called Gibbs free energy.  Like entropy it is hard to measure and we fudge it by defining a “zero condition” We then just worry about how it changes.    However – if something is to go from state 1 to state 2 </a:t>
            </a:r>
            <a:r>
              <a:rPr lang="en-US" i="1" dirty="0"/>
              <a:t>spontaneously</a:t>
            </a:r>
            <a:r>
              <a:rPr lang="en-US" dirty="0"/>
              <a:t> at constant pressure then Gibbs free energy must reduce.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8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Atom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B949CF-2186-4B32-95C8-F1740EF9F4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256" y="2320256"/>
            <a:ext cx="4667250" cy="34004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5E157B-5E0A-4A2A-B9BE-0F0E814519F6}"/>
              </a:ext>
            </a:extLst>
          </p:cNvPr>
          <p:cNvSpPr txBox="1"/>
          <p:nvPr/>
        </p:nvSpPr>
        <p:spPr>
          <a:xfrm>
            <a:off x="7684658" y="3420303"/>
            <a:ext cx="20083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Did you know – Protons and neutrons actually contain  quarks.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229EF3-7294-48F9-B912-2EC5346419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84658" y="5101389"/>
            <a:ext cx="2307802" cy="2347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253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B080E-8D51-4180-8763-B69CCF312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Elements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88E101-2108-4C63-9F2D-D2AD6C9D20B5}"/>
              </a:ext>
            </a:extLst>
          </p:cNvPr>
          <p:cNvSpPr txBox="1"/>
          <p:nvPr/>
        </p:nvSpPr>
        <p:spPr>
          <a:xfrm>
            <a:off x="504000" y="1973179"/>
            <a:ext cx="77897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An element is defined by its atomic number – the number of protons in the nucleus</a:t>
            </a:r>
          </a:p>
          <a:p>
            <a:endParaRPr lang="en-US" dirty="0"/>
          </a:p>
          <a:p>
            <a:r>
              <a:rPr lang="en-US" dirty="0"/>
              <a:t>Elements may have a number of isotopes – Nucleus arrangements with more or less neutrons.  </a:t>
            </a:r>
            <a:r>
              <a:rPr lang="en-US" dirty="0" err="1"/>
              <a:t>Eg</a:t>
            </a:r>
            <a:r>
              <a:rPr lang="en-US" dirty="0"/>
              <a:t> Carbon 12,13 are stable  but 14 and others are not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There are 82 stable elements in the periodic table.  Unstable elements tend to disintegrate  (A half life is the amount of time it takes for half of them to disintegrate)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195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Periodic table of elements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D01756-0071-4B20-A8CF-524E0653D7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2350" y="1711325"/>
            <a:ext cx="9058275" cy="584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68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Hydrogen and helium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026" name="Picture 2" descr="Atomic Structure">
            <a:extLst>
              <a:ext uri="{FF2B5EF4-FFF2-40B4-BE49-F238E27FC236}">
                <a16:creationId xmlns:a16="http://schemas.microsoft.com/office/drawing/2014/main" id="{617F36E7-8584-4F67-B3F6-8CE47A0A99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3357" y="2730638"/>
            <a:ext cx="5023100" cy="339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8630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Electron orbitals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1026" name="Picture 2" descr="Atomic Structure">
            <a:extLst>
              <a:ext uri="{FF2B5EF4-FFF2-40B4-BE49-F238E27FC236}">
                <a16:creationId xmlns:a16="http://schemas.microsoft.com/office/drawing/2014/main" id="{617F36E7-8584-4F67-B3F6-8CE47A0A99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49" y="1752070"/>
            <a:ext cx="5023100" cy="3392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AE8DABE-D84F-4A95-8066-478F9EB6B6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550" y="3781730"/>
            <a:ext cx="4029075" cy="347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789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84C14-CC7B-491F-9FE5-F8C43B117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301320"/>
            <a:ext cx="2303368" cy="1261440"/>
          </a:xfrm>
        </p:spPr>
        <p:txBody>
          <a:bodyPr/>
          <a:lstStyle/>
          <a:p>
            <a:r>
              <a:rPr lang="en-US" dirty="0"/>
              <a:t>Lithium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A31134-C1E4-47F9-96C2-3EF263402277}"/>
              </a:ext>
            </a:extLst>
          </p:cNvPr>
          <p:cNvSpPr txBox="1"/>
          <p:nvPr/>
        </p:nvSpPr>
        <p:spPr>
          <a:xfrm>
            <a:off x="504000" y="2670437"/>
            <a:ext cx="7072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D935FA-AB20-4B12-BC05-8479E721CE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000" y="2005306"/>
            <a:ext cx="2657475" cy="2514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B39282A-8D38-405C-BF82-084057D31E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4547" y="2043406"/>
            <a:ext cx="2409825" cy="24384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366D6DF1-2509-4078-BBD6-D02C7128CB96}"/>
              </a:ext>
            </a:extLst>
          </p:cNvPr>
          <p:cNvSpPr txBox="1">
            <a:spLocks/>
          </p:cNvSpPr>
          <p:nvPr/>
        </p:nvSpPr>
        <p:spPr>
          <a:xfrm>
            <a:off x="4040228" y="301320"/>
            <a:ext cx="2303368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Berilium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070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75C2D-70CC-4130-A241-E1DB7420E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813F4B-4B85-4804-9447-65234CE97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519" y="2151613"/>
            <a:ext cx="5880417" cy="47333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04AB52E-9AA0-4B22-B5DB-7705AC00D7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094" y="5465761"/>
            <a:ext cx="2200275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009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75C2D-70CC-4130-A241-E1DB7420E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00" y="301320"/>
            <a:ext cx="2345880" cy="1261440"/>
          </a:xfrm>
        </p:spPr>
        <p:txBody>
          <a:bodyPr/>
          <a:lstStyle/>
          <a:p>
            <a:r>
              <a:rPr lang="en-GB" dirty="0"/>
              <a:t>Carbon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583867-BF54-4890-B072-ECBBA17BA9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257" y="1562760"/>
            <a:ext cx="3867150" cy="1466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BF6313C-CD14-4A98-9A75-E5B90C693A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0445" y="3423773"/>
            <a:ext cx="5324475" cy="1647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7AACA4-51F8-4F87-89E3-C2AFFC834B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362" y="5759772"/>
            <a:ext cx="1333500" cy="12287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F3ACE8-24BD-444B-BEBF-72311947F57B}"/>
              </a:ext>
            </a:extLst>
          </p:cNvPr>
          <p:cNvSpPr txBox="1"/>
          <p:nvPr/>
        </p:nvSpPr>
        <p:spPr>
          <a:xfrm>
            <a:off x="5196840" y="1950720"/>
            <a:ext cx="2102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 energy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C41751-78D3-492A-BFB3-9552FEC2BEF9}"/>
              </a:ext>
            </a:extLst>
          </p:cNvPr>
          <p:cNvSpPr txBox="1"/>
          <p:nvPr/>
        </p:nvSpPr>
        <p:spPr>
          <a:xfrm>
            <a:off x="1341120" y="4210025"/>
            <a:ext cx="2102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Excited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A107A54-073A-484E-971E-1D1F80BE566A}"/>
              </a:ext>
            </a:extLst>
          </p:cNvPr>
          <p:cNvSpPr txBox="1"/>
          <p:nvPr/>
        </p:nvSpPr>
        <p:spPr>
          <a:xfrm>
            <a:off x="790257" y="6189468"/>
            <a:ext cx="2102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Hybridised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6FE9CB-10B2-4447-823F-60F12E43BDD8}"/>
              </a:ext>
            </a:extLst>
          </p:cNvPr>
          <p:cNvSpPr txBox="1"/>
          <p:nvPr/>
        </p:nvSpPr>
        <p:spPr>
          <a:xfrm>
            <a:off x="5196840" y="6189468"/>
            <a:ext cx="21028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Jump ahead to bonded : 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2915585-AA33-4618-B311-01A218BF67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12682" y="5300508"/>
            <a:ext cx="2887241" cy="2147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6841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75C2D-70CC-4130-A241-E1DB7420E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on orbitals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FD7C5AE-367D-4889-9080-B2C53DFDBD1B}"/>
              </a:ext>
            </a:extLst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https://www.youtube.com/watch?v=K-jNgq16jEY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B110A6-0408-4680-8120-B7E9B418C2C3}"/>
              </a:ext>
            </a:extLst>
          </p:cNvPr>
          <p:cNvSpPr/>
          <p:nvPr/>
        </p:nvSpPr>
        <p:spPr>
          <a:xfrm>
            <a:off x="3618230" y="615415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https://www.youtube.com/watch?v=Ewf7RlVNBSA</a:t>
            </a:r>
            <a:r>
              <a:rPr lang="en-GB" dirty="0"/>
              <a:t> Reference</a:t>
            </a:r>
          </a:p>
        </p:txBody>
      </p:sp>
    </p:spTree>
    <p:extLst>
      <p:ext uri="{BB962C8B-B14F-4D97-AF65-F5344CB8AC3E}">
        <p14:creationId xmlns:p14="http://schemas.microsoft.com/office/powerpoint/2010/main" val="83374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6F0E2C-467A-4B52-83B9-DCFE44634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2195" y="1760219"/>
            <a:ext cx="8982544" cy="57994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13AAA-FD2D-48CD-A2CA-5D3604D532A2}"/>
              </a:ext>
            </a:extLst>
          </p:cNvPr>
          <p:cNvSpPr txBox="1"/>
          <p:nvPr/>
        </p:nvSpPr>
        <p:spPr>
          <a:xfrm>
            <a:off x="175260" y="1939052"/>
            <a:ext cx="563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CE751E-A6D6-4ED5-B0CF-920C8E8775A0}"/>
              </a:ext>
            </a:extLst>
          </p:cNvPr>
          <p:cNvSpPr txBox="1"/>
          <p:nvPr/>
        </p:nvSpPr>
        <p:spPr>
          <a:xfrm>
            <a:off x="99675" y="2493050"/>
            <a:ext cx="1112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2S 3*2P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09D3EF-9ED3-4C03-BDE1-4F8F4CC47F61}"/>
              </a:ext>
            </a:extLst>
          </p:cNvPr>
          <p:cNvSpPr txBox="1"/>
          <p:nvPr/>
        </p:nvSpPr>
        <p:spPr>
          <a:xfrm>
            <a:off x="175260" y="2827258"/>
            <a:ext cx="1112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3S 3*3P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7F1FDD-1EC3-4CAA-AE7C-CEB876F08F10}"/>
              </a:ext>
            </a:extLst>
          </p:cNvPr>
          <p:cNvSpPr txBox="1"/>
          <p:nvPr/>
        </p:nvSpPr>
        <p:spPr>
          <a:xfrm>
            <a:off x="175260" y="3340298"/>
            <a:ext cx="2026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4S 3*4P+5*3D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D9DAD1E-ACBA-44DF-A1E4-7CC142C4D756}"/>
              </a:ext>
            </a:extLst>
          </p:cNvPr>
          <p:cNvSpPr txBox="1"/>
          <p:nvPr/>
        </p:nvSpPr>
        <p:spPr>
          <a:xfrm>
            <a:off x="175260" y="3779837"/>
            <a:ext cx="2026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5S 3*5P+5*4D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38E5E5-C7B0-4541-83E6-B7BF3B7A4EF4}"/>
              </a:ext>
            </a:extLst>
          </p:cNvPr>
          <p:cNvSpPr txBox="1"/>
          <p:nvPr/>
        </p:nvSpPr>
        <p:spPr>
          <a:xfrm>
            <a:off x="175260" y="4149169"/>
            <a:ext cx="2026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6S 3*6P+5*5D +7*5F</a:t>
            </a:r>
          </a:p>
        </p:txBody>
      </p:sp>
    </p:spTree>
    <p:extLst>
      <p:ext uri="{BB962C8B-B14F-4D97-AF65-F5344CB8AC3E}">
        <p14:creationId xmlns:p14="http://schemas.microsoft.com/office/powerpoint/2010/main" val="24885741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something a metal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A258D3-DE81-4CEC-A98A-5818DCA19F22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5942520" cy="1523160"/>
          </a:xfrm>
        </p:spPr>
        <p:txBody>
          <a:bodyPr/>
          <a:lstStyle/>
          <a:p>
            <a:r>
              <a:rPr lang="en-GB" dirty="0"/>
              <a:t>Spare electrons can be stripped off to form ions. </a:t>
            </a:r>
            <a:r>
              <a:rPr lang="en-GB" dirty="0" err="1"/>
              <a:t>Ie</a:t>
            </a:r>
            <a:r>
              <a:rPr lang="en-GB" dirty="0"/>
              <a:t> an electron donor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73D002-07A6-4C3E-B3A0-D614ECE3F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7345" y="4574222"/>
            <a:ext cx="3457575" cy="9715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32B169-E000-4F6E-95A7-C02B5F85EE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0775" y="3827780"/>
            <a:ext cx="3502594" cy="3435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7043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something a base (oxidising agent)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A258D3-DE81-4CEC-A98A-5818DCA19F22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5942520" cy="1523160"/>
          </a:xfrm>
        </p:spPr>
        <p:txBody>
          <a:bodyPr/>
          <a:lstStyle/>
          <a:p>
            <a:r>
              <a:rPr lang="en-GB" dirty="0"/>
              <a:t>This is an </a:t>
            </a:r>
            <a:r>
              <a:rPr lang="en-GB" dirty="0" err="1"/>
              <a:t>electorn</a:t>
            </a:r>
            <a:r>
              <a:rPr lang="en-GB" dirty="0"/>
              <a:t> acceptor – </a:t>
            </a:r>
            <a:r>
              <a:rPr lang="en-GB" dirty="0" err="1"/>
              <a:t>eg</a:t>
            </a:r>
            <a:r>
              <a:rPr lang="en-GB" dirty="0"/>
              <a:t> chlorine or oxygen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45DAD02-3DE6-4DE3-A0A0-966AFF378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152" y="3780155"/>
            <a:ext cx="2320608" cy="22625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9B7F89-820F-4511-928B-ADC330829C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5260" y="3682726"/>
            <a:ext cx="2505075" cy="245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0435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happens when you combine a metal and a base :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762D319-C539-4164-8F5B-E8500AE250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000" y="2085339"/>
            <a:ext cx="5200650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7911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300B1-6956-4008-9451-5A534A287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Ionic bonds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178D00-CBF3-4B38-8D2B-0C32094CBD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7014" y="2721609"/>
            <a:ext cx="3876675" cy="3152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934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happens when you combine a lots of metal atoms together: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0A1725-7653-49A6-8C04-E46EE677E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724" y="2324417"/>
            <a:ext cx="5743575" cy="449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4829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40" y="438480"/>
            <a:ext cx="9070920" cy="1261440"/>
          </a:xfrm>
        </p:spPr>
        <p:txBody>
          <a:bodyPr/>
          <a:lstStyle/>
          <a:p>
            <a:r>
              <a:rPr lang="en-GB" dirty="0"/>
              <a:t>Strength of metallic bond with a single electron: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D204B02-7A10-4366-A5B1-8BA35CD77E46}"/>
              </a:ext>
            </a:extLst>
          </p:cNvPr>
          <p:cNvSpPr/>
          <p:nvPr/>
        </p:nvSpPr>
        <p:spPr>
          <a:xfrm>
            <a:off x="640080" y="3149118"/>
            <a:ext cx="1295400" cy="12614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C503DD0-538F-42EE-AC5A-29A5AB8C9CC3}"/>
              </a:ext>
            </a:extLst>
          </p:cNvPr>
          <p:cNvSpPr/>
          <p:nvPr/>
        </p:nvSpPr>
        <p:spPr>
          <a:xfrm>
            <a:off x="1935480" y="3149118"/>
            <a:ext cx="1295400" cy="12614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E4913E93-FEBC-49E3-AAD9-9786005B59CE}"/>
              </a:ext>
            </a:extLst>
          </p:cNvPr>
          <p:cNvSpPr/>
          <p:nvPr/>
        </p:nvSpPr>
        <p:spPr>
          <a:xfrm>
            <a:off x="1802130" y="3566319"/>
            <a:ext cx="266700" cy="427037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6E757B-0580-4594-A1D3-87A9FFBC6D24}"/>
              </a:ext>
            </a:extLst>
          </p:cNvPr>
          <p:cNvSpPr txBox="1"/>
          <p:nvPr/>
        </p:nvSpPr>
        <p:spPr>
          <a:xfrm>
            <a:off x="1333500" y="4643093"/>
            <a:ext cx="1230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228 pm =l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42DB42A-CCD6-494F-91D4-E086B5C99105}"/>
              </a:ext>
            </a:extLst>
          </p:cNvPr>
          <p:cNvCxnSpPr>
            <a:stCxn id="4" idx="4"/>
          </p:cNvCxnSpPr>
          <p:nvPr/>
        </p:nvCxnSpPr>
        <p:spPr>
          <a:xfrm>
            <a:off x="1287780" y="4410558"/>
            <a:ext cx="0" cy="601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936A753-2DE4-4C30-9910-0C4BE06406A7}"/>
              </a:ext>
            </a:extLst>
          </p:cNvPr>
          <p:cNvCxnSpPr>
            <a:stCxn id="5" idx="4"/>
          </p:cNvCxnSpPr>
          <p:nvPr/>
        </p:nvCxnSpPr>
        <p:spPr>
          <a:xfrm>
            <a:off x="2583180" y="4410558"/>
            <a:ext cx="0" cy="601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0BDDFC8-C7C2-4C02-BF53-B6E1B446C330}"/>
              </a:ext>
            </a:extLst>
          </p:cNvPr>
          <p:cNvSpPr txBox="1"/>
          <p:nvPr/>
        </p:nvSpPr>
        <p:spPr>
          <a:xfrm>
            <a:off x="4221486" y="2286640"/>
            <a:ext cx="4282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Electric charge of a proton Q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586F23E-2035-43D6-96B5-68E3E77A3C89}"/>
                  </a:ext>
                </a:extLst>
              </p:cNvPr>
              <p:cNvSpPr txBox="1"/>
              <p:nvPr/>
            </p:nvSpPr>
            <p:spPr>
              <a:xfrm>
                <a:off x="4221486" y="2759507"/>
                <a:ext cx="5669271" cy="367889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Electrostatic force constant = K 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 ∗10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9</m:t>
                        </m:r>
                      </m:sup>
                    </m:sSup>
                  </m:oMath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Interatomic distance = l  = 228 pm</a:t>
                </a:r>
              </a:p>
              <a:p>
                <a:endParaRPr lang="en-GB" dirty="0"/>
              </a:p>
              <a:p>
                <a:r>
                  <a:rPr lang="en-GB" sz="2400" dirty="0"/>
                  <a:t>Formula for 2 bodies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 = </m:t>
                    </m:r>
                    <m:f>
                      <m:fPr>
                        <m:ctrlPr>
                          <a:rPr lang="en-GB" sz="2400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dirty="0" smtClean="0">
                            <a:latin typeface="Cambria Math" panose="02040503050406030204" pitchFamily="18" charset="0"/>
                          </a:rPr>
                          <m:t>𝐾</m:t>
                        </m:r>
                        <m:sSub>
                          <m:sSubPr>
                            <m:ctrlPr>
                              <a:rPr lang="en-GB" sz="2400" b="0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sSub>
                              <m:sSubPr>
                                <m:ctrlPr>
                                  <a:rPr lang="en-GB" sz="2400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400" i="1" dirty="0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</m:e>
                              <m:sub>
                                <m:r>
                                  <a:rPr lang="en-GB" sz="2400" i="1" dirty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GB" sz="2400" b="0" i="1" dirty="0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sz="2400" i="1" dirty="0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400" b="0" i="1" dirty="0" smtClean="0">
                                <a:latin typeface="Cambria Math" panose="02040503050406030204" pitchFamily="18" charset="0"/>
                              </a:rPr>
                              <m:t>𝑙</m:t>
                            </m:r>
                          </m:e>
                          <m:sup>
                            <m:r>
                              <a:rPr lang="en-GB" sz="2400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endParaRPr lang="en-GB" sz="2400" dirty="0"/>
              </a:p>
              <a:p>
                <a:endParaRPr lang="en-GB" dirty="0"/>
              </a:p>
              <a:p>
                <a:r>
                  <a:rPr lang="en-GB" dirty="0"/>
                  <a:t>So the attraction to the electron  is : </a:t>
                </a:r>
              </a:p>
              <a:p>
                <a:endParaRPr lang="en-GB" dirty="0"/>
              </a:p>
              <a:p>
                <a:endParaRPr lang="en-GB" dirty="0"/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𝐾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sSub>
                              <m:sSubPr>
                                <m:ctrlPr>
                                  <a:rPr lang="en-GB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𝑄</m:t>
                                </m:r>
                              </m:e>
                              <m:sub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p>
                          <m:sSup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en-GB" i="1" dirty="0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f>
                                  <m:fPr>
                                    <m:ctrlPr>
                                      <a:rPr lang="en-GB" i="1" dirty="0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b="0" i="1" dirty="0" smtClean="0">
                                        <a:latin typeface="Cambria Math" panose="02040503050406030204" pitchFamily="18" charset="0"/>
                                      </a:rPr>
                                      <m:t>𝑙</m:t>
                                    </m:r>
                                  </m:num>
                                  <m:den>
                                    <m:r>
                                      <a:rPr lang="en-GB" b="0" i="1" dirty="0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den>
                                </m:f>
                              </m:e>
                            </m:d>
                          </m:e>
                          <m:sup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dirty="0"/>
                  <a:t>  which is 4 times bigger than the repulsion – so the metal has forces holding it together.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586F23E-2035-43D6-96B5-68E3E77A3C8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1486" y="2759507"/>
                <a:ext cx="5669271" cy="3678892"/>
              </a:xfrm>
              <a:prstGeom prst="rect">
                <a:avLst/>
              </a:prstGeom>
              <a:blipFill>
                <a:blip r:embed="rId3"/>
                <a:stretch>
                  <a:fillRect l="-1722" t="-995" r="-1507" b="-18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03D8FEB3-A76F-447D-A17C-C0AAE58EF853}"/>
              </a:ext>
            </a:extLst>
          </p:cNvPr>
          <p:cNvSpPr txBox="1"/>
          <p:nvPr/>
        </p:nvSpPr>
        <p:spPr>
          <a:xfrm>
            <a:off x="757872" y="6670934"/>
            <a:ext cx="4282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greater the number of electrons available – the stronger the metal and the higher the meting point</a:t>
            </a:r>
          </a:p>
        </p:txBody>
      </p:sp>
    </p:spTree>
    <p:extLst>
      <p:ext uri="{BB962C8B-B14F-4D97-AF65-F5344CB8AC3E}">
        <p14:creationId xmlns:p14="http://schemas.microsoft.com/office/powerpoint/2010/main" val="6271180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186AF-C44F-4BE6-840F-6A364D174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D6D403-B758-48AA-80EF-52EE1E3E0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2195" y="1760219"/>
            <a:ext cx="8982544" cy="579945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F7B98E59-4216-401A-8A7D-D263D7C8DBA1}"/>
              </a:ext>
            </a:extLst>
          </p:cNvPr>
          <p:cNvSpPr/>
          <p:nvPr/>
        </p:nvSpPr>
        <p:spPr>
          <a:xfrm>
            <a:off x="1844040" y="1996440"/>
            <a:ext cx="1493520" cy="33832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81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40" y="438480"/>
            <a:ext cx="9070920" cy="1261440"/>
          </a:xfrm>
        </p:spPr>
        <p:txBody>
          <a:bodyPr/>
          <a:lstStyle/>
          <a:p>
            <a:r>
              <a:rPr lang="en-GB" dirty="0"/>
              <a:t>Covalent bonding: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CFB001-CA4C-41DE-81F0-0F21DDA1E3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69" y="2022474"/>
            <a:ext cx="4886325" cy="122872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3977F32-6FD5-40B6-8BE2-75C2CB8BA643}"/>
              </a:ext>
            </a:extLst>
          </p:cNvPr>
          <p:cNvSpPr/>
          <p:nvPr/>
        </p:nvSpPr>
        <p:spPr>
          <a:xfrm>
            <a:off x="2264276" y="4631173"/>
            <a:ext cx="67644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https://www.youtube.com/watch?v=MlgKp4FUV6I</a:t>
            </a:r>
          </a:p>
        </p:txBody>
      </p:sp>
    </p:spTree>
    <p:extLst>
      <p:ext uri="{BB962C8B-B14F-4D97-AF65-F5344CB8AC3E}">
        <p14:creationId xmlns:p14="http://schemas.microsoft.com/office/powerpoint/2010/main" val="30775815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40" y="438480"/>
            <a:ext cx="9070920" cy="1261440"/>
          </a:xfrm>
        </p:spPr>
        <p:txBody>
          <a:bodyPr/>
          <a:lstStyle/>
          <a:p>
            <a:r>
              <a:rPr lang="en-GB" dirty="0"/>
              <a:t>Electro negativity: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B0B005A-B6FD-4F21-927B-6FAF04ADDFFE}"/>
              </a:ext>
            </a:extLst>
          </p:cNvPr>
          <p:cNvSpPr/>
          <p:nvPr/>
        </p:nvSpPr>
        <p:spPr>
          <a:xfrm>
            <a:off x="2520950" y="2487177"/>
            <a:ext cx="5038725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rgbClr val="0088CC"/>
                </a:solidFill>
                <a:latin typeface="Cantarell"/>
                <a:hlinkClick r:id="rId2"/>
              </a:rPr>
              <a:t>Electronegativity is</a:t>
            </a:r>
            <a:r>
              <a:rPr lang="en-US" dirty="0">
                <a:solidFill>
                  <a:srgbClr val="5A5A5A"/>
                </a:solidFill>
                <a:latin typeface="Cantarell"/>
              </a:rPr>
              <a:t> a </a:t>
            </a:r>
            <a:r>
              <a:rPr lang="en-US" dirty="0">
                <a:solidFill>
                  <a:srgbClr val="0088CC"/>
                </a:solidFill>
                <a:latin typeface="Cantarell"/>
                <a:hlinkClick r:id="rId3"/>
              </a:rPr>
              <a:t>chemical property</a:t>
            </a:r>
            <a:r>
              <a:rPr lang="en-US" dirty="0">
                <a:solidFill>
                  <a:srgbClr val="5A5A5A"/>
                </a:solidFill>
                <a:latin typeface="Cantarell"/>
              </a:rPr>
              <a:t> which describes how well an atom can attract </a:t>
            </a:r>
            <a:r>
              <a:rPr lang="en-US" dirty="0">
                <a:solidFill>
                  <a:srgbClr val="0088CC"/>
                </a:solidFill>
                <a:latin typeface="Cantarell"/>
                <a:hlinkClick r:id="rId4"/>
              </a:rPr>
              <a:t>an electron</a:t>
            </a:r>
            <a:r>
              <a:rPr lang="en-US" dirty="0">
                <a:solidFill>
                  <a:srgbClr val="5A5A5A"/>
                </a:solidFill>
                <a:latin typeface="Cantarell"/>
              </a:rPr>
              <a:t> to itself. Values for electronegativity run from 0 to 4. Electronegativity is used to predict whether a bond between atoms will be ionic or covalent. It can also be used to predict if the resulting molecule will be polar or nonpolar. This table is a list of electronegativity values of the elements.  </a:t>
            </a:r>
            <a:r>
              <a:rPr lang="en-US" i="1" dirty="0">
                <a:solidFill>
                  <a:srgbClr val="5A5A5A"/>
                </a:solidFill>
                <a:latin typeface="Cantarell"/>
              </a:rPr>
              <a:t>Science notes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494357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40" y="438480"/>
            <a:ext cx="9070920" cy="1261440"/>
          </a:xfrm>
        </p:spPr>
        <p:txBody>
          <a:bodyPr/>
          <a:lstStyle/>
          <a:p>
            <a:r>
              <a:rPr lang="en-GB" dirty="0"/>
              <a:t>Electro negativity: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C09934-0D99-4638-9E8A-DA41A6E43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440" y="1919060"/>
            <a:ext cx="9305925" cy="602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6410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40" y="438480"/>
            <a:ext cx="9070920" cy="1261440"/>
          </a:xfrm>
        </p:spPr>
        <p:txBody>
          <a:bodyPr/>
          <a:lstStyle/>
          <a:p>
            <a:r>
              <a:rPr lang="en-GB" dirty="0"/>
              <a:t>Polar covalent bonds: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87EC0C0-567B-4642-BBC2-210443F18E00}"/>
              </a:ext>
            </a:extLst>
          </p:cNvPr>
          <p:cNvSpPr/>
          <p:nvPr/>
        </p:nvSpPr>
        <p:spPr>
          <a:xfrm>
            <a:off x="463550" y="1950761"/>
            <a:ext cx="5038725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rgbClr val="222222"/>
                </a:solidFill>
                <a:latin typeface="Roboto"/>
              </a:rPr>
              <a:t>A polar covalent bond is a covalent bond in which there is a separation of charge between one end and the other - in other words one end is slightly positive and the other slightly negative. Examples include most covalent bonds, like the hydrogen-chlorine bond in HCl or the hydrogen-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oxygen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 bonds in </a:t>
            </a:r>
            <a:r>
              <a:rPr lang="en-US" b="1" dirty="0">
                <a:solidFill>
                  <a:srgbClr val="222222"/>
                </a:solidFill>
                <a:latin typeface="Roboto"/>
              </a:rPr>
              <a:t>water</a:t>
            </a:r>
            <a:r>
              <a:rPr lang="en-US" dirty="0">
                <a:solidFill>
                  <a:srgbClr val="222222"/>
                </a:solidFill>
                <a:latin typeface="Roboto"/>
              </a:rPr>
              <a:t>.</a:t>
            </a:r>
            <a:r>
              <a:rPr lang="en-US" dirty="0">
                <a:solidFill>
                  <a:srgbClr val="70757A"/>
                </a:solidFill>
                <a:latin typeface="Roboto"/>
              </a:rPr>
              <a:t>10 Aug 2020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A43A8B-8334-4B28-89C6-C6E01EDA6F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621" y="4080555"/>
            <a:ext cx="587692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230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40" y="438480"/>
            <a:ext cx="9070920" cy="1261440"/>
          </a:xfrm>
        </p:spPr>
        <p:txBody>
          <a:bodyPr/>
          <a:lstStyle/>
          <a:p>
            <a:r>
              <a:rPr lang="en-GB" dirty="0"/>
              <a:t>Van de Waals, Dipole and hydrogen bonds: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0EE05A-E6B9-4527-820F-1F4C40C25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252" y="2296794"/>
            <a:ext cx="4038600" cy="1076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FF37EF-2BB4-422F-A785-08BBCBDA92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619" y="3907540"/>
            <a:ext cx="4676181" cy="36521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73F5EE6-A87A-4991-AD8B-969142A11D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93770" y="3968817"/>
            <a:ext cx="3810922" cy="3652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5158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40" y="438480"/>
            <a:ext cx="9070920" cy="1261440"/>
          </a:xfrm>
        </p:spPr>
        <p:txBody>
          <a:bodyPr/>
          <a:lstStyle/>
          <a:p>
            <a:r>
              <a:rPr lang="en-GB" dirty="0"/>
              <a:t>Electro negativity and bonding type: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ABEAEA-DFDD-4D18-8A7A-940990D519EB}"/>
              </a:ext>
            </a:extLst>
          </p:cNvPr>
          <p:cNvSpPr txBox="1"/>
          <p:nvPr/>
        </p:nvSpPr>
        <p:spPr>
          <a:xfrm>
            <a:off x="424541" y="2002971"/>
            <a:ext cx="80554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High difference -&gt; Ionic    -</a:t>
            </a:r>
            <a:r>
              <a:rPr lang="en-US" dirty="0" err="1"/>
              <a:t>eg</a:t>
            </a:r>
            <a:r>
              <a:rPr lang="en-US" dirty="0"/>
              <a:t> salt </a:t>
            </a:r>
            <a:r>
              <a:rPr lang="en-US" dirty="0" err="1"/>
              <a:t>NCl</a:t>
            </a:r>
            <a:endParaRPr lang="en-US" dirty="0"/>
          </a:p>
          <a:p>
            <a:r>
              <a:rPr lang="en-US" dirty="0"/>
              <a:t>Moderate difference -&gt;Polar Covalent + Van de Waals  - </a:t>
            </a:r>
            <a:r>
              <a:rPr lang="en-US" dirty="0" err="1"/>
              <a:t>eg</a:t>
            </a:r>
            <a:r>
              <a:rPr lang="en-US" dirty="0"/>
              <a:t> water,  HCL, ALCOHOL</a:t>
            </a:r>
          </a:p>
          <a:p>
            <a:r>
              <a:rPr lang="en-US" dirty="0"/>
              <a:t>Similar : Covalent  </a:t>
            </a:r>
            <a:r>
              <a:rPr lang="en-US" dirty="0" err="1"/>
              <a:t>eg</a:t>
            </a:r>
            <a:r>
              <a:rPr lang="en-US" dirty="0"/>
              <a:t> all gasses and most organic carbon compounds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E5A67D-BABC-4660-B0B4-56BD1A6DD9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0872" y="3506351"/>
            <a:ext cx="6256079" cy="4053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3312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FE3CE-AB21-487E-AC18-BAF296FBD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40" y="438480"/>
            <a:ext cx="9070920" cy="1261440"/>
          </a:xfrm>
        </p:spPr>
        <p:txBody>
          <a:bodyPr/>
          <a:lstStyle/>
          <a:p>
            <a:r>
              <a:rPr lang="en-GB" dirty="0"/>
              <a:t>Bonding type and properties: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ABEAEA-DFDD-4D18-8A7A-940990D519EB}"/>
              </a:ext>
            </a:extLst>
          </p:cNvPr>
          <p:cNvSpPr txBox="1"/>
          <p:nvPr/>
        </p:nvSpPr>
        <p:spPr>
          <a:xfrm>
            <a:off x="402769" y="1447799"/>
            <a:ext cx="8055429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/>
              <a:t>Web of covalent bonds (Mega molecule) -&gt; V High Melting point and Stiffness.  </a:t>
            </a:r>
            <a:r>
              <a:rPr lang="en-US" dirty="0" err="1"/>
              <a:t>Eg</a:t>
            </a:r>
            <a:r>
              <a:rPr lang="en-US" dirty="0"/>
              <a:t> Diamond.  1220000 </a:t>
            </a:r>
            <a:r>
              <a:rPr lang="en-US" dirty="0" err="1"/>
              <a:t>Mpa</a:t>
            </a:r>
            <a:r>
              <a:rPr lang="en-US" dirty="0"/>
              <a:t>. Melting point approx. 4027C – but it transforms to graphite first and there must not be any oxygen around</a:t>
            </a:r>
          </a:p>
          <a:p>
            <a:endParaRPr lang="en-US" dirty="0"/>
          </a:p>
          <a:p>
            <a:r>
              <a:rPr lang="en-US" dirty="0"/>
              <a:t>Ionic bonding in solids -&gt; High </a:t>
            </a:r>
            <a:r>
              <a:rPr lang="en-US" dirty="0" err="1"/>
              <a:t>High</a:t>
            </a:r>
            <a:r>
              <a:rPr lang="en-US" dirty="0"/>
              <a:t> melting points and hardness – </a:t>
            </a:r>
            <a:r>
              <a:rPr lang="en-US" dirty="0" err="1"/>
              <a:t>eg</a:t>
            </a:r>
            <a:r>
              <a:rPr lang="en-US" dirty="0"/>
              <a:t> salt:  melting point : 801 C. </a:t>
            </a:r>
            <a:r>
              <a:rPr lang="en-US" dirty="0" err="1"/>
              <a:t>Younds</a:t>
            </a:r>
            <a:r>
              <a:rPr lang="en-US" dirty="0"/>
              <a:t> modulus – 27000 MPa</a:t>
            </a:r>
          </a:p>
          <a:p>
            <a:endParaRPr lang="en-US" dirty="0"/>
          </a:p>
          <a:p>
            <a:r>
              <a:rPr lang="en-US" dirty="0" err="1"/>
              <a:t>Metalic</a:t>
            </a:r>
            <a:r>
              <a:rPr lang="en-US" dirty="0"/>
              <a:t> Bonds -&gt; Reasonable stability and strength</a:t>
            </a:r>
          </a:p>
          <a:p>
            <a:r>
              <a:rPr lang="en-US" dirty="0" err="1"/>
              <a:t>Eg</a:t>
            </a:r>
            <a:r>
              <a:rPr lang="en-US" dirty="0"/>
              <a:t> Magnesium double electron  – Melting point 650C ,  Youngs modulus 45000 MPA.    Sodium  melting point 98C . Youngs modulus : 3900 MPa</a:t>
            </a:r>
          </a:p>
          <a:p>
            <a:endParaRPr lang="en-US" dirty="0"/>
          </a:p>
          <a:p>
            <a:r>
              <a:rPr lang="en-US" dirty="0"/>
              <a:t>Covalent Bonds – Polar – with Dipoles  ..  Water – Melting Point ???  Youngs modulus of ice : 835 </a:t>
            </a:r>
            <a:r>
              <a:rPr lang="en-US" dirty="0" err="1"/>
              <a:t>Mpa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/>
              <a:t>Covalent Bonds – Non Polar, No Dipoles – small molecules .  </a:t>
            </a:r>
            <a:r>
              <a:rPr lang="en-US" dirty="0" err="1"/>
              <a:t>Eg</a:t>
            </a:r>
            <a:r>
              <a:rPr lang="en-US" dirty="0"/>
              <a:t> CO2 chemical weight 44 – MP -78.    YM = 14000 – very crystalline? But at very low temp 80 K</a:t>
            </a:r>
          </a:p>
          <a:p>
            <a:endParaRPr lang="en-US" dirty="0"/>
          </a:p>
          <a:p>
            <a:r>
              <a:rPr lang="en-US" dirty="0"/>
              <a:t>Covalent bonds – big molecules – non </a:t>
            </a:r>
            <a:r>
              <a:rPr lang="en-US" dirty="0" err="1"/>
              <a:t>crystaline</a:t>
            </a:r>
            <a:r>
              <a:rPr lang="en-US" dirty="0"/>
              <a:t>  </a:t>
            </a:r>
            <a:r>
              <a:rPr lang="en-US" dirty="0" err="1"/>
              <a:t>eg</a:t>
            </a:r>
            <a:r>
              <a:rPr lang="en-US" dirty="0"/>
              <a:t> </a:t>
            </a:r>
            <a:r>
              <a:rPr lang="en-US" dirty="0" err="1"/>
              <a:t>PolyPropolene</a:t>
            </a:r>
            <a:r>
              <a:rPr lang="en-US" dirty="0"/>
              <a:t>  Chemical weight around 354,  MP 159-165C,  YM 28-36 at room temperature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8335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DFCAF-4541-429E-AF46-7A601C63D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Energy view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3F1F59-C893-4B5E-A695-99218023AAE8}"/>
              </a:ext>
            </a:extLst>
          </p:cNvPr>
          <p:cNvSpPr txBox="1"/>
          <p:nvPr/>
        </p:nvSpPr>
        <p:spPr>
          <a:xfrm>
            <a:off x="827315" y="2177143"/>
            <a:ext cx="4887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Idea of internal energy within an atom.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A8DA76-C773-4BFB-9548-03F60ED65B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158" y="3419248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2122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DFCAF-4541-429E-AF46-7A601C63D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Energy view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3F1F59-C893-4B5E-A695-99218023AAE8}"/>
              </a:ext>
            </a:extLst>
          </p:cNvPr>
          <p:cNvSpPr txBox="1"/>
          <p:nvPr/>
        </p:nvSpPr>
        <p:spPr>
          <a:xfrm>
            <a:off x="504000" y="1992086"/>
            <a:ext cx="4887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 Why is iron a metal :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189EFE-39A3-4501-B74C-F6B2AFAD8A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751" y="2987749"/>
            <a:ext cx="3353935" cy="32629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6FBF7C-51DA-40B6-870B-5569D5894B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6816" y="2493962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9557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DFCAF-4541-429E-AF46-7A601C63D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Energy view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3F1F59-C893-4B5E-A695-99218023AAE8}"/>
              </a:ext>
            </a:extLst>
          </p:cNvPr>
          <p:cNvSpPr txBox="1"/>
          <p:nvPr/>
        </p:nvSpPr>
        <p:spPr>
          <a:xfrm>
            <a:off x="504000" y="1992086"/>
            <a:ext cx="4887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Similar metals: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1C2E32-1B13-429D-B911-47A3DCF704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17605"/>
            <a:ext cx="10080625" cy="3170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2889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3E9AE-0E54-4F28-B461-DC239B31F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copper such a good conductor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343188-424C-477A-8E93-BA1D15DF9256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91086" y="3882720"/>
            <a:ext cx="9070920" cy="1261440"/>
          </a:xfrm>
        </p:spPr>
        <p:txBody>
          <a:bodyPr/>
          <a:lstStyle/>
          <a:p>
            <a:r>
              <a:rPr lang="en-GB" dirty="0"/>
              <a:t>https://terpconnect.umd.edu/~wbreslyn/chemistry/electron-configurations/configurationCopper-Cu.html</a:t>
            </a:r>
          </a:p>
        </p:txBody>
      </p:sp>
    </p:spTree>
    <p:extLst>
      <p:ext uri="{BB962C8B-B14F-4D97-AF65-F5344CB8AC3E}">
        <p14:creationId xmlns:p14="http://schemas.microsoft.com/office/powerpoint/2010/main" val="352042549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C60F0-39F3-47A6-A44C-59BD867DD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Bonding and material classes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A6AFB-58D7-4A07-8029-CBDA1E2BEF3F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04000" y="2881235"/>
            <a:ext cx="9070920" cy="1261440"/>
          </a:xfrm>
        </p:spPr>
        <p:txBody>
          <a:bodyPr/>
          <a:lstStyle/>
          <a:p>
            <a:r>
              <a:rPr lang="en-GB" dirty="0"/>
              <a:t>Metals – Metallic bonding</a:t>
            </a:r>
          </a:p>
          <a:p>
            <a:r>
              <a:rPr lang="en-GB" dirty="0"/>
              <a:t>Ceramics : Ionic</a:t>
            </a:r>
          </a:p>
          <a:p>
            <a:r>
              <a:rPr lang="en-GB" dirty="0"/>
              <a:t>Polymers : Covalent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This is simplistic</a:t>
            </a:r>
          </a:p>
        </p:txBody>
      </p:sp>
    </p:spTree>
    <p:extLst>
      <p:ext uri="{BB962C8B-B14F-4D97-AF65-F5344CB8AC3E}">
        <p14:creationId xmlns:p14="http://schemas.microsoft.com/office/powerpoint/2010/main" val="32334116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C4393-C205-4B8F-A61D-84526DEE3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Quiz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3859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5BB1-32B4-42BB-AC93-E653DD5CB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482680-6D58-45E2-A884-3121B02136A3}"/>
              </a:ext>
            </a:extLst>
          </p:cNvPr>
          <p:cNvSpPr txBox="1"/>
          <p:nvPr/>
        </p:nvSpPr>
        <p:spPr>
          <a:xfrm>
            <a:off x="424542" y="1371601"/>
            <a:ext cx="944925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en-US" sz="2400" dirty="0"/>
              <a:t>Nothing will happen spontaneously if </a:t>
            </a:r>
            <a:r>
              <a:rPr lang="en-US" sz="2400" dirty="0" err="1"/>
              <a:t>gibbs</a:t>
            </a:r>
            <a:r>
              <a:rPr lang="en-US" sz="2400" dirty="0"/>
              <a:t> free energy does not decrease</a:t>
            </a:r>
          </a:p>
          <a:p>
            <a:pPr marL="342900" indent="-342900">
              <a:buAutoNum type="arabicParenR"/>
            </a:pPr>
            <a:r>
              <a:rPr lang="en-US" sz="2400" dirty="0"/>
              <a:t>Atoms are not the building block of matter – quarks are..  (and other subatomic particles) However atoms are very important structures for understanding chemistry and materials</a:t>
            </a:r>
          </a:p>
          <a:p>
            <a:pPr marL="342900" indent="-342900">
              <a:buAutoNum type="arabicParenR"/>
            </a:pPr>
            <a:r>
              <a:rPr lang="en-US" sz="2400" dirty="0"/>
              <a:t>You need to know about electron shells and orbitals in an atom. This allows us to predict chemical </a:t>
            </a:r>
            <a:r>
              <a:rPr lang="en-US" sz="2400" dirty="0" err="1"/>
              <a:t>reations</a:t>
            </a:r>
            <a:endParaRPr lang="en-US" sz="2400" dirty="0"/>
          </a:p>
          <a:p>
            <a:pPr marL="342900" indent="-342900">
              <a:buAutoNum type="arabicParenR"/>
            </a:pPr>
            <a:r>
              <a:rPr lang="en-US" sz="2400" dirty="0"/>
              <a:t>You need to know about </a:t>
            </a:r>
            <a:r>
              <a:rPr lang="en-US" sz="2400" dirty="0" err="1"/>
              <a:t>eletro</a:t>
            </a:r>
            <a:r>
              <a:rPr lang="en-US" sz="2400" dirty="0"/>
              <a:t> negativity to predict the types of atomic bonding that will take place in compounds. This is turn determines material </a:t>
            </a:r>
            <a:r>
              <a:rPr lang="en-US" sz="2400" dirty="0" err="1"/>
              <a:t>behaviour</a:t>
            </a:r>
            <a:endParaRPr lang="en-US" sz="2400" dirty="0"/>
          </a:p>
          <a:p>
            <a:pPr marL="342900" indent="-342900">
              <a:buAutoNum type="arabicParenR"/>
            </a:pPr>
            <a:endParaRPr lang="en-US" dirty="0"/>
          </a:p>
          <a:p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97006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46877-E8BA-4337-8BA2-0782A98B5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reading (and some fun)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17D878-BA16-4B6B-A0AE-E1A79BCBF395}"/>
              </a:ext>
            </a:extLst>
          </p:cNvPr>
          <p:cNvSpPr txBox="1"/>
          <p:nvPr/>
        </p:nvSpPr>
        <p:spPr>
          <a:xfrm>
            <a:off x="598714" y="2035629"/>
            <a:ext cx="3222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Calister</a:t>
            </a:r>
            <a:r>
              <a:rPr lang="en-US" dirty="0"/>
              <a:t> – Read chapters 1-4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5E97E4-15EA-4664-8672-3661B1EA4672}"/>
              </a:ext>
            </a:extLst>
          </p:cNvPr>
          <p:cNvSpPr txBox="1"/>
          <p:nvPr/>
        </p:nvSpPr>
        <p:spPr>
          <a:xfrm>
            <a:off x="598713" y="2877830"/>
            <a:ext cx="948191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Some Videos</a:t>
            </a:r>
          </a:p>
          <a:p>
            <a:endParaRPr lang="en-US" dirty="0"/>
          </a:p>
          <a:p>
            <a:r>
              <a:rPr lang="en-US" dirty="0"/>
              <a:t>–</a:t>
            </a:r>
            <a:r>
              <a:rPr lang="en-US" dirty="0">
                <a:hlinkClick r:id="rId2"/>
              </a:rPr>
              <a:t>https://www.youtube.com/watch?v=bzr-byiSXlA</a:t>
            </a:r>
            <a:r>
              <a:rPr lang="en-US" dirty="0"/>
              <a:t> – A good summary of much of what e have learned today – Warning – the guy speaks to fast in American! </a:t>
            </a:r>
            <a:r>
              <a:rPr lang="en-US" dirty="0">
                <a:sym typeface="Wingdings" panose="05000000000000000000" pitchFamily="2" charset="2"/>
              </a:rPr>
              <a:t>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hlinkClick r:id="rId3"/>
              </a:rPr>
              <a:t>https://www.youtube.com/watch?v=wPw_LCmyjnI</a:t>
            </a:r>
            <a:r>
              <a:rPr lang="en-US" dirty="0"/>
              <a:t> (30 minutes) on orbitals and hybrid orbitals.  - Warning  - This guys speaks very slow American! </a:t>
            </a:r>
            <a:r>
              <a:rPr lang="en-US" dirty="0">
                <a:sym typeface="Wingdings" panose="05000000000000000000" pitchFamily="2" charset="2"/>
              </a:rPr>
              <a:t></a:t>
            </a:r>
            <a:endParaRPr lang="en-US" dirty="0"/>
          </a:p>
          <a:p>
            <a:endParaRPr lang="en-US" dirty="0"/>
          </a:p>
          <a:p>
            <a:r>
              <a:rPr lang="en-US" dirty="0"/>
              <a:t>https://www.youtube.com/watch?v=48sCx-wBs34  (really good video – vaguely on topic but better than bakeoff).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735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25012</TotalTime>
  <Words>1392</Words>
  <Application>Microsoft Office PowerPoint</Application>
  <PresentationFormat>Custom</PresentationFormat>
  <Paragraphs>159</Paragraphs>
  <Slides>34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Cantarell</vt:lpstr>
      <vt:lpstr>Roboto</vt:lpstr>
      <vt:lpstr>Arial</vt:lpstr>
      <vt:lpstr>Cambria Math</vt:lpstr>
      <vt:lpstr>Symbol</vt:lpstr>
      <vt:lpstr>Times New Roman</vt:lpstr>
      <vt:lpstr>Wingdings</vt:lpstr>
      <vt:lpstr>Office Theme</vt:lpstr>
      <vt:lpstr>PowerPoint Presentation</vt:lpstr>
      <vt:lpstr>Some basic thermodynamics</vt:lpstr>
      <vt:lpstr>The Atom </vt:lpstr>
      <vt:lpstr>Elements</vt:lpstr>
      <vt:lpstr>The Periodic table of elements </vt:lpstr>
      <vt:lpstr>The Hydrogen and helium</vt:lpstr>
      <vt:lpstr>Electron orbitals</vt:lpstr>
      <vt:lpstr>Lithium</vt:lpstr>
      <vt:lpstr>Boron</vt:lpstr>
      <vt:lpstr>Carbon</vt:lpstr>
      <vt:lpstr>Video on orbitals</vt:lpstr>
      <vt:lpstr>PowerPoint Presentation</vt:lpstr>
      <vt:lpstr>What makes something a metal</vt:lpstr>
      <vt:lpstr>What makes something a base (oxidising agent) </vt:lpstr>
      <vt:lpstr>What happens when you combine a metal and a base :</vt:lpstr>
      <vt:lpstr>Ionic bonds</vt:lpstr>
      <vt:lpstr>What happens when you combine a lots of metal atoms together:</vt:lpstr>
      <vt:lpstr>Strength of metallic bond with a single electron:</vt:lpstr>
      <vt:lpstr>PowerPoint Presentation</vt:lpstr>
      <vt:lpstr>Covalent bonding:</vt:lpstr>
      <vt:lpstr>Electro negativity:</vt:lpstr>
      <vt:lpstr>Electro negativity:</vt:lpstr>
      <vt:lpstr>Polar covalent bonds:</vt:lpstr>
      <vt:lpstr>Van de Waals, Dipole and hydrogen bonds:</vt:lpstr>
      <vt:lpstr>Electro negativity and bonding type:</vt:lpstr>
      <vt:lpstr>Bonding type and properties:</vt:lpstr>
      <vt:lpstr>Energy view</vt:lpstr>
      <vt:lpstr>Energy view</vt:lpstr>
      <vt:lpstr>Energy view</vt:lpstr>
      <vt:lpstr>Why is copper such a good conductor</vt:lpstr>
      <vt:lpstr>Bonding and material classes</vt:lpstr>
      <vt:lpstr>Quiz</vt:lpstr>
      <vt:lpstr>Summary</vt:lpstr>
      <vt:lpstr>Further reading (and some fun)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chris</dc:creator>
  <dc:description/>
  <cp:lastModifiedBy>Chris</cp:lastModifiedBy>
  <cp:revision>185</cp:revision>
  <dcterms:modified xsi:type="dcterms:W3CDTF">2021-02-08T17:40:49Z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4</vt:i4>
  </property>
  <property fmtid="{D5CDD505-2E9C-101B-9397-08002B2CF9AE}" pid="8" name="PresentationFormat">
    <vt:lpwstr>Custom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26</vt:i4>
  </property>
</Properties>
</file>