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71" r:id="rId1"/>
  </p:sldMasterIdLst>
  <p:notesMasterIdLst>
    <p:notesMasterId r:id="rId21"/>
  </p:notesMasterIdLst>
  <p:sldIdLst>
    <p:sldId id="256" r:id="rId2"/>
    <p:sldId id="258" r:id="rId3"/>
    <p:sldId id="259" r:id="rId4"/>
    <p:sldId id="305" r:id="rId5"/>
    <p:sldId id="278" r:id="rId6"/>
    <p:sldId id="283" r:id="rId7"/>
    <p:sldId id="285" r:id="rId8"/>
    <p:sldId id="284" r:id="rId9"/>
    <p:sldId id="286" r:id="rId10"/>
    <p:sldId id="287" r:id="rId11"/>
    <p:sldId id="290" r:id="rId12"/>
    <p:sldId id="288" r:id="rId13"/>
    <p:sldId id="292" r:id="rId14"/>
    <p:sldId id="295" r:id="rId15"/>
    <p:sldId id="297" r:id="rId16"/>
    <p:sldId id="300" r:id="rId17"/>
    <p:sldId id="301" r:id="rId18"/>
    <p:sldId id="302" r:id="rId19"/>
    <p:sldId id="303"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50000"/>
    <p:restoredTop sz="88006"/>
  </p:normalViewPr>
  <p:slideViewPr>
    <p:cSldViewPr snapToGrid="0" snapToObjects="1">
      <p:cViewPr varScale="1">
        <p:scale>
          <a:sx n="66" d="100"/>
          <a:sy n="66" d="100"/>
        </p:scale>
        <p:origin x="208" y="9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492569-2F21-3D41-8911-33B4769FF01F}" type="datetimeFigureOut">
              <a:rPr lang="en-GB" smtClean="0"/>
              <a:t>03/05/2024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FFB629-0642-F441-921F-AECBFE385331}" type="slidenum">
              <a:rPr lang="en-GB" smtClean="0"/>
              <a:t>‹#›</a:t>
            </a:fld>
            <a:endParaRPr lang="en-GB"/>
          </a:p>
        </p:txBody>
      </p:sp>
    </p:spTree>
    <p:extLst>
      <p:ext uri="{BB962C8B-B14F-4D97-AF65-F5344CB8AC3E}">
        <p14:creationId xmlns:p14="http://schemas.microsoft.com/office/powerpoint/2010/main" val="29056240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A strategy aimed at tackling the threat of serious and organised crime to stop criminal operations in/or opposing the UK</a:t>
            </a:r>
          </a:p>
          <a:p>
            <a:endParaRPr lang="en-GB" dirty="0"/>
          </a:p>
        </p:txBody>
      </p:sp>
      <p:sp>
        <p:nvSpPr>
          <p:cNvPr id="4" name="Slide Number Placeholder 3"/>
          <p:cNvSpPr>
            <a:spLocks noGrp="1"/>
          </p:cNvSpPr>
          <p:nvPr>
            <p:ph type="sldNum" sz="quarter" idx="5"/>
          </p:nvPr>
        </p:nvSpPr>
        <p:spPr/>
        <p:txBody>
          <a:bodyPr/>
          <a:lstStyle/>
          <a:p>
            <a:fld id="{2DFFB629-0642-F441-921F-AECBFE385331}" type="slidenum">
              <a:rPr lang="en-GB" smtClean="0"/>
              <a:t>14</a:t>
            </a:fld>
            <a:endParaRPr lang="en-GB"/>
          </a:p>
        </p:txBody>
      </p:sp>
    </p:spTree>
    <p:extLst>
      <p:ext uri="{BB962C8B-B14F-4D97-AF65-F5344CB8AC3E}">
        <p14:creationId xmlns:p14="http://schemas.microsoft.com/office/powerpoint/2010/main" val="420531538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02959279-4EBD-7B43-8B99-807F4CB39774}" type="datetimeFigureOut">
              <a:rPr lang="en-GB" smtClean="0"/>
              <a:t>03/05/2024</a:t>
            </a:fld>
            <a:endParaRPr lang="en-GB"/>
          </a:p>
        </p:txBody>
      </p:sp>
      <p:sp>
        <p:nvSpPr>
          <p:cNvPr id="5" name="Footer Placeholder 4"/>
          <p:cNvSpPr>
            <a:spLocks noGrp="1"/>
          </p:cNvSpPr>
          <p:nvPr>
            <p:ph type="ftr" sz="quarter" idx="11"/>
          </p:nvPr>
        </p:nvSpPr>
        <p:spPr>
          <a:xfrm>
            <a:off x="3962399" y="5870575"/>
            <a:ext cx="4893958" cy="377825"/>
          </a:xfrm>
        </p:spPr>
        <p:txBody>
          <a:bodyPr/>
          <a:lstStyle/>
          <a:p>
            <a:endParaRPr lang="en-GB"/>
          </a:p>
        </p:txBody>
      </p:sp>
      <p:sp>
        <p:nvSpPr>
          <p:cNvPr id="6" name="Slide Number Placeholder 5"/>
          <p:cNvSpPr>
            <a:spLocks noGrp="1"/>
          </p:cNvSpPr>
          <p:nvPr>
            <p:ph type="sldNum" sz="quarter" idx="12"/>
          </p:nvPr>
        </p:nvSpPr>
        <p:spPr>
          <a:xfrm>
            <a:off x="10608958" y="5870575"/>
            <a:ext cx="551167" cy="377825"/>
          </a:xfrm>
        </p:spPr>
        <p:txBody>
          <a:bodyPr/>
          <a:lstStyle/>
          <a:p>
            <a:fld id="{A7619649-66D8-2543-ACCF-3752E24EEADE}" type="slidenum">
              <a:rPr lang="en-GB" smtClean="0"/>
              <a:t>‹#›</a:t>
            </a:fld>
            <a:endParaRPr lang="en-GB"/>
          </a:p>
        </p:txBody>
      </p:sp>
    </p:spTree>
    <p:extLst>
      <p:ext uri="{BB962C8B-B14F-4D97-AF65-F5344CB8AC3E}">
        <p14:creationId xmlns:p14="http://schemas.microsoft.com/office/powerpoint/2010/main" val="1692407531"/>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959279-4EBD-7B43-8B99-807F4CB39774}" type="datetimeFigureOut">
              <a:rPr lang="en-GB" smtClean="0"/>
              <a:t>03/05/2024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619649-66D8-2543-ACCF-3752E24EEADE}" type="slidenum">
              <a:rPr lang="en-GB" smtClean="0"/>
              <a:t>‹#›</a:t>
            </a:fld>
            <a:endParaRPr lang="en-GB"/>
          </a:p>
        </p:txBody>
      </p:sp>
    </p:spTree>
    <p:extLst>
      <p:ext uri="{BB962C8B-B14F-4D97-AF65-F5344CB8AC3E}">
        <p14:creationId xmlns:p14="http://schemas.microsoft.com/office/powerpoint/2010/main" val="29751649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2959279-4EBD-7B43-8B99-807F4CB39774}" type="datetimeFigureOut">
              <a:rPr lang="en-GB" smtClean="0"/>
              <a:t>03/05/2024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619649-66D8-2543-ACCF-3752E24EEADE}" type="slidenum">
              <a:rPr lang="en-GB" smtClean="0"/>
              <a:t>‹#›</a:t>
            </a:fld>
            <a:endParaRPr lang="en-GB"/>
          </a:p>
        </p:txBody>
      </p:sp>
    </p:spTree>
    <p:extLst>
      <p:ext uri="{BB962C8B-B14F-4D97-AF65-F5344CB8AC3E}">
        <p14:creationId xmlns:p14="http://schemas.microsoft.com/office/powerpoint/2010/main" val="19836482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2959279-4EBD-7B43-8B99-807F4CB39774}" type="datetimeFigureOut">
              <a:rPr lang="en-GB" smtClean="0"/>
              <a:t>03/05/2024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7619649-66D8-2543-ACCF-3752E24EEADE}" type="slidenum">
              <a:rPr lang="en-GB" smtClean="0"/>
              <a:t>‹#›</a:t>
            </a:fld>
            <a:endParaRPr lang="en-GB"/>
          </a:p>
        </p:txBody>
      </p:sp>
    </p:spTree>
    <p:extLst>
      <p:ext uri="{BB962C8B-B14F-4D97-AF65-F5344CB8AC3E}">
        <p14:creationId xmlns:p14="http://schemas.microsoft.com/office/powerpoint/2010/main" val="10204962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959279-4EBD-7B43-8B99-807F4CB39774}" type="datetimeFigureOut">
              <a:rPr lang="en-GB" smtClean="0"/>
              <a:t>03/05/2024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7619649-66D8-2543-ACCF-3752E24EEADE}" type="slidenum">
              <a:rPr lang="en-GB" smtClean="0"/>
              <a:t>‹#›</a:t>
            </a:fld>
            <a:endParaRPr lang="en-GB"/>
          </a:p>
        </p:txBody>
      </p:sp>
    </p:spTree>
    <p:extLst>
      <p:ext uri="{BB962C8B-B14F-4D97-AF65-F5344CB8AC3E}">
        <p14:creationId xmlns:p14="http://schemas.microsoft.com/office/powerpoint/2010/main" val="11317603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2959279-4EBD-7B43-8B99-807F4CB39774}" type="datetimeFigureOut">
              <a:rPr lang="en-GB" smtClean="0"/>
              <a:t>03/05/2024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7619649-66D8-2543-ACCF-3752E24EEADE}" type="slidenum">
              <a:rPr lang="en-GB" smtClean="0"/>
              <a:t>‹#›</a:t>
            </a:fld>
            <a:endParaRPr lang="en-GB"/>
          </a:p>
        </p:txBody>
      </p:sp>
    </p:spTree>
    <p:extLst>
      <p:ext uri="{BB962C8B-B14F-4D97-AF65-F5344CB8AC3E}">
        <p14:creationId xmlns:p14="http://schemas.microsoft.com/office/powerpoint/2010/main" val="25796632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02959279-4EBD-7B43-8B99-807F4CB39774}" type="datetimeFigureOut">
              <a:rPr lang="en-GB" smtClean="0"/>
              <a:t>03/05/2024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7619649-66D8-2543-ACCF-3752E24EEADE}" type="slidenum">
              <a:rPr lang="en-GB" smtClean="0"/>
              <a:t>‹#›</a:t>
            </a:fld>
            <a:endParaRPr lang="en-GB"/>
          </a:p>
        </p:txBody>
      </p:sp>
    </p:spTree>
    <p:extLst>
      <p:ext uri="{BB962C8B-B14F-4D97-AF65-F5344CB8AC3E}">
        <p14:creationId xmlns:p14="http://schemas.microsoft.com/office/powerpoint/2010/main" val="17316167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2959279-4EBD-7B43-8B99-807F4CB39774}" type="datetimeFigureOut">
              <a:rPr lang="en-GB" smtClean="0"/>
              <a:t>03/05/2024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7619649-66D8-2543-ACCF-3752E24EEADE}" type="slidenum">
              <a:rPr lang="en-GB" smtClean="0"/>
              <a:t>‹#›</a:t>
            </a:fld>
            <a:endParaRPr lang="en-GB"/>
          </a:p>
        </p:txBody>
      </p:sp>
    </p:spTree>
    <p:extLst>
      <p:ext uri="{BB962C8B-B14F-4D97-AF65-F5344CB8AC3E}">
        <p14:creationId xmlns:p14="http://schemas.microsoft.com/office/powerpoint/2010/main" val="15802673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2959279-4EBD-7B43-8B99-807F4CB39774}" type="datetimeFigureOut">
              <a:rPr lang="en-GB" smtClean="0"/>
              <a:t>03/05/2024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7619649-66D8-2543-ACCF-3752E24EEADE}" type="slidenum">
              <a:rPr lang="en-GB" smtClean="0"/>
              <a:t>‹#›</a:t>
            </a:fld>
            <a:endParaRPr lang="en-GB"/>
          </a:p>
        </p:txBody>
      </p:sp>
    </p:spTree>
    <p:extLst>
      <p:ext uri="{BB962C8B-B14F-4D97-AF65-F5344CB8AC3E}">
        <p14:creationId xmlns:p14="http://schemas.microsoft.com/office/powerpoint/2010/main" val="41814212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2959279-4EBD-7B43-8B99-807F4CB39774}" type="datetimeFigureOut">
              <a:rPr lang="en-GB" smtClean="0"/>
              <a:t>03/05/2024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7619649-66D8-2543-ACCF-3752E24EEADE}" type="slidenum">
              <a:rPr lang="en-GB" smtClean="0"/>
              <a:t>‹#›</a:t>
            </a:fld>
            <a:endParaRPr lang="en-GB"/>
          </a:p>
        </p:txBody>
      </p:sp>
    </p:spTree>
    <p:extLst>
      <p:ext uri="{BB962C8B-B14F-4D97-AF65-F5344CB8AC3E}">
        <p14:creationId xmlns:p14="http://schemas.microsoft.com/office/powerpoint/2010/main" val="2632749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2959279-4EBD-7B43-8B99-807F4CB39774}" type="datetimeFigureOut">
              <a:rPr lang="en-GB" smtClean="0"/>
              <a:t>03/05/2024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619649-66D8-2543-ACCF-3752E24EEADE}" type="slidenum">
              <a:rPr lang="en-GB" smtClean="0"/>
              <a:t>‹#›</a:t>
            </a:fld>
            <a:endParaRPr lang="en-GB"/>
          </a:p>
        </p:txBody>
      </p:sp>
    </p:spTree>
    <p:extLst>
      <p:ext uri="{BB962C8B-B14F-4D97-AF65-F5344CB8AC3E}">
        <p14:creationId xmlns:p14="http://schemas.microsoft.com/office/powerpoint/2010/main" val="20912814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2959279-4EBD-7B43-8B99-807F4CB39774}" type="datetimeFigureOut">
              <a:rPr lang="en-GB" smtClean="0"/>
              <a:t>03/05/2024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619649-66D8-2543-ACCF-3752E24EEADE}" type="slidenum">
              <a:rPr lang="en-GB" smtClean="0"/>
              <a:t>‹#›</a:t>
            </a:fld>
            <a:endParaRPr lang="en-GB"/>
          </a:p>
        </p:txBody>
      </p:sp>
    </p:spTree>
    <p:extLst>
      <p:ext uri="{BB962C8B-B14F-4D97-AF65-F5344CB8AC3E}">
        <p14:creationId xmlns:p14="http://schemas.microsoft.com/office/powerpoint/2010/main" val="42377545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2959279-4EBD-7B43-8B99-807F4CB39774}" type="datetimeFigureOut">
              <a:rPr lang="en-GB" smtClean="0"/>
              <a:t>03/05/2024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619649-66D8-2543-ACCF-3752E24EEADE}" type="slidenum">
              <a:rPr lang="en-GB" smtClean="0"/>
              <a:t>‹#›</a:t>
            </a:fld>
            <a:endParaRPr lang="en-GB"/>
          </a:p>
        </p:txBody>
      </p:sp>
    </p:spTree>
    <p:extLst>
      <p:ext uri="{BB962C8B-B14F-4D97-AF65-F5344CB8AC3E}">
        <p14:creationId xmlns:p14="http://schemas.microsoft.com/office/powerpoint/2010/main" val="38129291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2959279-4EBD-7B43-8B99-807F4CB39774}" type="datetimeFigureOut">
              <a:rPr lang="en-GB" smtClean="0"/>
              <a:t>03/05/2024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619649-66D8-2543-ACCF-3752E24EEADE}" type="slidenum">
              <a:rPr lang="en-GB" smtClean="0"/>
              <a:t>‹#›</a:t>
            </a:fld>
            <a:endParaRPr lang="en-GB"/>
          </a:p>
        </p:txBody>
      </p:sp>
    </p:spTree>
    <p:extLst>
      <p:ext uri="{BB962C8B-B14F-4D97-AF65-F5344CB8AC3E}">
        <p14:creationId xmlns:p14="http://schemas.microsoft.com/office/powerpoint/2010/main" val="22287931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2959279-4EBD-7B43-8B99-807F4CB39774}" type="datetimeFigureOut">
              <a:rPr lang="en-GB" smtClean="0"/>
              <a:t>03/05/2024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619649-66D8-2543-ACCF-3752E24EEADE}" type="slidenum">
              <a:rPr lang="en-GB" smtClean="0"/>
              <a:t>‹#›</a:t>
            </a:fld>
            <a:endParaRPr lang="en-GB"/>
          </a:p>
        </p:txBody>
      </p:sp>
    </p:spTree>
    <p:extLst>
      <p:ext uri="{BB962C8B-B14F-4D97-AF65-F5344CB8AC3E}">
        <p14:creationId xmlns:p14="http://schemas.microsoft.com/office/powerpoint/2010/main" val="20687871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959279-4EBD-7B43-8B99-807F4CB39774}" type="datetimeFigureOut">
              <a:rPr lang="en-GB" smtClean="0"/>
              <a:t>03/05/2024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619649-66D8-2543-ACCF-3752E24EEADE}" type="slidenum">
              <a:rPr lang="en-GB" smtClean="0"/>
              <a:t>‹#›</a:t>
            </a:fld>
            <a:endParaRPr lang="en-GB"/>
          </a:p>
        </p:txBody>
      </p:sp>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Tree>
    <p:extLst>
      <p:ext uri="{BB962C8B-B14F-4D97-AF65-F5344CB8AC3E}">
        <p14:creationId xmlns:p14="http://schemas.microsoft.com/office/powerpoint/2010/main" val="23751853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959279-4EBD-7B43-8B99-807F4CB39774}" type="datetimeFigureOut">
              <a:rPr lang="en-GB" smtClean="0"/>
              <a:t>03/05/2024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619649-66D8-2543-ACCF-3752E24EEADE}" type="slidenum">
              <a:rPr lang="en-GB" smtClean="0"/>
              <a:t>‹#›</a:t>
            </a:fld>
            <a:endParaRPr lang="en-GB"/>
          </a:p>
        </p:txBody>
      </p:sp>
    </p:spTree>
    <p:extLst>
      <p:ext uri="{BB962C8B-B14F-4D97-AF65-F5344CB8AC3E}">
        <p14:creationId xmlns:p14="http://schemas.microsoft.com/office/powerpoint/2010/main" val="26204089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2959279-4EBD-7B43-8B99-807F4CB39774}" type="datetimeFigureOut">
              <a:rPr lang="en-GB" smtClean="0"/>
              <a:t>03/05/2024</a:t>
            </a:fld>
            <a:endParaRPr lang="en-GB"/>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7619649-66D8-2543-ACCF-3752E24EEADE}" type="slidenum">
              <a:rPr lang="en-GB" smtClean="0"/>
              <a:t>‹#›</a:t>
            </a:fld>
            <a:endParaRPr lang="en-GB"/>
          </a:p>
        </p:txBody>
      </p:sp>
    </p:spTree>
    <p:extLst>
      <p:ext uri="{BB962C8B-B14F-4D97-AF65-F5344CB8AC3E}">
        <p14:creationId xmlns:p14="http://schemas.microsoft.com/office/powerpoint/2010/main" val="4077661400"/>
      </p:ext>
    </p:extLst>
  </p:cSld>
  <p:clrMap bg1="dk1" tx1="lt1" bg2="dk2" tx2="lt2" accent1="accent1" accent2="accent2" accent3="accent3" accent4="accent4" accent5="accent5" accent6="accent6" hlink="hlink" folHlink="folHlink"/>
  <p:sldLayoutIdLst>
    <p:sldLayoutId id="2147483772" r:id="rId1"/>
    <p:sldLayoutId id="2147483773" r:id="rId2"/>
    <p:sldLayoutId id="2147483774" r:id="rId3"/>
    <p:sldLayoutId id="2147483775" r:id="rId4"/>
    <p:sldLayoutId id="2147483776" r:id="rId5"/>
    <p:sldLayoutId id="2147483777" r:id="rId6"/>
    <p:sldLayoutId id="2147483778" r:id="rId7"/>
    <p:sldLayoutId id="2147483779" r:id="rId8"/>
    <p:sldLayoutId id="2147483780" r:id="rId9"/>
    <p:sldLayoutId id="2147483781" r:id="rId10"/>
    <p:sldLayoutId id="2147483782" r:id="rId11"/>
    <p:sldLayoutId id="2147483783" r:id="rId12"/>
    <p:sldLayoutId id="2147483784" r:id="rId13"/>
    <p:sldLayoutId id="2147483785" r:id="rId14"/>
    <p:sldLayoutId id="2147483786" r:id="rId15"/>
    <p:sldLayoutId id="2147483787" r:id="rId16"/>
    <p:sldLayoutId id="2147483788"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tif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tif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2.tif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hyperlink" Target="https://www.nationalcrimeagency.gov.uk/what-we-do/crime-threats/drug-trafficking/county-lines"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906E0-9FF8-C143-8A4F-7068CB3D25C5}"/>
              </a:ext>
            </a:extLst>
          </p:cNvPr>
          <p:cNvSpPr>
            <a:spLocks noGrp="1"/>
          </p:cNvSpPr>
          <p:nvPr>
            <p:ph type="ctrTitle"/>
          </p:nvPr>
        </p:nvSpPr>
        <p:spPr>
          <a:xfrm>
            <a:off x="3962399" y="1964267"/>
            <a:ext cx="7197726" cy="2421464"/>
          </a:xfrm>
        </p:spPr>
        <p:txBody>
          <a:bodyPr>
            <a:normAutofit/>
          </a:bodyPr>
          <a:lstStyle/>
          <a:p>
            <a:r>
              <a:rPr lang="en-GB" dirty="0"/>
              <a:t>County Lines: the Threat it Poses Within a Contemporary Society</a:t>
            </a:r>
          </a:p>
        </p:txBody>
      </p:sp>
      <p:sp>
        <p:nvSpPr>
          <p:cNvPr id="3" name="Subtitle 2">
            <a:extLst>
              <a:ext uri="{FF2B5EF4-FFF2-40B4-BE49-F238E27FC236}">
                <a16:creationId xmlns:a16="http://schemas.microsoft.com/office/drawing/2014/main" id="{35001DBD-F0B7-9F4B-8797-657F8ACFF224}"/>
              </a:ext>
            </a:extLst>
          </p:cNvPr>
          <p:cNvSpPr>
            <a:spLocks noGrp="1"/>
          </p:cNvSpPr>
          <p:nvPr>
            <p:ph type="subTitle" idx="1"/>
          </p:nvPr>
        </p:nvSpPr>
        <p:spPr/>
        <p:txBody>
          <a:bodyPr>
            <a:normAutofit/>
          </a:bodyPr>
          <a:lstStyle/>
          <a:p>
            <a:r>
              <a:rPr lang="en-GB" dirty="0"/>
              <a:t>Assignment 2: Serious and Organised Crime</a:t>
            </a:r>
          </a:p>
          <a:p>
            <a:r>
              <a:rPr lang="en-GB" dirty="0"/>
              <a:t>By James Hudson</a:t>
            </a:r>
          </a:p>
        </p:txBody>
      </p:sp>
    </p:spTree>
    <p:extLst>
      <p:ext uri="{BB962C8B-B14F-4D97-AF65-F5344CB8AC3E}">
        <p14:creationId xmlns:p14="http://schemas.microsoft.com/office/powerpoint/2010/main" val="36177491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57659-2198-5546-AF9F-768101A188F3}"/>
              </a:ext>
            </a:extLst>
          </p:cNvPr>
          <p:cNvSpPr>
            <a:spLocks noGrp="1"/>
          </p:cNvSpPr>
          <p:nvPr>
            <p:ph type="title"/>
          </p:nvPr>
        </p:nvSpPr>
        <p:spPr/>
        <p:txBody>
          <a:bodyPr/>
          <a:lstStyle/>
          <a:p>
            <a:r>
              <a:rPr lang="en-GB" dirty="0"/>
              <a:t>What will I be discussing today?</a:t>
            </a:r>
          </a:p>
        </p:txBody>
      </p:sp>
      <p:sp>
        <p:nvSpPr>
          <p:cNvPr id="3" name="Content Placeholder 2">
            <a:extLst>
              <a:ext uri="{FF2B5EF4-FFF2-40B4-BE49-F238E27FC236}">
                <a16:creationId xmlns:a16="http://schemas.microsoft.com/office/drawing/2014/main" id="{7521CA78-4F2A-1E4A-847A-41F6AA9E375B}"/>
              </a:ext>
            </a:extLst>
          </p:cNvPr>
          <p:cNvSpPr>
            <a:spLocks noGrp="1"/>
          </p:cNvSpPr>
          <p:nvPr>
            <p:ph idx="1"/>
          </p:nvPr>
        </p:nvSpPr>
        <p:spPr>
          <a:xfrm>
            <a:off x="169985" y="1942775"/>
            <a:ext cx="6981091" cy="4915225"/>
          </a:xfrm>
        </p:spPr>
        <p:txBody>
          <a:bodyPr>
            <a:normAutofit/>
          </a:bodyPr>
          <a:lstStyle/>
          <a:p>
            <a:pPr lvl="1"/>
            <a:r>
              <a:rPr lang="en-GB" sz="2400" dirty="0"/>
              <a:t>The threat and effects of County lines and drug trafficking, in contemporary society </a:t>
            </a:r>
          </a:p>
          <a:p>
            <a:pPr lvl="1"/>
            <a:r>
              <a:rPr lang="en-GB" sz="2400" dirty="0"/>
              <a:t>How vulnerable individuals are exploited through county lines and the causations to getting involved in drug trafficking</a:t>
            </a:r>
          </a:p>
          <a:p>
            <a:pPr lvl="1"/>
            <a:r>
              <a:rPr lang="en-GB" sz="2400" dirty="0"/>
              <a:t>Advances in technology and how it enables County lines</a:t>
            </a:r>
          </a:p>
          <a:p>
            <a:pPr lvl="1"/>
            <a:r>
              <a:rPr lang="en-GB" sz="2400" dirty="0"/>
              <a:t>What is the No place to hide: Serious and Organised Crime </a:t>
            </a:r>
            <a:r>
              <a:rPr lang="en-GB" sz="2400"/>
              <a:t>strategy 2023-2028</a:t>
            </a:r>
            <a:r>
              <a:rPr lang="en-GB" sz="2400" dirty="0"/>
              <a:t>?	</a:t>
            </a:r>
          </a:p>
          <a:p>
            <a:endParaRPr lang="en-GB" dirty="0"/>
          </a:p>
        </p:txBody>
      </p:sp>
      <p:pic>
        <p:nvPicPr>
          <p:cNvPr id="4" name="Picture 3">
            <a:extLst>
              <a:ext uri="{FF2B5EF4-FFF2-40B4-BE49-F238E27FC236}">
                <a16:creationId xmlns:a16="http://schemas.microsoft.com/office/drawing/2014/main" id="{F4B97BC2-A5CC-5145-98E9-1B1DEA546EEF}"/>
              </a:ext>
            </a:extLst>
          </p:cNvPr>
          <p:cNvPicPr>
            <a:picLocks noChangeAspect="1"/>
          </p:cNvPicPr>
          <p:nvPr/>
        </p:nvPicPr>
        <p:blipFill>
          <a:blip r:embed="rId2"/>
          <a:stretch>
            <a:fillRect/>
          </a:stretch>
        </p:blipFill>
        <p:spPr>
          <a:xfrm>
            <a:off x="6535774" y="2943922"/>
            <a:ext cx="5124444" cy="3546088"/>
          </a:xfrm>
          <a:prstGeom prst="rect">
            <a:avLst/>
          </a:prstGeom>
        </p:spPr>
      </p:pic>
    </p:spTree>
    <p:extLst>
      <p:ext uri="{BB962C8B-B14F-4D97-AF65-F5344CB8AC3E}">
        <p14:creationId xmlns:p14="http://schemas.microsoft.com/office/powerpoint/2010/main" val="21080240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50D89-8D65-A14E-B8B5-ED7BDF918B07}"/>
              </a:ext>
            </a:extLst>
          </p:cNvPr>
          <p:cNvSpPr>
            <a:spLocks noGrp="1"/>
          </p:cNvSpPr>
          <p:nvPr>
            <p:ph type="title"/>
          </p:nvPr>
        </p:nvSpPr>
        <p:spPr/>
        <p:txBody>
          <a:bodyPr/>
          <a:lstStyle/>
          <a:p>
            <a:r>
              <a:rPr lang="en-GB" dirty="0"/>
              <a:t>What are examples of Serious Organised Crime?</a:t>
            </a:r>
          </a:p>
        </p:txBody>
      </p:sp>
      <p:sp>
        <p:nvSpPr>
          <p:cNvPr id="3" name="Content Placeholder 2">
            <a:extLst>
              <a:ext uri="{FF2B5EF4-FFF2-40B4-BE49-F238E27FC236}">
                <a16:creationId xmlns:a16="http://schemas.microsoft.com/office/drawing/2014/main" id="{5E270DB5-5EEC-204A-8A95-151E47B2A903}"/>
              </a:ext>
            </a:extLst>
          </p:cNvPr>
          <p:cNvSpPr>
            <a:spLocks noGrp="1"/>
          </p:cNvSpPr>
          <p:nvPr>
            <p:ph idx="1"/>
          </p:nvPr>
        </p:nvSpPr>
        <p:spPr>
          <a:xfrm>
            <a:off x="-2180695" y="1834923"/>
            <a:ext cx="13176940" cy="1386498"/>
          </a:xfrm>
        </p:spPr>
        <p:txBody>
          <a:bodyPr>
            <a:normAutofit/>
          </a:bodyPr>
          <a:lstStyle/>
          <a:p>
            <a:pPr marL="3657600" lvl="8" indent="0">
              <a:buNone/>
            </a:pPr>
            <a:r>
              <a:rPr lang="en-GB" sz="2400" dirty="0"/>
              <a:t>“We define serious and organised crime as individuals planning, co-ordinating and committing serious offences, whether individually, in groups and/or as part of transnational networks”.</a:t>
            </a:r>
          </a:p>
        </p:txBody>
      </p:sp>
      <p:sp>
        <p:nvSpPr>
          <p:cNvPr id="4" name="TextBox 3">
            <a:extLst>
              <a:ext uri="{FF2B5EF4-FFF2-40B4-BE49-F238E27FC236}">
                <a16:creationId xmlns:a16="http://schemas.microsoft.com/office/drawing/2014/main" id="{1B3100CB-ED31-EF40-8774-549C95783FD4}"/>
              </a:ext>
            </a:extLst>
          </p:cNvPr>
          <p:cNvSpPr txBox="1"/>
          <p:nvPr/>
        </p:nvSpPr>
        <p:spPr>
          <a:xfrm>
            <a:off x="599090" y="3394841"/>
            <a:ext cx="5612524" cy="3323987"/>
          </a:xfrm>
          <a:prstGeom prst="rect">
            <a:avLst/>
          </a:prstGeom>
          <a:noFill/>
        </p:spPr>
        <p:txBody>
          <a:bodyPr wrap="square" rtlCol="0">
            <a:spAutoFit/>
          </a:bodyPr>
          <a:lstStyle/>
          <a:p>
            <a:r>
              <a:rPr lang="en-GB" sz="2400" dirty="0"/>
              <a:t>Types of Serious Organised Crime:</a:t>
            </a:r>
          </a:p>
          <a:p>
            <a:pPr marL="800100" lvl="1" indent="-342900">
              <a:buFont typeface="Arial" panose="020B0604020202020204" pitchFamily="34" charset="0"/>
              <a:buChar char="•"/>
            </a:pPr>
            <a:r>
              <a:rPr lang="en-GB" sz="2400" dirty="0"/>
              <a:t>Modern Slavery and Human Trafficking</a:t>
            </a:r>
          </a:p>
          <a:p>
            <a:pPr marL="800100" lvl="1" indent="-342900">
              <a:buFont typeface="Arial" panose="020B0604020202020204" pitchFamily="34" charset="0"/>
              <a:buChar char="•"/>
            </a:pPr>
            <a:r>
              <a:rPr lang="en-GB" sz="2400" dirty="0"/>
              <a:t>Illegal drug/Firearm possession/use</a:t>
            </a:r>
          </a:p>
          <a:p>
            <a:pPr marL="800100" lvl="1" indent="-342900">
              <a:buFont typeface="Arial" panose="020B0604020202020204" pitchFamily="34" charset="0"/>
              <a:buChar char="•"/>
            </a:pPr>
            <a:r>
              <a:rPr lang="en-GB" sz="2400" dirty="0"/>
              <a:t>Fraud</a:t>
            </a:r>
          </a:p>
          <a:p>
            <a:pPr marL="800100" lvl="1" indent="-342900">
              <a:buFont typeface="Arial" panose="020B0604020202020204" pitchFamily="34" charset="0"/>
              <a:buChar char="•"/>
            </a:pPr>
            <a:r>
              <a:rPr lang="en-GB" sz="2400" dirty="0"/>
              <a:t>Money Laundering</a:t>
            </a:r>
          </a:p>
          <a:p>
            <a:pPr marL="800100" lvl="1" indent="-342900">
              <a:buFont typeface="Arial" panose="020B0604020202020204" pitchFamily="34" charset="0"/>
              <a:buChar char="•"/>
            </a:pPr>
            <a:r>
              <a:rPr lang="en-GB" sz="2400" dirty="0"/>
              <a:t>Bribery and corruption</a:t>
            </a:r>
          </a:p>
          <a:p>
            <a:pPr marL="800100" lvl="1" indent="-342900">
              <a:buFont typeface="Arial" panose="020B0604020202020204" pitchFamily="34" charset="0"/>
              <a:buChar char="•"/>
            </a:pPr>
            <a:r>
              <a:rPr lang="en-GB" sz="2400" dirty="0"/>
              <a:t>Organised Immigration Crime</a:t>
            </a:r>
          </a:p>
          <a:p>
            <a:pPr marL="800100" lvl="1" indent="-342900">
              <a:buFont typeface="Arial" panose="020B0604020202020204" pitchFamily="34" charset="0"/>
              <a:buChar char="•"/>
            </a:pPr>
            <a:endParaRPr lang="en-GB" dirty="0"/>
          </a:p>
        </p:txBody>
      </p:sp>
      <p:sp>
        <p:nvSpPr>
          <p:cNvPr id="5" name="TextBox 4">
            <a:extLst>
              <a:ext uri="{FF2B5EF4-FFF2-40B4-BE49-F238E27FC236}">
                <a16:creationId xmlns:a16="http://schemas.microsoft.com/office/drawing/2014/main" id="{89A4A24B-8659-A34E-8D7C-A80FBAFF0930}"/>
              </a:ext>
            </a:extLst>
          </p:cNvPr>
          <p:cNvSpPr txBox="1"/>
          <p:nvPr/>
        </p:nvSpPr>
        <p:spPr>
          <a:xfrm>
            <a:off x="6211614" y="3741682"/>
            <a:ext cx="5307724" cy="1846659"/>
          </a:xfrm>
          <a:prstGeom prst="rect">
            <a:avLst/>
          </a:prstGeom>
          <a:noFill/>
        </p:spPr>
        <p:txBody>
          <a:bodyPr wrap="square" rtlCol="0">
            <a:spAutoFit/>
          </a:bodyPr>
          <a:lstStyle/>
          <a:p>
            <a:pPr marL="342900" indent="-342900">
              <a:buFont typeface="Arial" panose="020B0604020202020204" pitchFamily="34" charset="0"/>
              <a:buChar char="•"/>
            </a:pPr>
            <a:r>
              <a:rPr lang="en-GB" sz="2400" dirty="0"/>
              <a:t>Cyber Crime</a:t>
            </a:r>
          </a:p>
          <a:p>
            <a:endParaRPr lang="en-GB" dirty="0"/>
          </a:p>
          <a:p>
            <a:endParaRPr lang="en-GB" dirty="0"/>
          </a:p>
          <a:p>
            <a:endParaRPr lang="en-GB" dirty="0"/>
          </a:p>
          <a:p>
            <a:endParaRPr lang="en-GB" dirty="0"/>
          </a:p>
          <a:p>
            <a:r>
              <a:rPr lang="en-GB" dirty="0"/>
              <a:t>			(Home Office, 2019)</a:t>
            </a:r>
          </a:p>
        </p:txBody>
      </p:sp>
    </p:spTree>
    <p:extLst>
      <p:ext uri="{BB962C8B-B14F-4D97-AF65-F5344CB8AC3E}">
        <p14:creationId xmlns:p14="http://schemas.microsoft.com/office/powerpoint/2010/main" val="27023429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B0B9924-14CA-BA4C-889D-7E3FFE50144A}"/>
              </a:ext>
            </a:extLst>
          </p:cNvPr>
          <p:cNvSpPr>
            <a:spLocks noGrp="1"/>
          </p:cNvSpPr>
          <p:nvPr>
            <p:ph type="title"/>
          </p:nvPr>
        </p:nvSpPr>
        <p:spPr/>
        <p:txBody>
          <a:bodyPr/>
          <a:lstStyle/>
          <a:p>
            <a:r>
              <a:rPr lang="en-GB" dirty="0"/>
              <a:t>What are county lines?</a:t>
            </a:r>
          </a:p>
        </p:txBody>
      </p:sp>
      <p:sp>
        <p:nvSpPr>
          <p:cNvPr id="5" name="Content Placeholder 4">
            <a:extLst>
              <a:ext uri="{FF2B5EF4-FFF2-40B4-BE49-F238E27FC236}">
                <a16:creationId xmlns:a16="http://schemas.microsoft.com/office/drawing/2014/main" id="{2F3676C7-7A15-6B4C-A67A-D91FADF39744}"/>
              </a:ext>
            </a:extLst>
          </p:cNvPr>
          <p:cNvSpPr>
            <a:spLocks noGrp="1"/>
          </p:cNvSpPr>
          <p:nvPr>
            <p:ph idx="1"/>
          </p:nvPr>
        </p:nvSpPr>
        <p:spPr>
          <a:xfrm>
            <a:off x="-351693" y="1787119"/>
            <a:ext cx="6441830" cy="4715933"/>
          </a:xfrm>
        </p:spPr>
        <p:txBody>
          <a:bodyPr>
            <a:normAutofit lnSpcReduction="10000"/>
          </a:bodyPr>
          <a:lstStyle/>
          <a:p>
            <a:pPr lvl="2"/>
            <a:r>
              <a:rPr lang="en-GB" sz="2400" dirty="0"/>
              <a:t>“County Lines is where illegal drugs are transported from one area to another, often across police and local authority boundaries (although not exclusively), usually by children or vulnerable people who are coerced into it by gangs” (National Crime Agency, n.d.)</a:t>
            </a:r>
          </a:p>
          <a:p>
            <a:pPr lvl="2"/>
            <a:r>
              <a:rPr lang="en-GB" sz="2400" dirty="0"/>
              <a:t>“the exploitation of children, young people and vulnerable adults who are instructed to deliver and/or store drugs, and associated money and weapons, to dealers or drug users, locally or in other counties” (Home Office, 2023)</a:t>
            </a:r>
          </a:p>
          <a:p>
            <a:endParaRPr lang="en-GB" dirty="0"/>
          </a:p>
        </p:txBody>
      </p:sp>
      <p:sp>
        <p:nvSpPr>
          <p:cNvPr id="6" name="Content Placeholder 4">
            <a:extLst>
              <a:ext uri="{FF2B5EF4-FFF2-40B4-BE49-F238E27FC236}">
                <a16:creationId xmlns:a16="http://schemas.microsoft.com/office/drawing/2014/main" id="{3DC7159D-733C-6B42-B21A-66BB78D27C76}"/>
              </a:ext>
            </a:extLst>
          </p:cNvPr>
          <p:cNvSpPr txBox="1">
            <a:spLocks/>
          </p:cNvSpPr>
          <p:nvPr/>
        </p:nvSpPr>
        <p:spPr>
          <a:xfrm>
            <a:off x="6090137" y="2142067"/>
            <a:ext cx="5766166" cy="4715933"/>
          </a:xfrm>
          <a:prstGeom prst="rect">
            <a:avLst/>
          </a:prstGeom>
        </p:spPr>
        <p:txBody>
          <a:bodyPr vert="horz" lIns="91440" tIns="45720" rIns="91440" bIns="45720" rtlCol="0" anchor="ctr">
            <a:normAutofit/>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r>
              <a:rPr lang="en-GB" sz="2400" dirty="0"/>
              <a:t>Cuckooing, when “drug gangs take over the home of a vulnerable person through violence and intimidation, using it as their base for selling/manufacturing drugs” (</a:t>
            </a:r>
            <a:r>
              <a:rPr lang="en-GB" sz="2400" dirty="0" err="1"/>
              <a:t>Ivision</a:t>
            </a:r>
            <a:r>
              <a:rPr lang="en-GB" sz="2400" dirty="0"/>
              <a:t> Trust, 2024)</a:t>
            </a:r>
          </a:p>
          <a:p>
            <a:r>
              <a:rPr lang="en-GB" sz="2400" dirty="0"/>
              <a:t>An example of modern Slavery</a:t>
            </a:r>
          </a:p>
          <a:p>
            <a:r>
              <a:rPr lang="en-GB" sz="2400" dirty="0"/>
              <a:t>The name ‘County line’ refers to the phone line communicate with suppliers and and ordering drugs</a:t>
            </a:r>
          </a:p>
          <a:p>
            <a:endParaRPr lang="en-GB" sz="2400" dirty="0"/>
          </a:p>
          <a:p>
            <a:endParaRPr lang="en-GB" sz="2400" dirty="0"/>
          </a:p>
          <a:p>
            <a:endParaRPr lang="en-GB" sz="2400" dirty="0"/>
          </a:p>
          <a:p>
            <a:endParaRPr lang="en-GB" sz="2400" dirty="0"/>
          </a:p>
        </p:txBody>
      </p:sp>
    </p:spTree>
    <p:extLst>
      <p:ext uri="{BB962C8B-B14F-4D97-AF65-F5344CB8AC3E}">
        <p14:creationId xmlns:p14="http://schemas.microsoft.com/office/powerpoint/2010/main" val="38545224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97CDC-6070-2445-9D2E-DCF0223EAAE6}"/>
              </a:ext>
            </a:extLst>
          </p:cNvPr>
          <p:cNvSpPr>
            <a:spLocks noGrp="1"/>
          </p:cNvSpPr>
          <p:nvPr>
            <p:ph type="title"/>
          </p:nvPr>
        </p:nvSpPr>
        <p:spPr>
          <a:xfrm>
            <a:off x="1318846" y="2816212"/>
            <a:ext cx="10131427" cy="1468800"/>
          </a:xfrm>
        </p:spPr>
        <p:txBody>
          <a:bodyPr>
            <a:normAutofit fontScale="90000"/>
          </a:bodyPr>
          <a:lstStyle/>
          <a:p>
            <a:r>
              <a:rPr lang="en-GB" dirty="0"/>
              <a:t>What is the causation for such crimes such as county lines, and how are vulnerable individuals exploited?</a:t>
            </a:r>
          </a:p>
        </p:txBody>
      </p:sp>
    </p:spTree>
    <p:extLst>
      <p:ext uri="{BB962C8B-B14F-4D97-AF65-F5344CB8AC3E}">
        <p14:creationId xmlns:p14="http://schemas.microsoft.com/office/powerpoint/2010/main" val="621883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6594895-C843-1C46-9B51-4AD365167102}"/>
              </a:ext>
            </a:extLst>
          </p:cNvPr>
          <p:cNvSpPr>
            <a:spLocks noGrp="1"/>
          </p:cNvSpPr>
          <p:nvPr>
            <p:ph type="title"/>
          </p:nvPr>
        </p:nvSpPr>
        <p:spPr/>
        <p:txBody>
          <a:bodyPr/>
          <a:lstStyle/>
          <a:p>
            <a:r>
              <a:rPr lang="en-GB" dirty="0"/>
              <a:t>What is the causation for County lines?</a:t>
            </a:r>
          </a:p>
        </p:txBody>
      </p:sp>
      <p:sp>
        <p:nvSpPr>
          <p:cNvPr id="3" name="Content Placeholder 2">
            <a:extLst>
              <a:ext uri="{FF2B5EF4-FFF2-40B4-BE49-F238E27FC236}">
                <a16:creationId xmlns:a16="http://schemas.microsoft.com/office/drawing/2014/main" id="{47DD5ABB-B41A-6546-965D-0036319AC81F}"/>
              </a:ext>
            </a:extLst>
          </p:cNvPr>
          <p:cNvSpPr>
            <a:spLocks noGrp="1"/>
          </p:cNvSpPr>
          <p:nvPr>
            <p:ph idx="1"/>
          </p:nvPr>
        </p:nvSpPr>
        <p:spPr>
          <a:xfrm>
            <a:off x="685801" y="2235852"/>
            <a:ext cx="10131425" cy="3649133"/>
          </a:xfrm>
        </p:spPr>
        <p:txBody>
          <a:bodyPr>
            <a:normAutofit fontScale="92500" lnSpcReduction="10000"/>
          </a:bodyPr>
          <a:lstStyle/>
          <a:p>
            <a:r>
              <a:rPr lang="en-GB" sz="2000" dirty="0"/>
              <a:t>Any child could potentially vulnerable to the risk of criminal exploitation</a:t>
            </a:r>
          </a:p>
          <a:p>
            <a:r>
              <a:rPr lang="en-GB" sz="2000" dirty="0"/>
              <a:t>Factors include</a:t>
            </a:r>
          </a:p>
          <a:p>
            <a:pPr lvl="1"/>
            <a:r>
              <a:rPr lang="en-GB" sz="2000" dirty="0"/>
              <a:t>Age/Lack of experience and maturity</a:t>
            </a:r>
          </a:p>
          <a:p>
            <a:pPr lvl="1"/>
            <a:r>
              <a:rPr lang="en-GB" sz="2000" dirty="0"/>
              <a:t>Dependence on adults for protection and guidance</a:t>
            </a:r>
          </a:p>
          <a:p>
            <a:pPr lvl="1"/>
            <a:r>
              <a:rPr lang="en-GB" sz="2000" dirty="0"/>
              <a:t>‘Neglect’</a:t>
            </a:r>
          </a:p>
          <a:p>
            <a:pPr lvl="1"/>
            <a:r>
              <a:rPr lang="en-GB" sz="2000" dirty="0"/>
              <a:t>‘Physical and/or sexual abuse in the past’</a:t>
            </a:r>
          </a:p>
          <a:p>
            <a:pPr lvl="1"/>
            <a:r>
              <a:rPr lang="en-GB" sz="2000" dirty="0"/>
              <a:t>‘Social Isolation or social difficulties’</a:t>
            </a:r>
          </a:p>
          <a:p>
            <a:pPr lvl="1"/>
            <a:r>
              <a:rPr lang="en-GB" sz="2000" dirty="0"/>
              <a:t>‘Disability or additional needs’</a:t>
            </a:r>
          </a:p>
          <a:p>
            <a:pPr lvl="1"/>
            <a:r>
              <a:rPr lang="en-GB" sz="2000" dirty="0"/>
              <a:t>‘Poor mental health’</a:t>
            </a:r>
          </a:p>
          <a:p>
            <a:pPr lvl="1"/>
            <a:endParaRPr lang="en-GB" sz="2600" dirty="0"/>
          </a:p>
          <a:p>
            <a:endParaRPr lang="en-GB" sz="2800" dirty="0"/>
          </a:p>
        </p:txBody>
      </p:sp>
      <p:sp>
        <p:nvSpPr>
          <p:cNvPr id="5" name="TextBox 4">
            <a:extLst>
              <a:ext uri="{FF2B5EF4-FFF2-40B4-BE49-F238E27FC236}">
                <a16:creationId xmlns:a16="http://schemas.microsoft.com/office/drawing/2014/main" id="{62528DCD-A7BE-5541-A968-FF445204DA46}"/>
              </a:ext>
            </a:extLst>
          </p:cNvPr>
          <p:cNvSpPr txBox="1"/>
          <p:nvPr/>
        </p:nvSpPr>
        <p:spPr>
          <a:xfrm>
            <a:off x="9143999" y="5269432"/>
            <a:ext cx="2438400" cy="1446550"/>
          </a:xfrm>
          <a:prstGeom prst="rect">
            <a:avLst/>
          </a:prstGeom>
          <a:noFill/>
        </p:spPr>
        <p:txBody>
          <a:bodyPr wrap="square" rtlCol="0">
            <a:spAutoFit/>
          </a:bodyPr>
          <a:lstStyle/>
          <a:p>
            <a:r>
              <a:rPr lang="en-GB" dirty="0"/>
              <a:t>(</a:t>
            </a:r>
            <a:r>
              <a:rPr lang="en-GB" sz="1400" dirty="0"/>
              <a:t>National Society for the Prevention of Cruelty to Children, 2023)</a:t>
            </a:r>
          </a:p>
          <a:p>
            <a:endParaRPr lang="en-GB" sz="1400" dirty="0"/>
          </a:p>
          <a:p>
            <a:r>
              <a:rPr lang="en-GB" sz="1400" dirty="0"/>
              <a:t>(Anna Freud Mentally Healthy Schools, 2024)</a:t>
            </a:r>
          </a:p>
        </p:txBody>
      </p:sp>
      <p:pic>
        <p:nvPicPr>
          <p:cNvPr id="6" name="Picture 5">
            <a:extLst>
              <a:ext uri="{FF2B5EF4-FFF2-40B4-BE49-F238E27FC236}">
                <a16:creationId xmlns:a16="http://schemas.microsoft.com/office/drawing/2014/main" id="{253CB681-45C4-9648-9638-98A4D8528799}"/>
              </a:ext>
            </a:extLst>
          </p:cNvPr>
          <p:cNvPicPr>
            <a:picLocks noChangeAspect="1"/>
          </p:cNvPicPr>
          <p:nvPr/>
        </p:nvPicPr>
        <p:blipFill>
          <a:blip r:embed="rId2"/>
          <a:stretch>
            <a:fillRect/>
          </a:stretch>
        </p:blipFill>
        <p:spPr>
          <a:xfrm>
            <a:off x="7516813" y="2562750"/>
            <a:ext cx="3683000" cy="2209800"/>
          </a:xfrm>
          <a:prstGeom prst="rect">
            <a:avLst/>
          </a:prstGeom>
        </p:spPr>
      </p:pic>
    </p:spTree>
    <p:extLst>
      <p:ext uri="{BB962C8B-B14F-4D97-AF65-F5344CB8AC3E}">
        <p14:creationId xmlns:p14="http://schemas.microsoft.com/office/powerpoint/2010/main" val="40016189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075C3F9-D555-184B-BF45-C6F8C108BC8D}"/>
              </a:ext>
            </a:extLst>
          </p:cNvPr>
          <p:cNvSpPr>
            <a:spLocks noGrp="1"/>
          </p:cNvSpPr>
          <p:nvPr>
            <p:ph idx="1"/>
          </p:nvPr>
        </p:nvSpPr>
        <p:spPr>
          <a:xfrm>
            <a:off x="5931877" y="562708"/>
            <a:ext cx="5955323" cy="5955323"/>
          </a:xfrm>
        </p:spPr>
        <p:txBody>
          <a:bodyPr/>
          <a:lstStyle/>
          <a:p>
            <a:pPr lvl="2"/>
            <a:r>
              <a:rPr lang="en-GB" sz="2400" dirty="0"/>
              <a:t>Groomers will often utilize manipulative tactics such as ‘befriending’ victims, ‘bribing them with rewards’, and ‘threatening them’ to get victims to do jobs for them (Children's Commissioner, 2019)</a:t>
            </a:r>
          </a:p>
          <a:p>
            <a:pPr lvl="2"/>
            <a:r>
              <a:rPr lang="en-GB" sz="2400" dirty="0"/>
              <a:t>Leads to victims experiencing “emotional, physical and psychological trauma” (Avon and Somerset Police, 2023)</a:t>
            </a:r>
          </a:p>
          <a:p>
            <a:endParaRPr lang="en-GB" dirty="0"/>
          </a:p>
        </p:txBody>
      </p:sp>
      <p:pic>
        <p:nvPicPr>
          <p:cNvPr id="4" name="Picture 3">
            <a:extLst>
              <a:ext uri="{FF2B5EF4-FFF2-40B4-BE49-F238E27FC236}">
                <a16:creationId xmlns:a16="http://schemas.microsoft.com/office/drawing/2014/main" id="{2DF68C20-C608-1F43-9B8B-347EE3A1C137}"/>
              </a:ext>
            </a:extLst>
          </p:cNvPr>
          <p:cNvPicPr>
            <a:picLocks noChangeAspect="1"/>
          </p:cNvPicPr>
          <p:nvPr/>
        </p:nvPicPr>
        <p:blipFill>
          <a:blip r:embed="rId2"/>
          <a:stretch>
            <a:fillRect/>
          </a:stretch>
        </p:blipFill>
        <p:spPr>
          <a:xfrm>
            <a:off x="825964" y="1674166"/>
            <a:ext cx="5608807" cy="3732406"/>
          </a:xfrm>
          <a:prstGeom prst="rect">
            <a:avLst/>
          </a:prstGeom>
        </p:spPr>
      </p:pic>
    </p:spTree>
    <p:extLst>
      <p:ext uri="{BB962C8B-B14F-4D97-AF65-F5344CB8AC3E}">
        <p14:creationId xmlns:p14="http://schemas.microsoft.com/office/powerpoint/2010/main" val="3561365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518CC-AD7F-FD4D-86F9-7C846D6DFA07}"/>
              </a:ext>
            </a:extLst>
          </p:cNvPr>
          <p:cNvSpPr>
            <a:spLocks noGrp="1"/>
          </p:cNvSpPr>
          <p:nvPr>
            <p:ph type="title"/>
          </p:nvPr>
        </p:nvSpPr>
        <p:spPr>
          <a:xfrm>
            <a:off x="3030417" y="211015"/>
            <a:ext cx="10131425" cy="1456267"/>
          </a:xfrm>
        </p:spPr>
        <p:txBody>
          <a:bodyPr>
            <a:normAutofit fontScale="90000"/>
          </a:bodyPr>
          <a:lstStyle/>
          <a:p>
            <a:r>
              <a:rPr lang="en-GB" b="1" dirty="0"/>
              <a:t>“South London drug gang behind bars after flooding Welsh town with 3.3kg of crack and heroin”</a:t>
            </a:r>
            <a:endParaRPr lang="en-GB" dirty="0"/>
          </a:p>
        </p:txBody>
      </p:sp>
      <p:sp>
        <p:nvSpPr>
          <p:cNvPr id="3" name="Content Placeholder 2">
            <a:extLst>
              <a:ext uri="{FF2B5EF4-FFF2-40B4-BE49-F238E27FC236}">
                <a16:creationId xmlns:a16="http://schemas.microsoft.com/office/drawing/2014/main" id="{D952F436-CE20-DD4F-ADDC-C33CA571D130}"/>
              </a:ext>
            </a:extLst>
          </p:cNvPr>
          <p:cNvSpPr>
            <a:spLocks noGrp="1"/>
          </p:cNvSpPr>
          <p:nvPr>
            <p:ph idx="1"/>
          </p:nvPr>
        </p:nvSpPr>
        <p:spPr>
          <a:xfrm>
            <a:off x="211015" y="2249301"/>
            <a:ext cx="6236677" cy="4780410"/>
          </a:xfrm>
        </p:spPr>
        <p:txBody>
          <a:bodyPr>
            <a:normAutofit lnSpcReduction="10000"/>
          </a:bodyPr>
          <a:lstStyle/>
          <a:p>
            <a:r>
              <a:rPr lang="en-GB" dirty="0"/>
              <a:t>Three Londoners jailed after flooding Bridgend with ’3.3kg’ of crack and heroin</a:t>
            </a:r>
          </a:p>
          <a:p>
            <a:r>
              <a:rPr lang="en-GB" dirty="0" err="1"/>
              <a:t>Jardel</a:t>
            </a:r>
            <a:r>
              <a:rPr lang="en-GB" dirty="0"/>
              <a:t> Morris-</a:t>
            </a:r>
            <a:r>
              <a:rPr lang="en-GB" dirty="0" err="1"/>
              <a:t>McGibbon</a:t>
            </a:r>
            <a:r>
              <a:rPr lang="en-GB" dirty="0"/>
              <a:t>, Santana Donegan, and </a:t>
            </a:r>
            <a:r>
              <a:rPr lang="en-GB" dirty="0" err="1"/>
              <a:t>Dejun</a:t>
            </a:r>
            <a:r>
              <a:rPr lang="en-GB" dirty="0"/>
              <a:t> Maurice Bell, the ring leaders had a combined “27 years and 6 months prison sentence”</a:t>
            </a:r>
          </a:p>
          <a:p>
            <a:r>
              <a:rPr lang="en-GB" dirty="0"/>
              <a:t>4 more people from South London convicted under ‘POCA’ (Proceeds of Crime Act)</a:t>
            </a:r>
          </a:p>
          <a:p>
            <a:r>
              <a:rPr lang="en-GB" dirty="0"/>
              <a:t>During raids from London to Bridgend, “9 more people were arrested under Drug Trafficking and POCA offences”</a:t>
            </a:r>
          </a:p>
          <a:p>
            <a:r>
              <a:rPr lang="en-GB" dirty="0"/>
              <a:t>Head of the county line  Caine Morris-</a:t>
            </a:r>
            <a:r>
              <a:rPr lang="en-GB" dirty="0" err="1"/>
              <a:t>McGibbon</a:t>
            </a:r>
            <a:r>
              <a:rPr lang="en-GB" dirty="0"/>
              <a:t>, also trafficked a “16 year old boy to work in his drug dealing enterprise”</a:t>
            </a:r>
          </a:p>
          <a:p>
            <a:r>
              <a:rPr lang="en-GB" dirty="0"/>
              <a:t>Accomplices </a:t>
            </a:r>
            <a:r>
              <a:rPr lang="en-GB" dirty="0" err="1"/>
              <a:t>Menna</a:t>
            </a:r>
            <a:r>
              <a:rPr lang="en-GB" dirty="0"/>
              <a:t> Louise Thomas, and John </a:t>
            </a:r>
            <a:r>
              <a:rPr lang="en-GB" dirty="0" err="1"/>
              <a:t>Hauzwell</a:t>
            </a:r>
            <a:r>
              <a:rPr lang="en-GB" dirty="0"/>
              <a:t>, both from Wales. Both got a 6 year 6 month, and 2 year suspended sentence respectively.</a:t>
            </a:r>
          </a:p>
          <a:p>
            <a:endParaRPr lang="en-GB" dirty="0"/>
          </a:p>
          <a:p>
            <a:endParaRPr lang="en-GB" dirty="0"/>
          </a:p>
          <a:p>
            <a:endParaRPr lang="en-GB" dirty="0"/>
          </a:p>
        </p:txBody>
      </p:sp>
      <p:pic>
        <p:nvPicPr>
          <p:cNvPr id="5" name="Picture 4">
            <a:extLst>
              <a:ext uri="{FF2B5EF4-FFF2-40B4-BE49-F238E27FC236}">
                <a16:creationId xmlns:a16="http://schemas.microsoft.com/office/drawing/2014/main" id="{E7A9CF68-6311-1B49-8C13-8D43F2163DAE}"/>
              </a:ext>
            </a:extLst>
          </p:cNvPr>
          <p:cNvPicPr>
            <a:picLocks noChangeAspect="1"/>
          </p:cNvPicPr>
          <p:nvPr/>
        </p:nvPicPr>
        <p:blipFill>
          <a:blip r:embed="rId2"/>
          <a:stretch>
            <a:fillRect/>
          </a:stretch>
        </p:blipFill>
        <p:spPr>
          <a:xfrm>
            <a:off x="6929709" y="1667282"/>
            <a:ext cx="4905667" cy="3264388"/>
          </a:xfrm>
          <a:prstGeom prst="rect">
            <a:avLst/>
          </a:prstGeom>
        </p:spPr>
      </p:pic>
      <p:sp>
        <p:nvSpPr>
          <p:cNvPr id="6" name="TextBox 5">
            <a:extLst>
              <a:ext uri="{FF2B5EF4-FFF2-40B4-BE49-F238E27FC236}">
                <a16:creationId xmlns:a16="http://schemas.microsoft.com/office/drawing/2014/main" id="{33E37381-279B-3342-ACFF-24FB61D8CD4C}"/>
              </a:ext>
            </a:extLst>
          </p:cNvPr>
          <p:cNvSpPr txBox="1"/>
          <p:nvPr/>
        </p:nvSpPr>
        <p:spPr>
          <a:xfrm>
            <a:off x="7127631" y="5275385"/>
            <a:ext cx="4290646" cy="1754326"/>
          </a:xfrm>
          <a:prstGeom prst="rect">
            <a:avLst/>
          </a:prstGeom>
          <a:noFill/>
        </p:spPr>
        <p:txBody>
          <a:bodyPr wrap="square" rtlCol="0">
            <a:spAutoFit/>
          </a:bodyPr>
          <a:lstStyle/>
          <a:p>
            <a:r>
              <a:rPr lang="en-GB" b="1" dirty="0"/>
              <a:t>Caine </a:t>
            </a:r>
            <a:r>
              <a:rPr lang="en-GB" b="1" dirty="0" err="1"/>
              <a:t>Jardel</a:t>
            </a:r>
            <a:r>
              <a:rPr lang="en-GB" b="1" dirty="0"/>
              <a:t> Morris-</a:t>
            </a:r>
            <a:r>
              <a:rPr lang="en-GB" b="1" dirty="0" err="1"/>
              <a:t>McGibbon</a:t>
            </a:r>
            <a:r>
              <a:rPr lang="en-GB" b="1" dirty="0"/>
              <a:t> (centre) and his lieutenants Santana Donegan (left) and Dejuan Maurice Bell (right). </a:t>
            </a:r>
          </a:p>
          <a:p>
            <a:endParaRPr lang="en-GB" b="1" dirty="0"/>
          </a:p>
          <a:p>
            <a:r>
              <a:rPr lang="en-GB" dirty="0"/>
              <a:t>(</a:t>
            </a:r>
            <a:r>
              <a:rPr lang="en-GB" dirty="0" err="1"/>
              <a:t>Cuddleford</a:t>
            </a:r>
            <a:r>
              <a:rPr lang="en-GB" dirty="0"/>
              <a:t>, 2024)</a:t>
            </a:r>
          </a:p>
          <a:p>
            <a:endParaRPr lang="en-GB" dirty="0"/>
          </a:p>
        </p:txBody>
      </p:sp>
    </p:spTree>
    <p:extLst>
      <p:ext uri="{BB962C8B-B14F-4D97-AF65-F5344CB8AC3E}">
        <p14:creationId xmlns:p14="http://schemas.microsoft.com/office/powerpoint/2010/main" val="11947966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2596D-FCFB-5049-9096-70DAA80C2F71}"/>
              </a:ext>
            </a:extLst>
          </p:cNvPr>
          <p:cNvSpPr>
            <a:spLocks noGrp="1"/>
          </p:cNvSpPr>
          <p:nvPr>
            <p:ph type="title"/>
          </p:nvPr>
        </p:nvSpPr>
        <p:spPr/>
        <p:txBody>
          <a:bodyPr/>
          <a:lstStyle/>
          <a:p>
            <a:r>
              <a:rPr lang="en-GB" dirty="0"/>
              <a:t>How does this pose a threat to contemporary society?</a:t>
            </a:r>
          </a:p>
        </p:txBody>
      </p:sp>
      <p:sp>
        <p:nvSpPr>
          <p:cNvPr id="3" name="Content Placeholder 2">
            <a:extLst>
              <a:ext uri="{FF2B5EF4-FFF2-40B4-BE49-F238E27FC236}">
                <a16:creationId xmlns:a16="http://schemas.microsoft.com/office/drawing/2014/main" id="{2A8C662D-987F-8F48-B13E-82DEFC56AD8D}"/>
              </a:ext>
            </a:extLst>
          </p:cNvPr>
          <p:cNvSpPr>
            <a:spLocks noGrp="1"/>
          </p:cNvSpPr>
          <p:nvPr>
            <p:ph idx="1"/>
          </p:nvPr>
        </p:nvSpPr>
        <p:spPr>
          <a:xfrm>
            <a:off x="685801" y="2065867"/>
            <a:ext cx="5433645" cy="4375964"/>
          </a:xfrm>
        </p:spPr>
        <p:txBody>
          <a:bodyPr/>
          <a:lstStyle/>
          <a:p>
            <a:pPr marL="0" indent="0">
              <a:buNone/>
            </a:pPr>
            <a:r>
              <a:rPr lang="en-GB" dirty="0"/>
              <a:t>This poses many threats to contemporary society as it means ;</a:t>
            </a:r>
          </a:p>
          <a:p>
            <a:r>
              <a:rPr lang="en-GB" dirty="0"/>
              <a:t>More vulnerable, at risk children and adults are coerced into criminal activity and gang culture </a:t>
            </a:r>
          </a:p>
          <a:p>
            <a:r>
              <a:rPr lang="en-GB" dirty="0"/>
              <a:t>In turn, more at-risk individuals are getting involved in established drug rings and gangs in the UK </a:t>
            </a:r>
          </a:p>
          <a:p>
            <a:r>
              <a:rPr lang="en-GB" dirty="0"/>
              <a:t>Crime, drug use and distribution cause rate of crime in a targeted area to rise</a:t>
            </a:r>
          </a:p>
          <a:p>
            <a:r>
              <a:rPr lang="en-GB" dirty="0"/>
              <a:t>Paisley drug wars </a:t>
            </a:r>
          </a:p>
          <a:p>
            <a:pPr lvl="2"/>
            <a:endParaRPr lang="en-GB" dirty="0"/>
          </a:p>
          <a:p>
            <a:endParaRPr lang="en-GB" dirty="0"/>
          </a:p>
        </p:txBody>
      </p:sp>
      <p:pic>
        <p:nvPicPr>
          <p:cNvPr id="4" name="Picture 3">
            <a:extLst>
              <a:ext uri="{FF2B5EF4-FFF2-40B4-BE49-F238E27FC236}">
                <a16:creationId xmlns:a16="http://schemas.microsoft.com/office/drawing/2014/main" id="{C89A1999-7E1F-8A49-A91B-DDB4F63A4CD9}"/>
              </a:ext>
            </a:extLst>
          </p:cNvPr>
          <p:cNvPicPr>
            <a:picLocks noChangeAspect="1"/>
          </p:cNvPicPr>
          <p:nvPr/>
        </p:nvPicPr>
        <p:blipFill>
          <a:blip r:embed="rId2"/>
          <a:stretch>
            <a:fillRect/>
          </a:stretch>
        </p:blipFill>
        <p:spPr>
          <a:xfrm>
            <a:off x="6631258" y="2065867"/>
            <a:ext cx="4861932" cy="3646449"/>
          </a:xfrm>
          <a:prstGeom prst="rect">
            <a:avLst/>
          </a:prstGeom>
        </p:spPr>
      </p:pic>
    </p:spTree>
    <p:extLst>
      <p:ext uri="{BB962C8B-B14F-4D97-AF65-F5344CB8AC3E}">
        <p14:creationId xmlns:p14="http://schemas.microsoft.com/office/powerpoint/2010/main" val="30261687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F002B84-33BD-834E-8C22-20C23220C4D9}"/>
              </a:ext>
            </a:extLst>
          </p:cNvPr>
          <p:cNvPicPr>
            <a:picLocks noChangeAspect="1"/>
          </p:cNvPicPr>
          <p:nvPr/>
        </p:nvPicPr>
        <p:blipFill>
          <a:blip r:embed="rId2"/>
          <a:stretch>
            <a:fillRect/>
          </a:stretch>
        </p:blipFill>
        <p:spPr>
          <a:xfrm>
            <a:off x="617220" y="331470"/>
            <a:ext cx="6862592" cy="6159207"/>
          </a:xfrm>
          <a:prstGeom prst="rect">
            <a:avLst/>
          </a:prstGeom>
        </p:spPr>
      </p:pic>
      <p:sp>
        <p:nvSpPr>
          <p:cNvPr id="5" name="TextBox 4">
            <a:extLst>
              <a:ext uri="{FF2B5EF4-FFF2-40B4-BE49-F238E27FC236}">
                <a16:creationId xmlns:a16="http://schemas.microsoft.com/office/drawing/2014/main" id="{24C89CD7-8106-AC44-AC29-C736D22A9E00}"/>
              </a:ext>
            </a:extLst>
          </p:cNvPr>
          <p:cNvSpPr txBox="1"/>
          <p:nvPr/>
        </p:nvSpPr>
        <p:spPr>
          <a:xfrm>
            <a:off x="8510953" y="2983523"/>
            <a:ext cx="2883877" cy="1200329"/>
          </a:xfrm>
          <a:prstGeom prst="rect">
            <a:avLst/>
          </a:prstGeom>
          <a:noFill/>
        </p:spPr>
        <p:txBody>
          <a:bodyPr wrap="square" rtlCol="0">
            <a:spAutoFit/>
          </a:bodyPr>
          <a:lstStyle/>
          <a:p>
            <a:r>
              <a:rPr lang="en-GB" dirty="0"/>
              <a:t>London Boroughs County Lines stats 2022 </a:t>
            </a:r>
          </a:p>
          <a:p>
            <a:endParaRPr lang="en-GB" dirty="0"/>
          </a:p>
          <a:p>
            <a:r>
              <a:rPr lang="en-GB" dirty="0"/>
              <a:t>(</a:t>
            </a:r>
            <a:r>
              <a:rPr lang="en-GB" dirty="0" err="1"/>
              <a:t>Heren</a:t>
            </a:r>
            <a:r>
              <a:rPr lang="en-GB" dirty="0"/>
              <a:t>, 2022)</a:t>
            </a:r>
          </a:p>
        </p:txBody>
      </p:sp>
    </p:spTree>
    <p:extLst>
      <p:ext uri="{BB962C8B-B14F-4D97-AF65-F5344CB8AC3E}">
        <p14:creationId xmlns:p14="http://schemas.microsoft.com/office/powerpoint/2010/main" val="36116370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31A20-41A6-BF4F-9FE2-5EC3C5A82E1C}"/>
              </a:ext>
            </a:extLst>
          </p:cNvPr>
          <p:cNvSpPr>
            <a:spLocks noGrp="1"/>
          </p:cNvSpPr>
          <p:nvPr>
            <p:ph type="title"/>
          </p:nvPr>
        </p:nvSpPr>
        <p:spPr/>
        <p:txBody>
          <a:bodyPr/>
          <a:lstStyle/>
          <a:p>
            <a:r>
              <a:rPr lang="en-GB" dirty="0"/>
              <a:t>How does this pose a threat to contemporary society?</a:t>
            </a:r>
          </a:p>
        </p:txBody>
      </p:sp>
      <p:sp>
        <p:nvSpPr>
          <p:cNvPr id="3" name="Content Placeholder 2">
            <a:extLst>
              <a:ext uri="{FF2B5EF4-FFF2-40B4-BE49-F238E27FC236}">
                <a16:creationId xmlns:a16="http://schemas.microsoft.com/office/drawing/2014/main" id="{D5726AF6-7F6C-8D48-AC7D-D5C567C89736}"/>
              </a:ext>
            </a:extLst>
          </p:cNvPr>
          <p:cNvSpPr>
            <a:spLocks noGrp="1"/>
          </p:cNvSpPr>
          <p:nvPr>
            <p:ph idx="1"/>
          </p:nvPr>
        </p:nvSpPr>
        <p:spPr>
          <a:xfrm>
            <a:off x="6048109" y="2065867"/>
            <a:ext cx="5879121" cy="3649133"/>
          </a:xfrm>
        </p:spPr>
        <p:txBody>
          <a:bodyPr>
            <a:normAutofit fontScale="92500" lnSpcReduction="10000"/>
          </a:bodyPr>
          <a:lstStyle/>
          <a:p>
            <a:r>
              <a:rPr lang="en-GB" sz="2400" dirty="0"/>
              <a:t>Economy</a:t>
            </a:r>
          </a:p>
          <a:p>
            <a:pPr lvl="1"/>
            <a:r>
              <a:rPr lang="en-GB" sz="2400" dirty="0"/>
              <a:t>Prolonged drug abuse can lead to poverty</a:t>
            </a:r>
          </a:p>
          <a:p>
            <a:r>
              <a:rPr lang="en-GB" sz="2400" dirty="0"/>
              <a:t>”lack of basic commodities such as food, shelter, clothing and school fees are some of the major economic challenges previously associated with drug abuse” (Johnston, et al., 2015)</a:t>
            </a:r>
          </a:p>
          <a:p>
            <a:r>
              <a:rPr lang="en-GB" sz="2400" dirty="0"/>
              <a:t>This means as Gangs, who run county lines get richer, the areas and people they are exploiting are getting poorer</a:t>
            </a:r>
          </a:p>
          <a:p>
            <a:pPr lvl="1"/>
            <a:endParaRPr lang="en-GB" sz="2200" dirty="0"/>
          </a:p>
        </p:txBody>
      </p:sp>
      <p:pic>
        <p:nvPicPr>
          <p:cNvPr id="4" name="Picture 3">
            <a:extLst>
              <a:ext uri="{FF2B5EF4-FFF2-40B4-BE49-F238E27FC236}">
                <a16:creationId xmlns:a16="http://schemas.microsoft.com/office/drawing/2014/main" id="{4D9FF1BF-FC55-DA4B-97E2-40FBE6BB1C18}"/>
              </a:ext>
            </a:extLst>
          </p:cNvPr>
          <p:cNvPicPr>
            <a:picLocks noChangeAspect="1"/>
          </p:cNvPicPr>
          <p:nvPr/>
        </p:nvPicPr>
        <p:blipFill>
          <a:blip r:embed="rId2"/>
          <a:stretch>
            <a:fillRect/>
          </a:stretch>
        </p:blipFill>
        <p:spPr>
          <a:xfrm>
            <a:off x="509454" y="2223274"/>
            <a:ext cx="4151755" cy="4151755"/>
          </a:xfrm>
          <a:prstGeom prst="rect">
            <a:avLst/>
          </a:prstGeom>
        </p:spPr>
      </p:pic>
    </p:spTree>
    <p:extLst>
      <p:ext uri="{BB962C8B-B14F-4D97-AF65-F5344CB8AC3E}">
        <p14:creationId xmlns:p14="http://schemas.microsoft.com/office/powerpoint/2010/main" val="33939498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6570D-9610-7A43-B11C-2F6E8C26FE7E}"/>
              </a:ext>
            </a:extLst>
          </p:cNvPr>
          <p:cNvSpPr>
            <a:spLocks noGrp="1"/>
          </p:cNvSpPr>
          <p:nvPr>
            <p:ph type="title"/>
          </p:nvPr>
        </p:nvSpPr>
        <p:spPr/>
        <p:txBody>
          <a:bodyPr/>
          <a:lstStyle/>
          <a:p>
            <a:r>
              <a:rPr lang="en-GB" dirty="0"/>
              <a:t>Advances in technology in County Lines</a:t>
            </a:r>
            <a:br>
              <a:rPr lang="en-GB" dirty="0"/>
            </a:br>
            <a:endParaRPr lang="en-GB" dirty="0"/>
          </a:p>
        </p:txBody>
      </p:sp>
      <p:sp>
        <p:nvSpPr>
          <p:cNvPr id="3" name="Content Placeholder 2">
            <a:extLst>
              <a:ext uri="{FF2B5EF4-FFF2-40B4-BE49-F238E27FC236}">
                <a16:creationId xmlns:a16="http://schemas.microsoft.com/office/drawing/2014/main" id="{004AB76C-F15A-DD45-AF40-5034DDEC4CA3}"/>
              </a:ext>
            </a:extLst>
          </p:cNvPr>
          <p:cNvSpPr>
            <a:spLocks noGrp="1"/>
          </p:cNvSpPr>
          <p:nvPr>
            <p:ph idx="1"/>
          </p:nvPr>
        </p:nvSpPr>
        <p:spPr>
          <a:xfrm>
            <a:off x="-315177" y="1694182"/>
            <a:ext cx="6066690" cy="4665783"/>
          </a:xfrm>
        </p:spPr>
        <p:txBody>
          <a:bodyPr>
            <a:normAutofit/>
          </a:bodyPr>
          <a:lstStyle/>
          <a:p>
            <a:pPr lvl="1"/>
            <a:r>
              <a:rPr lang="en-GB" sz="2000" dirty="0"/>
              <a:t>Advances in technology allow the leaders of established drug rings in county lines to stay anonymous while running operations</a:t>
            </a:r>
          </a:p>
          <a:p>
            <a:pPr marL="457200" lvl="1" indent="0">
              <a:buNone/>
            </a:pPr>
            <a:r>
              <a:rPr lang="en-GB" sz="2000" dirty="0"/>
              <a:t>Encryption</a:t>
            </a:r>
          </a:p>
          <a:p>
            <a:pPr lvl="2"/>
            <a:r>
              <a:rPr lang="en-GB" sz="1800" dirty="0"/>
              <a:t>“The use of end-to-end encrypted messaging apps by gangs operating county lines has been flagged as a growing concern for law enforcement” (</a:t>
            </a:r>
            <a:r>
              <a:rPr lang="en-GB" sz="1800" dirty="0" err="1"/>
              <a:t>Caluori</a:t>
            </a:r>
            <a:r>
              <a:rPr lang="en-GB" sz="1800" dirty="0"/>
              <a:t>, et al., 2022)</a:t>
            </a:r>
          </a:p>
          <a:p>
            <a:pPr lvl="2"/>
            <a:r>
              <a:rPr lang="en-GB" sz="1800" dirty="0"/>
              <a:t>Encryption allows criminals a discreet and almost untraceable way to access their operations, to communicate with victims, and correspondents from different locations, all from devices such as phones and computers in their own homes.</a:t>
            </a:r>
          </a:p>
          <a:p>
            <a:endParaRPr lang="en-GB" dirty="0"/>
          </a:p>
        </p:txBody>
      </p:sp>
      <p:pic>
        <p:nvPicPr>
          <p:cNvPr id="4" name="Picture 3">
            <a:extLst>
              <a:ext uri="{FF2B5EF4-FFF2-40B4-BE49-F238E27FC236}">
                <a16:creationId xmlns:a16="http://schemas.microsoft.com/office/drawing/2014/main" id="{246B0F1B-DCB3-3B4C-AFC6-C1E98B13D8CD}"/>
              </a:ext>
            </a:extLst>
          </p:cNvPr>
          <p:cNvPicPr>
            <a:picLocks noChangeAspect="1"/>
          </p:cNvPicPr>
          <p:nvPr/>
        </p:nvPicPr>
        <p:blipFill>
          <a:blip r:embed="rId2"/>
          <a:stretch>
            <a:fillRect/>
          </a:stretch>
        </p:blipFill>
        <p:spPr>
          <a:xfrm>
            <a:off x="6130883" y="2324709"/>
            <a:ext cx="5496545" cy="2914073"/>
          </a:xfrm>
          <a:prstGeom prst="rect">
            <a:avLst/>
          </a:prstGeom>
        </p:spPr>
      </p:pic>
    </p:spTree>
    <p:extLst>
      <p:ext uri="{BB962C8B-B14F-4D97-AF65-F5344CB8AC3E}">
        <p14:creationId xmlns:p14="http://schemas.microsoft.com/office/powerpoint/2010/main" val="1316147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F6AC1-A0A8-5C41-84BF-4987C8DE27D1}"/>
              </a:ext>
            </a:extLst>
          </p:cNvPr>
          <p:cNvSpPr>
            <a:spLocks noGrp="1"/>
          </p:cNvSpPr>
          <p:nvPr>
            <p:ph type="title"/>
          </p:nvPr>
        </p:nvSpPr>
        <p:spPr>
          <a:xfrm>
            <a:off x="1175883" y="2800958"/>
            <a:ext cx="10131425" cy="1456267"/>
          </a:xfrm>
        </p:spPr>
        <p:txBody>
          <a:bodyPr>
            <a:normAutofit fontScale="90000"/>
          </a:bodyPr>
          <a:lstStyle/>
          <a:p>
            <a:r>
              <a:rPr lang="en-GB" dirty="0"/>
              <a:t>No Place to Hide: Serious and Organised Crime strategy 2023-2028</a:t>
            </a:r>
            <a:br>
              <a:rPr lang="en-GB" dirty="0"/>
            </a:br>
            <a:endParaRPr lang="en-GB" dirty="0"/>
          </a:p>
        </p:txBody>
      </p:sp>
    </p:spTree>
    <p:extLst>
      <p:ext uri="{BB962C8B-B14F-4D97-AF65-F5344CB8AC3E}">
        <p14:creationId xmlns:p14="http://schemas.microsoft.com/office/powerpoint/2010/main" val="6952126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9F1B33-E0FA-9240-A2F8-E588DB06FBA5}"/>
              </a:ext>
            </a:extLst>
          </p:cNvPr>
          <p:cNvSpPr>
            <a:spLocks noGrp="1"/>
          </p:cNvSpPr>
          <p:nvPr>
            <p:ph idx="1"/>
          </p:nvPr>
        </p:nvSpPr>
        <p:spPr>
          <a:xfrm>
            <a:off x="2577663" y="2443634"/>
            <a:ext cx="10131425" cy="3649133"/>
          </a:xfrm>
        </p:spPr>
        <p:txBody>
          <a:bodyPr/>
          <a:lstStyle/>
          <a:p>
            <a:endParaRPr lang="en-GB" dirty="0"/>
          </a:p>
        </p:txBody>
      </p:sp>
      <p:sp>
        <p:nvSpPr>
          <p:cNvPr id="4" name="Rectangle 3">
            <a:extLst>
              <a:ext uri="{FF2B5EF4-FFF2-40B4-BE49-F238E27FC236}">
                <a16:creationId xmlns:a16="http://schemas.microsoft.com/office/drawing/2014/main" id="{175E99B0-8E2A-6E4A-AE1F-A6ECBE3F5307}"/>
              </a:ext>
            </a:extLst>
          </p:cNvPr>
          <p:cNvSpPr/>
          <p:nvPr/>
        </p:nvSpPr>
        <p:spPr>
          <a:xfrm>
            <a:off x="-273270" y="-262759"/>
            <a:ext cx="5895496" cy="7241628"/>
          </a:xfrm>
          <a:prstGeom prst="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a:extLst>
              <a:ext uri="{FF2B5EF4-FFF2-40B4-BE49-F238E27FC236}">
                <a16:creationId xmlns:a16="http://schemas.microsoft.com/office/drawing/2014/main" id="{60C5FA2F-D754-6F44-8C0E-B414B599A987}"/>
              </a:ext>
            </a:extLst>
          </p:cNvPr>
          <p:cNvPicPr>
            <a:picLocks noChangeAspect="1"/>
          </p:cNvPicPr>
          <p:nvPr/>
        </p:nvPicPr>
        <p:blipFill>
          <a:blip r:embed="rId3"/>
          <a:stretch>
            <a:fillRect/>
          </a:stretch>
        </p:blipFill>
        <p:spPr>
          <a:xfrm>
            <a:off x="5622226" y="-32084"/>
            <a:ext cx="6569774" cy="6890084"/>
          </a:xfrm>
          <a:prstGeom prst="rect">
            <a:avLst/>
          </a:prstGeom>
        </p:spPr>
      </p:pic>
      <p:sp>
        <p:nvSpPr>
          <p:cNvPr id="7" name="TextBox 6">
            <a:extLst>
              <a:ext uri="{FF2B5EF4-FFF2-40B4-BE49-F238E27FC236}">
                <a16:creationId xmlns:a16="http://schemas.microsoft.com/office/drawing/2014/main" id="{8E7D0D87-8441-6D4E-92C5-C0CD45AABB6F}"/>
              </a:ext>
            </a:extLst>
          </p:cNvPr>
          <p:cNvSpPr txBox="1"/>
          <p:nvPr/>
        </p:nvSpPr>
        <p:spPr>
          <a:xfrm>
            <a:off x="314960" y="-32084"/>
            <a:ext cx="1645920" cy="2646878"/>
          </a:xfrm>
          <a:prstGeom prst="rect">
            <a:avLst/>
          </a:prstGeom>
          <a:noFill/>
        </p:spPr>
        <p:txBody>
          <a:bodyPr wrap="square" rtlCol="0">
            <a:spAutoFit/>
          </a:bodyPr>
          <a:lstStyle/>
          <a:p>
            <a:r>
              <a:rPr lang="en-GB" sz="16600" dirty="0">
                <a:solidFill>
                  <a:schemeClr val="bg1"/>
                </a:solidFill>
              </a:rPr>
              <a:t>“</a:t>
            </a:r>
          </a:p>
        </p:txBody>
      </p:sp>
      <p:sp>
        <p:nvSpPr>
          <p:cNvPr id="8" name="TextBox 7">
            <a:extLst>
              <a:ext uri="{FF2B5EF4-FFF2-40B4-BE49-F238E27FC236}">
                <a16:creationId xmlns:a16="http://schemas.microsoft.com/office/drawing/2014/main" id="{B6E4B584-26F7-AB4D-9A11-D1158E3BF98C}"/>
              </a:ext>
            </a:extLst>
          </p:cNvPr>
          <p:cNvSpPr txBox="1"/>
          <p:nvPr/>
        </p:nvSpPr>
        <p:spPr>
          <a:xfrm>
            <a:off x="314960" y="1503680"/>
            <a:ext cx="4866640" cy="3970318"/>
          </a:xfrm>
          <a:prstGeom prst="rect">
            <a:avLst/>
          </a:prstGeom>
          <a:noFill/>
        </p:spPr>
        <p:txBody>
          <a:bodyPr wrap="square" rtlCol="0">
            <a:spAutoFit/>
          </a:bodyPr>
          <a:lstStyle/>
          <a:p>
            <a:pPr lvl="2"/>
            <a:r>
              <a:rPr lang="en-GB" dirty="0">
                <a:solidFill>
                  <a:schemeClr val="bg1"/>
                </a:solidFill>
                <a:latin typeface="Big Caslon Medium" panose="02000603090000020003" pitchFamily="2" charset="-79"/>
                <a:cs typeface="Big Caslon Medium" panose="02000603090000020003" pitchFamily="2" charset="-79"/>
              </a:rPr>
              <a:t>“Crime destroys lives and devastates communities. Serious and organised crime brings harm on a scale that can threaten national security. It also creates and fosters a self-reinforcing environment of criminality”</a:t>
            </a:r>
          </a:p>
          <a:p>
            <a:pPr lvl="2"/>
            <a:endParaRPr lang="en-GB" dirty="0">
              <a:solidFill>
                <a:schemeClr val="bg1"/>
              </a:solidFill>
              <a:latin typeface="Big Caslon Medium" panose="02000603090000020003" pitchFamily="2" charset="-79"/>
              <a:cs typeface="Big Caslon Medium" panose="02000603090000020003" pitchFamily="2" charset="-79"/>
            </a:endParaRPr>
          </a:p>
          <a:p>
            <a:pPr lvl="2"/>
            <a:r>
              <a:rPr lang="en-GB" dirty="0">
                <a:solidFill>
                  <a:schemeClr val="bg1"/>
                </a:solidFill>
                <a:latin typeface="Big Caslon Medium" panose="02000603090000020003" pitchFamily="2" charset="-79"/>
                <a:cs typeface="Big Caslon Medium" panose="02000603090000020003" pitchFamily="2" charset="-79"/>
              </a:rPr>
              <a:t>‘Our mission is to reduce serious organised crime in the UK”</a:t>
            </a:r>
          </a:p>
          <a:p>
            <a:pPr lvl="2"/>
            <a:r>
              <a:rPr lang="en-GB" dirty="0">
                <a:solidFill>
                  <a:schemeClr val="bg1"/>
                </a:solidFill>
                <a:latin typeface="Big Caslon Medium" panose="02000603090000020003" pitchFamily="2" charset="-79"/>
                <a:cs typeface="Big Caslon Medium" panose="02000603090000020003" pitchFamily="2" charset="-79"/>
              </a:rPr>
              <a:t>“This is a team effort. All our agencies must work together. (HM Government, 2023)</a:t>
            </a:r>
          </a:p>
          <a:p>
            <a:pPr lvl="2"/>
            <a:endParaRPr lang="en-GB" dirty="0">
              <a:solidFill>
                <a:schemeClr val="bg1"/>
              </a:solidFill>
              <a:latin typeface="Big Caslon Medium" panose="02000603090000020003" pitchFamily="2" charset="-79"/>
              <a:cs typeface="Big Caslon Medium" panose="02000603090000020003" pitchFamily="2" charset="-79"/>
            </a:endParaRPr>
          </a:p>
          <a:p>
            <a:pPr lvl="2"/>
            <a:r>
              <a:rPr lang="en-GB" dirty="0">
                <a:solidFill>
                  <a:schemeClr val="bg1"/>
                </a:solidFill>
                <a:latin typeface="Big Caslon Medium" panose="02000603090000020003" pitchFamily="2" charset="-79"/>
                <a:cs typeface="Big Caslon Medium" panose="02000603090000020003" pitchFamily="2" charset="-79"/>
              </a:rPr>
              <a:t> </a:t>
            </a:r>
            <a:r>
              <a:rPr lang="en-GB" dirty="0" err="1">
                <a:solidFill>
                  <a:schemeClr val="bg1"/>
                </a:solidFill>
                <a:latin typeface="Big Caslon Medium" panose="02000603090000020003" pitchFamily="2" charset="-79"/>
                <a:cs typeface="Big Caslon Medium" panose="02000603090000020003" pitchFamily="2" charset="-79"/>
              </a:rPr>
              <a:t>Rt</a:t>
            </a:r>
            <a:r>
              <a:rPr lang="en-GB" dirty="0">
                <a:solidFill>
                  <a:schemeClr val="bg1"/>
                </a:solidFill>
                <a:latin typeface="Big Caslon Medium" panose="02000603090000020003" pitchFamily="2" charset="-79"/>
                <a:cs typeface="Big Caslon Medium" panose="02000603090000020003" pitchFamily="2" charset="-79"/>
              </a:rPr>
              <a:t> Hon James Cleverly 23’</a:t>
            </a:r>
          </a:p>
        </p:txBody>
      </p:sp>
    </p:spTree>
    <p:extLst>
      <p:ext uri="{BB962C8B-B14F-4D97-AF65-F5344CB8AC3E}">
        <p14:creationId xmlns:p14="http://schemas.microsoft.com/office/powerpoint/2010/main" val="33061527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29F414-C22F-2643-80EF-97BC38A0D9EA}"/>
              </a:ext>
            </a:extLst>
          </p:cNvPr>
          <p:cNvSpPr>
            <a:spLocks noGrp="1"/>
          </p:cNvSpPr>
          <p:nvPr>
            <p:ph type="title"/>
          </p:nvPr>
        </p:nvSpPr>
        <p:spPr/>
        <p:txBody>
          <a:bodyPr>
            <a:normAutofit fontScale="90000"/>
          </a:bodyPr>
          <a:lstStyle/>
          <a:p>
            <a:r>
              <a:rPr lang="en-GB" sz="4000" dirty="0"/>
              <a:t>How does it aim to tackle County Lines in the UK?</a:t>
            </a:r>
            <a:br>
              <a:rPr lang="en-GB" dirty="0"/>
            </a:br>
            <a:endParaRPr lang="en-GB" dirty="0"/>
          </a:p>
        </p:txBody>
      </p:sp>
      <p:sp>
        <p:nvSpPr>
          <p:cNvPr id="3" name="Content Placeholder 2">
            <a:extLst>
              <a:ext uri="{FF2B5EF4-FFF2-40B4-BE49-F238E27FC236}">
                <a16:creationId xmlns:a16="http://schemas.microsoft.com/office/drawing/2014/main" id="{FA96893B-D4E6-CB47-90C9-9FBD2DC63372}"/>
              </a:ext>
            </a:extLst>
          </p:cNvPr>
          <p:cNvSpPr>
            <a:spLocks noGrp="1"/>
          </p:cNvSpPr>
          <p:nvPr>
            <p:ph idx="1"/>
          </p:nvPr>
        </p:nvSpPr>
        <p:spPr>
          <a:xfrm>
            <a:off x="685801" y="2142067"/>
            <a:ext cx="5291253" cy="4370245"/>
          </a:xfrm>
        </p:spPr>
        <p:txBody>
          <a:bodyPr>
            <a:normAutofit fontScale="85000" lnSpcReduction="10000"/>
          </a:bodyPr>
          <a:lstStyle/>
          <a:p>
            <a:r>
              <a:rPr lang="en-GB" sz="2200" dirty="0"/>
              <a:t>4p plan</a:t>
            </a:r>
          </a:p>
          <a:p>
            <a:pPr lvl="1"/>
            <a:r>
              <a:rPr lang="en-GB" sz="2200" dirty="0"/>
              <a:t>To Pursue Criminal involved in CL operations</a:t>
            </a:r>
          </a:p>
          <a:p>
            <a:pPr lvl="1"/>
            <a:r>
              <a:rPr lang="en-GB" sz="2200" dirty="0"/>
              <a:t>To Prepare for the problems CL causes</a:t>
            </a:r>
          </a:p>
          <a:p>
            <a:pPr lvl="1"/>
            <a:r>
              <a:rPr lang="en-GB" sz="2200" dirty="0"/>
              <a:t>To Protect at risk communities and individuals</a:t>
            </a:r>
          </a:p>
          <a:p>
            <a:pPr lvl="1"/>
            <a:r>
              <a:rPr lang="en-GB" sz="2200" dirty="0"/>
              <a:t>To Prevent at risk individuals from being coerced into CL</a:t>
            </a:r>
          </a:p>
          <a:p>
            <a:r>
              <a:rPr lang="en-GB" sz="2200" dirty="0"/>
              <a:t>Multi-Agency Approach </a:t>
            </a:r>
          </a:p>
          <a:p>
            <a:r>
              <a:rPr lang="en-GB" sz="2200" dirty="0"/>
              <a:t>Child Sexual Abuse strategy</a:t>
            </a:r>
          </a:p>
          <a:p>
            <a:r>
              <a:rPr lang="en-GB" sz="2200" dirty="0"/>
              <a:t>Border Force Drug Strategy</a:t>
            </a:r>
          </a:p>
          <a:p>
            <a:r>
              <a:rPr lang="en-GB" sz="2200" dirty="0"/>
              <a:t>Destabilising crime leaders from running operations from prison</a:t>
            </a:r>
          </a:p>
          <a:p>
            <a:endParaRPr lang="en-GB" sz="2400" dirty="0"/>
          </a:p>
        </p:txBody>
      </p:sp>
      <p:sp>
        <p:nvSpPr>
          <p:cNvPr id="5" name="Content Placeholder 2">
            <a:extLst>
              <a:ext uri="{FF2B5EF4-FFF2-40B4-BE49-F238E27FC236}">
                <a16:creationId xmlns:a16="http://schemas.microsoft.com/office/drawing/2014/main" id="{05BB495F-7097-7941-9B83-8F3CDA1603E2}"/>
              </a:ext>
            </a:extLst>
          </p:cNvPr>
          <p:cNvSpPr txBox="1">
            <a:spLocks/>
          </p:cNvSpPr>
          <p:nvPr/>
        </p:nvSpPr>
        <p:spPr>
          <a:xfrm>
            <a:off x="5977054" y="632935"/>
            <a:ext cx="5291253" cy="4370245"/>
          </a:xfrm>
          <a:prstGeom prst="rect">
            <a:avLst/>
          </a:prstGeom>
        </p:spPr>
        <p:txBody>
          <a:bodyPr vert="horz" lIns="91440" tIns="45720" rIns="91440" bIns="45720" rtlCol="0" anchor="ctr">
            <a:normAutofit/>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r>
              <a:rPr lang="en-GB" sz="2400" dirty="0"/>
              <a:t>Investment into neighbourhood crime prevention</a:t>
            </a:r>
          </a:p>
          <a:p>
            <a:r>
              <a:rPr lang="en-GB" sz="2400" dirty="0"/>
              <a:t>Youth Endowment Fund (early intervention)</a:t>
            </a:r>
          </a:p>
        </p:txBody>
      </p:sp>
    </p:spTree>
    <p:extLst>
      <p:ext uri="{BB962C8B-B14F-4D97-AF65-F5344CB8AC3E}">
        <p14:creationId xmlns:p14="http://schemas.microsoft.com/office/powerpoint/2010/main" val="8359851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970EB-2FE1-8949-8229-514288EB2F87}"/>
              </a:ext>
            </a:extLst>
          </p:cNvPr>
          <p:cNvSpPr>
            <a:spLocks noGrp="1"/>
          </p:cNvSpPr>
          <p:nvPr>
            <p:ph type="title"/>
          </p:nvPr>
        </p:nvSpPr>
        <p:spPr>
          <a:xfrm>
            <a:off x="4053468" y="2817542"/>
            <a:ext cx="10131425" cy="1456267"/>
          </a:xfrm>
        </p:spPr>
        <p:txBody>
          <a:bodyPr/>
          <a:lstStyle/>
          <a:p>
            <a:r>
              <a:rPr lang="en-GB" dirty="0"/>
              <a:t>In Conclusion</a:t>
            </a:r>
          </a:p>
        </p:txBody>
      </p:sp>
    </p:spTree>
    <p:extLst>
      <p:ext uri="{BB962C8B-B14F-4D97-AF65-F5344CB8AC3E}">
        <p14:creationId xmlns:p14="http://schemas.microsoft.com/office/powerpoint/2010/main" val="26418442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00D14-7FD2-1046-AC8D-6C106A058403}"/>
              </a:ext>
            </a:extLst>
          </p:cNvPr>
          <p:cNvSpPr>
            <a:spLocks noGrp="1"/>
          </p:cNvSpPr>
          <p:nvPr>
            <p:ph type="title"/>
          </p:nvPr>
        </p:nvSpPr>
        <p:spPr>
          <a:xfrm>
            <a:off x="4008863" y="2772935"/>
            <a:ext cx="10131425" cy="1456267"/>
          </a:xfrm>
        </p:spPr>
        <p:txBody>
          <a:bodyPr/>
          <a:lstStyle/>
          <a:p>
            <a:r>
              <a:rPr lang="en-GB" dirty="0"/>
              <a:t>Any Questions?</a:t>
            </a:r>
          </a:p>
        </p:txBody>
      </p:sp>
    </p:spTree>
    <p:extLst>
      <p:ext uri="{BB962C8B-B14F-4D97-AF65-F5344CB8AC3E}">
        <p14:creationId xmlns:p14="http://schemas.microsoft.com/office/powerpoint/2010/main" val="23926974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1">
            <a:extLst>
              <a:ext uri="{FF2B5EF4-FFF2-40B4-BE49-F238E27FC236}">
                <a16:creationId xmlns:a16="http://schemas.microsoft.com/office/drawing/2014/main" id="{E1D2F0C9-8E86-1747-ADF8-CF5FCB482ABC}"/>
              </a:ext>
            </a:extLst>
          </p:cNvPr>
          <p:cNvSpPr>
            <a:spLocks noChangeArrowheads="1"/>
          </p:cNvSpPr>
          <p:nvPr/>
        </p:nvSpPr>
        <p:spPr bwMode="auto">
          <a:xfrm>
            <a:off x="0" y="-189986"/>
            <a:ext cx="11887200" cy="71710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304704"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Bibliography</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Anna Freud Mentally Healthy Schools, 2024. </a:t>
            </a:r>
            <a:r>
              <a:rPr kumimoji="0" lang="en-US" altLang="en-US" sz="105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Child criminal exploitation. </a:t>
            </a: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05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a:t>
            </a:r>
            <a:r>
              <a:rPr kumimoji="0" lang="en-US" altLang="en-US" sz="1050" b="0" i="0" u="sng"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www.mentallyhealthyschools.org.uk</a:t>
            </a:r>
            <a:r>
              <a:rPr kumimoji="0" lang="en-US" altLang="en-US" sz="105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/factors-that-impact-mental-health/vulnerable-children/child-criminal</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-exploitation/#:~:text=unstable%20family%20environments%2C%20including%20transitioning,in%20crime%20or%20criminal%20behaviour</a:t>
            </a:r>
            <a:b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19 April 2024].</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Avon and Somerset Police, 2023. </a:t>
            </a:r>
            <a:r>
              <a:rPr kumimoji="0" lang="en-US" altLang="en-US" sz="105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realities of county lines and child exploitation. </a:t>
            </a: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05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a:t>
            </a:r>
            <a:r>
              <a:rPr kumimoji="0" lang="en-US" altLang="en-US" sz="1050" b="0" i="0" u="sng"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www.avonandsomerset.police.uk</a:t>
            </a:r>
            <a:r>
              <a:rPr kumimoji="0" lang="en-US" altLang="en-US" sz="105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/news/2023/02/the-realities-of-county-lines-and-child-exploitation/#:~:text=Young%20people%20exposed%20to%20the,and%20deal%20Class%20A%20drugs.</a:t>
            </a:r>
            <a:b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16 April 2024].</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Barnardo's</a:t>
            </a: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2024. </a:t>
            </a:r>
            <a:r>
              <a:rPr kumimoji="0" lang="en-US" altLang="en-US" sz="105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Child sexual abuse and exploitation. </a:t>
            </a: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05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a:t>
            </a:r>
            <a:r>
              <a:rPr kumimoji="0" lang="en-US" altLang="en-US" sz="1050" b="0" i="0" u="sng"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www.barnardos.org.uk</a:t>
            </a:r>
            <a:r>
              <a:rPr kumimoji="0" lang="en-US" altLang="en-US" sz="105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/get-support/support-for-parents-and-</a:t>
            </a:r>
            <a:r>
              <a:rPr kumimoji="0" lang="en-US" altLang="en-US" sz="1050" b="0" i="0" u="sng"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carers</a:t>
            </a:r>
            <a:r>
              <a:rPr kumimoji="0" lang="en-US" altLang="en-US" sz="105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/child-abuse-and-harm/child-sexual-abuse-and-exploitation#:~:text=Child%20sexual%20abuse%20(CSA)%20involves,of%20different%20acts%20and%20behaviours.</a:t>
            </a:r>
            <a:b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21 April 2024].</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BDO, 2024. </a:t>
            </a:r>
            <a:r>
              <a:rPr kumimoji="0" lang="en-US" altLang="en-US" sz="105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FraudTrack</a:t>
            </a:r>
            <a:r>
              <a:rPr kumimoji="0" lang="en-US" altLang="en-US" sz="105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2024. </a:t>
            </a: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05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a:t>
            </a:r>
            <a:r>
              <a:rPr kumimoji="0" lang="en-US" altLang="en-US" sz="1050" b="0" i="0" u="sng"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www.bdo.co.uk</a:t>
            </a:r>
            <a:r>
              <a:rPr kumimoji="0" lang="en-US" altLang="en-US" sz="105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US" altLang="en-US" sz="1050" b="0" i="0" u="sng"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en-gb</a:t>
            </a:r>
            <a:r>
              <a:rPr kumimoji="0" lang="en-US" altLang="en-US" sz="105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/insights/advisory/forensic-services/</a:t>
            </a:r>
            <a:r>
              <a:rPr kumimoji="0" lang="en-US" altLang="en-US" sz="1050" b="0" i="0" u="sng"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fraudtrack</a:t>
            </a:r>
            <a:r>
              <a:rPr kumimoji="0" lang="en-US" altLang="en-US" sz="105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#:~:text=UK%20fraud%20leapt%20alarmingly%20in,just%20two%20long%2Drunning%20cases.</a:t>
            </a:r>
            <a:b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21 April 2024].</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Caluori</a:t>
            </a: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J., Kirk, E. &amp; Mooney, E., 2022. </a:t>
            </a:r>
            <a:r>
              <a:rPr kumimoji="0" lang="en-US" altLang="en-US" sz="105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Five things you need to know about new tech and county lines. </a:t>
            </a: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05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a:t>
            </a:r>
            <a:r>
              <a:rPr kumimoji="0" lang="en-US" altLang="en-US" sz="1050" b="0" i="0" u="sng"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www.crestadvisory.com</a:t>
            </a:r>
            <a:r>
              <a:rPr kumimoji="0" lang="en-US" altLang="en-US" sz="105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/post/five-things-you-need-to-know-about-new-tech-and-county-lines#:~:text=The%20use%20of%20end%2Dto,gangs%20and%20child%20criminal%20exploitation.</a:t>
            </a:r>
            <a:b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27 April 2024].</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Children's Commissioner, 2019. </a:t>
            </a:r>
            <a:r>
              <a:rPr kumimoji="0" lang="en-US" altLang="en-US" sz="105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Keeping kids safe. </a:t>
            </a: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05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a:t>
            </a:r>
            <a:r>
              <a:rPr kumimoji="0" lang="en-US" altLang="en-US" sz="1050" b="0" i="0" u="sng"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assets.childrenscommissioner.gov.uk</a:t>
            </a:r>
            <a:r>
              <a:rPr kumimoji="0" lang="en-US" altLang="en-US" sz="105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US" altLang="en-US" sz="1050" b="0" i="0" u="sng"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wpuploads</a:t>
            </a:r>
            <a:r>
              <a:rPr kumimoji="0" lang="en-US" altLang="en-US" sz="105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/2019/02/CCO-</a:t>
            </a:r>
            <a:r>
              <a:rPr kumimoji="0" lang="en-US" altLang="en-US" sz="1050" b="0" i="0" u="sng"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Gangs.pdf</a:t>
            </a:r>
            <a:b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22 April 2024].</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Cuddleford</a:t>
            </a: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C., 2024. </a:t>
            </a:r>
            <a:r>
              <a:rPr kumimoji="0" lang="en-US" altLang="en-US" sz="105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South London drug gang behind bars after flooding Welsh town with 3.3kg of crack and heroin. </a:t>
            </a: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05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a:t>
            </a:r>
            <a:r>
              <a:rPr kumimoji="0" lang="en-US" altLang="en-US" sz="1050" b="0" i="0" u="sng"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www.mylondon.news</a:t>
            </a:r>
            <a:r>
              <a:rPr kumimoji="0" lang="en-US" altLang="en-US" sz="105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/news/south-</a:t>
            </a:r>
            <a:r>
              <a:rPr kumimoji="0" lang="en-US" altLang="en-US" sz="1050" b="0" i="0" u="sng"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london</a:t>
            </a:r>
            <a:r>
              <a:rPr kumimoji="0" lang="en-US" altLang="en-US" sz="105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-news/south-london-drug-gang-behind-28875831</a:t>
            </a:r>
            <a:b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25 April 2024].</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Hall, I., 2024. </a:t>
            </a:r>
            <a:r>
              <a:rPr kumimoji="0" lang="en-US" altLang="en-US" sz="105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AI-enabled criminality ‘probably’ biggest growing risk in financial fraud battle. </a:t>
            </a: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05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a:t>
            </a:r>
            <a:r>
              <a:rPr kumimoji="0" lang="en-US" altLang="en-US" sz="1050" b="0" i="0" u="sng"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www.globalgovernmentfintech.com</a:t>
            </a:r>
            <a:r>
              <a:rPr kumimoji="0" lang="en-US" altLang="en-US" sz="105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/artificial-intelligence-risk-financial-fraud-battle/#:~:text=Greater%20use%20of%20artificial%20intelligence,fraud%20and%20serious%20organised%20crime.</a:t>
            </a:r>
            <a:b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25 April 2024].</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Heren</a:t>
            </a: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K., 2022. </a:t>
            </a:r>
            <a:r>
              <a:rPr kumimoji="0" lang="en-US" altLang="en-US" sz="105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Southwark</a:t>
            </a:r>
            <a:r>
              <a:rPr kumimoji="0" lang="en-US" altLang="en-US" sz="105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among worst boroughs for ‘county lines’ drug dealing. </a:t>
            </a: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05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a:t>
            </a:r>
            <a:r>
              <a:rPr kumimoji="0" lang="en-US" altLang="en-US" sz="1050" b="0" i="0" u="sng"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southwarknews.co.uk</a:t>
            </a:r>
            <a:r>
              <a:rPr kumimoji="0" lang="en-US" altLang="en-US" sz="105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/area/</a:t>
            </a:r>
            <a:r>
              <a:rPr kumimoji="0" lang="en-US" altLang="en-US" sz="1050" b="0" i="0" u="sng"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southwark</a:t>
            </a:r>
            <a:r>
              <a:rPr kumimoji="0" lang="en-US" altLang="en-US" sz="105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US" altLang="en-US" sz="1050" b="0" i="0" u="sng"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southwark</a:t>
            </a:r>
            <a:r>
              <a:rPr kumimoji="0" lang="en-US" altLang="en-US" sz="105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-among-worst-boroughs-for-county-lines-drug-dealing/</a:t>
            </a:r>
            <a:b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26 April 2024].</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HM Government, 2023. </a:t>
            </a:r>
            <a:r>
              <a:rPr kumimoji="0" lang="en-US" altLang="en-US" sz="105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No Place to Hide: Serious and </a:t>
            </a:r>
            <a:r>
              <a:rPr kumimoji="0" lang="en-US" altLang="en-US" sz="105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Organised</a:t>
            </a:r>
            <a:r>
              <a:rPr kumimoji="0" lang="en-US" altLang="en-US" sz="105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Crime Strategy 2023-2028. </a:t>
            </a: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05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a:t>
            </a:r>
            <a:r>
              <a:rPr kumimoji="0" lang="en-US" altLang="en-US" sz="1050" b="0" i="0" u="sng"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assets.publishing.service.gov.uk</a:t>
            </a:r>
            <a:r>
              <a:rPr kumimoji="0" lang="en-US" altLang="en-US" sz="105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/media/65798633254aaa0010050bdc/SOC_Strategy_23-28_V9_Web_Accessible.pdf</a:t>
            </a:r>
            <a:b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25 April 2024].</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Home Office, 2019. </a:t>
            </a:r>
            <a:r>
              <a:rPr kumimoji="0" lang="en-US" altLang="en-US" sz="105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Serious and </a:t>
            </a:r>
            <a:r>
              <a:rPr kumimoji="0" lang="en-US" altLang="en-US" sz="105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Organised</a:t>
            </a:r>
            <a:r>
              <a:rPr kumimoji="0" lang="en-US" altLang="en-US" sz="105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Crime Strategy. </a:t>
            </a: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05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a:t>
            </a:r>
            <a:r>
              <a:rPr kumimoji="0" lang="en-US" altLang="en-US" sz="1050" b="0" i="0" u="sng"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www.gov.uk</a:t>
            </a:r>
            <a:r>
              <a:rPr kumimoji="0" lang="en-US" altLang="en-US" sz="105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/government/collections/serious-and-</a:t>
            </a:r>
            <a:r>
              <a:rPr kumimoji="0" lang="en-US" altLang="en-US" sz="1050" b="0" i="0" u="sng"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organised</a:t>
            </a:r>
            <a:r>
              <a:rPr kumimoji="0" lang="en-US" altLang="en-US" sz="105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-crime-strategy</a:t>
            </a:r>
            <a:b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20 April 2024].</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Home Office, 2023. </a:t>
            </a:r>
            <a:r>
              <a:rPr kumimoji="0" lang="en-US" altLang="en-US" sz="105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Criminal exploitation of children and vulnerable adults: county lines (accessible version). </a:t>
            </a: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05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a:t>
            </a:r>
            <a:r>
              <a:rPr kumimoji="0" lang="en-US" altLang="en-US" sz="1050" b="0" i="0" u="sng"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www.gov.uk</a:t>
            </a:r>
            <a:r>
              <a:rPr kumimoji="0" lang="en-US" altLang="en-US" sz="105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/government/publications/criminal-exploitation-of-children-and-vulnerable-adults-county-lines/criminal-exploitation-of-ch</a:t>
            </a:r>
            <a:r>
              <a:rPr kumimoji="0" lang="en-US" altLang="en-US" sz="12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ildren-and-vulnerable-adults-county-lines#:~:text=“County%20lines”%20is%20a%20violent,locally%20or%20in%20other%20co</a:t>
            </a:r>
            <a:b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15 April 2024].</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518867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7BAB7E0-C915-1844-B87D-77FF6D0C1965}"/>
              </a:ext>
            </a:extLst>
          </p:cNvPr>
          <p:cNvSpPr txBox="1"/>
          <p:nvPr/>
        </p:nvSpPr>
        <p:spPr>
          <a:xfrm>
            <a:off x="267629" y="178420"/>
            <a:ext cx="11463454" cy="6186309"/>
          </a:xfrm>
          <a:prstGeom prst="rect">
            <a:avLst/>
          </a:prstGeom>
          <a:noFill/>
        </p:spPr>
        <p:txBody>
          <a:bodyPr wrap="square" rtlCol="0">
            <a:spAutoFit/>
          </a:bodyPr>
          <a:lstStyle/>
          <a:p>
            <a:pPr lvl="0" eaLnBrk="0" fontAlgn="base" hangingPunct="0">
              <a:spcBef>
                <a:spcPct val="0"/>
              </a:spcBef>
              <a:spcAft>
                <a:spcPct val="0"/>
              </a:spcAft>
            </a:pPr>
            <a:r>
              <a:rPr lang="en-US" altLang="en-US" sz="1200" dirty="0">
                <a:latin typeface="Calibri" panose="020F0502020204030204" pitchFamily="34" charset="0"/>
                <a:ea typeface="Calibri" panose="020F0502020204030204" pitchFamily="34" charset="0"/>
                <a:cs typeface="Times New Roman" panose="02020603050405020304" pitchFamily="18" charset="0"/>
              </a:rPr>
              <a:t>Ivision Trust, 2024. </a:t>
            </a:r>
            <a:r>
              <a:rPr lang="en-US" altLang="en-US" sz="1200" i="1" dirty="0">
                <a:latin typeface="Calibri" panose="020F0502020204030204" pitchFamily="34" charset="0"/>
                <a:ea typeface="Calibri" panose="020F0502020204030204" pitchFamily="34" charset="0"/>
                <a:cs typeface="Times New Roman" panose="02020603050405020304" pitchFamily="18" charset="0"/>
              </a:rPr>
              <a:t>County lines slang. </a:t>
            </a:r>
            <a:r>
              <a:rPr lang="en-US" altLang="en-US" sz="1200" dirty="0">
                <a:latin typeface="Calibri" panose="020F0502020204030204" pitchFamily="34" charset="0"/>
                <a:ea typeface="Calibri" panose="020F0502020204030204" pitchFamily="34" charset="0"/>
                <a:cs typeface="Times New Roman" panose="02020603050405020304" pitchFamily="18" charset="0"/>
              </a:rPr>
              <a:t>[Online] </a:t>
            </a:r>
            <a:br>
              <a:rPr lang="en-US" altLang="en-US" sz="1200" dirty="0">
                <a:latin typeface="Calibri" panose="020F0502020204030204" pitchFamily="34" charset="0"/>
                <a:ea typeface="Calibri" panose="020F0502020204030204" pitchFamily="34" charset="0"/>
                <a:cs typeface="Times New Roman" panose="02020603050405020304" pitchFamily="18" charset="0"/>
              </a:rPr>
            </a:br>
            <a:r>
              <a:rPr lang="en-US" altLang="en-US" sz="1200" dirty="0">
                <a:latin typeface="Calibri" panose="020F0502020204030204" pitchFamily="34" charset="0"/>
                <a:ea typeface="Calibri" panose="020F0502020204030204" pitchFamily="34" charset="0"/>
                <a:cs typeface="Times New Roman" panose="02020603050405020304" pitchFamily="18" charset="0"/>
              </a:rPr>
              <a:t>Available at: </a:t>
            </a:r>
            <a:r>
              <a:rPr lang="en-US" altLang="en-US" sz="1200" u="sng" dirty="0">
                <a:latin typeface="Calibri" panose="020F0502020204030204" pitchFamily="34" charset="0"/>
                <a:ea typeface="Calibri" panose="020F0502020204030204" pitchFamily="34" charset="0"/>
                <a:cs typeface="Times New Roman" panose="02020603050405020304" pitchFamily="18" charset="0"/>
              </a:rPr>
              <a:t>https://</a:t>
            </a:r>
            <a:r>
              <a:rPr lang="en-US" altLang="en-US" sz="1200" u="sng" dirty="0" err="1">
                <a:latin typeface="Calibri" panose="020F0502020204030204" pitchFamily="34" charset="0"/>
                <a:ea typeface="Calibri" panose="020F0502020204030204" pitchFamily="34" charset="0"/>
                <a:cs typeface="Times New Roman" panose="02020603050405020304" pitchFamily="18" charset="0"/>
              </a:rPr>
              <a:t>ivisontrust.org.uk</a:t>
            </a:r>
            <a:r>
              <a:rPr lang="en-US" altLang="en-US" sz="1200" u="sng" dirty="0">
                <a:latin typeface="Calibri" panose="020F0502020204030204" pitchFamily="34" charset="0"/>
                <a:ea typeface="Calibri" panose="020F0502020204030204" pitchFamily="34" charset="0"/>
                <a:cs typeface="Times New Roman" panose="02020603050405020304" pitchFamily="18" charset="0"/>
              </a:rPr>
              <a:t>/criminal-exploitation/county-lines-slang/#:~:text=Cuckooing,that%20describes%20county%20lines%20activity.</a:t>
            </a:r>
            <a:br>
              <a:rPr lang="en-US" altLang="en-US" sz="1200" dirty="0">
                <a:latin typeface="Calibri" panose="020F0502020204030204" pitchFamily="34" charset="0"/>
                <a:ea typeface="Calibri" panose="020F0502020204030204" pitchFamily="34" charset="0"/>
                <a:cs typeface="Times New Roman" panose="02020603050405020304" pitchFamily="18" charset="0"/>
              </a:rPr>
            </a:br>
            <a:r>
              <a:rPr lang="en-US" altLang="en-US" sz="1200" dirty="0">
                <a:latin typeface="Calibri" panose="020F0502020204030204" pitchFamily="34" charset="0"/>
                <a:ea typeface="Calibri" panose="020F0502020204030204" pitchFamily="34" charset="0"/>
                <a:cs typeface="Times New Roman" panose="02020603050405020304" pitchFamily="18" charset="0"/>
              </a:rPr>
              <a:t>[Accessed 24 April 2024].</a:t>
            </a:r>
            <a:endParaRPr kumimoji="0" lang="en-US" altLang="en-US" sz="1200" b="0" i="0" u="none" strike="noStrike" cap="none" normalizeH="0" baseline="0" dirty="0">
              <a:ln>
                <a:noFill/>
              </a:ln>
              <a:solidFill>
                <a:schemeClr val="tx1"/>
              </a:solidFill>
              <a:effectLst/>
            </a:endParaRPr>
          </a:p>
          <a:p>
            <a:pPr lvl="0" eaLnBrk="0" fontAlgn="base" hangingPunct="0">
              <a:spcBef>
                <a:spcPct val="0"/>
              </a:spcBef>
              <a:spcAft>
                <a:spcPct val="0"/>
              </a:spcAft>
            </a:pPr>
            <a:r>
              <a:rPr lang="en-US" altLang="en-US" sz="1200" dirty="0">
                <a:latin typeface="Calibri" panose="020F0502020204030204" pitchFamily="34" charset="0"/>
                <a:ea typeface="Calibri" panose="020F0502020204030204" pitchFamily="34" charset="0"/>
                <a:cs typeface="Times New Roman" panose="02020603050405020304" pitchFamily="18" charset="0"/>
              </a:rPr>
              <a:t>Johnston, L. D. et al., 2015. </a:t>
            </a:r>
            <a:r>
              <a:rPr lang="en-US" altLang="en-US" sz="1200" i="1" dirty="0">
                <a:latin typeface="Calibri" panose="020F0502020204030204" pitchFamily="34" charset="0"/>
                <a:ea typeface="Calibri" panose="020F0502020204030204" pitchFamily="34" charset="0"/>
                <a:cs typeface="Times New Roman" panose="02020603050405020304" pitchFamily="18" charset="0"/>
              </a:rPr>
              <a:t>Key Findings on Adolescent Drug Use. </a:t>
            </a:r>
            <a:r>
              <a:rPr lang="en-US" altLang="en-US" sz="1200" dirty="0">
                <a:latin typeface="Calibri" panose="020F0502020204030204" pitchFamily="34" charset="0"/>
                <a:ea typeface="Calibri" panose="020F0502020204030204" pitchFamily="34" charset="0"/>
                <a:cs typeface="Times New Roman" panose="02020603050405020304" pitchFamily="18" charset="0"/>
              </a:rPr>
              <a:t>1 ed. Michigan: University of Michigan, Institute for Social Research.</a:t>
            </a:r>
            <a:endParaRPr kumimoji="0" lang="en-US" altLang="en-US" sz="1200" b="0" i="0" u="none" strike="noStrike" cap="none" normalizeH="0" baseline="0" dirty="0">
              <a:ln>
                <a:noFill/>
              </a:ln>
              <a:solidFill>
                <a:schemeClr val="tx1"/>
              </a:solidFill>
              <a:effectLst/>
            </a:endParaRPr>
          </a:p>
          <a:p>
            <a:pPr lvl="0" eaLnBrk="0" fontAlgn="base" hangingPunct="0">
              <a:spcBef>
                <a:spcPct val="0"/>
              </a:spcBef>
              <a:spcAft>
                <a:spcPct val="0"/>
              </a:spcAft>
            </a:pPr>
            <a:r>
              <a:rPr lang="en-US" altLang="en-US" sz="1200" dirty="0">
                <a:latin typeface="Calibri" panose="020F0502020204030204" pitchFamily="34" charset="0"/>
                <a:ea typeface="Calibri" panose="020F0502020204030204" pitchFamily="34" charset="0"/>
                <a:cs typeface="Times New Roman" panose="02020603050405020304" pitchFamily="18" charset="0"/>
              </a:rPr>
              <a:t>National Society for the Prevention of Cruelty to Children, 2023. </a:t>
            </a:r>
            <a:r>
              <a:rPr lang="en-US" altLang="en-US" sz="1200" i="1" dirty="0">
                <a:latin typeface="Calibri" panose="020F0502020204030204" pitchFamily="34" charset="0"/>
                <a:ea typeface="Calibri" panose="020F0502020204030204" pitchFamily="34" charset="0"/>
                <a:cs typeface="Times New Roman" panose="02020603050405020304" pitchFamily="18" charset="0"/>
              </a:rPr>
              <a:t>Protecting children from county lines. </a:t>
            </a:r>
            <a:r>
              <a:rPr lang="en-US" altLang="en-US" sz="1200" dirty="0">
                <a:latin typeface="Calibri" panose="020F0502020204030204" pitchFamily="34" charset="0"/>
                <a:ea typeface="Calibri" panose="020F0502020204030204" pitchFamily="34" charset="0"/>
                <a:cs typeface="Times New Roman" panose="02020603050405020304" pitchFamily="18" charset="0"/>
              </a:rPr>
              <a:t>[Online] </a:t>
            </a:r>
            <a:br>
              <a:rPr lang="en-US" altLang="en-US" sz="1200" dirty="0">
                <a:latin typeface="Calibri" panose="020F0502020204030204" pitchFamily="34" charset="0"/>
                <a:ea typeface="Calibri" panose="020F0502020204030204" pitchFamily="34" charset="0"/>
                <a:cs typeface="Times New Roman" panose="02020603050405020304" pitchFamily="18" charset="0"/>
              </a:rPr>
            </a:br>
            <a:r>
              <a:rPr lang="en-US" altLang="en-US" sz="1200" dirty="0">
                <a:latin typeface="Calibri" panose="020F0502020204030204" pitchFamily="34" charset="0"/>
                <a:ea typeface="Calibri" panose="020F0502020204030204" pitchFamily="34" charset="0"/>
                <a:cs typeface="Times New Roman" panose="02020603050405020304" pitchFamily="18" charset="0"/>
              </a:rPr>
              <a:t>Available at: </a:t>
            </a:r>
            <a:r>
              <a:rPr lang="en-US" altLang="en-US" sz="1200" u="sng" dirty="0">
                <a:latin typeface="Calibri" panose="020F0502020204030204" pitchFamily="34" charset="0"/>
                <a:ea typeface="Calibri" panose="020F0502020204030204" pitchFamily="34" charset="0"/>
                <a:cs typeface="Times New Roman" panose="02020603050405020304" pitchFamily="18" charset="0"/>
              </a:rPr>
              <a:t>https://</a:t>
            </a:r>
            <a:r>
              <a:rPr lang="en-US" altLang="en-US" sz="1200" u="sng" dirty="0" err="1">
                <a:latin typeface="Calibri" panose="020F0502020204030204" pitchFamily="34" charset="0"/>
                <a:ea typeface="Calibri" panose="020F0502020204030204" pitchFamily="34" charset="0"/>
                <a:cs typeface="Times New Roman" panose="02020603050405020304" pitchFamily="18" charset="0"/>
              </a:rPr>
              <a:t>learning.nspcc.org.uk</a:t>
            </a:r>
            <a:r>
              <a:rPr lang="en-US" altLang="en-US" sz="1200" u="sng" dirty="0">
                <a:latin typeface="Calibri" panose="020F0502020204030204" pitchFamily="34" charset="0"/>
                <a:ea typeface="Calibri" panose="020F0502020204030204" pitchFamily="34" charset="0"/>
                <a:cs typeface="Times New Roman" panose="02020603050405020304" pitchFamily="18" charset="0"/>
              </a:rPr>
              <a:t>/child-abuse-and-neglect/county-lines#:~:text=Any%20child%20could%20potentially%20be,social%20isolation%20or%20social%20difficulties</a:t>
            </a:r>
            <a:br>
              <a:rPr lang="en-US" altLang="en-US" sz="1200" dirty="0">
                <a:latin typeface="Calibri" panose="020F0502020204030204" pitchFamily="34" charset="0"/>
                <a:ea typeface="Calibri" panose="020F0502020204030204" pitchFamily="34" charset="0"/>
                <a:cs typeface="Times New Roman" panose="02020603050405020304" pitchFamily="18" charset="0"/>
              </a:rPr>
            </a:br>
            <a:r>
              <a:rPr lang="en-US" altLang="en-US" sz="1200" dirty="0">
                <a:latin typeface="Calibri" panose="020F0502020204030204" pitchFamily="34" charset="0"/>
                <a:ea typeface="Calibri" panose="020F0502020204030204" pitchFamily="34" charset="0"/>
                <a:cs typeface="Times New Roman" panose="02020603050405020304" pitchFamily="18" charset="0"/>
              </a:rPr>
              <a:t>[Accessed 19 April 2024].</a:t>
            </a:r>
          </a:p>
          <a:p>
            <a:pPr lvl="0" eaLnBrk="0" fontAlgn="base" hangingPunct="0">
              <a:spcBef>
                <a:spcPct val="0"/>
              </a:spcBef>
              <a:spcAft>
                <a:spcPct val="0"/>
              </a:spcAft>
            </a:pPr>
            <a:r>
              <a:rPr kumimoji="0" lang="en-US" altLang="en-US" sz="1200" b="0" i="0" u="none" strike="noStrike" cap="none" normalizeH="0" baseline="0" dirty="0">
                <a:ln>
                  <a:noFill/>
                </a:ln>
                <a:solidFill>
                  <a:schemeClr val="tx1"/>
                </a:solidFill>
                <a:effectLst/>
                <a:latin typeface="Calibri" panose="020F0502020204030204" pitchFamily="34" charset="0"/>
                <a:cs typeface="Times New Roman" panose="02020603050405020304" pitchFamily="18" charset="0"/>
              </a:rPr>
              <a:t>National </a:t>
            </a:r>
            <a:r>
              <a:rPr lang="en-US" altLang="en-US" sz="1200" dirty="0">
                <a:latin typeface="Calibri" panose="020F0502020204030204" pitchFamily="34" charset="0"/>
                <a:cs typeface="Times New Roman" panose="02020603050405020304" pitchFamily="18" charset="0"/>
              </a:rPr>
              <a:t>Crime Agency, n.d., County Lines [Online]</a:t>
            </a:r>
          </a:p>
          <a:p>
            <a:pPr lvl="0" eaLnBrk="0" fontAlgn="base" hangingPunct="0">
              <a:spcBef>
                <a:spcPct val="0"/>
              </a:spcBef>
              <a:spcAft>
                <a:spcPct val="0"/>
              </a:spcAft>
            </a:pPr>
            <a:r>
              <a:rPr kumimoji="0" lang="en-US" altLang="en-US" sz="1200" b="0" i="0" u="none" strike="noStrike" cap="none" normalizeH="0" baseline="0" dirty="0">
                <a:ln>
                  <a:noFill/>
                </a:ln>
                <a:solidFill>
                  <a:schemeClr val="tx1"/>
                </a:solidFill>
                <a:effectLst/>
                <a:latin typeface="Calibri" panose="020F0502020204030204" pitchFamily="34" charset="0"/>
                <a:cs typeface="Times New Roman" panose="02020603050405020304" pitchFamily="18" charset="0"/>
              </a:rPr>
              <a:t>Available at </a:t>
            </a:r>
            <a:r>
              <a:rPr kumimoji="0" lang="en-US" altLang="en-US" sz="1200" b="0" i="0" u="none" strike="noStrike" cap="none" normalizeH="0" baseline="0" dirty="0">
                <a:ln>
                  <a:noFill/>
                </a:ln>
                <a:solidFill>
                  <a:schemeClr val="tx1"/>
                </a:solidFill>
                <a:effectLst/>
                <a:latin typeface="Calibri" panose="020F0502020204030204" pitchFamily="34" charset="0"/>
                <a:cs typeface="Times New Roman" panose="02020603050405020304" pitchFamily="18" charset="0"/>
                <a:hlinkClick r:id="rId2"/>
              </a:rPr>
              <a:t>https://www.nationalcrimeagency.gov.uk/what-we-do/crime-threats/drug-trafficking/county-lines</a:t>
            </a:r>
            <a:endParaRPr kumimoji="0" lang="en-US" altLang="en-US" sz="1200" b="0" i="0" u="none" strike="noStrike" cap="none" normalizeH="0" baseline="0" dirty="0">
              <a:ln>
                <a:noFill/>
              </a:ln>
              <a:solidFill>
                <a:schemeClr val="tx1"/>
              </a:solidFill>
              <a:effectLst/>
            </a:endParaRPr>
          </a:p>
          <a:p>
            <a:pPr lvl="0" eaLnBrk="0" fontAlgn="base" hangingPunct="0">
              <a:spcBef>
                <a:spcPct val="0"/>
              </a:spcBef>
              <a:spcAft>
                <a:spcPct val="0"/>
              </a:spcAft>
            </a:pPr>
            <a:r>
              <a:rPr lang="en-US" altLang="en-US" sz="1200" dirty="0">
                <a:latin typeface="Calibri" panose="020F0502020204030204" pitchFamily="34" charset="0"/>
                <a:ea typeface="Calibri" panose="020F0502020204030204" pitchFamily="34" charset="0"/>
                <a:cs typeface="Times New Roman" panose="02020603050405020304" pitchFamily="18" charset="0"/>
              </a:rPr>
              <a:t>Office for National Statistics, 2024. </a:t>
            </a:r>
            <a:r>
              <a:rPr lang="en-US" altLang="en-US" sz="1200" i="1" dirty="0">
                <a:latin typeface="Calibri" panose="020F0502020204030204" pitchFamily="34" charset="0"/>
                <a:ea typeface="Calibri" panose="020F0502020204030204" pitchFamily="34" charset="0"/>
                <a:cs typeface="Times New Roman" panose="02020603050405020304" pitchFamily="18" charset="0"/>
              </a:rPr>
              <a:t>Crime in England and Wales: year ending September 2023. </a:t>
            </a:r>
            <a:r>
              <a:rPr lang="en-US" altLang="en-US" sz="1200" dirty="0">
                <a:latin typeface="Calibri" panose="020F0502020204030204" pitchFamily="34" charset="0"/>
                <a:ea typeface="Calibri" panose="020F0502020204030204" pitchFamily="34" charset="0"/>
                <a:cs typeface="Times New Roman" panose="02020603050405020304" pitchFamily="18" charset="0"/>
              </a:rPr>
              <a:t>[Online] </a:t>
            </a:r>
            <a:br>
              <a:rPr lang="en-US" altLang="en-US" sz="1200" dirty="0">
                <a:latin typeface="Calibri" panose="020F0502020204030204" pitchFamily="34" charset="0"/>
                <a:ea typeface="Calibri" panose="020F0502020204030204" pitchFamily="34" charset="0"/>
                <a:cs typeface="Times New Roman" panose="02020603050405020304" pitchFamily="18" charset="0"/>
              </a:rPr>
            </a:br>
            <a:r>
              <a:rPr lang="en-US" altLang="en-US" sz="1200" dirty="0">
                <a:latin typeface="Calibri" panose="020F0502020204030204" pitchFamily="34" charset="0"/>
                <a:ea typeface="Calibri" panose="020F0502020204030204" pitchFamily="34" charset="0"/>
                <a:cs typeface="Times New Roman" panose="02020603050405020304" pitchFamily="18" charset="0"/>
              </a:rPr>
              <a:t>Available at: </a:t>
            </a:r>
            <a:r>
              <a:rPr lang="en-US" altLang="en-US" sz="1200" u="sng" dirty="0">
                <a:latin typeface="Calibri" panose="020F0502020204030204" pitchFamily="34" charset="0"/>
                <a:ea typeface="Calibri" panose="020F0502020204030204" pitchFamily="34" charset="0"/>
                <a:cs typeface="Times New Roman" panose="02020603050405020304" pitchFamily="18" charset="0"/>
              </a:rPr>
              <a:t>https://</a:t>
            </a:r>
            <a:r>
              <a:rPr lang="en-US" altLang="en-US" sz="1200" u="sng" dirty="0" err="1">
                <a:latin typeface="Calibri" panose="020F0502020204030204" pitchFamily="34" charset="0"/>
                <a:ea typeface="Calibri" panose="020F0502020204030204" pitchFamily="34" charset="0"/>
                <a:cs typeface="Times New Roman" panose="02020603050405020304" pitchFamily="18" charset="0"/>
              </a:rPr>
              <a:t>www.ons.gov.uk</a:t>
            </a:r>
            <a:r>
              <a:rPr lang="en-US" altLang="en-US" sz="1200" u="sng" dirty="0">
                <a:latin typeface="Calibri" panose="020F0502020204030204" pitchFamily="34" charset="0"/>
                <a:ea typeface="Calibri" panose="020F0502020204030204" pitchFamily="34" charset="0"/>
                <a:cs typeface="Times New Roman" panose="02020603050405020304" pitchFamily="18" charset="0"/>
              </a:rPr>
              <a:t>/</a:t>
            </a:r>
            <a:r>
              <a:rPr lang="en-US" altLang="en-US" sz="1200" u="sng" dirty="0" err="1">
                <a:latin typeface="Calibri" panose="020F0502020204030204" pitchFamily="34" charset="0"/>
                <a:ea typeface="Calibri" panose="020F0502020204030204" pitchFamily="34" charset="0"/>
                <a:cs typeface="Times New Roman" panose="02020603050405020304" pitchFamily="18" charset="0"/>
              </a:rPr>
              <a:t>peoplepopulationandcommunity</a:t>
            </a:r>
            <a:r>
              <a:rPr lang="en-US" altLang="en-US" sz="1200" u="sng" dirty="0">
                <a:latin typeface="Calibri" panose="020F0502020204030204" pitchFamily="34" charset="0"/>
                <a:ea typeface="Calibri" panose="020F0502020204030204" pitchFamily="34" charset="0"/>
                <a:cs typeface="Times New Roman" panose="02020603050405020304" pitchFamily="18" charset="0"/>
              </a:rPr>
              <a:t>/</a:t>
            </a:r>
            <a:r>
              <a:rPr lang="en-US" altLang="en-US" sz="1200" u="sng" dirty="0" err="1">
                <a:latin typeface="Calibri" panose="020F0502020204030204" pitchFamily="34" charset="0"/>
                <a:ea typeface="Calibri" panose="020F0502020204030204" pitchFamily="34" charset="0"/>
                <a:cs typeface="Times New Roman" panose="02020603050405020304" pitchFamily="18" charset="0"/>
              </a:rPr>
              <a:t>crimeandjustice</a:t>
            </a:r>
            <a:r>
              <a:rPr lang="en-US" altLang="en-US" sz="1200" u="sng" dirty="0">
                <a:latin typeface="Calibri" panose="020F0502020204030204" pitchFamily="34" charset="0"/>
                <a:ea typeface="Calibri" panose="020F0502020204030204" pitchFamily="34" charset="0"/>
                <a:cs typeface="Times New Roman" panose="02020603050405020304" pitchFamily="18" charset="0"/>
              </a:rPr>
              <a:t>/bulletins/</a:t>
            </a:r>
            <a:r>
              <a:rPr lang="en-US" altLang="en-US" sz="1200" u="sng" dirty="0" err="1">
                <a:latin typeface="Calibri" panose="020F0502020204030204" pitchFamily="34" charset="0"/>
                <a:ea typeface="Calibri" panose="020F0502020204030204" pitchFamily="34" charset="0"/>
                <a:cs typeface="Times New Roman" panose="02020603050405020304" pitchFamily="18" charset="0"/>
              </a:rPr>
              <a:t>crimeinenglandandwales</a:t>
            </a:r>
            <a:r>
              <a:rPr lang="en-US" altLang="en-US" sz="1200" u="sng" dirty="0">
                <a:latin typeface="Calibri" panose="020F0502020204030204" pitchFamily="34" charset="0"/>
                <a:ea typeface="Calibri" panose="020F0502020204030204" pitchFamily="34" charset="0"/>
                <a:cs typeface="Times New Roman" panose="02020603050405020304" pitchFamily="18" charset="0"/>
              </a:rPr>
              <a:t>/yearendingseptember2023#:~:text=9.-,Fraud,important%20context%20for%20police%20figures.</a:t>
            </a:r>
            <a:br>
              <a:rPr lang="en-US" altLang="en-US" sz="1200" dirty="0">
                <a:latin typeface="Calibri" panose="020F0502020204030204" pitchFamily="34" charset="0"/>
                <a:ea typeface="Calibri" panose="020F0502020204030204" pitchFamily="34" charset="0"/>
                <a:cs typeface="Times New Roman" panose="02020603050405020304" pitchFamily="18" charset="0"/>
              </a:rPr>
            </a:br>
            <a:r>
              <a:rPr lang="en-US" altLang="en-US" sz="1200" dirty="0">
                <a:latin typeface="Calibri" panose="020F0502020204030204" pitchFamily="34" charset="0"/>
                <a:ea typeface="Calibri" panose="020F0502020204030204" pitchFamily="34" charset="0"/>
                <a:cs typeface="Times New Roman" panose="02020603050405020304" pitchFamily="18" charset="0"/>
              </a:rPr>
              <a:t>[Accessed 20 April 2024].</a:t>
            </a:r>
            <a:endParaRPr kumimoji="0" lang="en-US" altLang="en-US" sz="1200" b="0" i="0" u="none" strike="noStrike" cap="none" normalizeH="0" baseline="0" dirty="0">
              <a:ln>
                <a:noFill/>
              </a:ln>
              <a:solidFill>
                <a:schemeClr val="tx1"/>
              </a:solidFill>
              <a:effectLst/>
            </a:endParaRPr>
          </a:p>
          <a:p>
            <a:pPr lvl="0" eaLnBrk="0" fontAlgn="base" hangingPunct="0">
              <a:spcBef>
                <a:spcPct val="0"/>
              </a:spcBef>
              <a:spcAft>
                <a:spcPct val="0"/>
              </a:spcAft>
            </a:pPr>
            <a:r>
              <a:rPr lang="en-US" altLang="en-US" sz="1200" dirty="0" err="1">
                <a:latin typeface="Calibri" panose="020F0502020204030204" pitchFamily="34" charset="0"/>
                <a:ea typeface="Calibri" panose="020F0502020204030204" pitchFamily="34" charset="0"/>
                <a:cs typeface="Times New Roman" panose="02020603050405020304" pitchFamily="18" charset="0"/>
              </a:rPr>
              <a:t>Scapicchio</a:t>
            </a:r>
            <a:r>
              <a:rPr lang="en-US" altLang="en-US" sz="1200" dirty="0">
                <a:latin typeface="Calibri" panose="020F0502020204030204" pitchFamily="34" charset="0"/>
                <a:ea typeface="Calibri" panose="020F0502020204030204" pitchFamily="34" charset="0"/>
                <a:cs typeface="Times New Roman" panose="02020603050405020304" pitchFamily="18" charset="0"/>
              </a:rPr>
              <a:t>, M., </a:t>
            </a:r>
            <a:r>
              <a:rPr lang="en-US" altLang="en-US" sz="1200" dirty="0" err="1">
                <a:latin typeface="Calibri" panose="020F0502020204030204" pitchFamily="34" charset="0"/>
                <a:ea typeface="Calibri" panose="020F0502020204030204" pitchFamily="34" charset="0"/>
                <a:cs typeface="Times New Roman" panose="02020603050405020304" pitchFamily="18" charset="0"/>
              </a:rPr>
              <a:t>Downie</a:t>
            </a:r>
            <a:r>
              <a:rPr lang="en-US" altLang="en-US" sz="1200" dirty="0">
                <a:latin typeface="Calibri" panose="020F0502020204030204" pitchFamily="34" charset="0"/>
                <a:ea typeface="Calibri" panose="020F0502020204030204" pitchFamily="34" charset="0"/>
                <a:cs typeface="Times New Roman" panose="02020603050405020304" pitchFamily="18" charset="0"/>
              </a:rPr>
              <a:t>, A. &amp; </a:t>
            </a:r>
            <a:r>
              <a:rPr lang="en-US" altLang="en-US" sz="1200" dirty="0" err="1">
                <a:latin typeface="Calibri" panose="020F0502020204030204" pitchFamily="34" charset="0"/>
                <a:ea typeface="Calibri" panose="020F0502020204030204" pitchFamily="34" charset="0"/>
                <a:cs typeface="Times New Roman" panose="02020603050405020304" pitchFamily="18" charset="0"/>
              </a:rPr>
              <a:t>Finio</a:t>
            </a:r>
            <a:r>
              <a:rPr lang="en-US" altLang="en-US" sz="1200" dirty="0">
                <a:latin typeface="Calibri" panose="020F0502020204030204" pitchFamily="34" charset="0"/>
                <a:ea typeface="Calibri" panose="020F0502020204030204" pitchFamily="34" charset="0"/>
                <a:cs typeface="Times New Roman" panose="02020603050405020304" pitchFamily="18" charset="0"/>
              </a:rPr>
              <a:t>, M., 2024. </a:t>
            </a:r>
            <a:r>
              <a:rPr lang="en-US" altLang="en-US" sz="1200" i="1" dirty="0">
                <a:latin typeface="Calibri" panose="020F0502020204030204" pitchFamily="34" charset="0"/>
                <a:ea typeface="Calibri" panose="020F0502020204030204" pitchFamily="34" charset="0"/>
                <a:cs typeface="Times New Roman" panose="02020603050405020304" pitchFamily="18" charset="0"/>
              </a:rPr>
              <a:t>What is SOC?. </a:t>
            </a:r>
            <a:r>
              <a:rPr lang="en-US" altLang="en-US" sz="1200" dirty="0">
                <a:latin typeface="Calibri" panose="020F0502020204030204" pitchFamily="34" charset="0"/>
                <a:ea typeface="Calibri" panose="020F0502020204030204" pitchFamily="34" charset="0"/>
                <a:cs typeface="Times New Roman" panose="02020603050405020304" pitchFamily="18" charset="0"/>
              </a:rPr>
              <a:t>[Online] </a:t>
            </a:r>
            <a:br>
              <a:rPr lang="en-US" altLang="en-US" sz="1200" dirty="0">
                <a:latin typeface="Calibri" panose="020F0502020204030204" pitchFamily="34" charset="0"/>
                <a:ea typeface="Calibri" panose="020F0502020204030204" pitchFamily="34" charset="0"/>
                <a:cs typeface="Times New Roman" panose="02020603050405020304" pitchFamily="18" charset="0"/>
              </a:rPr>
            </a:br>
            <a:r>
              <a:rPr lang="en-US" altLang="en-US" sz="1200" dirty="0">
                <a:latin typeface="Calibri" panose="020F0502020204030204" pitchFamily="34" charset="0"/>
                <a:ea typeface="Calibri" panose="020F0502020204030204" pitchFamily="34" charset="0"/>
                <a:cs typeface="Times New Roman" panose="02020603050405020304" pitchFamily="18" charset="0"/>
              </a:rPr>
              <a:t>Available at: </a:t>
            </a:r>
            <a:r>
              <a:rPr lang="en-US" altLang="en-US" sz="1200" u="sng" dirty="0">
                <a:latin typeface="Calibri" panose="020F0502020204030204" pitchFamily="34" charset="0"/>
                <a:ea typeface="Calibri" panose="020F0502020204030204" pitchFamily="34" charset="0"/>
                <a:cs typeface="Times New Roman" panose="02020603050405020304" pitchFamily="18" charset="0"/>
              </a:rPr>
              <a:t>https://</a:t>
            </a:r>
            <a:r>
              <a:rPr lang="en-US" altLang="en-US" sz="1200" u="sng" dirty="0" err="1">
                <a:latin typeface="Calibri" panose="020F0502020204030204" pitchFamily="34" charset="0"/>
                <a:ea typeface="Calibri" panose="020F0502020204030204" pitchFamily="34" charset="0"/>
                <a:cs typeface="Times New Roman" panose="02020603050405020304" pitchFamily="18" charset="0"/>
              </a:rPr>
              <a:t>www.ibm.com</a:t>
            </a:r>
            <a:r>
              <a:rPr lang="en-US" altLang="en-US" sz="1200" u="sng" dirty="0">
                <a:latin typeface="Calibri" panose="020F0502020204030204" pitchFamily="34" charset="0"/>
                <a:ea typeface="Calibri" panose="020F0502020204030204" pitchFamily="34" charset="0"/>
                <a:cs typeface="Times New Roman" panose="02020603050405020304" pitchFamily="18" charset="0"/>
              </a:rPr>
              <a:t>/topics/security-operations-center#:~:text=A%20security%20operations%20center%20(SOC)%20improves%20an%20organization's%20threat%20detection,all%20cybersecurity%20technologies%20and%20operations.</a:t>
            </a:r>
            <a:br>
              <a:rPr lang="en-US" altLang="en-US" sz="1200" dirty="0">
                <a:latin typeface="Calibri" panose="020F0502020204030204" pitchFamily="34" charset="0"/>
                <a:ea typeface="Calibri" panose="020F0502020204030204" pitchFamily="34" charset="0"/>
                <a:cs typeface="Times New Roman" panose="02020603050405020304" pitchFamily="18" charset="0"/>
              </a:rPr>
            </a:br>
            <a:r>
              <a:rPr lang="en-US" altLang="en-US" sz="1200" dirty="0">
                <a:latin typeface="Calibri" panose="020F0502020204030204" pitchFamily="34" charset="0"/>
                <a:ea typeface="Calibri" panose="020F0502020204030204" pitchFamily="34" charset="0"/>
                <a:cs typeface="Times New Roman" panose="02020603050405020304" pitchFamily="18" charset="0"/>
              </a:rPr>
              <a:t>[Accessed 27 April 2024].</a:t>
            </a:r>
            <a:endParaRPr kumimoji="0" lang="en-US" altLang="en-US" sz="1200" b="0" i="0" u="none" strike="noStrike" cap="none" normalizeH="0" baseline="0" dirty="0">
              <a:ln>
                <a:noFill/>
              </a:ln>
              <a:solidFill>
                <a:schemeClr val="tx1"/>
              </a:solidFill>
              <a:effectLst/>
            </a:endParaRPr>
          </a:p>
          <a:p>
            <a:pPr lvl="0" eaLnBrk="0" fontAlgn="base" hangingPunct="0">
              <a:spcBef>
                <a:spcPct val="0"/>
              </a:spcBef>
              <a:spcAft>
                <a:spcPct val="0"/>
              </a:spcAft>
            </a:pPr>
            <a:r>
              <a:rPr lang="en-US" altLang="en-US" sz="1200" dirty="0">
                <a:latin typeface="Calibri" panose="020F0502020204030204" pitchFamily="34" charset="0"/>
                <a:ea typeface="Calibri" panose="020F0502020204030204" pitchFamily="34" charset="0"/>
                <a:cs typeface="Times New Roman" panose="02020603050405020304" pitchFamily="18" charset="0"/>
              </a:rPr>
              <a:t>Twenty four IT services, 2024. </a:t>
            </a:r>
            <a:r>
              <a:rPr lang="en-US" altLang="en-US" sz="1200" i="1" dirty="0">
                <a:latin typeface="Calibri" panose="020F0502020204030204" pitchFamily="34" charset="0"/>
                <a:ea typeface="Calibri" panose="020F0502020204030204" pitchFamily="34" charset="0"/>
                <a:cs typeface="Times New Roman" panose="02020603050405020304" pitchFamily="18" charset="0"/>
              </a:rPr>
              <a:t>UK Cybercrime Statistics 2024. </a:t>
            </a:r>
            <a:r>
              <a:rPr lang="en-US" altLang="en-US" sz="1200" dirty="0">
                <a:latin typeface="Calibri" panose="020F0502020204030204" pitchFamily="34" charset="0"/>
                <a:ea typeface="Calibri" panose="020F0502020204030204" pitchFamily="34" charset="0"/>
                <a:cs typeface="Times New Roman" panose="02020603050405020304" pitchFamily="18" charset="0"/>
              </a:rPr>
              <a:t>[Online] </a:t>
            </a:r>
            <a:br>
              <a:rPr lang="en-US" altLang="en-US" sz="1200" dirty="0">
                <a:latin typeface="Calibri" panose="020F0502020204030204" pitchFamily="34" charset="0"/>
                <a:ea typeface="Calibri" panose="020F0502020204030204" pitchFamily="34" charset="0"/>
                <a:cs typeface="Times New Roman" panose="02020603050405020304" pitchFamily="18" charset="0"/>
              </a:rPr>
            </a:br>
            <a:r>
              <a:rPr lang="en-US" altLang="en-US" sz="1200" dirty="0">
                <a:latin typeface="Calibri" panose="020F0502020204030204" pitchFamily="34" charset="0"/>
                <a:ea typeface="Calibri" panose="020F0502020204030204" pitchFamily="34" charset="0"/>
                <a:cs typeface="Times New Roman" panose="02020603050405020304" pitchFamily="18" charset="0"/>
              </a:rPr>
              <a:t>Available at: </a:t>
            </a:r>
            <a:r>
              <a:rPr lang="en-US" altLang="en-US" sz="1200" u="sng" dirty="0">
                <a:latin typeface="Calibri" panose="020F0502020204030204" pitchFamily="34" charset="0"/>
                <a:ea typeface="Calibri" panose="020F0502020204030204" pitchFamily="34" charset="0"/>
                <a:cs typeface="Times New Roman" panose="02020603050405020304" pitchFamily="18" charset="0"/>
              </a:rPr>
              <a:t>https://</a:t>
            </a:r>
            <a:r>
              <a:rPr lang="en-US" altLang="en-US" sz="1200" u="sng" dirty="0" err="1">
                <a:latin typeface="Calibri" panose="020F0502020204030204" pitchFamily="34" charset="0"/>
                <a:ea typeface="Calibri" panose="020F0502020204030204" pitchFamily="34" charset="0"/>
                <a:cs typeface="Times New Roman" panose="02020603050405020304" pitchFamily="18" charset="0"/>
              </a:rPr>
              <a:t>www.twenty-four.it</a:t>
            </a:r>
            <a:r>
              <a:rPr lang="en-US" altLang="en-US" sz="1200" u="sng" dirty="0">
                <a:latin typeface="Calibri" panose="020F0502020204030204" pitchFamily="34" charset="0"/>
                <a:ea typeface="Calibri" panose="020F0502020204030204" pitchFamily="34" charset="0"/>
                <a:cs typeface="Times New Roman" panose="02020603050405020304" pitchFamily="18" charset="0"/>
              </a:rPr>
              <a:t>/services/cyber-security-services/cyber-crime-prevention/cybercrime-statistics-</a:t>
            </a:r>
            <a:r>
              <a:rPr lang="en-US" altLang="en-US" sz="1200" u="sng" dirty="0" err="1">
                <a:latin typeface="Calibri" panose="020F0502020204030204" pitchFamily="34" charset="0"/>
                <a:ea typeface="Calibri" panose="020F0502020204030204" pitchFamily="34" charset="0"/>
                <a:cs typeface="Times New Roman" panose="02020603050405020304" pitchFamily="18" charset="0"/>
              </a:rPr>
              <a:t>uk</a:t>
            </a:r>
            <a:r>
              <a:rPr lang="en-US" altLang="en-US" sz="1200" u="sng" dirty="0">
                <a:latin typeface="Calibri" panose="020F0502020204030204" pitchFamily="34" charset="0"/>
                <a:ea typeface="Calibri" panose="020F0502020204030204" pitchFamily="34" charset="0"/>
                <a:cs typeface="Times New Roman" panose="02020603050405020304" pitchFamily="18" charset="0"/>
              </a:rPr>
              <a:t>/#:~:text=UK%20residents%20received%20over%20208,to%20cybercrime%20in%20the%20future.</a:t>
            </a:r>
            <a:br>
              <a:rPr lang="en-US" altLang="en-US" sz="1200" dirty="0">
                <a:latin typeface="Calibri" panose="020F0502020204030204" pitchFamily="34" charset="0"/>
                <a:ea typeface="Calibri" panose="020F0502020204030204" pitchFamily="34" charset="0"/>
                <a:cs typeface="Times New Roman" panose="02020603050405020304" pitchFamily="18" charset="0"/>
              </a:rPr>
            </a:br>
            <a:r>
              <a:rPr lang="en-US" altLang="en-US" sz="1200" dirty="0">
                <a:latin typeface="Calibri" panose="020F0502020204030204" pitchFamily="34" charset="0"/>
                <a:ea typeface="Calibri" panose="020F0502020204030204" pitchFamily="34" charset="0"/>
                <a:cs typeface="Times New Roman" panose="02020603050405020304" pitchFamily="18" charset="0"/>
              </a:rPr>
              <a:t>[Accessed 29 April 2024].</a:t>
            </a:r>
            <a:endParaRPr kumimoji="0" lang="en-US" altLang="en-US" sz="1200" b="0" i="0" u="none" strike="noStrike" cap="none" normalizeH="0" baseline="0" dirty="0">
              <a:ln>
                <a:noFill/>
              </a:ln>
              <a:solidFill>
                <a:schemeClr val="tx1"/>
              </a:solidFill>
              <a:effectLst/>
            </a:endParaRPr>
          </a:p>
          <a:p>
            <a:pPr lvl="0" eaLnBrk="0" fontAlgn="base" hangingPunct="0">
              <a:spcBef>
                <a:spcPct val="0"/>
              </a:spcBef>
              <a:spcAft>
                <a:spcPct val="0"/>
              </a:spcAft>
            </a:pPr>
            <a:r>
              <a:rPr lang="en-US" altLang="en-US" sz="1200" dirty="0">
                <a:latin typeface="Calibri" panose="020F0502020204030204" pitchFamily="34" charset="0"/>
                <a:ea typeface="Calibri" panose="020F0502020204030204" pitchFamily="34" charset="0"/>
                <a:cs typeface="Times New Roman" panose="02020603050405020304" pitchFamily="18" charset="0"/>
              </a:rPr>
              <a:t>Vera-Gray, F., 2023. </a:t>
            </a:r>
            <a:r>
              <a:rPr lang="en-US" altLang="en-US" sz="1200" i="1" dirty="0">
                <a:latin typeface="Calibri" panose="020F0502020204030204" pitchFamily="34" charset="0"/>
                <a:ea typeface="Calibri" panose="020F0502020204030204" pitchFamily="34" charset="0"/>
                <a:cs typeface="Times New Roman" panose="02020603050405020304" pitchFamily="18" charset="0"/>
              </a:rPr>
              <a:t>Key messages from research on the impacts of child sexual abuse. </a:t>
            </a:r>
            <a:r>
              <a:rPr lang="en-US" altLang="en-US" sz="1200" dirty="0">
                <a:latin typeface="Calibri" panose="020F0502020204030204" pitchFamily="34" charset="0"/>
                <a:ea typeface="Calibri" panose="020F0502020204030204" pitchFamily="34" charset="0"/>
                <a:cs typeface="Times New Roman" panose="02020603050405020304" pitchFamily="18" charset="0"/>
              </a:rPr>
              <a:t>[Online] </a:t>
            </a:r>
            <a:br>
              <a:rPr lang="en-US" altLang="en-US" sz="1200" dirty="0">
                <a:latin typeface="Calibri" panose="020F0502020204030204" pitchFamily="34" charset="0"/>
                <a:ea typeface="Calibri" panose="020F0502020204030204" pitchFamily="34" charset="0"/>
                <a:cs typeface="Times New Roman" panose="02020603050405020304" pitchFamily="18" charset="0"/>
              </a:rPr>
            </a:br>
            <a:r>
              <a:rPr lang="en-US" altLang="en-US" sz="1200" dirty="0">
                <a:latin typeface="Calibri" panose="020F0502020204030204" pitchFamily="34" charset="0"/>
                <a:ea typeface="Calibri" panose="020F0502020204030204" pitchFamily="34" charset="0"/>
                <a:cs typeface="Times New Roman" panose="02020603050405020304" pitchFamily="18" charset="0"/>
              </a:rPr>
              <a:t>Available at: </a:t>
            </a:r>
            <a:r>
              <a:rPr lang="en-US" altLang="en-US" sz="1200" u="sng" dirty="0">
                <a:latin typeface="Calibri" panose="020F0502020204030204" pitchFamily="34" charset="0"/>
                <a:ea typeface="Calibri" panose="020F0502020204030204" pitchFamily="34" charset="0"/>
                <a:cs typeface="Times New Roman" panose="02020603050405020304" pitchFamily="18" charset="0"/>
              </a:rPr>
              <a:t>https://</a:t>
            </a:r>
            <a:r>
              <a:rPr lang="en-US" altLang="en-US" sz="1200" u="sng" dirty="0" err="1">
                <a:latin typeface="Calibri" panose="020F0502020204030204" pitchFamily="34" charset="0"/>
                <a:ea typeface="Calibri" panose="020F0502020204030204" pitchFamily="34" charset="0"/>
                <a:cs typeface="Times New Roman" panose="02020603050405020304" pitchFamily="18" charset="0"/>
              </a:rPr>
              <a:t>www.csacentre.org.uk</a:t>
            </a:r>
            <a:r>
              <a:rPr lang="en-US" altLang="en-US" sz="1200" u="sng" dirty="0">
                <a:latin typeface="Calibri" panose="020F0502020204030204" pitchFamily="34" charset="0"/>
                <a:ea typeface="Calibri" panose="020F0502020204030204" pitchFamily="34" charset="0"/>
                <a:cs typeface="Times New Roman" panose="02020603050405020304" pitchFamily="18" charset="0"/>
              </a:rPr>
              <a:t>/app/uploads/2023/03/Key-messages-from-research-Impacts-of-child-sexual-</a:t>
            </a:r>
            <a:r>
              <a:rPr lang="en-US" altLang="en-US" sz="1200" u="sng" dirty="0" err="1">
                <a:latin typeface="Calibri" panose="020F0502020204030204" pitchFamily="34" charset="0"/>
                <a:ea typeface="Calibri" panose="020F0502020204030204" pitchFamily="34" charset="0"/>
                <a:cs typeface="Times New Roman" panose="02020603050405020304" pitchFamily="18" charset="0"/>
              </a:rPr>
              <a:t>abuse.pdf</a:t>
            </a:r>
            <a:br>
              <a:rPr lang="en-US" altLang="en-US" sz="1200" dirty="0">
                <a:latin typeface="Calibri" panose="020F0502020204030204" pitchFamily="34" charset="0"/>
                <a:ea typeface="Calibri" panose="020F0502020204030204" pitchFamily="34" charset="0"/>
                <a:cs typeface="Times New Roman" panose="02020603050405020304" pitchFamily="18" charset="0"/>
              </a:rPr>
            </a:br>
            <a:r>
              <a:rPr lang="en-US" altLang="en-US" sz="1200" dirty="0">
                <a:latin typeface="Calibri" panose="020F0502020204030204" pitchFamily="34" charset="0"/>
                <a:ea typeface="Calibri" panose="020F0502020204030204" pitchFamily="34" charset="0"/>
                <a:cs typeface="Times New Roman" panose="02020603050405020304" pitchFamily="18" charset="0"/>
              </a:rPr>
              <a:t>[Accessed 20 April 2024].</a:t>
            </a:r>
            <a:endParaRPr kumimoji="0" lang="en-US" altLang="en-US" sz="1200" b="0" i="0" u="none" strike="noStrike" cap="none" normalizeH="0" baseline="0" dirty="0">
              <a:ln>
                <a:noFill/>
              </a:ln>
              <a:solidFill>
                <a:schemeClr val="tx1"/>
              </a:solidFill>
              <a:effectLst/>
            </a:endParaRPr>
          </a:p>
          <a:p>
            <a:pPr lvl="0" eaLnBrk="0" fontAlgn="base" hangingPunct="0">
              <a:spcBef>
                <a:spcPct val="0"/>
              </a:spcBef>
              <a:spcAft>
                <a:spcPct val="0"/>
              </a:spcAft>
            </a:pPr>
            <a:r>
              <a:rPr lang="en-US" altLang="en-US" sz="1200" dirty="0">
                <a:latin typeface="Calibri" panose="020F0502020204030204" pitchFamily="34" charset="0"/>
                <a:ea typeface="Calibri" panose="020F0502020204030204" pitchFamily="34" charset="0"/>
                <a:cs typeface="Times New Roman" panose="02020603050405020304" pitchFamily="18" charset="0"/>
              </a:rPr>
              <a:t>Wales Safer Communities Network, 2021. </a:t>
            </a:r>
            <a:r>
              <a:rPr lang="en-US" altLang="en-US" sz="1200" i="1" dirty="0">
                <a:latin typeface="Calibri" panose="020F0502020204030204" pitchFamily="34" charset="0"/>
                <a:ea typeface="Calibri" panose="020F0502020204030204" pitchFamily="34" charset="0"/>
                <a:cs typeface="Times New Roman" panose="02020603050405020304" pitchFamily="18" charset="0"/>
              </a:rPr>
              <a:t>Criminal Exploitation. </a:t>
            </a:r>
            <a:r>
              <a:rPr lang="en-US" altLang="en-US" sz="1200" dirty="0">
                <a:latin typeface="Calibri" panose="020F0502020204030204" pitchFamily="34" charset="0"/>
                <a:ea typeface="Calibri" panose="020F0502020204030204" pitchFamily="34" charset="0"/>
                <a:cs typeface="Times New Roman" panose="02020603050405020304" pitchFamily="18" charset="0"/>
              </a:rPr>
              <a:t>[Online] </a:t>
            </a:r>
            <a:br>
              <a:rPr lang="en-US" altLang="en-US" sz="1200" dirty="0">
                <a:latin typeface="Calibri" panose="020F0502020204030204" pitchFamily="34" charset="0"/>
                <a:ea typeface="Calibri" panose="020F0502020204030204" pitchFamily="34" charset="0"/>
                <a:cs typeface="Times New Roman" panose="02020603050405020304" pitchFamily="18" charset="0"/>
              </a:rPr>
            </a:br>
            <a:r>
              <a:rPr lang="en-US" altLang="en-US" sz="1200" dirty="0">
                <a:latin typeface="Calibri" panose="020F0502020204030204" pitchFamily="34" charset="0"/>
                <a:ea typeface="Calibri" panose="020F0502020204030204" pitchFamily="34" charset="0"/>
                <a:cs typeface="Times New Roman" panose="02020603050405020304" pitchFamily="18" charset="0"/>
              </a:rPr>
              <a:t>Available at: </a:t>
            </a:r>
            <a:r>
              <a:rPr lang="en-US" altLang="en-US" sz="1200" u="sng" dirty="0">
                <a:latin typeface="Calibri" panose="020F0502020204030204" pitchFamily="34" charset="0"/>
                <a:ea typeface="Calibri" panose="020F0502020204030204" pitchFamily="34" charset="0"/>
                <a:cs typeface="Times New Roman" panose="02020603050405020304" pitchFamily="18" charset="0"/>
              </a:rPr>
              <a:t>https://</a:t>
            </a:r>
            <a:r>
              <a:rPr lang="en-US" altLang="en-US" sz="1200" u="sng" dirty="0" err="1">
                <a:latin typeface="Calibri" panose="020F0502020204030204" pitchFamily="34" charset="0"/>
                <a:ea typeface="Calibri" panose="020F0502020204030204" pitchFamily="34" charset="0"/>
                <a:cs typeface="Times New Roman" panose="02020603050405020304" pitchFamily="18" charset="0"/>
              </a:rPr>
              <a:t>safercommunities.wales</a:t>
            </a:r>
            <a:r>
              <a:rPr lang="en-US" altLang="en-US" sz="1200" u="sng" dirty="0">
                <a:latin typeface="Calibri" panose="020F0502020204030204" pitchFamily="34" charset="0"/>
                <a:ea typeface="Calibri" panose="020F0502020204030204" pitchFamily="34" charset="0"/>
                <a:cs typeface="Times New Roman" panose="02020603050405020304" pitchFamily="18" charset="0"/>
              </a:rPr>
              <a:t>/modern-slavery-exploitation/criminal-exploitation/#:~:text=It%20is%20taking%20advantage%20of,a%20person%20or%20a%20group.</a:t>
            </a:r>
            <a:br>
              <a:rPr lang="en-US" altLang="en-US" sz="1200" dirty="0">
                <a:latin typeface="Calibri" panose="020F0502020204030204" pitchFamily="34" charset="0"/>
                <a:ea typeface="Calibri" panose="020F0502020204030204" pitchFamily="34" charset="0"/>
                <a:cs typeface="Times New Roman" panose="02020603050405020304" pitchFamily="18" charset="0"/>
              </a:rPr>
            </a:br>
            <a:r>
              <a:rPr lang="en-US" altLang="en-US" sz="1200" dirty="0">
                <a:latin typeface="Calibri" panose="020F0502020204030204" pitchFamily="34" charset="0"/>
                <a:ea typeface="Calibri" panose="020F0502020204030204" pitchFamily="34" charset="0"/>
                <a:cs typeface="Times New Roman" panose="02020603050405020304" pitchFamily="18" charset="0"/>
              </a:rPr>
              <a:t>[Accessed 10 April 2024].</a:t>
            </a:r>
            <a:endParaRPr kumimoji="0" lang="en-US" altLang="en-US" sz="1200" b="0" i="0" u="none" strike="noStrike" cap="none" normalizeH="0" baseline="0" dirty="0">
              <a:ln>
                <a:noFill/>
              </a:ln>
              <a:solidFill>
                <a:schemeClr val="tx1"/>
              </a:solidFill>
              <a:effectLst/>
            </a:endParaRPr>
          </a:p>
          <a:p>
            <a:pPr lvl="0" eaLnBrk="0" fontAlgn="base" hangingPunct="0">
              <a:spcBef>
                <a:spcPct val="0"/>
              </a:spcBef>
              <a:spcAft>
                <a:spcPct val="0"/>
              </a:spcAft>
            </a:pPr>
            <a:r>
              <a:rPr lang="en-US" altLang="en-US" sz="1200" dirty="0">
                <a:latin typeface="Calibri" panose="020F0502020204030204" pitchFamily="34" charset="0"/>
                <a:ea typeface="Calibri" panose="020F0502020204030204" pitchFamily="34" charset="0"/>
                <a:cs typeface="Times New Roman" panose="02020603050405020304" pitchFamily="18" charset="0"/>
              </a:rPr>
              <a:t>Wales Safer Communities Network, 2024. </a:t>
            </a:r>
            <a:r>
              <a:rPr lang="en-US" altLang="en-US" sz="1200" i="1" dirty="0">
                <a:latin typeface="Calibri" panose="020F0502020204030204" pitchFamily="34" charset="0"/>
                <a:ea typeface="Calibri" panose="020F0502020204030204" pitchFamily="34" charset="0"/>
                <a:cs typeface="Times New Roman" panose="02020603050405020304" pitchFamily="18" charset="0"/>
              </a:rPr>
              <a:t>Criminal Exploitation. </a:t>
            </a:r>
            <a:r>
              <a:rPr lang="en-US" altLang="en-US" sz="1200" dirty="0">
                <a:latin typeface="Calibri" panose="020F0502020204030204" pitchFamily="34" charset="0"/>
                <a:ea typeface="Calibri" panose="020F0502020204030204" pitchFamily="34" charset="0"/>
                <a:cs typeface="Times New Roman" panose="02020603050405020304" pitchFamily="18" charset="0"/>
              </a:rPr>
              <a:t>[Online] </a:t>
            </a:r>
            <a:br>
              <a:rPr lang="en-US" altLang="en-US" sz="1200" dirty="0">
                <a:latin typeface="Calibri" panose="020F0502020204030204" pitchFamily="34" charset="0"/>
                <a:ea typeface="Calibri" panose="020F0502020204030204" pitchFamily="34" charset="0"/>
                <a:cs typeface="Times New Roman" panose="02020603050405020304" pitchFamily="18" charset="0"/>
              </a:rPr>
            </a:br>
            <a:r>
              <a:rPr lang="en-US" altLang="en-US" sz="1200" dirty="0">
                <a:latin typeface="Calibri" panose="020F0502020204030204" pitchFamily="34" charset="0"/>
                <a:ea typeface="Calibri" panose="020F0502020204030204" pitchFamily="34" charset="0"/>
                <a:cs typeface="Times New Roman" panose="02020603050405020304" pitchFamily="18" charset="0"/>
              </a:rPr>
              <a:t>Available at: </a:t>
            </a:r>
            <a:r>
              <a:rPr lang="en-US" altLang="en-US" sz="1200" u="sng" dirty="0">
                <a:latin typeface="Calibri" panose="020F0502020204030204" pitchFamily="34" charset="0"/>
                <a:ea typeface="Calibri" panose="020F0502020204030204" pitchFamily="34" charset="0"/>
                <a:cs typeface="Times New Roman" panose="02020603050405020304" pitchFamily="18" charset="0"/>
              </a:rPr>
              <a:t>https://</a:t>
            </a:r>
            <a:r>
              <a:rPr lang="en-US" altLang="en-US" sz="1200" u="sng" dirty="0" err="1">
                <a:latin typeface="Calibri" panose="020F0502020204030204" pitchFamily="34" charset="0"/>
                <a:ea typeface="Calibri" panose="020F0502020204030204" pitchFamily="34" charset="0"/>
                <a:cs typeface="Times New Roman" panose="02020603050405020304" pitchFamily="18" charset="0"/>
              </a:rPr>
              <a:t>safercommunities.wales</a:t>
            </a:r>
            <a:r>
              <a:rPr lang="en-US" altLang="en-US" sz="1200" u="sng" dirty="0">
                <a:latin typeface="Calibri" panose="020F0502020204030204" pitchFamily="34" charset="0"/>
                <a:ea typeface="Calibri" panose="020F0502020204030204" pitchFamily="34" charset="0"/>
                <a:cs typeface="Times New Roman" panose="02020603050405020304" pitchFamily="18" charset="0"/>
              </a:rPr>
              <a:t>/modern-slavery-exploitation/criminal-exploitation/#:~:text=It%20is%20taking%20advantage%20of,a%20person%20or%20a%20group.</a:t>
            </a:r>
            <a:br>
              <a:rPr lang="en-US" altLang="en-US" sz="1200" dirty="0">
                <a:latin typeface="Calibri" panose="020F0502020204030204" pitchFamily="34" charset="0"/>
                <a:ea typeface="Calibri" panose="020F0502020204030204" pitchFamily="34" charset="0"/>
                <a:cs typeface="Times New Roman" panose="02020603050405020304" pitchFamily="18" charset="0"/>
              </a:rPr>
            </a:br>
            <a:r>
              <a:rPr lang="en-US" altLang="en-US" sz="1200" dirty="0">
                <a:latin typeface="Calibri" panose="020F0502020204030204" pitchFamily="34" charset="0"/>
                <a:ea typeface="Calibri" panose="020F0502020204030204" pitchFamily="34" charset="0"/>
                <a:cs typeface="Times New Roman" panose="02020603050405020304" pitchFamily="18" charset="0"/>
              </a:rPr>
              <a:t>[Accessed 20 April 2024].</a:t>
            </a:r>
            <a:endParaRPr kumimoji="0" lang="en-US" altLang="en-US" sz="1200"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353113981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{96DF951C-5163-664E-B7AE-85186A4A6397}tf10001058</Template>
  <TotalTime>3365</TotalTime>
  <Words>2372</Words>
  <Application>Microsoft Macintosh PowerPoint</Application>
  <PresentationFormat>Widescreen</PresentationFormat>
  <Paragraphs>126</Paragraphs>
  <Slides>19</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Big Caslon Medium</vt:lpstr>
      <vt:lpstr>Calibri</vt:lpstr>
      <vt:lpstr>Calibri Light</vt:lpstr>
      <vt:lpstr>Times New Roman</vt:lpstr>
      <vt:lpstr>Celestial</vt:lpstr>
      <vt:lpstr>County Lines: the Threat it Poses Within a Contemporary Society</vt:lpstr>
      <vt:lpstr>What will I be discussing today?</vt:lpstr>
      <vt:lpstr>What are examples of Serious Organised Crime?</vt:lpstr>
      <vt:lpstr>What are county lines?</vt:lpstr>
      <vt:lpstr>What is the causation for such crimes such as county lines, and how are vulnerable individuals exploited?</vt:lpstr>
      <vt:lpstr>What is the causation for County lines?</vt:lpstr>
      <vt:lpstr>PowerPoint Presentation</vt:lpstr>
      <vt:lpstr>“South London drug gang behind bars after flooding Welsh town with 3.3kg of crack and heroin”</vt:lpstr>
      <vt:lpstr>How does this pose a threat to contemporary society?</vt:lpstr>
      <vt:lpstr>PowerPoint Presentation</vt:lpstr>
      <vt:lpstr>How does this pose a threat to contemporary society?</vt:lpstr>
      <vt:lpstr>Advances in technology in County Lines </vt:lpstr>
      <vt:lpstr>No Place to Hide: Serious and Organised Crime strategy 2023-2028 </vt:lpstr>
      <vt:lpstr>PowerPoint Presentation</vt:lpstr>
      <vt:lpstr>How does it aim to tackle County Lines in the UK? </vt:lpstr>
      <vt:lpstr>In Conclusion</vt:lpstr>
      <vt:lpstr>Any Questions?</vt:lpstr>
      <vt:lpstr>PowerPoint Presentation</vt:lpstr>
      <vt:lpstr>PowerPoint Presentation</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Microsoft Office User</cp:lastModifiedBy>
  <cp:revision>36</cp:revision>
  <dcterms:created xsi:type="dcterms:W3CDTF">2024-04-29T16:12:06Z</dcterms:created>
  <dcterms:modified xsi:type="dcterms:W3CDTF">2024-05-03T11:25:03Z</dcterms:modified>
</cp:coreProperties>
</file>