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1"/>
  </p:sldMasterIdLst>
  <p:sldIdLst>
    <p:sldId id="256" r:id="rId2"/>
    <p:sldId id="292" r:id="rId3"/>
    <p:sldId id="257" r:id="rId4"/>
    <p:sldId id="293" r:id="rId5"/>
    <p:sldId id="259" r:id="rId6"/>
    <p:sldId id="260" r:id="rId7"/>
    <p:sldId id="261" r:id="rId8"/>
    <p:sldId id="265" r:id="rId9"/>
    <p:sldId id="266" r:id="rId10"/>
    <p:sldId id="267" r:id="rId11"/>
    <p:sldId id="269" r:id="rId12"/>
    <p:sldId id="271" r:id="rId13"/>
    <p:sldId id="272" r:id="rId14"/>
    <p:sldId id="275" r:id="rId15"/>
    <p:sldId id="276" r:id="rId16"/>
    <p:sldId id="277" r:id="rId17"/>
    <p:sldId id="281" r:id="rId18"/>
    <p:sldId id="284" r:id="rId19"/>
    <p:sldId id="285" r:id="rId20"/>
    <p:sldId id="290" r:id="rId21"/>
    <p:sldId id="29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7FF"/>
    <a:srgbClr val="996600"/>
    <a:srgbClr val="FF9900"/>
    <a:srgbClr val="FFCC66"/>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3" autoAdjust="0"/>
    <p:restoredTop sz="94660"/>
  </p:normalViewPr>
  <p:slideViewPr>
    <p:cSldViewPr snapToGrid="0" snapToObjects="1">
      <p:cViewPr>
        <p:scale>
          <a:sx n="66" d="100"/>
          <a:sy n="66" d="100"/>
        </p:scale>
        <p:origin x="2352" y="100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1FF6DA9-008F-8B48-92A6-B652298478B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391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1654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2772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279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3590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832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807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6840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29421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1796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4776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3344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76751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11087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3072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99736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6590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1/12/2026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2122355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981201" y="2760044"/>
            <a:ext cx="890974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The Red Lion (</a:t>
            </a:r>
            <a:r>
              <a:rPr sz="2800" dirty="0" err="1">
                <a:latin typeface="Arial" panose="020B0604020202020204" pitchFamily="34" charset="0"/>
                <a:cs typeface="Arial" panose="020B0604020202020204" pitchFamily="34" charset="0"/>
              </a:rPr>
              <a:t>Wetherspoons</a:t>
            </a:r>
            <a:r>
              <a:rPr sz="2800" dirty="0">
                <a:latin typeface="Arial" panose="020B0604020202020204" pitchFamily="34" charset="0"/>
                <a:cs typeface="Arial" panose="020B0604020202020204" pitchFamily="34" charset="0"/>
              </a:rPr>
              <a:t>) – Restaurant Review</a:t>
            </a:r>
          </a:p>
        </p:txBody>
      </p:sp>
      <p:sp>
        <p:nvSpPr>
          <p:cNvPr id="10" name="Rectangle 1"/>
          <p:cNvSpPr>
            <a:spLocks noChangeArrowheads="1"/>
          </p:cNvSpPr>
          <p:nvPr/>
        </p:nvSpPr>
        <p:spPr bwMode="auto">
          <a:xfrm>
            <a:off x="884524" y="3179290"/>
            <a:ext cx="10863644" cy="30013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r>
              <a:rPr lang="en-GB" sz="1600" dirty="0">
                <a:latin typeface="Arial" panose="020B0604020202020204" pitchFamily="34" charset="0"/>
                <a:cs typeface="Arial" panose="020B0604020202020204" pitchFamily="34" charset="0"/>
              </a:rPr>
              <a:t>This presentation provides a detailed review of The Red Lion, a Wetherspoons pub located in Morriston. My visit was carried out as a secret diner to ensure an authentic </a:t>
            </a:r>
            <a:r>
              <a:rPr lang="en-GB" sz="1600" dirty="0" smtClean="0">
                <a:latin typeface="Arial" panose="020B0604020202020204" pitchFamily="34" charset="0"/>
                <a:cs typeface="Arial" panose="020B0604020202020204" pitchFamily="34" charset="0"/>
              </a:rPr>
              <a:t>evaluation </a:t>
            </a:r>
            <a:r>
              <a:rPr lang="en-GB" sz="1600" dirty="0">
                <a:latin typeface="Arial" panose="020B0604020202020204" pitchFamily="34" charset="0"/>
                <a:cs typeface="Arial" panose="020B0604020202020204" pitchFamily="34" charset="0"/>
              </a:rPr>
              <a:t>of the venue’s food, drinks, service, atmosphere, cleanliness, accessibility, and overall customer value. This approach aligns with the reflective evaluation methods outlined by Wetherspoon plc (2024). </a:t>
            </a: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sz="1600" dirty="0" smtClean="0">
                <a:latin typeface="Arial" panose="020B0604020202020204" pitchFamily="34" charset="0"/>
                <a:cs typeface="Arial" panose="020B0604020202020204" pitchFamily="34" charset="0"/>
              </a:rPr>
              <a:t>I </a:t>
            </a:r>
            <a:r>
              <a:rPr lang="en-GB" sz="1600" dirty="0">
                <a:latin typeface="Arial" panose="020B0604020202020204" pitchFamily="34" charset="0"/>
                <a:cs typeface="Arial" panose="020B0604020202020204" pitchFamily="34" charset="0"/>
              </a:rPr>
              <a:t>chose this venue instead of a fine‑dining restaurant because Wetherspoons represents a </a:t>
            </a:r>
            <a:r>
              <a:rPr lang="en-GB" sz="1600" dirty="0" smtClean="0">
                <a:latin typeface="Arial" panose="020B0604020202020204" pitchFamily="34" charset="0"/>
                <a:cs typeface="Arial" panose="020B0604020202020204" pitchFamily="34" charset="0"/>
              </a:rPr>
              <a:t>realistic hospitality </a:t>
            </a:r>
            <a:r>
              <a:rPr lang="en-GB" sz="1600" dirty="0">
                <a:latin typeface="Arial" panose="020B0604020202020204" pitchFamily="34" charset="0"/>
                <a:cs typeface="Arial" panose="020B0604020202020204" pitchFamily="34" charset="0"/>
              </a:rPr>
              <a:t>experience for everyday customers. The review is supported by photographs, research, </a:t>
            </a:r>
            <a:r>
              <a:rPr lang="en-GB" sz="1600" dirty="0" smtClean="0">
                <a:latin typeface="Arial" panose="020B0604020202020204" pitchFamily="34" charset="0"/>
                <a:cs typeface="Arial" panose="020B0604020202020204" pitchFamily="34" charset="0"/>
              </a:rPr>
              <a:t>and online reviews to </a:t>
            </a:r>
            <a:r>
              <a:rPr lang="en-GB" sz="1600" dirty="0">
                <a:latin typeface="Arial" panose="020B0604020202020204" pitchFamily="34" charset="0"/>
                <a:cs typeface="Arial" panose="020B0604020202020204" pitchFamily="34" charset="0"/>
              </a:rPr>
              <a:t>provide a balanced and informed assessment.</a:t>
            </a:r>
            <a:endPar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11" name="AutoShape 3" descr="Wetherspoon - Apps on Google Play"/>
          <p:cNvSpPr>
            <a:spLocks noChangeAspect="1" noChangeArrowheads="1"/>
          </p:cNvSpPr>
          <p:nvPr/>
        </p:nvSpPr>
        <p:spPr bwMode="auto">
          <a:xfrm>
            <a:off x="460375" y="8677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5" descr="Wetherspoon - Apps on Google Play"/>
          <p:cNvSpPr>
            <a:spLocks noChangeAspect="1" noChangeArrowheads="1"/>
          </p:cNvSpPr>
          <p:nvPr/>
        </p:nvSpPr>
        <p:spPr bwMode="auto">
          <a:xfrm>
            <a:off x="2135296" y="136474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71" name="Picture 7" descr="Wetherspoons app review - Entertainment Foc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5804" y="801720"/>
            <a:ext cx="2907653" cy="1635555"/>
          </a:xfrm>
          <a:prstGeom prst="rect">
            <a:avLst/>
          </a:prstGeom>
          <a:noFill/>
          <a:extLst>
            <a:ext uri="{909E8E84-426E-40DD-AFC4-6F175D3DCCD1}">
              <a14:hiddenFill xmlns:a14="http://schemas.microsoft.com/office/drawing/2010/main">
                <a:solidFill>
                  <a:srgbClr val="FFFFFF"/>
                </a:solidFill>
              </a14:hiddenFill>
            </a:ext>
          </a:extLst>
        </p:spPr>
      </p:pic>
      <p:pic>
        <p:nvPicPr>
          <p:cNvPr id="11273" name="Picture 9" descr="The Wetherspoon Wanderers – Useyourlocal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5904" y="841579"/>
            <a:ext cx="3844706" cy="15558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82843" y="1059581"/>
            <a:ext cx="4879862" cy="523220"/>
          </a:xfrm>
          <a:prstGeom prst="rect">
            <a:avLst/>
          </a:prstGeom>
          <a:noFill/>
        </p:spPr>
        <p:txBody>
          <a:bodyPr wrap="none">
            <a:spAutoFit/>
          </a:bodyPr>
          <a:lstStyle/>
          <a:p>
            <a:pPr>
              <a:defRPr sz="2800" b="1">
                <a:solidFill>
                  <a:srgbClr val="000080"/>
                </a:solidFill>
              </a:defRPr>
            </a:pPr>
            <a:r>
              <a:rPr lang="en-GB" sz="2800" dirty="0" smtClean="0">
                <a:latin typeface="Arial" panose="020B0604020202020204" pitchFamily="34" charset="0"/>
                <a:cs typeface="Arial" panose="020B0604020202020204" pitchFamily="34" charset="0"/>
              </a:rPr>
              <a:t>Why I chose this restaurant</a:t>
            </a:r>
            <a:endParaRPr sz="2800" dirty="0">
              <a:latin typeface="Arial" panose="020B0604020202020204" pitchFamily="34" charset="0"/>
              <a:cs typeface="Arial" panose="020B0604020202020204" pitchFamily="34" charset="0"/>
            </a:endParaRPr>
          </a:p>
        </p:txBody>
      </p:sp>
      <p:sp>
        <p:nvSpPr>
          <p:cNvPr id="2" name="Rectangle 1"/>
          <p:cNvSpPr>
            <a:spLocks noChangeArrowheads="1"/>
          </p:cNvSpPr>
          <p:nvPr/>
        </p:nvSpPr>
        <p:spPr bwMode="auto">
          <a:xfrm>
            <a:off x="1042738" y="2038686"/>
            <a:ext cx="1010652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sz="2400" dirty="0" smtClean="0">
                <a:latin typeface="Arial" panose="020B0604020202020204" pitchFamily="34" charset="0"/>
                <a:cs typeface="Arial" panose="020B0604020202020204" pitchFamily="34" charset="0"/>
              </a:rPr>
              <a:t>Wetherspoons </a:t>
            </a:r>
            <a:r>
              <a:rPr lang="en-GB" sz="2400" dirty="0">
                <a:latin typeface="Arial" panose="020B0604020202020204" pitchFamily="34" charset="0"/>
                <a:cs typeface="Arial" panose="020B0604020202020204" pitchFamily="34" charset="0"/>
              </a:rPr>
              <a:t>is one of the most frequently visited pub chains in the UK, offering a consistent and recognisable brand experience. Its accessible price point and broad customer base make it an ideal venue for evaluating value, service, and customer expectations. </a:t>
            </a:r>
            <a:endParaRPr lang="en-GB" sz="24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r>
              <a:rPr lang="en-GB" sz="2400" dirty="0" smtClean="0">
                <a:latin typeface="Arial" panose="020B0604020202020204" pitchFamily="34" charset="0"/>
                <a:cs typeface="Arial" panose="020B0604020202020204" pitchFamily="34" charset="0"/>
              </a:rPr>
              <a:t>I </a:t>
            </a:r>
            <a:r>
              <a:rPr lang="en-GB" sz="2400" dirty="0" smtClean="0">
                <a:latin typeface="Arial" panose="020B0604020202020204" pitchFamily="34" charset="0"/>
                <a:cs typeface="Arial" panose="020B0604020202020204" pitchFamily="34" charset="0"/>
              </a:rPr>
              <a:t>frequently visit this venue</a:t>
            </a:r>
            <a:r>
              <a:rPr lang="en-GB" sz="2400" dirty="0" smtClean="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allowing </a:t>
            </a:r>
            <a:r>
              <a:rPr lang="en-GB" sz="2400" dirty="0" smtClean="0">
                <a:latin typeface="Arial" panose="020B0604020202020204" pitchFamily="34" charset="0"/>
                <a:cs typeface="Arial" panose="020B0604020202020204" pitchFamily="34" charset="0"/>
              </a:rPr>
              <a:t>me </a:t>
            </a:r>
            <a:r>
              <a:rPr lang="en-GB" sz="2400" dirty="0">
                <a:latin typeface="Arial" panose="020B0604020202020204" pitchFamily="34" charset="0"/>
                <a:cs typeface="Arial" panose="020B0604020202020204" pitchFamily="34" charset="0"/>
              </a:rPr>
              <a:t>to compare my current experience with past visits and identify any changes in quality or service.</a:t>
            </a:r>
            <a:endParaRPr kumimoji="0" lang="en-US" altLang="en-US" sz="2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57059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211179" y="878613"/>
            <a:ext cx="3239990"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Exterior Overview</a:t>
            </a:r>
          </a:p>
        </p:txBody>
      </p:sp>
      <p:pic>
        <p:nvPicPr>
          <p:cNvPr id="2050" name="Picture 2"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6736" y="812445"/>
            <a:ext cx="4320173" cy="24340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7544" r="21404"/>
          <a:stretch/>
        </p:blipFill>
        <p:spPr>
          <a:xfrm rot="5400000">
            <a:off x="7874016" y="2911992"/>
            <a:ext cx="2785614" cy="3421983"/>
          </a:xfrm>
          <a:prstGeom prst="rect">
            <a:avLst/>
          </a:prstGeom>
        </p:spPr>
      </p:pic>
      <p:sp>
        <p:nvSpPr>
          <p:cNvPr id="7" name="Rectangle 3"/>
          <p:cNvSpPr>
            <a:spLocks noChangeArrowheads="1"/>
          </p:cNvSpPr>
          <p:nvPr/>
        </p:nvSpPr>
        <p:spPr bwMode="auto">
          <a:xfrm>
            <a:off x="809847" y="1680140"/>
            <a:ext cx="597353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sz="1600" dirty="0">
                <a:latin typeface="Arial" panose="020B0604020202020204" pitchFamily="34" charset="0"/>
                <a:cs typeface="Arial" panose="020B0604020202020204" pitchFamily="34" charset="0"/>
              </a:rPr>
              <a:t>The exterior </a:t>
            </a:r>
            <a:r>
              <a:rPr lang="en-GB" sz="1600" dirty="0" smtClean="0">
                <a:latin typeface="Arial" panose="020B0604020202020204" pitchFamily="34" charset="0"/>
                <a:cs typeface="Arial" panose="020B0604020202020204" pitchFamily="34" charset="0"/>
              </a:rPr>
              <a:t>reflects </a:t>
            </a:r>
            <a:r>
              <a:rPr lang="en-GB" sz="1600" dirty="0">
                <a:latin typeface="Arial" panose="020B0604020202020204" pitchFamily="34" charset="0"/>
                <a:cs typeface="Arial" panose="020B0604020202020204" pitchFamily="34" charset="0"/>
              </a:rPr>
              <a:t>Wetherspoons’ signature use of repurposed, characterful buildings, which helps create strong brand familiarity and a sense of heritage (Wetherspoons plc, 2025). Positioned on a main road, the venue benefits from high visibility, making it easy for customers to locate. </a:t>
            </a: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endParaRPr lang="en-GB" sz="1600"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signage is clear and well‑lit, reinforcing the brand identity and supporting customer navigation. </a:t>
            </a:r>
            <a:r>
              <a:rPr lang="en-GB" sz="1600" dirty="0" err="1">
                <a:latin typeface="Arial" panose="020B0604020202020204" pitchFamily="34" charset="0"/>
                <a:cs typeface="Arial" panose="020B0604020202020204" pitchFamily="34" charset="0"/>
              </a:rPr>
              <a:t>Promosigns</a:t>
            </a:r>
            <a:r>
              <a:rPr lang="en-GB" sz="1600" dirty="0">
                <a:latin typeface="Arial" panose="020B0604020202020204" pitchFamily="34" charset="0"/>
                <a:cs typeface="Arial" panose="020B0604020202020204" pitchFamily="34" charset="0"/>
              </a:rPr>
              <a:t> (2025) highlight the importance of visible signage in attracting </a:t>
            </a:r>
            <a:r>
              <a:rPr lang="en-GB" sz="1600" dirty="0" smtClean="0">
                <a:latin typeface="Arial" panose="020B0604020202020204" pitchFamily="34" charset="0"/>
                <a:cs typeface="Arial" panose="020B0604020202020204" pitchFamily="34" charset="0"/>
              </a:rPr>
              <a:t>customers. </a:t>
            </a:r>
            <a:r>
              <a:rPr lang="en-GB" sz="1600" dirty="0">
                <a:latin typeface="Arial" panose="020B0604020202020204" pitchFamily="34" charset="0"/>
                <a:cs typeface="Arial" panose="020B0604020202020204" pitchFamily="34" charset="0"/>
              </a:rPr>
              <a:t>T</a:t>
            </a:r>
            <a:r>
              <a:rPr lang="en-GB" sz="1600" dirty="0" smtClean="0">
                <a:latin typeface="Arial" panose="020B0604020202020204" pitchFamily="34" charset="0"/>
                <a:cs typeface="Arial" panose="020B0604020202020204" pitchFamily="34" charset="0"/>
              </a:rPr>
              <a:t>he </a:t>
            </a:r>
            <a:r>
              <a:rPr lang="en-GB" sz="1600" dirty="0">
                <a:latin typeface="Arial" panose="020B0604020202020204" pitchFamily="34" charset="0"/>
                <a:cs typeface="Arial" panose="020B0604020202020204" pitchFamily="34" charset="0"/>
              </a:rPr>
              <a:t>venue’s </a:t>
            </a:r>
            <a:r>
              <a:rPr lang="en-GB" sz="1600" dirty="0" smtClean="0">
                <a:latin typeface="Arial" panose="020B0604020202020204" pitchFamily="34" charset="0"/>
                <a:cs typeface="Arial" panose="020B0604020202020204" pitchFamily="34" charset="0"/>
              </a:rPr>
              <a:t>exterior </a:t>
            </a:r>
            <a:r>
              <a:rPr lang="en-GB" sz="1600" dirty="0">
                <a:latin typeface="Arial" panose="020B0604020202020204" pitchFamily="34" charset="0"/>
                <a:cs typeface="Arial" panose="020B0604020202020204" pitchFamily="34" charset="0"/>
              </a:rPr>
              <a:t>aligns </a:t>
            </a:r>
            <a:r>
              <a:rPr lang="en-GB" sz="1600" dirty="0" smtClean="0">
                <a:latin typeface="Arial" panose="020B0604020202020204" pitchFamily="34" charset="0"/>
                <a:cs typeface="Arial" panose="020B0604020202020204" pitchFamily="34" charset="0"/>
              </a:rPr>
              <a:t>with </a:t>
            </a:r>
            <a:r>
              <a:rPr lang="en-GB" sz="1600" dirty="0">
                <a:latin typeface="Arial" panose="020B0604020202020204" pitchFamily="34" charset="0"/>
                <a:cs typeface="Arial" panose="020B0604020202020204" pitchFamily="34" charset="0"/>
              </a:rPr>
              <a:t>industry guidance on branding, accessibility, and visibility from Visit Wales (2023) and </a:t>
            </a:r>
            <a:r>
              <a:rPr lang="en-GB" sz="1600" dirty="0" smtClean="0">
                <a:latin typeface="Arial" panose="020B0604020202020204" pitchFamily="34" charset="0"/>
                <a:cs typeface="Arial" panose="020B0604020202020204" pitchFamily="34" charset="0"/>
              </a:rPr>
              <a:t>UK Hospitality </a:t>
            </a:r>
            <a:r>
              <a:rPr lang="en-GB" sz="1600" dirty="0">
                <a:latin typeface="Arial" panose="020B0604020202020204" pitchFamily="34" charset="0"/>
                <a:cs typeface="Arial" panose="020B0604020202020204" pitchFamily="34" charset="0"/>
              </a:rPr>
              <a:t>(2023).</a:t>
            </a:r>
            <a:endPar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050" name="Picture 2"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6736" y="812445"/>
            <a:ext cx="4320173" cy="24340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7544" r="21404"/>
          <a:stretch/>
        </p:blipFill>
        <p:spPr>
          <a:xfrm rot="5400000">
            <a:off x="7874016" y="2911992"/>
            <a:ext cx="2785614" cy="3421983"/>
          </a:xfrm>
          <a:prstGeom prst="rect">
            <a:avLst/>
          </a:prstGeom>
        </p:spPr>
      </p:pic>
      <p:sp>
        <p:nvSpPr>
          <p:cNvPr id="7" name="Rectangle 3"/>
          <p:cNvSpPr>
            <a:spLocks noChangeArrowheads="1"/>
          </p:cNvSpPr>
          <p:nvPr/>
        </p:nvSpPr>
        <p:spPr bwMode="auto">
          <a:xfrm>
            <a:off x="809847" y="2441886"/>
            <a:ext cx="5973539"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dirty="0">
                <a:latin typeface="Arial" panose="020B0604020202020204" pitchFamily="34" charset="0"/>
                <a:cs typeface="Arial" panose="020B0604020202020204" pitchFamily="34" charset="0"/>
              </a:rPr>
              <a:t>The signage outside the venue is bright, clear, and easy to read from a distance, which helps customers identify the </a:t>
            </a:r>
            <a:r>
              <a:rPr lang="en-GB" dirty="0" smtClean="0">
                <a:latin typeface="Arial" panose="020B0604020202020204" pitchFamily="34" charset="0"/>
                <a:cs typeface="Arial" panose="020B0604020202020204" pitchFamily="34" charset="0"/>
              </a:rPr>
              <a:t>venue </a:t>
            </a:r>
            <a:r>
              <a:rPr lang="en-GB" dirty="0" smtClean="0">
                <a:latin typeface="Arial" panose="020B0604020202020204" pitchFamily="34" charset="0"/>
                <a:cs typeface="Arial" panose="020B0604020202020204" pitchFamily="34" charset="0"/>
              </a:rPr>
              <a:t>quickly</a:t>
            </a:r>
            <a:r>
              <a:rPr lang="en-GB" dirty="0">
                <a:latin typeface="Arial" panose="020B0604020202020204" pitchFamily="34" charset="0"/>
                <a:cs typeface="Arial" panose="020B0604020202020204" pitchFamily="34" charset="0"/>
              </a:rPr>
              <a:t>, especially during evening hours. This contributes to a welcoming first impression and supports customer confidence when approaching the venue. The combination of lighting, branding, and building design creates a familiar and approachable atmosphere.</a:t>
            </a:r>
            <a:endParaRPr kumimoji="0" lang="en-US" alt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2" name="TextBox 1"/>
          <p:cNvSpPr txBox="1"/>
          <p:nvPr/>
        </p:nvSpPr>
        <p:spPr>
          <a:xfrm>
            <a:off x="809847" y="889932"/>
            <a:ext cx="3180679" cy="523220"/>
          </a:xfrm>
          <a:prstGeom prst="rect">
            <a:avLst/>
          </a:prstGeom>
          <a:noFill/>
        </p:spPr>
        <p:txBody>
          <a:bodyPr wrap="none" rtlCol="0">
            <a:spAutoFit/>
          </a:bodyPr>
          <a:lstStyle/>
          <a:p>
            <a:r>
              <a:rPr lang="en-GB" sz="2800" b="1" dirty="0" smtClean="0">
                <a:solidFill>
                  <a:schemeClr val="accent1">
                    <a:lumMod val="50000"/>
                  </a:schemeClr>
                </a:solidFill>
                <a:latin typeface="Arial" panose="020B0604020202020204" pitchFamily="34" charset="0"/>
                <a:cs typeface="Arial" panose="020B0604020202020204" pitchFamily="34" charset="0"/>
              </a:rPr>
              <a:t>First Impressions</a:t>
            </a:r>
            <a:endParaRPr lang="en-GB" sz="28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0891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42211" y="858252"/>
            <a:ext cx="4367991"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Entrance &amp; Accessibility</a:t>
            </a:r>
          </a:p>
        </p:txBody>
      </p:sp>
      <p:sp>
        <p:nvSpPr>
          <p:cNvPr id="4" name="TextBox 3"/>
          <p:cNvSpPr txBox="1"/>
          <p:nvPr/>
        </p:nvSpPr>
        <p:spPr>
          <a:xfrm>
            <a:off x="735679" y="1272359"/>
            <a:ext cx="6649452" cy="5078313"/>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entrance </a:t>
            </a:r>
            <a:r>
              <a:rPr lang="en-GB" dirty="0">
                <a:latin typeface="Arial" panose="020B0604020202020204" pitchFamily="34" charset="0"/>
                <a:cs typeface="Arial" panose="020B0604020202020204" pitchFamily="34" charset="0"/>
              </a:rPr>
              <a:t>is wide, accessible, and easy to navigate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essential for ensuring </a:t>
            </a:r>
            <a:r>
              <a:rPr lang="en-GB" dirty="0" smtClean="0">
                <a:latin typeface="Arial" panose="020B0604020202020204" pitchFamily="34" charset="0"/>
                <a:cs typeface="Arial" panose="020B0604020202020204" pitchFamily="34" charset="0"/>
              </a:rPr>
              <a:t>inclusivity. </a:t>
            </a:r>
            <a:r>
              <a:rPr lang="en-GB" dirty="0">
                <a:latin typeface="Arial" panose="020B0604020202020204" pitchFamily="34" charset="0"/>
                <a:cs typeface="Arial" panose="020B0604020202020204" pitchFamily="34" charset="0"/>
              </a:rPr>
              <a:t>The British Hospitality Association (2023) emphasises that accessible entrances are a fundamental requirement for modern pubs and restaurants.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lvl="0">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layout supports wheelchair users, prams, and customers with limited mobility, creating a positive first impression and encouraging repeat visits. The ease of access reflects industry standards and demonstrates the venue’s awareness of customer needs</a:t>
            </a:r>
            <a:r>
              <a:rPr lang="en-GB" dirty="0" smtClean="0">
                <a:latin typeface="Arial" panose="020B0604020202020204" pitchFamily="34" charset="0"/>
                <a:cs typeface="Arial" panose="020B0604020202020204" pitchFamily="34" charset="0"/>
              </a:rPr>
              <a:t>. Fire exits are clearly signposted across the venue in compliance with </a:t>
            </a:r>
            <a:r>
              <a:rPr lang="en-US" altLang="en-US" dirty="0">
                <a:latin typeface="Arial" panose="020B0604020202020204" pitchFamily="34" charset="0"/>
                <a:cs typeface="Arial" panose="020B0604020202020204" pitchFamily="34" charset="0"/>
              </a:rPr>
              <a:t>Health and Safety Executive (2023</a:t>
            </a:r>
            <a:r>
              <a:rPr lang="en-US" altLang="en-US" dirty="0" smtClean="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a:p>
            <a:pPr>
              <a:lnSpc>
                <a:spcPct val="150000"/>
              </a:lnSpc>
              <a:defRPr sz="1800">
                <a:solidFill>
                  <a:srgbClr val="000000"/>
                </a:solidFill>
              </a:defRPr>
            </a:pP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b="18661"/>
          <a:stretch/>
        </p:blipFill>
        <p:spPr>
          <a:xfrm>
            <a:off x="7331302" y="1381472"/>
            <a:ext cx="4038777" cy="438013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4717" y="985212"/>
            <a:ext cx="328756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Main Seating Area</a:t>
            </a:r>
          </a:p>
        </p:txBody>
      </p:sp>
      <p:sp>
        <p:nvSpPr>
          <p:cNvPr id="4" name="TextBox 3"/>
          <p:cNvSpPr txBox="1"/>
          <p:nvPr/>
        </p:nvSpPr>
        <p:spPr>
          <a:xfrm>
            <a:off x="956969" y="1687834"/>
            <a:ext cx="5883505" cy="4247317"/>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seating </a:t>
            </a:r>
            <a:r>
              <a:rPr lang="en-GB" dirty="0">
                <a:latin typeface="Arial" panose="020B0604020202020204" pitchFamily="34" charset="0"/>
                <a:cs typeface="Arial" panose="020B0604020202020204" pitchFamily="34" charset="0"/>
              </a:rPr>
              <a:t>area is spacious and designed to accommodate a high volume of customers without feeling overcrowded. According to Which? (2023), customer satisfaction in pub chains is strongly influenced by comfort and seating </a:t>
            </a:r>
            <a:r>
              <a:rPr lang="en-GB" dirty="0" smtClean="0">
                <a:latin typeface="Arial" panose="020B0604020202020204" pitchFamily="34" charset="0"/>
                <a:cs typeface="Arial" panose="020B0604020202020204" pitchFamily="34" charset="0"/>
              </a:rPr>
              <a:t>layout</a:t>
            </a:r>
            <a:r>
              <a:rPr lang="en-GB" dirty="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rrangement </a:t>
            </a:r>
            <a:r>
              <a:rPr lang="en-GB" dirty="0">
                <a:latin typeface="Arial" panose="020B0604020202020204" pitchFamily="34" charset="0"/>
                <a:cs typeface="Arial" panose="020B0604020202020204" pitchFamily="34" charset="0"/>
              </a:rPr>
              <a:t>of tables supports both small and large groups, offering flexibility during busy periods. This thoughtful layout contributes to a relaxed and functional dining environment</a:t>
            </a:r>
            <a:r>
              <a:rPr lang="en-GB" dirty="0"/>
              <a:t>.</a:t>
            </a:r>
            <a:endParaRPr dirty="0">
              <a:latin typeface="Arial" panose="020B0604020202020204" pitchFamily="34" charset="0"/>
              <a:cs typeface="Arial" panose="020B0604020202020204" pitchFamily="34" charset="0"/>
            </a:endParaRPr>
          </a:p>
        </p:txBody>
      </p:sp>
      <p:pic>
        <p:nvPicPr>
          <p:cNvPr id="4100" name="Picture 4"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6988" y="896225"/>
            <a:ext cx="3320716" cy="310486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https://www.jdwetherspoon.com/wp-content/uploads/2024/06/6700_8-800x74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0474" y="3100519"/>
            <a:ext cx="3298330" cy="30839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9075" y="1116719"/>
            <a:ext cx="5405134" cy="523220"/>
          </a:xfrm>
          <a:prstGeom prst="rect">
            <a:avLst/>
          </a:prstGeom>
          <a:noFill/>
        </p:spPr>
        <p:txBody>
          <a:bodyPr wrap="none">
            <a:spAutoFit/>
          </a:bodyPr>
          <a:lstStyle/>
          <a:p>
            <a:pPr>
              <a:defRPr sz="2800" b="1">
                <a:solidFill>
                  <a:srgbClr val="000080"/>
                </a:solidFill>
              </a:defRPr>
            </a:pPr>
            <a:r>
              <a:rPr lang="en-GB" sz="2800" dirty="0" smtClean="0">
                <a:latin typeface="Arial" panose="020B0604020202020204" pitchFamily="34" charset="0"/>
                <a:cs typeface="Arial" panose="020B0604020202020204" pitchFamily="34" charset="0"/>
              </a:rPr>
              <a:t>Seating, Layout and Ambience</a:t>
            </a:r>
            <a:endParaRPr sz="2800" dirty="0">
              <a:latin typeface="Arial" panose="020B0604020202020204" pitchFamily="34" charset="0"/>
              <a:cs typeface="Arial" panose="020B0604020202020204" pitchFamily="34" charset="0"/>
            </a:endParaRPr>
          </a:p>
        </p:txBody>
      </p:sp>
      <p:sp>
        <p:nvSpPr>
          <p:cNvPr id="4" name="TextBox 3"/>
          <p:cNvSpPr txBox="1"/>
          <p:nvPr/>
        </p:nvSpPr>
        <p:spPr>
          <a:xfrm>
            <a:off x="1039075" y="1658710"/>
            <a:ext cx="4940255" cy="4770537"/>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The seating </a:t>
            </a:r>
            <a:r>
              <a:rPr lang="en-GB" sz="1600" dirty="0" smtClean="0">
                <a:latin typeface="Arial" panose="020B0604020202020204" pitchFamily="34" charset="0"/>
                <a:cs typeface="Arial" panose="020B0604020202020204" pitchFamily="34" charset="0"/>
              </a:rPr>
              <a:t>throughout </a:t>
            </a:r>
            <a:r>
              <a:rPr lang="en-GB" sz="1600" dirty="0">
                <a:latin typeface="Arial" panose="020B0604020202020204" pitchFamily="34" charset="0"/>
                <a:cs typeface="Arial" panose="020B0604020202020204" pitchFamily="34" charset="0"/>
              </a:rPr>
              <a:t>includes a mix of booths and tables, catering to different customer preferences. Tables are spaced well to allow easy movement and reduce congestion, </a:t>
            </a:r>
            <a:r>
              <a:rPr lang="en-GB" sz="1600" dirty="0" smtClean="0">
                <a:latin typeface="Arial" panose="020B0604020202020204" pitchFamily="34" charset="0"/>
                <a:cs typeface="Arial" panose="020B0604020202020204" pitchFamily="34" charset="0"/>
              </a:rPr>
              <a:t>helping to maintain </a:t>
            </a:r>
            <a:r>
              <a:rPr lang="en-GB" sz="1600" dirty="0">
                <a:latin typeface="Arial" panose="020B0604020202020204" pitchFamily="34" charset="0"/>
                <a:cs typeface="Arial" panose="020B0604020202020204" pitchFamily="34" charset="0"/>
              </a:rPr>
              <a:t>a calm and comfortable atmosphere.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décor follows Wetherspoons’ traditional style, </a:t>
            </a:r>
            <a:r>
              <a:rPr lang="en-GB" sz="1600" dirty="0" smtClean="0">
                <a:latin typeface="Arial" panose="020B0604020202020204" pitchFamily="34" charset="0"/>
                <a:cs typeface="Arial" panose="020B0604020202020204" pitchFamily="34" charset="0"/>
              </a:rPr>
              <a:t>with pictures of the local area creating a </a:t>
            </a:r>
            <a:r>
              <a:rPr lang="en-GB" sz="1600" dirty="0">
                <a:latin typeface="Arial" panose="020B0604020202020204" pitchFamily="34" charset="0"/>
                <a:cs typeface="Arial" panose="020B0604020202020204" pitchFamily="34" charset="0"/>
              </a:rPr>
              <a:t>familiar and welcoming environment. </a:t>
            </a:r>
            <a:r>
              <a:rPr lang="en-GB" sz="1600" dirty="0" smtClean="0">
                <a:latin typeface="Arial" panose="020B0604020202020204" pitchFamily="34" charset="0"/>
                <a:cs typeface="Arial" panose="020B0604020202020204" pitchFamily="34" charset="0"/>
              </a:rPr>
              <a:t>This </a:t>
            </a:r>
            <a:r>
              <a:rPr lang="en-GB" sz="1600" dirty="0">
                <a:latin typeface="Arial" panose="020B0604020202020204" pitchFamily="34" charset="0"/>
                <a:cs typeface="Arial" panose="020B0604020202020204" pitchFamily="34" charset="0"/>
              </a:rPr>
              <a:t>aligns with guidance from the British Hospitality Association (2023), who highlight the importance of ambience in shaping customer perceptions.</a:t>
            </a:r>
          </a:p>
          <a:p>
            <a:pPr>
              <a:defRPr sz="1800">
                <a:solidFill>
                  <a:srgbClr val="000000"/>
                </a:solidFill>
              </a:defRPr>
            </a:pP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5929" y="4542798"/>
            <a:ext cx="1378338" cy="156924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7335" y="3249678"/>
            <a:ext cx="2146772" cy="2862363"/>
          </a:xfrm>
          <a:prstGeom prst="rect">
            <a:avLst/>
          </a:prstGeom>
        </p:spPr>
      </p:pic>
      <p:pic>
        <p:nvPicPr>
          <p:cNvPr id="9" name="Picture 2" descr="https://www.jdwetherspoon.com/wp-content/uploads/2024/06/6700_6-800x74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8613" y="716840"/>
            <a:ext cx="2373118" cy="221886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www.jdwetherspoon.com/wp-content/uploads/2024/06/6700_4-800x74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96338" y="2600772"/>
            <a:ext cx="2077034" cy="194202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ttps://www.jdwetherspoon.com/wp-content/uploads/2024/06/6700_9-800x748.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87412" y="841377"/>
            <a:ext cx="2239923" cy="2094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7"/>
          <a:stretch>
            <a:fillRect/>
          </a:stretch>
        </p:blipFill>
        <p:spPr>
          <a:xfrm>
            <a:off x="6225367" y="3815540"/>
            <a:ext cx="2023164" cy="2486653"/>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26169" y="1195137"/>
            <a:ext cx="3799438"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Food Menu Overview</a:t>
            </a:r>
          </a:p>
        </p:txBody>
      </p:sp>
      <p:sp>
        <p:nvSpPr>
          <p:cNvPr id="4" name="TextBox 3"/>
          <p:cNvSpPr txBox="1"/>
          <p:nvPr/>
        </p:nvSpPr>
        <p:spPr>
          <a:xfrm>
            <a:off x="826169" y="1718357"/>
            <a:ext cx="5752184" cy="4154984"/>
          </a:xfrm>
          <a:prstGeom prst="rect">
            <a:avLst/>
          </a:prstGeom>
          <a:noFill/>
        </p:spPr>
        <p:txBody>
          <a:bodyPr wrap="square">
            <a:spAutoFit/>
          </a:bodyPr>
          <a:lstStyle/>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The venue</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 wide-ranging menu that reflects Wetherspoons’ commitment to consistency and value. Classic pub dishes such as burgers, curries, pizzas, and all‑day breakfasts are available, aligning with Wetherspoon plc’s (2024) emphasis on maintaining a reliable national menu.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Each meal offers the choice of a soft drink or an alcoholic beverage, enhancing affordability and customer value. Although alcoholic drinks are priced higher, they remain competitively priced within the pub sector, reflecting wider trends in UK hospitality pricing (The Caterer, 2024).</a:t>
            </a:r>
            <a:endParaRPr lang="en-GB" sz="14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9099909" y="737937"/>
            <a:ext cx="2411389" cy="341696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234" y="737937"/>
            <a:ext cx="2153653" cy="2871537"/>
          </a:xfrm>
          <a:prstGeom prst="rect">
            <a:avLst/>
          </a:prstGeom>
        </p:spPr>
      </p:pic>
      <p:pic>
        <p:nvPicPr>
          <p:cNvPr id="7" name="Picture 6"/>
          <p:cNvPicPr>
            <a:picLocks noChangeAspect="1"/>
          </p:cNvPicPr>
          <p:nvPr/>
        </p:nvPicPr>
        <p:blipFill>
          <a:blip r:embed="rId4"/>
          <a:stretch>
            <a:fillRect/>
          </a:stretch>
        </p:blipFill>
        <p:spPr>
          <a:xfrm rot="5400000">
            <a:off x="6746889" y="3232587"/>
            <a:ext cx="2999933" cy="2833625"/>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54505" y="874295"/>
            <a:ext cx="4039888"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Drinks Menu Overview</a:t>
            </a:r>
          </a:p>
        </p:txBody>
      </p:sp>
      <p:sp>
        <p:nvSpPr>
          <p:cNvPr id="4" name="TextBox 3"/>
          <p:cNvSpPr txBox="1"/>
          <p:nvPr/>
        </p:nvSpPr>
        <p:spPr>
          <a:xfrm>
            <a:off x="879592" y="1782278"/>
            <a:ext cx="5636617" cy="4247317"/>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drinks menu is extensive, offering beers, ciders, spirits, cocktails, wines, and soft drinks. Wetherspoon plc (2024) highlight that competitive pricing is a key part of their business model, and this is evident in the affordability of the drinks.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Statista </a:t>
            </a:r>
            <a:r>
              <a:rPr lang="en-GB" dirty="0">
                <a:latin typeface="Arial" panose="020B0604020202020204" pitchFamily="34" charset="0"/>
                <a:cs typeface="Arial" panose="020B0604020202020204" pitchFamily="34" charset="0"/>
              </a:rPr>
              <a:t>(2024) also note that refillable </a:t>
            </a:r>
            <a:r>
              <a:rPr lang="en-GB" dirty="0" smtClean="0">
                <a:latin typeface="Arial" panose="020B0604020202020204" pitchFamily="34" charset="0"/>
                <a:cs typeface="Arial" panose="020B0604020202020204" pitchFamily="34" charset="0"/>
              </a:rPr>
              <a:t>hot </a:t>
            </a:r>
            <a:r>
              <a:rPr lang="en-GB" dirty="0">
                <a:latin typeface="Arial" panose="020B0604020202020204" pitchFamily="34" charset="0"/>
                <a:cs typeface="Arial" panose="020B0604020202020204" pitchFamily="34" charset="0"/>
              </a:rPr>
              <a:t>drinks are a major value driver for customers, and this feature is </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available at </a:t>
            </a:r>
            <a:r>
              <a:rPr lang="en-GB" dirty="0" smtClean="0">
                <a:latin typeface="Arial" panose="020B0604020202020204" pitchFamily="34" charset="0"/>
                <a:cs typeface="Arial" panose="020B0604020202020204" pitchFamily="34" charset="0"/>
              </a:rPr>
              <a:t>the venue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range and pricing contribute to a strong value proposition.</a:t>
            </a:r>
            <a:endParaRPr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7232341" y="713996"/>
            <a:ext cx="4067743" cy="543000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92300" y="994204"/>
            <a:ext cx="4937570"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Deals Boards &amp; Promotions</a:t>
            </a:r>
          </a:p>
        </p:txBody>
      </p:sp>
      <p:sp>
        <p:nvSpPr>
          <p:cNvPr id="4" name="TextBox 3"/>
          <p:cNvSpPr txBox="1"/>
          <p:nvPr/>
        </p:nvSpPr>
        <p:spPr>
          <a:xfrm>
            <a:off x="992300" y="1612604"/>
            <a:ext cx="5293090" cy="4524315"/>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Promotional boards throughout the venue highlight themed offers such as Curry Club, reinforcing Wetherspoons’ strategy of providing affordable dining options. Wetherspoon plc (2024) emphasise that these promotions are central to their value‑driven approach.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Mintel </a:t>
            </a:r>
            <a:r>
              <a:rPr lang="en-GB" sz="1600" dirty="0">
                <a:latin typeface="Arial" panose="020B0604020202020204" pitchFamily="34" charset="0"/>
                <a:cs typeface="Arial" panose="020B0604020202020204" pitchFamily="34" charset="0"/>
              </a:rPr>
              <a:t>(2023) also note that cost‑effective deals significantly influence customer decision‑making in UK pubs. Combined with competitive pricing and generous portion sizes, these promotions contribute to strong customer value and support expectations of affordability within the chain.</a:t>
            </a:r>
            <a:endParaRPr sz="16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b="19944"/>
          <a:stretch/>
        </p:blipFill>
        <p:spPr>
          <a:xfrm>
            <a:off x="6866020" y="847210"/>
            <a:ext cx="4459705" cy="2640159"/>
          </a:xfrm>
          <a:prstGeom prst="rect">
            <a:avLst/>
          </a:prstGeom>
        </p:spPr>
      </p:pic>
      <p:pic>
        <p:nvPicPr>
          <p:cNvPr id="7" name="Picture 6"/>
          <p:cNvPicPr>
            <a:picLocks noChangeAspect="1"/>
          </p:cNvPicPr>
          <p:nvPr/>
        </p:nvPicPr>
        <p:blipFill>
          <a:blip r:embed="rId3"/>
          <a:stretch>
            <a:fillRect/>
          </a:stretch>
        </p:blipFill>
        <p:spPr>
          <a:xfrm>
            <a:off x="6368714" y="3005578"/>
            <a:ext cx="3535893" cy="292826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74295" y="936086"/>
            <a:ext cx="2499402"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App Ordering</a:t>
            </a:r>
          </a:p>
        </p:txBody>
      </p:sp>
      <p:sp>
        <p:nvSpPr>
          <p:cNvPr id="4" name="TextBox 3"/>
          <p:cNvSpPr txBox="1"/>
          <p:nvPr/>
        </p:nvSpPr>
        <p:spPr>
          <a:xfrm>
            <a:off x="874295" y="1818945"/>
            <a:ext cx="4372408" cy="3831818"/>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rPr>
              <a:t>Wetherspoons</a:t>
            </a:r>
            <a:r>
              <a:rPr lang="en-GB" dirty="0">
                <a:latin typeface="Arial" panose="020B0604020202020204" pitchFamily="34" charset="0"/>
                <a:cs typeface="Arial" panose="020B0604020202020204" pitchFamily="34" charset="0"/>
              </a:rPr>
              <a:t> app allows customers to order food and drinks directly from their table, reducing waiting times and improving convenience. Hospitality Insights (2024) highlight that digital ordering systems enhance operational efficiency, and Statista (2024) report that customers increasingly prefer app‑based </a:t>
            </a:r>
            <a:r>
              <a:rPr lang="en-GB" dirty="0" smtClean="0">
                <a:latin typeface="Arial" panose="020B0604020202020204" pitchFamily="34" charset="0"/>
                <a:cs typeface="Arial" panose="020B0604020202020204" pitchFamily="34" charset="0"/>
              </a:rPr>
              <a:t>ordering for its convenience. </a:t>
            </a:r>
            <a:endParaRPr sz="16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8494295" y="783017"/>
            <a:ext cx="2724492" cy="5284860"/>
          </a:xfrm>
          <a:prstGeom prst="rect">
            <a:avLst/>
          </a:prstGeom>
          <a:ln>
            <a:solidFill>
              <a:schemeClr val="tx1"/>
            </a:solidFill>
          </a:ln>
        </p:spPr>
      </p:pic>
      <p:pic>
        <p:nvPicPr>
          <p:cNvPr id="8" name="Picture 7"/>
          <p:cNvPicPr>
            <a:picLocks noChangeAspect="1"/>
          </p:cNvPicPr>
          <p:nvPr/>
        </p:nvPicPr>
        <p:blipFill>
          <a:blip r:embed="rId3"/>
          <a:stretch>
            <a:fillRect/>
          </a:stretch>
        </p:blipFill>
        <p:spPr>
          <a:xfrm>
            <a:off x="5376753" y="737554"/>
            <a:ext cx="2602239" cy="5375785"/>
          </a:xfrm>
          <a:prstGeom prst="rect">
            <a:avLst/>
          </a:prstGeom>
          <a:ln>
            <a:solidFill>
              <a:schemeClr val="tx1"/>
            </a:solid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66800" y="1021867"/>
            <a:ext cx="340189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My Meal: Overview</a:t>
            </a:r>
          </a:p>
        </p:txBody>
      </p:sp>
      <p:sp>
        <p:nvSpPr>
          <p:cNvPr id="4" name="TextBox 3"/>
          <p:cNvSpPr txBox="1"/>
          <p:nvPr/>
        </p:nvSpPr>
        <p:spPr>
          <a:xfrm>
            <a:off x="1066800" y="2024466"/>
            <a:ext cx="4900863" cy="3000821"/>
          </a:xfrm>
          <a:prstGeom prst="rect">
            <a:avLst/>
          </a:prstGeom>
          <a:noFill/>
        </p:spPr>
        <p:txBody>
          <a:bodyPr wrap="square">
            <a:spAutoFit/>
          </a:bodyPr>
          <a:lstStyle/>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ordered </a:t>
            </a:r>
            <a:r>
              <a:rPr lang="en-GB" dirty="0" smtClean="0">
                <a:latin typeface="Arial" panose="020B0604020202020204" pitchFamily="34" charset="0"/>
                <a:cs typeface="Arial" panose="020B0604020202020204" pitchFamily="34" charset="0"/>
              </a:rPr>
              <a:t>a Halloumi Salad with roasted veg </a:t>
            </a:r>
            <a:r>
              <a:rPr lang="en-GB" dirty="0">
                <a:latin typeface="Arial" panose="020B0604020202020204" pitchFamily="34" charset="0"/>
                <a:cs typeface="Arial" panose="020B0604020202020204" pitchFamily="34" charset="0"/>
              </a:rPr>
              <a:t>for </a:t>
            </a:r>
            <a:r>
              <a:rPr lang="en-GB" dirty="0" smtClean="0">
                <a:latin typeface="Arial" panose="020B0604020202020204" pitchFamily="34" charset="0"/>
                <a:cs typeface="Arial" panose="020B0604020202020204" pitchFamily="34" charset="0"/>
              </a:rPr>
              <a:t>£8.49 </a:t>
            </a:r>
            <a:r>
              <a:rPr lang="en-GB" dirty="0">
                <a:latin typeface="Arial" panose="020B0604020202020204" pitchFamily="34" charset="0"/>
                <a:cs typeface="Arial" panose="020B0604020202020204" pitchFamily="34" charset="0"/>
              </a:rPr>
              <a:t>to assess quality, portion size, and value. Mintel </a:t>
            </a:r>
            <a:r>
              <a:rPr lang="en-GB" i="1"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note that customers expect consistent quality from budget </a:t>
            </a:r>
            <a:r>
              <a:rPr lang="en-GB" dirty="0" smtClean="0">
                <a:latin typeface="Arial" panose="020B0604020202020204" pitchFamily="34" charset="0"/>
                <a:cs typeface="Arial" panose="020B0604020202020204" pitchFamily="34" charset="0"/>
              </a:rPr>
              <a:t>chains</a:t>
            </a:r>
            <a:r>
              <a:rPr lang="en-GB" dirty="0">
                <a:latin typeface="Arial" panose="020B0604020202020204" pitchFamily="34" charset="0"/>
                <a:cs typeface="Arial" panose="020B0604020202020204" pitchFamily="34" charset="0"/>
              </a:rPr>
              <a:t>, and my meal aligned with these expectations. The dish provided a good representation of the typical Wetherspoons dining experience. </a:t>
            </a:r>
            <a:endParaRPr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8257349" y="991425"/>
            <a:ext cx="2293707" cy="2586699"/>
          </a:xfrm>
          <a:prstGeom prst="rect">
            <a:avLst/>
          </a:prstGeom>
        </p:spPr>
      </p:pic>
      <p:pic>
        <p:nvPicPr>
          <p:cNvPr id="8" name="Picture 7"/>
          <p:cNvPicPr>
            <a:picLocks noChangeAspect="1"/>
          </p:cNvPicPr>
          <p:nvPr/>
        </p:nvPicPr>
        <p:blipFill>
          <a:blip r:embed="rId3"/>
          <a:stretch>
            <a:fillRect/>
          </a:stretch>
        </p:blipFill>
        <p:spPr>
          <a:xfrm>
            <a:off x="6242261" y="3193114"/>
            <a:ext cx="2530637" cy="258016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130968" y="1066800"/>
            <a:ext cx="521386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Taste </a:t>
            </a:r>
            <a:r>
              <a:rPr lang="en-GB" sz="2800" dirty="0">
                <a:latin typeface="Arial" panose="020B0604020202020204" pitchFamily="34" charset="0"/>
                <a:cs typeface="Arial" panose="020B0604020202020204" pitchFamily="34" charset="0"/>
              </a:rPr>
              <a:t>,</a:t>
            </a:r>
            <a:r>
              <a:rPr sz="2800" dirty="0" smtClean="0">
                <a:latin typeface="Arial" panose="020B0604020202020204" pitchFamily="34" charset="0"/>
                <a:cs typeface="Arial" panose="020B0604020202020204" pitchFamily="34" charset="0"/>
              </a:rPr>
              <a:t>Quality</a:t>
            </a:r>
            <a:r>
              <a:rPr lang="en-GB" sz="2800" dirty="0" smtClean="0">
                <a:latin typeface="Arial" panose="020B0604020202020204" pitchFamily="34" charset="0"/>
                <a:cs typeface="Arial" panose="020B0604020202020204" pitchFamily="34" charset="0"/>
              </a:rPr>
              <a:t> &amp; Expectations</a:t>
            </a:r>
            <a:endParaRPr sz="2800" dirty="0">
              <a:latin typeface="Arial" panose="020B0604020202020204" pitchFamily="34" charset="0"/>
              <a:cs typeface="Arial" panose="020B0604020202020204" pitchFamily="34" charset="0"/>
            </a:endParaRPr>
          </a:p>
        </p:txBody>
      </p:sp>
      <p:sp>
        <p:nvSpPr>
          <p:cNvPr id="4" name="TextBox 3"/>
          <p:cNvSpPr txBox="1"/>
          <p:nvPr/>
        </p:nvSpPr>
        <p:spPr>
          <a:xfrm>
            <a:off x="1197005" y="1873704"/>
            <a:ext cx="9749161" cy="3416320"/>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Halloumi Salad offered a typical example of Wetherspoons’ food quality, with well‑roasted vegetables but overcooked halloumi, which is made from imitation “halloumi‑style” cheese as stated on the menu. While the dish was not gourmet, it met the predictable standard customers expect from chain venues, as highlighted by Which? (2023).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Considering </a:t>
            </a:r>
            <a:r>
              <a:rPr lang="en-GB" dirty="0">
                <a:latin typeface="Arial" panose="020B0604020202020204" pitchFamily="34" charset="0"/>
                <a:cs typeface="Arial" panose="020B0604020202020204" pitchFamily="34" charset="0"/>
              </a:rPr>
              <a:t>the low price, the portion size and overall quality provided strong value for money, supporting Mintel’s (2023) findings that affordability remains a key reason customers choose Wetherspoons</a:t>
            </a:r>
            <a:endParaRPr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18593" y="1066800"/>
            <a:ext cx="527740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Cutlery &amp; Condiment Stations</a:t>
            </a:r>
          </a:p>
        </p:txBody>
      </p:sp>
      <p:sp>
        <p:nvSpPr>
          <p:cNvPr id="4" name="TextBox 3"/>
          <p:cNvSpPr txBox="1"/>
          <p:nvPr/>
        </p:nvSpPr>
        <p:spPr>
          <a:xfrm>
            <a:off x="818593" y="1799462"/>
            <a:ext cx="5496290" cy="3831818"/>
          </a:xfrm>
          <a:prstGeom prst="rect">
            <a:avLst/>
          </a:prstGeom>
          <a:noFill/>
        </p:spPr>
        <p:txBody>
          <a:bodyPr wrap="square">
            <a:spAutoFit/>
          </a:bodyPr>
          <a:lstStyle/>
          <a:p>
            <a:pPr>
              <a:lnSpc>
                <a:spcPct val="150000"/>
              </a:lnSpc>
              <a:defRPr sz="1800">
                <a:solidFill>
                  <a:srgbClr val="000000"/>
                </a:solidFill>
              </a:defRPr>
            </a:pPr>
            <a:r>
              <a:rPr dirty="0">
                <a:latin typeface="Arial" panose="020B0604020202020204" pitchFamily="34" charset="0"/>
                <a:cs typeface="Arial" panose="020B0604020202020204" pitchFamily="34" charset="0"/>
              </a:rPr>
              <a:t>Cutlery and condiment stations are clearly positioned and regularly </a:t>
            </a:r>
            <a:r>
              <a:rPr dirty="0" smtClean="0">
                <a:latin typeface="Arial" panose="020B0604020202020204" pitchFamily="34" charset="0"/>
                <a:cs typeface="Arial" panose="020B0604020202020204" pitchFamily="34" charset="0"/>
              </a:rPr>
              <a:t>stocked</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Customers </a:t>
            </a:r>
            <a:r>
              <a:rPr dirty="0">
                <a:latin typeface="Arial" panose="020B0604020202020204" pitchFamily="34" charset="0"/>
                <a:cs typeface="Arial" panose="020B0604020202020204" pitchFamily="34" charset="0"/>
              </a:rPr>
              <a:t>can access sauces, napkins, and utensils easily.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dirty="0" smtClean="0">
                <a:latin typeface="Arial" panose="020B0604020202020204" pitchFamily="34" charset="0"/>
                <a:cs typeface="Arial" panose="020B0604020202020204" pitchFamily="34" charset="0"/>
              </a:rPr>
              <a:t>These </a:t>
            </a:r>
            <a:r>
              <a:rPr dirty="0">
                <a:latin typeface="Arial" panose="020B0604020202020204" pitchFamily="34" charset="0"/>
                <a:cs typeface="Arial" panose="020B0604020202020204" pitchFamily="34" charset="0"/>
              </a:rPr>
              <a:t>stations help streamline service and reduce waiting times. Their cleanliness and </a:t>
            </a:r>
            <a:r>
              <a:rPr dirty="0" err="1" smtClean="0">
                <a:latin typeface="Arial" panose="020B0604020202020204" pitchFamily="34" charset="0"/>
                <a:cs typeface="Arial" panose="020B0604020202020204" pitchFamily="34" charset="0"/>
              </a:rPr>
              <a:t>organi</a:t>
            </a:r>
            <a:r>
              <a:rPr lang="en-GB" dirty="0" err="1" smtClean="0">
                <a:latin typeface="Arial" panose="020B0604020202020204" pitchFamily="34" charset="0"/>
                <a:cs typeface="Arial" panose="020B0604020202020204" pitchFamily="34" charset="0"/>
              </a:rPr>
              <a:t>sa</a:t>
            </a:r>
            <a:r>
              <a:rPr dirty="0" err="1" smtClean="0">
                <a:latin typeface="Arial" panose="020B0604020202020204" pitchFamily="34" charset="0"/>
                <a:cs typeface="Arial" panose="020B0604020202020204" pitchFamily="34" charset="0"/>
              </a:rPr>
              <a:t>tion</a:t>
            </a:r>
            <a:r>
              <a:rPr dirty="0" smtClean="0">
                <a:latin typeface="Arial" panose="020B0604020202020204" pitchFamily="34" charset="0"/>
                <a:cs typeface="Arial" panose="020B0604020202020204" pitchFamily="34" charset="0"/>
              </a:rPr>
              <a:t> contribute</a:t>
            </a:r>
            <a:r>
              <a:rPr lang="en-GB" dirty="0" smtClean="0">
                <a:latin typeface="Arial" panose="020B0604020202020204" pitchFamily="34" charset="0"/>
                <a:cs typeface="Arial" panose="020B0604020202020204" pitchFamily="34" charset="0"/>
              </a:rPr>
              <a:t>d</a:t>
            </a:r>
            <a:r>
              <a:rPr dirty="0" smtClean="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positively to the overall dining experience, ensuring customers have everything they need without relying on staff.</a:t>
            </a:r>
          </a:p>
        </p:txBody>
      </p:sp>
      <p:pic>
        <p:nvPicPr>
          <p:cNvPr id="6" name="Picture 5"/>
          <p:cNvPicPr>
            <a:picLocks noChangeAspect="1"/>
          </p:cNvPicPr>
          <p:nvPr/>
        </p:nvPicPr>
        <p:blipFill>
          <a:blip r:embed="rId2"/>
          <a:stretch>
            <a:fillRect/>
          </a:stretch>
        </p:blipFill>
        <p:spPr>
          <a:xfrm>
            <a:off x="6609347" y="1621780"/>
            <a:ext cx="4505698" cy="409681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92342" y="1135611"/>
            <a:ext cx="2581156"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Refill Stations</a:t>
            </a:r>
          </a:p>
        </p:txBody>
      </p:sp>
      <p:sp>
        <p:nvSpPr>
          <p:cNvPr id="4" name="TextBox 3"/>
          <p:cNvSpPr txBox="1"/>
          <p:nvPr/>
        </p:nvSpPr>
        <p:spPr>
          <a:xfrm>
            <a:off x="1092342" y="2233462"/>
            <a:ext cx="4740442" cy="3000821"/>
          </a:xfrm>
          <a:prstGeom prst="rect">
            <a:avLst/>
          </a:prstGeom>
          <a:noFill/>
        </p:spPr>
        <p:txBody>
          <a:bodyPr wrap="square">
            <a:spAutoFit/>
          </a:bodyPr>
          <a:lstStyle/>
          <a:p>
            <a:pPr>
              <a:lnSpc>
                <a:spcPct val="150000"/>
              </a:lnSpc>
              <a:defRPr sz="1800">
                <a:solidFill>
                  <a:srgbClr val="000000"/>
                </a:solidFill>
              </a:defRPr>
            </a:pPr>
            <a:r>
              <a:rPr dirty="0">
                <a:latin typeface="Arial" panose="020B0604020202020204" pitchFamily="34" charset="0"/>
                <a:cs typeface="Arial" panose="020B0604020202020204" pitchFamily="34" charset="0"/>
              </a:rPr>
              <a:t>The refillable </a:t>
            </a:r>
            <a:r>
              <a:rPr lang="en-GB" dirty="0">
                <a:latin typeface="Arial" panose="020B0604020202020204" pitchFamily="34" charset="0"/>
                <a:cs typeface="Arial" panose="020B0604020202020204" pitchFamily="34" charset="0"/>
              </a:rPr>
              <a:t>hot </a:t>
            </a:r>
            <a:r>
              <a:rPr dirty="0">
                <a:latin typeface="Arial" panose="020B0604020202020204" pitchFamily="34" charset="0"/>
                <a:cs typeface="Arial" panose="020B0604020202020204" pitchFamily="34" charset="0"/>
              </a:rPr>
              <a:t>drinks station is a popular </a:t>
            </a:r>
            <a:r>
              <a:rPr dirty="0" smtClean="0">
                <a:latin typeface="Arial" panose="020B0604020202020204" pitchFamily="34" charset="0"/>
                <a:cs typeface="Arial" panose="020B0604020202020204" pitchFamily="34" charset="0"/>
              </a:rPr>
              <a:t>feature</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offering unlimited</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refills</a:t>
            </a:r>
            <a:r>
              <a:rPr dirty="0">
                <a:latin typeface="Arial" panose="020B0604020202020204" pitchFamily="34" charset="0"/>
                <a:cs typeface="Arial" panose="020B0604020202020204" pitchFamily="34" charset="0"/>
              </a:rPr>
              <a:t>. It </a:t>
            </a:r>
            <a:r>
              <a:rPr lang="en-GB" dirty="0" smtClean="0">
                <a:latin typeface="Arial" panose="020B0604020202020204" pitchFamily="34" charset="0"/>
                <a:cs typeface="Arial" panose="020B0604020202020204" pitchFamily="34" charset="0"/>
              </a:rPr>
              <a:t>was</a:t>
            </a:r>
            <a:r>
              <a:rPr dirty="0" smtClean="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easy to use </a:t>
            </a:r>
            <a:r>
              <a:rPr lang="en-GB" dirty="0" smtClean="0">
                <a:latin typeface="Arial" panose="020B0604020202020204" pitchFamily="34" charset="0"/>
                <a:cs typeface="Arial" panose="020B0604020202020204" pitchFamily="34" charset="0"/>
              </a:rPr>
              <a:t>but </a:t>
            </a:r>
            <a:r>
              <a:rPr lang="en-GB" dirty="0" smtClean="0">
                <a:latin typeface="Arial" panose="020B0604020202020204" pitchFamily="34" charset="0"/>
                <a:cs typeface="Arial" panose="020B0604020202020204" pitchFamily="34" charset="0"/>
              </a:rPr>
              <a:t>wasn’t </a:t>
            </a:r>
            <a:r>
              <a:rPr dirty="0" smtClean="0">
                <a:latin typeface="Arial" panose="020B0604020202020204" pitchFamily="34" charset="0"/>
                <a:cs typeface="Arial" panose="020B0604020202020204" pitchFamily="34" charset="0"/>
              </a:rPr>
              <a:t>kept </a:t>
            </a:r>
            <a:r>
              <a:rPr dirty="0">
                <a:latin typeface="Arial" panose="020B0604020202020204" pitchFamily="34" charset="0"/>
                <a:cs typeface="Arial" panose="020B0604020202020204" pitchFamily="34" charset="0"/>
              </a:rPr>
              <a:t>clean throughout my visit. </a:t>
            </a:r>
            <a:r>
              <a:rPr lang="en-GB" dirty="0" smtClean="0">
                <a:latin typeface="Arial" panose="020B0604020202020204" pitchFamily="34" charset="0"/>
                <a:cs typeface="Arial" panose="020B0604020202020204" pitchFamily="34" charset="0"/>
              </a:rPr>
              <a:t>However this does</a:t>
            </a:r>
            <a:r>
              <a:rPr dirty="0" smtClean="0">
                <a:latin typeface="Arial" panose="020B0604020202020204" pitchFamily="34" charset="0"/>
                <a:cs typeface="Arial" panose="020B0604020202020204" pitchFamily="34" charset="0"/>
              </a:rPr>
              <a:t> add </a:t>
            </a:r>
            <a:r>
              <a:rPr dirty="0">
                <a:latin typeface="Arial" panose="020B0604020202020204" pitchFamily="34" charset="0"/>
                <a:cs typeface="Arial" panose="020B0604020202020204" pitchFamily="34" charset="0"/>
              </a:rPr>
              <a:t>significant value for customers, especially families and groups.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6362334" y="1617168"/>
            <a:ext cx="4953613" cy="376977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13577" y="728990"/>
            <a:ext cx="4041491"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Hygiene &amp; Cleanliness</a:t>
            </a:r>
          </a:p>
        </p:txBody>
      </p:sp>
      <p:sp>
        <p:nvSpPr>
          <p:cNvPr id="4" name="TextBox 3"/>
          <p:cNvSpPr txBox="1"/>
          <p:nvPr/>
        </p:nvSpPr>
        <p:spPr>
          <a:xfrm>
            <a:off x="701282" y="1252210"/>
            <a:ext cx="5651391" cy="4893647"/>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The Red Lion maintained a good standard of cleanliness, with staff regularly clearing tables and </a:t>
            </a:r>
            <a:r>
              <a:rPr lang="en-GB" sz="1600" dirty="0" smtClean="0">
                <a:latin typeface="Arial" panose="020B0604020202020204" pitchFamily="34" charset="0"/>
                <a:cs typeface="Arial" panose="020B0604020202020204" pitchFamily="34" charset="0"/>
              </a:rPr>
              <a:t>keeping </a:t>
            </a:r>
            <a:r>
              <a:rPr lang="en-GB" sz="1600" dirty="0">
                <a:latin typeface="Arial" panose="020B0604020202020204" pitchFamily="34" charset="0"/>
                <a:cs typeface="Arial" panose="020B0604020202020204" pitchFamily="34" charset="0"/>
              </a:rPr>
              <a:t>areas tidy. The Food Standards Agency (2023) stress the importance of visible hygiene practices, and the venue met these expectations.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Swansea </a:t>
            </a:r>
            <a:r>
              <a:rPr lang="en-GB" sz="1600" dirty="0">
                <a:latin typeface="Arial" panose="020B0604020202020204" pitchFamily="34" charset="0"/>
                <a:cs typeface="Arial" panose="020B0604020202020204" pitchFamily="34" charset="0"/>
              </a:rPr>
              <a:t>Council (2023) also highlight the need for clear hygiene ratings, which were properly displayed. Although peak times caused slight delays, staff managed table turnover efficiently, supporting the British Hospitality Association’s (2023) guidance on maintaining smooth operations in busy venues. The table shown was cleared within seven minutes, reflecting effective service standards.</a:t>
            </a:r>
            <a:endParaRPr sz="16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8797771" y="990600"/>
            <a:ext cx="2529822" cy="2724424"/>
          </a:xfrm>
          <a:prstGeom prst="rect">
            <a:avLst/>
          </a:prstGeom>
        </p:spPr>
      </p:pic>
      <p:pic>
        <p:nvPicPr>
          <p:cNvPr id="2" name="Picture 1"/>
          <p:cNvPicPr>
            <a:picLocks noChangeAspect="1"/>
          </p:cNvPicPr>
          <p:nvPr/>
        </p:nvPicPr>
        <p:blipFill>
          <a:blip r:embed="rId3"/>
          <a:stretch>
            <a:fillRect/>
          </a:stretch>
        </p:blipFill>
        <p:spPr>
          <a:xfrm>
            <a:off x="6510328" y="3113012"/>
            <a:ext cx="3421948" cy="291011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4717" y="1073809"/>
            <a:ext cx="364824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Marketing Approach</a:t>
            </a:r>
          </a:p>
        </p:txBody>
      </p:sp>
      <p:sp>
        <p:nvSpPr>
          <p:cNvPr id="4" name="TextBox 3"/>
          <p:cNvSpPr txBox="1"/>
          <p:nvPr/>
        </p:nvSpPr>
        <p:spPr>
          <a:xfrm>
            <a:off x="706242" y="1638396"/>
            <a:ext cx="6058541" cy="3831818"/>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Wetherspoons rely heavily on brand recognition, in‑house promotions, and their mobile app rather than traditional advertising. The Caterer </a:t>
            </a:r>
            <a:r>
              <a:rPr lang="en-GB" i="1" dirty="0">
                <a:latin typeface="Arial" panose="020B0604020202020204" pitchFamily="34" charset="0"/>
                <a:cs typeface="Arial" panose="020B0604020202020204" pitchFamily="34" charset="0"/>
              </a:rPr>
              <a:t>(2024)</a:t>
            </a:r>
            <a:r>
              <a:rPr lang="en-GB" dirty="0">
                <a:latin typeface="Arial" panose="020B0604020202020204" pitchFamily="34" charset="0"/>
                <a:cs typeface="Arial" panose="020B0604020202020204" pitchFamily="34" charset="0"/>
              </a:rPr>
              <a:t> note that this strategy reduces costs while maintaining customer engagement.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British Hospitality Association </a:t>
            </a:r>
            <a:r>
              <a:rPr lang="en-GB" i="1"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also emphasise that value‑driven marketing is effective in attracting a broad customer </a:t>
            </a:r>
            <a:r>
              <a:rPr lang="en-GB" dirty="0" smtClean="0">
                <a:latin typeface="Arial" panose="020B0604020202020204" pitchFamily="34" charset="0"/>
                <a:cs typeface="Arial" panose="020B0604020202020204" pitchFamily="34" charset="0"/>
              </a:rPr>
              <a:t>base. Most advertisements </a:t>
            </a:r>
            <a:r>
              <a:rPr lang="en-GB" dirty="0" smtClean="0">
                <a:latin typeface="Arial" panose="020B0604020202020204" pitchFamily="34" charset="0"/>
                <a:cs typeface="Arial" panose="020B0604020202020204" pitchFamily="34" charset="0"/>
              </a:rPr>
              <a:t>will be found in app or in the news magazine .</a:t>
            </a: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7142597" y="1074821"/>
            <a:ext cx="3404373" cy="4638067"/>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760380" y="817279"/>
            <a:ext cx="491993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Research &amp; Online Reviews</a:t>
            </a:r>
          </a:p>
        </p:txBody>
      </p:sp>
      <p:sp>
        <p:nvSpPr>
          <p:cNvPr id="4" name="TextBox 3"/>
          <p:cNvSpPr txBox="1"/>
          <p:nvPr/>
        </p:nvSpPr>
        <p:spPr>
          <a:xfrm>
            <a:off x="1208131" y="1546152"/>
            <a:ext cx="3699117" cy="4611519"/>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Research from TripAdvisor helped shape my expectations before visiting the venue, as customer reviews provide insight into common experiences </a:t>
            </a:r>
            <a:r>
              <a:rPr lang="en-GB" i="1" dirty="0">
                <a:latin typeface="Arial" panose="020B0604020202020204" pitchFamily="34" charset="0"/>
                <a:cs typeface="Arial" panose="020B0604020202020204" pitchFamily="34" charset="0"/>
              </a:rPr>
              <a:t>(TripAdvisor, 2024)</a:t>
            </a:r>
            <a:r>
              <a:rPr lang="en-GB" dirty="0">
                <a:latin typeface="Arial" panose="020B0604020202020204" pitchFamily="34" charset="0"/>
                <a:cs typeface="Arial" panose="020B0604020202020204" pitchFamily="34" charset="0"/>
              </a:rPr>
              <a:t>. Google Reviews also highlighted themes such as value for money and quick service, which aligned with my own observations </a:t>
            </a:r>
            <a:r>
              <a:rPr lang="en-GB" i="1" dirty="0">
                <a:latin typeface="Arial" panose="020B0604020202020204" pitchFamily="34" charset="0"/>
                <a:cs typeface="Arial" panose="020B0604020202020204" pitchFamily="34" charset="0"/>
              </a:rPr>
              <a:t>(Google Reviews, 2024)</a:t>
            </a:r>
            <a:r>
              <a:rPr lang="en-GB" dirty="0">
                <a:latin typeface="Arial" panose="020B0604020202020204" pitchFamily="34" charset="0"/>
                <a:cs typeface="Arial" panose="020B0604020202020204" pitchFamily="34" charset="0"/>
              </a:rPr>
              <a:t>.</a:t>
            </a: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5228908" y="1693426"/>
            <a:ext cx="5808878" cy="2090892"/>
          </a:xfrm>
          <a:prstGeom prst="rect">
            <a:avLst/>
          </a:prstGeom>
          <a:ln>
            <a:solidFill>
              <a:schemeClr val="tx1"/>
            </a:solidFill>
          </a:ln>
        </p:spPr>
      </p:pic>
      <p:pic>
        <p:nvPicPr>
          <p:cNvPr id="7" name="Picture 6"/>
          <p:cNvPicPr>
            <a:picLocks noChangeAspect="1"/>
          </p:cNvPicPr>
          <p:nvPr/>
        </p:nvPicPr>
        <p:blipFill>
          <a:blip r:embed="rId3"/>
          <a:stretch>
            <a:fillRect/>
          </a:stretch>
        </p:blipFill>
        <p:spPr>
          <a:xfrm>
            <a:off x="5680317" y="4693587"/>
            <a:ext cx="4906060" cy="64779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15879" y="1082842"/>
            <a:ext cx="214193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Conclusion</a:t>
            </a:r>
          </a:p>
        </p:txBody>
      </p:sp>
      <p:sp>
        <p:nvSpPr>
          <p:cNvPr id="4" name="TextBox 3"/>
          <p:cNvSpPr txBox="1"/>
          <p:nvPr/>
        </p:nvSpPr>
        <p:spPr>
          <a:xfrm>
            <a:off x="915879" y="1606062"/>
            <a:ext cx="10518560" cy="4662815"/>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My review aims to provide a balanced reflection on The Red Lion, highlighting both strengths and areas for improvement. Honest evaluations support customer decision‑making and help venues refine their service, aligning </a:t>
            </a:r>
            <a:r>
              <a:rPr lang="en-GB" dirty="0" smtClean="0">
                <a:latin typeface="Arial" panose="020B0604020202020204" pitchFamily="34" charset="0"/>
                <a:cs typeface="Arial" panose="020B0604020202020204" pitchFamily="34" charset="0"/>
              </a:rPr>
              <a:t>with </a:t>
            </a:r>
            <a:r>
              <a:rPr lang="en-GB" dirty="0" smtClean="0">
                <a:latin typeface="Arial" panose="020B0604020202020204" pitchFamily="34" charset="0"/>
                <a:cs typeface="Arial" panose="020B0604020202020204" pitchFamily="34" charset="0"/>
              </a:rPr>
              <a:t>UK Hospitality </a:t>
            </a:r>
            <a:r>
              <a:rPr lang="en-GB" dirty="0">
                <a:latin typeface="Arial" panose="020B0604020202020204" pitchFamily="34" charset="0"/>
                <a:cs typeface="Arial" panose="020B0604020202020204" pitchFamily="34" charset="0"/>
              </a:rPr>
              <a:t>(2023) on the value of customer feedback in operational development. Research from TripAdvisor (2024) and Google Reviews (2024) shows that diners increasingly rely on peer reviews to shape expectations, and my findings were consistent with common themes such as value, speed of service, and predictable quality.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Overall</a:t>
            </a:r>
            <a:r>
              <a:rPr lang="en-GB" dirty="0">
                <a:latin typeface="Arial" panose="020B0604020202020204" pitchFamily="34" charset="0"/>
                <a:cs typeface="Arial" panose="020B0604020202020204" pitchFamily="34" charset="0"/>
              </a:rPr>
              <a:t>, The Red Lion delivered an affordable and consistent Wetherspoons experience, reflecting Mintel’s (2023) observation that budget‑friendly venues continue to attract customers seeking reliability and convenience. Based on my visit, the venue met expectations for the brand and offered a satisfactory dining </a:t>
            </a:r>
            <a:r>
              <a:rPr lang="en-GB" dirty="0" smtClean="0">
                <a:latin typeface="Arial" panose="020B0604020202020204" pitchFamily="34" charset="0"/>
                <a:cs typeface="Arial" panose="020B0604020202020204" pitchFamily="34" charset="0"/>
              </a:rPr>
              <a:t>experience. I would recommend this venue.</a:t>
            </a:r>
            <a:endParaRPr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extBox 1"/>
          <p:cNvSpPr txBox="1"/>
          <p:nvPr/>
        </p:nvSpPr>
        <p:spPr>
          <a:xfrm>
            <a:off x="497305" y="0"/>
            <a:ext cx="3159839" cy="646331"/>
          </a:xfrm>
          <a:prstGeom prst="rect">
            <a:avLst/>
          </a:prstGeom>
          <a:noFill/>
        </p:spPr>
        <p:txBody>
          <a:bodyPr wrap="none" rtlCol="0">
            <a:spAutoFit/>
          </a:bodyPr>
          <a:lstStyle/>
          <a:p>
            <a:r>
              <a:rPr lang="en-GB" sz="3600" dirty="0" smtClean="0">
                <a:solidFill>
                  <a:schemeClr val="accent1">
                    <a:lumMod val="50000"/>
                  </a:schemeClr>
                </a:solidFill>
                <a:latin typeface="Arial" panose="020B0604020202020204" pitchFamily="34" charset="0"/>
                <a:cs typeface="Arial" panose="020B0604020202020204" pitchFamily="34" charset="0"/>
              </a:rPr>
              <a:t>Reference List</a:t>
            </a:r>
            <a:endParaRPr lang="en-GB" sz="3600" dirty="0">
              <a:solidFill>
                <a:schemeClr val="accent1">
                  <a:lumMod val="50000"/>
                </a:schemeClr>
              </a:solidFill>
              <a:latin typeface="Arial" panose="020B0604020202020204" pitchFamily="34" charset="0"/>
              <a:cs typeface="Arial" panose="020B0604020202020204" pitchFamily="34" charset="0"/>
            </a:endParaRPr>
          </a:p>
        </p:txBody>
      </p:sp>
      <p:sp>
        <p:nvSpPr>
          <p:cNvPr id="15" name="Rectangle 11"/>
          <p:cNvSpPr>
            <a:spLocks noChangeArrowheads="1"/>
          </p:cNvSpPr>
          <p:nvPr/>
        </p:nvSpPr>
        <p:spPr bwMode="auto">
          <a:xfrm>
            <a:off x="786065" y="3212418"/>
            <a:ext cx="10443410" cy="884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endParaRPr lang="en-US" altLang="en-US" sz="13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86066" y="713838"/>
            <a:ext cx="10058398"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British Hospitality Association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Hospitality standards and operational guidance. Available at: https://www.bha.org.uk (Accessed: 10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Food Standards Agency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Food hygiene rating scheme: Guidance for businesses. Available at: https://www.food.gov.uk/business-guidance/food-hygiene-rating-scheme ( (Accessed: 1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Google Reviews (2024)</a:t>
            </a:r>
          </a:p>
          <a:p>
            <a:pPr lvl="0" defTabSz="914400" eaLnBrk="0" fontAlgn="base" hangingPunct="0">
              <a:spcBef>
                <a:spcPct val="0"/>
              </a:spcBef>
              <a:spcAft>
                <a:spcPct val="0"/>
              </a:spcAf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Red Lion – customer reviews (</a:t>
            </a:r>
            <a:r>
              <a:rPr kumimoji="0" lang="en-US" altLang="en-US" sz="14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Morriston</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Swansea). Available at</a:t>
            </a:r>
            <a:r>
              <a:rPr lang="en-US" altLang="en-US" sz="1400" dirty="0">
                <a:latin typeface="Arial" panose="020B0604020202020204" pitchFamily="34" charset="0"/>
                <a:cs typeface="Arial" panose="020B0604020202020204" pitchFamily="34" charset="0"/>
              </a:rPr>
              <a:t>: https://www.google.com/search?sca_esv=382a47cf193d7511&amp;sxsrf=ANbL-n7YcQxbTf7F3l_fBVCvf9swR4tvog:1768162291067&amp;si=AL3DRZFIhG6pAqfNLal55wUTwygCG0fClF3UxiOmgw9Hq7nbWZNcCCriGGDS0Ew_6GfXf5w2tx0cmg0gHX9r5Zq8-idf95O_g8LHP8WJoKLg3vrmoG5cbF9QRhIz3HRK5Dc2gGNThgKGuBZCCcgcObmNK4jsfv_L_1aC0uhO-cuVagHexeZsqnE%3D&amp;q=The+Red+Lion+Inn+-+JD+Wetherspoon+Reviews&amp;sa=X&amp;ved=2ahUKEwi2p47qpYSSAxXoa0EAHXbYAIEQ0bkNegQIIxAE&amp;biw=1920&amp;bih=911&amp;dpr=1&amp;aic=0 (</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Accessed: 2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Health and Safety Executive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Fire safety in the workplace. Available at: https://www.hse.gov.uk/fireandexplosion/fire-safety-in-the-workplace.htm  (Accessed: 3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Hospitality Insights (2024)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Digital ordering trends in UK pubs and restaurants. Available at: https://www.hospitalityinsights.com (Accessed: 4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Mintel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UK pub dining market report. Available at: https://www.mintel.com (Accessed: 5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Promosigns</a:t>
            </a: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Impact of signage on customer </a:t>
            </a:r>
            <a:r>
              <a:rPr kumimoji="0" lang="en-US" altLang="en-US" sz="14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behaviour</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and sales. Available at: https://www.promosigns.co.uk (Accessed: 12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5388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extBox 1"/>
          <p:cNvSpPr txBox="1"/>
          <p:nvPr/>
        </p:nvSpPr>
        <p:spPr>
          <a:xfrm>
            <a:off x="497305" y="0"/>
            <a:ext cx="3159839" cy="646331"/>
          </a:xfrm>
          <a:prstGeom prst="rect">
            <a:avLst/>
          </a:prstGeom>
          <a:noFill/>
        </p:spPr>
        <p:txBody>
          <a:bodyPr wrap="none" rtlCol="0">
            <a:spAutoFit/>
          </a:bodyPr>
          <a:lstStyle/>
          <a:p>
            <a:r>
              <a:rPr lang="en-GB" sz="3600" dirty="0" smtClean="0">
                <a:solidFill>
                  <a:schemeClr val="accent1">
                    <a:lumMod val="50000"/>
                  </a:schemeClr>
                </a:solidFill>
                <a:latin typeface="Arial" panose="020B0604020202020204" pitchFamily="34" charset="0"/>
                <a:cs typeface="Arial" panose="020B0604020202020204" pitchFamily="34" charset="0"/>
              </a:rPr>
              <a:t>Reference List</a:t>
            </a:r>
            <a:endParaRPr lang="en-GB" sz="3600" dirty="0">
              <a:solidFill>
                <a:schemeClr val="accent1">
                  <a:lumMod val="50000"/>
                </a:schemeClr>
              </a:solidFill>
              <a:latin typeface="Arial" panose="020B0604020202020204" pitchFamily="34" charset="0"/>
              <a:cs typeface="Arial" panose="020B0604020202020204" pitchFamily="34" charset="0"/>
            </a:endParaRPr>
          </a:p>
        </p:txBody>
      </p:sp>
      <p:sp>
        <p:nvSpPr>
          <p:cNvPr id="15" name="Rectangle 11"/>
          <p:cNvSpPr>
            <a:spLocks noChangeArrowheads="1"/>
          </p:cNvSpPr>
          <p:nvPr/>
        </p:nvSpPr>
        <p:spPr bwMode="auto">
          <a:xfrm>
            <a:off x="786065" y="3212418"/>
            <a:ext cx="10443410" cy="884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endParaRPr lang="en-US" altLang="en-US" sz="13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86066" y="745923"/>
            <a:ext cx="10058398"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Statista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UK consumer dining preferences and menu trends. Available at: https://www.statista.com (Accessed: 6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Swansea Council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Food hygiene ratings – Swansea region. Available at: https://</a:t>
            </a:r>
            <a:r>
              <a:rPr lang="en-US" altLang="en-US" sz="1400" dirty="0" smtClean="0">
                <a:latin typeface="Arial" panose="020B0604020202020204" pitchFamily="34" charset="0"/>
                <a:cs typeface="Arial" panose="020B0604020202020204" pitchFamily="34" charset="0"/>
              </a:rPr>
              <a:t>www.swansea.gov.uk/foodhygiene) </a:t>
            </a:r>
            <a:r>
              <a:rPr lang="en-US" altLang="en-US" sz="1400" dirty="0">
                <a:latin typeface="Arial" panose="020B0604020202020204" pitchFamily="34" charset="0"/>
                <a:cs typeface="Arial" panose="020B0604020202020204" pitchFamily="34" charset="0"/>
              </a:rPr>
              <a:t>(Accessed: 7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The Caterer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Marketing strategies in the UK pub sector. Available at: https://www.thecaterer.com/news (Accessed: 8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TripAdvisor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The Red Lion (</a:t>
            </a:r>
            <a:r>
              <a:rPr lang="en-US" altLang="en-US" sz="1400" dirty="0" err="1">
                <a:latin typeface="Arial" panose="020B0604020202020204" pitchFamily="34" charset="0"/>
                <a:cs typeface="Arial" panose="020B0604020202020204" pitchFamily="34" charset="0"/>
              </a:rPr>
              <a:t>Wetherspoons</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Morriston</a:t>
            </a:r>
            <a:r>
              <a:rPr lang="en-US" altLang="en-US" sz="1400" dirty="0">
                <a:latin typeface="Arial" panose="020B0604020202020204" pitchFamily="34" charset="0"/>
                <a:cs typeface="Arial" panose="020B0604020202020204" pitchFamily="34" charset="0"/>
              </a:rPr>
              <a:t> – customer reviews. Available at: https://www.tripadvisor.co.uk/Restaurant_Review-g3457086-d3453798-Reviews-Red_Lion-Morriston_Swansea_Swansea_County_South_Wales_Wales.html (Accessed: 9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err="1">
                <a:latin typeface="Arial" panose="020B0604020202020204" pitchFamily="34" charset="0"/>
                <a:cs typeface="Arial" panose="020B0604020202020204" pitchFamily="34" charset="0"/>
              </a:rPr>
              <a:t>UKHospitality</a:t>
            </a:r>
            <a:r>
              <a:rPr lang="en-US" altLang="en-US" sz="1400" b="1" dirty="0">
                <a:latin typeface="Arial" panose="020B0604020202020204" pitchFamily="34" charset="0"/>
                <a:cs typeface="Arial" panose="020B0604020202020204" pitchFamily="34" charset="0"/>
              </a:rPr>
              <a:t>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Hospitality standards and customer experience guidance. Available at: https://www.ukhospitality.org.uk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10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Visit Wales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Tourism and hospitality guidance for businesses. Available at: https://businesswales.gov.wales/tourism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11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Wetherspoon plc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Menu, pricing strategy and brand standards. Available at: https://www.jdwetherspoon.com/food (Accessed: 11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err="1">
                <a:latin typeface="Arial" panose="020B0604020202020204" pitchFamily="34" charset="0"/>
                <a:cs typeface="Arial" panose="020B0604020202020204" pitchFamily="34" charset="0"/>
              </a:rPr>
              <a:t>Wetherspoons</a:t>
            </a:r>
            <a:r>
              <a:rPr lang="en-US" altLang="en-US" sz="1400" b="1" dirty="0">
                <a:latin typeface="Arial" panose="020B0604020202020204" pitchFamily="34" charset="0"/>
                <a:cs typeface="Arial" panose="020B0604020202020204" pitchFamily="34" charset="0"/>
              </a:rPr>
              <a:t> plc (2025)</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Pub histories and building restoration approach. Available at: https://www.jdwetherspoon.com/pub-histories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12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Which?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Customer satisfaction in UK pub chains. Available at: https://www.which.co.uk/reviews/pubs-and-bars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11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387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
  <TotalTime>3068</TotalTime>
  <Words>2019</Words>
  <Application>Microsoft Office PowerPoint</Application>
  <PresentationFormat>Widescreen</PresentationFormat>
  <Paragraphs>101</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Gethin Pritchard</dc:creator>
  <cp:keywords/>
  <dc:description>generated using python-pptx</dc:description>
  <cp:lastModifiedBy>SP120988</cp:lastModifiedBy>
  <cp:revision>40</cp:revision>
  <dcterms:created xsi:type="dcterms:W3CDTF">2013-01-27T09:14:16Z</dcterms:created>
  <dcterms:modified xsi:type="dcterms:W3CDTF">2026-01-12T11:49:55Z</dcterms:modified>
  <cp:category/>
</cp:coreProperties>
</file>