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embeddedFontLst>
    <p:embeddedFont>
      <p:font typeface="Montserrat" pitchFamily="2" charset="77"/>
      <p:regular r:id="rId11"/>
      <p:bold r:id="rId12"/>
      <p:italic r:id="rId13"/>
      <p:boldItalic r:id="rId14"/>
    </p:embeddedFont>
    <p:embeddedFont>
      <p:font typeface="Open Sans" panose="020B0606030504020204" pitchFamily="34" charset="0"/>
      <p:regular r:id="rId15"/>
      <p:bold r:id="rId16"/>
      <p:italic r:id="rId17"/>
      <p:boldItalic r:id="rId18"/>
    </p:embeddedFont>
    <p:embeddedFont>
      <p:font typeface="Open Sans SemiBold" panose="020B0706030804020204" pitchFamily="3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9"/>
  </p:normalViewPr>
  <p:slideViewPr>
    <p:cSldViewPr snapToGrid="0">
      <p:cViewPr varScale="1">
        <p:scale>
          <a:sx n="80" d="100"/>
          <a:sy n="80" d="100"/>
        </p:scale>
        <p:origin x="1608" y="472"/>
      </p:cViewPr>
      <p:guideLst>
        <p:guide orient="horz" pos="2160"/>
        <p:guide pos="2880"/>
      </p:guideLst>
    </p:cSldViewPr>
  </p:slideViewPr>
  <p:notesTextViewPr>
    <p:cViewPr>
      <p:scale>
        <a:sx n="1" d="1"/>
        <a:sy n="1" d="1"/>
      </p:scale>
      <p:origin x="0" y="-14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presProps" Target="presProps.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font" Target="fonts/font1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Introduction</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This presentation is aimed at presenting the summary of the </a:t>
            </a:r>
            <a:r>
              <a:rPr lang="en-GB" sz="1100" b="0" i="0" u="none" strike="noStrike" cap="none" dirty="0" err="1">
                <a:solidFill>
                  <a:srgbClr val="000000"/>
                </a:solidFill>
                <a:effectLst/>
                <a:latin typeface="Arial"/>
                <a:ea typeface="Arial"/>
                <a:cs typeface="Arial"/>
                <a:sym typeface="Arial"/>
              </a:rPr>
              <a:t>RefillRight</a:t>
            </a:r>
            <a:r>
              <a:rPr lang="en-GB" sz="1100" b="0" i="0" u="none" strike="noStrike" cap="none" dirty="0">
                <a:solidFill>
                  <a:srgbClr val="000000"/>
                </a:solidFill>
                <a:effectLst/>
                <a:latin typeface="Arial"/>
                <a:ea typeface="Arial"/>
                <a:cs typeface="Arial"/>
                <a:sym typeface="Arial"/>
              </a:rPr>
              <a:t> UK business plan in a straightforward and interesting manner. Entrepreneurship requires good communication skills because an entrepreneur should be able to articulate his or her ideas to lecturers, investors and other interested parties.</a:t>
            </a:r>
            <a:endParaRPr lang="en-BD" sz="1100" b="0" i="0" u="none" strike="noStrike" cap="none" dirty="0">
              <a:solidFill>
                <a:srgbClr val="000000"/>
              </a:solidFill>
              <a:effectLst/>
              <a:latin typeface="Arial"/>
              <a:ea typeface="Arial"/>
              <a:cs typeface="Arial"/>
              <a:sym typeface="Arial"/>
            </a:endParaRPr>
          </a:p>
        </p:txBody>
      </p:sp>
      <p:sp>
        <p:nvSpPr>
          <p:cNvPr id="118" name="Google Shape;11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Business Idea and Market Opportunity</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In this slide, </a:t>
            </a:r>
            <a:r>
              <a:rPr lang="en-GB" sz="1100" b="0" i="0" u="none" strike="noStrike" cap="none" dirty="0" err="1">
                <a:solidFill>
                  <a:srgbClr val="000000"/>
                </a:solidFill>
                <a:effectLst/>
                <a:latin typeface="Arial"/>
                <a:ea typeface="Arial"/>
                <a:cs typeface="Arial"/>
                <a:sym typeface="Arial"/>
              </a:rPr>
              <a:t>RefillRight</a:t>
            </a:r>
            <a:r>
              <a:rPr lang="en-GB" sz="1100" b="0" i="0" u="none" strike="noStrike" cap="none" dirty="0">
                <a:solidFill>
                  <a:srgbClr val="000000"/>
                </a:solidFill>
                <a:effectLst/>
                <a:latin typeface="Arial"/>
                <a:ea typeface="Arial"/>
                <a:cs typeface="Arial"/>
                <a:sym typeface="Arial"/>
              </a:rPr>
              <a:t> UK is presented, and the reasons why the mobile refill service will help cut plastic waste in the UK are explained (Fayolle, 2018). It has a brief description of the single-use plastic issue and demonstrates the existence of a strong opportunity in the market, particularly among students, professionals, and environmentally aware communities who are currently trying to find more sustainable solutions.</a:t>
            </a:r>
            <a:endParaRPr lang="en-BD" sz="1100" b="0" i="0" u="none" strike="noStrike" cap="none" dirty="0">
              <a:solidFill>
                <a:srgbClr val="000000"/>
              </a:solidFill>
              <a:effectLst/>
              <a:latin typeface="Arial"/>
              <a:ea typeface="Arial"/>
              <a:cs typeface="Arial"/>
              <a:sym typeface="Arial"/>
            </a:endParaRPr>
          </a:p>
        </p:txBody>
      </p:sp>
      <p:sp>
        <p:nvSpPr>
          <p:cNvPr id="131" name="Google Shape;13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Competitive Advantage and Business Model</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current slide is devoted to the differences between </a:t>
            </a:r>
            <a:r>
              <a:rPr lang="en-GB" sz="1100" b="0" i="0" u="none" strike="noStrike" cap="none" dirty="0" err="1">
                <a:solidFill>
                  <a:srgbClr val="000000"/>
                </a:solidFill>
                <a:effectLst/>
                <a:latin typeface="Arial"/>
                <a:ea typeface="Arial"/>
                <a:cs typeface="Arial"/>
                <a:sym typeface="Arial"/>
              </a:rPr>
              <a:t>RefillRight</a:t>
            </a:r>
            <a:r>
              <a:rPr lang="en-GB" sz="1100" b="0" i="0" u="none" strike="noStrike" cap="none" dirty="0">
                <a:solidFill>
                  <a:srgbClr val="000000"/>
                </a:solidFill>
                <a:effectLst/>
                <a:latin typeface="Arial"/>
                <a:ea typeface="Arial"/>
                <a:cs typeface="Arial"/>
                <a:sym typeface="Arial"/>
              </a:rPr>
              <a:t> UK and its competitors (Kuratko and Hodgetts, 2017). It describes the mobile refill model, convenient nature of the same as compared to the fixed refill stores and the high sustainability orientation. It also describes briefly the way the business is run and how it adds value to the customers and the environment.</a:t>
            </a:r>
            <a:endParaRPr lang="en-BD" sz="1100" b="0" i="0" u="none" strike="noStrike" cap="none" dirty="0">
              <a:solidFill>
                <a:srgbClr val="000000"/>
              </a:solidFill>
              <a:effectLst/>
              <a:latin typeface="Arial"/>
              <a:ea typeface="Arial"/>
              <a:cs typeface="Arial"/>
              <a:sym typeface="Arial"/>
            </a:endParaRPr>
          </a:p>
        </p:txBody>
      </p:sp>
      <p:sp>
        <p:nvSpPr>
          <p:cNvPr id="143" name="Google Shape;14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Financial Overview and Future Potential</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This slide gives a basic description of the start up expenses, sources of funding and estimated revenue within the first year. It also emphasises on the potentials of future growth, e.g. expansion to additional cities in the UK and facilitate the national sustainability strategies, but maintains the information clear and understandable.</a:t>
            </a:r>
            <a:endParaRPr lang="en-BD" sz="1100" b="0" i="0" u="none" strike="noStrike" cap="none" dirty="0">
              <a:solidFill>
                <a:srgbClr val="000000"/>
              </a:solidFill>
              <a:effectLst/>
              <a:latin typeface="Arial"/>
              <a:ea typeface="Arial"/>
              <a:cs typeface="Arial"/>
              <a:sym typeface="Arial"/>
            </a:endParaRPr>
          </a:p>
        </p:txBody>
      </p:sp>
      <p:sp>
        <p:nvSpPr>
          <p:cNvPr id="164" name="Google Shape;16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Conclusion</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On the whole, this presentation demonstrates the role of effective verbal and visual communication in entrepreneurship. The development and presentation of the presentation also aid in bettering personal presentation which will be significant in any business and professional scenarios in the future.</a:t>
            </a:r>
            <a:endParaRPr lang="en-BD" sz="1100" b="0" i="0" u="none" strike="noStrike" cap="none" dirty="0">
              <a:solidFill>
                <a:srgbClr val="000000"/>
              </a:solidFill>
              <a:effectLst/>
              <a:latin typeface="Arial"/>
              <a:ea typeface="Arial"/>
              <a:cs typeface="Arial"/>
              <a:sym typeface="Arial"/>
            </a:endParaRPr>
          </a:p>
        </p:txBody>
      </p:sp>
      <p:sp>
        <p:nvSpPr>
          <p:cNvPr id="175" name="Google Shape;17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References</a:t>
            </a:r>
            <a:endParaRPr lang="en-BD" sz="1100" b="1" i="0" u="none" strike="noStrike" cap="none" dirty="0">
              <a:solidFill>
                <a:srgbClr val="000000"/>
              </a:solidFill>
              <a:effectLst/>
              <a:latin typeface="Arial"/>
              <a:ea typeface="Arial"/>
              <a:cs typeface="Arial"/>
              <a:sym typeface="Arial"/>
            </a:endParaRPr>
          </a:p>
          <a:p>
            <a:r>
              <a:rPr lang="en-BD" sz="1100" b="0" i="0" u="none" strike="noStrike" cap="none" dirty="0">
                <a:solidFill>
                  <a:srgbClr val="000000"/>
                </a:solidFill>
                <a:effectLst/>
                <a:latin typeface="Arial"/>
                <a:ea typeface="Arial"/>
                <a:cs typeface="Arial"/>
                <a:sym typeface="Arial"/>
              </a:rPr>
              <a:t>Fayolle, A. (2018) ‘Personal views on the future of entrepreneurship education’, in Fayolle, A. (ed.) </a:t>
            </a:r>
            <a:r>
              <a:rPr lang="en-BD" sz="1100" b="0" i="1" u="none" strike="noStrike" cap="none" dirty="0">
                <a:solidFill>
                  <a:srgbClr val="000000"/>
                </a:solidFill>
                <a:effectLst/>
                <a:latin typeface="Arial"/>
                <a:ea typeface="Arial"/>
                <a:cs typeface="Arial"/>
                <a:sym typeface="Arial"/>
              </a:rPr>
              <a:t>A research agenda for entrepreneurship education</a:t>
            </a:r>
            <a:r>
              <a:rPr lang="en-BD" sz="1100" b="0" i="0" u="none" strike="noStrike" cap="none" dirty="0">
                <a:solidFill>
                  <a:srgbClr val="000000"/>
                </a:solidFill>
                <a:effectLst/>
                <a:latin typeface="Arial"/>
                <a:ea typeface="Arial"/>
                <a:cs typeface="Arial"/>
                <a:sym typeface="Arial"/>
              </a:rPr>
              <a:t>. Cheltenham: Edward Elgar Publishing, pp. 127–138.</a:t>
            </a:r>
          </a:p>
          <a:p>
            <a:r>
              <a:rPr lang="en-BD" sz="1100" b="0" i="0" u="none" strike="noStrike" cap="none" dirty="0">
                <a:solidFill>
                  <a:srgbClr val="000000"/>
                </a:solidFill>
                <a:effectLst/>
                <a:latin typeface="Arial"/>
                <a:ea typeface="Arial"/>
                <a:cs typeface="Arial"/>
                <a:sym typeface="Arial"/>
              </a:rPr>
              <a:t>Kuratko, D.F. and Hodgetts, R.M. (2017) </a:t>
            </a:r>
            <a:r>
              <a:rPr lang="en-BD" sz="1100" b="0" i="1" u="none" strike="noStrike" cap="none" dirty="0">
                <a:solidFill>
                  <a:srgbClr val="000000"/>
                </a:solidFill>
                <a:effectLst/>
                <a:latin typeface="Arial"/>
                <a:ea typeface="Arial"/>
                <a:cs typeface="Arial"/>
                <a:sym typeface="Arial"/>
              </a:rPr>
              <a:t>Entrepreneurship: Theory, process, practice</a:t>
            </a:r>
            <a:r>
              <a:rPr lang="en-BD" sz="1100" b="0" i="0" u="none" strike="noStrike" cap="none" dirty="0">
                <a:solidFill>
                  <a:srgbClr val="000000"/>
                </a:solidFill>
                <a:effectLst/>
                <a:latin typeface="Arial"/>
                <a:ea typeface="Arial"/>
                <a:cs typeface="Arial"/>
                <a:sym typeface="Arial"/>
              </a:rPr>
              <a:t>. </a:t>
            </a:r>
            <a:r>
              <a:rPr lang="en-BD" sz="1100" b="0" i="0" u="none" strike="noStrike" cap="none">
                <a:solidFill>
                  <a:srgbClr val="000000"/>
                </a:solidFill>
                <a:effectLst/>
                <a:latin typeface="Arial"/>
                <a:ea typeface="Arial"/>
                <a:cs typeface="Arial"/>
                <a:sym typeface="Arial"/>
              </a:rPr>
              <a:t>Boston: Cengage Learning.</a:t>
            </a:r>
          </a:p>
        </p:txBody>
      </p:sp>
      <p:sp>
        <p:nvSpPr>
          <p:cNvPr id="189" name="Google Shape;18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applewebdata://C4BD5B74-5351-437C-A5D0-6C55C8D5A0AE/#_Toc218587338" TargetMode="External"/><Relationship Id="rId3" Type="http://schemas.openxmlformats.org/officeDocument/2006/relationships/image" Target="../media/image1.png"/><Relationship Id="rId7" Type="http://schemas.openxmlformats.org/officeDocument/2006/relationships/hyperlink" Target="applewebdata://C4BD5B74-5351-437C-A5D0-6C55C8D5A0AE/#_Toc218587337"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applewebdata://C4BD5B74-5351-437C-A5D0-6C55C8D5A0AE/#_Toc218587336" TargetMode="External"/><Relationship Id="rId5" Type="http://schemas.openxmlformats.org/officeDocument/2006/relationships/hyperlink" Target="applewebdata://C4BD5B74-5351-437C-A5D0-6C55C8D5A0AE/#_Toc218587335" TargetMode="External"/><Relationship Id="rId4" Type="http://schemas.openxmlformats.org/officeDocument/2006/relationships/hyperlink" Target="applewebdata://C4BD5B74-5351-437C-A5D0-6C55C8D5A0AE/#_Toc218587334" TargetMode="External"/><Relationship Id="rId9" Type="http://schemas.openxmlformats.org/officeDocument/2006/relationships/hyperlink" Target="applewebdata://C4BD5B74-5351-437C-A5D0-6C55C8D5A0AE/#_Toc218587339"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3"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85" name="Google Shape;85;p13" descr="image.png"/>
          <p:cNvPicPr preferRelativeResize="0"/>
          <p:nvPr/>
        </p:nvPicPr>
        <p:blipFill rotWithShape="1">
          <a:blip r:embed="rId4">
            <a:alphaModFix/>
          </a:blip>
          <a:srcRect/>
          <a:stretch/>
        </p:blipFill>
        <p:spPr>
          <a:xfrm>
            <a:off x="5715000" y="874546"/>
            <a:ext cx="762000" cy="762000"/>
          </a:xfrm>
          <a:prstGeom prst="rect">
            <a:avLst/>
          </a:prstGeom>
          <a:noFill/>
          <a:ln>
            <a:noFill/>
          </a:ln>
        </p:spPr>
      </p:pic>
      <p:sp>
        <p:nvSpPr>
          <p:cNvPr id="86" name="Google Shape;86;p13"/>
          <p:cNvSpPr txBox="1"/>
          <p:nvPr/>
        </p:nvSpPr>
        <p:spPr>
          <a:xfrm>
            <a:off x="572985" y="2080526"/>
            <a:ext cx="11046030" cy="4333494"/>
          </a:xfrm>
          <a:prstGeom prst="rect">
            <a:avLst/>
          </a:prstGeom>
          <a:noFill/>
          <a:ln>
            <a:noFill/>
          </a:ln>
        </p:spPr>
        <p:txBody>
          <a:bodyPr spcFirstLastPara="1" wrap="square" lIns="0" tIns="0" rIns="0" bIns="0" anchor="t" anchorCtr="0">
            <a:spAutoFit/>
          </a:bodyPr>
          <a:lstStyle/>
          <a:p>
            <a:pPr lvl="0" algn="ctr">
              <a:lnSpc>
                <a:spcPct val="110000"/>
              </a:lnSpc>
            </a:pPr>
            <a:r>
              <a:rPr lang="en-US" sz="3200" b="1" dirty="0">
                <a:solidFill>
                  <a:srgbClr val="14532D"/>
                </a:solidFill>
                <a:latin typeface="Montserrat"/>
                <a:ea typeface="Montserrat"/>
                <a:cs typeface="Montserrat"/>
                <a:sym typeface="Montserrat"/>
              </a:rPr>
              <a:t>Module Code and Title:</a:t>
            </a:r>
          </a:p>
          <a:p>
            <a:pPr lvl="0" algn="ctr">
              <a:lnSpc>
                <a:spcPct val="110000"/>
              </a:lnSpc>
            </a:pPr>
            <a:r>
              <a:rPr lang="en-US" sz="3200" b="1" dirty="0">
                <a:solidFill>
                  <a:srgbClr val="14532D"/>
                </a:solidFill>
                <a:latin typeface="Montserrat"/>
                <a:ea typeface="Montserrat"/>
                <a:cs typeface="Montserrat"/>
                <a:sym typeface="Montserrat"/>
              </a:rPr>
              <a:t>LCBB5013 Entrepreneurship</a:t>
            </a:r>
          </a:p>
          <a:p>
            <a:pPr lvl="0" algn="ctr">
              <a:lnSpc>
                <a:spcPct val="110000"/>
              </a:lnSpc>
            </a:pPr>
            <a:r>
              <a:rPr lang="en-US" sz="3200" b="1" dirty="0">
                <a:solidFill>
                  <a:srgbClr val="14532D"/>
                </a:solidFill>
                <a:latin typeface="Montserrat"/>
                <a:ea typeface="Montserrat"/>
                <a:cs typeface="Montserrat"/>
                <a:sym typeface="Montserrat"/>
              </a:rPr>
              <a:t>Portfolio</a:t>
            </a:r>
          </a:p>
          <a:p>
            <a:pPr lvl="0" algn="ctr">
              <a:lnSpc>
                <a:spcPct val="110000"/>
              </a:lnSpc>
            </a:pPr>
            <a:r>
              <a:rPr lang="en-US" sz="3200" b="1" dirty="0">
                <a:solidFill>
                  <a:srgbClr val="14532D"/>
                </a:solidFill>
                <a:latin typeface="Montserrat"/>
                <a:ea typeface="Montserrat"/>
                <a:cs typeface="Montserrat"/>
                <a:sym typeface="Montserrat"/>
              </a:rPr>
              <a:t>Task 2</a:t>
            </a:r>
          </a:p>
          <a:p>
            <a:pPr lvl="0" algn="ctr">
              <a:lnSpc>
                <a:spcPct val="110000"/>
              </a:lnSpc>
            </a:pPr>
            <a:r>
              <a:rPr lang="en-US" sz="3200" b="1" dirty="0">
                <a:solidFill>
                  <a:srgbClr val="14532D"/>
                </a:solidFill>
                <a:latin typeface="Montserrat"/>
                <a:ea typeface="Montserrat"/>
                <a:cs typeface="Montserrat"/>
                <a:sym typeface="Montserrat"/>
              </a:rPr>
              <a:t>Title:</a:t>
            </a:r>
          </a:p>
          <a:p>
            <a:pPr lvl="0" algn="ctr">
              <a:lnSpc>
                <a:spcPct val="110000"/>
              </a:lnSpc>
            </a:pPr>
            <a:r>
              <a:rPr lang="en-US" sz="3200" b="1" dirty="0">
                <a:solidFill>
                  <a:srgbClr val="14532D"/>
                </a:solidFill>
                <a:latin typeface="Montserrat"/>
                <a:ea typeface="Montserrat"/>
                <a:cs typeface="Montserrat"/>
                <a:sym typeface="Montserrat"/>
              </a:rPr>
              <a:t>Business Plan Presentation for </a:t>
            </a:r>
            <a:r>
              <a:rPr lang="en-US" sz="3200" b="1" dirty="0" err="1">
                <a:solidFill>
                  <a:srgbClr val="14532D"/>
                </a:solidFill>
                <a:latin typeface="Montserrat"/>
                <a:ea typeface="Montserrat"/>
                <a:cs typeface="Montserrat"/>
                <a:sym typeface="Montserrat"/>
              </a:rPr>
              <a:t>RefillRight</a:t>
            </a:r>
            <a:r>
              <a:rPr lang="en-US" sz="3200" b="1" dirty="0">
                <a:solidFill>
                  <a:srgbClr val="14532D"/>
                </a:solidFill>
                <a:latin typeface="Montserrat"/>
                <a:ea typeface="Montserrat"/>
                <a:cs typeface="Montserrat"/>
                <a:sym typeface="Montserrat"/>
              </a:rPr>
              <a:t> UK: Communicating a Sustainable Business Idea</a:t>
            </a:r>
          </a:p>
          <a:p>
            <a:pPr lvl="0" algn="ctr">
              <a:lnSpc>
                <a:spcPct val="110000"/>
              </a:lnSpc>
            </a:pPr>
            <a:endParaRPr lang="en-US" sz="3200" b="1" dirty="0">
              <a:solidFill>
                <a:srgbClr val="14532D"/>
              </a:solidFill>
              <a:latin typeface="Montserrat"/>
              <a:ea typeface="Montserrat"/>
              <a:cs typeface="Montserrat"/>
              <a:sym typeface="Montserra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pic>
        <p:nvPicPr>
          <p:cNvPr id="93" name="Google Shape;93;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14" name="Google Shape;114;p14"/>
          <p:cNvSpPr txBox="1"/>
          <p:nvPr/>
        </p:nvSpPr>
        <p:spPr>
          <a:xfrm>
            <a:off x="809625" y="571500"/>
            <a:ext cx="11351418" cy="4667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14532D"/>
                </a:solidFill>
                <a:latin typeface="Montserrat"/>
                <a:ea typeface="Montserrat"/>
                <a:cs typeface="Montserrat"/>
                <a:sym typeface="Montserrat"/>
              </a:rPr>
              <a:t>TABLE OF CONTENTS</a:t>
            </a:r>
            <a:endParaRPr/>
          </a:p>
        </p:txBody>
      </p:sp>
      <p:sp>
        <p:nvSpPr>
          <p:cNvPr id="115" name="Google Shape;115;p14"/>
          <p:cNvSpPr/>
          <p:nvPr/>
        </p:nvSpPr>
        <p:spPr>
          <a:xfrm>
            <a:off x="571500" y="571500"/>
            <a:ext cx="76200" cy="466725"/>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FEC92FC3-7B8C-2388-651B-E3C4F86AB877}"/>
              </a:ext>
            </a:extLst>
          </p:cNvPr>
          <p:cNvSpPr>
            <a:spLocks noChangeArrowheads="1"/>
          </p:cNvSpPr>
          <p:nvPr/>
        </p:nvSpPr>
        <p:spPr bwMode="auto">
          <a:xfrm>
            <a:off x="809625" y="1807181"/>
            <a:ext cx="7516801" cy="39013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4525"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4525"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4525"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4525"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4525"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4525"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4525"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BD" sz="2800" b="0" i="0" u="sng"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hlinkClick r:id="rId4">
                  <a:extLst>
                    <a:ext uri="{A12FA001-AC4F-418D-AE19-62706E023703}">
                      <ahyp:hlinkClr xmlns:ahyp="http://schemas.microsoft.com/office/drawing/2018/hyperlinkcolor" val="tx"/>
                    </a:ext>
                  </a:extLst>
                </a:hlinkClick>
              </a:rPr>
              <a:t>Introduction</a:t>
            </a:r>
            <a:endParaRPr kumimoji="0" lang="en-GB" altLang="en-BD" sz="1800" b="0" i="0" u="none"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BD" sz="2800" b="0" i="0" u="sng"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hlinkClick r:id="rId5">
                  <a:extLst>
                    <a:ext uri="{A12FA001-AC4F-418D-AE19-62706E023703}">
                      <ahyp:hlinkClr xmlns:ahyp="http://schemas.microsoft.com/office/drawing/2018/hyperlinkcolor" val="tx"/>
                    </a:ext>
                  </a:extLst>
                </a:hlinkClick>
              </a:rPr>
              <a:t>Business Idea and Market Opportunity</a:t>
            </a:r>
            <a:endParaRPr kumimoji="0" lang="en-GB" altLang="en-BD" sz="1800" b="0" i="0" u="none"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BD" sz="2800" b="0" i="0" u="sng"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hlinkClick r:id="rId6">
                  <a:extLst>
                    <a:ext uri="{A12FA001-AC4F-418D-AE19-62706E023703}">
                      <ahyp:hlinkClr xmlns:ahyp="http://schemas.microsoft.com/office/drawing/2018/hyperlinkcolor" val="tx"/>
                    </a:ext>
                  </a:extLst>
                </a:hlinkClick>
              </a:rPr>
              <a:t>Competitive Advantage and Business Model</a:t>
            </a:r>
            <a:endParaRPr kumimoji="0" lang="en-GB" altLang="en-BD" sz="1800" b="0" i="0" u="none"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BD" sz="2800" b="0" i="0" u="sng"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hlinkClick r:id="rId7">
                  <a:extLst>
                    <a:ext uri="{A12FA001-AC4F-418D-AE19-62706E023703}">
                      <ahyp:hlinkClr xmlns:ahyp="http://schemas.microsoft.com/office/drawing/2018/hyperlinkcolor" val="tx"/>
                    </a:ext>
                  </a:extLst>
                </a:hlinkClick>
              </a:rPr>
              <a:t>Financial Overview and Future Potential</a:t>
            </a:r>
            <a:endParaRPr kumimoji="0" lang="en-GB" altLang="en-BD" sz="1800" b="0" i="0" u="none"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BD" sz="2800" b="0" i="0" u="sng"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hlinkClick r:id="rId8">
                  <a:extLst>
                    <a:ext uri="{A12FA001-AC4F-418D-AE19-62706E023703}">
                      <ahyp:hlinkClr xmlns:ahyp="http://schemas.microsoft.com/office/drawing/2018/hyperlinkcolor" val="tx"/>
                    </a:ext>
                  </a:extLst>
                </a:hlinkClick>
              </a:rPr>
              <a:t>Conclusion</a:t>
            </a:r>
            <a:endParaRPr kumimoji="0" lang="en-GB" altLang="en-BD" sz="1800" b="0" i="0" u="none"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BD" sz="2800" b="0" i="0" u="sng"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hlinkClick r:id="rId9">
                  <a:extLst>
                    <a:ext uri="{A12FA001-AC4F-418D-AE19-62706E023703}">
                      <ahyp:hlinkClr xmlns:ahyp="http://schemas.microsoft.com/office/drawing/2018/hyperlinkcolor" val="tx"/>
                    </a:ext>
                  </a:extLst>
                </a:hlinkClick>
              </a:rPr>
              <a:t>References</a:t>
            </a:r>
            <a:endParaRPr kumimoji="0" lang="en-GB" altLang="en-BD" sz="4000" b="0" i="0" u="none" strike="noStrike" cap="none" normalizeH="0" baseline="0" dirty="0">
              <a:ln>
                <a:noFill/>
              </a:ln>
              <a:effectLst/>
              <a:latin typeface="Open Sans" panose="020B0606030504020204" pitchFamily="34" charset="0"/>
              <a:ea typeface="Open Sans" panose="020B0606030504020204" pitchFamily="34" charset="0"/>
              <a:cs typeface="Open Sans" panose="020B0606030504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pic>
        <p:nvPicPr>
          <p:cNvPr id="120" name="Google Shape;120;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21" name="Google Shape;121;p15" descr="image.png"/>
          <p:cNvPicPr preferRelativeResize="0"/>
          <p:nvPr/>
        </p:nvPicPr>
        <p:blipFill rotWithShape="1">
          <a:blip r:embed="rId4">
            <a:alphaModFix/>
          </a:blip>
          <a:srcRect/>
          <a:stretch/>
        </p:blipFill>
        <p:spPr>
          <a:xfrm>
            <a:off x="6381750" y="1697384"/>
            <a:ext cx="5238750" cy="3810000"/>
          </a:xfrm>
          <a:prstGeom prst="rect">
            <a:avLst/>
          </a:prstGeom>
          <a:noFill/>
          <a:ln>
            <a:noFill/>
          </a:ln>
        </p:spPr>
      </p:pic>
      <p:sp>
        <p:nvSpPr>
          <p:cNvPr id="122" name="Google Shape;122;p15"/>
          <p:cNvSpPr txBox="1"/>
          <p:nvPr/>
        </p:nvSpPr>
        <p:spPr>
          <a:xfrm>
            <a:off x="571500" y="2297906"/>
            <a:ext cx="5238750" cy="812530"/>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dirty="0">
                <a:solidFill>
                  <a:schemeClr val="tx1"/>
                </a:solidFill>
                <a:latin typeface="Open Sans"/>
                <a:ea typeface="Open Sans"/>
                <a:cs typeface="Open Sans"/>
                <a:sym typeface="Open Sans"/>
              </a:rPr>
              <a:t>This presentation provides a brief and clear overview of the </a:t>
            </a:r>
            <a:r>
              <a:rPr lang="en-US" sz="1650" b="0" i="0" u="none" strike="noStrike" cap="none" dirty="0" err="1">
                <a:solidFill>
                  <a:schemeClr val="tx1"/>
                </a:solidFill>
                <a:latin typeface="Open Sans"/>
                <a:ea typeface="Open Sans"/>
                <a:cs typeface="Open Sans"/>
                <a:sym typeface="Open Sans"/>
              </a:rPr>
              <a:t>RefillRight</a:t>
            </a:r>
            <a:r>
              <a:rPr lang="en-US" sz="1650" b="0" i="0" u="none" strike="noStrike" cap="none" dirty="0">
                <a:solidFill>
                  <a:schemeClr val="tx1"/>
                </a:solidFill>
                <a:latin typeface="Open Sans"/>
                <a:ea typeface="Open Sans"/>
                <a:cs typeface="Open Sans"/>
                <a:sym typeface="Open Sans"/>
              </a:rPr>
              <a:t> UK business plan.</a:t>
            </a:r>
            <a:endParaRPr dirty="0">
              <a:solidFill>
                <a:schemeClr val="tx1"/>
              </a:solidFill>
            </a:endParaRPr>
          </a:p>
        </p:txBody>
      </p:sp>
      <p:sp>
        <p:nvSpPr>
          <p:cNvPr id="123" name="Google Shape;123;p15"/>
          <p:cNvSpPr txBox="1"/>
          <p:nvPr/>
        </p:nvSpPr>
        <p:spPr>
          <a:xfrm>
            <a:off x="571500" y="3111103"/>
            <a:ext cx="523875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Effective communication is essential in entrepreneurship, as business ideas must be clearly conveyed to lecturers, investors, and stakeholders.</a:t>
            </a:r>
            <a:endParaRPr>
              <a:solidFill>
                <a:schemeClr val="tx1"/>
              </a:solidFill>
            </a:endParaRPr>
          </a:p>
        </p:txBody>
      </p:sp>
      <p:sp>
        <p:nvSpPr>
          <p:cNvPr id="124" name="Google Shape;124;p15"/>
          <p:cNvSpPr txBox="1"/>
          <p:nvPr/>
        </p:nvSpPr>
        <p:spPr>
          <a:xfrm>
            <a:off x="571500" y="4259460"/>
            <a:ext cx="523875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Strong presentation skills support the successful communication of entrepreneurial ideas (Fayolle, 2018).</a:t>
            </a:r>
            <a:endParaRPr>
              <a:solidFill>
                <a:schemeClr val="tx1"/>
              </a:solidFill>
            </a:endParaRPr>
          </a:p>
        </p:txBody>
      </p:sp>
      <p:sp>
        <p:nvSpPr>
          <p:cNvPr id="125" name="Google Shape;125;p15"/>
          <p:cNvSpPr txBox="1"/>
          <p:nvPr/>
        </p:nvSpPr>
        <p:spPr>
          <a:xfrm>
            <a:off x="6381750" y="5621684"/>
            <a:ext cx="5238750" cy="295466"/>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200" b="0" i="1" u="none" strike="noStrike" cap="none" dirty="0">
                <a:solidFill>
                  <a:schemeClr val="tx1"/>
                </a:solidFill>
                <a:latin typeface="Open Sans SemiBold"/>
                <a:ea typeface="Open Sans SemiBold"/>
                <a:cs typeface="Open Sans SemiBold"/>
                <a:sym typeface="Open Sans SemiBold"/>
              </a:rPr>
              <a:t>Fig: Effective Entrepreneurial Communication (Fayolle, 2018)</a:t>
            </a:r>
            <a:endParaRPr dirty="0">
              <a:solidFill>
                <a:schemeClr val="tx1"/>
              </a:solidFill>
            </a:endParaRPr>
          </a:p>
        </p:txBody>
      </p:sp>
      <p:pic>
        <p:nvPicPr>
          <p:cNvPr id="126" name="Google Shape;126;p15" descr="image.png"/>
          <p:cNvPicPr preferRelativeResize="0"/>
          <p:nvPr/>
        </p:nvPicPr>
        <p:blipFill rotWithShape="1">
          <a:blip r:embed="rId5">
            <a:alphaModFix/>
          </a:blip>
          <a:srcRect/>
          <a:stretch/>
        </p:blipFill>
        <p:spPr>
          <a:xfrm>
            <a:off x="6381750" y="1697384"/>
            <a:ext cx="5238750" cy="3810000"/>
          </a:xfrm>
          <a:prstGeom prst="rect">
            <a:avLst/>
          </a:prstGeom>
          <a:noFill/>
          <a:ln>
            <a:noFill/>
          </a:ln>
        </p:spPr>
      </p:pic>
      <p:sp>
        <p:nvSpPr>
          <p:cNvPr id="127" name="Google Shape;127;p15"/>
          <p:cNvSpPr txBox="1"/>
          <p:nvPr/>
        </p:nvSpPr>
        <p:spPr>
          <a:xfrm>
            <a:off x="809625" y="571500"/>
            <a:ext cx="11351418" cy="4667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14532D"/>
                </a:solidFill>
                <a:latin typeface="Montserrat"/>
                <a:ea typeface="Montserrat"/>
                <a:cs typeface="Montserrat"/>
                <a:sym typeface="Montserrat"/>
              </a:rPr>
              <a:t>INTRODUCTION</a:t>
            </a:r>
            <a:endParaRPr/>
          </a:p>
        </p:txBody>
      </p:sp>
      <p:sp>
        <p:nvSpPr>
          <p:cNvPr id="128" name="Google Shape;128;p15"/>
          <p:cNvSpPr/>
          <p:nvPr/>
        </p:nvSpPr>
        <p:spPr>
          <a:xfrm>
            <a:off x="571500" y="571500"/>
            <a:ext cx="76200" cy="466725"/>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pic>
        <p:nvPicPr>
          <p:cNvPr id="133" name="Google Shape;133;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34" name="Google Shape;134;p16"/>
          <p:cNvSpPr txBox="1"/>
          <p:nvPr/>
        </p:nvSpPr>
        <p:spPr>
          <a:xfrm>
            <a:off x="809625" y="762000"/>
            <a:ext cx="4950618" cy="1400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14532D"/>
                </a:solidFill>
                <a:latin typeface="Montserrat"/>
                <a:ea typeface="Montserrat"/>
                <a:cs typeface="Montserrat"/>
                <a:sym typeface="Montserrat"/>
              </a:rPr>
              <a:t>BUSINESS IDEA AND MARKET OPPORTUNITY</a:t>
            </a:r>
            <a:endParaRPr/>
          </a:p>
        </p:txBody>
      </p:sp>
      <p:sp>
        <p:nvSpPr>
          <p:cNvPr id="135" name="Google Shape;135;p16"/>
          <p:cNvSpPr/>
          <p:nvPr/>
        </p:nvSpPr>
        <p:spPr>
          <a:xfrm>
            <a:off x="571500" y="762000"/>
            <a:ext cx="76200" cy="1400175"/>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36" name="Google Shape;136;p16" descr="image.png"/>
          <p:cNvPicPr preferRelativeResize="0"/>
          <p:nvPr/>
        </p:nvPicPr>
        <p:blipFill rotWithShape="1">
          <a:blip r:embed="rId4">
            <a:alphaModFix/>
          </a:blip>
          <a:srcRect/>
          <a:stretch/>
        </p:blipFill>
        <p:spPr>
          <a:xfrm>
            <a:off x="6096000" y="0"/>
            <a:ext cx="6096000" cy="6858000"/>
          </a:xfrm>
          <a:prstGeom prst="rect">
            <a:avLst/>
          </a:prstGeom>
          <a:noFill/>
          <a:ln>
            <a:noFill/>
          </a:ln>
        </p:spPr>
      </p:pic>
      <p:pic>
        <p:nvPicPr>
          <p:cNvPr id="137" name="Google Shape;137;p16" descr="image.png"/>
          <p:cNvPicPr preferRelativeResize="0"/>
          <p:nvPr/>
        </p:nvPicPr>
        <p:blipFill rotWithShape="1">
          <a:blip r:embed="rId5">
            <a:alphaModFix/>
          </a:blip>
          <a:srcRect/>
          <a:stretch/>
        </p:blipFill>
        <p:spPr>
          <a:xfrm>
            <a:off x="7191375" y="6185594"/>
            <a:ext cx="4810125" cy="339030"/>
          </a:xfrm>
          <a:prstGeom prst="rect">
            <a:avLst/>
          </a:prstGeom>
          <a:noFill/>
          <a:ln>
            <a:noFill/>
          </a:ln>
        </p:spPr>
      </p:pic>
      <p:sp>
        <p:nvSpPr>
          <p:cNvPr id="138" name="Google Shape;138;p16"/>
          <p:cNvSpPr txBox="1"/>
          <p:nvPr/>
        </p:nvSpPr>
        <p:spPr>
          <a:xfrm>
            <a:off x="571500" y="2543175"/>
            <a:ext cx="4953000" cy="812530"/>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RefillRight UK is introduced as a mobile refill service designed to reduce plastic waste in the UK.</a:t>
            </a:r>
            <a:endParaRPr>
              <a:solidFill>
                <a:schemeClr val="tx1"/>
              </a:solidFill>
            </a:endParaRPr>
          </a:p>
        </p:txBody>
      </p:sp>
      <p:sp>
        <p:nvSpPr>
          <p:cNvPr id="139" name="Google Shape;139;p16"/>
          <p:cNvSpPr txBox="1"/>
          <p:nvPr/>
        </p:nvSpPr>
        <p:spPr>
          <a:xfrm>
            <a:off x="571500" y="3356371"/>
            <a:ext cx="495300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The issue of single-use plastic is highlighted as a significant environmental and market problem (Fayolle, 2018).</a:t>
            </a:r>
            <a:endParaRPr>
              <a:solidFill>
                <a:schemeClr val="tx1"/>
              </a:solidFill>
            </a:endParaRPr>
          </a:p>
        </p:txBody>
      </p:sp>
      <p:sp>
        <p:nvSpPr>
          <p:cNvPr id="140" name="Google Shape;140;p16"/>
          <p:cNvSpPr txBox="1"/>
          <p:nvPr/>
        </p:nvSpPr>
        <p:spPr>
          <a:xfrm>
            <a:off x="571500" y="4504729"/>
            <a:ext cx="495300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A clear opportunity exists among students, professionals, and environmentally conscious consumers seeking sustainable alternatives.</a:t>
            </a:r>
            <a:endParaRPr>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pic>
        <p:nvPicPr>
          <p:cNvPr id="145" name="Google Shape;145;p17"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46" name="Google Shape;146;p17" descr="image.png"/>
          <p:cNvPicPr preferRelativeResize="0"/>
          <p:nvPr/>
        </p:nvPicPr>
        <p:blipFill rotWithShape="1">
          <a:blip r:embed="rId4">
            <a:alphaModFix/>
          </a:blip>
          <a:srcRect/>
          <a:stretch/>
        </p:blipFill>
        <p:spPr>
          <a:xfrm>
            <a:off x="571500" y="1419225"/>
            <a:ext cx="5238750" cy="4643437"/>
          </a:xfrm>
          <a:prstGeom prst="rect">
            <a:avLst/>
          </a:prstGeom>
          <a:noFill/>
          <a:ln>
            <a:noFill/>
          </a:ln>
        </p:spPr>
      </p:pic>
      <p:pic>
        <p:nvPicPr>
          <p:cNvPr id="147" name="Google Shape;147;p17" descr="image.png"/>
          <p:cNvPicPr preferRelativeResize="0"/>
          <p:nvPr/>
        </p:nvPicPr>
        <p:blipFill rotWithShape="1">
          <a:blip r:embed="rId5">
            <a:alphaModFix/>
          </a:blip>
          <a:srcRect/>
          <a:stretch/>
        </p:blipFill>
        <p:spPr>
          <a:xfrm>
            <a:off x="6381750" y="1419225"/>
            <a:ext cx="5238750" cy="4855368"/>
          </a:xfrm>
          <a:prstGeom prst="rect">
            <a:avLst/>
          </a:prstGeom>
          <a:noFill/>
          <a:ln>
            <a:noFill/>
          </a:ln>
        </p:spPr>
      </p:pic>
      <p:pic>
        <p:nvPicPr>
          <p:cNvPr id="148" name="Google Shape;148;p17" descr="image.png"/>
          <p:cNvPicPr preferRelativeResize="0"/>
          <p:nvPr/>
        </p:nvPicPr>
        <p:blipFill rotWithShape="1">
          <a:blip r:embed="rId6">
            <a:alphaModFix/>
          </a:blip>
          <a:srcRect/>
          <a:stretch/>
        </p:blipFill>
        <p:spPr>
          <a:xfrm>
            <a:off x="6772275" y="3424832"/>
            <a:ext cx="4457700" cy="1714500"/>
          </a:xfrm>
          <a:prstGeom prst="rect">
            <a:avLst/>
          </a:prstGeom>
          <a:noFill/>
          <a:ln>
            <a:noFill/>
          </a:ln>
        </p:spPr>
      </p:pic>
      <p:sp>
        <p:nvSpPr>
          <p:cNvPr id="149" name="Google Shape;149;p17"/>
          <p:cNvSpPr txBox="1"/>
          <p:nvPr/>
        </p:nvSpPr>
        <p:spPr>
          <a:xfrm>
            <a:off x="962025" y="1809750"/>
            <a:ext cx="4680585" cy="3238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166534"/>
                </a:solidFill>
                <a:latin typeface="Montserrat"/>
                <a:ea typeface="Montserrat"/>
                <a:cs typeface="Montserrat"/>
                <a:sym typeface="Montserrat"/>
              </a:rPr>
              <a:t>COMPETITIVE ADVANTAGE</a:t>
            </a:r>
            <a:endParaRPr/>
          </a:p>
        </p:txBody>
      </p:sp>
      <p:sp>
        <p:nvSpPr>
          <p:cNvPr id="150" name="Google Shape;150;p17"/>
          <p:cNvSpPr txBox="1"/>
          <p:nvPr/>
        </p:nvSpPr>
        <p:spPr>
          <a:xfrm>
            <a:off x="6772275" y="1809750"/>
            <a:ext cx="4680585" cy="3238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166534"/>
                </a:solidFill>
                <a:latin typeface="Montserrat"/>
                <a:ea typeface="Montserrat"/>
                <a:cs typeface="Montserrat"/>
                <a:sym typeface="Montserrat"/>
              </a:rPr>
              <a:t>BUSINESS MODEL</a:t>
            </a:r>
            <a:endParaRPr/>
          </a:p>
        </p:txBody>
      </p:sp>
      <p:sp>
        <p:nvSpPr>
          <p:cNvPr id="151" name="Google Shape;151;p17"/>
          <p:cNvSpPr txBox="1"/>
          <p:nvPr/>
        </p:nvSpPr>
        <p:spPr>
          <a:xfrm>
            <a:off x="6772275" y="2276475"/>
            <a:ext cx="445770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dirty="0">
                <a:solidFill>
                  <a:schemeClr val="tx1"/>
                </a:solidFill>
                <a:latin typeface="Open Sans"/>
                <a:ea typeface="Open Sans"/>
                <a:cs typeface="Open Sans"/>
                <a:sym typeface="Open Sans"/>
              </a:rPr>
              <a:t>The business model demonstrates how value is created for both customers and the environment (Kuratko and Hodgetts, 2017).</a:t>
            </a:r>
            <a:endParaRPr dirty="0">
              <a:solidFill>
                <a:schemeClr val="tx1"/>
              </a:solidFill>
            </a:endParaRPr>
          </a:p>
        </p:txBody>
      </p:sp>
      <p:sp>
        <p:nvSpPr>
          <p:cNvPr id="152" name="Google Shape;152;p17"/>
          <p:cNvSpPr txBox="1"/>
          <p:nvPr/>
        </p:nvSpPr>
        <p:spPr>
          <a:xfrm>
            <a:off x="6772275" y="5253632"/>
            <a:ext cx="4457700" cy="48756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200" b="0" i="1" u="none" strike="noStrike" cap="none" dirty="0">
                <a:solidFill>
                  <a:srgbClr val="64748B"/>
                </a:solidFill>
                <a:latin typeface="Open Sans SemiBold"/>
                <a:ea typeface="Open Sans SemiBold"/>
                <a:cs typeface="Open Sans SemiBold"/>
                <a:sym typeface="Open Sans SemiBold"/>
              </a:rPr>
              <a:t>Fig: The Mobile Service Innovation (Kuratko and Hodgetts, 2017)</a:t>
            </a:r>
            <a:endParaRPr dirty="0"/>
          </a:p>
        </p:txBody>
      </p:sp>
      <p:sp>
        <p:nvSpPr>
          <p:cNvPr id="153" name="Google Shape;153;p17"/>
          <p:cNvSpPr txBox="1"/>
          <p:nvPr/>
        </p:nvSpPr>
        <p:spPr>
          <a:xfrm>
            <a:off x="1343025" y="2276475"/>
            <a:ext cx="407670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dirty="0">
                <a:solidFill>
                  <a:schemeClr val="tx1"/>
                </a:solidFill>
                <a:latin typeface="Open Sans"/>
                <a:ea typeface="Open Sans"/>
                <a:cs typeface="Open Sans"/>
                <a:sym typeface="Open Sans"/>
              </a:rPr>
              <a:t>This slide outlines how </a:t>
            </a:r>
            <a:r>
              <a:rPr lang="en-US" sz="1650" b="0" i="0" u="none" strike="noStrike" cap="none" dirty="0" err="1">
                <a:solidFill>
                  <a:schemeClr val="tx1"/>
                </a:solidFill>
                <a:latin typeface="Open Sans"/>
                <a:ea typeface="Open Sans"/>
                <a:cs typeface="Open Sans"/>
                <a:sym typeface="Open Sans"/>
              </a:rPr>
              <a:t>RefillRight</a:t>
            </a:r>
            <a:r>
              <a:rPr lang="en-US" sz="1650" b="0" i="0" u="none" strike="noStrike" cap="none" dirty="0">
                <a:solidFill>
                  <a:schemeClr val="tx1"/>
                </a:solidFill>
                <a:latin typeface="Open Sans"/>
                <a:ea typeface="Open Sans"/>
                <a:cs typeface="Open Sans"/>
                <a:sym typeface="Open Sans"/>
              </a:rPr>
              <a:t> UK differs from existing competitors (Kuratko and Hodgetts, 2017).</a:t>
            </a:r>
            <a:endParaRPr dirty="0">
              <a:solidFill>
                <a:schemeClr val="tx1"/>
              </a:solidFill>
            </a:endParaRPr>
          </a:p>
        </p:txBody>
      </p:sp>
      <p:sp>
        <p:nvSpPr>
          <p:cNvPr id="154" name="Google Shape;154;p17"/>
          <p:cNvSpPr txBox="1"/>
          <p:nvPr/>
        </p:nvSpPr>
        <p:spPr>
          <a:xfrm>
            <a:off x="1343025" y="3520082"/>
            <a:ext cx="407670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The mobile refill model offers greater convenience compared to fixed refill stores.</a:t>
            </a:r>
            <a:endParaRPr>
              <a:solidFill>
                <a:schemeClr val="tx1"/>
              </a:solidFill>
            </a:endParaRPr>
          </a:p>
        </p:txBody>
      </p:sp>
      <p:sp>
        <p:nvSpPr>
          <p:cNvPr id="155" name="Google Shape;155;p17"/>
          <p:cNvSpPr txBox="1"/>
          <p:nvPr/>
        </p:nvSpPr>
        <p:spPr>
          <a:xfrm>
            <a:off x="1343025" y="4763690"/>
            <a:ext cx="4076700" cy="812530"/>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A strong sustainability focus strengthens the value proposition.</a:t>
            </a:r>
            <a:endParaRPr>
              <a:solidFill>
                <a:schemeClr val="tx1"/>
              </a:solidFill>
            </a:endParaRPr>
          </a:p>
        </p:txBody>
      </p:sp>
      <p:pic>
        <p:nvPicPr>
          <p:cNvPr id="156" name="Google Shape;156;p17" descr="image.png"/>
          <p:cNvPicPr preferRelativeResize="0"/>
          <p:nvPr/>
        </p:nvPicPr>
        <p:blipFill rotWithShape="1">
          <a:blip r:embed="rId7">
            <a:alphaModFix/>
          </a:blip>
          <a:srcRect/>
          <a:stretch/>
        </p:blipFill>
        <p:spPr>
          <a:xfrm>
            <a:off x="6772275" y="3609570"/>
            <a:ext cx="4457700" cy="1529762"/>
          </a:xfrm>
          <a:prstGeom prst="rect">
            <a:avLst/>
          </a:prstGeom>
          <a:noFill/>
          <a:ln>
            <a:noFill/>
          </a:ln>
        </p:spPr>
      </p:pic>
      <p:sp>
        <p:nvSpPr>
          <p:cNvPr id="157" name="Google Shape;157;p17"/>
          <p:cNvSpPr txBox="1"/>
          <p:nvPr/>
        </p:nvSpPr>
        <p:spPr>
          <a:xfrm>
            <a:off x="809625" y="571500"/>
            <a:ext cx="11351418" cy="4667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14532D"/>
                </a:solidFill>
                <a:latin typeface="Montserrat"/>
                <a:ea typeface="Montserrat"/>
                <a:cs typeface="Montserrat"/>
                <a:sym typeface="Montserrat"/>
              </a:rPr>
              <a:t>COMPETITIVE ADVANTAGE AND BUSINESS MODEL</a:t>
            </a:r>
            <a:endParaRPr/>
          </a:p>
        </p:txBody>
      </p:sp>
      <p:sp>
        <p:nvSpPr>
          <p:cNvPr id="158" name="Google Shape;158;p17"/>
          <p:cNvSpPr/>
          <p:nvPr/>
        </p:nvSpPr>
        <p:spPr>
          <a:xfrm>
            <a:off x="571500" y="571500"/>
            <a:ext cx="76200" cy="466725"/>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59" name="Google Shape;159;p17" descr="image.png"/>
          <p:cNvPicPr preferRelativeResize="0"/>
          <p:nvPr/>
        </p:nvPicPr>
        <p:blipFill rotWithShape="1">
          <a:blip r:embed="rId8">
            <a:alphaModFix/>
          </a:blip>
          <a:srcRect/>
          <a:stretch/>
        </p:blipFill>
        <p:spPr>
          <a:xfrm>
            <a:off x="962025" y="2276475"/>
            <a:ext cx="228600" cy="247650"/>
          </a:xfrm>
          <a:prstGeom prst="rect">
            <a:avLst/>
          </a:prstGeom>
          <a:noFill/>
          <a:ln>
            <a:noFill/>
          </a:ln>
        </p:spPr>
      </p:pic>
      <p:pic>
        <p:nvPicPr>
          <p:cNvPr id="160" name="Google Shape;160;p17" descr="image.png"/>
          <p:cNvPicPr preferRelativeResize="0"/>
          <p:nvPr/>
        </p:nvPicPr>
        <p:blipFill rotWithShape="1">
          <a:blip r:embed="rId8">
            <a:alphaModFix/>
          </a:blip>
          <a:srcRect/>
          <a:stretch/>
        </p:blipFill>
        <p:spPr>
          <a:xfrm>
            <a:off x="962025" y="3520082"/>
            <a:ext cx="228600" cy="247650"/>
          </a:xfrm>
          <a:prstGeom prst="rect">
            <a:avLst/>
          </a:prstGeom>
          <a:noFill/>
          <a:ln>
            <a:noFill/>
          </a:ln>
        </p:spPr>
      </p:pic>
      <p:pic>
        <p:nvPicPr>
          <p:cNvPr id="161" name="Google Shape;161;p17" descr="image.png"/>
          <p:cNvPicPr preferRelativeResize="0"/>
          <p:nvPr/>
        </p:nvPicPr>
        <p:blipFill rotWithShape="1">
          <a:blip r:embed="rId8">
            <a:alphaModFix/>
          </a:blip>
          <a:srcRect/>
          <a:stretch/>
        </p:blipFill>
        <p:spPr>
          <a:xfrm>
            <a:off x="962025" y="4763690"/>
            <a:ext cx="228600" cy="2476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pic>
        <p:nvPicPr>
          <p:cNvPr id="166" name="Google Shape;166;p18"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67" name="Google Shape;167;p18" descr="image.png"/>
          <p:cNvPicPr preferRelativeResize="0"/>
          <p:nvPr/>
        </p:nvPicPr>
        <p:blipFill rotWithShape="1">
          <a:blip r:embed="rId4">
            <a:alphaModFix/>
          </a:blip>
          <a:srcRect/>
          <a:stretch/>
        </p:blipFill>
        <p:spPr>
          <a:xfrm>
            <a:off x="571500" y="2465486"/>
            <a:ext cx="11049000" cy="2774751"/>
          </a:xfrm>
          <a:prstGeom prst="rect">
            <a:avLst/>
          </a:prstGeom>
          <a:noFill/>
          <a:ln>
            <a:noFill/>
          </a:ln>
        </p:spPr>
      </p:pic>
      <p:sp>
        <p:nvSpPr>
          <p:cNvPr id="168" name="Google Shape;168;p18"/>
          <p:cNvSpPr txBox="1"/>
          <p:nvPr/>
        </p:nvSpPr>
        <p:spPr>
          <a:xfrm>
            <a:off x="571500" y="2465486"/>
            <a:ext cx="5238750" cy="812530"/>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dirty="0">
                <a:solidFill>
                  <a:schemeClr val="tx1"/>
                </a:solidFill>
                <a:latin typeface="Open Sans"/>
                <a:ea typeface="Open Sans"/>
                <a:cs typeface="Open Sans"/>
                <a:sym typeface="Open Sans"/>
              </a:rPr>
              <a:t>An overview of start-up costs, funding sources, and projected first-year revenue is presented.</a:t>
            </a:r>
            <a:endParaRPr dirty="0">
              <a:solidFill>
                <a:schemeClr val="tx1"/>
              </a:solidFill>
            </a:endParaRPr>
          </a:p>
        </p:txBody>
      </p:sp>
      <p:sp>
        <p:nvSpPr>
          <p:cNvPr id="169" name="Google Shape;169;p18"/>
          <p:cNvSpPr txBox="1"/>
          <p:nvPr/>
        </p:nvSpPr>
        <p:spPr>
          <a:xfrm>
            <a:off x="571500" y="3278683"/>
            <a:ext cx="5238750" cy="812530"/>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dirty="0">
                <a:solidFill>
                  <a:schemeClr val="tx1"/>
                </a:solidFill>
                <a:latin typeface="Open Sans"/>
                <a:ea typeface="Open Sans"/>
                <a:cs typeface="Open Sans"/>
                <a:sym typeface="Open Sans"/>
              </a:rPr>
              <a:t>Future growth opportunities include expansion into additional UK cities.</a:t>
            </a:r>
            <a:endParaRPr dirty="0">
              <a:solidFill>
                <a:schemeClr val="tx1"/>
              </a:solidFill>
            </a:endParaRPr>
          </a:p>
        </p:txBody>
      </p:sp>
      <p:sp>
        <p:nvSpPr>
          <p:cNvPr id="170" name="Google Shape;170;p18"/>
          <p:cNvSpPr txBox="1"/>
          <p:nvPr/>
        </p:nvSpPr>
        <p:spPr>
          <a:xfrm>
            <a:off x="571500" y="4091880"/>
            <a:ext cx="5238750" cy="1218795"/>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The business aligns with national sustainability objectives, supporting long-term environmental impact.</a:t>
            </a:r>
            <a:endParaRPr>
              <a:solidFill>
                <a:schemeClr val="tx1"/>
              </a:solidFill>
            </a:endParaRPr>
          </a:p>
        </p:txBody>
      </p:sp>
      <p:sp>
        <p:nvSpPr>
          <p:cNvPr id="171" name="Google Shape;171;p18"/>
          <p:cNvSpPr txBox="1"/>
          <p:nvPr/>
        </p:nvSpPr>
        <p:spPr>
          <a:xfrm>
            <a:off x="809625" y="571500"/>
            <a:ext cx="11351418" cy="4667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14532D"/>
                </a:solidFill>
                <a:latin typeface="Montserrat"/>
                <a:ea typeface="Montserrat"/>
                <a:cs typeface="Montserrat"/>
                <a:sym typeface="Montserrat"/>
              </a:rPr>
              <a:t>FINANCIAL OVERVIEW AND FUTURE POTENTIAL</a:t>
            </a:r>
            <a:endParaRPr/>
          </a:p>
        </p:txBody>
      </p:sp>
      <p:sp>
        <p:nvSpPr>
          <p:cNvPr id="172" name="Google Shape;172;p18"/>
          <p:cNvSpPr/>
          <p:nvPr/>
        </p:nvSpPr>
        <p:spPr>
          <a:xfrm>
            <a:off x="571500" y="571500"/>
            <a:ext cx="76200" cy="466725"/>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19"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78" name="Google Shape;178;p19" descr="image.png"/>
          <p:cNvPicPr preferRelativeResize="0"/>
          <p:nvPr/>
        </p:nvPicPr>
        <p:blipFill rotWithShape="1">
          <a:blip r:embed="rId4">
            <a:alphaModFix/>
          </a:blip>
          <a:srcRect/>
          <a:stretch/>
        </p:blipFill>
        <p:spPr>
          <a:xfrm>
            <a:off x="571500" y="1813619"/>
            <a:ext cx="3333750" cy="3333750"/>
          </a:xfrm>
          <a:prstGeom prst="rect">
            <a:avLst/>
          </a:prstGeom>
          <a:noFill/>
          <a:ln>
            <a:noFill/>
          </a:ln>
        </p:spPr>
      </p:pic>
      <p:pic>
        <p:nvPicPr>
          <p:cNvPr id="179" name="Google Shape;179;p19" descr="image.png"/>
          <p:cNvPicPr preferRelativeResize="0"/>
          <p:nvPr/>
        </p:nvPicPr>
        <p:blipFill rotWithShape="1">
          <a:blip r:embed="rId5">
            <a:alphaModFix/>
          </a:blip>
          <a:srcRect/>
          <a:stretch/>
        </p:blipFill>
        <p:spPr>
          <a:xfrm>
            <a:off x="4857750" y="4337446"/>
            <a:ext cx="6762750" cy="895350"/>
          </a:xfrm>
          <a:prstGeom prst="rect">
            <a:avLst/>
          </a:prstGeom>
          <a:noFill/>
          <a:ln>
            <a:noFill/>
          </a:ln>
        </p:spPr>
      </p:pic>
      <p:sp>
        <p:nvSpPr>
          <p:cNvPr id="180" name="Google Shape;180;p19"/>
          <p:cNvSpPr txBox="1"/>
          <p:nvPr/>
        </p:nvSpPr>
        <p:spPr>
          <a:xfrm>
            <a:off x="571500" y="5261669"/>
            <a:ext cx="3333750" cy="590931"/>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200" b="0" i="1" u="none" strike="noStrike" cap="none" dirty="0">
                <a:solidFill>
                  <a:schemeClr val="tx1"/>
                </a:solidFill>
                <a:latin typeface="Open Sans SemiBold"/>
                <a:ea typeface="Open Sans SemiBold"/>
                <a:cs typeface="Open Sans SemiBold"/>
                <a:sym typeface="Open Sans SemiBold"/>
              </a:rPr>
              <a:t>Fig: Promoting Sustainable Living (Fayolle, 2018)</a:t>
            </a:r>
            <a:endParaRPr dirty="0">
              <a:solidFill>
                <a:schemeClr val="tx1"/>
              </a:solidFill>
            </a:endParaRPr>
          </a:p>
        </p:txBody>
      </p:sp>
      <p:sp>
        <p:nvSpPr>
          <p:cNvPr id="181" name="Google Shape;181;p19"/>
          <p:cNvSpPr txBox="1"/>
          <p:nvPr/>
        </p:nvSpPr>
        <p:spPr>
          <a:xfrm>
            <a:off x="4857750" y="2472928"/>
            <a:ext cx="6762750" cy="812530"/>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dirty="0">
                <a:solidFill>
                  <a:schemeClr val="tx1"/>
                </a:solidFill>
                <a:latin typeface="Open Sans"/>
                <a:ea typeface="Open Sans"/>
                <a:cs typeface="Open Sans"/>
                <a:sym typeface="Open Sans"/>
              </a:rPr>
              <a:t>The presentation highlights the importance of effective verbal and visual communication in entrepreneurship.</a:t>
            </a:r>
            <a:endParaRPr dirty="0">
              <a:solidFill>
                <a:schemeClr val="tx1"/>
              </a:solidFill>
            </a:endParaRPr>
          </a:p>
        </p:txBody>
      </p:sp>
      <p:sp>
        <p:nvSpPr>
          <p:cNvPr id="182" name="Google Shape;182;p19"/>
          <p:cNvSpPr txBox="1"/>
          <p:nvPr/>
        </p:nvSpPr>
        <p:spPr>
          <a:xfrm>
            <a:off x="4857750" y="3286125"/>
            <a:ext cx="6762750" cy="812530"/>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650" b="0" i="0" u="none" strike="noStrike" cap="none">
                <a:solidFill>
                  <a:schemeClr val="tx1"/>
                </a:solidFill>
                <a:latin typeface="Open Sans"/>
                <a:ea typeface="Open Sans"/>
                <a:cs typeface="Open Sans"/>
                <a:sym typeface="Open Sans"/>
              </a:rPr>
              <a:t>Developing presentation skills is shown to be valuable for future business and professional contexts (Fayolle, 2018).</a:t>
            </a:r>
            <a:endParaRPr>
              <a:solidFill>
                <a:schemeClr val="tx1"/>
              </a:solidFill>
            </a:endParaRPr>
          </a:p>
        </p:txBody>
      </p:sp>
      <p:pic>
        <p:nvPicPr>
          <p:cNvPr id="183" name="Google Shape;183;p19" descr="image.png"/>
          <p:cNvPicPr preferRelativeResize="0"/>
          <p:nvPr/>
        </p:nvPicPr>
        <p:blipFill rotWithShape="1">
          <a:blip r:embed="rId6">
            <a:alphaModFix/>
          </a:blip>
          <a:srcRect/>
          <a:stretch/>
        </p:blipFill>
        <p:spPr>
          <a:xfrm>
            <a:off x="571500" y="1813619"/>
            <a:ext cx="3333750" cy="3333750"/>
          </a:xfrm>
          <a:prstGeom prst="rect">
            <a:avLst/>
          </a:prstGeom>
          <a:noFill/>
          <a:ln>
            <a:noFill/>
          </a:ln>
        </p:spPr>
      </p:pic>
      <p:sp>
        <p:nvSpPr>
          <p:cNvPr id="184" name="Google Shape;184;p19"/>
          <p:cNvSpPr txBox="1"/>
          <p:nvPr/>
        </p:nvSpPr>
        <p:spPr>
          <a:xfrm>
            <a:off x="4988718" y="4623196"/>
            <a:ext cx="6500812" cy="3238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100" b="1" i="0" u="none" strike="noStrike" cap="none">
                <a:solidFill>
                  <a:srgbClr val="166534"/>
                </a:solidFill>
                <a:latin typeface="Montserrat"/>
                <a:ea typeface="Montserrat"/>
                <a:cs typeface="Montserrat"/>
                <a:sym typeface="Montserrat"/>
              </a:rPr>
              <a:t>THANK YOU</a:t>
            </a:r>
            <a:endParaRPr/>
          </a:p>
        </p:txBody>
      </p:sp>
      <p:sp>
        <p:nvSpPr>
          <p:cNvPr id="185" name="Google Shape;185;p19"/>
          <p:cNvSpPr txBox="1"/>
          <p:nvPr/>
        </p:nvSpPr>
        <p:spPr>
          <a:xfrm>
            <a:off x="809625" y="571500"/>
            <a:ext cx="11351418" cy="4667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14532D"/>
                </a:solidFill>
                <a:latin typeface="Montserrat"/>
                <a:ea typeface="Montserrat"/>
                <a:cs typeface="Montserrat"/>
                <a:sym typeface="Montserrat"/>
              </a:rPr>
              <a:t>CONCLUSION</a:t>
            </a:r>
            <a:endParaRPr/>
          </a:p>
        </p:txBody>
      </p:sp>
      <p:sp>
        <p:nvSpPr>
          <p:cNvPr id="186" name="Google Shape;186;p19"/>
          <p:cNvSpPr/>
          <p:nvPr/>
        </p:nvSpPr>
        <p:spPr>
          <a:xfrm>
            <a:off x="571500" y="571500"/>
            <a:ext cx="76200" cy="466725"/>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pic>
        <p:nvPicPr>
          <p:cNvPr id="191" name="Google Shape;191;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17" name="Google Shape;217;p20"/>
          <p:cNvSpPr txBox="1"/>
          <p:nvPr/>
        </p:nvSpPr>
        <p:spPr>
          <a:xfrm>
            <a:off x="809625" y="571500"/>
            <a:ext cx="11351418" cy="4667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dirty="0">
                <a:solidFill>
                  <a:srgbClr val="14532D"/>
                </a:solidFill>
                <a:latin typeface="Montserrat"/>
                <a:ea typeface="Montserrat"/>
                <a:cs typeface="Montserrat"/>
                <a:sym typeface="Montserrat"/>
              </a:rPr>
              <a:t>REFERENCES</a:t>
            </a:r>
            <a:endParaRPr dirty="0"/>
          </a:p>
        </p:txBody>
      </p:sp>
      <p:sp>
        <p:nvSpPr>
          <p:cNvPr id="218" name="Google Shape;218;p20"/>
          <p:cNvSpPr/>
          <p:nvPr/>
        </p:nvSpPr>
        <p:spPr>
          <a:xfrm>
            <a:off x="571500" y="571500"/>
            <a:ext cx="76200" cy="466725"/>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168;p18">
            <a:extLst>
              <a:ext uri="{FF2B5EF4-FFF2-40B4-BE49-F238E27FC236}">
                <a16:creationId xmlns:a16="http://schemas.microsoft.com/office/drawing/2014/main" id="{1F48F91E-1CC9-11F5-8098-66FD44232030}"/>
              </a:ext>
            </a:extLst>
          </p:cNvPr>
          <p:cNvSpPr txBox="1"/>
          <p:nvPr/>
        </p:nvSpPr>
        <p:spPr>
          <a:xfrm>
            <a:off x="647700" y="1203460"/>
            <a:ext cx="10894218" cy="4431983"/>
          </a:xfrm>
          <a:prstGeom prst="rect">
            <a:avLst/>
          </a:prstGeom>
          <a:noFill/>
          <a:ln>
            <a:noFill/>
          </a:ln>
        </p:spPr>
        <p:txBody>
          <a:bodyPr spcFirstLastPara="1" wrap="square" lIns="0" tIns="0" rIns="0" bIns="0" anchor="t" anchorCtr="0">
            <a:spAutoFit/>
          </a:bodyPr>
          <a:lstStyle/>
          <a:p>
            <a:pPr lvl="0" algn="just">
              <a:lnSpc>
                <a:spcPct val="160000"/>
              </a:lnSpc>
            </a:pPr>
            <a:r>
              <a:rPr lang="en-US" sz="2000" dirty="0">
                <a:solidFill>
                  <a:schemeClr val="tx1"/>
                </a:solidFill>
                <a:latin typeface="Open Sans"/>
                <a:ea typeface="Open Sans"/>
                <a:cs typeface="Open Sans"/>
                <a:sym typeface="Open Sans"/>
              </a:rPr>
              <a:t>Fayolle, A. (2018) ‘Personal views on the future of entrepreneurship education’, in Fayolle, A. (ed.) A research agenda for entrepreneurship education. Cheltenham: Edward Elgar Publishing, pp. 127–138.</a:t>
            </a:r>
          </a:p>
          <a:p>
            <a:pPr lvl="0" algn="just">
              <a:lnSpc>
                <a:spcPct val="160000"/>
              </a:lnSpc>
            </a:pPr>
            <a:endParaRPr lang="en-US" sz="2000" dirty="0">
              <a:solidFill>
                <a:schemeClr val="tx1"/>
              </a:solidFill>
              <a:latin typeface="Open Sans"/>
              <a:ea typeface="Open Sans"/>
              <a:cs typeface="Open Sans"/>
              <a:sym typeface="Open Sans"/>
            </a:endParaRPr>
          </a:p>
          <a:p>
            <a:pPr lvl="0" algn="just">
              <a:lnSpc>
                <a:spcPct val="160000"/>
              </a:lnSpc>
            </a:pPr>
            <a:r>
              <a:rPr lang="en-US" sz="2000" dirty="0">
                <a:solidFill>
                  <a:schemeClr val="tx1"/>
                </a:solidFill>
                <a:latin typeface="Open Sans"/>
                <a:ea typeface="Open Sans"/>
                <a:cs typeface="Open Sans"/>
                <a:sym typeface="Open Sans"/>
              </a:rPr>
              <a:t>Kuratko, D.F. and Hodgetts, R.M. (2017) Entrepreneurship: Theory, process, practice. Boston: Cengage Learning.</a:t>
            </a:r>
          </a:p>
          <a:p>
            <a:pPr lvl="0" algn="just">
              <a:lnSpc>
                <a:spcPct val="160000"/>
              </a:lnSpc>
            </a:pPr>
            <a:endParaRPr lang="en-US" sz="2000" dirty="0">
              <a:solidFill>
                <a:schemeClr val="tx1"/>
              </a:solidFill>
              <a:latin typeface="Open Sans"/>
              <a:ea typeface="Open Sans"/>
              <a:cs typeface="Open Sans"/>
              <a:sym typeface="Open Sans"/>
            </a:endParaRPr>
          </a:p>
          <a:p>
            <a:pPr lvl="0" algn="just">
              <a:lnSpc>
                <a:spcPct val="160000"/>
              </a:lnSpc>
            </a:pPr>
            <a:endParaRPr lang="en-US" sz="2000" dirty="0">
              <a:solidFill>
                <a:schemeClr val="tx1"/>
              </a:solidFill>
              <a:latin typeface="Open Sans"/>
              <a:ea typeface="Open Sans"/>
              <a:cs typeface="Open Sans"/>
              <a:sym typeface="Open Sans"/>
            </a:endParaRPr>
          </a:p>
          <a:p>
            <a:pPr lvl="0" algn="just">
              <a:lnSpc>
                <a:spcPct val="160000"/>
              </a:lnSpc>
            </a:pPr>
            <a:endParaRPr lang="en-US" sz="2000" dirty="0">
              <a:solidFill>
                <a:schemeClr val="tx1"/>
              </a:solidFill>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793</Words>
  <Application>Microsoft Macintosh PowerPoint</Application>
  <PresentationFormat>Widescreen</PresentationFormat>
  <Paragraphs>57</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Montserrat</vt:lpstr>
      <vt:lpstr>Open Sans SemiBold</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MyPC</cp:lastModifiedBy>
  <cp:revision>2</cp:revision>
  <dcterms:modified xsi:type="dcterms:W3CDTF">2026-01-06T04:46:42Z</dcterms:modified>
</cp:coreProperties>
</file>