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61" r:id="rId2"/>
    <p:sldId id="276" r:id="rId3"/>
    <p:sldId id="272" r:id="rId4"/>
    <p:sldId id="263" r:id="rId5"/>
    <p:sldId id="274" r:id="rId6"/>
    <p:sldId id="264" r:id="rId7"/>
    <p:sldId id="275" r:id="rId8"/>
    <p:sldId id="262" r:id="rId9"/>
    <p:sldId id="271" r:id="rId10"/>
    <p:sldId id="273" r:id="rId11"/>
    <p:sldId id="270" r:id="rId12"/>
    <p:sldId id="266" r:id="rId13"/>
    <p:sldId id="268" r:id="rId14"/>
    <p:sldId id="265" r:id="rId15"/>
    <p:sldId id="256" r:id="rId16"/>
    <p:sldId id="267" r:id="rId17"/>
    <p:sldId id="269" r:id="rId18"/>
    <p:sldId id="257" r:id="rId19"/>
    <p:sldId id="260" r:id="rId20"/>
    <p:sldId id="25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19F08B-0BCB-2920-287E-1ABE232D5852}" v="1" dt="2025-01-18T23:49:25.270"/>
    <p1510:client id="{2564E6AD-BFC9-6B24-FECE-0603C89024ED}" v="2" dt="2025-01-18T20:21:50.534"/>
    <p1510:client id="{28B5D41C-B1D6-4859-7451-E33C77125CD5}" v="3051" dt="2025-01-18T18:59:00.543"/>
    <p1510:client id="{2AD4F53D-B8AA-380E-D54E-7EABB2D2654B}" v="295" dt="2025-01-18T19:28:21.294"/>
    <p1510:client id="{3F986C26-FBEF-84D6-F2C6-3799515F3CC3}" v="4" dt="2025-01-18T23:45:28.594"/>
    <p1510:client id="{42A263EA-6AA4-A9AD-8AA9-13C03BADC92E}" v="122" dt="2025-01-18T14:48:49.447"/>
    <p1510:client id="{486C45E9-7780-44BB-6021-2398ECCE795F}" v="12" dt="2025-01-18T23:14:30.028"/>
    <p1510:client id="{6A862E15-F45A-372C-AEF5-1E0EEEBB5E2C}" v="1704" dt="2025-01-18T22:59:36.641"/>
    <p1510:client id="{82245D26-F601-E537-8A04-929D986664FF}" v="141" dt="2025-01-18T20:46:19.548"/>
    <p1510:client id="{88B2D1AC-E53E-A019-029F-07086B5BE511}" v="2" dt="2025-01-18T23:47:49.844"/>
    <p1510:client id="{A5220447-5998-E92B-12AF-E43D98813C0E}" v="383" dt="2025-01-18T20:04:52.030"/>
    <p1510:client id="{AAB06863-7E1F-863C-ACA0-2413B3F7CFA9}" v="4" dt="2025-01-18T23:35:21.405"/>
    <p1510:client id="{E7FFE3E7-F1EB-7FEB-E62F-CEE21EFAEF4D}" v="2" dt="2025-01-18T23:37:16.549"/>
    <p1510:client id="{EAEF259E-0174-B4DA-99AB-D2B942A6B853}" v="5" dt="2025-01-18T23:23:05.4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CE0A1C-1005-4827-A5B7-D5DD9C79A58B}" type="datetimeFigureOut">
              <a:t>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1B5A7F-85A8-42BC-A702-7CCD4722FA70}" type="slidenum">
              <a:t>‹#›</a:t>
            </a:fld>
            <a:endParaRPr lang="en-US"/>
          </a:p>
        </p:txBody>
      </p:sp>
    </p:spTree>
    <p:extLst>
      <p:ext uri="{BB962C8B-B14F-4D97-AF65-F5344CB8AC3E}">
        <p14:creationId xmlns:p14="http://schemas.microsoft.com/office/powerpoint/2010/main" val="3920866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WHO IS DYLAN THOMAS? Visitor typology .</a:t>
            </a:r>
            <a:r>
              <a:rPr lang="en-US" err="1">
                <a:ea typeface="Calibri"/>
                <a:cs typeface="Calibri"/>
              </a:rPr>
              <a:t>refrencing</a:t>
            </a:r>
            <a:r>
              <a:rPr lang="en-US">
                <a:ea typeface="Calibri"/>
                <a:cs typeface="Calibri"/>
              </a:rPr>
              <a:t> </a:t>
            </a:r>
            <a:r>
              <a:rPr lang="en-US" err="1">
                <a:ea typeface="Calibri"/>
                <a:cs typeface="Calibri"/>
              </a:rPr>
              <a:t>dylans</a:t>
            </a:r>
            <a:r>
              <a:rPr lang="en-US">
                <a:ea typeface="Calibri"/>
                <a:cs typeface="Calibri"/>
              </a:rPr>
              <a:t> acknowledgment in films and songs could relate to younger </a:t>
            </a:r>
            <a:r>
              <a:rPr lang="en-US" err="1">
                <a:ea typeface="Calibri"/>
                <a:cs typeface="Calibri"/>
              </a:rPr>
              <a:t>genaration</a:t>
            </a:r>
            <a:r>
              <a:rPr lang="en-US">
                <a:ea typeface="Calibri"/>
                <a:cs typeface="Calibri"/>
              </a:rPr>
              <a:t>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161B5A7F-85A8-42BC-A702-7CCD4722FA70}" type="slidenum">
              <a:t>3</a:t>
            </a:fld>
            <a:endParaRPr lang="en-US"/>
          </a:p>
        </p:txBody>
      </p:sp>
    </p:spTree>
    <p:extLst>
      <p:ext uri="{BB962C8B-B14F-4D97-AF65-F5344CB8AC3E}">
        <p14:creationId xmlns:p14="http://schemas.microsoft.com/office/powerpoint/2010/main" val="2963749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BUILDING HISTORY AND LOCATION/EXESABILITY.</a:t>
            </a:r>
          </a:p>
        </p:txBody>
      </p:sp>
      <p:sp>
        <p:nvSpPr>
          <p:cNvPr id="4" name="Slide Number Placeholder 3"/>
          <p:cNvSpPr>
            <a:spLocks noGrp="1"/>
          </p:cNvSpPr>
          <p:nvPr>
            <p:ph type="sldNum" sz="quarter" idx="5"/>
          </p:nvPr>
        </p:nvSpPr>
        <p:spPr/>
        <p:txBody>
          <a:bodyPr/>
          <a:lstStyle/>
          <a:p>
            <a:fld id="{161B5A7F-85A8-42BC-A702-7CCD4722FA70}" type="slidenum">
              <a:t>4</a:t>
            </a:fld>
            <a:endParaRPr lang="en-US"/>
          </a:p>
        </p:txBody>
      </p:sp>
    </p:spTree>
    <p:extLst>
      <p:ext uri="{BB962C8B-B14F-4D97-AF65-F5344CB8AC3E}">
        <p14:creationId xmlns:p14="http://schemas.microsoft.com/office/powerpoint/2010/main" val="945750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ENTRANCE AND GIFT SHOP</a:t>
            </a:r>
          </a:p>
          <a:p>
            <a:r>
              <a:rPr lang="en-US">
                <a:ea typeface="Calibri"/>
                <a:cs typeface="Calibri"/>
              </a:rPr>
              <a:t>Gifts for all ages in gift shop price ranging from 50p upwards .great for children on </a:t>
            </a:r>
            <a:r>
              <a:rPr lang="en-US" err="1">
                <a:ea typeface="Calibri"/>
                <a:cs typeface="Calibri"/>
              </a:rPr>
              <a:t>schooltrips.you</a:t>
            </a:r>
            <a:r>
              <a:rPr lang="en-US">
                <a:ea typeface="Calibri"/>
                <a:cs typeface="Calibri"/>
              </a:rPr>
              <a:t> can </a:t>
            </a:r>
            <a:r>
              <a:rPr lang="en-US" err="1">
                <a:ea typeface="Calibri"/>
                <a:cs typeface="Calibri"/>
              </a:rPr>
              <a:t>allso</a:t>
            </a:r>
            <a:r>
              <a:rPr lang="en-US">
                <a:ea typeface="Calibri"/>
                <a:cs typeface="Calibri"/>
              </a:rPr>
              <a:t> </a:t>
            </a:r>
            <a:r>
              <a:rPr lang="en-US" err="1">
                <a:ea typeface="Calibri"/>
                <a:cs typeface="Calibri"/>
              </a:rPr>
              <a:t>perchase</a:t>
            </a:r>
            <a:r>
              <a:rPr lang="en-US">
                <a:ea typeface="Calibri"/>
                <a:cs typeface="Calibri"/>
              </a:rPr>
              <a:t> books by </a:t>
            </a:r>
            <a:r>
              <a:rPr lang="en-US" err="1">
                <a:ea typeface="Calibri"/>
                <a:cs typeface="Calibri"/>
              </a:rPr>
              <a:t>dylan</a:t>
            </a:r>
            <a:r>
              <a:rPr lang="en-US">
                <a:ea typeface="Calibri"/>
                <a:cs typeface="Calibri"/>
              </a:rPr>
              <a:t> ,history books of </a:t>
            </a:r>
            <a:r>
              <a:rPr lang="en-US" err="1">
                <a:ea typeface="Calibri"/>
                <a:cs typeface="Calibri"/>
              </a:rPr>
              <a:t>swansea</a:t>
            </a:r>
            <a:r>
              <a:rPr lang="en-US">
                <a:ea typeface="Calibri"/>
                <a:cs typeface="Calibri"/>
              </a:rPr>
              <a:t> ,posters ,postcards </a:t>
            </a:r>
            <a:r>
              <a:rPr lang="en-US" err="1">
                <a:ea typeface="Calibri"/>
                <a:cs typeface="Calibri"/>
              </a:rPr>
              <a:t>ect.</a:t>
            </a:r>
          </a:p>
          <a:p>
            <a:r>
              <a:rPr lang="en-US">
                <a:ea typeface="Calibri"/>
                <a:cs typeface="Calibri"/>
              </a:rPr>
              <a:t>Friendly and informative staff ,</a:t>
            </a:r>
            <a:r>
              <a:rPr lang="en-US" err="1">
                <a:ea typeface="Calibri"/>
                <a:cs typeface="Calibri"/>
              </a:rPr>
              <a:t>exesible</a:t>
            </a:r>
            <a:r>
              <a:rPr lang="en-US">
                <a:ea typeface="Calibri"/>
                <a:cs typeface="Calibri"/>
              </a:rPr>
              <a:t> for </a:t>
            </a:r>
            <a:r>
              <a:rPr lang="en-US" err="1">
                <a:ea typeface="Calibri"/>
                <a:cs typeface="Calibri"/>
              </a:rPr>
              <a:t>wheelchares</a:t>
            </a:r>
            <a:r>
              <a:rPr lang="en-US">
                <a:ea typeface="Calibri"/>
                <a:cs typeface="Calibri"/>
              </a:rPr>
              <a:t> and </a:t>
            </a:r>
            <a:r>
              <a:rPr lang="en-US" err="1">
                <a:ea typeface="Calibri"/>
                <a:cs typeface="Calibri"/>
              </a:rPr>
              <a:t>buggys</a:t>
            </a:r>
            <a:r>
              <a:rPr lang="en-US">
                <a:ea typeface="Calibri"/>
                <a:cs typeface="Calibri"/>
              </a:rPr>
              <a:t> as all on ground floor including </a:t>
            </a:r>
            <a:r>
              <a:rPr lang="en-US" err="1">
                <a:ea typeface="Calibri"/>
                <a:cs typeface="Calibri"/>
              </a:rPr>
              <a:t>toilets.woman</a:t>
            </a:r>
            <a:r>
              <a:rPr lang="en-US">
                <a:ea typeface="Calibri"/>
                <a:cs typeface="Calibri"/>
              </a:rPr>
              <a:t> toilets wear very clean and have </a:t>
            </a:r>
            <a:r>
              <a:rPr lang="en-US" err="1">
                <a:ea typeface="Calibri"/>
                <a:cs typeface="Calibri"/>
              </a:rPr>
              <a:t>complimentry</a:t>
            </a:r>
            <a:r>
              <a:rPr lang="en-US">
                <a:ea typeface="Calibri"/>
                <a:cs typeface="Calibri"/>
              </a:rPr>
              <a:t> </a:t>
            </a:r>
            <a:r>
              <a:rPr lang="en-US" err="1">
                <a:ea typeface="Calibri"/>
                <a:cs typeface="Calibri"/>
              </a:rPr>
              <a:t>sanutry</a:t>
            </a:r>
            <a:r>
              <a:rPr lang="en-US">
                <a:ea typeface="Calibri"/>
                <a:cs typeface="Calibri"/>
              </a:rPr>
              <a:t> products </a:t>
            </a:r>
            <a:r>
              <a:rPr lang="en-US" err="1">
                <a:ea typeface="Calibri"/>
                <a:cs typeface="Calibri"/>
              </a:rPr>
              <a:t>avalable</a:t>
            </a:r>
            <a:r>
              <a:rPr lang="en-US">
                <a:ea typeface="Calibri"/>
                <a:cs typeface="Calibri"/>
              </a:rPr>
              <a:t>.</a:t>
            </a:r>
          </a:p>
        </p:txBody>
      </p:sp>
      <p:sp>
        <p:nvSpPr>
          <p:cNvPr id="4" name="Slide Number Placeholder 3"/>
          <p:cNvSpPr>
            <a:spLocks noGrp="1"/>
          </p:cNvSpPr>
          <p:nvPr>
            <p:ph type="sldNum" sz="quarter" idx="5"/>
          </p:nvPr>
        </p:nvSpPr>
        <p:spPr/>
        <p:txBody>
          <a:bodyPr/>
          <a:lstStyle/>
          <a:p>
            <a:fld id="{161B5A7F-85A8-42BC-A702-7CCD4722FA70}" type="slidenum">
              <a:t>5</a:t>
            </a:fld>
            <a:endParaRPr lang="en-US"/>
          </a:p>
        </p:txBody>
      </p:sp>
    </p:spTree>
    <p:extLst>
      <p:ext uri="{BB962C8B-B14F-4D97-AF65-F5344CB8AC3E}">
        <p14:creationId xmlns:p14="http://schemas.microsoft.com/office/powerpoint/2010/main" val="580771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GUEST BOOK ASKING FOR FEED BACK</a:t>
            </a:r>
          </a:p>
          <a:p>
            <a:r>
              <a:rPr lang="en-US">
                <a:ea typeface="Calibri"/>
                <a:cs typeface="Calibri"/>
              </a:rPr>
              <a:t>MOST COMMENTS COMPLIMANTRY BUT DID ALSO MENTION THE TEMPRITURE OF THE BUILDING AND NO WEAR TO GET HOT DRINK AS CAFÉ CLOSED</a:t>
            </a:r>
          </a:p>
          <a:p>
            <a:r>
              <a:rPr lang="en-US">
                <a:ea typeface="Calibri"/>
                <a:cs typeface="Calibri"/>
              </a:rPr>
              <a:t>Donation box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161B5A7F-85A8-42BC-A702-7CCD4722FA70}" type="slidenum">
              <a:t>6</a:t>
            </a:fld>
            <a:endParaRPr lang="en-US"/>
          </a:p>
        </p:txBody>
      </p:sp>
    </p:spTree>
    <p:extLst>
      <p:ext uri="{BB962C8B-B14F-4D97-AF65-F5344CB8AC3E}">
        <p14:creationId xmlns:p14="http://schemas.microsoft.com/office/powerpoint/2010/main" val="13137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Bilingual </a:t>
            </a:r>
            <a:r>
              <a:rPr lang="en-US" err="1">
                <a:ea typeface="Calibri"/>
                <a:cs typeface="Calibri"/>
              </a:rPr>
              <a:t>sighns.VISITORS</a:t>
            </a:r>
            <a:r>
              <a:rPr lang="en-US">
                <a:ea typeface="Calibri"/>
                <a:cs typeface="Calibri"/>
              </a:rPr>
              <a:t> CAN EXPECT TO SEE PHOTOGRAPHS OF DYLAN FROM  CHILDHOOD TO DEATH BEAD , INTERACTIVE DISPLAYS,AUDIO RECORDINGS further </a:t>
            </a:r>
            <a:r>
              <a:rPr lang="en-US" err="1">
                <a:ea typeface="Calibri"/>
                <a:cs typeface="Calibri"/>
              </a:rPr>
              <a:t>emursing</a:t>
            </a:r>
            <a:r>
              <a:rPr lang="en-US">
                <a:ea typeface="Calibri"/>
                <a:cs typeface="Calibri"/>
              </a:rPr>
              <a:t> the customer in to the </a:t>
            </a:r>
            <a:r>
              <a:rPr lang="en-US" err="1">
                <a:ea typeface="Calibri"/>
                <a:cs typeface="Calibri"/>
              </a:rPr>
              <a:t>experiance</a:t>
            </a:r>
          </a:p>
        </p:txBody>
      </p:sp>
      <p:sp>
        <p:nvSpPr>
          <p:cNvPr id="4" name="Slide Number Placeholder 3"/>
          <p:cNvSpPr>
            <a:spLocks noGrp="1"/>
          </p:cNvSpPr>
          <p:nvPr>
            <p:ph type="sldNum" sz="quarter" idx="5"/>
          </p:nvPr>
        </p:nvSpPr>
        <p:spPr/>
        <p:txBody>
          <a:bodyPr/>
          <a:lstStyle/>
          <a:p>
            <a:fld id="{161B5A7F-85A8-42BC-A702-7CCD4722FA70}" type="slidenum">
              <a:t>7</a:t>
            </a:fld>
            <a:endParaRPr lang="en-US"/>
          </a:p>
        </p:txBody>
      </p:sp>
    </p:spTree>
    <p:extLst>
      <p:ext uri="{BB962C8B-B14F-4D97-AF65-F5344CB8AC3E}">
        <p14:creationId xmlns:p14="http://schemas.microsoft.com/office/powerpoint/2010/main" val="2917473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is the original door that was </a:t>
            </a:r>
            <a:r>
              <a:rPr lang="en-US" err="1">
                <a:ea typeface="Calibri"/>
                <a:cs typeface="Calibri"/>
              </a:rPr>
              <a:t>atached</a:t>
            </a:r>
            <a:r>
              <a:rPr lang="en-US">
                <a:ea typeface="Calibri"/>
                <a:cs typeface="Calibri"/>
              </a:rPr>
              <a:t> to Dylan </a:t>
            </a:r>
            <a:r>
              <a:rPr lang="en-US" err="1">
                <a:ea typeface="Calibri"/>
                <a:cs typeface="Calibri"/>
              </a:rPr>
              <a:t>thomas</a:t>
            </a:r>
            <a:r>
              <a:rPr lang="en-US">
                <a:ea typeface="Calibri"/>
                <a:cs typeface="Calibri"/>
              </a:rPr>
              <a:t> boat house in </a:t>
            </a:r>
            <a:r>
              <a:rPr lang="en-US" err="1">
                <a:ea typeface="Calibri"/>
                <a:cs typeface="Calibri"/>
              </a:rPr>
              <a:t>larn.During</a:t>
            </a:r>
            <a:r>
              <a:rPr lang="en-US">
                <a:ea typeface="Calibri"/>
                <a:cs typeface="Calibri"/>
              </a:rPr>
              <a:t> the </a:t>
            </a:r>
            <a:r>
              <a:rPr lang="en-US" err="1">
                <a:ea typeface="Calibri"/>
                <a:cs typeface="Calibri"/>
              </a:rPr>
              <a:t>renavation</a:t>
            </a:r>
            <a:r>
              <a:rPr lang="en-US">
                <a:ea typeface="Calibri"/>
                <a:cs typeface="Calibri"/>
              </a:rPr>
              <a:t> of the bat house </a:t>
            </a:r>
            <a:r>
              <a:rPr lang="en-US" err="1">
                <a:ea typeface="Calibri"/>
                <a:cs typeface="Calibri"/>
              </a:rPr>
              <a:t>thie</a:t>
            </a:r>
            <a:r>
              <a:rPr lang="en-US">
                <a:ea typeface="Calibri"/>
                <a:cs typeface="Calibri"/>
              </a:rPr>
              <a:t> was discover in a skip and salvaged to display in the </a:t>
            </a:r>
            <a:r>
              <a:rPr lang="en-US" err="1">
                <a:ea typeface="Calibri"/>
                <a:cs typeface="Calibri"/>
              </a:rPr>
              <a:t>exebition</a:t>
            </a:r>
            <a:r>
              <a:rPr lang="en-US">
                <a:ea typeface="Calibri"/>
                <a:cs typeface="Calibri"/>
              </a:rPr>
              <a:t>.</a:t>
            </a:r>
          </a:p>
        </p:txBody>
      </p:sp>
      <p:sp>
        <p:nvSpPr>
          <p:cNvPr id="4" name="Slide Number Placeholder 3"/>
          <p:cNvSpPr>
            <a:spLocks noGrp="1"/>
          </p:cNvSpPr>
          <p:nvPr>
            <p:ph type="sldNum" sz="quarter" idx="5"/>
          </p:nvPr>
        </p:nvSpPr>
        <p:spPr/>
        <p:txBody>
          <a:bodyPr/>
          <a:lstStyle/>
          <a:p>
            <a:fld id="{161B5A7F-85A8-42BC-A702-7CCD4722FA70}" type="slidenum">
              <a:t>8</a:t>
            </a:fld>
            <a:endParaRPr lang="en-US"/>
          </a:p>
        </p:txBody>
      </p:sp>
    </p:spTree>
    <p:extLst>
      <p:ext uri="{BB962C8B-B14F-4D97-AF65-F5344CB8AC3E}">
        <p14:creationId xmlns:p14="http://schemas.microsoft.com/office/powerpoint/2010/main" val="1032388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You are able to see the  original work of </a:t>
            </a:r>
            <a:r>
              <a:rPr lang="en-US" err="1">
                <a:ea typeface="Calibri"/>
                <a:cs typeface="Calibri"/>
              </a:rPr>
              <a:t>dylan</a:t>
            </a:r>
            <a:r>
              <a:rPr lang="en-US">
                <a:ea typeface="Calibri"/>
                <a:cs typeface="Calibri"/>
              </a:rPr>
              <a:t>.</a:t>
            </a:r>
          </a:p>
        </p:txBody>
      </p:sp>
      <p:sp>
        <p:nvSpPr>
          <p:cNvPr id="4" name="Slide Number Placeholder 3"/>
          <p:cNvSpPr>
            <a:spLocks noGrp="1"/>
          </p:cNvSpPr>
          <p:nvPr>
            <p:ph type="sldNum" sz="quarter" idx="5"/>
          </p:nvPr>
        </p:nvSpPr>
        <p:spPr/>
        <p:txBody>
          <a:bodyPr/>
          <a:lstStyle/>
          <a:p>
            <a:fld id="{161B5A7F-85A8-42BC-A702-7CCD4722FA70}" type="slidenum">
              <a:t>9</a:t>
            </a:fld>
            <a:endParaRPr lang="en-US"/>
          </a:p>
        </p:txBody>
      </p:sp>
    </p:spTree>
    <p:extLst>
      <p:ext uri="{BB962C8B-B14F-4D97-AF65-F5344CB8AC3E}">
        <p14:creationId xmlns:p14="http://schemas.microsoft.com/office/powerpoint/2010/main" val="17320340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Fun interactive games to keep little ones entertained and the venue </a:t>
            </a:r>
            <a:r>
              <a:rPr lang="en-US" err="1">
                <a:ea typeface="Calibri"/>
                <a:cs typeface="Calibri"/>
              </a:rPr>
              <a:t>relivent</a:t>
            </a:r>
            <a:r>
              <a:rPr lang="en-US">
                <a:ea typeface="Calibri"/>
                <a:cs typeface="Calibri"/>
              </a:rPr>
              <a:t>.</a:t>
            </a:r>
          </a:p>
        </p:txBody>
      </p:sp>
      <p:sp>
        <p:nvSpPr>
          <p:cNvPr id="4" name="Slide Number Placeholder 3"/>
          <p:cNvSpPr>
            <a:spLocks noGrp="1"/>
          </p:cNvSpPr>
          <p:nvPr>
            <p:ph type="sldNum" sz="quarter" idx="5"/>
          </p:nvPr>
        </p:nvSpPr>
        <p:spPr/>
        <p:txBody>
          <a:bodyPr/>
          <a:lstStyle/>
          <a:p>
            <a:fld id="{161B5A7F-85A8-42BC-A702-7CCD4722FA70}" type="slidenum">
              <a:t>11</a:t>
            </a:fld>
            <a:endParaRPr lang="en-US"/>
          </a:p>
        </p:txBody>
      </p:sp>
    </p:spTree>
    <p:extLst>
      <p:ext uri="{BB962C8B-B14F-4D97-AF65-F5344CB8AC3E}">
        <p14:creationId xmlns:p14="http://schemas.microsoft.com/office/powerpoint/2010/main" val="1173195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ea typeface="Calibri"/>
                <a:cs typeface="Calibri"/>
              </a:rPr>
              <a:t>Bilingwel</a:t>
            </a:r>
            <a:r>
              <a:rPr lang="en-US">
                <a:ea typeface="Calibri"/>
                <a:cs typeface="Calibri"/>
              </a:rPr>
              <a:t> interactive screens</a:t>
            </a:r>
          </a:p>
        </p:txBody>
      </p:sp>
      <p:sp>
        <p:nvSpPr>
          <p:cNvPr id="4" name="Slide Number Placeholder 3"/>
          <p:cNvSpPr>
            <a:spLocks noGrp="1"/>
          </p:cNvSpPr>
          <p:nvPr>
            <p:ph type="sldNum" sz="quarter" idx="5"/>
          </p:nvPr>
        </p:nvSpPr>
        <p:spPr/>
        <p:txBody>
          <a:bodyPr/>
          <a:lstStyle/>
          <a:p>
            <a:fld id="{161B5A7F-85A8-42BC-A702-7CCD4722FA70}" type="slidenum">
              <a:t>14</a:t>
            </a:fld>
            <a:endParaRPr lang="en-US"/>
          </a:p>
        </p:txBody>
      </p:sp>
    </p:spTree>
    <p:extLst>
      <p:ext uri="{BB962C8B-B14F-4D97-AF65-F5344CB8AC3E}">
        <p14:creationId xmlns:p14="http://schemas.microsoft.com/office/powerpoint/2010/main" val="2311821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Check list</a:t>
            </a:r>
          </a:p>
        </p:txBody>
      </p:sp>
      <p:sp>
        <p:nvSpPr>
          <p:cNvPr id="4" name="Slide Number Placeholder 3"/>
          <p:cNvSpPr>
            <a:spLocks noGrp="1"/>
          </p:cNvSpPr>
          <p:nvPr>
            <p:ph type="sldNum" sz="quarter" idx="5"/>
          </p:nvPr>
        </p:nvSpPr>
        <p:spPr/>
        <p:txBody>
          <a:bodyPr/>
          <a:lstStyle/>
          <a:p>
            <a:fld id="{161B5A7F-85A8-42BC-A702-7CCD4722FA70}" type="slidenum">
              <a:rPr lang="en-US"/>
              <a:t>17</a:t>
            </a:fld>
            <a:endParaRPr lang="en-US"/>
          </a:p>
        </p:txBody>
      </p:sp>
    </p:spTree>
    <p:extLst>
      <p:ext uri="{BB962C8B-B14F-4D97-AF65-F5344CB8AC3E}">
        <p14:creationId xmlns:p14="http://schemas.microsoft.com/office/powerpoint/2010/main" val="383438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161B5A7F-85A8-42BC-A702-7CCD4722FA70}" type="slidenum">
              <a:t>18</a:t>
            </a:fld>
            <a:endParaRPr lang="en-US"/>
          </a:p>
        </p:txBody>
      </p:sp>
    </p:spTree>
    <p:extLst>
      <p:ext uri="{BB962C8B-B14F-4D97-AF65-F5344CB8AC3E}">
        <p14:creationId xmlns:p14="http://schemas.microsoft.com/office/powerpoint/2010/main" val="677183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Suggestions </a:t>
            </a:r>
          </a:p>
        </p:txBody>
      </p:sp>
      <p:sp>
        <p:nvSpPr>
          <p:cNvPr id="4" name="Slide Number Placeholder 3"/>
          <p:cNvSpPr>
            <a:spLocks noGrp="1"/>
          </p:cNvSpPr>
          <p:nvPr>
            <p:ph type="sldNum" sz="quarter" idx="5"/>
          </p:nvPr>
        </p:nvSpPr>
        <p:spPr/>
        <p:txBody>
          <a:bodyPr/>
          <a:lstStyle/>
          <a:p>
            <a:fld id="{161B5A7F-85A8-42BC-A702-7CCD4722FA70}" type="slidenum">
              <a:t>19</a:t>
            </a:fld>
            <a:endParaRPr lang="en-US"/>
          </a:p>
        </p:txBody>
      </p:sp>
    </p:spTree>
    <p:extLst>
      <p:ext uri="{BB962C8B-B14F-4D97-AF65-F5344CB8AC3E}">
        <p14:creationId xmlns:p14="http://schemas.microsoft.com/office/powerpoint/2010/main" val="2900780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sv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20250117_133110.jpg">
            <a:extLst>
              <a:ext uri="{FF2B5EF4-FFF2-40B4-BE49-F238E27FC236}">
                <a16:creationId xmlns:a16="http://schemas.microsoft.com/office/drawing/2014/main" id="{1B312D8B-214D-3657-0E97-22AAE641010B}"/>
              </a:ext>
            </a:extLst>
          </p:cNvPr>
          <p:cNvPicPr>
            <a:picLocks noChangeAspect="1"/>
          </p:cNvPicPr>
          <p:nvPr/>
        </p:nvPicPr>
        <p:blipFill>
          <a:blip r:embed="rId2"/>
          <a:srcRect t="10353" r="-1" b="4834"/>
          <a:stretch/>
        </p:blipFill>
        <p:spPr>
          <a:xfrm>
            <a:off x="-1" y="10"/>
            <a:ext cx="12228129" cy="4666928"/>
          </a:xfrm>
          <a:prstGeom prst="rect">
            <a:avLst/>
          </a:prstGeom>
        </p:spPr>
      </p:pic>
      <p:grpSp>
        <p:nvGrpSpPr>
          <p:cNvPr id="41" name="Group 40">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36" name="Freeform: Shape 35">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39" name="Freeform: Shape 38">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0D38EEB7-0622-E0EE-FEAA-4158075B78D6}"/>
              </a:ext>
            </a:extLst>
          </p:cNvPr>
          <p:cNvSpPr>
            <a:spLocks noGrp="1"/>
          </p:cNvSpPr>
          <p:nvPr>
            <p:ph type="title"/>
          </p:nvPr>
        </p:nvSpPr>
        <p:spPr>
          <a:xfrm>
            <a:off x="804672" y="4551037"/>
            <a:ext cx="5021782" cy="1509931"/>
          </a:xfrm>
        </p:spPr>
        <p:txBody>
          <a:bodyPr>
            <a:normAutofit/>
          </a:bodyPr>
          <a:lstStyle/>
          <a:p>
            <a:r>
              <a:rPr lang="en-US" sz="3600" u="sng">
                <a:solidFill>
                  <a:schemeClr val="tx2"/>
                </a:solidFill>
              </a:rPr>
              <a:t>Assignment two</a:t>
            </a:r>
            <a:br>
              <a:rPr lang="en-US" sz="3600"/>
            </a:br>
            <a:r>
              <a:rPr lang="en-US" sz="3600" u="sng">
                <a:solidFill>
                  <a:schemeClr val="tx2"/>
                </a:solidFill>
              </a:rPr>
              <a:t>recorded presentatio</a:t>
            </a:r>
            <a:r>
              <a:rPr lang="en-US" sz="3600">
                <a:solidFill>
                  <a:schemeClr val="tx2"/>
                </a:solidFill>
              </a:rPr>
              <a:t>n </a:t>
            </a:r>
          </a:p>
        </p:txBody>
      </p:sp>
      <p:sp>
        <p:nvSpPr>
          <p:cNvPr id="8" name="Content Placeholder 7">
            <a:extLst>
              <a:ext uri="{FF2B5EF4-FFF2-40B4-BE49-F238E27FC236}">
                <a16:creationId xmlns:a16="http://schemas.microsoft.com/office/drawing/2014/main" id="{0C54761B-B41E-3960-5708-49E5EA424214}"/>
              </a:ext>
            </a:extLst>
          </p:cNvPr>
          <p:cNvSpPr>
            <a:spLocks noGrp="1"/>
          </p:cNvSpPr>
          <p:nvPr>
            <p:ph idx="1"/>
          </p:nvPr>
        </p:nvSpPr>
        <p:spPr>
          <a:xfrm>
            <a:off x="5837400" y="4124834"/>
            <a:ext cx="5740071" cy="2723969"/>
          </a:xfrm>
        </p:spPr>
        <p:txBody>
          <a:bodyPr vert="horz" lIns="91440" tIns="45720" rIns="91440" bIns="45720" rtlCol="0" anchor="ctr">
            <a:normAutofit/>
          </a:bodyPr>
          <a:lstStyle/>
          <a:p>
            <a:r>
              <a:rPr lang="en-US" sz="1800">
                <a:solidFill>
                  <a:schemeClr val="tx2"/>
                </a:solidFill>
              </a:rPr>
              <a:t>Tourism,  events ,and leisure industry</a:t>
            </a:r>
          </a:p>
          <a:p>
            <a:r>
              <a:rPr lang="en-US" sz="1800">
                <a:solidFill>
                  <a:schemeClr val="tx2"/>
                </a:solidFill>
              </a:rPr>
              <a:t>Course lecturer- Deborah Jenkins</a:t>
            </a:r>
          </a:p>
          <a:p>
            <a:r>
              <a:rPr lang="en-US" sz="1800">
                <a:solidFill>
                  <a:schemeClr val="tx2"/>
                </a:solidFill>
              </a:rPr>
              <a:t>Student- Beck Donovan-Morgan</a:t>
            </a:r>
          </a:p>
          <a:p>
            <a:r>
              <a:rPr lang="en-US" sz="1800">
                <a:solidFill>
                  <a:schemeClr val="tx2"/>
                </a:solidFill>
              </a:rPr>
              <a:t>Student I.D  0650627</a:t>
            </a:r>
          </a:p>
          <a:p>
            <a:r>
              <a:rPr lang="en-US" sz="1800">
                <a:solidFill>
                  <a:schemeClr val="tx2"/>
                </a:solidFill>
              </a:rPr>
              <a:t>Deadline 18th January 2025</a:t>
            </a:r>
          </a:p>
        </p:txBody>
      </p:sp>
      <p:pic>
        <p:nvPicPr>
          <p:cNvPr id="5" name="Graphic 4">
            <a:extLst>
              <a:ext uri="{FF2B5EF4-FFF2-40B4-BE49-F238E27FC236}">
                <a16:creationId xmlns:a16="http://schemas.microsoft.com/office/drawing/2014/main" id="{D8852204-774F-2296-E3B0-46FFCA061EE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pic>
        <p:nvPicPr>
          <p:cNvPr id="6" name="Graphic 5">
            <a:extLst>
              <a:ext uri="{FF2B5EF4-FFF2-40B4-BE49-F238E27FC236}">
                <a16:creationId xmlns:a16="http://schemas.microsoft.com/office/drawing/2014/main" id="{A142D86F-5B3A-1FF8-6752-51E6B4849C4C}"/>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pic>
        <p:nvPicPr>
          <p:cNvPr id="3" name="Graphic 2">
            <a:extLst>
              <a:ext uri="{FF2B5EF4-FFF2-40B4-BE49-F238E27FC236}">
                <a16:creationId xmlns:a16="http://schemas.microsoft.com/office/drawing/2014/main" id="{BF53750E-D460-2C81-CD51-742966F0678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pic>
        <p:nvPicPr>
          <p:cNvPr id="7" name="Graphic 6">
            <a:extLst>
              <a:ext uri="{FF2B5EF4-FFF2-40B4-BE49-F238E27FC236}">
                <a16:creationId xmlns:a16="http://schemas.microsoft.com/office/drawing/2014/main" id="{E1192234-30FC-C098-1E9B-64752BBEB63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8771677" y="4385943"/>
            <a:ext cx="4334932" cy="2438399"/>
          </a:xfrm>
          <a:prstGeom prst="rect">
            <a:avLst/>
          </a:prstGeom>
          <a:effectLst/>
        </p:spPr>
      </p:pic>
    </p:spTree>
    <p:extLst>
      <p:ext uri="{BB962C8B-B14F-4D97-AF65-F5344CB8AC3E}">
        <p14:creationId xmlns:p14="http://schemas.microsoft.com/office/powerpoint/2010/main" val="3053243640"/>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E6671AF-110C-4E4D-BEB4-1323A3136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B2DCC-17B6-60D9-AC8B-7C25D3A01138}"/>
              </a:ext>
            </a:extLst>
          </p:cNvPr>
          <p:cNvSpPr>
            <a:spLocks noGrp="1"/>
          </p:cNvSpPr>
          <p:nvPr>
            <p:ph type="title"/>
          </p:nvPr>
        </p:nvSpPr>
        <p:spPr>
          <a:xfrm>
            <a:off x="761802" y="310895"/>
            <a:ext cx="4889190" cy="2121408"/>
          </a:xfrm>
        </p:spPr>
        <p:txBody>
          <a:bodyPr anchor="ctr">
            <a:normAutofit/>
          </a:bodyPr>
          <a:lstStyle/>
          <a:p>
            <a:r>
              <a:rPr lang="en-US" sz="4000"/>
              <a:t>The Dylan Thomas center is a free Exhibition for all.</a:t>
            </a:r>
          </a:p>
        </p:txBody>
      </p:sp>
      <p:sp>
        <p:nvSpPr>
          <p:cNvPr id="8" name="Content Placeholder 7">
            <a:extLst>
              <a:ext uri="{FF2B5EF4-FFF2-40B4-BE49-F238E27FC236}">
                <a16:creationId xmlns:a16="http://schemas.microsoft.com/office/drawing/2014/main" id="{4AF6E247-93F8-9D94-D973-04467AA4E3FB}"/>
              </a:ext>
            </a:extLst>
          </p:cNvPr>
          <p:cNvSpPr>
            <a:spLocks noGrp="1"/>
          </p:cNvSpPr>
          <p:nvPr>
            <p:ph idx="1"/>
          </p:nvPr>
        </p:nvSpPr>
        <p:spPr>
          <a:xfrm>
            <a:off x="6108878" y="310896"/>
            <a:ext cx="5257800" cy="2121407"/>
          </a:xfrm>
        </p:spPr>
        <p:txBody>
          <a:bodyPr anchor="ctr">
            <a:normAutofit/>
          </a:bodyPr>
          <a:lstStyle/>
          <a:p>
            <a:r>
              <a:rPr lang="en-US" sz="2000"/>
              <a:t>Opening  times Wednesday to Sunday</a:t>
            </a:r>
          </a:p>
          <a:p>
            <a:r>
              <a:rPr lang="en-US" sz="2000"/>
              <a:t>10am to 16.30</a:t>
            </a:r>
          </a:p>
        </p:txBody>
      </p:sp>
      <p:pic>
        <p:nvPicPr>
          <p:cNvPr id="4" name="Content Placeholder 3" descr="20250117_133152.jpg">
            <a:extLst>
              <a:ext uri="{FF2B5EF4-FFF2-40B4-BE49-F238E27FC236}">
                <a16:creationId xmlns:a16="http://schemas.microsoft.com/office/drawing/2014/main" id="{23DAC6A8-5A55-901F-EF38-652E7CD55576}"/>
              </a:ext>
            </a:extLst>
          </p:cNvPr>
          <p:cNvPicPr>
            <a:picLocks noChangeAspect="1"/>
          </p:cNvPicPr>
          <p:nvPr/>
        </p:nvPicPr>
        <p:blipFill>
          <a:blip r:embed="rId2"/>
          <a:srcRect t="12045" b="12955"/>
          <a:stretch/>
        </p:blipFill>
        <p:spPr>
          <a:xfrm>
            <a:off x="20" y="2743201"/>
            <a:ext cx="12191979" cy="4114799"/>
          </a:xfrm>
          <a:prstGeom prst="rect">
            <a:avLst/>
          </a:prstGeom>
          <a:effectLst>
            <a:innerShdw blurRad="190500" dist="127000" dir="16200000">
              <a:prstClr val="black">
                <a:alpha val="19000"/>
              </a:prstClr>
            </a:innerShdw>
          </a:effectLst>
        </p:spPr>
      </p:pic>
      <p:pic>
        <p:nvPicPr>
          <p:cNvPr id="3" name="Graphic 2">
            <a:extLst>
              <a:ext uri="{FF2B5EF4-FFF2-40B4-BE49-F238E27FC236}">
                <a16:creationId xmlns:a16="http://schemas.microsoft.com/office/drawing/2014/main" id="{72806594-6909-EDC2-A9F6-7E57F2890273}"/>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8922004" y="-1030563"/>
            <a:ext cx="3657600" cy="2057400"/>
          </a:xfrm>
          <a:prstGeom prst="rect">
            <a:avLst/>
          </a:prstGeom>
          <a:effectLst>
            <a:softEdge rad="127000"/>
          </a:effectLst>
        </p:spPr>
      </p:pic>
    </p:spTree>
    <p:extLst>
      <p:ext uri="{BB962C8B-B14F-4D97-AF65-F5344CB8AC3E}">
        <p14:creationId xmlns:p14="http://schemas.microsoft.com/office/powerpoint/2010/main" val="1275686218"/>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9ED3E-1BDF-7E7D-F03A-56D6ADECF25D}"/>
              </a:ext>
            </a:extLst>
          </p:cNvPr>
          <p:cNvSpPr>
            <a:spLocks noGrp="1"/>
          </p:cNvSpPr>
          <p:nvPr>
            <p:ph type="title"/>
          </p:nvPr>
        </p:nvSpPr>
        <p:spPr>
          <a:xfrm>
            <a:off x="5868557" y="863362"/>
            <a:ext cx="5444382" cy="1703725"/>
          </a:xfrm>
        </p:spPr>
        <p:txBody>
          <a:bodyPr anchor="t">
            <a:normAutofit fontScale="90000"/>
          </a:bodyPr>
          <a:lstStyle/>
          <a:p>
            <a:r>
              <a:rPr lang="en-US" sz="3200"/>
              <a:t>Dylan Thomas is a poet who was born in S</a:t>
            </a:r>
            <a:r>
              <a:rPr lang="en-US" sz="3100"/>
              <a:t>wansea</a:t>
            </a:r>
            <a:r>
              <a:rPr lang="en-US" sz="3200"/>
              <a:t> 1914-1953 he has a large international following  and his work has a cultural impact to this day with his work influencing filmmakers, musicians and artists.  </a:t>
            </a:r>
            <a:br>
              <a:rPr lang="en-US" sz="3200"/>
            </a:br>
            <a:endParaRPr lang="en-US" sz="3200"/>
          </a:p>
        </p:txBody>
      </p:sp>
      <p:pic>
        <p:nvPicPr>
          <p:cNvPr id="4" name="Content Placeholder 3" descr="20250117_133044.jpg">
            <a:extLst>
              <a:ext uri="{FF2B5EF4-FFF2-40B4-BE49-F238E27FC236}">
                <a16:creationId xmlns:a16="http://schemas.microsoft.com/office/drawing/2014/main" id="{13D2B83F-70BA-CD6B-8950-E23018084278}"/>
              </a:ext>
            </a:extLst>
          </p:cNvPr>
          <p:cNvPicPr>
            <a:picLocks noChangeAspect="1"/>
          </p:cNvPicPr>
          <p:nvPr/>
        </p:nvPicPr>
        <p:blipFill>
          <a:blip r:embed="rId3"/>
          <a:srcRect r="40090" b="1"/>
          <a:stretch/>
        </p:blipFill>
        <p:spPr>
          <a:xfrm rot="5400000">
            <a:off x="-853411" y="853410"/>
            <a:ext cx="6858000" cy="5151179"/>
          </a:xfrm>
          <a:prstGeom prst="rect">
            <a:avLst/>
          </a:prstGeom>
        </p:spPr>
      </p:pic>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18E7E3A-6609-2BF3-14F9-8A9BA2F773A3}"/>
              </a:ext>
            </a:extLst>
          </p:cNvPr>
          <p:cNvSpPr>
            <a:spLocks noGrp="1"/>
          </p:cNvSpPr>
          <p:nvPr>
            <p:ph idx="1"/>
          </p:nvPr>
        </p:nvSpPr>
        <p:spPr>
          <a:xfrm>
            <a:off x="5901324" y="3156312"/>
            <a:ext cx="5407821" cy="4198638"/>
          </a:xfrm>
        </p:spPr>
        <p:txBody>
          <a:bodyPr vert="horz" lIns="91440" tIns="45720" rIns="91440" bIns="45720" rtlCol="0" anchor="t">
            <a:normAutofit/>
          </a:bodyPr>
          <a:lstStyle/>
          <a:p>
            <a:pPr marL="0" indent="0">
              <a:buNone/>
            </a:pPr>
            <a:r>
              <a:rPr lang="en-US" sz="2000"/>
              <a:t>   .</a:t>
            </a:r>
            <a:endParaRPr lang="en-US"/>
          </a:p>
          <a:p>
            <a:r>
              <a:rPr lang="en-US" sz="2000"/>
              <a:t>Tourists international and domestic.</a:t>
            </a:r>
            <a:endParaRPr lang="en-US"/>
          </a:p>
          <a:p>
            <a:r>
              <a:rPr lang="en-US" sz="2000"/>
              <a:t>School groups who might want to learn about poetry, Dylan himself and local history.</a:t>
            </a:r>
          </a:p>
          <a:p>
            <a:r>
              <a:rPr lang="en-US" sz="2000"/>
              <a:t>Family's local or further afield </a:t>
            </a:r>
          </a:p>
          <a:p>
            <a:r>
              <a:rPr lang="en-US" sz="2000"/>
              <a:t>Students </a:t>
            </a:r>
          </a:p>
          <a:p>
            <a:r>
              <a:rPr lang="en-US" sz="2000"/>
              <a:t>Locals ,passes by and general  public who just come in to explore, passing by or the drifters</a:t>
            </a:r>
          </a:p>
          <a:p>
            <a:r>
              <a:rPr lang="en-US" sz="2000"/>
              <a:t>Dylan Thomas fans or historians.</a:t>
            </a:r>
          </a:p>
          <a:p>
            <a:endParaRPr lang="en-US" sz="2000"/>
          </a:p>
          <a:p>
            <a:endParaRPr lang="en-US" sz="2000"/>
          </a:p>
          <a:p>
            <a:endParaRPr lang="en-US" sz="2000"/>
          </a:p>
          <a:p>
            <a:endParaRPr lang="en-US" sz="2000"/>
          </a:p>
          <a:p>
            <a:endParaRPr lang="en-US" sz="2000"/>
          </a:p>
          <a:p>
            <a:endParaRPr lang="en-US" sz="2000"/>
          </a:p>
        </p:txBody>
      </p:sp>
      <p:pic>
        <p:nvPicPr>
          <p:cNvPr id="3" name="Graphic 2">
            <a:extLst>
              <a:ext uri="{FF2B5EF4-FFF2-40B4-BE49-F238E27FC236}">
                <a16:creationId xmlns:a16="http://schemas.microsoft.com/office/drawing/2014/main" id="{927F7EF4-2564-2C2C-CBAD-DD2EDD996603}"/>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7081742"/>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3BEF50-9C06-9A88-75C1-6A79F669A103}"/>
              </a:ext>
            </a:extLst>
          </p:cNvPr>
          <p:cNvSpPr>
            <a:spLocks noGrp="1"/>
          </p:cNvSpPr>
          <p:nvPr>
            <p:ph type="title"/>
          </p:nvPr>
        </p:nvSpPr>
        <p:spPr>
          <a:xfrm>
            <a:off x="593572" y="4074343"/>
            <a:ext cx="11312347" cy="2497176"/>
          </a:xfrm>
        </p:spPr>
        <p:txBody>
          <a:bodyPr vert="horz" lIns="91440" tIns="45720" rIns="91440" bIns="45720" rtlCol="0" anchor="ctr">
            <a:normAutofit fontScale="90000"/>
          </a:bodyPr>
          <a:lstStyle/>
          <a:p>
            <a:r>
              <a:rPr lang="en-US" sz="4000">
                <a:solidFill>
                  <a:schemeClr val="tx2"/>
                </a:solidFill>
              </a:rPr>
              <a:t>Grade two listing building with architectural charm. once Swansea's guild hall and an all-boys school then college, steeped in history and on the banks of the river Towy .Once  in the heart of the global copper trade this buildings surroundings have seen a dramatic u turn from the once bustling dockyard .</a:t>
            </a:r>
            <a:endParaRPr lang="en-US" sz="4000" kern="1200">
              <a:solidFill>
                <a:schemeClr val="tx2"/>
              </a:solidFill>
              <a:latin typeface="+mj-lt"/>
            </a:endParaRPr>
          </a:p>
        </p:txBody>
      </p:sp>
      <p:grpSp>
        <p:nvGrpSpPr>
          <p:cNvPr id="43" name="Group 42">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29" name="Freeform: Shape 28">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5" name="Freeform: Shape 44">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Content Placeholder 9" descr="A building with a sign on the front&#10;&#10;AI-generated content may be incorrect.">
            <a:extLst>
              <a:ext uri="{FF2B5EF4-FFF2-40B4-BE49-F238E27FC236}">
                <a16:creationId xmlns:a16="http://schemas.microsoft.com/office/drawing/2014/main" id="{A134C70A-9BCE-E2D5-4537-9C326528BBA8}"/>
              </a:ext>
            </a:extLst>
          </p:cNvPr>
          <p:cNvPicPr>
            <a:picLocks noGrp="1" noChangeAspect="1"/>
          </p:cNvPicPr>
          <p:nvPr>
            <p:ph idx="1"/>
          </p:nvPr>
        </p:nvPicPr>
        <p:blipFill>
          <a:blip r:embed="rId3"/>
          <a:srcRect l="8875" t="15583" r="91" b="9274"/>
          <a:stretch/>
        </p:blipFill>
        <p:spPr>
          <a:xfrm>
            <a:off x="727269" y="6034"/>
            <a:ext cx="9652580" cy="3804986"/>
          </a:xfrm>
          <a:prstGeom prst="rect">
            <a:avLst/>
          </a:prstGeom>
        </p:spPr>
      </p:pic>
      <p:grpSp>
        <p:nvGrpSpPr>
          <p:cNvPr id="34" name="Group 33">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46" name="Freeform: Shape 45">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Graphic 2">
            <a:extLst>
              <a:ext uri="{FF2B5EF4-FFF2-40B4-BE49-F238E27FC236}">
                <a16:creationId xmlns:a16="http://schemas.microsoft.com/office/drawing/2014/main" id="{6B1C7B4A-06F1-A1DF-831E-51C7387BD03E}"/>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356355"/>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20250117_134709.jpg">
            <a:extLst>
              <a:ext uri="{FF2B5EF4-FFF2-40B4-BE49-F238E27FC236}">
                <a16:creationId xmlns:a16="http://schemas.microsoft.com/office/drawing/2014/main" id="{8E07B50C-E818-936C-05D1-0979B65D8122}"/>
              </a:ext>
            </a:extLst>
          </p:cNvPr>
          <p:cNvPicPr>
            <a:picLocks noChangeAspect="1"/>
          </p:cNvPicPr>
          <p:nvPr/>
        </p:nvPicPr>
        <p:blipFill>
          <a:blip r:embed="rId3"/>
          <a:srcRect l="2257" r="-2" b="-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3" name="Picture 2" descr="20250117_134633.jpg">
            <a:extLst>
              <a:ext uri="{FF2B5EF4-FFF2-40B4-BE49-F238E27FC236}">
                <a16:creationId xmlns:a16="http://schemas.microsoft.com/office/drawing/2014/main" id="{0222670A-4CEF-189C-8A65-5E0562D84576}"/>
              </a:ext>
            </a:extLst>
          </p:cNvPr>
          <p:cNvPicPr>
            <a:picLocks noChangeAspect="1"/>
          </p:cNvPicPr>
          <p:nvPr/>
        </p:nvPicPr>
        <p:blipFill>
          <a:blip r:embed="rId4"/>
          <a:srcRect l="2257" r="-2" b="-2"/>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1" name="Freeform: Shape 30">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Title 1">
            <a:extLst>
              <a:ext uri="{FF2B5EF4-FFF2-40B4-BE49-F238E27FC236}">
                <a16:creationId xmlns:a16="http://schemas.microsoft.com/office/drawing/2014/main" id="{1F3DCED4-90B0-1D7C-FF85-D0A613AB5B90}"/>
              </a:ext>
            </a:extLst>
          </p:cNvPr>
          <p:cNvSpPr>
            <a:spLocks noGrp="1"/>
          </p:cNvSpPr>
          <p:nvPr>
            <p:ph type="title"/>
          </p:nvPr>
        </p:nvSpPr>
        <p:spPr>
          <a:xfrm>
            <a:off x="448056" y="859536"/>
            <a:ext cx="4832802" cy="1243584"/>
          </a:xfrm>
        </p:spPr>
        <p:txBody>
          <a:bodyPr>
            <a:normAutofit/>
          </a:bodyPr>
          <a:lstStyle/>
          <a:p>
            <a:r>
              <a:rPr lang="en-US" sz="3400"/>
              <a:t>Gift shop and cafe</a:t>
            </a:r>
          </a:p>
        </p:txBody>
      </p:sp>
      <p:sp>
        <p:nvSpPr>
          <p:cNvPr id="30" name="Rectangle 2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2" name="Rectangle 3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Content Placeholder 7">
            <a:extLst>
              <a:ext uri="{FF2B5EF4-FFF2-40B4-BE49-F238E27FC236}">
                <a16:creationId xmlns:a16="http://schemas.microsoft.com/office/drawing/2014/main" id="{8D0367B1-C5B2-127C-E2CF-2E0EDFC9C975}"/>
              </a:ext>
            </a:extLst>
          </p:cNvPr>
          <p:cNvSpPr>
            <a:spLocks noGrp="1"/>
          </p:cNvSpPr>
          <p:nvPr>
            <p:ph idx="1"/>
          </p:nvPr>
        </p:nvSpPr>
        <p:spPr>
          <a:xfrm>
            <a:off x="448056" y="2512611"/>
            <a:ext cx="4832803" cy="3664351"/>
          </a:xfrm>
        </p:spPr>
        <p:txBody>
          <a:bodyPr vert="horz" lIns="91440" tIns="45720" rIns="91440" bIns="45720" rtlCol="0" anchor="t">
            <a:normAutofit fontScale="92500"/>
          </a:bodyPr>
          <a:lstStyle/>
          <a:p>
            <a:r>
              <a:rPr lang="en-US" sz="1700"/>
              <a:t>Items in shop include Dylan Thomas memorabilia.</a:t>
            </a:r>
          </a:p>
          <a:p>
            <a:r>
              <a:rPr lang="en-US" sz="1700"/>
              <a:t>The shop is conveniently accessible as you enter and exit the exhibition and when going to the toilet giving optimal  opportunity to buy.</a:t>
            </a:r>
          </a:p>
          <a:p>
            <a:r>
              <a:rPr lang="en-US" sz="1700"/>
              <a:t>Plenty of choice of souvenirs ,with affordable items with the customer  demographics in mind.</a:t>
            </a:r>
          </a:p>
          <a:p>
            <a:r>
              <a:rPr lang="en-US" sz="1700"/>
              <a:t>Suggestion for improvement could be to collab with a local tourist attraction such as Penderyn distillery.as they make  a whiskey after the well know poet and  speak about him in their tour.</a:t>
            </a:r>
          </a:p>
          <a:p>
            <a:r>
              <a:rPr lang="en-US" sz="1700"/>
              <a:t>The café is now closed due to staff </a:t>
            </a:r>
            <a:r>
              <a:rPr lang="en-US" sz="1700" err="1"/>
              <a:t>shortige</a:t>
            </a:r>
            <a:r>
              <a:rPr lang="en-US" sz="1700"/>
              <a:t> but when open moving some off the for sale items in the eye line of the customer could maximize sales</a:t>
            </a:r>
          </a:p>
        </p:txBody>
      </p:sp>
      <p:pic>
        <p:nvPicPr>
          <p:cNvPr id="2" name="Graphic 1">
            <a:extLst>
              <a:ext uri="{FF2B5EF4-FFF2-40B4-BE49-F238E27FC236}">
                <a16:creationId xmlns:a16="http://schemas.microsoft.com/office/drawing/2014/main" id="{F5DA70DB-FBBA-AB79-1576-0C53792FC56B}"/>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11042047"/>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itle 1">
            <a:extLst>
              <a:ext uri="{FF2B5EF4-FFF2-40B4-BE49-F238E27FC236}">
                <a16:creationId xmlns:a16="http://schemas.microsoft.com/office/drawing/2014/main" id="{0E795488-B2D1-05F5-7F75-D43550E20B14}"/>
              </a:ext>
            </a:extLst>
          </p:cNvPr>
          <p:cNvSpPr>
            <a:spLocks noGrp="1"/>
          </p:cNvSpPr>
          <p:nvPr>
            <p:ph type="title"/>
          </p:nvPr>
        </p:nvSpPr>
        <p:spPr>
          <a:xfrm flipV="1">
            <a:off x="4553733" y="54325"/>
            <a:ext cx="6798541" cy="455394"/>
          </a:xfrm>
        </p:spPr>
        <p:txBody>
          <a:bodyPr anchor="b">
            <a:normAutofit fontScale="90000"/>
          </a:bodyPr>
          <a:lstStyle/>
          <a:p>
            <a:endParaRPr lang="en-US" sz="4000"/>
          </a:p>
        </p:txBody>
      </p:sp>
      <p:pic>
        <p:nvPicPr>
          <p:cNvPr id="4" name="Content Placeholder 3" descr="A book and a pen on a table&#10;&#10;AI-generated content may be incorrect.">
            <a:extLst>
              <a:ext uri="{FF2B5EF4-FFF2-40B4-BE49-F238E27FC236}">
                <a16:creationId xmlns:a16="http://schemas.microsoft.com/office/drawing/2014/main" id="{CA0A0CCE-B0A5-FEC4-5F45-8B4F51B32CF1}"/>
              </a:ext>
            </a:extLst>
          </p:cNvPr>
          <p:cNvPicPr>
            <a:picLocks noChangeAspect="1"/>
          </p:cNvPicPr>
          <p:nvPr/>
        </p:nvPicPr>
        <p:blipFill>
          <a:blip r:embed="rId3"/>
          <a:srcRect r="26460" b="1"/>
          <a:stretch/>
        </p:blipFill>
        <p:spPr>
          <a:xfrm rot="5400000">
            <a:off x="-1330751" y="1330752"/>
            <a:ext cx="6858000" cy="4196496"/>
          </a:xfrm>
          <a:prstGeom prst="rect">
            <a:avLst/>
          </a:prstGeom>
          <a:effectLst/>
        </p:spPr>
      </p:pic>
      <p:sp>
        <p:nvSpPr>
          <p:cNvPr id="37" name="Content Placeholder 7">
            <a:extLst>
              <a:ext uri="{FF2B5EF4-FFF2-40B4-BE49-F238E27FC236}">
                <a16:creationId xmlns:a16="http://schemas.microsoft.com/office/drawing/2014/main" id="{7517660C-26AE-E04A-CE29-C88CCE146B6F}"/>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r>
              <a:rPr lang="en-US" sz="2000"/>
              <a:t> </a:t>
            </a:r>
            <a:endParaRPr lang="en-US"/>
          </a:p>
          <a:p>
            <a:pPr marL="0" indent="0">
              <a:buNone/>
            </a:pPr>
            <a:r>
              <a:rPr lang="en-US" sz="2000"/>
              <a:t>Guests are encouraged to leave feedback and welcome to donate if they wish.</a:t>
            </a:r>
          </a:p>
          <a:p>
            <a:pPr marL="0" indent="0">
              <a:buNone/>
            </a:pPr>
            <a:endParaRPr lang="en-US" sz="2000"/>
          </a:p>
          <a:p>
            <a:pPr marL="0" indent="0">
              <a:buNone/>
            </a:pPr>
            <a:r>
              <a:rPr lang="en-US" sz="2000"/>
              <a:t>    Expect to see work and audio recording by Dylan and other   artists .</a:t>
            </a:r>
            <a:endParaRPr lang="en-US"/>
          </a:p>
          <a:p>
            <a:r>
              <a:rPr lang="en-US" sz="2000"/>
              <a:t>Well, knows work  Dylan was famous for such as under milk wood, do not go gentle into that good night ,portrait of the artist as a young dog.</a:t>
            </a:r>
          </a:p>
          <a:p>
            <a:endParaRPr lang="en-US" sz="2000"/>
          </a:p>
        </p:txBody>
      </p:sp>
    </p:spTree>
    <p:extLst>
      <p:ext uri="{BB962C8B-B14F-4D97-AF65-F5344CB8AC3E}">
        <p14:creationId xmlns:p14="http://schemas.microsoft.com/office/powerpoint/2010/main" val="274812246"/>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20250117_134053.jpg">
            <a:extLst>
              <a:ext uri="{FF2B5EF4-FFF2-40B4-BE49-F238E27FC236}">
                <a16:creationId xmlns:a16="http://schemas.microsoft.com/office/drawing/2014/main" id="{87C48D7F-EB8C-C787-2D7F-52F8F01C5B11}"/>
              </a:ext>
            </a:extLst>
          </p:cNvPr>
          <p:cNvPicPr>
            <a:picLocks noGrp="1" noChangeAspect="1"/>
          </p:cNvPicPr>
          <p:nvPr>
            <p:ph idx="1"/>
          </p:nvPr>
        </p:nvPicPr>
        <p:blipFill>
          <a:blip r:embed="rId3"/>
          <a:srcRect l="8611" r="11485"/>
          <a:stretch/>
        </p:blipFill>
        <p:spPr>
          <a:xfrm>
            <a:off x="20" y="10"/>
            <a:ext cx="12191980" cy="6866290"/>
          </a:xfrm>
          <a:prstGeom prst="rect">
            <a:avLst/>
          </a:prstGeom>
        </p:spPr>
      </p:pic>
    </p:spTree>
    <p:extLst>
      <p:ext uri="{BB962C8B-B14F-4D97-AF65-F5344CB8AC3E}">
        <p14:creationId xmlns:p14="http://schemas.microsoft.com/office/powerpoint/2010/main" val="2586892179"/>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door with a square window&#10;&#10;AI-generated content may be incorrect.">
            <a:extLst>
              <a:ext uri="{FF2B5EF4-FFF2-40B4-BE49-F238E27FC236}">
                <a16:creationId xmlns:a16="http://schemas.microsoft.com/office/drawing/2014/main" id="{0DBEFA7D-55ED-77E9-A74D-3DADF486A646}"/>
              </a:ext>
            </a:extLst>
          </p:cNvPr>
          <p:cNvPicPr>
            <a:picLocks noChangeAspect="1"/>
          </p:cNvPicPr>
          <p:nvPr/>
        </p:nvPicPr>
        <p:blipFill>
          <a:blip r:embed="rId3"/>
          <a:srcRect l="246" r="36305"/>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694CE-5E90-0F1F-5C8B-0D3B635B2339}"/>
              </a:ext>
            </a:extLst>
          </p:cNvPr>
          <p:cNvSpPr>
            <a:spLocks noGrp="1"/>
          </p:cNvSpPr>
          <p:nvPr>
            <p:ph type="title"/>
          </p:nvPr>
        </p:nvSpPr>
        <p:spPr>
          <a:xfrm>
            <a:off x="838200" y="365125"/>
            <a:ext cx="3822189" cy="1899912"/>
          </a:xfrm>
        </p:spPr>
        <p:txBody>
          <a:bodyPr>
            <a:normAutofit/>
          </a:bodyPr>
          <a:lstStyle/>
          <a:p>
            <a:endParaRPr lang="en-US" sz="4000"/>
          </a:p>
        </p:txBody>
      </p:sp>
      <p:sp>
        <p:nvSpPr>
          <p:cNvPr id="8" name="Content Placeholder 7">
            <a:extLst>
              <a:ext uri="{FF2B5EF4-FFF2-40B4-BE49-F238E27FC236}">
                <a16:creationId xmlns:a16="http://schemas.microsoft.com/office/drawing/2014/main" id="{94531FB3-E29A-5AFB-0810-314255E3EF7C}"/>
              </a:ext>
            </a:extLst>
          </p:cNvPr>
          <p:cNvSpPr>
            <a:spLocks noGrp="1"/>
          </p:cNvSpPr>
          <p:nvPr>
            <p:ph idx="1"/>
          </p:nvPr>
        </p:nvSpPr>
        <p:spPr>
          <a:xfrm>
            <a:off x="838200" y="1545201"/>
            <a:ext cx="3822189" cy="4631762"/>
          </a:xfrm>
        </p:spPr>
        <p:txBody>
          <a:bodyPr vert="horz" lIns="91440" tIns="45720" rIns="91440" bIns="45720" rtlCol="0" anchor="t">
            <a:normAutofit/>
          </a:bodyPr>
          <a:lstStyle/>
          <a:p>
            <a:pPr marL="0" indent="0">
              <a:buNone/>
            </a:pPr>
            <a:r>
              <a:rPr lang="en-US"/>
              <a:t>This is the door from Dylans writing shed in </a:t>
            </a:r>
            <a:r>
              <a:rPr lang="en-US" err="1"/>
              <a:t>Larn.It</a:t>
            </a:r>
            <a:r>
              <a:rPr lang="en-US"/>
              <a:t> was salvaged from a skip and brough here for display.</a:t>
            </a:r>
          </a:p>
        </p:txBody>
      </p:sp>
    </p:spTree>
    <p:extLst>
      <p:ext uri="{BB962C8B-B14F-4D97-AF65-F5344CB8AC3E}">
        <p14:creationId xmlns:p14="http://schemas.microsoft.com/office/powerpoint/2010/main" val="3828966248"/>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20250117_133750.jpg">
            <a:extLst>
              <a:ext uri="{FF2B5EF4-FFF2-40B4-BE49-F238E27FC236}">
                <a16:creationId xmlns:a16="http://schemas.microsoft.com/office/drawing/2014/main" id="{D0E4E1C1-3B59-79F5-29BB-A9E5FDF9DBFB}"/>
              </a:ext>
            </a:extLst>
          </p:cNvPr>
          <p:cNvPicPr>
            <a:picLocks noGrp="1" noChangeAspect="1"/>
          </p:cNvPicPr>
          <p:nvPr>
            <p:ph idx="1"/>
          </p:nvPr>
        </p:nvPicPr>
        <p:blipFill>
          <a:blip r:embed="rId3"/>
          <a:srcRect l="8406" r="11691"/>
          <a:stretch/>
        </p:blipFill>
        <p:spPr>
          <a:xfrm>
            <a:off x="20" y="10"/>
            <a:ext cx="12191980" cy="6866290"/>
          </a:xfrm>
          <a:prstGeom prst="rect">
            <a:avLst/>
          </a:prstGeom>
        </p:spPr>
      </p:pic>
    </p:spTree>
    <p:extLst>
      <p:ext uri="{BB962C8B-B14F-4D97-AF65-F5344CB8AC3E}">
        <p14:creationId xmlns:p14="http://schemas.microsoft.com/office/powerpoint/2010/main" val="1616040069"/>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E6671AF-110C-4E4D-BEB4-1323A3136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8EC402-78D8-8563-C657-DF5A6ED32F0F}"/>
              </a:ext>
            </a:extLst>
          </p:cNvPr>
          <p:cNvSpPr>
            <a:spLocks noGrp="1"/>
          </p:cNvSpPr>
          <p:nvPr>
            <p:ph type="title"/>
          </p:nvPr>
        </p:nvSpPr>
        <p:spPr>
          <a:xfrm>
            <a:off x="761802" y="310895"/>
            <a:ext cx="10604190" cy="2121408"/>
          </a:xfrm>
        </p:spPr>
        <p:txBody>
          <a:bodyPr anchor="ctr">
            <a:normAutofit/>
          </a:bodyPr>
          <a:lstStyle/>
          <a:p>
            <a:r>
              <a:rPr lang="en-US" sz="4000"/>
              <a:t>The oranges on display and the bird in the bottom left corner of the picture are for children to interact with the room learning through touch and play </a:t>
            </a:r>
          </a:p>
        </p:txBody>
      </p:sp>
      <p:sp>
        <p:nvSpPr>
          <p:cNvPr id="8" name="Content Placeholder 7">
            <a:extLst>
              <a:ext uri="{FF2B5EF4-FFF2-40B4-BE49-F238E27FC236}">
                <a16:creationId xmlns:a16="http://schemas.microsoft.com/office/drawing/2014/main" id="{A30F9DF9-0F11-AFC5-B4A0-4758A99139FF}"/>
              </a:ext>
            </a:extLst>
          </p:cNvPr>
          <p:cNvSpPr>
            <a:spLocks noGrp="1"/>
          </p:cNvSpPr>
          <p:nvPr>
            <p:ph idx="1"/>
          </p:nvPr>
        </p:nvSpPr>
        <p:spPr>
          <a:xfrm>
            <a:off x="10545411" y="310896"/>
            <a:ext cx="821267" cy="2121407"/>
          </a:xfrm>
        </p:spPr>
        <p:txBody>
          <a:bodyPr anchor="ctr">
            <a:normAutofit/>
          </a:bodyPr>
          <a:lstStyle/>
          <a:p>
            <a:pPr marL="0" indent="0">
              <a:buNone/>
            </a:pPr>
            <a:endParaRPr lang="en-US" sz="2000"/>
          </a:p>
        </p:txBody>
      </p:sp>
      <p:pic>
        <p:nvPicPr>
          <p:cNvPr id="4" name="Content Placeholder 3" descr="20250117_133619.jpg">
            <a:extLst>
              <a:ext uri="{FF2B5EF4-FFF2-40B4-BE49-F238E27FC236}">
                <a16:creationId xmlns:a16="http://schemas.microsoft.com/office/drawing/2014/main" id="{E02C243F-9CFB-565C-DCCA-CB0524F1AA99}"/>
              </a:ext>
            </a:extLst>
          </p:cNvPr>
          <p:cNvPicPr>
            <a:picLocks noChangeAspect="1"/>
          </p:cNvPicPr>
          <p:nvPr/>
        </p:nvPicPr>
        <p:blipFill>
          <a:blip r:embed="rId2"/>
          <a:srcRect b="25000"/>
          <a:stretch/>
        </p:blipFill>
        <p:spPr>
          <a:xfrm>
            <a:off x="20" y="2743201"/>
            <a:ext cx="12191979" cy="4114799"/>
          </a:xfrm>
          <a:prstGeom prst="rect">
            <a:avLst/>
          </a:prstGeom>
          <a:effectLst>
            <a:innerShdw blurRad="190500" dist="127000" dir="16200000">
              <a:prstClr val="black">
                <a:alpha val="19000"/>
              </a:prstClr>
            </a:innerShdw>
          </a:effectLst>
        </p:spPr>
      </p:pic>
    </p:spTree>
    <p:extLst>
      <p:ext uri="{BB962C8B-B14F-4D97-AF65-F5344CB8AC3E}">
        <p14:creationId xmlns:p14="http://schemas.microsoft.com/office/powerpoint/2010/main" val="953278772"/>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20250117_133554.jpg">
            <a:extLst>
              <a:ext uri="{FF2B5EF4-FFF2-40B4-BE49-F238E27FC236}">
                <a16:creationId xmlns:a16="http://schemas.microsoft.com/office/drawing/2014/main" id="{78C60FD0-166A-F9AA-5C0E-E158792B764D}"/>
              </a:ext>
            </a:extLst>
          </p:cNvPr>
          <p:cNvPicPr>
            <a:picLocks noGrp="1" noChangeAspect="1"/>
          </p:cNvPicPr>
          <p:nvPr>
            <p:ph idx="1"/>
          </p:nvPr>
        </p:nvPicPr>
        <p:blipFill>
          <a:blip r:embed="rId3"/>
          <a:srcRect r="19957"/>
          <a:stretch/>
        </p:blipFill>
        <p:spPr>
          <a:xfrm>
            <a:off x="-6588" y="10"/>
            <a:ext cx="12198588" cy="6857990"/>
          </a:xfrm>
          <a:prstGeom prst="rect">
            <a:avLst/>
          </a:prstGeom>
        </p:spPr>
      </p:pic>
    </p:spTree>
    <p:extLst>
      <p:ext uri="{BB962C8B-B14F-4D97-AF65-F5344CB8AC3E}">
        <p14:creationId xmlns:p14="http://schemas.microsoft.com/office/powerpoint/2010/main" val="2785114355"/>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20250117_134028.jpg">
            <a:extLst>
              <a:ext uri="{FF2B5EF4-FFF2-40B4-BE49-F238E27FC236}">
                <a16:creationId xmlns:a16="http://schemas.microsoft.com/office/drawing/2014/main" id="{01389A83-5C07-B24A-0EA4-B324FD2AC193}"/>
              </a:ext>
            </a:extLst>
          </p:cNvPr>
          <p:cNvPicPr>
            <a:picLocks noGrp="1" noChangeAspect="1"/>
          </p:cNvPicPr>
          <p:nvPr>
            <p:ph idx="1"/>
          </p:nvPr>
        </p:nvPicPr>
        <p:blipFill>
          <a:blip r:embed="rId2"/>
          <a:srcRect r="19957"/>
          <a:stretch/>
        </p:blipFill>
        <p:spPr>
          <a:xfrm>
            <a:off x="-6588" y="10"/>
            <a:ext cx="12198588" cy="6857990"/>
          </a:xfrm>
          <a:prstGeom prst="rect">
            <a:avLst/>
          </a:prstGeom>
        </p:spPr>
      </p:pic>
    </p:spTree>
    <p:extLst>
      <p:ext uri="{BB962C8B-B14F-4D97-AF65-F5344CB8AC3E}">
        <p14:creationId xmlns:p14="http://schemas.microsoft.com/office/powerpoint/2010/main" val="2614979687"/>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86228-7937-605B-2A0C-7E2817021037}"/>
              </a:ext>
            </a:extLst>
          </p:cNvPr>
          <p:cNvSpPr>
            <a:spLocks noGrp="1"/>
          </p:cNvSpPr>
          <p:nvPr>
            <p:ph type="title"/>
          </p:nvPr>
        </p:nvSpPr>
        <p:spPr>
          <a:xfrm>
            <a:off x="761800" y="762001"/>
            <a:ext cx="4988639" cy="77917"/>
          </a:xfrm>
        </p:spPr>
        <p:txBody>
          <a:bodyPr anchor="ctr">
            <a:normAutofit fontScale="90000"/>
          </a:bodyPr>
          <a:lstStyle/>
          <a:p>
            <a:endParaRPr lang="en-US" sz="4000"/>
          </a:p>
        </p:txBody>
      </p:sp>
      <p:sp>
        <p:nvSpPr>
          <p:cNvPr id="8" name="Content Placeholder 7">
            <a:extLst>
              <a:ext uri="{FF2B5EF4-FFF2-40B4-BE49-F238E27FC236}">
                <a16:creationId xmlns:a16="http://schemas.microsoft.com/office/drawing/2014/main" id="{F197188D-13D8-8754-2CBD-E6A2DCF06537}"/>
              </a:ext>
            </a:extLst>
          </p:cNvPr>
          <p:cNvSpPr>
            <a:spLocks noGrp="1"/>
          </p:cNvSpPr>
          <p:nvPr>
            <p:ph idx="1"/>
          </p:nvPr>
        </p:nvSpPr>
        <p:spPr>
          <a:xfrm>
            <a:off x="871867" y="1023626"/>
            <a:ext cx="5130405" cy="5648253"/>
          </a:xfrm>
        </p:spPr>
        <p:txBody>
          <a:bodyPr anchor="ctr">
            <a:normAutofit/>
          </a:bodyPr>
          <a:lstStyle/>
          <a:p>
            <a:r>
              <a:rPr lang="en-US" sz="2000"/>
              <a:t>Interactive digital display educating visitors while encouraging  enjoyment, making learning fun.</a:t>
            </a:r>
          </a:p>
          <a:p>
            <a:r>
              <a:rPr lang="en-US" sz="2000"/>
              <a:t>This particular section had a moving display behind the window mimicking the view from his boat house in </a:t>
            </a:r>
            <a:r>
              <a:rPr lang="en-US" sz="2000" err="1"/>
              <a:t>larn</a:t>
            </a:r>
            <a:r>
              <a:rPr lang="en-US" sz="2000"/>
              <a:t> wear he wrote many off his famous poems.</a:t>
            </a:r>
          </a:p>
          <a:p>
            <a:r>
              <a:rPr lang="en-US" sz="2000"/>
              <a:t>You can also hear a recording of sea gulls giving it a seaside feel .</a:t>
            </a:r>
          </a:p>
          <a:p>
            <a:r>
              <a:rPr lang="en-US" sz="2000"/>
              <a:t>Although there are lots of texts and information on the walls that could come across intimidating. These screen offer a more fun approach for the visual learners</a:t>
            </a:r>
          </a:p>
          <a:p>
            <a:r>
              <a:rPr lang="en-US" sz="2000"/>
              <a:t>The Exabition had foot stools so little people can reach the displays with ease.</a:t>
            </a:r>
          </a:p>
          <a:p>
            <a:pPr marL="0" indent="0">
              <a:buNone/>
            </a:pPr>
            <a:endParaRPr lang="en-US" sz="2000"/>
          </a:p>
          <a:p>
            <a:endParaRPr lang="en-US" sz="2000"/>
          </a:p>
        </p:txBody>
      </p:sp>
      <p:pic>
        <p:nvPicPr>
          <p:cNvPr id="4" name="Content Placeholder 3" descr="20250117_133823.jpg">
            <a:extLst>
              <a:ext uri="{FF2B5EF4-FFF2-40B4-BE49-F238E27FC236}">
                <a16:creationId xmlns:a16="http://schemas.microsoft.com/office/drawing/2014/main" id="{0E54E12B-2A3E-56D7-B852-6A162286E90C}"/>
              </a:ext>
            </a:extLst>
          </p:cNvPr>
          <p:cNvPicPr>
            <a:picLocks noChangeAspect="1"/>
          </p:cNvPicPr>
          <p:nvPr/>
        </p:nvPicPr>
        <p:blipFill>
          <a:blip r:embed="rId2"/>
          <a:srcRect r="42052" b="-2"/>
          <a:stretch/>
        </p:blipFill>
        <p:spPr>
          <a:xfrm rot="5400000">
            <a:off x="6090456" y="756455"/>
            <a:ext cx="6868886" cy="5334204"/>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004025554"/>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830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20250117_133815.jpg">
            <a:extLst>
              <a:ext uri="{FF2B5EF4-FFF2-40B4-BE49-F238E27FC236}">
                <a16:creationId xmlns:a16="http://schemas.microsoft.com/office/drawing/2014/main" id="{D3658AC4-DE85-D721-1FEC-44C08DA5CA2F}"/>
              </a:ext>
            </a:extLst>
          </p:cNvPr>
          <p:cNvPicPr>
            <a:picLocks noGrp="1" noChangeAspect="1"/>
          </p:cNvPicPr>
          <p:nvPr>
            <p:ph idx="1"/>
          </p:nvPr>
        </p:nvPicPr>
        <p:blipFill>
          <a:blip r:embed="rId3"/>
          <a:srcRect l="90" r="20007"/>
          <a:stretch/>
        </p:blipFill>
        <p:spPr>
          <a:xfrm>
            <a:off x="20" y="10"/>
            <a:ext cx="12191980" cy="6866290"/>
          </a:xfrm>
          <a:prstGeom prst="rect">
            <a:avLst/>
          </a:prstGeom>
        </p:spPr>
      </p:pic>
    </p:spTree>
    <p:extLst>
      <p:ext uri="{BB962C8B-B14F-4D97-AF65-F5344CB8AC3E}">
        <p14:creationId xmlns:p14="http://schemas.microsoft.com/office/powerpoint/2010/main" val="896630441"/>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20250117_133917.jpg">
            <a:extLst>
              <a:ext uri="{FF2B5EF4-FFF2-40B4-BE49-F238E27FC236}">
                <a16:creationId xmlns:a16="http://schemas.microsoft.com/office/drawing/2014/main" id="{EC3FD595-2ADA-CE0B-683E-6BFAF40A1A60}"/>
              </a:ext>
            </a:extLst>
          </p:cNvPr>
          <p:cNvPicPr>
            <a:picLocks noChangeAspect="1"/>
          </p:cNvPicPr>
          <p:nvPr/>
        </p:nvPicPr>
        <p:blipFill>
          <a:blip r:embed="rId2"/>
          <a:srcRect/>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2" name="Rectangle 1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113556" y="6152471"/>
            <a:ext cx="7159432" cy="522061"/>
          </a:xfrm>
        </p:spPr>
        <p:txBody>
          <a:bodyPr anchor="ctr">
            <a:normAutofit fontScale="90000"/>
          </a:bodyPr>
          <a:lstStyle/>
          <a:p>
            <a:pPr algn="r"/>
            <a:r>
              <a:rPr lang="en-US" sz="2000">
                <a:latin typeface="Aptos"/>
              </a:rPr>
              <a:t>The isle are wide and accessible for wheelchairs or large groups of people. The displays are  also at the correct Hight for accessible viewing ,there are also disabled toilets on the ground floor as /well as nappy changing facility and space to park push chairs the space is also safe and suitable for toddlers and could see families with young children enjoying the space when I was there..</a:t>
            </a:r>
          </a:p>
          <a:p>
            <a:pPr algn="l"/>
            <a:endParaRPr lang="en-US" sz="3600"/>
          </a:p>
        </p:txBody>
      </p:sp>
      <p:sp>
        <p:nvSpPr>
          <p:cNvPr id="3" name="Subtitle 2"/>
          <p:cNvSpPr>
            <a:spLocks noGrp="1"/>
          </p:cNvSpPr>
          <p:nvPr>
            <p:ph type="subTitle" idx="1"/>
          </p:nvPr>
        </p:nvSpPr>
        <p:spPr>
          <a:xfrm>
            <a:off x="1779990" y="5746071"/>
            <a:ext cx="457201" cy="928459"/>
          </a:xfrm>
        </p:spPr>
        <p:txBody>
          <a:bodyPr anchor="ctr">
            <a:normAutofit/>
          </a:bodyPr>
          <a:lstStyle/>
          <a:p>
            <a:pPr algn="r"/>
            <a:r>
              <a:rPr lang="en-US" sz="2000"/>
              <a:t> I</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6" name="Picture 35">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pic>
        <p:nvPicPr>
          <p:cNvPr id="10" name="Picture 9" descr="20250117_133948.jpg">
            <a:extLst>
              <a:ext uri="{FF2B5EF4-FFF2-40B4-BE49-F238E27FC236}">
                <a16:creationId xmlns:a16="http://schemas.microsoft.com/office/drawing/2014/main" id="{50EB5BDA-845A-6300-1408-67D3CD2FAB83}"/>
              </a:ext>
            </a:extLst>
          </p:cNvPr>
          <p:cNvPicPr>
            <a:picLocks noChangeAspect="1"/>
          </p:cNvPicPr>
          <p:nvPr/>
        </p:nvPicPr>
        <p:blipFill>
          <a:blip r:embed="rId3">
            <a:alphaModFix amt="60000"/>
          </a:blip>
          <a:srcRect t="13829" b="7162"/>
          <a:stretch/>
        </p:blipFill>
        <p:spPr>
          <a:xfrm rot="16200000">
            <a:off x="-1397106" y="1397106"/>
            <a:ext cx="6858000" cy="4063788"/>
          </a:xfrm>
          <a:prstGeom prst="rect">
            <a:avLst/>
          </a:prstGeom>
        </p:spPr>
      </p:pic>
      <p:pic>
        <p:nvPicPr>
          <p:cNvPr id="8" name="Content Placeholder 7" descr="20250117_134305.jpg">
            <a:extLst>
              <a:ext uri="{FF2B5EF4-FFF2-40B4-BE49-F238E27FC236}">
                <a16:creationId xmlns:a16="http://schemas.microsoft.com/office/drawing/2014/main" id="{92627D21-1002-D431-AC3D-7B234BCCA74E}"/>
              </a:ext>
            </a:extLst>
          </p:cNvPr>
          <p:cNvPicPr>
            <a:picLocks noChangeAspect="1"/>
          </p:cNvPicPr>
          <p:nvPr/>
        </p:nvPicPr>
        <p:blipFill>
          <a:blip r:embed="rId4">
            <a:alphaModFix amt="60000"/>
          </a:blip>
          <a:srcRect r="24060" b="2"/>
          <a:stretch/>
        </p:blipFill>
        <p:spPr>
          <a:xfrm rot="5400000">
            <a:off x="2667318" y="1397106"/>
            <a:ext cx="6858000" cy="4063788"/>
          </a:xfrm>
          <a:prstGeom prst="rect">
            <a:avLst/>
          </a:prstGeom>
        </p:spPr>
      </p:pic>
      <p:pic>
        <p:nvPicPr>
          <p:cNvPr id="9" name="Picture 8" descr="20250117_134316.jpg">
            <a:extLst>
              <a:ext uri="{FF2B5EF4-FFF2-40B4-BE49-F238E27FC236}">
                <a16:creationId xmlns:a16="http://schemas.microsoft.com/office/drawing/2014/main" id="{76D371A5-21DC-4170-CA02-76A459FDF118}"/>
              </a:ext>
            </a:extLst>
          </p:cNvPr>
          <p:cNvPicPr>
            <a:picLocks noChangeAspect="1"/>
          </p:cNvPicPr>
          <p:nvPr/>
        </p:nvPicPr>
        <p:blipFill>
          <a:blip r:embed="rId5">
            <a:alphaModFix amt="60000"/>
          </a:blip>
          <a:srcRect r="24060" b="2"/>
          <a:stretch/>
        </p:blipFill>
        <p:spPr>
          <a:xfrm rot="5400000">
            <a:off x="6731106" y="1397106"/>
            <a:ext cx="6858000" cy="4063788"/>
          </a:xfrm>
          <a:prstGeom prst="rect">
            <a:avLst/>
          </a:prstGeom>
        </p:spPr>
      </p:pic>
      <p:sp>
        <p:nvSpPr>
          <p:cNvPr id="19" name="Title 1">
            <a:extLst>
              <a:ext uri="{FF2B5EF4-FFF2-40B4-BE49-F238E27FC236}">
                <a16:creationId xmlns:a16="http://schemas.microsoft.com/office/drawing/2014/main" id="{6102DE7A-11EE-2AA7-51CE-D8CA3DF88AEF}"/>
              </a:ext>
            </a:extLst>
          </p:cNvPr>
          <p:cNvSpPr>
            <a:spLocks noGrp="1"/>
          </p:cNvSpPr>
          <p:nvPr>
            <p:ph type="title"/>
          </p:nvPr>
        </p:nvSpPr>
        <p:spPr>
          <a:xfrm>
            <a:off x="1191965" y="552807"/>
            <a:ext cx="9801854" cy="2790331"/>
          </a:xfrm>
        </p:spPr>
        <p:txBody>
          <a:bodyPr anchor="b">
            <a:normAutofit/>
          </a:bodyPr>
          <a:lstStyle/>
          <a:p>
            <a:pPr algn="ctr"/>
            <a:r>
              <a:rPr lang="en-US" sz="4800">
                <a:solidFill>
                  <a:srgbClr val="FFFFFF"/>
                </a:solidFill>
              </a:rPr>
              <a:t> </a:t>
            </a:r>
          </a:p>
        </p:txBody>
      </p:sp>
      <p:sp>
        <p:nvSpPr>
          <p:cNvPr id="23" name="Content Placeholder 22">
            <a:extLst>
              <a:ext uri="{FF2B5EF4-FFF2-40B4-BE49-F238E27FC236}">
                <a16:creationId xmlns:a16="http://schemas.microsoft.com/office/drawing/2014/main" id="{5C07F045-E03D-1E64-B13E-C155E7491D7D}"/>
              </a:ext>
            </a:extLst>
          </p:cNvPr>
          <p:cNvSpPr>
            <a:spLocks noGrp="1"/>
          </p:cNvSpPr>
          <p:nvPr>
            <p:ph idx="1"/>
          </p:nvPr>
        </p:nvSpPr>
        <p:spPr>
          <a:xfrm>
            <a:off x="1191966" y="875765"/>
            <a:ext cx="9801854" cy="5248942"/>
          </a:xfrm>
        </p:spPr>
        <p:txBody>
          <a:bodyPr anchor="t">
            <a:normAutofit/>
          </a:bodyPr>
          <a:lstStyle/>
          <a:p>
            <a:pPr algn="ctr"/>
            <a:r>
              <a:rPr lang="en-US" sz="1800">
                <a:solidFill>
                  <a:srgbClr val="FFFFFF"/>
                </a:solidFill>
              </a:rPr>
              <a:t>I really enjoyed the audio recordings from radio broadcasts, plays, people who met ,worked and even loved him, sharing  a personal insight  and making Dylan a  more relatable and likable character ,I found some of these quite thought provoking and even emotional at times ,even if you don’t have a wealth of </a:t>
            </a:r>
            <a:r>
              <a:rPr lang="en-US" sz="1800" err="1">
                <a:solidFill>
                  <a:srgbClr val="FFFFFF"/>
                </a:solidFill>
              </a:rPr>
              <a:t>knollege</a:t>
            </a:r>
            <a:r>
              <a:rPr lang="en-US" sz="1800">
                <a:solidFill>
                  <a:srgbClr val="FFFFFF"/>
                </a:solidFill>
              </a:rPr>
              <a:t> off Dylan or his work which I have not .There are two separate seating areas for listening  to the audio. You are not able to walk around and listen like other attractions, but I fell this works as the seats are comfortable  while the setting  compliments the  story's.</a:t>
            </a:r>
          </a:p>
          <a:p>
            <a:pPr algn="ctr"/>
            <a:endParaRPr lang="en-US" sz="1800">
              <a:solidFill>
                <a:srgbClr val="FFFFFF"/>
              </a:solidFill>
            </a:endParaRPr>
          </a:p>
          <a:p>
            <a:pPr algn="ctr"/>
            <a:endParaRPr lang="en-US" sz="1800">
              <a:solidFill>
                <a:srgbClr val="FFFFFF"/>
              </a:solidFill>
            </a:endParaRPr>
          </a:p>
          <a:p>
            <a:pPr algn="ctr"/>
            <a:endParaRPr lang="en-US" sz="1800">
              <a:solidFill>
                <a:srgbClr val="FFFFFF"/>
              </a:solidFill>
            </a:endParaRPr>
          </a:p>
          <a:p>
            <a:pPr algn="ctr"/>
            <a:endParaRPr lang="en-US" sz="1800">
              <a:solidFill>
                <a:srgbClr val="FFFFFF"/>
              </a:solidFill>
            </a:endParaRPr>
          </a:p>
        </p:txBody>
      </p:sp>
    </p:spTree>
    <p:extLst>
      <p:ext uri="{BB962C8B-B14F-4D97-AF65-F5344CB8AC3E}">
        <p14:creationId xmlns:p14="http://schemas.microsoft.com/office/powerpoint/2010/main" val="1871720858"/>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22069-4248-29F6-79AB-BAFDA4BE0B45}"/>
              </a:ext>
            </a:extLst>
          </p:cNvPr>
          <p:cNvSpPr>
            <a:spLocks noGrp="1"/>
          </p:cNvSpPr>
          <p:nvPr>
            <p:ph type="title"/>
          </p:nvPr>
        </p:nvSpPr>
        <p:spPr>
          <a:xfrm>
            <a:off x="5080216" y="11256"/>
            <a:ext cx="6246807" cy="669142"/>
          </a:xfrm>
        </p:spPr>
        <p:txBody>
          <a:bodyPr anchor="b">
            <a:normAutofit fontScale="90000"/>
          </a:bodyPr>
          <a:lstStyle/>
          <a:p>
            <a:r>
              <a:rPr lang="en-US" sz="5200"/>
              <a:t>  customer experiance</a:t>
            </a:r>
          </a:p>
        </p:txBody>
      </p:sp>
      <p:pic>
        <p:nvPicPr>
          <p:cNvPr id="4" name="Content Placeholder 3" descr="A piano with a flower design on it&#10;&#10;AI-generated content may be incorrect.">
            <a:extLst>
              <a:ext uri="{FF2B5EF4-FFF2-40B4-BE49-F238E27FC236}">
                <a16:creationId xmlns:a16="http://schemas.microsoft.com/office/drawing/2014/main" id="{681A27EC-62A2-EC6E-742D-2248DAFCC705}"/>
              </a:ext>
            </a:extLst>
          </p:cNvPr>
          <p:cNvPicPr>
            <a:picLocks noChangeAspect="1"/>
          </p:cNvPicPr>
          <p:nvPr/>
        </p:nvPicPr>
        <p:blipFill>
          <a:blip r:embed="rId3"/>
          <a:srcRect t="31121" r="-1" b="-1"/>
          <a:stretch/>
        </p:blipFill>
        <p:spPr>
          <a:xfrm>
            <a:off x="20" y="10"/>
            <a:ext cx="4505305" cy="6857990"/>
          </a:xfrm>
          <a:prstGeom prst="rect">
            <a:avLst/>
          </a:prstGeom>
        </p:spPr>
      </p:pic>
      <p:sp>
        <p:nvSpPr>
          <p:cNvPr id="13"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Content Placeholder 7">
            <a:extLst>
              <a:ext uri="{FF2B5EF4-FFF2-40B4-BE49-F238E27FC236}">
                <a16:creationId xmlns:a16="http://schemas.microsoft.com/office/drawing/2014/main" id="{5860EAA9-7726-D9D6-F0AF-51E3C0D76F5B}"/>
              </a:ext>
            </a:extLst>
          </p:cNvPr>
          <p:cNvSpPr>
            <a:spLocks noGrp="1"/>
          </p:cNvSpPr>
          <p:nvPr>
            <p:ph idx="1"/>
          </p:nvPr>
        </p:nvSpPr>
        <p:spPr>
          <a:xfrm>
            <a:off x="5063283" y="638095"/>
            <a:ext cx="6255466" cy="5284867"/>
          </a:xfrm>
        </p:spPr>
        <p:txBody>
          <a:bodyPr vert="horz" lIns="91440" tIns="45720" rIns="91440" bIns="45720" rtlCol="0" anchor="t">
            <a:normAutofit fontScale="92500" lnSpcReduction="10000"/>
          </a:bodyPr>
          <a:lstStyle/>
          <a:p>
            <a:r>
              <a:rPr lang="en-US" sz="2200"/>
              <a:t>The overall experience was enjoyable yet </a:t>
            </a:r>
            <a:r>
              <a:rPr lang="en-US" sz="2200" err="1"/>
              <a:t>im</a:t>
            </a:r>
            <a:r>
              <a:rPr lang="en-US" sz="2200"/>
              <a:t> not sure I would return unless new items wear  in the added or there was an event on.</a:t>
            </a:r>
          </a:p>
          <a:p>
            <a:r>
              <a:rPr lang="en-US" sz="2200"/>
              <a:t>The time experienced there is completely up to you but I would recommend at least an hour so you can take it all in.</a:t>
            </a:r>
          </a:p>
          <a:p>
            <a:r>
              <a:rPr lang="en-US" sz="2200"/>
              <a:t>Café closed but was informed it should be opening soon.</a:t>
            </a:r>
          </a:p>
          <a:p>
            <a:pPr marL="0" indent="0">
              <a:buNone/>
            </a:pPr>
            <a:endParaRPr lang="en-US"/>
          </a:p>
          <a:p>
            <a:r>
              <a:rPr lang="en-US" sz="2200"/>
              <a:t>My favorites part of the Exabition was the audio recording as they transport you to the time and you can get a proper feel for  the subject .And the  black and white photos of Dylan and Swansea .</a:t>
            </a:r>
          </a:p>
          <a:p>
            <a:r>
              <a:rPr lang="en-US" sz="2200"/>
              <a:t>Least favorite was the temperature ,Although visiting in January the exhibition felt like a cold fan was blowing through ,this made it quite uncomfortable and I probably would have stayed longer if not for the cold.</a:t>
            </a:r>
          </a:p>
        </p:txBody>
      </p:sp>
    </p:spTree>
    <p:extLst>
      <p:ext uri="{BB962C8B-B14F-4D97-AF65-F5344CB8AC3E}">
        <p14:creationId xmlns:p14="http://schemas.microsoft.com/office/powerpoint/2010/main" val="428940690"/>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B4F74-BD4A-5788-FDC7-704327359C67}"/>
              </a:ext>
            </a:extLst>
          </p:cNvPr>
          <p:cNvSpPr>
            <a:spLocks noGrp="1"/>
          </p:cNvSpPr>
          <p:nvPr>
            <p:ph type="title"/>
          </p:nvPr>
        </p:nvSpPr>
        <p:spPr>
          <a:xfrm>
            <a:off x="481013" y="3752849"/>
            <a:ext cx="3290887" cy="2452687"/>
          </a:xfrm>
        </p:spPr>
        <p:txBody>
          <a:bodyPr anchor="ctr">
            <a:normAutofit/>
          </a:bodyPr>
          <a:lstStyle/>
          <a:p>
            <a:r>
              <a:rPr lang="en-US" sz="3600"/>
              <a:t>accessibility</a:t>
            </a:r>
          </a:p>
        </p:txBody>
      </p:sp>
      <p:pic>
        <p:nvPicPr>
          <p:cNvPr id="13" name="Content Placeholder 12" descr="A parking lot with cars and buildings in the background&#10;&#10;AI-generated content may be incorrect.">
            <a:extLst>
              <a:ext uri="{FF2B5EF4-FFF2-40B4-BE49-F238E27FC236}">
                <a16:creationId xmlns:a16="http://schemas.microsoft.com/office/drawing/2014/main" id="{2B3009A4-6A47-1404-0100-1583B239C454}"/>
              </a:ext>
            </a:extLst>
          </p:cNvPr>
          <p:cNvPicPr>
            <a:picLocks noChangeAspect="1"/>
          </p:cNvPicPr>
          <p:nvPr/>
        </p:nvPicPr>
        <p:blipFill>
          <a:blip r:embed="rId3"/>
          <a:srcRect t="28047" b="432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2" name="Content Placeholder 16">
            <a:extLst>
              <a:ext uri="{FF2B5EF4-FFF2-40B4-BE49-F238E27FC236}">
                <a16:creationId xmlns:a16="http://schemas.microsoft.com/office/drawing/2014/main" id="{E59D2183-5B98-5320-3376-45C362E9DF11}"/>
              </a:ext>
            </a:extLst>
          </p:cNvPr>
          <p:cNvSpPr>
            <a:spLocks noGrp="1"/>
          </p:cNvSpPr>
          <p:nvPr>
            <p:ph idx="1"/>
          </p:nvPr>
        </p:nvSpPr>
        <p:spPr>
          <a:xfrm>
            <a:off x="3800649" y="3742972"/>
            <a:ext cx="7908746" cy="2842507"/>
          </a:xfrm>
        </p:spPr>
        <p:txBody>
          <a:bodyPr anchor="ctr">
            <a:normAutofit fontScale="92500" lnSpcReduction="10000"/>
          </a:bodyPr>
          <a:lstStyle/>
          <a:p>
            <a:r>
              <a:rPr lang="en-US" sz="1800"/>
              <a:t>Accessibility to the building is strait forward ,for those with cars can park directly opposite the building ,students from trinity St Davids can park for free in one car park, members of the public can pay and display in the adjoining car park.</a:t>
            </a:r>
          </a:p>
          <a:p>
            <a:r>
              <a:rPr lang="en-US" sz="1800"/>
              <a:t>The bus depot is five minutes' walk away, and the train station is about 10 minutes  walk.</a:t>
            </a:r>
          </a:p>
          <a:p>
            <a:r>
              <a:rPr lang="en-US" sz="1800"/>
              <a:t>Swansea council are also in talks to open up the river that will include a river taxi traveling from the liberty stadium to the sale bridge, opposite the entrance this will significantly support the amount off  customers foot fall  as the river becomes more of a tourist attraction with potential new attractions such as the sky line cable car liberty stadium bringing in  tourists that could also visit  this attraction.</a:t>
            </a:r>
          </a:p>
        </p:txBody>
      </p:sp>
    </p:spTree>
    <p:extLst>
      <p:ext uri="{BB962C8B-B14F-4D97-AF65-F5344CB8AC3E}">
        <p14:creationId xmlns:p14="http://schemas.microsoft.com/office/powerpoint/2010/main" val="3429100988"/>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FB7135E-1E1B-1987-CA9C-66C6858D4582}"/>
              </a:ext>
            </a:extLst>
          </p:cNvPr>
          <p:cNvSpPr>
            <a:spLocks noGrp="1"/>
          </p:cNvSpPr>
          <p:nvPr>
            <p:ph type="title"/>
          </p:nvPr>
        </p:nvSpPr>
        <p:spPr>
          <a:xfrm>
            <a:off x="761802" y="742951"/>
            <a:ext cx="4080362" cy="670017"/>
          </a:xfrm>
        </p:spPr>
        <p:txBody>
          <a:bodyPr anchor="ctr">
            <a:normAutofit fontScale="90000"/>
          </a:bodyPr>
          <a:lstStyle/>
          <a:p>
            <a:r>
              <a:rPr lang="en-US" sz="4000"/>
              <a:t>Suggested improvements</a:t>
            </a:r>
          </a:p>
        </p:txBody>
      </p:sp>
      <p:sp>
        <p:nvSpPr>
          <p:cNvPr id="25" name="Content Placeholder 16">
            <a:extLst>
              <a:ext uri="{FF2B5EF4-FFF2-40B4-BE49-F238E27FC236}">
                <a16:creationId xmlns:a16="http://schemas.microsoft.com/office/drawing/2014/main" id="{7738658C-6D5A-46BB-0F4B-AFF813FE59E1}"/>
              </a:ext>
            </a:extLst>
          </p:cNvPr>
          <p:cNvSpPr>
            <a:spLocks noGrp="1"/>
          </p:cNvSpPr>
          <p:nvPr>
            <p:ph idx="1"/>
          </p:nvPr>
        </p:nvSpPr>
        <p:spPr>
          <a:xfrm>
            <a:off x="761803" y="1698719"/>
            <a:ext cx="4080361" cy="4960459"/>
          </a:xfrm>
        </p:spPr>
        <p:txBody>
          <a:bodyPr anchor="ctr">
            <a:normAutofit/>
          </a:bodyPr>
          <a:lstStyle/>
          <a:p>
            <a:r>
              <a:rPr lang="en-US" sz="2000"/>
              <a:t>Walking  tours that start from the Dylan Thomas center and visit watering holes  that Dylan frequented.</a:t>
            </a:r>
          </a:p>
          <a:p>
            <a:r>
              <a:rPr lang="en-US" sz="2000"/>
              <a:t>Film viewings </a:t>
            </a:r>
          </a:p>
          <a:p>
            <a:r>
              <a:rPr lang="en-US" sz="2000"/>
              <a:t>The café could be Dylan Thomas themed.</a:t>
            </a:r>
          </a:p>
          <a:p>
            <a:r>
              <a:rPr lang="en-US" sz="2000"/>
              <a:t>Talks on the artists ,film makers and musicians that were inspired by Dylan.</a:t>
            </a:r>
          </a:p>
          <a:p>
            <a:endParaRPr lang="en-US" sz="2000"/>
          </a:p>
        </p:txBody>
      </p:sp>
      <p:sp>
        <p:nvSpPr>
          <p:cNvPr id="26" name="Rectangle 25">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book on a table&#10;&#10;AI-generated content may be incorrect.">
            <a:extLst>
              <a:ext uri="{FF2B5EF4-FFF2-40B4-BE49-F238E27FC236}">
                <a16:creationId xmlns:a16="http://schemas.microsoft.com/office/drawing/2014/main" id="{8FE14CE7-8D76-38A6-000F-942040600E22}"/>
              </a:ext>
            </a:extLst>
          </p:cNvPr>
          <p:cNvPicPr>
            <a:picLocks noChangeAspect="1"/>
          </p:cNvPicPr>
          <p:nvPr/>
        </p:nvPicPr>
        <p:blipFill>
          <a:blip r:embed="rId3"/>
          <a:stretch>
            <a:fillRect/>
          </a:stretch>
        </p:blipFill>
        <p:spPr>
          <a:xfrm>
            <a:off x="7545189" y="737488"/>
            <a:ext cx="2435818" cy="5383025"/>
          </a:xfrm>
          <a:prstGeom prst="rect">
            <a:avLst/>
          </a:prstGeom>
        </p:spPr>
      </p:pic>
    </p:spTree>
    <p:extLst>
      <p:ext uri="{BB962C8B-B14F-4D97-AF65-F5344CB8AC3E}">
        <p14:creationId xmlns:p14="http://schemas.microsoft.com/office/powerpoint/2010/main" val="3412542261"/>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Title 1">
            <a:extLst>
              <a:ext uri="{FF2B5EF4-FFF2-40B4-BE49-F238E27FC236}">
                <a16:creationId xmlns:a16="http://schemas.microsoft.com/office/drawing/2014/main" id="{7F42964D-A2ED-46C4-9D33-4831819B4117}"/>
              </a:ext>
            </a:extLst>
          </p:cNvPr>
          <p:cNvSpPr>
            <a:spLocks noGrp="1"/>
          </p:cNvSpPr>
          <p:nvPr>
            <p:ph type="title"/>
          </p:nvPr>
        </p:nvSpPr>
        <p:spPr>
          <a:xfrm>
            <a:off x="1051560" y="4495466"/>
            <a:ext cx="3611880" cy="1536192"/>
          </a:xfrm>
        </p:spPr>
        <p:txBody>
          <a:bodyPr>
            <a:normAutofit/>
          </a:bodyPr>
          <a:lstStyle/>
          <a:p>
            <a:endParaRPr lang="en-US" sz="3200"/>
          </a:p>
        </p:txBody>
      </p:sp>
      <p:pic>
        <p:nvPicPr>
          <p:cNvPr id="4" name="Content Placeholder 3">
            <a:extLst>
              <a:ext uri="{FF2B5EF4-FFF2-40B4-BE49-F238E27FC236}">
                <a16:creationId xmlns:a16="http://schemas.microsoft.com/office/drawing/2014/main" id="{7FAFE0AE-CCA0-2082-C3B8-3F03E92FE239}"/>
              </a:ext>
            </a:extLst>
          </p:cNvPr>
          <p:cNvPicPr>
            <a:picLocks noChangeAspect="1"/>
          </p:cNvPicPr>
          <p:nvPr/>
        </p:nvPicPr>
        <p:blipFill>
          <a:blip r:embed="rId2"/>
          <a:srcRect t="11625" b="15568"/>
          <a:stretch/>
        </p:blipFill>
        <p:spPr>
          <a:xfrm>
            <a:off x="20" y="-180803"/>
            <a:ext cx="12191980" cy="7223286"/>
          </a:xfrm>
          <a:prstGeom prst="rect">
            <a:avLst/>
          </a:prstGeom>
        </p:spPr>
      </p:pic>
      <p:sp>
        <p:nvSpPr>
          <p:cNvPr id="47" name="Rectangle 46">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8" name="Rectangle 47">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Content Placeholder 7">
            <a:extLst>
              <a:ext uri="{FF2B5EF4-FFF2-40B4-BE49-F238E27FC236}">
                <a16:creationId xmlns:a16="http://schemas.microsoft.com/office/drawing/2014/main" id="{41CB14BB-0A07-25CB-9EFA-82C24C7F470E}"/>
              </a:ext>
            </a:extLst>
          </p:cNvPr>
          <p:cNvSpPr>
            <a:spLocks noGrp="1"/>
          </p:cNvSpPr>
          <p:nvPr>
            <p:ph idx="1"/>
          </p:nvPr>
        </p:nvSpPr>
        <p:spPr>
          <a:xfrm>
            <a:off x="5295826" y="4495466"/>
            <a:ext cx="6061022" cy="1536192"/>
          </a:xfrm>
        </p:spPr>
        <p:txBody>
          <a:bodyPr anchor="ctr">
            <a:normAutofit/>
          </a:bodyPr>
          <a:lstStyle/>
          <a:p>
            <a:pPr marL="0" indent="0">
              <a:buNone/>
            </a:pPr>
            <a:endParaRPr lang="en-US" sz="1800"/>
          </a:p>
        </p:txBody>
      </p:sp>
    </p:spTree>
    <p:extLst>
      <p:ext uri="{BB962C8B-B14F-4D97-AF65-F5344CB8AC3E}">
        <p14:creationId xmlns:p14="http://schemas.microsoft.com/office/powerpoint/2010/main" val="1637966403"/>
      </p:ext>
    </p:extLst>
  </p:cSld>
  <p:clrMapOvr>
    <a:masterClrMapping/>
  </p:clrMapOvr>
  <mc:AlternateContent xmlns:mc="http://schemas.openxmlformats.org/markup-compatibility/2006" xmlns:p14="http://schemas.microsoft.com/office/powerpoint/2010/main">
    <mc:Choice Requires="p14">
      <p:transition p14:dur="250">
        <p:cut/>
      </p:transition>
    </mc:Choice>
    <mc:Fallback xmlns="">
      <p:transition>
        <p:cu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12</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Assignment two recorded presentation </vt:lpstr>
      <vt:lpstr>The Dylan Thomas center is a free Exhibition for all.</vt:lpstr>
      <vt:lpstr>Dylan Thomas is a poet who was born in Swansea 1914-1953 he has a large international following  and his work has a cultural impact to this day with his work influencing filmmakers, musicians and artists.   </vt:lpstr>
      <vt:lpstr>Grade two listing building with architectural charm. once Swansea's guild hall and an all-boys school then college, steeped in history and on the banks of the river Towy .Once  in the heart of the global copper trade this buildings surroundings have seen a dramatic u turn from the once bustling dockyard .</vt:lpstr>
      <vt:lpstr>Gift shop and cafe</vt:lpstr>
      <vt:lpstr>PowerPoint Presentation</vt:lpstr>
      <vt:lpstr>PowerPoint Presentation</vt:lpstr>
      <vt:lpstr>PowerPoint Presentation</vt:lpstr>
      <vt:lpstr>PowerPoint Presentation</vt:lpstr>
      <vt:lpstr>The oranges on display and the bird in the bottom left corner of the picture are for children to interact with the room learning through touch and play </vt:lpstr>
      <vt:lpstr>PowerPoint Presentation</vt:lpstr>
      <vt:lpstr>PowerPoint Presentation</vt:lpstr>
      <vt:lpstr>PowerPoint Presentation</vt:lpstr>
      <vt:lpstr>PowerPoint Presentation</vt:lpstr>
      <vt:lpstr>The isle are wide and accessible for wheelchairs or large groups of people. The displays are  also at the correct Hight for accessible viewing ,there are also disabled toilets on the ground floor as /well as nappy changing facility and space to park push chairs the space is also safe and suitable for toddlers and could see families with young children enjoying the space when I was there.. </vt:lpstr>
      <vt:lpstr> </vt:lpstr>
      <vt:lpstr>  customer experiance</vt:lpstr>
      <vt:lpstr>accessibility</vt:lpstr>
      <vt:lpstr>Suggested improvements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cp:revision>
  <dcterms:created xsi:type="dcterms:W3CDTF">2025-01-18T14:02:02Z</dcterms:created>
  <dcterms:modified xsi:type="dcterms:W3CDTF">2025-01-18T23:51:40Z</dcterms:modified>
</cp:coreProperties>
</file>