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24" r:id="rId2"/>
    <p:sldId id="323" r:id="rId3"/>
    <p:sldId id="316" r:id="rId4"/>
    <p:sldId id="317" r:id="rId5"/>
    <p:sldId id="318" r:id="rId6"/>
    <p:sldId id="313" r:id="rId7"/>
    <p:sldId id="315" r:id="rId8"/>
    <p:sldId id="280" r:id="rId9"/>
    <p:sldId id="299" r:id="rId10"/>
    <p:sldId id="278" r:id="rId11"/>
    <p:sldId id="302" r:id="rId12"/>
    <p:sldId id="303" r:id="rId13"/>
    <p:sldId id="304" r:id="rId14"/>
    <p:sldId id="319" r:id="rId15"/>
    <p:sldId id="320" r:id="rId16"/>
    <p:sldId id="282" r:id="rId17"/>
    <p:sldId id="321" r:id="rId18"/>
    <p:sldId id="284" r:id="rId19"/>
    <p:sldId id="326" r:id="rId20"/>
    <p:sldId id="325" r:id="rId21"/>
    <p:sldId id="307" r:id="rId22"/>
    <p:sldId id="285" r:id="rId23"/>
    <p:sldId id="310" r:id="rId24"/>
    <p:sldId id="309" r:id="rId25"/>
    <p:sldId id="312" r:id="rId26"/>
    <p:sldId id="311" r:id="rId27"/>
    <p:sldId id="286" r:id="rId28"/>
    <p:sldId id="287" r:id="rId29"/>
    <p:sldId id="288" r:id="rId30"/>
    <p:sldId id="300" r:id="rId31"/>
    <p:sldId id="322"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62" d="100"/>
          <a:sy n="162" d="100"/>
        </p:scale>
        <p:origin x="810"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8434873712576503E-2"/>
          <c:y val="0.242032972252893"/>
          <c:w val="0.914156336050996"/>
          <c:h val="0.54461799434628699"/>
        </c:manualLayout>
      </c:layout>
      <c:barChart>
        <c:barDir val="col"/>
        <c:grouping val="clustered"/>
        <c:varyColors val="0"/>
        <c:ser>
          <c:idx val="0"/>
          <c:order val="0"/>
          <c:tx>
            <c:strRef>
              <c:f>Sheet1!$B$1</c:f>
              <c:strCache>
                <c:ptCount val="1"/>
                <c:pt idx="0">
                  <c:v>Trait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959E-4AA0-9A10-FE05482BA251}"/>
            </c:ext>
          </c:extLst>
        </c:ser>
        <c:ser>
          <c:idx val="1"/>
          <c:order val="1"/>
          <c:tx>
            <c:strRef>
              <c:f>Sheet1!$C$1</c:f>
              <c:strCache>
                <c:ptCount val="1"/>
                <c:pt idx="0">
                  <c:v>Trait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959E-4AA0-9A10-FE05482BA251}"/>
            </c:ext>
          </c:extLst>
        </c:ser>
        <c:ser>
          <c:idx val="2"/>
          <c:order val="2"/>
          <c:tx>
            <c:strRef>
              <c:f>Sheet1!$D$1</c:f>
              <c:strCache>
                <c:ptCount val="1"/>
                <c:pt idx="0">
                  <c:v>Trait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959E-4AA0-9A10-FE05482BA251}"/>
            </c:ext>
          </c:extLst>
        </c:ser>
        <c:ser>
          <c:idx val="3"/>
          <c:order val="3"/>
          <c:tx>
            <c:strRef>
              <c:f>Sheet1!$E$1</c:f>
              <c:strCache>
                <c:ptCount val="1"/>
                <c:pt idx="0">
                  <c:v>Trait 4</c:v>
                </c:pt>
              </c:strCache>
            </c:strRef>
          </c:tx>
          <c:spPr>
            <a:solidFill>
              <a:schemeClr val="accent4"/>
            </a:solidFill>
            <a:ln>
              <a:noFill/>
            </a:ln>
            <a:effectLst/>
          </c:spPr>
          <c:invertIfNegative val="0"/>
          <c:cat>
            <c:strRef>
              <c:f>Sheet1!$A$2:$A$5</c:f>
              <c:strCache>
                <c:ptCount val="4"/>
                <c:pt idx="0">
                  <c:v>Category 1</c:v>
                </c:pt>
                <c:pt idx="1">
                  <c:v>Category 2</c:v>
                </c:pt>
                <c:pt idx="2">
                  <c:v>Category 3</c:v>
                </c:pt>
                <c:pt idx="3">
                  <c:v>Category 4</c:v>
                </c:pt>
              </c:strCache>
            </c:strRef>
          </c:cat>
          <c:val>
            <c:numRef>
              <c:f>Sheet1!$E$2:$E$5</c:f>
              <c:numCache>
                <c:formatCode>General</c:formatCode>
                <c:ptCount val="4"/>
                <c:pt idx="0">
                  <c:v>4</c:v>
                </c:pt>
                <c:pt idx="1">
                  <c:v>5</c:v>
                </c:pt>
                <c:pt idx="2">
                  <c:v>4</c:v>
                </c:pt>
                <c:pt idx="3">
                  <c:v>6</c:v>
                </c:pt>
              </c:numCache>
            </c:numRef>
          </c:val>
          <c:extLst>
            <c:ext xmlns:c16="http://schemas.microsoft.com/office/drawing/2014/chart" uri="{C3380CC4-5D6E-409C-BE32-E72D297353CC}">
              <c16:uniqueId val="{00000003-959E-4AA0-9A10-FE05482BA251}"/>
            </c:ext>
          </c:extLst>
        </c:ser>
        <c:ser>
          <c:idx val="4"/>
          <c:order val="4"/>
          <c:tx>
            <c:strRef>
              <c:f>Sheet1!$F$1</c:f>
              <c:strCache>
                <c:ptCount val="1"/>
                <c:pt idx="0">
                  <c:v>Trait 5</c:v>
                </c:pt>
              </c:strCache>
            </c:strRef>
          </c:tx>
          <c:spPr>
            <a:solidFill>
              <a:schemeClr val="accent5"/>
            </a:solidFill>
            <a:ln>
              <a:noFill/>
            </a:ln>
            <a:effectLst/>
          </c:spPr>
          <c:invertIfNegative val="0"/>
          <c:cat>
            <c:strRef>
              <c:f>Sheet1!$A$2:$A$5</c:f>
              <c:strCache>
                <c:ptCount val="4"/>
                <c:pt idx="0">
                  <c:v>Category 1</c:v>
                </c:pt>
                <c:pt idx="1">
                  <c:v>Category 2</c:v>
                </c:pt>
                <c:pt idx="2">
                  <c:v>Category 3</c:v>
                </c:pt>
                <c:pt idx="3">
                  <c:v>Category 4</c:v>
                </c:pt>
              </c:strCache>
            </c:strRef>
          </c:cat>
          <c:val>
            <c:numRef>
              <c:f>Sheet1!$F$2:$F$5</c:f>
              <c:numCache>
                <c:formatCode>General</c:formatCode>
                <c:ptCount val="4"/>
                <c:pt idx="0">
                  <c:v>5</c:v>
                </c:pt>
                <c:pt idx="1">
                  <c:v>2</c:v>
                </c:pt>
                <c:pt idx="2">
                  <c:v>1</c:v>
                </c:pt>
                <c:pt idx="3">
                  <c:v>5</c:v>
                </c:pt>
              </c:numCache>
            </c:numRef>
          </c:val>
          <c:extLst>
            <c:ext xmlns:c16="http://schemas.microsoft.com/office/drawing/2014/chart" uri="{C3380CC4-5D6E-409C-BE32-E72D297353CC}">
              <c16:uniqueId val="{00000004-959E-4AA0-9A10-FE05482BA251}"/>
            </c:ext>
          </c:extLst>
        </c:ser>
        <c:dLbls>
          <c:showLegendKey val="0"/>
          <c:showVal val="0"/>
          <c:showCatName val="0"/>
          <c:showSerName val="0"/>
          <c:showPercent val="0"/>
          <c:showBubbleSize val="0"/>
        </c:dLbls>
        <c:gapWidth val="219"/>
        <c:overlap val="-27"/>
        <c:axId val="2085461040"/>
        <c:axId val="2085464960"/>
      </c:barChart>
      <c:catAx>
        <c:axId val="2085461040"/>
        <c:scaling>
          <c:orientation val="minMax"/>
        </c:scaling>
        <c:delete val="1"/>
        <c:axPos val="b"/>
        <c:numFmt formatCode="General" sourceLinked="1"/>
        <c:majorTickMark val="none"/>
        <c:minorTickMark val="none"/>
        <c:tickLblPos val="nextTo"/>
        <c:crossAx val="2085464960"/>
        <c:crosses val="autoZero"/>
        <c:auto val="1"/>
        <c:lblAlgn val="ctr"/>
        <c:lblOffset val="100"/>
        <c:noMultiLvlLbl val="0"/>
      </c:catAx>
      <c:valAx>
        <c:axId val="2085464960"/>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20854610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FFFFFF"/>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en.wikipedia.org/wiki/Flow_(psychology)" TargetMode="External"/><Relationship Id="rId3" Type="http://schemas.openxmlformats.org/officeDocument/2006/relationships/hyperlink" Target="https://web.sonoma.edu/users/s/swijtink/teaching/philosophy_101/paper1/listemotions.htm" TargetMode="External"/><Relationship Id="rId7" Type="http://schemas.openxmlformats.org/officeDocument/2006/relationships/hyperlink" Target="http://en.wikipedia.org/wiki/Motivation#Intrinsic_and_extrinsic_motivation"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en.wikipedia.org/wiki/Motivation" TargetMode="External"/><Relationship Id="rId11" Type="http://schemas.openxmlformats.org/officeDocument/2006/relationships/hyperlink" Target="http://en.wikipedia.org/wiki/Social_skills" TargetMode="External"/><Relationship Id="rId5" Type="http://schemas.openxmlformats.org/officeDocument/2006/relationships/hyperlink" Target="http://en.wikipedia.org/wiki/Self-control" TargetMode="External"/><Relationship Id="rId10" Type="http://schemas.openxmlformats.org/officeDocument/2006/relationships/hyperlink" Target="http://en.wikipedia.org/wiki/Empathy" TargetMode="External"/><Relationship Id="rId4" Type="http://schemas.openxmlformats.org/officeDocument/2006/relationships/hyperlink" Target="http://en.wikipedia.org/wiki/Necessary_condition" TargetMode="External"/><Relationship Id="rId9" Type="http://schemas.openxmlformats.org/officeDocument/2006/relationships/hyperlink" Target="https://web.sonoma.edu/users/s/swijtink/teaching/philosophy_101/paper1/optimism.htm"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FA51642-5812-4B97-9C9A-F6E8B7A84FEC}" type="slidenum">
              <a:rPr lang="en-GB" smtClean="0"/>
              <a:t>2</a:t>
            </a:fld>
            <a:endParaRPr lang="en-GB"/>
          </a:p>
        </p:txBody>
      </p:sp>
    </p:spTree>
    <p:extLst>
      <p:ext uri="{BB962C8B-B14F-4D97-AF65-F5344CB8AC3E}">
        <p14:creationId xmlns:p14="http://schemas.microsoft.com/office/powerpoint/2010/main" val="315259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Eugenics (from Francis Galton, half cousin of Charles Darwin, in early days of genetic and evolutionary theory): selective breeding or prevention of breeding in humans. Was popular in UK and US – US policy was used as defence in Nazi war trials.</a:t>
            </a:r>
          </a:p>
          <a:p>
            <a:r>
              <a:rPr lang="en-GB" dirty="0"/>
              <a:t>Behavioural psychologists: Little Albert. John Watson, one of the pioneers of behaviourist psychology and conditioning. Albert was allowed to play with a white rat. When he touched it, a loud noise was made. He became afraid of the rat, and other similar white, furry items (e.g. a </a:t>
            </a:r>
            <a:r>
              <a:rPr lang="en-GB" dirty="0" err="1"/>
              <a:t>santa</a:t>
            </a:r>
            <a:r>
              <a:rPr lang="en-GB" dirty="0"/>
              <a:t> </a:t>
            </a:r>
            <a:r>
              <a:rPr lang="en-GB" dirty="0" err="1"/>
              <a:t>claus</a:t>
            </a:r>
            <a:r>
              <a:rPr lang="en-GB" dirty="0"/>
              <a:t> mask)</a:t>
            </a:r>
          </a:p>
        </p:txBody>
      </p:sp>
      <p:sp>
        <p:nvSpPr>
          <p:cNvPr id="4" name="Slide Number Placeholder 3"/>
          <p:cNvSpPr>
            <a:spLocks noGrp="1"/>
          </p:cNvSpPr>
          <p:nvPr>
            <p:ph type="sldNum" sz="quarter" idx="10"/>
          </p:nvPr>
        </p:nvSpPr>
        <p:spPr/>
        <p:txBody>
          <a:bodyPr/>
          <a:lstStyle/>
          <a:p>
            <a:fld id="{1EF87553-A13C-4BE8-BD58-A7EB7CB2CAC9}" type="slidenum">
              <a:rPr lang="en-GB" smtClean="0"/>
              <a:t>10</a:t>
            </a:fld>
            <a:endParaRPr lang="en-GB"/>
          </a:p>
        </p:txBody>
      </p:sp>
    </p:spTree>
    <p:extLst>
      <p:ext uri="{BB962C8B-B14F-4D97-AF65-F5344CB8AC3E}">
        <p14:creationId xmlns:p14="http://schemas.microsoft.com/office/powerpoint/2010/main" val="281280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 video</a:t>
            </a:r>
          </a:p>
        </p:txBody>
      </p:sp>
      <p:sp>
        <p:nvSpPr>
          <p:cNvPr id="4" name="Slide Number Placeholder 3"/>
          <p:cNvSpPr>
            <a:spLocks noGrp="1"/>
          </p:cNvSpPr>
          <p:nvPr>
            <p:ph type="sldNum" sz="quarter" idx="5"/>
          </p:nvPr>
        </p:nvSpPr>
        <p:spPr/>
        <p:txBody>
          <a:bodyPr/>
          <a:lstStyle/>
          <a:p>
            <a:fld id="{0FA51642-5812-4B97-9C9A-F6E8B7A84FEC}" type="slidenum">
              <a:rPr lang="en-GB" smtClean="0"/>
              <a:t>11</a:t>
            </a:fld>
            <a:endParaRPr lang="en-GB"/>
          </a:p>
        </p:txBody>
      </p:sp>
    </p:spTree>
    <p:extLst>
      <p:ext uri="{BB962C8B-B14F-4D97-AF65-F5344CB8AC3E}">
        <p14:creationId xmlns:p14="http://schemas.microsoft.com/office/powerpoint/2010/main" val="1955249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Power/distance – balance of authority, and acceptance of this</a:t>
            </a:r>
          </a:p>
          <a:p>
            <a:r>
              <a:rPr lang="en-GB" dirty="0" err="1"/>
              <a:t>Individ</a:t>
            </a:r>
            <a:r>
              <a:rPr lang="en-GB" dirty="0"/>
              <a:t>/ collective – strength of ties to groups, </a:t>
            </a:r>
            <a:r>
              <a:rPr lang="en-GB" dirty="0" err="1"/>
              <a:t>eg</a:t>
            </a:r>
            <a:r>
              <a:rPr lang="en-GB" dirty="0"/>
              <a:t> family. I vs We</a:t>
            </a:r>
          </a:p>
          <a:p>
            <a:r>
              <a:rPr lang="en-GB" dirty="0"/>
              <a:t>Uncertainty avoidance – tolerance for ambiguity. Results in strict codes of behaviour, rules and absolute truth</a:t>
            </a:r>
          </a:p>
          <a:p>
            <a:r>
              <a:rPr lang="en-GB" dirty="0" err="1"/>
              <a:t>Masc</a:t>
            </a:r>
            <a:r>
              <a:rPr lang="en-GB" dirty="0"/>
              <a:t>/ fem – achievement, assertiveness, materialism vs cooperation, modesty and caring for others</a:t>
            </a:r>
          </a:p>
          <a:p>
            <a:r>
              <a:rPr lang="en-GB" dirty="0"/>
              <a:t>Time – short vs long term. Respect for tradition vs pragmatism. Also mono-poly-</a:t>
            </a:r>
            <a:r>
              <a:rPr lang="en-GB" dirty="0" err="1"/>
              <a:t>chronism</a:t>
            </a:r>
            <a:endParaRPr lang="en-GB" dirty="0"/>
          </a:p>
          <a:p>
            <a:r>
              <a:rPr lang="en-GB" dirty="0"/>
              <a:t>Indulgence/ restraint – how permissive re pleasures, or are strict social norms in place? How important is self-discipline?</a:t>
            </a:r>
          </a:p>
        </p:txBody>
      </p:sp>
      <p:sp>
        <p:nvSpPr>
          <p:cNvPr id="4" name="Slide Number Placeholder 3"/>
          <p:cNvSpPr>
            <a:spLocks noGrp="1"/>
          </p:cNvSpPr>
          <p:nvPr>
            <p:ph type="sldNum" sz="quarter" idx="10"/>
          </p:nvPr>
        </p:nvSpPr>
        <p:spPr/>
        <p:txBody>
          <a:bodyPr/>
          <a:lstStyle/>
          <a:p>
            <a:fld id="{1EF87553-A13C-4BE8-BD58-A7EB7CB2CAC9}" type="slidenum">
              <a:rPr lang="en-GB" smtClean="0"/>
              <a:t>13</a:t>
            </a:fld>
            <a:endParaRPr lang="en-GB"/>
          </a:p>
        </p:txBody>
      </p:sp>
    </p:spTree>
    <p:extLst>
      <p:ext uri="{BB962C8B-B14F-4D97-AF65-F5344CB8AC3E}">
        <p14:creationId xmlns:p14="http://schemas.microsoft.com/office/powerpoint/2010/main" val="1297899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1.1 Hofstede's five Cultural Dimensions</a:t>
            </a:r>
          </a:p>
          <a:p>
            <a:r>
              <a:rPr lang="en-US" sz="1200" b="0" i="0" kern="1200" dirty="0">
                <a:solidFill>
                  <a:schemeClr val="tx1"/>
                </a:solidFill>
                <a:effectLst/>
                <a:latin typeface="+mn-lt"/>
                <a:ea typeface="+mn-ea"/>
                <a:cs typeface="+mn-cs"/>
              </a:rPr>
              <a:t>A series of perspectives that we might use to achieve a different insight into business was introduced by Morgan (1986) in his book entitled </a:t>
            </a:r>
            <a:r>
              <a:rPr lang="en-US" sz="1200" b="0" i="1" kern="1200" dirty="0">
                <a:solidFill>
                  <a:schemeClr val="tx1"/>
                </a:solidFill>
                <a:effectLst/>
                <a:latin typeface="+mn-lt"/>
                <a:ea typeface="+mn-ea"/>
                <a:cs typeface="+mn-cs"/>
              </a:rPr>
              <a:t>Images of an Organization</a:t>
            </a:r>
            <a:r>
              <a:rPr lang="en-US" sz="1200" b="0" i="0" kern="1200" dirty="0">
                <a:solidFill>
                  <a:schemeClr val="tx1"/>
                </a:solidFill>
                <a:effectLst/>
                <a:latin typeface="+mn-lt"/>
                <a:ea typeface="+mn-ea"/>
                <a:cs typeface="+mn-cs"/>
              </a:rPr>
              <a:t>. One of these was the business as a culture, a type of micro-society where people work and ‘live’ together on a daily basis, with certain rules and understandings about what is acceptable and what is not. The idea of a business having a culture was developed from the work of Hofstede on national cultures (1980). His research focused on ways of measuring national culture and how these ‘measures’ might work differently in different contexts. The cultural values that are important in a national culture, he suggested, could be reflected in the way businesses within that country are operated and </a:t>
            </a:r>
            <a:r>
              <a:rPr lang="en-US" sz="1200" b="0" i="0" kern="1200" dirty="0" err="1">
                <a:solidFill>
                  <a:schemeClr val="tx1"/>
                </a:solidFill>
                <a:effectLst/>
                <a:latin typeface="+mn-lt"/>
                <a:ea typeface="+mn-ea"/>
                <a:cs typeface="+mn-cs"/>
              </a:rPr>
              <a:t>organised</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Hofstede's five dimensions (he developed four in 1980, then added a fifth in 1991) were:</a:t>
            </a:r>
          </a:p>
          <a:p>
            <a:r>
              <a:rPr lang="en-US" sz="1200" b="1" i="1" kern="1200" dirty="0">
                <a:solidFill>
                  <a:schemeClr val="tx1"/>
                </a:solidFill>
                <a:effectLst/>
                <a:latin typeface="+mn-lt"/>
                <a:ea typeface="+mn-ea"/>
                <a:cs typeface="+mn-cs"/>
              </a:rPr>
              <a:t>Power distance</a:t>
            </a:r>
            <a:r>
              <a:rPr lang="en-US" sz="1200" b="0" i="1"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concerns the extent to which less powerful members of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within a country expect and accept that power is distributed unequally. National cultures that demonstrated what Hofstede called a ‘low power distance’ are ones in which there is a concern to </a:t>
            </a:r>
            <a:r>
              <a:rPr lang="en-US" sz="1200" b="0" i="0" kern="1200" dirty="0" err="1">
                <a:solidFill>
                  <a:schemeClr val="tx1"/>
                </a:solidFill>
                <a:effectLst/>
                <a:latin typeface="+mn-lt"/>
                <a:ea typeface="+mn-ea"/>
                <a:cs typeface="+mn-cs"/>
              </a:rPr>
              <a:t>minimise</a:t>
            </a:r>
            <a:r>
              <a:rPr lang="en-US" sz="1200" b="0" i="0" kern="1200" dirty="0">
                <a:solidFill>
                  <a:schemeClr val="tx1"/>
                </a:solidFill>
                <a:effectLst/>
                <a:latin typeface="+mn-lt"/>
                <a:ea typeface="+mn-ea"/>
                <a:cs typeface="+mn-cs"/>
              </a:rPr>
              <a:t> inequalities. Hofstede included Sweden and New Zealand as examples of this. In general, Hofstede found that Latin American and Latin European (France and Spain) countries had higher power distance scores. The less powerful in these societies tend to look to those with power to make decisions, and inequalities within society are more acceptable. This is represented by a tendency for the </a:t>
            </a:r>
            <a:r>
              <a:rPr lang="en-US" sz="1200" b="0" i="0" kern="1200" dirty="0" err="1">
                <a:solidFill>
                  <a:schemeClr val="tx1"/>
                </a:solidFill>
                <a:effectLst/>
                <a:latin typeface="+mn-lt"/>
                <a:ea typeface="+mn-ea"/>
                <a:cs typeface="+mn-cs"/>
              </a:rPr>
              <a:t>centralisation</a:t>
            </a:r>
            <a:r>
              <a:rPr lang="en-US" sz="1200" b="0" i="0" kern="1200" dirty="0">
                <a:solidFill>
                  <a:schemeClr val="tx1"/>
                </a:solidFill>
                <a:effectLst/>
                <a:latin typeface="+mn-lt"/>
                <a:ea typeface="+mn-ea"/>
                <a:cs typeface="+mn-cs"/>
              </a:rPr>
              <a:t> of power and the subordination of those with less power within businesses.</a:t>
            </a:r>
          </a:p>
          <a:p>
            <a:r>
              <a:rPr lang="en-US" sz="1200" b="1" i="1" kern="1200" dirty="0">
                <a:solidFill>
                  <a:schemeClr val="tx1"/>
                </a:solidFill>
                <a:effectLst/>
                <a:latin typeface="+mn-lt"/>
                <a:ea typeface="+mn-ea"/>
                <a:cs typeface="+mn-cs"/>
              </a:rPr>
              <a:t>Individualism/collectivism</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In an individualistic society, people are expected to look after themselves and their families. In the case of business this is reflected in, for example, employment contracts based on hiring and firing. Two examples of countries with high scores on this dimension were Australia and Canada. In more collective societies, people are more concerned for others and the culture is based around more cohesive groups, such as the family, which offer protection in exchange for loyalty. This tendency is reflected in businesses as well as elsewhere in society. Hofstede cited Ecuador and Indonesia as examples of more collective societies.</a:t>
            </a:r>
          </a:p>
          <a:p>
            <a:r>
              <a:rPr lang="en-US" sz="1200" b="1" i="1" kern="1200" dirty="0">
                <a:solidFill>
                  <a:schemeClr val="tx1"/>
                </a:solidFill>
                <a:effectLst/>
                <a:latin typeface="+mn-lt"/>
                <a:ea typeface="+mn-ea"/>
                <a:cs typeface="+mn-cs"/>
              </a:rPr>
              <a:t>Masculinity/femininity</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refers to the degree to which gender roles are distinct and adhered to within a society. In high femininity societies, social gender roles overlap, with both men and women valuing ‘feminine’ qualities such as modesty, intuition and quality of life above the more traditionally ‘masculine’ qualities of aggression and competition. Hofstede's research suggested that Denmark and the Netherlands were more feminine cultures, while many other Western countries exhibited more masculine values. The USA was ranked fifteenth out of 53 nations on this masculinity score. Japan, the UK and West Germany also scored highly on masculine values.</a:t>
            </a:r>
          </a:p>
          <a:p>
            <a:r>
              <a:rPr lang="en-US" sz="1200" b="1" i="1" kern="1200" dirty="0">
                <a:solidFill>
                  <a:schemeClr val="tx1"/>
                </a:solidFill>
                <a:effectLst/>
                <a:latin typeface="+mn-lt"/>
                <a:ea typeface="+mn-ea"/>
                <a:cs typeface="+mn-cs"/>
              </a:rPr>
              <a:t>Uncertainty avoidance</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concerns the extent to which the members of a society feel threatened by uncertain and unknown situations. Hofstede suggested that Jamaica and Singapore were relatively low uncertainty avoidance cultures, where precision and punctuality are less important, innovation is encouraged and people are motivated by being esteemed by, or belonging to, others above other things. High uncertainty avoidance scores mean that there is a fear of ambiguous situations, a preference for being busy and being precise and punctual. Relatively high scores on this dimension were found for Latin American and Latin European countries, Japan and South Korea.</a:t>
            </a:r>
          </a:p>
          <a:p>
            <a:r>
              <a:rPr lang="en-US" sz="1200" b="1" i="1" kern="1200" dirty="0">
                <a:solidFill>
                  <a:schemeClr val="tx1"/>
                </a:solidFill>
                <a:effectLst/>
                <a:latin typeface="+mn-lt"/>
                <a:ea typeface="+mn-ea"/>
                <a:cs typeface="+mn-cs"/>
              </a:rPr>
              <a:t>Confucian/dynamism</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refers to the extent to which long-termism or short-termism appears to be the dominant approach. Long-termism stresses perseverance and being sparing with resources. Short-termism, in Hofstede's analysis, involves a greater emphasis on quick results. Hofstede found that the USA tended towards short-termism, while the Netherlands was the most long-</a:t>
            </a:r>
            <a:r>
              <a:rPr lang="en-US" sz="1200" b="0" i="0" kern="1200" dirty="0" err="1">
                <a:solidFill>
                  <a:schemeClr val="tx1"/>
                </a:solidFill>
                <a:effectLst/>
                <a:latin typeface="+mn-lt"/>
                <a:ea typeface="+mn-ea"/>
                <a:cs typeface="+mn-cs"/>
              </a:rPr>
              <a:t>termist</a:t>
            </a:r>
            <a:r>
              <a:rPr lang="en-US" sz="1200" b="0" i="0" kern="1200" dirty="0">
                <a:solidFill>
                  <a:schemeClr val="tx1"/>
                </a:solidFill>
                <a:effectLst/>
                <a:latin typeface="+mn-lt"/>
                <a:ea typeface="+mn-ea"/>
                <a:cs typeface="+mn-cs"/>
              </a:rPr>
              <a:t> European nation, ranked tenth out of 23 countries surveyed.</a:t>
            </a:r>
          </a:p>
        </p:txBody>
      </p:sp>
      <p:sp>
        <p:nvSpPr>
          <p:cNvPr id="4" name="Slide Number Placeholder 3"/>
          <p:cNvSpPr>
            <a:spLocks noGrp="1"/>
          </p:cNvSpPr>
          <p:nvPr>
            <p:ph type="sldNum" sz="quarter" idx="10"/>
          </p:nvPr>
        </p:nvSpPr>
        <p:spPr/>
        <p:txBody>
          <a:bodyPr/>
          <a:lstStyle/>
          <a:p>
            <a:fld id="{1EF87553-A13C-4BE8-BD58-A7EB7CB2CAC9}" type="slidenum">
              <a:rPr lang="en-GB" smtClean="0"/>
              <a:t>14</a:t>
            </a:fld>
            <a:endParaRPr lang="en-GB"/>
          </a:p>
        </p:txBody>
      </p:sp>
    </p:spTree>
    <p:extLst>
      <p:ext uri="{BB962C8B-B14F-4D97-AF65-F5344CB8AC3E}">
        <p14:creationId xmlns:p14="http://schemas.microsoft.com/office/powerpoint/2010/main" val="3400647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Ideographic examines the individual uniquely, normally via qualitative methods.</a:t>
            </a:r>
          </a:p>
          <a:p>
            <a:r>
              <a:rPr lang="en-GB" dirty="0"/>
              <a:t>Nomothetic compares the individual to external standards, attempting to be quantitative.</a:t>
            </a:r>
          </a:p>
        </p:txBody>
      </p:sp>
      <p:sp>
        <p:nvSpPr>
          <p:cNvPr id="4" name="Slide Number Placeholder 3"/>
          <p:cNvSpPr>
            <a:spLocks noGrp="1"/>
          </p:cNvSpPr>
          <p:nvPr>
            <p:ph type="sldNum" sz="quarter" idx="5"/>
          </p:nvPr>
        </p:nvSpPr>
        <p:spPr/>
        <p:txBody>
          <a:bodyPr/>
          <a:lstStyle/>
          <a:p>
            <a:fld id="{0FA51642-5812-4B97-9C9A-F6E8B7A84FEC}" type="slidenum">
              <a:rPr lang="en-GB" smtClean="0"/>
              <a:t>16</a:t>
            </a:fld>
            <a:endParaRPr lang="en-GB"/>
          </a:p>
        </p:txBody>
      </p:sp>
    </p:spTree>
    <p:extLst>
      <p:ext uri="{BB962C8B-B14F-4D97-AF65-F5344CB8AC3E}">
        <p14:creationId xmlns:p14="http://schemas.microsoft.com/office/powerpoint/2010/main" val="410112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essential difference between the trait theory and type theory is this: type theory views characteristics of people as discrete categories whereas trait theory views these same characteristics as part of a larger continuum. </a:t>
            </a:r>
          </a:p>
          <a:p>
            <a:r>
              <a:rPr lang="en-US" sz="1200" b="0" i="0" kern="1200" dirty="0">
                <a:solidFill>
                  <a:schemeClr val="tx1"/>
                </a:solidFill>
                <a:effectLst/>
                <a:latin typeface="+mn-lt"/>
                <a:ea typeface="+mn-ea"/>
                <a:cs typeface="+mn-cs"/>
              </a:rPr>
              <a:t>For example, where a type theorist would claim that introverts and extroverts are two types of people, a trait theorist would claim there is a gradient leading from introversion to extroversion and it is possible for individuals to fall somewhere in the middle.</a:t>
            </a:r>
            <a:endParaRPr lang="en-US" dirty="0"/>
          </a:p>
        </p:txBody>
      </p:sp>
      <p:sp>
        <p:nvSpPr>
          <p:cNvPr id="4" name="Slide Number Placeholder 3"/>
          <p:cNvSpPr>
            <a:spLocks noGrp="1"/>
          </p:cNvSpPr>
          <p:nvPr>
            <p:ph type="sldNum" sz="quarter" idx="10"/>
          </p:nvPr>
        </p:nvSpPr>
        <p:spPr/>
        <p:txBody>
          <a:bodyPr/>
          <a:lstStyle/>
          <a:p>
            <a:fld id="{0FA51642-5812-4B97-9C9A-F6E8B7A84FEC}" type="slidenum">
              <a:rPr lang="en-GB" smtClean="0"/>
              <a:t>17</a:t>
            </a:fld>
            <a:endParaRPr lang="en-GB"/>
          </a:p>
        </p:txBody>
      </p:sp>
    </p:spTree>
    <p:extLst>
      <p:ext uri="{BB962C8B-B14F-4D97-AF65-F5344CB8AC3E}">
        <p14:creationId xmlns:p14="http://schemas.microsoft.com/office/powerpoint/2010/main" val="3084835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766214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19</a:t>
            </a:fld>
            <a:endParaRPr lang="en-GB"/>
          </a:p>
        </p:txBody>
      </p:sp>
    </p:spTree>
    <p:extLst>
      <p:ext uri="{BB962C8B-B14F-4D97-AF65-F5344CB8AC3E}">
        <p14:creationId xmlns:p14="http://schemas.microsoft.com/office/powerpoint/2010/main" val="6689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20</a:t>
            </a:fld>
            <a:endParaRPr lang="en-GB"/>
          </a:p>
        </p:txBody>
      </p:sp>
    </p:spTree>
    <p:extLst>
      <p:ext uri="{BB962C8B-B14F-4D97-AF65-F5344CB8AC3E}">
        <p14:creationId xmlns:p14="http://schemas.microsoft.com/office/powerpoint/2010/main" val="3000688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work by Carl Jung, a young contemporary of Sigmund Freud who was mentored by Freud until a major schism</a:t>
            </a:r>
          </a:p>
          <a:p>
            <a:r>
              <a:rPr lang="en-GB" dirty="0"/>
              <a:t>E/I – do we receive and invest our energy externally or internally</a:t>
            </a:r>
          </a:p>
          <a:p>
            <a:r>
              <a:rPr lang="en-GB" dirty="0"/>
              <a:t>S/N – sensing vs intuition. Information gathering. Do we look at the detail or the bigger picture? Do we apply concepts or facts?</a:t>
            </a:r>
          </a:p>
          <a:p>
            <a:r>
              <a:rPr lang="en-GB" dirty="0"/>
              <a:t>T/F – Thinking/ feeling. Do we make decisions based on our heart or our head? Do we recognise the subtle subconscious processes or do we rely on force of intellect.</a:t>
            </a:r>
          </a:p>
          <a:p>
            <a:r>
              <a:rPr lang="en-GB" dirty="0"/>
              <a:t>J/P – Judging perceiving. To what extent do we like structure, or a more flexible way of approaching life. How open to other possibilities and opinions are we? </a:t>
            </a:r>
            <a:r>
              <a:rPr lang="en-GB"/>
              <a:t>How well defined are our expectations of other people?</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918711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 by Hokusai: great wave off Kanagawa</a:t>
            </a:r>
          </a:p>
          <a:p>
            <a:endParaRPr lang="en-GB" dirty="0"/>
          </a:p>
          <a:p>
            <a:r>
              <a:rPr lang="en-GB" dirty="0"/>
              <a:t>Openness to experience: imagination, aesthetics, feelings, actions, ideas, values</a:t>
            </a:r>
          </a:p>
          <a:p>
            <a:r>
              <a:rPr lang="en-GB" dirty="0"/>
              <a:t>Conscientiousness: competence, order, dutifulness, achievement striving, self-discipline, deliberation</a:t>
            </a:r>
          </a:p>
          <a:p>
            <a:r>
              <a:rPr lang="en-GB" dirty="0"/>
              <a:t>Extraversion: warmth, gregariousness, assertiveness, activity, excitement seeking, positivity</a:t>
            </a:r>
          </a:p>
          <a:p>
            <a:r>
              <a:rPr lang="en-GB" dirty="0"/>
              <a:t>Agreeableness: trust, straightforwardness, altruism, compliance, modesty, tendermindedness</a:t>
            </a:r>
          </a:p>
          <a:p>
            <a:r>
              <a:rPr lang="en-GB" dirty="0"/>
              <a:t>Emotional reactivity: anxiety, hostility, depression, self-consciousness, impulsiveness, vulnerability to stress</a:t>
            </a:r>
          </a:p>
        </p:txBody>
      </p:sp>
      <p:sp>
        <p:nvSpPr>
          <p:cNvPr id="4" name="Slide Number Placeholder 3"/>
          <p:cNvSpPr>
            <a:spLocks noGrp="1"/>
          </p:cNvSpPr>
          <p:nvPr>
            <p:ph type="sldNum" sz="quarter" idx="10"/>
          </p:nvPr>
        </p:nvSpPr>
        <p:spPr/>
        <p:txBody>
          <a:bodyPr/>
          <a:lstStyle/>
          <a:p>
            <a:fld id="{1EF87553-A13C-4BE8-BD58-A7EB7CB2CAC9}" type="slidenum">
              <a:rPr lang="en-GB" smtClean="0"/>
              <a:t>23</a:t>
            </a:fld>
            <a:endParaRPr lang="en-GB"/>
          </a:p>
        </p:txBody>
      </p:sp>
    </p:spTree>
    <p:extLst>
      <p:ext uri="{BB962C8B-B14F-4D97-AF65-F5344CB8AC3E}">
        <p14:creationId xmlns:p14="http://schemas.microsoft.com/office/powerpoint/2010/main" val="2761516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minute video</a:t>
            </a:r>
          </a:p>
        </p:txBody>
      </p:sp>
      <p:sp>
        <p:nvSpPr>
          <p:cNvPr id="4" name="Slide Number Placeholder 3"/>
          <p:cNvSpPr>
            <a:spLocks noGrp="1"/>
          </p:cNvSpPr>
          <p:nvPr>
            <p:ph type="sldNum" sz="quarter" idx="5"/>
          </p:nvPr>
        </p:nvSpPr>
        <p:spPr/>
        <p:txBody>
          <a:bodyPr/>
          <a:lstStyle/>
          <a:p>
            <a:fld id="{0FA51642-5812-4B97-9C9A-F6E8B7A84FEC}" type="slidenum">
              <a:rPr lang="en-GB" smtClean="0"/>
              <a:t>24</a:t>
            </a:fld>
            <a:endParaRPr lang="en-GB"/>
          </a:p>
        </p:txBody>
      </p:sp>
    </p:spTree>
    <p:extLst>
      <p:ext uri="{BB962C8B-B14F-4D97-AF65-F5344CB8AC3E}">
        <p14:creationId xmlns:p14="http://schemas.microsoft.com/office/powerpoint/2010/main" val="1512040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have different characteristics, which may make some jobs easier for some people than others. This poses a question: are we interested in equality or equity? In business, we tend to worry about equality because of regulations that are all about fairness. As managers, we also worry about equity because we want consistent performance.</a:t>
            </a:r>
          </a:p>
        </p:txBody>
      </p:sp>
      <p:sp>
        <p:nvSpPr>
          <p:cNvPr id="4" name="Slide Number Placeholder 3"/>
          <p:cNvSpPr>
            <a:spLocks noGrp="1"/>
          </p:cNvSpPr>
          <p:nvPr>
            <p:ph type="sldNum" sz="quarter" idx="5"/>
          </p:nvPr>
        </p:nvSpPr>
        <p:spPr/>
        <p:txBody>
          <a:bodyPr/>
          <a:lstStyle/>
          <a:p>
            <a:fld id="{0FA51642-5812-4B97-9C9A-F6E8B7A84FEC}" type="slidenum">
              <a:rPr lang="en-GB" smtClean="0"/>
              <a:t>25</a:t>
            </a:fld>
            <a:endParaRPr lang="en-GB"/>
          </a:p>
        </p:txBody>
      </p:sp>
    </p:spTree>
    <p:extLst>
      <p:ext uri="{BB962C8B-B14F-4D97-AF65-F5344CB8AC3E}">
        <p14:creationId xmlns:p14="http://schemas.microsoft.com/office/powerpoint/2010/main" val="13953353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27</a:t>
            </a:fld>
            <a:endParaRPr lang="en-GB"/>
          </a:p>
        </p:txBody>
      </p:sp>
    </p:spTree>
    <p:extLst>
      <p:ext uri="{BB962C8B-B14F-4D97-AF65-F5344CB8AC3E}">
        <p14:creationId xmlns:p14="http://schemas.microsoft.com/office/powerpoint/2010/main" val="3804648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Daniel Goleman</a:t>
            </a:r>
          </a:p>
          <a:p>
            <a:endParaRPr lang="en-GB" dirty="0"/>
          </a:p>
          <a:p>
            <a:r>
              <a:rPr lang="en-GB" sz="1200" b="1" i="0" kern="1200" dirty="0">
                <a:solidFill>
                  <a:schemeClr val="tx1"/>
                </a:solidFill>
                <a:effectLst/>
                <a:latin typeface="+mn-lt"/>
                <a:ea typeface="+mn-ea"/>
                <a:cs typeface="+mn-cs"/>
              </a:rPr>
              <a:t>Self-awareness</a:t>
            </a:r>
            <a:r>
              <a:rPr lang="en-GB" sz="1200" b="0" i="0" kern="1200" dirty="0">
                <a:solidFill>
                  <a:schemeClr val="tx1"/>
                </a:solidFill>
                <a:effectLst/>
                <a:latin typeface="+mn-lt"/>
                <a:ea typeface="+mn-ea"/>
                <a:cs typeface="+mn-cs"/>
              </a:rPr>
              <a:t>. The ability to recognize and understand personal moods and emotions and drives, as well as their effect on others. Hallmarks* of self-awareness include self-confidence, realistic self-assessment, and a self-deprecating sense of </a:t>
            </a:r>
            <a:r>
              <a:rPr lang="en-GB" sz="1200" b="0" i="0" kern="1200" dirty="0" err="1">
                <a:solidFill>
                  <a:schemeClr val="tx1"/>
                </a:solidFill>
                <a:effectLst/>
                <a:latin typeface="+mn-lt"/>
                <a:ea typeface="+mn-ea"/>
                <a:cs typeface="+mn-cs"/>
              </a:rPr>
              <a:t>humor</a:t>
            </a:r>
            <a:r>
              <a:rPr lang="en-GB" sz="1200" b="0" i="0" kern="1200" dirty="0">
                <a:solidFill>
                  <a:schemeClr val="tx1"/>
                </a:solidFill>
                <a:effectLst/>
                <a:latin typeface="+mn-lt"/>
                <a:ea typeface="+mn-ea"/>
                <a:cs typeface="+mn-cs"/>
              </a:rPr>
              <a:t>. Self-awareness depend on one's ability to monitor one's own emotion state and to correctly identify and </a:t>
            </a:r>
            <a:r>
              <a:rPr lang="en-GB" sz="1200" b="0" i="0" kern="1200" dirty="0">
                <a:solidFill>
                  <a:schemeClr val="tx1"/>
                </a:solidFill>
                <a:effectLst/>
                <a:latin typeface="+mn-lt"/>
                <a:ea typeface="+mn-ea"/>
                <a:cs typeface="+mn-cs"/>
                <a:hlinkClick r:id="rId3"/>
              </a:rPr>
              <a:t>name one's emotions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 hallmark is a sure sign: since self-awareness is </a:t>
            </a:r>
            <a:r>
              <a:rPr lang="en-GB" sz="1200" b="0" i="0" kern="1200" dirty="0">
                <a:solidFill>
                  <a:schemeClr val="tx1"/>
                </a:solidFill>
                <a:effectLst/>
                <a:latin typeface="+mn-lt"/>
                <a:ea typeface="+mn-ea"/>
                <a:cs typeface="+mn-cs"/>
                <a:hlinkClick r:id="rId4"/>
              </a:rPr>
              <a:t>necessary</a:t>
            </a:r>
            <a:r>
              <a:rPr lang="en-GB" sz="1200" b="0" i="0" kern="1200" dirty="0">
                <a:solidFill>
                  <a:schemeClr val="tx1"/>
                </a:solidFill>
                <a:effectLst/>
                <a:latin typeface="+mn-lt"/>
                <a:ea typeface="+mn-ea"/>
                <a:cs typeface="+mn-cs"/>
              </a:rPr>
              <a:t> for, say, realistic self-assessment, that is, without self-awareness no realistic self-assessment, the presence of of realistic self-assessment is a sure sign (sufficient to conclude that there is) self-awareness.]</a:t>
            </a:r>
          </a:p>
          <a:p>
            <a:r>
              <a:rPr lang="en-GB" sz="1200" b="1" i="0" kern="1200" dirty="0">
                <a:solidFill>
                  <a:schemeClr val="tx1"/>
                </a:solidFill>
                <a:effectLst/>
                <a:latin typeface="+mn-lt"/>
                <a:ea typeface="+mn-ea"/>
                <a:cs typeface="+mn-cs"/>
                <a:hlinkClick r:id="rId5"/>
              </a:rPr>
              <a:t>Self-</a:t>
            </a:r>
            <a:r>
              <a:rPr lang="en-GB" sz="1200" b="1" i="0" kern="1200" dirty="0" err="1">
                <a:solidFill>
                  <a:schemeClr val="tx1"/>
                </a:solidFill>
                <a:effectLst/>
                <a:latin typeface="+mn-lt"/>
                <a:ea typeface="+mn-ea"/>
                <a:cs typeface="+mn-cs"/>
                <a:hlinkClick r:id="rId5"/>
              </a:rPr>
              <a:t>regulation</a:t>
            </a:r>
            <a:r>
              <a:rPr lang="en-GB" sz="1200" b="0" i="0" kern="1200" dirty="0" err="1">
                <a:solidFill>
                  <a:schemeClr val="tx1"/>
                </a:solidFill>
                <a:effectLst/>
                <a:latin typeface="+mn-lt"/>
                <a:ea typeface="+mn-ea"/>
                <a:cs typeface="+mn-cs"/>
              </a:rPr>
              <a:t>.The</a:t>
            </a:r>
            <a:r>
              <a:rPr lang="en-GB" sz="1200" b="0" i="0" kern="1200" dirty="0">
                <a:solidFill>
                  <a:schemeClr val="tx1"/>
                </a:solidFill>
                <a:effectLst/>
                <a:latin typeface="+mn-lt"/>
                <a:ea typeface="+mn-ea"/>
                <a:cs typeface="+mn-cs"/>
              </a:rPr>
              <a:t> ability to control or redirect disruptive impulses and moods, and the propensity to suspend judgment and to think before acting. Hallmarks include trustworthiness and integrity; comfort with ambiguity; and openness to change.</a:t>
            </a:r>
          </a:p>
          <a:p>
            <a:r>
              <a:rPr lang="en-GB" sz="1200" b="1" i="0" kern="1200" dirty="0">
                <a:solidFill>
                  <a:schemeClr val="tx1"/>
                </a:solidFill>
                <a:effectLst/>
                <a:latin typeface="+mn-lt"/>
                <a:ea typeface="+mn-ea"/>
                <a:cs typeface="+mn-cs"/>
                <a:hlinkClick r:id="rId6"/>
              </a:rPr>
              <a:t>Internal motivation</a:t>
            </a:r>
            <a:r>
              <a:rPr lang="en-GB" sz="1200" b="0" i="0" kern="1200" dirty="0">
                <a:solidFill>
                  <a:schemeClr val="tx1"/>
                </a:solidFill>
                <a:effectLst/>
                <a:latin typeface="+mn-lt"/>
                <a:ea typeface="+mn-ea"/>
                <a:cs typeface="+mn-cs"/>
              </a:rPr>
              <a:t>. A passion to work for internal reasons that go beyond money and status -which are </a:t>
            </a:r>
            <a:r>
              <a:rPr lang="en-GB" sz="1200" b="0" i="0" kern="1200" dirty="0">
                <a:solidFill>
                  <a:schemeClr val="tx1"/>
                </a:solidFill>
                <a:effectLst/>
                <a:latin typeface="+mn-lt"/>
                <a:ea typeface="+mn-ea"/>
                <a:cs typeface="+mn-cs"/>
                <a:hlinkClick r:id="rId7"/>
              </a:rPr>
              <a:t>external rewards</a:t>
            </a:r>
            <a:r>
              <a:rPr lang="en-GB" sz="1200" b="0" i="0" kern="1200" dirty="0">
                <a:solidFill>
                  <a:schemeClr val="tx1"/>
                </a:solidFill>
                <a:effectLst/>
                <a:latin typeface="+mn-lt"/>
                <a:ea typeface="+mn-ea"/>
                <a:cs typeface="+mn-cs"/>
              </a:rPr>
              <a:t>, - such as an inner vision of what is important in life, a joy in doing something, curiosity in learning, a </a:t>
            </a:r>
            <a:r>
              <a:rPr lang="en-GB" sz="1200" b="0" i="0" kern="1200" dirty="0">
                <a:solidFill>
                  <a:schemeClr val="tx1"/>
                </a:solidFill>
                <a:effectLst/>
                <a:latin typeface="+mn-lt"/>
                <a:ea typeface="+mn-ea"/>
                <a:cs typeface="+mn-cs"/>
                <a:hlinkClick r:id="rId8"/>
              </a:rPr>
              <a:t>flow that comes with being immersed in an activity</a:t>
            </a:r>
            <a:r>
              <a:rPr lang="en-GB" sz="1200" b="0" i="0" kern="1200" dirty="0">
                <a:solidFill>
                  <a:schemeClr val="tx1"/>
                </a:solidFill>
                <a:effectLst/>
                <a:latin typeface="+mn-lt"/>
                <a:ea typeface="+mn-ea"/>
                <a:cs typeface="+mn-cs"/>
              </a:rPr>
              <a:t>. A propensity to pursue goals with energy and persistence. Hallmarks include a strong drive to achieve, </a:t>
            </a:r>
            <a:r>
              <a:rPr lang="en-GB" sz="1200" b="0" i="0" kern="1200" dirty="0">
                <a:solidFill>
                  <a:schemeClr val="tx1"/>
                </a:solidFill>
                <a:effectLst/>
                <a:latin typeface="+mn-lt"/>
                <a:ea typeface="+mn-ea"/>
                <a:cs typeface="+mn-cs"/>
                <a:hlinkClick r:id="rId9"/>
              </a:rPr>
              <a:t>optimism</a:t>
            </a:r>
            <a:r>
              <a:rPr lang="en-GB" sz="1200" b="0" i="0" kern="1200" dirty="0">
                <a:solidFill>
                  <a:schemeClr val="tx1"/>
                </a:solidFill>
                <a:effectLst/>
                <a:latin typeface="+mn-lt"/>
                <a:ea typeface="+mn-ea"/>
                <a:cs typeface="+mn-cs"/>
              </a:rPr>
              <a:t> even in the face of failure, and organizational commitment.</a:t>
            </a:r>
          </a:p>
          <a:p>
            <a:r>
              <a:rPr lang="en-GB" sz="1200" b="1" i="0" kern="1200" dirty="0">
                <a:solidFill>
                  <a:schemeClr val="tx1"/>
                </a:solidFill>
                <a:effectLst/>
                <a:latin typeface="+mn-lt"/>
                <a:ea typeface="+mn-ea"/>
                <a:cs typeface="+mn-cs"/>
                <a:hlinkClick r:id="rId10"/>
              </a:rPr>
              <a:t>Empathy</a:t>
            </a:r>
            <a:r>
              <a:rPr lang="en-GB" sz="1200" b="0" i="0" kern="1200" dirty="0">
                <a:solidFill>
                  <a:schemeClr val="tx1"/>
                </a:solidFill>
                <a:effectLst/>
                <a:latin typeface="+mn-lt"/>
                <a:ea typeface="+mn-ea"/>
                <a:cs typeface="+mn-cs"/>
              </a:rPr>
              <a:t>. The ability to understand the emotional makeup of other people. A skill in treating people according to their emotional reactions. Hallmarks include expertise in building and retaining talent, cross-cultural sensitivity, and service to clients and customers. (In an educational context, empathy is often thought to include, or lead to, sympathy, which implies concern, or care or a wish to soften negative emotions or experiences in others.)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is important to note that empathy does not necessarily imply compassion. Empathy can be 'used' for compassionate or cruel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Serial killers who marry and kill many partners in a row tend to have great emphatic skills!</a:t>
            </a:r>
          </a:p>
          <a:p>
            <a:r>
              <a:rPr lang="en-GB" sz="1200" b="1" i="0" kern="1200" dirty="0">
                <a:solidFill>
                  <a:schemeClr val="tx1"/>
                </a:solidFill>
                <a:effectLst/>
                <a:latin typeface="+mn-lt"/>
                <a:ea typeface="+mn-ea"/>
                <a:cs typeface="+mn-cs"/>
                <a:hlinkClick r:id="rId11"/>
              </a:rPr>
              <a:t>Social skills</a:t>
            </a:r>
            <a:r>
              <a:rPr lang="en-GB" sz="1200" b="0" i="0" kern="1200" dirty="0">
                <a:solidFill>
                  <a:schemeClr val="tx1"/>
                </a:solidFill>
                <a:effectLst/>
                <a:latin typeface="+mn-lt"/>
                <a:ea typeface="+mn-ea"/>
                <a:cs typeface="+mn-cs"/>
              </a:rPr>
              <a:t>. Proficiency in managing relationships and building networks, and an ability to find common ground and build rapport. Hallmarks of social skills include effectiveness in leading change, persuasiveness, and expertise building and leading teams.</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28</a:t>
            </a:fld>
            <a:endParaRPr lang="en-GB"/>
          </a:p>
        </p:txBody>
      </p:sp>
    </p:spTree>
    <p:extLst>
      <p:ext uri="{BB962C8B-B14F-4D97-AF65-F5344CB8AC3E}">
        <p14:creationId xmlns:p14="http://schemas.microsoft.com/office/powerpoint/2010/main" val="3305484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51642-5812-4B97-9C9A-F6E8B7A84FEC}" type="slidenum">
              <a:rPr lang="en-GB" smtClean="0"/>
              <a:t>30</a:t>
            </a:fld>
            <a:endParaRPr lang="en-GB"/>
          </a:p>
        </p:txBody>
      </p:sp>
    </p:spTree>
    <p:extLst>
      <p:ext uri="{BB962C8B-B14F-4D97-AF65-F5344CB8AC3E}">
        <p14:creationId xmlns:p14="http://schemas.microsoft.com/office/powerpoint/2010/main" val="23512742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2794611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219030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027480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887619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2102934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urple_Content_2">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17AB41D1-1A46-42CB-9B32-C86B019FDFDE}"/>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2628795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Purple_Titleonly_2">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986096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 id="2147483794" r:id="rId17"/>
    <p:sldLayoutId id="2147483795" r:id="rId18"/>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sZJj6DwCqSU" TargetMode="Externa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sZJj6DwCqSU" TargetMode="Externa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5.xml"/><Relationship Id="rId1" Type="http://schemas.openxmlformats.org/officeDocument/2006/relationships/video" Target="https://www.youtube.com/embed/k50yMwEOWGU" TargetMode="Externa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chart" Target="../charts/chart1.xml"/><Relationship Id="rId1" Type="http://schemas.openxmlformats.org/officeDocument/2006/relationships/slideLayout" Target="../slideLayouts/slideLayout17.xml"/><Relationship Id="rId6" Type="http://schemas.openxmlformats.org/officeDocument/2006/relationships/image" Target="../media/image19.png"/><Relationship Id="rId5" Type="http://schemas.openxmlformats.org/officeDocument/2006/relationships/image" Target="../media/image11.png"/><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8.xml"/><Relationship Id="rId1" Type="http://schemas.openxmlformats.org/officeDocument/2006/relationships/video" Target="https://www.youtube.com/embed/qYvXk_bqlBk" TargetMode="Externa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375643"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2  (Lecture 2)</a:t>
            </a:r>
            <a:endParaRPr lang="en-US" dirty="0">
              <a:solidFill>
                <a:srgbClr val="FF0000"/>
              </a:solidFill>
            </a:endParaRPr>
          </a:p>
        </p:txBody>
      </p:sp>
    </p:spTree>
    <p:extLst>
      <p:ext uri="{BB962C8B-B14F-4D97-AF65-F5344CB8AC3E}">
        <p14:creationId xmlns:p14="http://schemas.microsoft.com/office/powerpoint/2010/main" val="4000485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251520" y="188640"/>
            <a:ext cx="8784976" cy="657225"/>
          </a:xfrm>
        </p:spPr>
        <p:txBody>
          <a:bodyPr/>
          <a:lstStyle/>
          <a:p>
            <a:r>
              <a:rPr lang="en-GB" sz="3600" dirty="0"/>
              <a:t>Today’s subjects:   Managing Humans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395536" y="980728"/>
            <a:ext cx="8208912" cy="3596723"/>
          </a:xfrm>
        </p:spPr>
        <p:txBody>
          <a:bodyPr/>
          <a:lstStyle/>
          <a:p>
            <a:r>
              <a:rPr lang="en-GB" sz="2800" dirty="0"/>
              <a:t>Individuals, what makes us different and what makes us the same</a:t>
            </a:r>
          </a:p>
          <a:p>
            <a:pPr lvl="1"/>
            <a:r>
              <a:rPr lang="en-GB" sz="2700" dirty="0"/>
              <a:t>Concept Mapping</a:t>
            </a:r>
          </a:p>
          <a:p>
            <a:pPr lvl="1"/>
            <a:r>
              <a:rPr lang="en-GB" sz="2700" dirty="0"/>
              <a:t>Development: nature and nurture</a:t>
            </a:r>
          </a:p>
          <a:p>
            <a:pPr lvl="1"/>
            <a:r>
              <a:rPr lang="en-GB" sz="2700" dirty="0"/>
              <a:t>Cultural Dimensions</a:t>
            </a:r>
          </a:p>
          <a:p>
            <a:pPr lvl="1"/>
            <a:r>
              <a:rPr lang="en-GB" sz="2700" dirty="0"/>
              <a:t>Personality</a:t>
            </a:r>
          </a:p>
          <a:p>
            <a:pPr lvl="1"/>
            <a:r>
              <a:rPr lang="en-GB" sz="2700" dirty="0"/>
              <a:t>Emotional Intelligence</a:t>
            </a:r>
          </a:p>
          <a:p>
            <a:pPr lvl="1"/>
            <a:r>
              <a:rPr lang="en-GB" sz="2700" dirty="0"/>
              <a:t>Abilities</a:t>
            </a:r>
          </a:p>
          <a:p>
            <a:r>
              <a:rPr lang="en-GB" sz="2800" dirty="0"/>
              <a:t>Diversity: opportunities and challenges</a:t>
            </a:r>
          </a:p>
        </p:txBody>
      </p:sp>
    </p:spTree>
    <p:extLst>
      <p:ext uri="{BB962C8B-B14F-4D97-AF65-F5344CB8AC3E}">
        <p14:creationId xmlns:p14="http://schemas.microsoft.com/office/powerpoint/2010/main" val="1436605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395536" y="120423"/>
            <a:ext cx="8280920" cy="657225"/>
          </a:xfrm>
        </p:spPr>
        <p:txBody>
          <a:bodyPr/>
          <a:lstStyle/>
          <a:p>
            <a:r>
              <a:rPr lang="en-GB" sz="3200" dirty="0"/>
              <a:t>Concept Mapping:  Ideas &amp; Relationships</a:t>
            </a:r>
          </a:p>
        </p:txBody>
      </p:sp>
      <p:pic>
        <p:nvPicPr>
          <p:cNvPr id="1026" name="Picture 2" descr="mage result for concept map best&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908720"/>
            <a:ext cx="7992888" cy="4811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7490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685800" y="500581"/>
            <a:ext cx="7772400" cy="657225"/>
          </a:xfrm>
        </p:spPr>
        <p:txBody>
          <a:bodyPr/>
          <a:lstStyle/>
          <a:p>
            <a:r>
              <a:rPr lang="en-GB" dirty="0"/>
              <a:t>Concept Mapping</a:t>
            </a:r>
          </a:p>
        </p:txBody>
      </p:sp>
      <p:sp>
        <p:nvSpPr>
          <p:cNvPr id="4" name="TextBox 3"/>
          <p:cNvSpPr txBox="1"/>
          <p:nvPr/>
        </p:nvSpPr>
        <p:spPr>
          <a:xfrm>
            <a:off x="685800" y="1157806"/>
            <a:ext cx="6344392" cy="369332"/>
          </a:xfrm>
          <a:prstGeom prst="rect">
            <a:avLst/>
          </a:prstGeom>
          <a:noFill/>
        </p:spPr>
        <p:txBody>
          <a:bodyPr wrap="square" rtlCol="0">
            <a:spAutoFit/>
          </a:bodyPr>
          <a:lstStyle/>
          <a:p>
            <a:r>
              <a:rPr lang="en-US" dirty="0">
                <a:hlinkClick r:id="rId2"/>
              </a:rPr>
              <a:t>https://www.youtube.com/watch?v=sZJj6DwCqSU</a:t>
            </a:r>
            <a:endParaRPr lang="en-US" dirty="0"/>
          </a:p>
        </p:txBody>
      </p:sp>
      <p:sp>
        <p:nvSpPr>
          <p:cNvPr id="6" name="Rectangle 5"/>
          <p:cNvSpPr/>
          <p:nvPr/>
        </p:nvSpPr>
        <p:spPr>
          <a:xfrm>
            <a:off x="685800" y="1900052"/>
            <a:ext cx="3066803" cy="1316114"/>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US" sz="4400" dirty="0"/>
              <a:t>DOG</a:t>
            </a:r>
            <a:endParaRPr lang="en-US" dirty="0"/>
          </a:p>
        </p:txBody>
      </p:sp>
      <p:sp>
        <p:nvSpPr>
          <p:cNvPr id="7" name="Rectangle 6"/>
          <p:cNvSpPr/>
          <p:nvPr/>
        </p:nvSpPr>
        <p:spPr>
          <a:xfrm>
            <a:off x="5628289" y="1900052"/>
            <a:ext cx="3066803" cy="1316114"/>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US" sz="4400"/>
              <a:t>MAMMAL</a:t>
            </a:r>
            <a:endParaRPr lang="en-US" dirty="0"/>
          </a:p>
        </p:txBody>
      </p:sp>
      <p:cxnSp>
        <p:nvCxnSpPr>
          <p:cNvPr id="9" name="Straight Arrow Connector 8"/>
          <p:cNvCxnSpPr/>
          <p:nvPr/>
        </p:nvCxnSpPr>
        <p:spPr>
          <a:xfrm>
            <a:off x="3857996" y="2301766"/>
            <a:ext cx="1549576"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3857996" y="2942897"/>
            <a:ext cx="1601718"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p:cNvSpPr txBox="1"/>
          <p:nvPr/>
        </p:nvSpPr>
        <p:spPr>
          <a:xfrm>
            <a:off x="3857996" y="1932434"/>
            <a:ext cx="1718151" cy="369332"/>
          </a:xfrm>
          <a:prstGeom prst="rect">
            <a:avLst/>
          </a:prstGeom>
          <a:noFill/>
        </p:spPr>
        <p:txBody>
          <a:bodyPr wrap="square" rtlCol="0">
            <a:spAutoFit/>
          </a:bodyPr>
          <a:lstStyle/>
          <a:p>
            <a:r>
              <a:rPr lang="en-US"/>
              <a:t>is a member of</a:t>
            </a:r>
          </a:p>
        </p:txBody>
      </p:sp>
      <p:sp>
        <p:nvSpPr>
          <p:cNvPr id="13" name="TextBox 12"/>
          <p:cNvSpPr txBox="1"/>
          <p:nvPr/>
        </p:nvSpPr>
        <p:spPr>
          <a:xfrm>
            <a:off x="4130915" y="2571774"/>
            <a:ext cx="1718151" cy="369332"/>
          </a:xfrm>
          <a:prstGeom prst="rect">
            <a:avLst/>
          </a:prstGeom>
          <a:noFill/>
        </p:spPr>
        <p:txBody>
          <a:bodyPr wrap="square" rtlCol="0">
            <a:spAutoFit/>
          </a:bodyPr>
          <a:lstStyle/>
          <a:p>
            <a:r>
              <a:rPr lang="en-US"/>
              <a:t>contains</a:t>
            </a:r>
            <a:endParaRPr lang="en-US" dirty="0"/>
          </a:p>
        </p:txBody>
      </p:sp>
      <p:sp>
        <p:nvSpPr>
          <p:cNvPr id="14" name="Rectangle 13"/>
          <p:cNvSpPr/>
          <p:nvPr/>
        </p:nvSpPr>
        <p:spPr>
          <a:xfrm>
            <a:off x="3072804" y="4308166"/>
            <a:ext cx="3066803" cy="1316114"/>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US" sz="4400" dirty="0"/>
              <a:t>HUMAN</a:t>
            </a:r>
            <a:endParaRPr lang="en-US" dirty="0"/>
          </a:p>
        </p:txBody>
      </p:sp>
      <p:cxnSp>
        <p:nvCxnSpPr>
          <p:cNvPr id="15" name="Straight Arrow Connector 14"/>
          <p:cNvCxnSpPr/>
          <p:nvPr/>
        </p:nvCxnSpPr>
        <p:spPr>
          <a:xfrm flipV="1">
            <a:off x="6139011" y="3291828"/>
            <a:ext cx="583265" cy="9406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p:cNvCxnSpPr/>
          <p:nvPr/>
        </p:nvCxnSpPr>
        <p:spPr>
          <a:xfrm>
            <a:off x="2251049" y="3308907"/>
            <a:ext cx="729420" cy="94593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9" name="Straight Arrow Connector 18"/>
          <p:cNvCxnSpPr/>
          <p:nvPr/>
        </p:nvCxnSpPr>
        <p:spPr>
          <a:xfrm flipH="1" flipV="1">
            <a:off x="3072804" y="3325844"/>
            <a:ext cx="649090" cy="89894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47907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7"/>
                                        </p:tgtEl>
                                        <p:attrNameLst>
                                          <p:attrName>style.visibility</p:attrName>
                                        </p:attrNameLst>
                                      </p:cBhvr>
                                      <p:to>
                                        <p:strVal val="visible"/>
                                      </p:to>
                                    </p:set>
                                    <p:anim calcmode="lin" valueType="num">
                                      <p:cBhvr additive="base">
                                        <p:cTn id="29" dur="500" fill="hold"/>
                                        <p:tgtEl>
                                          <p:spTgt spid="17"/>
                                        </p:tgtEl>
                                        <p:attrNameLst>
                                          <p:attrName>ppt_x</p:attrName>
                                        </p:attrNameLst>
                                      </p:cBhvr>
                                      <p:tavLst>
                                        <p:tav tm="0">
                                          <p:val>
                                            <p:strVal val="#ppt_x"/>
                                          </p:val>
                                        </p:tav>
                                        <p:tav tm="100000">
                                          <p:val>
                                            <p:strVal val="#ppt_x"/>
                                          </p:val>
                                        </p:tav>
                                      </p:tavLst>
                                    </p:anim>
                                    <p:anim calcmode="lin" valueType="num">
                                      <p:cBhvr additive="base">
                                        <p:cTn id="30" dur="500" fill="hold"/>
                                        <p:tgtEl>
                                          <p:spTgt spid="17"/>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ppt_x"/>
                                          </p:val>
                                        </p:tav>
                                        <p:tav tm="100000">
                                          <p:val>
                                            <p:strVal val="#ppt_x"/>
                                          </p:val>
                                        </p:tav>
                                      </p:tavLst>
                                    </p:anim>
                                    <p:anim calcmode="lin" valueType="num">
                                      <p:cBhvr additive="base">
                                        <p:cTn id="3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179512" y="43381"/>
            <a:ext cx="7772400" cy="657225"/>
          </a:xfrm>
        </p:spPr>
        <p:txBody>
          <a:bodyPr/>
          <a:lstStyle/>
          <a:p>
            <a:r>
              <a:rPr lang="en-GB" dirty="0"/>
              <a:t>Concept Mapping</a:t>
            </a:r>
          </a:p>
        </p:txBody>
      </p:sp>
      <p:sp>
        <p:nvSpPr>
          <p:cNvPr id="3" name="Text Placeholder 2">
            <a:extLst>
              <a:ext uri="{FF2B5EF4-FFF2-40B4-BE49-F238E27FC236}">
                <a16:creationId xmlns:a16="http://schemas.microsoft.com/office/drawing/2014/main" id="{93C8F407-58DB-4C10-AA90-2F9E4AE91435}"/>
              </a:ext>
            </a:extLst>
          </p:cNvPr>
          <p:cNvSpPr>
            <a:spLocks noGrp="1"/>
          </p:cNvSpPr>
          <p:nvPr>
            <p:ph type="body" sz="quarter" idx="10"/>
          </p:nvPr>
        </p:nvSpPr>
        <p:spPr>
          <a:xfrm>
            <a:off x="215008" y="764704"/>
            <a:ext cx="8928992" cy="4320480"/>
          </a:xfrm>
          <a:solidFill>
            <a:schemeClr val="bg1"/>
          </a:solidFill>
        </p:spPr>
        <p:txBody>
          <a:bodyPr/>
          <a:lstStyle/>
          <a:p>
            <a:pPr marL="342900" indent="-342900">
              <a:buFont typeface="Arial" panose="020B0604020202020204" pitchFamily="34" charset="0"/>
              <a:buChar char="•"/>
            </a:pPr>
            <a:r>
              <a:rPr lang="en-GB" sz="2400" dirty="0"/>
              <a:t>Is a way of clarifying ideas and their relationships</a:t>
            </a:r>
          </a:p>
          <a:p>
            <a:r>
              <a:rPr lang="en-GB" sz="2400" dirty="0"/>
              <a:t>Read this paragraph:</a:t>
            </a:r>
          </a:p>
          <a:p>
            <a:r>
              <a:rPr lang="en-GB" sz="2400" dirty="0"/>
              <a:t>Many students attend TSD </a:t>
            </a:r>
            <a:r>
              <a:rPr lang="en-GB" sz="2400" dirty="0" err="1"/>
              <a:t>uni</a:t>
            </a:r>
            <a:r>
              <a:rPr lang="en-GB" sz="2400" dirty="0"/>
              <a:t> in order to obtain qualifications.</a:t>
            </a:r>
          </a:p>
          <a:p>
            <a:r>
              <a:rPr lang="en-GB" sz="2400" dirty="0"/>
              <a:t>Receiving the qualification depends on grades, so some students see grades as key.   One purpose of qualifications is to prove a degree of knowledge has been acquired, which depends on effective learning, and that a student has the self discipline to apply themselves. </a:t>
            </a:r>
          </a:p>
          <a:p>
            <a:r>
              <a:rPr lang="en-GB" sz="2400" dirty="0"/>
              <a:t>Grades are merely a consequence of these activities, so maybe student focus should be on learning and self-discipline</a:t>
            </a:r>
          </a:p>
          <a:p>
            <a:endParaRPr lang="en-GB" sz="2300" dirty="0"/>
          </a:p>
        </p:txBody>
      </p:sp>
      <p:sp>
        <p:nvSpPr>
          <p:cNvPr id="5" name="TextBox 4">
            <a:extLst>
              <a:ext uri="{FF2B5EF4-FFF2-40B4-BE49-F238E27FC236}">
                <a16:creationId xmlns:a16="http://schemas.microsoft.com/office/drawing/2014/main" id="{3F269F95-6709-4540-AB67-C4D21D38C580}"/>
              </a:ext>
            </a:extLst>
          </p:cNvPr>
          <p:cNvSpPr txBox="1"/>
          <p:nvPr/>
        </p:nvSpPr>
        <p:spPr>
          <a:xfrm>
            <a:off x="3635896" y="5363924"/>
            <a:ext cx="5472608" cy="338554"/>
          </a:xfrm>
          <a:prstGeom prst="rect">
            <a:avLst/>
          </a:prstGeom>
          <a:noFill/>
        </p:spPr>
        <p:txBody>
          <a:bodyPr wrap="square" rtlCol="0">
            <a:spAutoFit/>
          </a:bodyPr>
          <a:lstStyle/>
          <a:p>
            <a:r>
              <a:rPr lang="en-US" sz="1600" dirty="0">
                <a:hlinkClick r:id="rId2"/>
              </a:rPr>
              <a:t>https://www.youtube.com/watch?v=sZJj6DwCqSU</a:t>
            </a:r>
            <a:endParaRPr lang="en-US" sz="1600" dirty="0"/>
          </a:p>
        </p:txBody>
      </p:sp>
    </p:spTree>
    <p:extLst>
      <p:ext uri="{BB962C8B-B14F-4D97-AF65-F5344CB8AC3E}">
        <p14:creationId xmlns:p14="http://schemas.microsoft.com/office/powerpoint/2010/main" val="1580759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467544" y="178432"/>
            <a:ext cx="7772400" cy="657225"/>
          </a:xfrm>
        </p:spPr>
        <p:txBody>
          <a:bodyPr/>
          <a:lstStyle/>
          <a:p>
            <a:r>
              <a:rPr lang="en-GB" dirty="0"/>
              <a:t>Concept Mapping</a:t>
            </a:r>
          </a:p>
        </p:txBody>
      </p:sp>
      <p:grpSp>
        <p:nvGrpSpPr>
          <p:cNvPr id="59" name="Group 58">
            <a:extLst>
              <a:ext uri="{FF2B5EF4-FFF2-40B4-BE49-F238E27FC236}">
                <a16:creationId xmlns:a16="http://schemas.microsoft.com/office/drawing/2014/main" id="{14170341-9688-44AF-875A-7F0435C97A88}"/>
              </a:ext>
            </a:extLst>
          </p:cNvPr>
          <p:cNvGrpSpPr/>
          <p:nvPr/>
        </p:nvGrpSpPr>
        <p:grpSpPr>
          <a:xfrm>
            <a:off x="249288" y="1052736"/>
            <a:ext cx="8208912" cy="4392488"/>
            <a:chOff x="642945" y="2855847"/>
            <a:chExt cx="6983623" cy="3457086"/>
          </a:xfrm>
        </p:grpSpPr>
        <p:sp>
          <p:nvSpPr>
            <p:cNvPr id="4" name="Rectangle: Rounded Corners 3">
              <a:extLst>
                <a:ext uri="{FF2B5EF4-FFF2-40B4-BE49-F238E27FC236}">
                  <a16:creationId xmlns:a16="http://schemas.microsoft.com/office/drawing/2014/main" id="{6557B9EC-9DEE-4CAB-A55A-C12BA3BE8EA8}"/>
                </a:ext>
              </a:extLst>
            </p:cNvPr>
            <p:cNvSpPr/>
            <p:nvPr/>
          </p:nvSpPr>
          <p:spPr>
            <a:xfrm>
              <a:off x="3620814" y="2855847"/>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Go to university</a:t>
              </a:r>
            </a:p>
          </p:txBody>
        </p:sp>
        <p:sp>
          <p:nvSpPr>
            <p:cNvPr id="5" name="Rectangle: Rounded Corners 4">
              <a:extLst>
                <a:ext uri="{FF2B5EF4-FFF2-40B4-BE49-F238E27FC236}">
                  <a16:creationId xmlns:a16="http://schemas.microsoft.com/office/drawing/2014/main" id="{589D4A6C-16DF-4CA8-BB8D-25E0232D041A}"/>
                </a:ext>
              </a:extLst>
            </p:cNvPr>
            <p:cNvSpPr/>
            <p:nvPr/>
          </p:nvSpPr>
          <p:spPr>
            <a:xfrm>
              <a:off x="642945" y="4184180"/>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Gain knowledge</a:t>
              </a:r>
            </a:p>
          </p:txBody>
        </p:sp>
        <p:sp>
          <p:nvSpPr>
            <p:cNvPr id="6" name="Rectangle: Rounded Corners 5">
              <a:extLst>
                <a:ext uri="{FF2B5EF4-FFF2-40B4-BE49-F238E27FC236}">
                  <a16:creationId xmlns:a16="http://schemas.microsoft.com/office/drawing/2014/main" id="{50EB380C-1D03-4443-B00D-AE1F23B43D73}"/>
                </a:ext>
              </a:extLst>
            </p:cNvPr>
            <p:cNvSpPr/>
            <p:nvPr/>
          </p:nvSpPr>
          <p:spPr>
            <a:xfrm>
              <a:off x="3602422" y="5566699"/>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Grades</a:t>
              </a:r>
            </a:p>
          </p:txBody>
        </p:sp>
        <p:sp>
          <p:nvSpPr>
            <p:cNvPr id="7" name="Rectangle: Rounded Corners 6">
              <a:extLst>
                <a:ext uri="{FF2B5EF4-FFF2-40B4-BE49-F238E27FC236}">
                  <a16:creationId xmlns:a16="http://schemas.microsoft.com/office/drawing/2014/main" id="{2A435E93-2715-4148-95E4-FE3DF62D3960}"/>
                </a:ext>
              </a:extLst>
            </p:cNvPr>
            <p:cNvSpPr/>
            <p:nvPr/>
          </p:nvSpPr>
          <p:spPr>
            <a:xfrm>
              <a:off x="5955423" y="4268644"/>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Discipline</a:t>
              </a:r>
            </a:p>
          </p:txBody>
        </p:sp>
        <p:grpSp>
          <p:nvGrpSpPr>
            <p:cNvPr id="11" name="Group 10">
              <a:extLst>
                <a:ext uri="{FF2B5EF4-FFF2-40B4-BE49-F238E27FC236}">
                  <a16:creationId xmlns:a16="http://schemas.microsoft.com/office/drawing/2014/main" id="{680A777B-0A53-4768-AAB8-FE8B91D0A694}"/>
                </a:ext>
              </a:extLst>
            </p:cNvPr>
            <p:cNvGrpSpPr/>
            <p:nvPr/>
          </p:nvGrpSpPr>
          <p:grpSpPr>
            <a:xfrm>
              <a:off x="1478518" y="3228964"/>
              <a:ext cx="3795049" cy="2337735"/>
              <a:chOff x="1478518" y="3228964"/>
              <a:chExt cx="3795049" cy="2337735"/>
            </a:xfrm>
          </p:grpSpPr>
          <p:cxnSp>
            <p:nvCxnSpPr>
              <p:cNvPr id="9" name="Straight Arrow Connector 8">
                <a:extLst>
                  <a:ext uri="{FF2B5EF4-FFF2-40B4-BE49-F238E27FC236}">
                    <a16:creationId xmlns:a16="http://schemas.microsoft.com/office/drawing/2014/main" id="{7AE4E8DA-19CC-43B9-9315-9D77346B99BA}"/>
                  </a:ext>
                </a:extLst>
              </p:cNvPr>
              <p:cNvCxnSpPr>
                <a:cxnSpLocks/>
                <a:stCxn id="4" idx="1"/>
                <a:endCxn id="5" idx="0"/>
              </p:cNvCxnSpPr>
              <p:nvPr/>
            </p:nvCxnSpPr>
            <p:spPr>
              <a:xfrm flipH="1">
                <a:off x="1478518" y="3228964"/>
                <a:ext cx="2142296" cy="955216"/>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74936AB-99DE-46A3-AD49-B19F57D21545}"/>
                  </a:ext>
                </a:extLst>
              </p:cNvPr>
              <p:cNvSpPr txBox="1"/>
              <p:nvPr/>
            </p:nvSpPr>
            <p:spPr>
              <a:xfrm>
                <a:off x="1692169" y="3568460"/>
                <a:ext cx="1581806" cy="338554"/>
              </a:xfrm>
              <a:prstGeom prst="rect">
                <a:avLst/>
              </a:prstGeom>
              <a:solidFill>
                <a:srgbClr val="FFFFFF">
                  <a:alpha val="69804"/>
                </a:srgbClr>
              </a:solidFill>
            </p:spPr>
            <p:txBody>
              <a:bodyPr wrap="square" rtlCol="0">
                <a:spAutoFit/>
              </a:bodyPr>
              <a:lstStyle/>
              <a:p>
                <a:pPr algn="ctr"/>
                <a:r>
                  <a:rPr lang="en-GB" sz="1600" dirty="0"/>
                  <a:t>In order to</a:t>
                </a:r>
              </a:p>
            </p:txBody>
          </p:sp>
          <p:cxnSp>
            <p:nvCxnSpPr>
              <p:cNvPr id="64" name="Straight Arrow Connector 63">
                <a:extLst>
                  <a:ext uri="{FF2B5EF4-FFF2-40B4-BE49-F238E27FC236}">
                    <a16:creationId xmlns:a16="http://schemas.microsoft.com/office/drawing/2014/main" id="{AA63C7A8-B548-4874-AA04-791CFFFF7F96}"/>
                  </a:ext>
                </a:extLst>
              </p:cNvPr>
              <p:cNvCxnSpPr>
                <a:cxnSpLocks/>
                <a:stCxn id="4" idx="2"/>
                <a:endCxn id="62" idx="0"/>
              </p:cNvCxnSpPr>
              <p:nvPr/>
            </p:nvCxnSpPr>
            <p:spPr>
              <a:xfrm>
                <a:off x="4456387" y="3602081"/>
                <a:ext cx="0" cy="65605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75021F22-8A51-46FF-AE1D-5DE5D30B5AE2}"/>
                  </a:ext>
                </a:extLst>
              </p:cNvPr>
              <p:cNvSpPr txBox="1"/>
              <p:nvPr/>
            </p:nvSpPr>
            <p:spPr>
              <a:xfrm>
                <a:off x="3691761" y="3764213"/>
                <a:ext cx="1581806" cy="338554"/>
              </a:xfrm>
              <a:prstGeom prst="rect">
                <a:avLst/>
              </a:prstGeom>
              <a:solidFill>
                <a:srgbClr val="FFFFFF">
                  <a:alpha val="69804"/>
                </a:srgbClr>
              </a:solidFill>
            </p:spPr>
            <p:txBody>
              <a:bodyPr wrap="square" rtlCol="0">
                <a:spAutoFit/>
              </a:bodyPr>
              <a:lstStyle/>
              <a:p>
                <a:pPr algn="ctr"/>
                <a:r>
                  <a:rPr lang="en-GB" sz="1600" dirty="0"/>
                  <a:t>To obtain</a:t>
                </a:r>
              </a:p>
            </p:txBody>
          </p:sp>
          <p:cxnSp>
            <p:nvCxnSpPr>
              <p:cNvPr id="70" name="Straight Arrow Connector 69">
                <a:extLst>
                  <a:ext uri="{FF2B5EF4-FFF2-40B4-BE49-F238E27FC236}">
                    <a16:creationId xmlns:a16="http://schemas.microsoft.com/office/drawing/2014/main" id="{F47E0615-D050-49C5-AE05-7B1A4993A419}"/>
                  </a:ext>
                </a:extLst>
              </p:cNvPr>
              <p:cNvCxnSpPr>
                <a:cxnSpLocks/>
                <a:stCxn id="62" idx="2"/>
                <a:endCxn id="6" idx="0"/>
              </p:cNvCxnSpPr>
              <p:nvPr/>
            </p:nvCxnSpPr>
            <p:spPr>
              <a:xfrm flipH="1">
                <a:off x="4437995" y="5004368"/>
                <a:ext cx="18392" cy="562331"/>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71" name="TextBox 70">
                <a:extLst>
                  <a:ext uri="{FF2B5EF4-FFF2-40B4-BE49-F238E27FC236}">
                    <a16:creationId xmlns:a16="http://schemas.microsoft.com/office/drawing/2014/main" id="{63954FCE-BFA3-4F67-AEE3-3ABCD30198CE}"/>
                  </a:ext>
                </a:extLst>
              </p:cNvPr>
              <p:cNvSpPr txBox="1"/>
              <p:nvPr/>
            </p:nvSpPr>
            <p:spPr>
              <a:xfrm>
                <a:off x="3682566" y="5096131"/>
                <a:ext cx="1581806" cy="338554"/>
              </a:xfrm>
              <a:prstGeom prst="rect">
                <a:avLst/>
              </a:prstGeom>
              <a:solidFill>
                <a:srgbClr val="FFFFFF">
                  <a:alpha val="69804"/>
                </a:srgbClr>
              </a:solidFill>
            </p:spPr>
            <p:txBody>
              <a:bodyPr wrap="square" rtlCol="0">
                <a:spAutoFit/>
              </a:bodyPr>
              <a:lstStyle/>
              <a:p>
                <a:pPr algn="ctr"/>
                <a:r>
                  <a:rPr lang="en-GB" sz="1600" dirty="0"/>
                  <a:t>Depend on</a:t>
                </a:r>
              </a:p>
            </p:txBody>
          </p:sp>
        </p:grpSp>
        <p:grpSp>
          <p:nvGrpSpPr>
            <p:cNvPr id="12" name="Group 11">
              <a:extLst>
                <a:ext uri="{FF2B5EF4-FFF2-40B4-BE49-F238E27FC236}">
                  <a16:creationId xmlns:a16="http://schemas.microsoft.com/office/drawing/2014/main" id="{827A7E7F-1C95-4425-A77C-FCD26896CC65}"/>
                </a:ext>
              </a:extLst>
            </p:cNvPr>
            <p:cNvGrpSpPr/>
            <p:nvPr/>
          </p:nvGrpSpPr>
          <p:grpSpPr>
            <a:xfrm>
              <a:off x="5291959" y="3228964"/>
              <a:ext cx="1626475" cy="1039680"/>
              <a:chOff x="2794439" y="3458486"/>
              <a:chExt cx="1626475" cy="1039680"/>
            </a:xfrm>
          </p:grpSpPr>
          <p:cxnSp>
            <p:nvCxnSpPr>
              <p:cNvPr id="13" name="Straight Arrow Connector 12">
                <a:extLst>
                  <a:ext uri="{FF2B5EF4-FFF2-40B4-BE49-F238E27FC236}">
                    <a16:creationId xmlns:a16="http://schemas.microsoft.com/office/drawing/2014/main" id="{55CD5CE7-361E-4847-98B4-1A5CB3ACAF4D}"/>
                  </a:ext>
                </a:extLst>
              </p:cNvPr>
              <p:cNvCxnSpPr>
                <a:cxnSpLocks/>
                <a:stCxn id="4" idx="3"/>
                <a:endCxn id="7" idx="0"/>
              </p:cNvCxnSpPr>
              <p:nvPr/>
            </p:nvCxnSpPr>
            <p:spPr>
              <a:xfrm>
                <a:off x="2794439" y="3458486"/>
                <a:ext cx="1499037" cy="1039680"/>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54668FA8-A91F-4F9E-9E29-0808AC048D49}"/>
                  </a:ext>
                </a:extLst>
              </p:cNvPr>
              <p:cNvSpPr txBox="1"/>
              <p:nvPr/>
            </p:nvSpPr>
            <p:spPr>
              <a:xfrm>
                <a:off x="2839108" y="3803777"/>
                <a:ext cx="1581806" cy="338554"/>
              </a:xfrm>
              <a:prstGeom prst="rect">
                <a:avLst/>
              </a:prstGeom>
              <a:solidFill>
                <a:srgbClr val="FFFFFF">
                  <a:alpha val="69804"/>
                </a:srgbClr>
              </a:solidFill>
            </p:spPr>
            <p:txBody>
              <a:bodyPr wrap="square" rtlCol="0">
                <a:spAutoFit/>
              </a:bodyPr>
              <a:lstStyle/>
              <a:p>
                <a:pPr algn="ctr"/>
                <a:r>
                  <a:rPr lang="en-GB" sz="1600" dirty="0"/>
                  <a:t>Requires</a:t>
                </a:r>
              </a:p>
            </p:txBody>
          </p:sp>
        </p:grpSp>
        <p:grpSp>
          <p:nvGrpSpPr>
            <p:cNvPr id="17" name="Group 16">
              <a:extLst>
                <a:ext uri="{FF2B5EF4-FFF2-40B4-BE49-F238E27FC236}">
                  <a16:creationId xmlns:a16="http://schemas.microsoft.com/office/drawing/2014/main" id="{4DCF6193-248C-4C0F-A674-9FB1D6DB4DC6}"/>
                </a:ext>
              </a:extLst>
            </p:cNvPr>
            <p:cNvGrpSpPr/>
            <p:nvPr/>
          </p:nvGrpSpPr>
          <p:grpSpPr>
            <a:xfrm>
              <a:off x="5273567" y="5014878"/>
              <a:ext cx="1526624" cy="924938"/>
              <a:chOff x="3909851" y="4459146"/>
              <a:chExt cx="1526624" cy="924938"/>
            </a:xfrm>
          </p:grpSpPr>
          <p:cxnSp>
            <p:nvCxnSpPr>
              <p:cNvPr id="18" name="Straight Arrow Connector 17">
                <a:extLst>
                  <a:ext uri="{FF2B5EF4-FFF2-40B4-BE49-F238E27FC236}">
                    <a16:creationId xmlns:a16="http://schemas.microsoft.com/office/drawing/2014/main" id="{DB0DF1D0-6AE1-4401-BF5C-4E614440187C}"/>
                  </a:ext>
                </a:extLst>
              </p:cNvPr>
              <p:cNvCxnSpPr>
                <a:cxnSpLocks/>
                <a:stCxn id="7" idx="2"/>
                <a:endCxn id="6" idx="3"/>
              </p:cNvCxnSpPr>
              <p:nvPr/>
            </p:nvCxnSpPr>
            <p:spPr>
              <a:xfrm flipH="1">
                <a:off x="3909851" y="4459146"/>
                <a:ext cx="1517429" cy="9249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B5EEF7A-1A42-44C8-BE42-FEB394649192}"/>
                  </a:ext>
                </a:extLst>
              </p:cNvPr>
              <p:cNvSpPr txBox="1"/>
              <p:nvPr/>
            </p:nvSpPr>
            <p:spPr>
              <a:xfrm>
                <a:off x="4091154" y="4684801"/>
                <a:ext cx="1345321" cy="584775"/>
              </a:xfrm>
              <a:prstGeom prst="rect">
                <a:avLst/>
              </a:prstGeom>
              <a:solidFill>
                <a:srgbClr val="FFFFFF">
                  <a:alpha val="69804"/>
                </a:srgbClr>
              </a:solidFill>
            </p:spPr>
            <p:txBody>
              <a:bodyPr wrap="square" rtlCol="0">
                <a:spAutoFit/>
              </a:bodyPr>
              <a:lstStyle/>
              <a:p>
                <a:pPr algn="ctr"/>
                <a:r>
                  <a:rPr lang="en-GB" sz="1600" dirty="0"/>
                  <a:t>Which impacts</a:t>
                </a:r>
              </a:p>
            </p:txBody>
          </p:sp>
        </p:grpSp>
        <p:grpSp>
          <p:nvGrpSpPr>
            <p:cNvPr id="22" name="Group 21">
              <a:extLst>
                <a:ext uri="{FF2B5EF4-FFF2-40B4-BE49-F238E27FC236}">
                  <a16:creationId xmlns:a16="http://schemas.microsoft.com/office/drawing/2014/main" id="{5A58A1F4-20C7-42FB-894E-5A4BD7AF7877}"/>
                </a:ext>
              </a:extLst>
            </p:cNvPr>
            <p:cNvGrpSpPr/>
            <p:nvPr/>
          </p:nvGrpSpPr>
          <p:grpSpPr>
            <a:xfrm>
              <a:off x="1478518" y="4254433"/>
              <a:ext cx="2142296" cy="1685383"/>
              <a:chOff x="1948856" y="2596434"/>
              <a:chExt cx="2142296" cy="1685383"/>
            </a:xfrm>
          </p:grpSpPr>
          <p:cxnSp>
            <p:nvCxnSpPr>
              <p:cNvPr id="23" name="Straight Arrow Connector 22">
                <a:extLst>
                  <a:ext uri="{FF2B5EF4-FFF2-40B4-BE49-F238E27FC236}">
                    <a16:creationId xmlns:a16="http://schemas.microsoft.com/office/drawing/2014/main" id="{7F50A234-9402-4292-ABE6-98F439D52454}"/>
                  </a:ext>
                </a:extLst>
              </p:cNvPr>
              <p:cNvCxnSpPr>
                <a:cxnSpLocks/>
                <a:stCxn id="6" idx="1"/>
                <a:endCxn id="5" idx="2"/>
              </p:cNvCxnSpPr>
              <p:nvPr/>
            </p:nvCxnSpPr>
            <p:spPr>
              <a:xfrm flipH="1" flipV="1">
                <a:off x="1948856" y="3272415"/>
                <a:ext cx="2123904" cy="1009402"/>
              </a:xfrm>
              <a:prstGeom prst="straightConnector1">
                <a:avLst/>
              </a:prstGeom>
              <a:ln w="28575">
                <a:solidFill>
                  <a:schemeClr val="accent2"/>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DC76470C-0798-438B-A1AB-0ECBA82E2FD0}"/>
                  </a:ext>
                </a:extLst>
              </p:cNvPr>
              <p:cNvSpPr txBox="1"/>
              <p:nvPr/>
            </p:nvSpPr>
            <p:spPr>
              <a:xfrm>
                <a:off x="2555331" y="3628700"/>
                <a:ext cx="1301309" cy="584775"/>
              </a:xfrm>
              <a:prstGeom prst="rect">
                <a:avLst/>
              </a:prstGeom>
              <a:solidFill>
                <a:srgbClr val="FFFFFF">
                  <a:alpha val="69804"/>
                </a:srgbClr>
              </a:solidFill>
            </p:spPr>
            <p:txBody>
              <a:bodyPr wrap="square" rtlCol="0">
                <a:spAutoFit/>
              </a:bodyPr>
              <a:lstStyle/>
              <a:p>
                <a:pPr algn="ctr"/>
                <a:r>
                  <a:rPr lang="en-GB" sz="1600" dirty="0"/>
                  <a:t>Measured by</a:t>
                </a:r>
              </a:p>
            </p:txBody>
          </p:sp>
          <p:cxnSp>
            <p:nvCxnSpPr>
              <p:cNvPr id="78" name="Straight Arrow Connector 77">
                <a:extLst>
                  <a:ext uri="{FF2B5EF4-FFF2-40B4-BE49-F238E27FC236}">
                    <a16:creationId xmlns:a16="http://schemas.microsoft.com/office/drawing/2014/main" id="{75624426-FC1A-4CDB-89B2-AC13EA41AC97}"/>
                  </a:ext>
                </a:extLst>
              </p:cNvPr>
              <p:cNvCxnSpPr>
                <a:cxnSpLocks/>
                <a:stCxn id="62" idx="1"/>
                <a:endCxn id="5" idx="3"/>
              </p:cNvCxnSpPr>
              <p:nvPr/>
            </p:nvCxnSpPr>
            <p:spPr>
              <a:xfrm flipH="1" flipV="1">
                <a:off x="2784428" y="2899298"/>
                <a:ext cx="1306724" cy="73954"/>
              </a:xfrm>
              <a:prstGeom prst="straightConnector1">
                <a:avLst/>
              </a:prstGeom>
              <a:ln w="28575">
                <a:solidFill>
                  <a:schemeClr val="accent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65DB3395-1D7B-4D90-9E58-AB99185D644E}"/>
                  </a:ext>
                </a:extLst>
              </p:cNvPr>
              <p:cNvSpPr txBox="1"/>
              <p:nvPr/>
            </p:nvSpPr>
            <p:spPr>
              <a:xfrm>
                <a:off x="3080439" y="2596434"/>
                <a:ext cx="806014" cy="584775"/>
              </a:xfrm>
              <a:prstGeom prst="rect">
                <a:avLst/>
              </a:prstGeom>
              <a:solidFill>
                <a:srgbClr val="FFFFFF">
                  <a:alpha val="69804"/>
                </a:srgbClr>
              </a:solidFill>
            </p:spPr>
            <p:txBody>
              <a:bodyPr wrap="square" rtlCol="0">
                <a:spAutoFit/>
              </a:bodyPr>
              <a:lstStyle/>
              <a:p>
                <a:pPr algn="ctr"/>
                <a:r>
                  <a:rPr lang="en-GB" sz="1600" dirty="0"/>
                  <a:t>Proof of</a:t>
                </a:r>
              </a:p>
            </p:txBody>
          </p:sp>
        </p:grpSp>
        <p:sp>
          <p:nvSpPr>
            <p:cNvPr id="62" name="Rectangle: Rounded Corners 61">
              <a:extLst>
                <a:ext uri="{FF2B5EF4-FFF2-40B4-BE49-F238E27FC236}">
                  <a16:creationId xmlns:a16="http://schemas.microsoft.com/office/drawing/2014/main" id="{3A3B4200-FC1F-4D66-8618-F84044BC70BA}"/>
                </a:ext>
              </a:extLst>
            </p:cNvPr>
            <p:cNvSpPr/>
            <p:nvPr/>
          </p:nvSpPr>
          <p:spPr>
            <a:xfrm>
              <a:off x="3620814" y="4258134"/>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Qualifications</a:t>
              </a:r>
            </a:p>
          </p:txBody>
        </p:sp>
      </p:grpSp>
    </p:spTree>
    <p:extLst>
      <p:ext uri="{BB962C8B-B14F-4D97-AF65-F5344CB8AC3E}">
        <p14:creationId xmlns:p14="http://schemas.microsoft.com/office/powerpoint/2010/main" val="525377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323528" y="302690"/>
            <a:ext cx="7772400" cy="657225"/>
          </a:xfrm>
        </p:spPr>
        <p:txBody>
          <a:bodyPr/>
          <a:lstStyle/>
          <a:p>
            <a:r>
              <a:rPr lang="en-GB" dirty="0"/>
              <a:t>Concept Mapping</a:t>
            </a:r>
          </a:p>
        </p:txBody>
      </p:sp>
      <p:sp>
        <p:nvSpPr>
          <p:cNvPr id="3" name="Text Placeholder 2">
            <a:extLst>
              <a:ext uri="{FF2B5EF4-FFF2-40B4-BE49-F238E27FC236}">
                <a16:creationId xmlns:a16="http://schemas.microsoft.com/office/drawing/2014/main" id="{93C8F407-58DB-4C10-AA90-2F9E4AE91435}"/>
              </a:ext>
            </a:extLst>
          </p:cNvPr>
          <p:cNvSpPr>
            <a:spLocks noGrp="1"/>
          </p:cNvSpPr>
          <p:nvPr>
            <p:ph type="body" sz="quarter" idx="10"/>
          </p:nvPr>
        </p:nvSpPr>
        <p:spPr>
          <a:xfrm>
            <a:off x="323528" y="1100487"/>
            <a:ext cx="7772400" cy="3596723"/>
          </a:xfrm>
        </p:spPr>
        <p:txBody>
          <a:bodyPr/>
          <a:lstStyle/>
          <a:p>
            <a:pPr marL="342900" indent="-342900">
              <a:buFont typeface="Arial" panose="020B0604020202020204" pitchFamily="34" charset="0"/>
              <a:buChar char="•"/>
            </a:pPr>
            <a:r>
              <a:rPr lang="en-GB" sz="2400" dirty="0"/>
              <a:t>Make a map for last week’s lecture</a:t>
            </a:r>
          </a:p>
          <a:p>
            <a:pPr marL="342900" indent="-342900">
              <a:buFont typeface="Arial" panose="020B0604020202020204" pitchFamily="34" charset="0"/>
              <a:buChar char="•"/>
            </a:pPr>
            <a:r>
              <a:rPr lang="en-GB" sz="2400" dirty="0"/>
              <a:t>Start with these concepts:</a:t>
            </a:r>
          </a:p>
          <a:p>
            <a:pPr marL="800100" lvl="1" indent="-342900">
              <a:buFont typeface="Arial" panose="020B0604020202020204" pitchFamily="34" charset="0"/>
              <a:buChar char="•"/>
            </a:pPr>
            <a:r>
              <a:rPr lang="en-GB" sz="2300" dirty="0">
                <a:highlight>
                  <a:srgbClr val="FFFF00"/>
                </a:highlight>
              </a:rPr>
              <a:t>Organisational Behaviour</a:t>
            </a:r>
          </a:p>
          <a:p>
            <a:pPr marL="800100" lvl="1" indent="-342900">
              <a:buFont typeface="Arial" panose="020B0604020202020204" pitchFamily="34" charset="0"/>
              <a:buChar char="•"/>
            </a:pPr>
            <a:r>
              <a:rPr lang="en-GB" sz="2300" dirty="0"/>
              <a:t>Approaches</a:t>
            </a:r>
          </a:p>
          <a:p>
            <a:pPr marL="800100" lvl="1" indent="-342900">
              <a:buFont typeface="Arial" panose="020B0604020202020204" pitchFamily="34" charset="0"/>
              <a:buChar char="•"/>
            </a:pPr>
            <a:r>
              <a:rPr lang="en-GB" sz="2300" dirty="0"/>
              <a:t>Sources</a:t>
            </a:r>
          </a:p>
          <a:p>
            <a:pPr marL="800100" lvl="1"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400" dirty="0"/>
              <a:t>We need to link them together, then extend the map</a:t>
            </a:r>
          </a:p>
        </p:txBody>
      </p:sp>
      <p:sp>
        <p:nvSpPr>
          <p:cNvPr id="4" name="TextBox 3"/>
          <p:cNvSpPr txBox="1"/>
          <p:nvPr/>
        </p:nvSpPr>
        <p:spPr>
          <a:xfrm>
            <a:off x="571834" y="4237617"/>
            <a:ext cx="7888598" cy="1200329"/>
          </a:xfrm>
          <a:prstGeom prst="rect">
            <a:avLst/>
          </a:prstGeom>
          <a:noFill/>
        </p:spPr>
        <p:txBody>
          <a:bodyPr wrap="square" rtlCol="0">
            <a:spAutoFit/>
          </a:bodyPr>
          <a:lstStyle/>
          <a:p>
            <a:r>
              <a:rPr lang="en-US" sz="2400" dirty="0">
                <a:highlight>
                  <a:srgbClr val="FFFF00"/>
                </a:highlight>
              </a:rPr>
              <a:t>We will add to this in the coming weeks and make links between the learning.</a:t>
            </a:r>
          </a:p>
          <a:p>
            <a:r>
              <a:rPr lang="en-US" sz="2400" dirty="0">
                <a:highlight>
                  <a:srgbClr val="FFFF00"/>
                </a:highlight>
              </a:rPr>
              <a:t>Why is this important?</a:t>
            </a:r>
          </a:p>
        </p:txBody>
      </p:sp>
    </p:spTree>
    <p:extLst>
      <p:ext uri="{BB962C8B-B14F-4D97-AF65-F5344CB8AC3E}">
        <p14:creationId xmlns:p14="http://schemas.microsoft.com/office/powerpoint/2010/main" val="2102260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0" y="476672"/>
            <a:ext cx="5508104" cy="4373513"/>
          </a:xfrm>
        </p:spPr>
        <p:txBody>
          <a:bodyPr/>
          <a:lstStyle/>
          <a:p>
            <a:pPr marL="342900" indent="-342900">
              <a:buFont typeface="Arial" panose="020B0604020202020204" pitchFamily="34" charset="0"/>
              <a:buChar char="•"/>
            </a:pPr>
            <a:r>
              <a:rPr lang="en-GB" sz="3200" dirty="0">
                <a:solidFill>
                  <a:schemeClr val="tx1"/>
                </a:solidFill>
              </a:rPr>
              <a:t>Everyone is unique and needs to be treated as such</a:t>
            </a:r>
          </a:p>
          <a:p>
            <a:pPr marL="342900" indent="-342900">
              <a:buFont typeface="Arial" panose="020B0604020202020204" pitchFamily="34" charset="0"/>
              <a:buChar char="•"/>
            </a:pPr>
            <a:endParaRPr lang="en-GB" sz="3200" dirty="0">
              <a:solidFill>
                <a:schemeClr val="tx1"/>
              </a:solidFill>
            </a:endParaRPr>
          </a:p>
          <a:p>
            <a:pPr marL="342900" indent="-342900">
              <a:buFont typeface="Arial" panose="020B0604020202020204" pitchFamily="34" charset="0"/>
              <a:buChar char="•"/>
            </a:pPr>
            <a:r>
              <a:rPr lang="en-GB" sz="3200" dirty="0">
                <a:solidFill>
                  <a:schemeClr val="tx1"/>
                </a:solidFill>
              </a:rPr>
              <a:t>But this takes a lot of effort</a:t>
            </a:r>
          </a:p>
          <a:p>
            <a:pPr marL="342900" indent="-342900">
              <a:buFont typeface="Arial" panose="020B0604020202020204" pitchFamily="34" charset="0"/>
              <a:buChar char="•"/>
            </a:pPr>
            <a:endParaRPr lang="en-GB" sz="3200" dirty="0">
              <a:solidFill>
                <a:schemeClr val="tx1"/>
              </a:solidFill>
            </a:endParaRPr>
          </a:p>
          <a:p>
            <a:pPr marL="342900" indent="-342900">
              <a:buFont typeface="Arial" panose="020B0604020202020204" pitchFamily="34" charset="0"/>
              <a:buChar char="•"/>
            </a:pPr>
            <a:r>
              <a:rPr lang="en-GB" sz="3200" dirty="0">
                <a:solidFill>
                  <a:schemeClr val="tx1"/>
                </a:solidFill>
              </a:rPr>
              <a:t>To be effective we need to group people, while keeping as much of their uniqueness as possible</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220072" y="834823"/>
            <a:ext cx="3809830" cy="4015362"/>
          </a:xfrm>
        </p:spPr>
      </p:pic>
    </p:spTree>
    <p:extLst>
      <p:ext uri="{BB962C8B-B14F-4D97-AF65-F5344CB8AC3E}">
        <p14:creationId xmlns:p14="http://schemas.microsoft.com/office/powerpoint/2010/main" val="184724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p:txBody>
          <a:bodyPr/>
          <a:lstStyle/>
          <a:p>
            <a:r>
              <a:rPr lang="en-GB" dirty="0"/>
              <a:t>Subjects for today…</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sz="quarter" idx="11"/>
          </p:nvPr>
        </p:nvSpPr>
        <p:spPr>
          <a:xfrm>
            <a:off x="179512" y="332656"/>
            <a:ext cx="6408712" cy="5112567"/>
          </a:xfrm>
        </p:spPr>
        <p:txBody>
          <a:bodyPr/>
          <a:lstStyle/>
          <a:p>
            <a:r>
              <a:rPr lang="en-GB" sz="2800" dirty="0">
                <a:solidFill>
                  <a:schemeClr val="tx1"/>
                </a:solidFill>
              </a:rPr>
              <a:t>Individuals, what makes us different and what makes us the same</a:t>
            </a:r>
          </a:p>
          <a:p>
            <a:pPr lvl="1"/>
            <a:r>
              <a:rPr lang="en-GB" sz="2700" dirty="0">
                <a:solidFill>
                  <a:schemeClr val="tx1"/>
                </a:solidFill>
              </a:rPr>
              <a:t>Development: nature and nurture</a:t>
            </a:r>
          </a:p>
          <a:p>
            <a:pPr lvl="1"/>
            <a:r>
              <a:rPr lang="en-GB" sz="2700" dirty="0">
                <a:solidFill>
                  <a:schemeClr val="tx1"/>
                </a:solidFill>
              </a:rPr>
              <a:t>Culture</a:t>
            </a:r>
          </a:p>
          <a:p>
            <a:pPr lvl="1"/>
            <a:r>
              <a:rPr lang="en-GB" sz="2700" dirty="0">
                <a:solidFill>
                  <a:schemeClr val="tx1"/>
                </a:solidFill>
              </a:rPr>
              <a:t>Personality</a:t>
            </a:r>
          </a:p>
          <a:p>
            <a:pPr lvl="1"/>
            <a:r>
              <a:rPr lang="en-GB" sz="2700" dirty="0">
                <a:solidFill>
                  <a:schemeClr val="tx1"/>
                </a:solidFill>
              </a:rPr>
              <a:t>Abilities</a:t>
            </a:r>
          </a:p>
          <a:p>
            <a:endParaRPr lang="en-GB" sz="2800" dirty="0">
              <a:solidFill>
                <a:schemeClr val="tx1"/>
              </a:solidFill>
            </a:endParaRPr>
          </a:p>
          <a:p>
            <a:r>
              <a:rPr lang="en-GB" sz="2800" dirty="0">
                <a:solidFill>
                  <a:schemeClr val="tx1"/>
                </a:solidFill>
              </a:rPr>
              <a:t>Diversity: opportunities &amp; challenges</a:t>
            </a:r>
          </a:p>
        </p:txBody>
      </p:sp>
      <p:pic>
        <p:nvPicPr>
          <p:cNvPr id="6" name="Content Placeholder 5">
            <a:extLst>
              <a:ext uri="{FF2B5EF4-FFF2-40B4-BE49-F238E27FC236}">
                <a16:creationId xmlns:a16="http://schemas.microsoft.com/office/drawing/2014/main" id="{3ACE1EAE-AFEC-42CC-8A44-04DAFA6BA204}"/>
              </a:ext>
            </a:extLst>
          </p:cNvPr>
          <p:cNvPicPr>
            <a:picLocks noGrp="1" noChangeAspect="1"/>
          </p:cNvPicPr>
          <p:nvPr>
            <p:ph sz="quarter" idx="12"/>
          </p:nvPr>
        </p:nvPicPr>
        <p:blipFill>
          <a:blip r:embed="rId2"/>
          <a:stretch>
            <a:fillRect/>
          </a:stretch>
        </p:blipFill>
        <p:spPr>
          <a:xfrm>
            <a:off x="6882116" y="1196752"/>
            <a:ext cx="2114699" cy="2520280"/>
          </a:xfrm>
        </p:spPr>
      </p:pic>
    </p:spTree>
    <p:extLst>
      <p:ext uri="{BB962C8B-B14F-4D97-AF65-F5344CB8AC3E}">
        <p14:creationId xmlns:p14="http://schemas.microsoft.com/office/powerpoint/2010/main" val="3623397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40FD-9BF6-43E0-AA19-B7B8AE1F854B}"/>
              </a:ext>
            </a:extLst>
          </p:cNvPr>
          <p:cNvSpPr>
            <a:spLocks noGrp="1"/>
          </p:cNvSpPr>
          <p:nvPr>
            <p:ph type="ctrTitle"/>
          </p:nvPr>
        </p:nvSpPr>
        <p:spPr>
          <a:xfrm>
            <a:off x="323528" y="332656"/>
            <a:ext cx="7772400" cy="657225"/>
          </a:xfrm>
        </p:spPr>
        <p:txBody>
          <a:bodyPr/>
          <a:lstStyle/>
          <a:p>
            <a:r>
              <a:rPr lang="en-GB" dirty="0"/>
              <a:t>Nature vs Nurture</a:t>
            </a:r>
          </a:p>
        </p:txBody>
      </p:sp>
      <p:sp>
        <p:nvSpPr>
          <p:cNvPr id="3" name="Content Placeholder 2">
            <a:extLst>
              <a:ext uri="{FF2B5EF4-FFF2-40B4-BE49-F238E27FC236}">
                <a16:creationId xmlns:a16="http://schemas.microsoft.com/office/drawing/2014/main" id="{4858BDF5-1697-4F06-A067-A86E05EB10B1}"/>
              </a:ext>
            </a:extLst>
          </p:cNvPr>
          <p:cNvSpPr>
            <a:spLocks noGrp="1"/>
          </p:cNvSpPr>
          <p:nvPr>
            <p:ph type="body" sz="quarter" idx="10"/>
          </p:nvPr>
        </p:nvSpPr>
        <p:spPr>
          <a:xfrm>
            <a:off x="343570" y="989881"/>
            <a:ext cx="8476902" cy="4527351"/>
          </a:xfrm>
        </p:spPr>
        <p:txBody>
          <a:bodyPr/>
          <a:lstStyle/>
          <a:p>
            <a:r>
              <a:rPr lang="en-GB" sz="2800" dirty="0"/>
              <a:t>Do we inherit it from our parents? (nature)</a:t>
            </a:r>
          </a:p>
          <a:p>
            <a:r>
              <a:rPr lang="en-GB" sz="2800" dirty="0"/>
              <a:t>Do we learn from our environment? (nurture)</a:t>
            </a:r>
          </a:p>
          <a:p>
            <a:endParaRPr lang="en-GB" sz="2800" dirty="0"/>
          </a:p>
          <a:p>
            <a:r>
              <a:rPr lang="en-GB" sz="2800" dirty="0"/>
              <a:t>What could this mean?</a:t>
            </a:r>
          </a:p>
          <a:p>
            <a:pPr marL="800100" lvl="1" indent="-342900">
              <a:buFont typeface="Arial" panose="020B0604020202020204" pitchFamily="34" charset="0"/>
              <a:buChar char="•"/>
            </a:pPr>
            <a:r>
              <a:rPr lang="en-GB" sz="2800" dirty="0"/>
              <a:t>If who we are is pre-ordained, are we ever responsible for our own actions? </a:t>
            </a:r>
          </a:p>
          <a:p>
            <a:pPr marL="800100" lvl="1" indent="-342900">
              <a:buFont typeface="Arial" panose="020B0604020202020204" pitchFamily="34" charset="0"/>
              <a:buChar char="•"/>
            </a:pPr>
            <a:r>
              <a:rPr lang="en-GB" sz="2800" dirty="0"/>
              <a:t>Does it matter how we treat our children?</a:t>
            </a:r>
          </a:p>
          <a:p>
            <a:pPr marL="800100" lvl="1" indent="-342900">
              <a:buFont typeface="Arial" panose="020B0604020202020204" pitchFamily="34" charset="0"/>
              <a:buChar char="•"/>
            </a:pPr>
            <a:r>
              <a:rPr lang="en-GB" sz="2800" dirty="0"/>
              <a:t>If who we are is formed by our environment, how can we possibly justify inequality?</a:t>
            </a:r>
          </a:p>
        </p:txBody>
      </p:sp>
    </p:spTree>
    <p:extLst>
      <p:ext uri="{BB962C8B-B14F-4D97-AF65-F5344CB8AC3E}">
        <p14:creationId xmlns:p14="http://schemas.microsoft.com/office/powerpoint/2010/main" val="189436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16F6-B311-4397-A13B-C895474B33AC}"/>
              </a:ext>
            </a:extLst>
          </p:cNvPr>
          <p:cNvSpPr>
            <a:spLocks noGrp="1"/>
          </p:cNvSpPr>
          <p:nvPr>
            <p:ph type="ctrTitle"/>
          </p:nvPr>
        </p:nvSpPr>
        <p:spPr/>
        <p:txBody>
          <a:bodyPr/>
          <a:lstStyle/>
          <a:p>
            <a:endParaRPr lang="en-GB"/>
          </a:p>
        </p:txBody>
      </p:sp>
      <p:sp>
        <p:nvSpPr>
          <p:cNvPr id="7" name="TextBox 6">
            <a:extLst>
              <a:ext uri="{FF2B5EF4-FFF2-40B4-BE49-F238E27FC236}">
                <a16:creationId xmlns:a16="http://schemas.microsoft.com/office/drawing/2014/main" id="{E2BE1533-E7D1-488B-8F95-1323AFD8C729}"/>
              </a:ext>
            </a:extLst>
          </p:cNvPr>
          <p:cNvSpPr txBox="1"/>
          <p:nvPr/>
        </p:nvSpPr>
        <p:spPr>
          <a:xfrm>
            <a:off x="44857" y="5106558"/>
            <a:ext cx="9003115" cy="369332"/>
          </a:xfrm>
          <a:prstGeom prst="rect">
            <a:avLst/>
          </a:prstGeom>
          <a:noFill/>
        </p:spPr>
        <p:txBody>
          <a:bodyPr wrap="square" rtlCol="0">
            <a:spAutoFit/>
          </a:bodyPr>
          <a:lstStyle/>
          <a:p>
            <a:pPr algn="r"/>
            <a:r>
              <a:rPr lang="en-GB" b="1" dirty="0">
                <a:solidFill>
                  <a:srgbClr val="0432FF"/>
                </a:solidFill>
              </a:rPr>
              <a:t>https://youtu.be/k50yMwEOWGU</a:t>
            </a:r>
          </a:p>
        </p:txBody>
      </p:sp>
      <p:pic>
        <p:nvPicPr>
          <p:cNvPr id="3" name="Online Media 2" title="Epigenetics: Nature vs nurture">
            <a:hlinkClick r:id="" action="ppaction://media"/>
            <a:extLst>
              <a:ext uri="{FF2B5EF4-FFF2-40B4-BE49-F238E27FC236}">
                <a16:creationId xmlns:a16="http://schemas.microsoft.com/office/drawing/2014/main" id="{77697FBA-4667-43C1-B8B7-83C5E5914CA1}"/>
              </a:ext>
            </a:extLst>
          </p:cNvPr>
          <p:cNvPicPr>
            <a:picLocks noRot="1" noChangeAspect="1"/>
          </p:cNvPicPr>
          <p:nvPr>
            <a:videoFile r:link="rId1"/>
          </p:nvPr>
        </p:nvPicPr>
        <p:blipFill>
          <a:blip r:embed="rId4"/>
          <a:stretch>
            <a:fillRect/>
          </a:stretch>
        </p:blipFill>
        <p:spPr>
          <a:xfrm>
            <a:off x="326659" y="260648"/>
            <a:ext cx="8439513" cy="4747227"/>
          </a:xfrm>
          <a:prstGeom prst="rect">
            <a:avLst/>
          </a:prstGeom>
        </p:spPr>
      </p:pic>
    </p:spTree>
    <p:extLst>
      <p:ext uri="{BB962C8B-B14F-4D97-AF65-F5344CB8AC3E}">
        <p14:creationId xmlns:p14="http://schemas.microsoft.com/office/powerpoint/2010/main" val="3286475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A64AB-EDB1-4834-8E83-2BA52982F106}"/>
              </a:ext>
            </a:extLst>
          </p:cNvPr>
          <p:cNvSpPr>
            <a:spLocks noGrp="1"/>
          </p:cNvSpPr>
          <p:nvPr>
            <p:ph type="ctrTitle"/>
          </p:nvPr>
        </p:nvSpPr>
        <p:spPr>
          <a:xfrm>
            <a:off x="396033" y="318549"/>
            <a:ext cx="7772400" cy="657225"/>
          </a:xfrm>
        </p:spPr>
        <p:txBody>
          <a:bodyPr/>
          <a:lstStyle/>
          <a:p>
            <a:r>
              <a:rPr lang="en-GB" dirty="0"/>
              <a:t>Studying our environment</a:t>
            </a:r>
          </a:p>
        </p:txBody>
      </p:sp>
      <p:sp>
        <p:nvSpPr>
          <p:cNvPr id="4" name="Content Placeholder 3">
            <a:extLst>
              <a:ext uri="{FF2B5EF4-FFF2-40B4-BE49-F238E27FC236}">
                <a16:creationId xmlns:a16="http://schemas.microsoft.com/office/drawing/2014/main" id="{96F1AA3C-D46E-4433-961B-B97ECEB0C464}"/>
              </a:ext>
            </a:extLst>
          </p:cNvPr>
          <p:cNvSpPr>
            <a:spLocks noGrp="1"/>
          </p:cNvSpPr>
          <p:nvPr>
            <p:ph type="body" sz="quarter" idx="10"/>
          </p:nvPr>
        </p:nvSpPr>
        <p:spPr>
          <a:xfrm>
            <a:off x="396032" y="988945"/>
            <a:ext cx="8064399" cy="3592183"/>
          </a:xfrm>
        </p:spPr>
        <p:txBody>
          <a:bodyPr/>
          <a:lstStyle/>
          <a:p>
            <a:r>
              <a:rPr lang="en-GB" sz="3200" dirty="0"/>
              <a:t>In behavioural terms, the most relevant part of our environment is arguably the social environment in which we live – the “culture”</a:t>
            </a:r>
          </a:p>
        </p:txBody>
      </p:sp>
      <p:pic>
        <p:nvPicPr>
          <p:cNvPr id="5" name="Picture 4">
            <a:extLst>
              <a:ext uri="{FF2B5EF4-FFF2-40B4-BE49-F238E27FC236}">
                <a16:creationId xmlns:a16="http://schemas.microsoft.com/office/drawing/2014/main" id="{65B4402A-8A3D-48D6-B96E-E42FEB49DCAA}"/>
              </a:ext>
            </a:extLst>
          </p:cNvPr>
          <p:cNvPicPr>
            <a:picLocks noChangeAspect="1"/>
          </p:cNvPicPr>
          <p:nvPr/>
        </p:nvPicPr>
        <p:blipFill>
          <a:blip r:embed="rId2"/>
          <a:stretch>
            <a:fillRect/>
          </a:stretch>
        </p:blipFill>
        <p:spPr>
          <a:xfrm>
            <a:off x="1907703" y="2564904"/>
            <a:ext cx="5243041" cy="3096344"/>
          </a:xfrm>
          <a:prstGeom prst="rect">
            <a:avLst/>
          </a:prstGeom>
        </p:spPr>
      </p:pic>
    </p:spTree>
    <p:extLst>
      <p:ext uri="{BB962C8B-B14F-4D97-AF65-F5344CB8AC3E}">
        <p14:creationId xmlns:p14="http://schemas.microsoft.com/office/powerpoint/2010/main" val="1853589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DAFE-FB30-410E-B299-5FB306407802}"/>
              </a:ext>
            </a:extLst>
          </p:cNvPr>
          <p:cNvSpPr>
            <a:spLocks noGrp="1"/>
          </p:cNvSpPr>
          <p:nvPr>
            <p:ph type="ctrTitle"/>
          </p:nvPr>
        </p:nvSpPr>
        <p:spPr>
          <a:xfrm>
            <a:off x="455652" y="374785"/>
            <a:ext cx="7772400" cy="657225"/>
          </a:xfrm>
        </p:spPr>
        <p:txBody>
          <a:bodyPr>
            <a:normAutofit fontScale="90000"/>
          </a:bodyPr>
          <a:lstStyle/>
          <a:p>
            <a:r>
              <a:rPr lang="en-GB" dirty="0"/>
              <a:t>Culture: Dimensions</a:t>
            </a:r>
          </a:p>
        </p:txBody>
      </p:sp>
      <p:sp>
        <p:nvSpPr>
          <p:cNvPr id="3" name="Content Placeholder 2">
            <a:extLst>
              <a:ext uri="{FF2B5EF4-FFF2-40B4-BE49-F238E27FC236}">
                <a16:creationId xmlns:a16="http://schemas.microsoft.com/office/drawing/2014/main" id="{A271D317-2DD0-4A1B-87E0-81E98BE7A4F8}"/>
              </a:ext>
            </a:extLst>
          </p:cNvPr>
          <p:cNvSpPr>
            <a:spLocks noGrp="1"/>
          </p:cNvSpPr>
          <p:nvPr>
            <p:ph type="body" sz="quarter" idx="10"/>
          </p:nvPr>
        </p:nvSpPr>
        <p:spPr>
          <a:xfrm>
            <a:off x="179512" y="1187865"/>
            <a:ext cx="8640959" cy="4401375"/>
          </a:xfrm>
        </p:spPr>
        <p:txBody>
          <a:bodyPr/>
          <a:lstStyle/>
          <a:p>
            <a:r>
              <a:rPr lang="en-GB" sz="2400" dirty="0"/>
              <a:t>After ten years of research, studying people who worked for IBM in over 50 countries, Hofstede came up with a number of ways to distinguish one culture from another:</a:t>
            </a:r>
          </a:p>
          <a:p>
            <a:endParaRPr lang="en-GB" sz="2400" dirty="0"/>
          </a:p>
          <a:p>
            <a:pPr marL="800100" lvl="1" indent="-457200">
              <a:buFont typeface="+mj-lt"/>
              <a:buAutoNum type="arabicPeriod"/>
            </a:pPr>
            <a:r>
              <a:rPr lang="en-GB" sz="2400" dirty="0"/>
              <a:t>Power/ Distance</a:t>
            </a:r>
          </a:p>
          <a:p>
            <a:pPr marL="800100" lvl="1" indent="-457200">
              <a:buFont typeface="+mj-lt"/>
              <a:buAutoNum type="arabicPeriod"/>
            </a:pPr>
            <a:r>
              <a:rPr lang="en-GB" sz="2400" dirty="0"/>
              <a:t>Individualism/ Collectivism</a:t>
            </a:r>
          </a:p>
          <a:p>
            <a:pPr marL="800100" lvl="1" indent="-457200">
              <a:buFont typeface="+mj-lt"/>
              <a:buAutoNum type="arabicPeriod"/>
            </a:pPr>
            <a:r>
              <a:rPr lang="en-GB" sz="2400" dirty="0"/>
              <a:t>Uncertainty avoidance</a:t>
            </a:r>
          </a:p>
          <a:p>
            <a:pPr marL="800100" lvl="1" indent="-457200">
              <a:buFont typeface="+mj-lt"/>
              <a:buAutoNum type="arabicPeriod"/>
            </a:pPr>
            <a:r>
              <a:rPr lang="en-GB" sz="2400" dirty="0"/>
              <a:t>Masculine/ Feminine</a:t>
            </a:r>
          </a:p>
          <a:p>
            <a:pPr marL="800100" lvl="1" indent="-457200">
              <a:buFont typeface="+mj-lt"/>
              <a:buAutoNum type="arabicPeriod"/>
            </a:pPr>
            <a:r>
              <a:rPr lang="en-GB" sz="2400" dirty="0"/>
              <a:t>Time orientation</a:t>
            </a:r>
          </a:p>
          <a:p>
            <a:pPr marL="800100" lvl="1" indent="-457200">
              <a:buFont typeface="+mj-lt"/>
              <a:buAutoNum type="arabicPeriod"/>
            </a:pPr>
            <a:r>
              <a:rPr lang="en-GB" sz="2400" dirty="0"/>
              <a:t>Indulgence/ restraint</a:t>
            </a:r>
          </a:p>
          <a:p>
            <a:pPr marL="800100" lvl="1" indent="-457200">
              <a:buFont typeface="+mj-lt"/>
              <a:buAutoNum type="arabicPeriod"/>
            </a:pPr>
            <a:endParaRPr lang="en-GB" sz="2400" dirty="0"/>
          </a:p>
        </p:txBody>
      </p:sp>
      <p:pic>
        <p:nvPicPr>
          <p:cNvPr id="2050" name="Picture 2" descr="mage result for hofstede&quot;"/>
          <p:cNvPicPr>
            <a:picLocks noChangeAspect="1" noChangeArrowheads="1"/>
          </p:cNvPicPr>
          <p:nvPr/>
        </p:nvPicPr>
        <p:blipFill rotWithShape="1">
          <a:blip r:embed="rId3">
            <a:extLst>
              <a:ext uri="{28A0092B-C50C-407E-A947-70E740481C1C}">
                <a14:useLocalDpi xmlns:a14="http://schemas.microsoft.com/office/drawing/2010/main" val="0"/>
              </a:ext>
            </a:extLst>
          </a:blip>
          <a:srcRect l="23379" r="22869"/>
          <a:stretch/>
        </p:blipFill>
        <p:spPr bwMode="auto">
          <a:xfrm>
            <a:off x="5597978" y="2132856"/>
            <a:ext cx="3194463" cy="3335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330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DAFE-FB30-410E-B299-5FB306407802}"/>
              </a:ext>
            </a:extLst>
          </p:cNvPr>
          <p:cNvSpPr>
            <a:spLocks noGrp="1"/>
          </p:cNvSpPr>
          <p:nvPr>
            <p:ph type="ctrTitle"/>
          </p:nvPr>
        </p:nvSpPr>
        <p:spPr/>
        <p:txBody>
          <a:bodyPr>
            <a:normAutofit fontScale="90000"/>
          </a:bodyPr>
          <a:lstStyle/>
          <a:p>
            <a:r>
              <a:rPr lang="en-GB" dirty="0"/>
              <a:t>Culture: Dimensions</a:t>
            </a:r>
          </a:p>
        </p:txBody>
      </p:sp>
      <p:pic>
        <p:nvPicPr>
          <p:cNvPr id="3074" name="Picture 2" descr="https://s3-eu-west-1.amazonaws.com/tutor2u-media/subjects/business/blogimages/culture-hofstede-indictors.png?mtime=2016080815334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69731"/>
            <a:ext cx="8510072" cy="5519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6445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mage result for global business&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21" y="177421"/>
            <a:ext cx="8789158" cy="53436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p:txBody>
          <a:bodyPr/>
          <a:lstStyle/>
          <a:p>
            <a:r>
              <a:rPr lang="en-US"/>
              <a:t>Cultural Dimensions</a:t>
            </a:r>
          </a:p>
        </p:txBody>
      </p:sp>
      <p:sp>
        <p:nvSpPr>
          <p:cNvPr id="3" name="TextBox 2"/>
          <p:cNvSpPr txBox="1"/>
          <p:nvPr/>
        </p:nvSpPr>
        <p:spPr>
          <a:xfrm>
            <a:off x="535674" y="1336965"/>
            <a:ext cx="7772400" cy="1815882"/>
          </a:xfrm>
          <a:prstGeom prst="rect">
            <a:avLst/>
          </a:prstGeom>
          <a:noFill/>
        </p:spPr>
        <p:txBody>
          <a:bodyPr wrap="square" rtlCol="0">
            <a:spAutoFit/>
          </a:bodyPr>
          <a:lstStyle/>
          <a:p>
            <a:r>
              <a:rPr lang="en-US" sz="2800" dirty="0"/>
              <a:t>How would you score yourself on each of these points?</a:t>
            </a:r>
          </a:p>
          <a:p>
            <a:r>
              <a:rPr lang="en-US" sz="2800" dirty="0"/>
              <a:t>How might that cause challenges when working </a:t>
            </a:r>
          </a:p>
          <a:p>
            <a:r>
              <a:rPr lang="en-US" sz="2800" dirty="0"/>
              <a:t>with other people who score differently?</a:t>
            </a:r>
          </a:p>
        </p:txBody>
      </p:sp>
    </p:spTree>
    <p:extLst>
      <p:ext uri="{BB962C8B-B14F-4D97-AF65-F5344CB8AC3E}">
        <p14:creationId xmlns:p14="http://schemas.microsoft.com/office/powerpoint/2010/main" val="3455617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C99DDA7-C1F4-4D97-B95F-D64779D23E98}"/>
              </a:ext>
            </a:extLst>
          </p:cNvPr>
          <p:cNvPicPr>
            <a:picLocks noChangeAspect="1"/>
          </p:cNvPicPr>
          <p:nvPr/>
        </p:nvPicPr>
        <p:blipFill>
          <a:blip r:embed="rId3"/>
          <a:stretch>
            <a:fillRect/>
          </a:stretch>
        </p:blipFill>
        <p:spPr>
          <a:xfrm>
            <a:off x="4372595" y="3241735"/>
            <a:ext cx="2341342" cy="2341342"/>
          </a:xfrm>
          <a:prstGeom prst="rect">
            <a:avLst/>
          </a:prstGeom>
        </p:spPr>
      </p:pic>
      <p:sp>
        <p:nvSpPr>
          <p:cNvPr id="2" name="Title 1">
            <a:extLst>
              <a:ext uri="{FF2B5EF4-FFF2-40B4-BE49-F238E27FC236}">
                <a16:creationId xmlns:a16="http://schemas.microsoft.com/office/drawing/2014/main" id="{B366B3B3-A926-403D-A1B2-B1AA4856956B}"/>
              </a:ext>
            </a:extLst>
          </p:cNvPr>
          <p:cNvSpPr>
            <a:spLocks noGrp="1"/>
          </p:cNvSpPr>
          <p:nvPr>
            <p:ph type="ctrTitle"/>
          </p:nvPr>
        </p:nvSpPr>
        <p:spPr>
          <a:xfrm>
            <a:off x="323528" y="284957"/>
            <a:ext cx="7772400" cy="657225"/>
          </a:xfrm>
        </p:spPr>
        <p:txBody>
          <a:bodyPr>
            <a:normAutofit/>
          </a:bodyPr>
          <a:lstStyle/>
          <a:p>
            <a:r>
              <a:rPr lang="en-GB" sz="3200" dirty="0">
                <a:solidFill>
                  <a:schemeClr val="tx1"/>
                </a:solidFill>
              </a:rPr>
              <a:t>Consistent Behaviour = Personality</a:t>
            </a:r>
          </a:p>
        </p:txBody>
      </p:sp>
      <p:sp>
        <p:nvSpPr>
          <p:cNvPr id="4" name="Content Placeholder 3">
            <a:extLst>
              <a:ext uri="{FF2B5EF4-FFF2-40B4-BE49-F238E27FC236}">
                <a16:creationId xmlns:a16="http://schemas.microsoft.com/office/drawing/2014/main" id="{406C37BB-9C90-414E-8699-201338BA3438}"/>
              </a:ext>
            </a:extLst>
          </p:cNvPr>
          <p:cNvSpPr>
            <a:spLocks noGrp="1"/>
          </p:cNvSpPr>
          <p:nvPr>
            <p:ph type="body" sz="quarter" idx="10"/>
          </p:nvPr>
        </p:nvSpPr>
        <p:spPr>
          <a:xfrm>
            <a:off x="467544" y="1345374"/>
            <a:ext cx="7772400" cy="1269638"/>
          </a:xfrm>
        </p:spPr>
        <p:txBody>
          <a:bodyPr/>
          <a:lstStyle/>
          <a:p>
            <a:r>
              <a:rPr lang="en-GB" sz="2400" dirty="0">
                <a:solidFill>
                  <a:schemeClr val="tx1"/>
                </a:solidFill>
              </a:rPr>
              <a:t>Personality is the word psychologists use to describe relatively stable, observable patterns in how people perceive and interact with the world</a:t>
            </a:r>
          </a:p>
        </p:txBody>
      </p:sp>
      <p:pic>
        <p:nvPicPr>
          <p:cNvPr id="5" name="Picture 4">
            <a:extLst>
              <a:ext uri="{FF2B5EF4-FFF2-40B4-BE49-F238E27FC236}">
                <a16:creationId xmlns:a16="http://schemas.microsoft.com/office/drawing/2014/main" id="{555D8A22-94E1-4F11-AB45-FB4E197A5549}"/>
              </a:ext>
            </a:extLst>
          </p:cNvPr>
          <p:cNvPicPr>
            <a:picLocks noChangeAspect="1"/>
          </p:cNvPicPr>
          <p:nvPr/>
        </p:nvPicPr>
        <p:blipFill>
          <a:blip r:embed="rId4"/>
          <a:stretch>
            <a:fillRect/>
          </a:stretch>
        </p:blipFill>
        <p:spPr>
          <a:xfrm>
            <a:off x="6594155" y="3137483"/>
            <a:ext cx="2549845" cy="2549845"/>
          </a:xfrm>
          <a:prstGeom prst="rect">
            <a:avLst/>
          </a:prstGeom>
        </p:spPr>
      </p:pic>
      <p:sp>
        <p:nvSpPr>
          <p:cNvPr id="6" name="Content Placeholder 3">
            <a:extLst>
              <a:ext uri="{FF2B5EF4-FFF2-40B4-BE49-F238E27FC236}">
                <a16:creationId xmlns:a16="http://schemas.microsoft.com/office/drawing/2014/main" id="{406C37BB-9C90-414E-8699-201338BA3438}"/>
              </a:ext>
            </a:extLst>
          </p:cNvPr>
          <p:cNvSpPr txBox="1">
            <a:spLocks/>
          </p:cNvSpPr>
          <p:nvPr/>
        </p:nvSpPr>
        <p:spPr>
          <a:xfrm>
            <a:off x="685800" y="2780679"/>
            <a:ext cx="7772400" cy="126963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100"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2400" dirty="0">
                <a:solidFill>
                  <a:schemeClr val="tx1"/>
                </a:solidFill>
              </a:rPr>
              <a:t>How do we measure personality?</a:t>
            </a:r>
          </a:p>
        </p:txBody>
      </p:sp>
      <p:pic>
        <p:nvPicPr>
          <p:cNvPr id="8" name="Picture 7">
            <a:extLst>
              <a:ext uri="{FF2B5EF4-FFF2-40B4-BE49-F238E27FC236}">
                <a16:creationId xmlns:a16="http://schemas.microsoft.com/office/drawing/2014/main" id="{B4E8CEAB-DE36-47CC-BB36-1EC02911B9A6}"/>
              </a:ext>
            </a:extLst>
          </p:cNvPr>
          <p:cNvPicPr>
            <a:picLocks noChangeAspect="1"/>
          </p:cNvPicPr>
          <p:nvPr/>
        </p:nvPicPr>
        <p:blipFill>
          <a:blip r:embed="rId5"/>
          <a:stretch>
            <a:fillRect/>
          </a:stretch>
        </p:blipFill>
        <p:spPr>
          <a:xfrm>
            <a:off x="1043608" y="3247898"/>
            <a:ext cx="2341342" cy="2341342"/>
          </a:xfrm>
          <a:prstGeom prst="rect">
            <a:avLst/>
          </a:prstGeom>
        </p:spPr>
      </p:pic>
    </p:spTree>
    <p:extLst>
      <p:ext uri="{BB962C8B-B14F-4D97-AF65-F5344CB8AC3E}">
        <p14:creationId xmlns:p14="http://schemas.microsoft.com/office/powerpoint/2010/main" val="714883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endParaRPr lang="en-US"/>
          </a:p>
        </p:txBody>
      </p:sp>
      <p:pic>
        <p:nvPicPr>
          <p:cNvPr id="5122" name="Picture 2" descr="mage result for personality type or trait&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400" y="185351"/>
            <a:ext cx="8787199" cy="5187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5768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p:txBody>
          <a:bodyPr>
            <a:normAutofit fontScale="90000"/>
          </a:bodyPr>
          <a:lstStyle/>
          <a:p>
            <a:r>
              <a:rPr lang="en-GB" dirty="0"/>
              <a:t>Personality Types</a:t>
            </a:r>
          </a:p>
        </p:txBody>
      </p:sp>
      <p:sp>
        <p:nvSpPr>
          <p:cNvPr id="3" name="Content Placeholder 2">
            <a:extLst>
              <a:ext uri="{FF2B5EF4-FFF2-40B4-BE49-F238E27FC236}">
                <a16:creationId xmlns:a16="http://schemas.microsoft.com/office/drawing/2014/main" id="{0BB42F9E-5A0B-49D0-A5BE-7469BAF722C8}"/>
              </a:ext>
            </a:extLst>
          </p:cNvPr>
          <p:cNvSpPr>
            <a:spLocks noGrp="1"/>
          </p:cNvSpPr>
          <p:nvPr>
            <p:ph type="body" sz="quarter" idx="10"/>
          </p:nvPr>
        </p:nvSpPr>
        <p:spPr>
          <a:xfrm>
            <a:off x="272988" y="260648"/>
            <a:ext cx="8529861" cy="4946009"/>
          </a:xfrm>
        </p:spPr>
        <p:txBody>
          <a:bodyPr/>
          <a:lstStyle/>
          <a:p>
            <a:r>
              <a:rPr lang="en-GB" sz="2800" dirty="0">
                <a:solidFill>
                  <a:schemeClr val="tx1"/>
                </a:solidFill>
              </a:rPr>
              <a:t>Personality Typing categorises individuals based on two or more dimensions</a:t>
            </a:r>
          </a:p>
          <a:p>
            <a:r>
              <a:rPr lang="en-GB" sz="2800" dirty="0">
                <a:solidFill>
                  <a:schemeClr val="tx1"/>
                </a:solidFill>
              </a:rPr>
              <a:t>The best known typing system is the Myers-Briggs Type Indicator (MBTI) </a:t>
            </a:r>
          </a:p>
          <a:p>
            <a:r>
              <a:rPr lang="en-GB" sz="2800" dirty="0">
                <a:solidFill>
                  <a:schemeClr val="tx1"/>
                </a:solidFill>
              </a:rPr>
              <a:t>The theory behind the MBTI, actually, is not that there are two kinds of people in the world. </a:t>
            </a:r>
          </a:p>
          <a:p>
            <a:r>
              <a:rPr lang="en-GB" sz="2800" dirty="0">
                <a:solidFill>
                  <a:schemeClr val="tx1"/>
                </a:solidFill>
              </a:rPr>
              <a:t>It’s that there are </a:t>
            </a:r>
            <a:r>
              <a:rPr lang="en-GB" sz="2800" i="1" dirty="0">
                <a:solidFill>
                  <a:schemeClr val="tx1"/>
                </a:solidFill>
              </a:rPr>
              <a:t>sixteen</a:t>
            </a:r>
            <a:r>
              <a:rPr lang="en-GB" sz="2800" dirty="0">
                <a:solidFill>
                  <a:schemeClr val="tx1"/>
                </a:solidFill>
              </a:rPr>
              <a:t> kinds of people in the world</a:t>
            </a:r>
          </a:p>
          <a:p>
            <a:r>
              <a:rPr lang="en-GB" sz="2800" dirty="0">
                <a:solidFill>
                  <a:schemeClr val="tx1"/>
                </a:solidFill>
              </a:rPr>
              <a:t>Many others exist</a:t>
            </a:r>
          </a:p>
          <a:p>
            <a:pPr marL="800100" lvl="1" indent="-342900">
              <a:buFont typeface="Arial" panose="020B0604020202020204" pitchFamily="34" charset="0"/>
              <a:buChar char="•"/>
            </a:pPr>
            <a:r>
              <a:rPr lang="en-GB" sz="2800" dirty="0"/>
              <a:t>DISC</a:t>
            </a:r>
          </a:p>
          <a:p>
            <a:pPr marL="800100" lvl="1" indent="-342900">
              <a:buFont typeface="Arial" panose="020B0604020202020204" pitchFamily="34" charset="0"/>
              <a:buChar char="•"/>
            </a:pPr>
            <a:r>
              <a:rPr lang="en-GB" sz="2800" dirty="0"/>
              <a:t>Insights</a:t>
            </a:r>
            <a:endParaRPr lang="en-GB" sz="2400" dirty="0"/>
          </a:p>
        </p:txBody>
      </p:sp>
    </p:spTree>
    <p:extLst>
      <p:ext uri="{BB962C8B-B14F-4D97-AF65-F5344CB8AC3E}">
        <p14:creationId xmlns:p14="http://schemas.microsoft.com/office/powerpoint/2010/main" val="974500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a:xfrm>
            <a:off x="467544" y="332656"/>
            <a:ext cx="7772400" cy="657225"/>
          </a:xfrm>
        </p:spPr>
        <p:txBody>
          <a:bodyPr>
            <a:normAutofit fontScale="90000"/>
          </a:bodyPr>
          <a:lstStyle/>
          <a:p>
            <a:r>
              <a:rPr lang="en-GB" dirty="0">
                <a:solidFill>
                  <a:schemeClr val="tx1"/>
                </a:solidFill>
              </a:rPr>
              <a:t>Personality Types:  DISC</a:t>
            </a:r>
          </a:p>
        </p:txBody>
      </p:sp>
      <p:pic>
        <p:nvPicPr>
          <p:cNvPr id="9" name="Picture 8">
            <a:extLst>
              <a:ext uri="{FF2B5EF4-FFF2-40B4-BE49-F238E27FC236}">
                <a16:creationId xmlns:a16="http://schemas.microsoft.com/office/drawing/2014/main" id="{8E87316B-839F-4F83-9AA8-973E74823959}"/>
              </a:ext>
            </a:extLst>
          </p:cNvPr>
          <p:cNvPicPr>
            <a:picLocks noChangeAspect="1"/>
          </p:cNvPicPr>
          <p:nvPr/>
        </p:nvPicPr>
        <p:blipFill>
          <a:blip r:embed="rId3"/>
          <a:stretch>
            <a:fillRect/>
          </a:stretch>
        </p:blipFill>
        <p:spPr>
          <a:xfrm>
            <a:off x="1763688" y="989881"/>
            <a:ext cx="4536504" cy="4347331"/>
          </a:xfrm>
          <a:prstGeom prst="rect">
            <a:avLst/>
          </a:prstGeom>
        </p:spPr>
      </p:pic>
    </p:spTree>
    <p:extLst>
      <p:ext uri="{BB962C8B-B14F-4D97-AF65-F5344CB8AC3E}">
        <p14:creationId xmlns:p14="http://schemas.microsoft.com/office/powerpoint/2010/main" val="17560761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p:txBody>
          <a:bodyPr>
            <a:normAutofit fontScale="90000"/>
          </a:bodyPr>
          <a:lstStyle/>
          <a:p>
            <a:r>
              <a:rPr lang="en-GB" dirty="0"/>
              <a:t>Personality Types</a:t>
            </a:r>
          </a:p>
        </p:txBody>
      </p:sp>
      <p:pic>
        <p:nvPicPr>
          <p:cNvPr id="11" name="Picture 10">
            <a:extLst>
              <a:ext uri="{FF2B5EF4-FFF2-40B4-BE49-F238E27FC236}">
                <a16:creationId xmlns:a16="http://schemas.microsoft.com/office/drawing/2014/main" id="{59327C07-EBF7-40CA-B99E-D7E3456B10FC}"/>
              </a:ext>
            </a:extLst>
          </p:cNvPr>
          <p:cNvPicPr>
            <a:picLocks noChangeAspect="1"/>
          </p:cNvPicPr>
          <p:nvPr/>
        </p:nvPicPr>
        <p:blipFill>
          <a:blip r:embed="rId3"/>
          <a:stretch>
            <a:fillRect/>
          </a:stretch>
        </p:blipFill>
        <p:spPr>
          <a:xfrm>
            <a:off x="1259632" y="1290166"/>
            <a:ext cx="5256584" cy="4277667"/>
          </a:xfrm>
          <a:prstGeom prst="rect">
            <a:avLst/>
          </a:prstGeom>
        </p:spPr>
      </p:pic>
      <p:sp>
        <p:nvSpPr>
          <p:cNvPr id="10" name="Title 1">
            <a:extLst>
              <a:ext uri="{FF2B5EF4-FFF2-40B4-BE49-F238E27FC236}">
                <a16:creationId xmlns:a16="http://schemas.microsoft.com/office/drawing/2014/main" id="{8A93CA59-B0FC-5C4E-B489-482023AF0066}"/>
              </a:ext>
            </a:extLst>
          </p:cNvPr>
          <p:cNvSpPr txBox="1">
            <a:spLocks/>
          </p:cNvSpPr>
          <p:nvPr/>
        </p:nvSpPr>
        <p:spPr bwMode="auto">
          <a:xfrm>
            <a:off x="725116" y="424806"/>
            <a:ext cx="777240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fontScale="97500" lnSpcReduction="10000"/>
          </a:bodyPr>
          <a:lstStyle>
            <a:lvl1pPr algn="l" rtl="0" eaLnBrk="0" fontAlgn="base" hangingPunct="0">
              <a:spcBef>
                <a:spcPct val="0"/>
              </a:spcBef>
              <a:spcAft>
                <a:spcPct val="0"/>
              </a:spcAft>
              <a:defRPr sz="4000" b="1" kern="1200">
                <a:solidFill>
                  <a:schemeClr val="bg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solidFill>
                  <a:schemeClr val="tx1"/>
                </a:solidFill>
              </a:rPr>
              <a:t>Personality Types:  Insights</a:t>
            </a:r>
          </a:p>
        </p:txBody>
      </p:sp>
    </p:spTree>
    <p:extLst>
      <p:ext uri="{BB962C8B-B14F-4D97-AF65-F5344CB8AC3E}">
        <p14:creationId xmlns:p14="http://schemas.microsoft.com/office/powerpoint/2010/main" val="2902507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83503-3F76-443D-9458-EABB073260D2}"/>
              </a:ext>
            </a:extLst>
          </p:cNvPr>
          <p:cNvSpPr>
            <a:spLocks noGrp="1"/>
          </p:cNvSpPr>
          <p:nvPr>
            <p:ph type="ctrTitle"/>
          </p:nvPr>
        </p:nvSpPr>
        <p:spPr>
          <a:xfrm>
            <a:off x="395089" y="185530"/>
            <a:ext cx="7772400" cy="657225"/>
          </a:xfrm>
        </p:spPr>
        <p:txBody>
          <a:bodyPr>
            <a:normAutofit fontScale="90000"/>
          </a:bodyPr>
          <a:lstStyle/>
          <a:p>
            <a:r>
              <a:rPr lang="en-GB" dirty="0"/>
              <a:t>Myers-Briggs Model</a:t>
            </a:r>
          </a:p>
        </p:txBody>
      </p:sp>
      <p:sp>
        <p:nvSpPr>
          <p:cNvPr id="4" name="Content Placeholder 3">
            <a:extLst>
              <a:ext uri="{FF2B5EF4-FFF2-40B4-BE49-F238E27FC236}">
                <a16:creationId xmlns:a16="http://schemas.microsoft.com/office/drawing/2014/main" id="{9F46D42F-84CF-42B9-B942-2A37046A245E}"/>
              </a:ext>
            </a:extLst>
          </p:cNvPr>
          <p:cNvSpPr>
            <a:spLocks noGrp="1"/>
          </p:cNvSpPr>
          <p:nvPr>
            <p:ph type="body" sz="quarter" idx="10"/>
          </p:nvPr>
        </p:nvSpPr>
        <p:spPr>
          <a:xfrm>
            <a:off x="32061" y="842755"/>
            <a:ext cx="8498456" cy="4962510"/>
          </a:xfrm>
        </p:spPr>
        <p:txBody>
          <a:bodyPr>
            <a:normAutofit/>
          </a:bodyPr>
          <a:lstStyle/>
          <a:p>
            <a:pPr lvl="1"/>
            <a:r>
              <a:rPr lang="en-GB" sz="3000" dirty="0"/>
              <a:t>Attitude</a:t>
            </a:r>
          </a:p>
          <a:p>
            <a:pPr lvl="2"/>
            <a:r>
              <a:rPr lang="en-GB" sz="2600" dirty="0"/>
              <a:t>Extraversion/ Introversion</a:t>
            </a:r>
          </a:p>
          <a:p>
            <a:pPr lvl="1"/>
            <a:r>
              <a:rPr lang="en-GB" sz="3000" dirty="0"/>
              <a:t>Cognitive Functions</a:t>
            </a:r>
          </a:p>
          <a:p>
            <a:pPr lvl="2"/>
            <a:r>
              <a:rPr lang="en-GB" sz="2600" dirty="0"/>
              <a:t>Information Gathering - Sensation/ Intuition</a:t>
            </a:r>
          </a:p>
          <a:p>
            <a:pPr lvl="2"/>
            <a:r>
              <a:rPr lang="en-GB" sz="2600" dirty="0"/>
              <a:t>Decision Making - Thinking/ Feeling</a:t>
            </a:r>
          </a:p>
          <a:p>
            <a:pPr lvl="1"/>
            <a:r>
              <a:rPr lang="en-GB" sz="3000" dirty="0"/>
              <a:t>Cognitive preference</a:t>
            </a:r>
          </a:p>
          <a:p>
            <a:pPr lvl="2"/>
            <a:r>
              <a:rPr lang="en-GB" sz="2600" dirty="0"/>
              <a:t>Judging or Perceiving</a:t>
            </a:r>
          </a:p>
          <a:p>
            <a:pPr lvl="1"/>
            <a:endParaRPr lang="en-GB" sz="2400" dirty="0"/>
          </a:p>
        </p:txBody>
      </p:sp>
      <p:pic>
        <p:nvPicPr>
          <p:cNvPr id="6" name="Content Placeholder 5">
            <a:extLst>
              <a:ext uri="{FF2B5EF4-FFF2-40B4-BE49-F238E27FC236}">
                <a16:creationId xmlns:a16="http://schemas.microsoft.com/office/drawing/2014/main" id="{58B42958-9761-46AF-9D4D-1A2E44958ADC}"/>
              </a:ext>
            </a:extLst>
          </p:cNvPr>
          <p:cNvPicPr>
            <a:picLocks noGrp="1" noChangeAspect="1"/>
          </p:cNvPicPr>
          <p:nvPr>
            <p:ph sz="quarter" idx="4294967295"/>
          </p:nvPr>
        </p:nvPicPr>
        <p:blipFill>
          <a:blip r:embed="rId3"/>
          <a:stretch>
            <a:fillRect/>
          </a:stretch>
        </p:blipFill>
        <p:spPr>
          <a:xfrm>
            <a:off x="5805329" y="3070598"/>
            <a:ext cx="2944647" cy="2944647"/>
          </a:xfrm>
          <a:prstGeom prst="rect">
            <a:avLst/>
          </a:prstGeom>
        </p:spPr>
      </p:pic>
    </p:spTree>
    <p:extLst>
      <p:ext uri="{BB962C8B-B14F-4D97-AF65-F5344CB8AC3E}">
        <p14:creationId xmlns:p14="http://schemas.microsoft.com/office/powerpoint/2010/main" val="2203386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p:txBody>
          <a:bodyPr>
            <a:normAutofit fontScale="90000"/>
          </a:bodyPr>
          <a:lstStyle/>
          <a:p>
            <a:r>
              <a:rPr lang="en-GB" dirty="0"/>
              <a:t>Personality Traits</a:t>
            </a:r>
          </a:p>
        </p:txBody>
      </p:sp>
      <p:sp>
        <p:nvSpPr>
          <p:cNvPr id="7" name="Content Placeholder 6">
            <a:extLst>
              <a:ext uri="{FF2B5EF4-FFF2-40B4-BE49-F238E27FC236}">
                <a16:creationId xmlns:a16="http://schemas.microsoft.com/office/drawing/2014/main" id="{4FEBC156-49A9-4F1A-B73F-1211CE578C22}"/>
              </a:ext>
            </a:extLst>
          </p:cNvPr>
          <p:cNvSpPr>
            <a:spLocks noGrp="1"/>
          </p:cNvSpPr>
          <p:nvPr>
            <p:ph type="body" sz="quarter" idx="10"/>
          </p:nvPr>
        </p:nvSpPr>
        <p:spPr>
          <a:xfrm>
            <a:off x="323518" y="332656"/>
            <a:ext cx="8496954" cy="3596723"/>
          </a:xfrm>
        </p:spPr>
        <p:txBody>
          <a:bodyPr/>
          <a:lstStyle/>
          <a:p>
            <a:r>
              <a:rPr lang="en-GB" sz="2800" dirty="0">
                <a:solidFill>
                  <a:schemeClr val="tx1"/>
                </a:solidFill>
              </a:rPr>
              <a:t>Trait analysis attempts to define personality through placing types of preferred behaviour on various continuous scales</a:t>
            </a:r>
          </a:p>
          <a:p>
            <a:r>
              <a:rPr lang="en-GB" sz="2800" dirty="0">
                <a:solidFill>
                  <a:schemeClr val="tx1"/>
                </a:solidFill>
              </a:rPr>
              <a:t>The possible combinations are thus infinite</a:t>
            </a:r>
          </a:p>
          <a:p>
            <a:r>
              <a:rPr lang="en-GB" sz="2800" dirty="0">
                <a:solidFill>
                  <a:schemeClr val="tx1"/>
                </a:solidFill>
              </a:rPr>
              <a:t>Absolute scores are not used. Instead an individual is compared to a relevant population</a:t>
            </a:r>
          </a:p>
          <a:p>
            <a:endParaRPr lang="en-GB" sz="2400" dirty="0"/>
          </a:p>
        </p:txBody>
      </p:sp>
      <p:graphicFrame>
        <p:nvGraphicFramePr>
          <p:cNvPr id="8" name="Content Placeholder 7">
            <a:extLst>
              <a:ext uri="{FF2B5EF4-FFF2-40B4-BE49-F238E27FC236}">
                <a16:creationId xmlns:a16="http://schemas.microsoft.com/office/drawing/2014/main" id="{B8A3E28A-484B-4B9C-AF65-E04BCADC65DC}"/>
              </a:ext>
            </a:extLst>
          </p:cNvPr>
          <p:cNvGraphicFramePr>
            <a:graphicFrameLocks/>
          </p:cNvGraphicFramePr>
          <p:nvPr>
            <p:extLst>
              <p:ext uri="{D42A27DB-BD31-4B8C-83A1-F6EECF244321}">
                <p14:modId xmlns:p14="http://schemas.microsoft.com/office/powerpoint/2010/main" val="1267001120"/>
              </p:ext>
            </p:extLst>
          </p:nvPr>
        </p:nvGraphicFramePr>
        <p:xfrm>
          <a:off x="2658482" y="3306440"/>
          <a:ext cx="4317457" cy="1894684"/>
        </p:xfrm>
        <a:graphic>
          <a:graphicData uri="http://schemas.openxmlformats.org/drawingml/2006/chart">
            <c:chart xmlns:c="http://schemas.openxmlformats.org/drawingml/2006/chart" xmlns:r="http://schemas.openxmlformats.org/officeDocument/2006/relationships" r:id="rId2"/>
          </a:graphicData>
        </a:graphic>
      </p:graphicFrame>
      <p:pic>
        <p:nvPicPr>
          <p:cNvPr id="9" name="Content Placeholder 8">
            <a:extLst>
              <a:ext uri="{FF2B5EF4-FFF2-40B4-BE49-F238E27FC236}">
                <a16:creationId xmlns:a16="http://schemas.microsoft.com/office/drawing/2014/main" id="{879B999D-2961-4D9B-B3D2-ADCE5D60CB17}"/>
              </a:ext>
            </a:extLst>
          </p:cNvPr>
          <p:cNvPicPr>
            <a:picLocks noChangeAspect="1"/>
          </p:cNvPicPr>
          <p:nvPr/>
        </p:nvPicPr>
        <p:blipFill>
          <a:blip r:embed="rId3"/>
          <a:stretch>
            <a:fillRect/>
          </a:stretch>
        </p:blipFill>
        <p:spPr>
          <a:xfrm>
            <a:off x="5692191" y="4407375"/>
            <a:ext cx="540000" cy="540000"/>
          </a:xfrm>
          <a:prstGeom prst="rect">
            <a:avLst/>
          </a:prstGeom>
        </p:spPr>
      </p:pic>
      <p:pic>
        <p:nvPicPr>
          <p:cNvPr id="10" name="Picture 9">
            <a:extLst>
              <a:ext uri="{FF2B5EF4-FFF2-40B4-BE49-F238E27FC236}">
                <a16:creationId xmlns:a16="http://schemas.microsoft.com/office/drawing/2014/main" id="{BF3F2DB4-EB03-4814-B847-8ECD16DFC920}"/>
              </a:ext>
            </a:extLst>
          </p:cNvPr>
          <p:cNvPicPr>
            <a:picLocks noChangeAspect="1"/>
          </p:cNvPicPr>
          <p:nvPr/>
        </p:nvPicPr>
        <p:blipFill>
          <a:blip r:embed="rId4"/>
          <a:stretch>
            <a:fillRect/>
          </a:stretch>
        </p:blipFill>
        <p:spPr>
          <a:xfrm>
            <a:off x="4680954" y="4407375"/>
            <a:ext cx="540000" cy="540000"/>
          </a:xfrm>
          <a:prstGeom prst="rect">
            <a:avLst/>
          </a:prstGeom>
        </p:spPr>
      </p:pic>
      <p:pic>
        <p:nvPicPr>
          <p:cNvPr id="11" name="Picture 10">
            <a:extLst>
              <a:ext uri="{FF2B5EF4-FFF2-40B4-BE49-F238E27FC236}">
                <a16:creationId xmlns:a16="http://schemas.microsoft.com/office/drawing/2014/main" id="{51251156-DE10-4527-BD6D-104070501002}"/>
              </a:ext>
            </a:extLst>
          </p:cNvPr>
          <p:cNvPicPr>
            <a:picLocks noChangeAspect="1"/>
          </p:cNvPicPr>
          <p:nvPr/>
        </p:nvPicPr>
        <p:blipFill>
          <a:blip r:embed="rId5"/>
          <a:stretch>
            <a:fillRect/>
          </a:stretch>
        </p:blipFill>
        <p:spPr>
          <a:xfrm>
            <a:off x="2658482" y="4407375"/>
            <a:ext cx="540000" cy="540000"/>
          </a:xfrm>
          <a:prstGeom prst="rect">
            <a:avLst/>
          </a:prstGeom>
        </p:spPr>
      </p:pic>
      <p:pic>
        <p:nvPicPr>
          <p:cNvPr id="12" name="Picture 11">
            <a:extLst>
              <a:ext uri="{FF2B5EF4-FFF2-40B4-BE49-F238E27FC236}">
                <a16:creationId xmlns:a16="http://schemas.microsoft.com/office/drawing/2014/main" id="{008821B3-1B49-41C7-AE52-E1A32E31E5E2}"/>
              </a:ext>
            </a:extLst>
          </p:cNvPr>
          <p:cNvPicPr>
            <a:picLocks noChangeAspect="1"/>
          </p:cNvPicPr>
          <p:nvPr/>
        </p:nvPicPr>
        <p:blipFill>
          <a:blip r:embed="rId6"/>
          <a:stretch>
            <a:fillRect/>
          </a:stretch>
        </p:blipFill>
        <p:spPr>
          <a:xfrm>
            <a:off x="3669718" y="4407375"/>
            <a:ext cx="540000" cy="540000"/>
          </a:xfrm>
          <a:prstGeom prst="rect">
            <a:avLst/>
          </a:prstGeom>
        </p:spPr>
      </p:pic>
    </p:spTree>
    <p:extLst>
      <p:ext uri="{BB962C8B-B14F-4D97-AF65-F5344CB8AC3E}">
        <p14:creationId xmlns:p14="http://schemas.microsoft.com/office/powerpoint/2010/main" val="6356250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D8D6D-96A3-48E5-9D1C-0885E3C5914E}"/>
              </a:ext>
            </a:extLst>
          </p:cNvPr>
          <p:cNvSpPr>
            <a:spLocks noGrp="1"/>
          </p:cNvSpPr>
          <p:nvPr>
            <p:ph type="ctrTitle"/>
          </p:nvPr>
        </p:nvSpPr>
        <p:spPr/>
        <p:txBody>
          <a:bodyPr/>
          <a:lstStyle/>
          <a:p>
            <a:r>
              <a:rPr lang="en-GB" dirty="0"/>
              <a:t>The BIG Five (Five Factor)</a:t>
            </a:r>
          </a:p>
        </p:txBody>
      </p:sp>
      <p:sp>
        <p:nvSpPr>
          <p:cNvPr id="3" name="Subtitle 2">
            <a:extLst>
              <a:ext uri="{FF2B5EF4-FFF2-40B4-BE49-F238E27FC236}">
                <a16:creationId xmlns:a16="http://schemas.microsoft.com/office/drawing/2014/main" id="{3BA2892F-536F-4CD9-B08B-DD446E66AF90}"/>
              </a:ext>
            </a:extLst>
          </p:cNvPr>
          <p:cNvSpPr>
            <a:spLocks noGrp="1"/>
          </p:cNvSpPr>
          <p:nvPr>
            <p:ph type="body" sz="quarter" idx="10"/>
          </p:nvPr>
        </p:nvSpPr>
        <p:spPr>
          <a:xfrm>
            <a:off x="539552" y="476672"/>
            <a:ext cx="7772400" cy="3596723"/>
          </a:xfrm>
        </p:spPr>
        <p:txBody>
          <a:bodyPr/>
          <a:lstStyle/>
          <a:p>
            <a:pPr marL="342900" indent="-342900">
              <a:buFont typeface="Arial" panose="020B0604020202020204" pitchFamily="34" charset="0"/>
              <a:buChar char="•"/>
            </a:pPr>
            <a:r>
              <a:rPr lang="en-GB" sz="2800" dirty="0">
                <a:solidFill>
                  <a:schemeClr val="tx1"/>
                </a:solidFill>
              </a:rPr>
              <a:t>Openness to experience</a:t>
            </a:r>
          </a:p>
          <a:p>
            <a:pPr marL="342900" indent="-342900">
              <a:buFont typeface="Arial" panose="020B0604020202020204" pitchFamily="34" charset="0"/>
              <a:buChar char="•"/>
            </a:pPr>
            <a:r>
              <a:rPr lang="en-GB" sz="2800" dirty="0">
                <a:solidFill>
                  <a:schemeClr val="tx1"/>
                </a:solidFill>
              </a:rPr>
              <a:t>Conscientiousness</a:t>
            </a:r>
          </a:p>
          <a:p>
            <a:pPr marL="342900" indent="-342900">
              <a:buFont typeface="Arial" panose="020B0604020202020204" pitchFamily="34" charset="0"/>
              <a:buChar char="•"/>
            </a:pPr>
            <a:r>
              <a:rPr lang="en-GB" sz="2800" dirty="0">
                <a:solidFill>
                  <a:schemeClr val="tx1"/>
                </a:solidFill>
              </a:rPr>
              <a:t>Extraversion</a:t>
            </a:r>
          </a:p>
          <a:p>
            <a:pPr marL="342900" indent="-342900">
              <a:buFont typeface="Arial" panose="020B0604020202020204" pitchFamily="34" charset="0"/>
              <a:buChar char="•"/>
            </a:pPr>
            <a:r>
              <a:rPr lang="en-GB" sz="2800" dirty="0">
                <a:solidFill>
                  <a:schemeClr val="tx1"/>
                </a:solidFill>
              </a:rPr>
              <a:t>Agreeableness</a:t>
            </a:r>
          </a:p>
          <a:p>
            <a:pPr marL="342900" indent="-342900">
              <a:buFont typeface="Arial" panose="020B0604020202020204" pitchFamily="34" charset="0"/>
              <a:buChar char="•"/>
            </a:pPr>
            <a:r>
              <a:rPr lang="en-GB" sz="2800" dirty="0">
                <a:solidFill>
                  <a:schemeClr val="tx1"/>
                </a:solidFill>
              </a:rPr>
              <a:t>Neuroticism</a:t>
            </a:r>
          </a:p>
        </p:txBody>
      </p:sp>
      <p:pic>
        <p:nvPicPr>
          <p:cNvPr id="5" name="Picture 4">
            <a:extLst>
              <a:ext uri="{FF2B5EF4-FFF2-40B4-BE49-F238E27FC236}">
                <a16:creationId xmlns:a16="http://schemas.microsoft.com/office/drawing/2014/main" id="{BAC31EBB-B20D-48DC-ABD1-80B31C332114}"/>
              </a:ext>
            </a:extLst>
          </p:cNvPr>
          <p:cNvPicPr>
            <a:picLocks noChangeAspect="1"/>
          </p:cNvPicPr>
          <p:nvPr/>
        </p:nvPicPr>
        <p:blipFill>
          <a:blip r:embed="rId3"/>
          <a:stretch>
            <a:fillRect/>
          </a:stretch>
        </p:blipFill>
        <p:spPr>
          <a:xfrm flipH="1">
            <a:off x="373000" y="332656"/>
            <a:ext cx="8591488" cy="5472608"/>
          </a:xfrm>
          <a:prstGeom prst="rect">
            <a:avLst/>
          </a:prstGeom>
        </p:spPr>
      </p:pic>
    </p:spTree>
    <p:extLst>
      <p:ext uri="{BB962C8B-B14F-4D97-AF65-F5344CB8AC3E}">
        <p14:creationId xmlns:p14="http://schemas.microsoft.com/office/powerpoint/2010/main" val="2010806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2FDF58-2EDC-4717-9DBD-890FB2D85945}"/>
              </a:ext>
            </a:extLst>
          </p:cNvPr>
          <p:cNvSpPr txBox="1"/>
          <p:nvPr/>
        </p:nvSpPr>
        <p:spPr>
          <a:xfrm>
            <a:off x="262760" y="5969876"/>
            <a:ext cx="5675585" cy="646331"/>
          </a:xfrm>
          <a:prstGeom prst="rect">
            <a:avLst/>
          </a:prstGeom>
          <a:noFill/>
        </p:spPr>
        <p:txBody>
          <a:bodyPr wrap="square" rtlCol="0">
            <a:spAutoFit/>
          </a:bodyPr>
          <a:lstStyle/>
          <a:p>
            <a:r>
              <a:rPr lang="en-GB" dirty="0">
                <a:solidFill>
                  <a:schemeClr val="bg2"/>
                </a:solidFill>
              </a:rPr>
              <a:t>https://www.ted.com/talks/brian_little_who_are_you_really_the_puzzle_of_personality</a:t>
            </a:r>
          </a:p>
        </p:txBody>
      </p:sp>
      <p:sp>
        <p:nvSpPr>
          <p:cNvPr id="8" name="Title 7">
            <a:extLst>
              <a:ext uri="{FF2B5EF4-FFF2-40B4-BE49-F238E27FC236}">
                <a16:creationId xmlns:a16="http://schemas.microsoft.com/office/drawing/2014/main" id="{45D4031E-BFE1-4E33-8D9A-211FEBF11D19}"/>
              </a:ext>
            </a:extLst>
          </p:cNvPr>
          <p:cNvSpPr>
            <a:spLocks noGrp="1"/>
          </p:cNvSpPr>
          <p:nvPr>
            <p:ph type="ctrTitle"/>
          </p:nvPr>
        </p:nvSpPr>
        <p:spPr/>
        <p:txBody>
          <a:bodyPr/>
          <a:lstStyle/>
          <a:p>
            <a:endParaRPr lang="en-GB"/>
          </a:p>
        </p:txBody>
      </p:sp>
      <p:pic>
        <p:nvPicPr>
          <p:cNvPr id="3" name="Online Media 2" title="Who are you, really? The puzzle of personality | Brian Little">
            <a:hlinkClick r:id="" action="ppaction://media"/>
            <a:extLst>
              <a:ext uri="{FF2B5EF4-FFF2-40B4-BE49-F238E27FC236}">
                <a16:creationId xmlns:a16="http://schemas.microsoft.com/office/drawing/2014/main" id="{7F25F316-4D7F-4843-81D5-BE3CAC6F29EA}"/>
              </a:ext>
            </a:extLst>
          </p:cNvPr>
          <p:cNvPicPr>
            <a:picLocks noRot="1" noChangeAspect="1"/>
          </p:cNvPicPr>
          <p:nvPr>
            <a:videoFile r:link="rId1"/>
          </p:nvPr>
        </p:nvPicPr>
        <p:blipFill>
          <a:blip r:embed="rId4"/>
          <a:stretch>
            <a:fillRect/>
          </a:stretch>
        </p:blipFill>
        <p:spPr>
          <a:xfrm>
            <a:off x="388883" y="728663"/>
            <a:ext cx="8289158" cy="4662651"/>
          </a:xfrm>
          <a:prstGeom prst="rect">
            <a:avLst/>
          </a:prstGeom>
        </p:spPr>
      </p:pic>
    </p:spTree>
    <p:extLst>
      <p:ext uri="{BB962C8B-B14F-4D97-AF65-F5344CB8AC3E}">
        <p14:creationId xmlns:p14="http://schemas.microsoft.com/office/powerpoint/2010/main" val="2327400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7EE9-28AF-4E96-BB69-9D972EFEEF01}"/>
              </a:ext>
            </a:extLst>
          </p:cNvPr>
          <p:cNvSpPr>
            <a:spLocks noGrp="1"/>
          </p:cNvSpPr>
          <p:nvPr>
            <p:ph type="ctrTitle"/>
          </p:nvPr>
        </p:nvSpPr>
        <p:spPr>
          <a:xfrm>
            <a:off x="181744" y="99754"/>
            <a:ext cx="8780512" cy="657225"/>
          </a:xfrm>
        </p:spPr>
        <p:txBody>
          <a:bodyPr/>
          <a:lstStyle/>
          <a:p>
            <a:r>
              <a:rPr lang="en-GB" sz="3600" dirty="0"/>
              <a:t>Are we all the same? : Equity vs Equality</a:t>
            </a:r>
          </a:p>
        </p:txBody>
      </p:sp>
      <p:pic>
        <p:nvPicPr>
          <p:cNvPr id="6146" name="Picture 2" descr="mage result for equity vs equality&qu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4378" y="756979"/>
            <a:ext cx="8055244" cy="4879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9814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A203D-922D-4365-99FF-8648059BB5D4}"/>
              </a:ext>
            </a:extLst>
          </p:cNvPr>
          <p:cNvSpPr>
            <a:spLocks noGrp="1"/>
          </p:cNvSpPr>
          <p:nvPr>
            <p:ph type="ctrTitle"/>
          </p:nvPr>
        </p:nvSpPr>
        <p:spPr/>
        <p:txBody>
          <a:bodyPr anchor="ctr"/>
          <a:lstStyle/>
          <a:p>
            <a:r>
              <a:rPr lang="en-GB" dirty="0"/>
              <a:t>Aptitude and Ability…</a:t>
            </a:r>
          </a:p>
        </p:txBody>
      </p:sp>
      <p:sp>
        <p:nvSpPr>
          <p:cNvPr id="3" name="Content Placeholder 2">
            <a:extLst>
              <a:ext uri="{FF2B5EF4-FFF2-40B4-BE49-F238E27FC236}">
                <a16:creationId xmlns:a16="http://schemas.microsoft.com/office/drawing/2014/main" id="{52E3CE5D-FCF7-44DF-A7F5-ACC4A69E24BD}"/>
              </a:ext>
            </a:extLst>
          </p:cNvPr>
          <p:cNvSpPr>
            <a:spLocks noGrp="1"/>
          </p:cNvSpPr>
          <p:nvPr>
            <p:ph type="body" sz="quarter" idx="10"/>
          </p:nvPr>
        </p:nvSpPr>
        <p:spPr>
          <a:xfrm>
            <a:off x="539552" y="1057275"/>
            <a:ext cx="8064896" cy="3596723"/>
          </a:xfrm>
        </p:spPr>
        <p:txBody>
          <a:bodyPr/>
          <a:lstStyle/>
          <a:p>
            <a:pPr marL="342900" indent="-342900">
              <a:buFont typeface="Arial" panose="020B0604020202020204" pitchFamily="34" charset="0"/>
              <a:buChar char="•"/>
            </a:pPr>
            <a:r>
              <a:rPr lang="en-GB" sz="2800" dirty="0">
                <a:solidFill>
                  <a:schemeClr val="tx1"/>
                </a:solidFill>
              </a:rPr>
              <a:t>Aptitude is the potential to do something</a:t>
            </a:r>
          </a:p>
          <a:p>
            <a:pPr marL="342900" indent="-342900">
              <a:buFont typeface="Arial" panose="020B0604020202020204" pitchFamily="34" charset="0"/>
              <a:buChar char="•"/>
            </a:pPr>
            <a:r>
              <a:rPr lang="en-GB" sz="2800" dirty="0">
                <a:solidFill>
                  <a:schemeClr val="tx1"/>
                </a:solidFill>
              </a:rPr>
              <a:t>Ability is the level of skill or competence that we have reached</a:t>
            </a:r>
          </a:p>
          <a:p>
            <a:r>
              <a:rPr lang="en-GB" sz="2800" dirty="0">
                <a:solidFill>
                  <a:schemeClr val="tx1"/>
                </a:solidFill>
              </a:rPr>
              <a:t>It is important to distinguish between the two</a:t>
            </a:r>
          </a:p>
          <a:p>
            <a:r>
              <a:rPr lang="en-GB" sz="2800" dirty="0">
                <a:solidFill>
                  <a:schemeClr val="tx1"/>
                </a:solidFill>
              </a:rPr>
              <a:t>Assessments generally measure ability, as potential is very hard to identify</a:t>
            </a:r>
          </a:p>
        </p:txBody>
      </p:sp>
    </p:spTree>
    <p:extLst>
      <p:ext uri="{BB962C8B-B14F-4D97-AF65-F5344CB8AC3E}">
        <p14:creationId xmlns:p14="http://schemas.microsoft.com/office/powerpoint/2010/main" val="5130613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F8135A-1E07-402F-B022-549348BD442C}"/>
              </a:ext>
            </a:extLst>
          </p:cNvPr>
          <p:cNvSpPr>
            <a:spLocks noGrp="1"/>
          </p:cNvSpPr>
          <p:nvPr>
            <p:ph type="ctrTitle"/>
          </p:nvPr>
        </p:nvSpPr>
        <p:spPr/>
        <p:txBody>
          <a:bodyPr anchor="ctr"/>
          <a:lstStyle/>
          <a:p>
            <a:r>
              <a:rPr lang="en-GB" dirty="0"/>
              <a:t>Intelligence: More than just IQ?</a:t>
            </a:r>
          </a:p>
        </p:txBody>
      </p:sp>
      <p:sp>
        <p:nvSpPr>
          <p:cNvPr id="5" name="Content Placeholder 4">
            <a:extLst>
              <a:ext uri="{FF2B5EF4-FFF2-40B4-BE49-F238E27FC236}">
                <a16:creationId xmlns:a16="http://schemas.microsoft.com/office/drawing/2014/main" id="{1F858E79-FDA9-4D6A-93AA-994D501FC641}"/>
              </a:ext>
            </a:extLst>
          </p:cNvPr>
          <p:cNvSpPr>
            <a:spLocks noGrp="1"/>
          </p:cNvSpPr>
          <p:nvPr>
            <p:ph type="body" sz="quarter" idx="10"/>
          </p:nvPr>
        </p:nvSpPr>
        <p:spPr>
          <a:xfrm>
            <a:off x="107504" y="493222"/>
            <a:ext cx="8496944" cy="5112567"/>
          </a:xfrm>
        </p:spPr>
        <p:txBody>
          <a:bodyPr/>
          <a:lstStyle/>
          <a:p>
            <a:r>
              <a:rPr lang="en-GB" sz="3200" dirty="0">
                <a:solidFill>
                  <a:schemeClr val="tx1"/>
                </a:solidFill>
              </a:rPr>
              <a:t>Gardner proposes seven types of intelligence:</a:t>
            </a:r>
          </a:p>
          <a:p>
            <a:pPr marL="800100" lvl="1" indent="-457200">
              <a:buFont typeface="+mj-lt"/>
              <a:buAutoNum type="arabicPeriod"/>
            </a:pPr>
            <a:r>
              <a:rPr lang="en-GB" sz="3200" dirty="0"/>
              <a:t>Musical-rhythmic</a:t>
            </a:r>
          </a:p>
          <a:p>
            <a:pPr marL="800100" lvl="1" indent="-457200">
              <a:buFont typeface="+mj-lt"/>
              <a:buAutoNum type="arabicPeriod"/>
            </a:pPr>
            <a:r>
              <a:rPr lang="en-GB" sz="3200" dirty="0"/>
              <a:t>Visual-spatial</a:t>
            </a:r>
          </a:p>
          <a:p>
            <a:pPr marL="800100" lvl="1" indent="-457200">
              <a:buFont typeface="+mj-lt"/>
              <a:buAutoNum type="arabicPeriod"/>
            </a:pPr>
            <a:r>
              <a:rPr lang="en-GB" sz="3200" dirty="0"/>
              <a:t>Verbal-linguistic</a:t>
            </a:r>
          </a:p>
          <a:p>
            <a:pPr marL="800100" lvl="1" indent="-457200">
              <a:buFont typeface="+mj-lt"/>
              <a:buAutoNum type="arabicPeriod"/>
            </a:pPr>
            <a:r>
              <a:rPr lang="en-GB" sz="3200" dirty="0"/>
              <a:t>Logical-mathematical</a:t>
            </a:r>
          </a:p>
          <a:p>
            <a:pPr marL="800100" lvl="1" indent="-457200">
              <a:buFont typeface="+mj-lt"/>
              <a:buAutoNum type="arabicPeriod"/>
            </a:pPr>
            <a:r>
              <a:rPr lang="en-GB" sz="3200" dirty="0"/>
              <a:t>Bodily-kinaesthetic</a:t>
            </a:r>
          </a:p>
          <a:p>
            <a:pPr marL="800100" lvl="1" indent="-457200">
              <a:buFont typeface="+mj-lt"/>
              <a:buAutoNum type="arabicPeriod"/>
            </a:pPr>
            <a:r>
              <a:rPr lang="en-GB" sz="3200" dirty="0"/>
              <a:t>Interpersonal</a:t>
            </a:r>
          </a:p>
          <a:p>
            <a:pPr marL="800100" lvl="1" indent="-457200">
              <a:buFont typeface="+mj-lt"/>
              <a:buAutoNum type="arabicPeriod"/>
            </a:pPr>
            <a:r>
              <a:rPr lang="en-GB" sz="3200" dirty="0"/>
              <a:t>Intrapersonal</a:t>
            </a:r>
          </a:p>
        </p:txBody>
      </p:sp>
      <p:pic>
        <p:nvPicPr>
          <p:cNvPr id="4" name="Picture 3">
            <a:extLst>
              <a:ext uri="{FF2B5EF4-FFF2-40B4-BE49-F238E27FC236}">
                <a16:creationId xmlns:a16="http://schemas.microsoft.com/office/drawing/2014/main" id="{6A197BF1-199C-43A8-A689-DFB4A819EEE1}"/>
              </a:ext>
            </a:extLst>
          </p:cNvPr>
          <p:cNvPicPr>
            <a:picLocks noChangeAspect="1"/>
          </p:cNvPicPr>
          <p:nvPr/>
        </p:nvPicPr>
        <p:blipFill>
          <a:blip r:embed="rId3"/>
          <a:stretch>
            <a:fillRect/>
          </a:stretch>
        </p:blipFill>
        <p:spPr>
          <a:xfrm>
            <a:off x="6948264" y="3112858"/>
            <a:ext cx="720000" cy="720000"/>
          </a:xfrm>
          <a:prstGeom prst="rect">
            <a:avLst/>
          </a:prstGeom>
        </p:spPr>
      </p:pic>
      <p:pic>
        <p:nvPicPr>
          <p:cNvPr id="6" name="Picture 5">
            <a:extLst>
              <a:ext uri="{FF2B5EF4-FFF2-40B4-BE49-F238E27FC236}">
                <a16:creationId xmlns:a16="http://schemas.microsoft.com/office/drawing/2014/main" id="{AE8BF7A4-F118-44B0-B1EA-B1A08D02A6EA}"/>
              </a:ext>
            </a:extLst>
          </p:cNvPr>
          <p:cNvPicPr>
            <a:picLocks noChangeAspect="1"/>
          </p:cNvPicPr>
          <p:nvPr/>
        </p:nvPicPr>
        <p:blipFill>
          <a:blip r:embed="rId4"/>
          <a:stretch>
            <a:fillRect/>
          </a:stretch>
        </p:blipFill>
        <p:spPr>
          <a:xfrm>
            <a:off x="6011219" y="2492896"/>
            <a:ext cx="720000" cy="720000"/>
          </a:xfrm>
          <a:prstGeom prst="rect">
            <a:avLst/>
          </a:prstGeom>
        </p:spPr>
      </p:pic>
      <p:pic>
        <p:nvPicPr>
          <p:cNvPr id="8" name="Picture 7">
            <a:extLst>
              <a:ext uri="{FF2B5EF4-FFF2-40B4-BE49-F238E27FC236}">
                <a16:creationId xmlns:a16="http://schemas.microsoft.com/office/drawing/2014/main" id="{0469C88D-0861-4A05-A262-EE3F7C6DC008}"/>
              </a:ext>
            </a:extLst>
          </p:cNvPr>
          <p:cNvPicPr>
            <a:picLocks noChangeAspect="1"/>
          </p:cNvPicPr>
          <p:nvPr/>
        </p:nvPicPr>
        <p:blipFill>
          <a:blip r:embed="rId5"/>
          <a:stretch>
            <a:fillRect/>
          </a:stretch>
        </p:blipFill>
        <p:spPr>
          <a:xfrm>
            <a:off x="7885309" y="2709000"/>
            <a:ext cx="720000" cy="720000"/>
          </a:xfrm>
          <a:prstGeom prst="rect">
            <a:avLst/>
          </a:prstGeom>
        </p:spPr>
      </p:pic>
      <p:pic>
        <p:nvPicPr>
          <p:cNvPr id="10" name="Picture 9">
            <a:extLst>
              <a:ext uri="{FF2B5EF4-FFF2-40B4-BE49-F238E27FC236}">
                <a16:creationId xmlns:a16="http://schemas.microsoft.com/office/drawing/2014/main" id="{834E72ED-E347-42A3-8B11-32DE3BF988B2}"/>
              </a:ext>
            </a:extLst>
          </p:cNvPr>
          <p:cNvPicPr>
            <a:picLocks noChangeAspect="1"/>
          </p:cNvPicPr>
          <p:nvPr/>
        </p:nvPicPr>
        <p:blipFill>
          <a:blip r:embed="rId6"/>
          <a:stretch>
            <a:fillRect/>
          </a:stretch>
        </p:blipFill>
        <p:spPr>
          <a:xfrm>
            <a:off x="6350232" y="4460171"/>
            <a:ext cx="720000" cy="720000"/>
          </a:xfrm>
          <a:prstGeom prst="rect">
            <a:avLst/>
          </a:prstGeom>
        </p:spPr>
      </p:pic>
      <p:pic>
        <p:nvPicPr>
          <p:cNvPr id="12" name="Picture 11">
            <a:extLst>
              <a:ext uri="{FF2B5EF4-FFF2-40B4-BE49-F238E27FC236}">
                <a16:creationId xmlns:a16="http://schemas.microsoft.com/office/drawing/2014/main" id="{02D26ABE-D445-4D15-AFB4-A64AEBCBE9E5}"/>
              </a:ext>
            </a:extLst>
          </p:cNvPr>
          <p:cNvPicPr>
            <a:picLocks noChangeAspect="1"/>
          </p:cNvPicPr>
          <p:nvPr/>
        </p:nvPicPr>
        <p:blipFill>
          <a:blip r:embed="rId7"/>
          <a:stretch>
            <a:fillRect/>
          </a:stretch>
        </p:blipFill>
        <p:spPr>
          <a:xfrm>
            <a:off x="7529982" y="4100171"/>
            <a:ext cx="720000" cy="720000"/>
          </a:xfrm>
          <a:prstGeom prst="rect">
            <a:avLst/>
          </a:prstGeom>
        </p:spPr>
      </p:pic>
      <p:pic>
        <p:nvPicPr>
          <p:cNvPr id="16" name="Picture 15">
            <a:extLst>
              <a:ext uri="{FF2B5EF4-FFF2-40B4-BE49-F238E27FC236}">
                <a16:creationId xmlns:a16="http://schemas.microsoft.com/office/drawing/2014/main" id="{BA5ADCC0-CA64-4BE4-B0D6-CD4BBBA5C0DB}"/>
              </a:ext>
            </a:extLst>
          </p:cNvPr>
          <p:cNvPicPr>
            <a:picLocks noChangeAspect="1"/>
          </p:cNvPicPr>
          <p:nvPr/>
        </p:nvPicPr>
        <p:blipFill>
          <a:blip r:embed="rId8"/>
          <a:stretch>
            <a:fillRect/>
          </a:stretch>
        </p:blipFill>
        <p:spPr>
          <a:xfrm>
            <a:off x="6086578" y="3398726"/>
            <a:ext cx="720000" cy="720000"/>
          </a:xfrm>
          <a:prstGeom prst="rect">
            <a:avLst/>
          </a:prstGeom>
        </p:spPr>
      </p:pic>
      <p:pic>
        <p:nvPicPr>
          <p:cNvPr id="18" name="Picture 17">
            <a:extLst>
              <a:ext uri="{FF2B5EF4-FFF2-40B4-BE49-F238E27FC236}">
                <a16:creationId xmlns:a16="http://schemas.microsoft.com/office/drawing/2014/main" id="{7E857714-5EAC-468D-B239-9F2CB3759A6F}"/>
              </a:ext>
            </a:extLst>
          </p:cNvPr>
          <p:cNvPicPr>
            <a:picLocks noChangeAspect="1"/>
          </p:cNvPicPr>
          <p:nvPr/>
        </p:nvPicPr>
        <p:blipFill>
          <a:blip r:embed="rId9"/>
          <a:stretch>
            <a:fillRect/>
          </a:stretch>
        </p:blipFill>
        <p:spPr>
          <a:xfrm>
            <a:off x="7133569" y="1976646"/>
            <a:ext cx="720000" cy="720000"/>
          </a:xfrm>
          <a:prstGeom prst="rect">
            <a:avLst/>
          </a:prstGeom>
        </p:spPr>
      </p:pic>
    </p:spTree>
    <p:extLst>
      <p:ext uri="{BB962C8B-B14F-4D97-AF65-F5344CB8AC3E}">
        <p14:creationId xmlns:p14="http://schemas.microsoft.com/office/powerpoint/2010/main" val="1487793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39BBD-9F72-4C8F-AAC1-87BF72FAFF47}"/>
              </a:ext>
            </a:extLst>
          </p:cNvPr>
          <p:cNvSpPr>
            <a:spLocks noGrp="1"/>
          </p:cNvSpPr>
          <p:nvPr>
            <p:ph type="ctrTitle"/>
          </p:nvPr>
        </p:nvSpPr>
        <p:spPr/>
        <p:txBody>
          <a:bodyPr/>
          <a:lstStyle/>
          <a:p>
            <a:r>
              <a:rPr lang="en-GB" dirty="0"/>
              <a:t>Emotional Intelligence</a:t>
            </a:r>
          </a:p>
        </p:txBody>
      </p:sp>
      <p:sp>
        <p:nvSpPr>
          <p:cNvPr id="4" name="Content Placeholder 3">
            <a:extLst>
              <a:ext uri="{FF2B5EF4-FFF2-40B4-BE49-F238E27FC236}">
                <a16:creationId xmlns:a16="http://schemas.microsoft.com/office/drawing/2014/main" id="{8B6EF20F-3B5F-4751-8969-4015EAE41042}"/>
              </a:ext>
            </a:extLst>
          </p:cNvPr>
          <p:cNvSpPr>
            <a:spLocks noGrp="1"/>
          </p:cNvSpPr>
          <p:nvPr>
            <p:ph type="body" sz="quarter" idx="10"/>
          </p:nvPr>
        </p:nvSpPr>
        <p:spPr>
          <a:xfrm>
            <a:off x="210290" y="404664"/>
            <a:ext cx="8538173" cy="4968552"/>
          </a:xfrm>
        </p:spPr>
        <p:txBody>
          <a:bodyPr/>
          <a:lstStyle/>
          <a:p>
            <a:r>
              <a:rPr lang="en-GB" sz="2800" dirty="0">
                <a:solidFill>
                  <a:schemeClr val="tx1"/>
                </a:solidFill>
              </a:rPr>
              <a:t>Interpersonal and intrapersonal ability has been identified as a key area for development in business</a:t>
            </a:r>
          </a:p>
          <a:p>
            <a:r>
              <a:rPr lang="en-GB" sz="2800" dirty="0">
                <a:solidFill>
                  <a:schemeClr val="tx1"/>
                </a:solidFill>
              </a:rPr>
              <a:t>These are generally combined as emotional intelligence</a:t>
            </a:r>
          </a:p>
          <a:p>
            <a:r>
              <a:rPr lang="en-GB" sz="2800" dirty="0">
                <a:solidFill>
                  <a:schemeClr val="tx1"/>
                </a:solidFill>
              </a:rPr>
              <a:t>Emotional intelligence is made up of four parts:</a:t>
            </a:r>
          </a:p>
          <a:p>
            <a:pPr marL="800100" lvl="1" indent="-342900">
              <a:buFont typeface="Arial" panose="020B0604020202020204" pitchFamily="34" charset="0"/>
              <a:buChar char="•"/>
            </a:pPr>
            <a:r>
              <a:rPr lang="en-GB" sz="2800" dirty="0"/>
              <a:t>Self-awareness</a:t>
            </a:r>
          </a:p>
          <a:p>
            <a:pPr marL="800100" lvl="1" indent="-342900">
              <a:buFont typeface="Arial" panose="020B0604020202020204" pitchFamily="34" charset="0"/>
              <a:buChar char="•"/>
            </a:pPr>
            <a:r>
              <a:rPr lang="en-GB" sz="2800" dirty="0"/>
              <a:t>Self-regulation</a:t>
            </a:r>
          </a:p>
          <a:p>
            <a:pPr marL="800100" lvl="1" indent="-342900">
              <a:buFont typeface="Arial" panose="020B0604020202020204" pitchFamily="34" charset="0"/>
              <a:buChar char="•"/>
            </a:pPr>
            <a:r>
              <a:rPr lang="en-GB" sz="2800" dirty="0"/>
              <a:t>Empathy</a:t>
            </a:r>
          </a:p>
          <a:p>
            <a:pPr marL="800100" lvl="1" indent="-342900">
              <a:buFont typeface="Arial" panose="020B0604020202020204" pitchFamily="34" charset="0"/>
              <a:buChar char="•"/>
            </a:pPr>
            <a:r>
              <a:rPr lang="en-GB" sz="2800" dirty="0"/>
              <a:t>Social skill</a:t>
            </a:r>
          </a:p>
          <a:p>
            <a:pPr marL="800100" lvl="1" indent="-342900">
              <a:buFont typeface="Arial" panose="020B0604020202020204" pitchFamily="34" charset="0"/>
              <a:buChar char="•"/>
            </a:pPr>
            <a:r>
              <a:rPr lang="en-GB" sz="2400" dirty="0">
                <a:solidFill>
                  <a:schemeClr val="bg1"/>
                </a:solidFill>
              </a:rPr>
              <a:t>Motivation</a:t>
            </a:r>
          </a:p>
        </p:txBody>
      </p:sp>
      <p:pic>
        <p:nvPicPr>
          <p:cNvPr id="7170" name="Picture 2" descr="mage result for emotional intelligence components&qu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507" y="2888940"/>
            <a:ext cx="344720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760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056B09-451F-40C8-9851-2D57767885FE}"/>
              </a:ext>
            </a:extLst>
          </p:cNvPr>
          <p:cNvSpPr>
            <a:spLocks noGrp="1"/>
          </p:cNvSpPr>
          <p:nvPr>
            <p:ph type="ctrTitle"/>
          </p:nvPr>
        </p:nvSpPr>
        <p:spPr>
          <a:xfrm>
            <a:off x="395536" y="188640"/>
            <a:ext cx="7772400" cy="657225"/>
          </a:xfrm>
        </p:spPr>
        <p:txBody>
          <a:bodyPr>
            <a:normAutofit fontScale="90000"/>
          </a:bodyPr>
          <a:lstStyle/>
          <a:p>
            <a:r>
              <a:rPr lang="en-GB" dirty="0"/>
              <a:t>Beliefs, Attitudes and Values</a:t>
            </a:r>
          </a:p>
        </p:txBody>
      </p:sp>
      <p:sp>
        <p:nvSpPr>
          <p:cNvPr id="5" name="Content Placeholder 4">
            <a:extLst>
              <a:ext uri="{FF2B5EF4-FFF2-40B4-BE49-F238E27FC236}">
                <a16:creationId xmlns:a16="http://schemas.microsoft.com/office/drawing/2014/main" id="{087693A6-984C-48E8-81C5-BC23A8D0D262}"/>
              </a:ext>
            </a:extLst>
          </p:cNvPr>
          <p:cNvSpPr>
            <a:spLocks noGrp="1"/>
          </p:cNvSpPr>
          <p:nvPr>
            <p:ph type="body" sz="quarter" idx="10"/>
          </p:nvPr>
        </p:nvSpPr>
        <p:spPr>
          <a:xfrm>
            <a:off x="323528" y="908720"/>
            <a:ext cx="7772400" cy="3596723"/>
          </a:xfrm>
        </p:spPr>
        <p:txBody>
          <a:bodyPr/>
          <a:lstStyle/>
          <a:p>
            <a:r>
              <a:rPr lang="en-GB" sz="2800" dirty="0"/>
              <a:t>Beliefs: What we hold to be true in the world as it </a:t>
            </a:r>
            <a:r>
              <a:rPr lang="en-GB" sz="2800" i="1" dirty="0"/>
              <a:t>is</a:t>
            </a:r>
            <a:endParaRPr lang="en-GB" sz="2800" dirty="0"/>
          </a:p>
          <a:p>
            <a:r>
              <a:rPr lang="en-GB" sz="2800" dirty="0"/>
              <a:t>Values: What we think the world </a:t>
            </a:r>
            <a:r>
              <a:rPr lang="en-GB" sz="2800" i="1" dirty="0"/>
              <a:t>should</a:t>
            </a:r>
            <a:r>
              <a:rPr lang="en-GB" sz="2800" dirty="0"/>
              <a:t> be like</a:t>
            </a:r>
          </a:p>
          <a:p>
            <a:r>
              <a:rPr lang="en-GB" sz="2800" dirty="0"/>
              <a:t>Attitudes: The position we take when choosing how to act – a combination of values, beliefs and context</a:t>
            </a:r>
          </a:p>
          <a:p>
            <a:endParaRPr lang="en-GB" sz="2800" dirty="0"/>
          </a:p>
          <a:p>
            <a:r>
              <a:rPr lang="en-GB" sz="2800" dirty="0"/>
              <a:t>With </a:t>
            </a:r>
            <a:r>
              <a:rPr lang="en-GB" sz="2800" dirty="0" err="1"/>
              <a:t>alll</a:t>
            </a:r>
            <a:r>
              <a:rPr lang="en-GB" sz="2800" dirty="0"/>
              <a:t> of these variables </a:t>
            </a:r>
            <a:r>
              <a:rPr lang="mr-IN" sz="2800" dirty="0"/>
              <a:t>–</a:t>
            </a:r>
            <a:r>
              <a:rPr lang="en-GB" sz="2800" dirty="0"/>
              <a:t> culture, personality, EQ, IQ, what are the challenges and what are the opportunities?</a:t>
            </a:r>
          </a:p>
        </p:txBody>
      </p:sp>
    </p:spTree>
    <p:extLst>
      <p:ext uri="{BB962C8B-B14F-4D97-AF65-F5344CB8AC3E}">
        <p14:creationId xmlns:p14="http://schemas.microsoft.com/office/powerpoint/2010/main" val="1634166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395536" y="332656"/>
            <a:ext cx="7772400" cy="657225"/>
          </a:xfrm>
        </p:spPr>
        <p:txBody>
          <a:bodyPr/>
          <a:lstStyle/>
          <a:p>
            <a:r>
              <a:rPr lang="en-GB" dirty="0"/>
              <a:t>Today’s subjects…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539552" y="1019051"/>
            <a:ext cx="7772400" cy="3596723"/>
          </a:xfrm>
        </p:spPr>
        <p:txBody>
          <a:bodyPr/>
          <a:lstStyle/>
          <a:p>
            <a:r>
              <a:rPr lang="en-GB" sz="2800" dirty="0"/>
              <a:t>Any thoughts or questions?</a:t>
            </a:r>
          </a:p>
          <a:p>
            <a:r>
              <a:rPr lang="en-GB" sz="2800" dirty="0"/>
              <a:t>Individuals, what makes us different and what makes us the same</a:t>
            </a:r>
          </a:p>
          <a:p>
            <a:pPr lvl="1"/>
            <a:r>
              <a:rPr lang="en-GB" sz="2700" dirty="0"/>
              <a:t>Development: nature and nurture</a:t>
            </a:r>
          </a:p>
          <a:p>
            <a:pPr lvl="1"/>
            <a:r>
              <a:rPr lang="en-GB" sz="2700" dirty="0"/>
              <a:t>Culture</a:t>
            </a:r>
          </a:p>
          <a:p>
            <a:pPr lvl="1"/>
            <a:r>
              <a:rPr lang="en-GB" sz="2700" dirty="0"/>
              <a:t>Personality</a:t>
            </a:r>
          </a:p>
          <a:p>
            <a:pPr lvl="1"/>
            <a:r>
              <a:rPr lang="en-GB" sz="2700" dirty="0"/>
              <a:t>Emotional Intelligence</a:t>
            </a:r>
          </a:p>
          <a:p>
            <a:pPr lvl="1"/>
            <a:r>
              <a:rPr lang="en-GB" sz="2700" dirty="0"/>
              <a:t>Abilities</a:t>
            </a:r>
          </a:p>
          <a:p>
            <a:r>
              <a:rPr lang="en-GB" sz="2800" dirty="0"/>
              <a:t>Diversity: opportunities and challenges</a:t>
            </a:r>
          </a:p>
        </p:txBody>
      </p:sp>
    </p:spTree>
    <p:extLst>
      <p:ext uri="{BB962C8B-B14F-4D97-AF65-F5344CB8AC3E}">
        <p14:creationId xmlns:p14="http://schemas.microsoft.com/office/powerpoint/2010/main" val="724473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mage result for questions"/>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6" name="Picture 4" descr="mage result for questions&quo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05" y="116632"/>
            <a:ext cx="8637721" cy="547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7899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2753</TotalTime>
  <Words>2691</Words>
  <Application>Microsoft Office PowerPoint</Application>
  <PresentationFormat>On-screen Show (4:3)</PresentationFormat>
  <Paragraphs>220</Paragraphs>
  <Slides>31</Slides>
  <Notes>17</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Myriad Pro</vt:lpstr>
      <vt:lpstr>Verdana</vt:lpstr>
      <vt:lpstr>20140311PresentationUWTSDTemplate</vt:lpstr>
      <vt:lpstr>  Managing in complex environments: Strategies, Insights and Solutions MICE SPBD 7006 Week 2  (Lecture 2)</vt:lpstr>
      <vt:lpstr>Today’s subjects:   Managing Humans</vt:lpstr>
      <vt:lpstr>Concept Mapping:  Ideas &amp; Relationships</vt:lpstr>
      <vt:lpstr>Concept Mapping</vt:lpstr>
      <vt:lpstr>Concept Mapping</vt:lpstr>
      <vt:lpstr>Concept Mapping</vt:lpstr>
      <vt:lpstr>Concept Mapping</vt:lpstr>
      <vt:lpstr>Today’s BIG IDEA</vt:lpstr>
      <vt:lpstr>Subjects for today…</vt:lpstr>
      <vt:lpstr>Nature vs Nurture</vt:lpstr>
      <vt:lpstr>PowerPoint Presentation</vt:lpstr>
      <vt:lpstr>Studying our environment</vt:lpstr>
      <vt:lpstr>Culture: Dimensions</vt:lpstr>
      <vt:lpstr>Culture: Dimensions</vt:lpstr>
      <vt:lpstr>Cultural Dimensions</vt:lpstr>
      <vt:lpstr>Consistent Behaviour = Personality</vt:lpstr>
      <vt:lpstr>PowerPoint Presentation</vt:lpstr>
      <vt:lpstr>Personality Types</vt:lpstr>
      <vt:lpstr>Personality Types:  DISC</vt:lpstr>
      <vt:lpstr>Personality Types</vt:lpstr>
      <vt:lpstr>Myers-Briggs Model</vt:lpstr>
      <vt:lpstr>Personality Traits</vt:lpstr>
      <vt:lpstr>The BIG Five (Five Factor)</vt:lpstr>
      <vt:lpstr>PowerPoint Presentation</vt:lpstr>
      <vt:lpstr>Are we all the same? : Equity vs Equality</vt:lpstr>
      <vt:lpstr>Aptitude and Ability…</vt:lpstr>
      <vt:lpstr>Intelligence: More than just IQ?</vt:lpstr>
      <vt:lpstr>Emotional Intelligence</vt:lpstr>
      <vt:lpstr>Beliefs, Attitudes and Values</vt:lpstr>
      <vt:lpstr>Today’s subjects…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159</cp:revision>
  <cp:lastPrinted>2018-07-09T15:27:01Z</cp:lastPrinted>
  <dcterms:created xsi:type="dcterms:W3CDTF">2002-10-07T19:43:58Z</dcterms:created>
  <dcterms:modified xsi:type="dcterms:W3CDTF">2020-06-15T11:39:23Z</dcterms:modified>
</cp:coreProperties>
</file>