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1" r:id="rId1"/>
  </p:sldMasterIdLst>
  <p:notesMasterIdLst>
    <p:notesMasterId r:id="rId45"/>
  </p:notesMasterIdLst>
  <p:handoutMasterIdLst>
    <p:handoutMasterId r:id="rId46"/>
  </p:handoutMasterIdLst>
  <p:sldIdLst>
    <p:sldId id="649" r:id="rId2"/>
    <p:sldId id="544" r:id="rId3"/>
    <p:sldId id="643" r:id="rId4"/>
    <p:sldId id="734" r:id="rId5"/>
    <p:sldId id="738" r:id="rId6"/>
    <p:sldId id="767" r:id="rId7"/>
    <p:sldId id="765" r:id="rId8"/>
    <p:sldId id="261" r:id="rId9"/>
    <p:sldId id="805" r:id="rId10"/>
    <p:sldId id="806" r:id="rId11"/>
    <p:sldId id="807" r:id="rId12"/>
    <p:sldId id="808" r:id="rId13"/>
    <p:sldId id="736" r:id="rId14"/>
    <p:sldId id="792" r:id="rId15"/>
    <p:sldId id="768" r:id="rId16"/>
    <p:sldId id="769" r:id="rId17"/>
    <p:sldId id="772" r:id="rId18"/>
    <p:sldId id="773" r:id="rId19"/>
    <p:sldId id="776" r:id="rId20"/>
    <p:sldId id="720" r:id="rId21"/>
    <p:sldId id="760" r:id="rId22"/>
    <p:sldId id="761" r:id="rId23"/>
    <p:sldId id="762" r:id="rId24"/>
    <p:sldId id="691" r:id="rId25"/>
    <p:sldId id="741" r:id="rId26"/>
    <p:sldId id="758" r:id="rId27"/>
    <p:sldId id="759" r:id="rId28"/>
    <p:sldId id="742" r:id="rId29"/>
    <p:sldId id="743" r:id="rId30"/>
    <p:sldId id="795" r:id="rId31"/>
    <p:sldId id="775" r:id="rId32"/>
    <p:sldId id="794" r:id="rId33"/>
    <p:sldId id="718" r:id="rId34"/>
    <p:sldId id="747" r:id="rId35"/>
    <p:sldId id="797" r:id="rId36"/>
    <p:sldId id="802" r:id="rId37"/>
    <p:sldId id="798" r:id="rId38"/>
    <p:sldId id="799" r:id="rId39"/>
    <p:sldId id="800" r:id="rId40"/>
    <p:sldId id="764" r:id="rId41"/>
    <p:sldId id="617" r:id="rId42"/>
    <p:sldId id="732" r:id="rId43"/>
    <p:sldId id="804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43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5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51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97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637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331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219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44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171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248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336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73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02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662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409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450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032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57182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721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8266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53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871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8269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234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812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  <p:sldLayoutId id="2147483903" r:id="rId12"/>
    <p:sldLayoutId id="2147483904" r:id="rId13"/>
    <p:sldLayoutId id="2147483905" r:id="rId14"/>
    <p:sldLayoutId id="2147483906" r:id="rId15"/>
    <p:sldLayoutId id="2147483907" r:id="rId16"/>
    <p:sldLayoutId id="2147483908" r:id="rId17"/>
    <p:sldLayoutId id="214748390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7" Type="http://schemas.openxmlformats.org/officeDocument/2006/relationships/image" Target="../media/image17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8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4.m4a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tif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5.tiff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4.tiff"/><Relationship Id="rId5" Type="http://schemas.openxmlformats.org/officeDocument/2006/relationships/image" Target="../media/image23.tiff"/><Relationship Id="rId10" Type="http://schemas.openxmlformats.org/officeDocument/2006/relationships/image" Target="../media/image18.png"/><Relationship Id="rId4" Type="http://schemas.openxmlformats.org/officeDocument/2006/relationships/image" Target="../media/image22.tiff"/><Relationship Id="rId9" Type="http://schemas.openxmlformats.org/officeDocument/2006/relationships/image" Target="../media/image27.tif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8.png"/><Relationship Id="rId4" Type="http://schemas.openxmlformats.org/officeDocument/2006/relationships/image" Target="../media/image28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6.tiff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808892" y="5091099"/>
            <a:ext cx="10234246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cyntaf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Ragfyr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1.12.2020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9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“myself”.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6872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1.12.2020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7601" y="4118754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y ………..……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2500577" y="454279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280748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645740" y="4526931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cyntaf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220064" y="5561338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Rhagfyr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370727" y="4582309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Ragfyr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98354C-1055-1947-B138-404E1A48FB38}"/>
              </a:ext>
            </a:extLst>
          </p:cNvPr>
          <p:cNvSpPr txBox="1"/>
          <p:nvPr/>
        </p:nvSpPr>
        <p:spPr>
          <a:xfrm>
            <a:off x="6381972" y="5561338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cyntaf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rwyt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dwyt</a:t>
            </a:r>
            <a:r>
              <a:rPr lang="en-US" sz="3600" b="1" dirty="0"/>
              <a:t> </a:t>
            </a:r>
            <a:r>
              <a:rPr lang="en-US" sz="3600" b="1" dirty="0" err="1"/>
              <a:t>ti</a:t>
            </a:r>
            <a:r>
              <a:rPr lang="en-US" sz="3600" b="1" dirty="0"/>
              <a:t>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80671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WHO are you?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WHERE do you live?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398515" y="4107984"/>
            <a:ext cx="44785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WHAT is your hobby?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3641835" y="557214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 YOU like running?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old are you?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751320" y="296956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PWY </a:t>
            </a:r>
            <a:r>
              <a:rPr lang="en-US" b="1" dirty="0" err="1"/>
              <a:t>wyt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79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BLE </a:t>
            </a:r>
            <a:r>
              <a:rPr lang="en-US" b="1" dirty="0" err="1"/>
              <a:t>rwyt</a:t>
            </a:r>
            <a:r>
              <a:rPr lang="en-US" b="1" dirty="0"/>
              <a:t> </a:t>
            </a:r>
            <a:r>
              <a:rPr lang="en-US" b="1" dirty="0" err="1"/>
              <a:t>ti’n</a:t>
            </a:r>
            <a:r>
              <a:rPr lang="en-US" b="1" dirty="0"/>
              <a:t> </a:t>
            </a:r>
            <a:r>
              <a:rPr lang="en-US" b="1" dirty="0" err="1"/>
              <a:t>byw</a:t>
            </a:r>
            <a:r>
              <a:rPr lang="en-US" b="1" dirty="0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3919666" y="6317250"/>
            <a:ext cx="40724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WYT TI’N  </a:t>
            </a:r>
            <a:r>
              <a:rPr lang="en-US" b="1" dirty="0" err="1"/>
              <a:t>hoffi</a:t>
            </a:r>
            <a:r>
              <a:rPr lang="en-US" b="1" dirty="0"/>
              <a:t> </a:t>
            </a:r>
            <a:r>
              <a:rPr lang="en-US" b="1" dirty="0" err="1"/>
              <a:t>rhedeg</a:t>
            </a:r>
            <a:r>
              <a:rPr lang="en-US" b="1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BETH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</a:t>
            </a:r>
            <a:r>
              <a:rPr lang="en-US" b="1" dirty="0"/>
              <a:t> </a:t>
            </a:r>
            <a:r>
              <a:rPr lang="en-US" b="1" dirty="0" err="1"/>
              <a:t>hobi</a:t>
            </a:r>
            <a:r>
              <a:rPr lang="en-US" b="1" dirty="0"/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094779" y="2973386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FAINT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</a:t>
            </a:r>
            <a:r>
              <a:rPr lang="en-US" b="1" dirty="0"/>
              <a:t> </a:t>
            </a:r>
            <a:r>
              <a:rPr lang="en-US" b="1" dirty="0" err="1"/>
              <a:t>oed</a:t>
            </a:r>
            <a:r>
              <a:rPr lang="en-US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8246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2" grpId="0" animBg="1"/>
      <p:bldP spid="13" grpId="0" animBg="1"/>
      <p:bldP spid="6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5D86EB-981A-9946-B81A-2AF1D78ED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5734" y="931387"/>
            <a:ext cx="1816460" cy="181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96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9388" y="1688123"/>
            <a:ext cx="3212386" cy="4404859"/>
          </a:xfrm>
        </p:spPr>
        <p:txBody>
          <a:bodyPr anchor="ctr">
            <a:noAutofit/>
          </a:bodyPr>
          <a:lstStyle/>
          <a:p>
            <a:r>
              <a:rPr lang="en-US" sz="3600" b="1" dirty="0"/>
              <a:t>Welsh Language Competency Framework for Teachers.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12566" y="3100759"/>
            <a:ext cx="2228641" cy="2104287"/>
          </a:xfrm>
        </p:spPr>
        <p:txBody>
          <a:bodyPr anchor="ctr"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Submission date: 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07.06.2021</a:t>
            </a:r>
            <a:endParaRPr lang="en-US" sz="17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289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1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9DE128-91DB-AF47-9078-68C1D070FF07}"/>
              </a:ext>
            </a:extLst>
          </p:cNvPr>
          <p:cNvSpPr txBox="1">
            <a:spLocks/>
          </p:cNvSpPr>
          <p:nvPr/>
        </p:nvSpPr>
        <p:spPr>
          <a:xfrm>
            <a:off x="710184" y="2315497"/>
            <a:ext cx="10771632" cy="3993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b="1" dirty="0"/>
              <a:t>A complete pack focusing on the following and based on one lesson: 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Film evidence - 10 minutes of a lesson which you present in school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Tutor notes / observation report measuring the student's skills against the </a:t>
            </a:r>
            <a:r>
              <a:rPr lang="en-GB" b="1" dirty="0"/>
              <a:t>Framework criteria</a:t>
            </a:r>
            <a:r>
              <a:rPr lang="en-GB" dirty="0"/>
              <a:t>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The lesson plan that focuses specifically on developing learners' literacy skills in Welsh -using the University template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Your written self-reflection (no more than 1000 words written in English or Welsh – depending on ability) showing response to the tutor’s notes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020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2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87CCA8-7A7D-3647-8C59-D5CBB3C328BF}"/>
              </a:ext>
            </a:extLst>
          </p:cNvPr>
          <p:cNvSpPr txBox="1">
            <a:spLocks/>
          </p:cNvSpPr>
          <p:nvPr/>
        </p:nvSpPr>
        <p:spPr>
          <a:xfrm>
            <a:off x="1115568" y="2407885"/>
            <a:ext cx="10168128" cy="41590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/>
              <a:t>Lesson plans or weekly plans that demonstrate the best example of you developing learners' literacy skills in Welsh and/or improving personal language skills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Original resources that show evidence of developing learners' literacy skills and differentiation (up to 3 examples)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Evidence of correcting a learner's work.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29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submit?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452740"/>
            <a:ext cx="10168128" cy="4277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You’ll receive more information on how to submit closer to the submission date.</a:t>
            </a:r>
          </a:p>
          <a:p>
            <a:r>
              <a:rPr lang="en-US" dirty="0"/>
              <a:t>Everything must  be uploaded as files or documents. </a:t>
            </a:r>
            <a:r>
              <a:rPr lang="en-US" dirty="0" err="1"/>
              <a:t>eg.</a:t>
            </a:r>
            <a:r>
              <a:rPr lang="en-US" dirty="0"/>
              <a:t> The self-reflection should be in a Word document 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84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date: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8398-774F-2F4B-B16D-56E2846D3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000" b="1" dirty="0"/>
              <a:t>7th June 2021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should be collecting evidence already.  </a:t>
            </a:r>
          </a:p>
          <a:p>
            <a:pPr marL="0" indent="0">
              <a:buNone/>
            </a:pPr>
            <a:r>
              <a:rPr lang="en-GB" dirty="0"/>
              <a:t>Make an additional copy of any suitable resources and lesson plans and save them in a separate folder ‘Welsh Framework Portfolio’.</a:t>
            </a:r>
          </a:p>
          <a:p>
            <a:pPr marL="0" indent="0">
              <a:buNone/>
            </a:pPr>
            <a:r>
              <a:rPr lang="en-GB" dirty="0"/>
              <a:t>Being organised will save a lot of time! </a:t>
            </a:r>
          </a:p>
        </p:txBody>
      </p:sp>
    </p:spTree>
    <p:extLst>
      <p:ext uri="{BB962C8B-B14F-4D97-AF65-F5344CB8AC3E}">
        <p14:creationId xmlns:p14="http://schemas.microsoft.com/office/powerpoint/2010/main" val="3460503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96119" y="86813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Does DIM </a:t>
            </a:r>
            <a:r>
              <a:rPr lang="en-US" dirty="0" err="1"/>
              <a:t>treiglad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llythrennau</a:t>
            </a:r>
            <a:r>
              <a:rPr lang="en-US" dirty="0"/>
              <a:t> A </a:t>
            </a:r>
            <a:r>
              <a:rPr lang="en-US" dirty="0" err="1"/>
              <a:t>neu</a:t>
            </a:r>
            <a:r>
              <a:rPr lang="en-US" dirty="0"/>
              <a:t> LL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drwynol</a:t>
            </a:r>
            <a:r>
              <a:rPr lang="en-US" dirty="0"/>
              <a:t>.</a:t>
            </a:r>
          </a:p>
          <a:p>
            <a:r>
              <a:rPr lang="en-US" dirty="0"/>
              <a:t>There is no mutation here as the place names </a:t>
            </a:r>
            <a:r>
              <a:rPr lang="en-US" dirty="0" err="1"/>
              <a:t>begon</a:t>
            </a:r>
            <a:r>
              <a:rPr lang="en-US" dirty="0"/>
              <a:t> with the letters A or </a:t>
            </a:r>
            <a:r>
              <a:rPr lang="en-US" dirty="0" err="1"/>
              <a:t>Ll</a:t>
            </a:r>
            <a:r>
              <a:rPr lang="en-US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5F6977-7D06-484D-8C2B-C183EE33ADDC}"/>
              </a:ext>
            </a:extLst>
          </p:cNvPr>
          <p:cNvSpPr/>
          <p:nvPr/>
        </p:nvSpPr>
        <p:spPr>
          <a:xfrm>
            <a:off x="217334" y="1733882"/>
            <a:ext cx="369884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u="sng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i</a:t>
            </a:r>
            <a:r>
              <a:rPr lang="en-US" sz="3200" b="1" dirty="0" err="1"/>
              <a:t>’n</a:t>
            </a:r>
            <a:r>
              <a:rPr lang="en-US" sz="3200" b="1" dirty="0"/>
              <a:t> </a:t>
            </a:r>
            <a:r>
              <a:rPr lang="en-US" sz="3200" b="1" dirty="0" err="1"/>
              <a:t>byw</a:t>
            </a:r>
            <a:r>
              <a:rPr lang="en-US" sz="3200" b="1" dirty="0"/>
              <a:t> </a:t>
            </a:r>
            <a:r>
              <a:rPr lang="en-US" sz="3200" b="1" dirty="0" err="1">
                <a:solidFill>
                  <a:srgbClr val="00B050"/>
                </a:solidFill>
              </a:rPr>
              <a:t>yn</a:t>
            </a:r>
            <a:r>
              <a:rPr lang="en-US" sz="3200" b="1" dirty="0"/>
              <a:t> …</a:t>
            </a:r>
          </a:p>
          <a:p>
            <a:pPr algn="ctr"/>
            <a:endParaRPr lang="en-US" sz="1000" b="1" dirty="0"/>
          </a:p>
        </p:txBody>
      </p:sp>
    </p:spTree>
    <p:extLst>
      <p:ext uri="{BB962C8B-B14F-4D97-AF65-F5344CB8AC3E}">
        <p14:creationId xmlns:p14="http://schemas.microsoft.com/office/powerpoint/2010/main" val="480214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2EA8A-FF93-8C42-8489-46E667E03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1195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0C0762-BEFA-B448-9C46-2D63C7DE1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29" y="1073150"/>
            <a:ext cx="3274937" cy="2144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D449AC-A159-F14A-98B3-DB6A53BAC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19" b="11803"/>
          <a:stretch/>
        </p:blipFill>
        <p:spPr>
          <a:xfrm>
            <a:off x="4241800" y="1066496"/>
            <a:ext cx="3350298" cy="21506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90318F-8A60-BB49-AAFA-3A5909F79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3232" y="1041096"/>
            <a:ext cx="2893958" cy="21760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FE68F2-CB0A-764B-A5A4-10031536CD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28" y="4010737"/>
            <a:ext cx="3274937" cy="21753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8B5B-2FD7-4F44-A4D2-B8A7CAF0355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5323" r="38046"/>
          <a:stretch/>
        </p:blipFill>
        <p:spPr>
          <a:xfrm>
            <a:off x="4241800" y="4004083"/>
            <a:ext cx="3350298" cy="2098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2E252-68BA-2646-8480-C50D68942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3232" y="3978682"/>
            <a:ext cx="2989156" cy="22073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37DA1C-0D6E-C449-8566-A75C47663A44}"/>
              </a:ext>
            </a:extLst>
          </p:cNvPr>
          <p:cNvSpPr txBox="1"/>
          <p:nvPr/>
        </p:nvSpPr>
        <p:spPr>
          <a:xfrm>
            <a:off x="778933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/>
              <a:t>ty </a:t>
            </a:r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wahân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16E9F2-7DA6-9247-B9E8-21E251937F3E}"/>
              </a:ext>
            </a:extLst>
          </p:cNvPr>
          <p:cNvSpPr txBox="1"/>
          <p:nvPr/>
        </p:nvSpPr>
        <p:spPr>
          <a:xfrm>
            <a:off x="4703687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byngalo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C6364-0CDD-EF41-BBDF-117722955F2B}"/>
              </a:ext>
            </a:extLst>
          </p:cNvPr>
          <p:cNvSpPr txBox="1"/>
          <p:nvPr/>
        </p:nvSpPr>
        <p:spPr>
          <a:xfrm>
            <a:off x="8539544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teras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0C1B13-1CD4-C747-80AD-1622A0A5437B}"/>
              </a:ext>
            </a:extLst>
          </p:cNvPr>
          <p:cNvSpPr txBox="1"/>
          <p:nvPr/>
        </p:nvSpPr>
        <p:spPr>
          <a:xfrm>
            <a:off x="902529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pâr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BEB42A-5279-6249-8C8F-03E16186E0AC}"/>
              </a:ext>
            </a:extLst>
          </p:cNvPr>
          <p:cNvSpPr txBox="1"/>
          <p:nvPr/>
        </p:nvSpPr>
        <p:spPr>
          <a:xfrm>
            <a:off x="4816282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bwthyn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EADB38-1496-8B4F-BB21-E588AF88F0BB}"/>
              </a:ext>
            </a:extLst>
          </p:cNvPr>
          <p:cNvSpPr txBox="1"/>
          <p:nvPr/>
        </p:nvSpPr>
        <p:spPr>
          <a:xfrm>
            <a:off x="8645572" y="6162738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fflat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523586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(</a:t>
            </a:r>
            <a:r>
              <a:rPr lang="en-US" sz="6600" b="1" dirty="0" err="1"/>
              <a:t>ei</a:t>
            </a:r>
            <a:r>
              <a:rPr lang="en-US" sz="6600" b="1" dirty="0"/>
              <a:t>)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629338" cy="9816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Dw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00B050"/>
                </a:solidFill>
              </a:rPr>
              <a:t>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I</a:t>
            </a:r>
            <a:r>
              <a:rPr lang="en-US" sz="4000" b="1" dirty="0"/>
              <a:t> like …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0470A48C-83BD-2E4F-8A0D-73DBC743204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TI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FI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01767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dy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(</a:t>
            </a:r>
            <a:r>
              <a:rPr lang="en-US" sz="6600" b="1" dirty="0">
                <a:solidFill>
                  <a:srgbClr val="FF0000"/>
                </a:solidFill>
              </a:rPr>
              <a:t>di</a:t>
            </a:r>
            <a:r>
              <a:rPr lang="en-US" sz="6600" b="1" dirty="0"/>
              <a:t>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is </a:t>
            </a:r>
            <a:r>
              <a:rPr lang="en-US" sz="4000" b="1" dirty="0">
                <a:solidFill>
                  <a:srgbClr val="FF0000"/>
                </a:solidFill>
              </a:rPr>
              <a:t>your</a:t>
            </a:r>
            <a:r>
              <a:rPr lang="en-US" sz="4000" b="1" dirty="0"/>
              <a:t> hobby?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00B050"/>
                </a:solidFill>
              </a:rPr>
              <a:t>Fy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My</a:t>
            </a:r>
            <a:r>
              <a:rPr lang="en-US" sz="4000" b="1" dirty="0"/>
              <a:t> hobby is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D49A2E85-517F-2E4D-A137-BB0270876CC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DY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FY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183892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62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r>
              <a:rPr lang="en-US" sz="2400" b="1" i="1" dirty="0"/>
              <a:t>I …. In the ….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….. </a:t>
            </a:r>
          </a:p>
          <a:p>
            <a:pPr algn="ctr"/>
            <a:r>
              <a:rPr lang="en-US" sz="2400" b="1" i="1" dirty="0"/>
              <a:t>I …. 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Pryd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55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201600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158067" y="-2226733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676400" y="3674533"/>
            <a:ext cx="4334933" cy="12361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237067" y="778931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540933" y="1964267"/>
            <a:ext cx="4487334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595971"/>
              </p:ext>
            </p:extLst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382287" y="193660"/>
            <a:ext cx="3048000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483268" y="193660"/>
            <a:ext cx="3319265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ED1624-EC5C-1D48-8986-0FAC150E9F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41733" y="193660"/>
            <a:ext cx="812800" cy="812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933AA9-5FCF-7747-BC7F-841E244FDA6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94659" y="1985268"/>
            <a:ext cx="1511466" cy="151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83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68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34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9" y="-789758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389466" y="558800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237066" y="220133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237066" y="3720758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430936" y="553880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160001" y="2187188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425997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222393" y="2876058"/>
            <a:ext cx="4918507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r>
              <a:rPr lang="en-US" dirty="0"/>
              <a:t>Find the language mat in the ”Files” in our channel.</a:t>
            </a:r>
          </a:p>
          <a:p>
            <a:pPr marL="342900" indent="-342900">
              <a:buAutoNum type="arabicPeriod"/>
            </a:pPr>
            <a:r>
              <a:rPr lang="en-US" dirty="0"/>
              <a:t>Share the mat with everyone.</a:t>
            </a:r>
          </a:p>
          <a:p>
            <a:pPr marL="342900" indent="-342900">
              <a:buAutoNum type="arabicPeriod"/>
            </a:pPr>
            <a:r>
              <a:rPr lang="en-US" dirty="0"/>
              <a:t>Choose a character, but don’t share your choice with anyone!</a:t>
            </a:r>
          </a:p>
          <a:p>
            <a:pPr marL="342900" indent="-342900">
              <a:buAutoNum type="arabicPeriod"/>
            </a:pPr>
            <a:r>
              <a:rPr lang="en-US" dirty="0"/>
              <a:t>Everyone to ask you questions – YN GYMRAEG – to find out “who” you are. </a:t>
            </a:r>
          </a:p>
          <a:p>
            <a:pPr marL="342900" indent="-342900">
              <a:buAutoNum type="arabicPeriod"/>
            </a:pPr>
            <a:r>
              <a:rPr lang="en-US" dirty="0"/>
              <a:t>Everyone to have a go.</a:t>
            </a:r>
          </a:p>
          <a:p>
            <a:pPr marL="342900" indent="-342900">
              <a:buAutoNum type="arabicPeriod"/>
            </a:pPr>
            <a:r>
              <a:rPr lang="en-US" dirty="0"/>
              <a:t>MWYNHEWCH!</a:t>
            </a:r>
          </a:p>
        </p:txBody>
      </p:sp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Chwarae’r</a:t>
            </a:r>
            <a:r>
              <a:rPr lang="en-US" b="1" dirty="0"/>
              <a:t> </a:t>
            </a:r>
            <a:r>
              <a:rPr lang="en-US" b="1" dirty="0" err="1"/>
              <a:t>gêm</a:t>
            </a:r>
            <a:r>
              <a:rPr lang="en-US" b="1" dirty="0"/>
              <a:t>:</a:t>
            </a:r>
          </a:p>
          <a:p>
            <a:pPr algn="ctr"/>
            <a:r>
              <a:rPr lang="en-US" b="1" dirty="0"/>
              <a:t>20 </a:t>
            </a:r>
            <a:r>
              <a:rPr lang="en-US" b="1" dirty="0" err="1"/>
              <a:t>munud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537981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3" y="3417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3A7A9F-BB1C-C346-89B3-5764BB0801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658" y="2851637"/>
            <a:ext cx="2991047" cy="16332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C4E394-D7B4-4E44-BFC9-C44FF80D33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2291" y="2369552"/>
            <a:ext cx="2025650" cy="167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220"/>
          <a:stretch/>
        </p:blipFill>
        <p:spPr>
          <a:xfrm>
            <a:off x="5214327" y="5164559"/>
            <a:ext cx="1756168" cy="14713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44365" y="1601336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72203" y="1601336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6F0673-79F1-AA43-9502-D7E78EADFA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837" t="8263" r="22066" b="3899"/>
          <a:stretch/>
        </p:blipFill>
        <p:spPr>
          <a:xfrm>
            <a:off x="7427694" y="3209456"/>
            <a:ext cx="1697255" cy="27580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D58A53-60B9-264C-8B27-89D46376D1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27956" y="4937138"/>
            <a:ext cx="2197625" cy="15906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F3F617-2A89-7B48-AFD6-8A08B185B772}"/>
              </a:ext>
            </a:extLst>
          </p:cNvPr>
          <p:cNvSpPr txBox="1"/>
          <p:nvPr/>
        </p:nvSpPr>
        <p:spPr>
          <a:xfrm>
            <a:off x="1069430" y="4530483"/>
            <a:ext cx="1855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car </a:t>
            </a:r>
            <a:r>
              <a:rPr lang="en-US" sz="2800" b="1" dirty="0" err="1"/>
              <a:t>coch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1DCCEE-73BE-2A4D-BA2D-4F1BEC585CF8}"/>
              </a:ext>
            </a:extLst>
          </p:cNvPr>
          <p:cNvSpPr txBox="1"/>
          <p:nvPr/>
        </p:nvSpPr>
        <p:spPr>
          <a:xfrm>
            <a:off x="4378503" y="4083739"/>
            <a:ext cx="1855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gliniadur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8048A4-3EC7-784B-9537-9C641760E96F}"/>
              </a:ext>
            </a:extLst>
          </p:cNvPr>
          <p:cNvSpPr txBox="1"/>
          <p:nvPr/>
        </p:nvSpPr>
        <p:spPr>
          <a:xfrm>
            <a:off x="9066949" y="3406661"/>
            <a:ext cx="23461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ffôn</a:t>
            </a:r>
            <a:r>
              <a:rPr lang="en-US" sz="2800" b="1" dirty="0"/>
              <a:t> </a:t>
            </a:r>
            <a:r>
              <a:rPr lang="en-US" sz="2800" b="1" dirty="0" err="1"/>
              <a:t>symudol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C588E5-C984-B144-A4E7-2CCF0F122718}"/>
              </a:ext>
            </a:extLst>
          </p:cNvPr>
          <p:cNvSpPr txBox="1"/>
          <p:nvPr/>
        </p:nvSpPr>
        <p:spPr>
          <a:xfrm>
            <a:off x="0" y="6004580"/>
            <a:ext cx="1855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trampolîn</a:t>
            </a:r>
            <a:endParaRPr lang="en-US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7D46F8-94F9-E549-BB8C-EF75506ADA89}"/>
              </a:ext>
            </a:extLst>
          </p:cNvPr>
          <p:cNvSpPr txBox="1"/>
          <p:nvPr/>
        </p:nvSpPr>
        <p:spPr>
          <a:xfrm>
            <a:off x="5073453" y="5489561"/>
            <a:ext cx="1855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teledu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076228D-1944-F84C-BFAF-89D9019A9CF8}"/>
              </a:ext>
            </a:extLst>
          </p:cNvPr>
          <p:cNvSpPr txBox="1"/>
          <p:nvPr/>
        </p:nvSpPr>
        <p:spPr>
          <a:xfrm>
            <a:off x="9799016" y="4484906"/>
            <a:ext cx="1855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beic</a:t>
            </a:r>
            <a:r>
              <a:rPr lang="en-US" sz="2800" b="1" dirty="0"/>
              <a:t> </a:t>
            </a:r>
            <a:r>
              <a:rPr lang="en-US" sz="2800" b="1" dirty="0" err="1"/>
              <a:t>coch</a:t>
            </a:r>
            <a:endParaRPr lang="en-US" sz="2800" b="1" dirty="0"/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4482B4-A70A-B449-AC3A-9E7AE963DF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21629" y="49760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13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5005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A36DE5-EB5D-6E40-99D2-EC1C043F0A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868633-0B60-A241-91BA-824659055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75600" y="16958"/>
            <a:ext cx="958828" cy="958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5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05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61D0B34-5184-0842-812E-2640723E81D1}"/>
              </a:ext>
            </a:extLst>
          </p:cNvPr>
          <p:cNvSpPr txBox="1"/>
          <p:nvPr/>
        </p:nvSpPr>
        <p:spPr>
          <a:xfrm>
            <a:off x="3255830" y="152400"/>
            <a:ext cx="5671301" cy="584775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Oes</a:t>
            </a:r>
            <a:r>
              <a:rPr lang="en-US" sz="3200" b="1" dirty="0">
                <a:solidFill>
                  <a:schemeClr val="bg1"/>
                </a:solidFill>
              </a:rPr>
              <a:t> ….....  </a:t>
            </a:r>
            <a:r>
              <a:rPr lang="en-US" sz="3200" b="1" dirty="0" err="1">
                <a:solidFill>
                  <a:schemeClr val="bg1"/>
                </a:solidFill>
              </a:rPr>
              <a:t>gyda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E28779-5187-C047-851A-90768CB9F7C2}"/>
              </a:ext>
            </a:extLst>
          </p:cNvPr>
          <p:cNvSpPr txBox="1"/>
          <p:nvPr/>
        </p:nvSpPr>
        <p:spPr>
          <a:xfrm>
            <a:off x="176631" y="1044488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429EFF-0C88-0949-B225-83B692822487}"/>
              </a:ext>
            </a:extLst>
          </p:cNvPr>
          <p:cNvSpPr txBox="1"/>
          <p:nvPr/>
        </p:nvSpPr>
        <p:spPr>
          <a:xfrm>
            <a:off x="7155269" y="1044488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9634287-F231-D940-ABF9-B5962DE32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F700C02-AA33-0A43-8C9B-DD240D748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56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1298" y="2351765"/>
          <a:ext cx="1168644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3997" y="947104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3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0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4792133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749800" y="2794001"/>
            <a:ext cx="2786969" cy="2302932"/>
          </a:xfrm>
          <a:prstGeom prst="star1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20 </a:t>
            </a:r>
            <a:r>
              <a:rPr lang="en-US" sz="2000" b="1" dirty="0" err="1"/>
              <a:t>munud</a:t>
            </a:r>
            <a:r>
              <a:rPr lang="en-US" sz="2000" b="1" dirty="0"/>
              <a:t>: </a:t>
            </a:r>
            <a:r>
              <a:rPr lang="en-US" sz="2000" b="1" dirty="0" err="1"/>
              <a:t>tasg</a:t>
            </a:r>
            <a:r>
              <a:rPr lang="en-US" sz="2000" b="1" dirty="0"/>
              <a:t> </a:t>
            </a:r>
            <a:r>
              <a:rPr lang="en-US" sz="2000" b="1" dirty="0" err="1"/>
              <a:t>unigol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4998472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Nia Evans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Medi</a:t>
                      </a:r>
                      <a:r>
                        <a:rPr lang="en-US" dirty="0"/>
                        <a:t>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Ceredigion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nofelau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cylchgronau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âr</a:t>
                      </a:r>
                      <a:r>
                        <a:rPr lang="en-US" dirty="0"/>
                        <a:t> ci am </a:t>
                      </a:r>
                      <a:r>
                        <a:rPr lang="en-US" dirty="0" err="1"/>
                        <a:t>dro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coginio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cacen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cawl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cyri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Dairymilk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lliw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proffor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canhwyllau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llygod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annibendod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gwyrdd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dirty="0" err="1"/>
                        <a:t>gwr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mab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un ci, un </a:t>
                      </a:r>
                      <a:r>
                        <a:rPr lang="en-US" dirty="0" err="1"/>
                        <a:t>gath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ceffyl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683E625E-2B6E-C54B-B978-1700275353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470" b="53704"/>
          <a:stretch/>
        </p:blipFill>
        <p:spPr>
          <a:xfrm>
            <a:off x="8449733" y="3040522"/>
            <a:ext cx="3437467" cy="282577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050955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8974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1A7DD7-49D7-6B4C-93A6-A124C34FA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0"/>
            <a:ext cx="11413066" cy="6938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3A3814-ABFC-5D4F-9B7B-1D842F86ECD2}"/>
              </a:ext>
            </a:extLst>
          </p:cNvPr>
          <p:cNvSpPr txBox="1"/>
          <p:nvPr/>
        </p:nvSpPr>
        <p:spPr>
          <a:xfrm>
            <a:off x="1744134" y="437429"/>
            <a:ext cx="973666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>
                <a:latin typeface="Segoe Print" panose="02000800000000000000" pitchFamily="2" charset="0"/>
              </a:rPr>
              <a:t>Dydd</a:t>
            </a:r>
            <a:r>
              <a:rPr lang="en-US" b="1" u="sng" dirty="0">
                <a:latin typeface="Segoe Print" panose="02000800000000000000" pitchFamily="2" charset="0"/>
              </a:rPr>
              <a:t> </a:t>
            </a:r>
            <a:r>
              <a:rPr lang="en-US" b="1" u="sng" dirty="0" err="1">
                <a:latin typeface="Segoe Print" panose="02000800000000000000" pitchFamily="2" charset="0"/>
              </a:rPr>
              <a:t>Iau</a:t>
            </a:r>
            <a:r>
              <a:rPr lang="en-US" b="1" u="sng" dirty="0">
                <a:latin typeface="Segoe Print" panose="02000800000000000000" pitchFamily="2" charset="0"/>
              </a:rPr>
              <a:t>, y </a:t>
            </a:r>
            <a:r>
              <a:rPr lang="en-US" b="1" u="sng" dirty="0" err="1">
                <a:latin typeface="Segoe Print" panose="02000800000000000000" pitchFamily="2" charset="0"/>
              </a:rPr>
              <a:t>deuddegfed</a:t>
            </a:r>
            <a:r>
              <a:rPr lang="en-US" b="1" u="sng" dirty="0">
                <a:latin typeface="Segoe Print" panose="02000800000000000000" pitchFamily="2" charset="0"/>
              </a:rPr>
              <a:t> o </a:t>
            </a:r>
            <a:r>
              <a:rPr lang="en-US" b="1" u="sng" dirty="0" err="1">
                <a:latin typeface="Segoe Print" panose="02000800000000000000" pitchFamily="2" charset="0"/>
              </a:rPr>
              <a:t>Dachwedd</a:t>
            </a:r>
            <a:r>
              <a:rPr lang="en-US" b="1" u="sng" dirty="0">
                <a:latin typeface="Segoe Print" panose="02000800000000000000" pitchFamily="2" charset="0"/>
              </a:rPr>
              <a:t>, 2020</a:t>
            </a:r>
          </a:p>
          <a:p>
            <a:endParaRPr lang="en-US" sz="800" b="1" u="sng" dirty="0">
              <a:latin typeface="Segoe Print" panose="02000800000000000000" pitchFamily="2" charset="0"/>
            </a:endParaRPr>
          </a:p>
          <a:p>
            <a:pPr algn="ctr"/>
            <a:r>
              <a:rPr lang="en-US" b="1" u="sng" dirty="0" err="1">
                <a:latin typeface="Segoe Print" panose="02000800000000000000" pitchFamily="2" charset="0"/>
              </a:rPr>
              <a:t>Dyma</a:t>
            </a:r>
            <a:r>
              <a:rPr lang="en-US" b="1" u="sng" dirty="0">
                <a:latin typeface="Segoe Print" panose="02000800000000000000" pitchFamily="2" charset="0"/>
              </a:rPr>
              <a:t> fi!</a:t>
            </a:r>
          </a:p>
          <a:p>
            <a:endParaRPr lang="en-US" sz="2400" b="1" dirty="0">
              <a:latin typeface="Segoe Print" panose="02000800000000000000" pitchFamily="2" charset="0"/>
            </a:endParaRPr>
          </a:p>
          <a:p>
            <a:r>
              <a:rPr lang="en-US" b="1" dirty="0">
                <a:latin typeface="Segoe Print" panose="02000800000000000000" pitchFamily="2" charset="0"/>
              </a:rPr>
              <a:t>Nod y </a:t>
            </a:r>
            <a:r>
              <a:rPr lang="en-US" b="1" dirty="0" err="1">
                <a:latin typeface="Segoe Print" panose="02000800000000000000" pitchFamily="2" charset="0"/>
              </a:rPr>
              <a:t>wers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ydy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ysgrifennu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hunanbortread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yn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Gymraeg</a:t>
            </a:r>
            <a:r>
              <a:rPr lang="en-US" b="1" dirty="0">
                <a:latin typeface="Segoe Print" panose="02000800000000000000" pitchFamily="2" charset="0"/>
              </a:rPr>
              <a:t>.</a:t>
            </a:r>
          </a:p>
          <a:p>
            <a:endParaRPr lang="en-US" sz="2400" dirty="0">
              <a:latin typeface="Segoe Print" panose="02000800000000000000" pitchFamily="2" charset="0"/>
            </a:endParaRPr>
          </a:p>
          <a:p>
            <a:endParaRPr lang="en-US" sz="2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Helo</a:t>
            </a:r>
            <a:r>
              <a:rPr lang="en-US" dirty="0">
                <a:latin typeface="Segoe Print" panose="02000800000000000000" pitchFamily="2" charset="0"/>
              </a:rPr>
              <a:t>!   Nia </a:t>
            </a:r>
            <a:r>
              <a:rPr lang="en-US" dirty="0" err="1">
                <a:latin typeface="Segoe Print" panose="02000800000000000000" pitchFamily="2" charset="0"/>
              </a:rPr>
              <a:t>ydw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41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dathlu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mhen-blwydd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ym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mis </a:t>
            </a:r>
            <a:r>
              <a:rPr lang="en-US" dirty="0" err="1">
                <a:latin typeface="Segoe Print" panose="02000800000000000000" pitchFamily="2" charset="0"/>
              </a:rPr>
              <a:t>Medi</a:t>
            </a:r>
            <a:r>
              <a:rPr lang="en-US" dirty="0">
                <a:latin typeface="Segoe Print" panose="02000800000000000000" pitchFamily="2" charset="0"/>
              </a:rPr>
              <a:t>.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byw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yng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Ngheredigion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nheulu</a:t>
            </a:r>
            <a:r>
              <a:rPr lang="en-US" dirty="0">
                <a:latin typeface="Segoe Print" panose="02000800000000000000" pitchFamily="2" charset="0"/>
              </a:rPr>
              <a:t>.   Mae </a:t>
            </a:r>
            <a:r>
              <a:rPr lang="en-US" dirty="0" err="1">
                <a:latin typeface="Segoe Print" panose="02000800000000000000" pitchFamily="2" charset="0"/>
              </a:rPr>
              <a:t>gwr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Mae un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mab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Mae </a:t>
            </a:r>
            <a:r>
              <a:rPr lang="en-US" dirty="0" err="1">
                <a:latin typeface="Segoe Print" panose="02000800000000000000" pitchFamily="2" charset="0"/>
              </a:rPr>
              <a:t>Ifan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</a:t>
            </a:r>
            <a:r>
              <a:rPr lang="en-US" dirty="0" err="1">
                <a:latin typeface="Segoe Print" panose="02000800000000000000" pitchFamily="2" charset="0"/>
              </a:rPr>
              <a:t>dwy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ferch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 </a:t>
            </a:r>
            <a:r>
              <a:rPr lang="en-US" dirty="0" err="1">
                <a:latin typeface="Segoe Print" panose="02000800000000000000" pitchFamily="2" charset="0"/>
              </a:rPr>
              <a:t>hefyd</a:t>
            </a:r>
            <a:r>
              <a:rPr lang="en-US" dirty="0">
                <a:latin typeface="Segoe Print" panose="02000800000000000000" pitchFamily="2" charset="0"/>
              </a:rPr>
              <a:t>.  Mae Mali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13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Lois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9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Mae un </a:t>
            </a:r>
            <a:r>
              <a:rPr lang="en-US" dirty="0" err="1">
                <a:latin typeface="Segoe Print" panose="02000800000000000000" pitchFamily="2" charset="0"/>
              </a:rPr>
              <a:t>brawd</a:t>
            </a:r>
            <a:r>
              <a:rPr lang="en-US" dirty="0">
                <a:latin typeface="Segoe Print" panose="02000800000000000000" pitchFamily="2" charset="0"/>
              </a:rPr>
              <a:t> ac un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Fi </a:t>
            </a:r>
            <a:r>
              <a:rPr lang="en-US" dirty="0" err="1">
                <a:latin typeface="Segoe Print" panose="02000800000000000000" pitchFamily="2" charset="0"/>
              </a:rPr>
              <a:t>ydy’r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fawr</a:t>
            </a:r>
            <a:r>
              <a:rPr lang="en-US" dirty="0">
                <a:latin typeface="Segoe Print" panose="02000800000000000000" pitchFamily="2" charset="0"/>
              </a:rPr>
              <a:t>!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pPr algn="ctr"/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Beth </a:t>
            </a:r>
            <a:r>
              <a:rPr lang="en-US" sz="5400" b="1" dirty="0" err="1">
                <a:solidFill>
                  <a:srgbClr val="FF0000"/>
                </a:solidFill>
                <a:latin typeface="Arial Rounded MT Bold" panose="020F0704030504030204" pitchFamily="34" charset="77"/>
              </a:rPr>
              <a:t>nesaf</a:t>
            </a:r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?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3522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A0FF9E-C9EF-4048-8FBF-F43AE83B49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220078"/>
              </p:ext>
            </p:extLst>
          </p:nvPr>
        </p:nvGraphicFramePr>
        <p:xfrm>
          <a:off x="396764" y="895499"/>
          <a:ext cx="11134836" cy="515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908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2967747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804291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2783709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DYMA FI …     THIS IS ME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…</a:t>
                      </a:r>
                      <a:r>
                        <a:rPr lang="en-US" sz="2800" b="1" dirty="0" err="1"/>
                        <a:t>ydw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i</a:t>
                      </a:r>
                      <a:r>
                        <a:rPr lang="en-US" sz="2800" b="1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 </a:t>
                      </a:r>
                      <a:r>
                        <a:rPr lang="en-US" sz="2400" i="1" dirty="0" err="1"/>
                        <a:t>favourite</a:t>
                      </a:r>
                      <a:r>
                        <a:rPr lang="en-US" sz="2400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Dw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i</a:t>
                      </a:r>
                      <a:r>
                        <a:rPr lang="en-US" sz="2800" b="1" dirty="0"/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byw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live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teulu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family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yn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in (+ definite place)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nheulu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 family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mewn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in (+ </a:t>
                      </a:r>
                      <a:r>
                        <a:rPr lang="en-US" sz="2400" i="1" dirty="0" err="1"/>
                        <a:t>indefniniye</a:t>
                      </a:r>
                      <a:r>
                        <a:rPr lang="en-US" sz="2400" i="1" dirty="0"/>
                        <a:t> place)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Mae … </a:t>
                      </a:r>
                      <a:r>
                        <a:rPr lang="en-US" sz="2800" b="1" dirty="0" err="1"/>
                        <a:t>gyda</a:t>
                      </a:r>
                      <a:r>
                        <a:rPr lang="en-US" sz="2800" b="1" dirty="0"/>
                        <a:t> 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have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hoffi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like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Does dim … </a:t>
                      </a:r>
                      <a:r>
                        <a:rPr lang="en-US" sz="2800" b="1" dirty="0" err="1"/>
                        <a:t>gyda</a:t>
                      </a:r>
                      <a:r>
                        <a:rPr lang="en-US" sz="2800" b="1" dirty="0"/>
                        <a:t> 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I don’t have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don’t like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ond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but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fy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my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achos</a:t>
                      </a:r>
                      <a:endParaRPr lang="en-US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i="1" dirty="0"/>
                        <a:t>because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91356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175000" y="-2362199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794934" y="4969935"/>
            <a:ext cx="3962400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0631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254000" y="6603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56267" y="3843867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91DD5FF0-299F-0445-BEE4-616AE813AFCE}"/>
              </a:ext>
            </a:extLst>
          </p:cNvPr>
          <p:cNvSpPr/>
          <p:nvPr/>
        </p:nvSpPr>
        <p:spPr>
          <a:xfrm>
            <a:off x="5723467" y="4275666"/>
            <a:ext cx="6180666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316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939D64-8678-3F4F-AC75-A6C683848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68" t="37037" r="19290" b="25926"/>
          <a:stretch/>
        </p:blipFill>
        <p:spPr>
          <a:xfrm>
            <a:off x="321733" y="407759"/>
            <a:ext cx="11870267" cy="5954984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12B835B4-C0E7-1E45-8947-7F6F3A3ACF5D}"/>
              </a:ext>
            </a:extLst>
          </p:cNvPr>
          <p:cNvSpPr/>
          <p:nvPr/>
        </p:nvSpPr>
        <p:spPr>
          <a:xfrm>
            <a:off x="1574800" y="4351866"/>
            <a:ext cx="4368801" cy="15409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93D3F4CC-2F72-1D4D-9506-365F5A5BEE5C}"/>
              </a:ext>
            </a:extLst>
          </p:cNvPr>
          <p:cNvSpPr/>
          <p:nvPr/>
        </p:nvSpPr>
        <p:spPr>
          <a:xfrm>
            <a:off x="5943601" y="4656666"/>
            <a:ext cx="6248399" cy="1706077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0954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CB1BB7-D956-254B-80FF-03C2B54D4C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5" t="14074" r="6018" b="7901"/>
          <a:stretch/>
        </p:blipFill>
        <p:spPr>
          <a:xfrm>
            <a:off x="304798" y="306462"/>
            <a:ext cx="10695783" cy="64134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FF8C34-5DAA-6C42-9E0E-97FA0E8C4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1867" y="678995"/>
            <a:ext cx="2438400" cy="3450077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18EDFA92-1ADC-D84C-B29E-566A1E6409E7}"/>
              </a:ext>
            </a:extLst>
          </p:cNvPr>
          <p:cNvSpPr/>
          <p:nvPr/>
        </p:nvSpPr>
        <p:spPr>
          <a:xfrm>
            <a:off x="4216400" y="1879600"/>
            <a:ext cx="2794000" cy="2336800"/>
          </a:xfrm>
          <a:custGeom>
            <a:avLst/>
            <a:gdLst>
              <a:gd name="connsiteX0" fmla="*/ 1591733 w 2794000"/>
              <a:gd name="connsiteY0" fmla="*/ 135467 h 2336800"/>
              <a:gd name="connsiteX1" fmla="*/ 1473200 w 2794000"/>
              <a:gd name="connsiteY1" fmla="*/ 152400 h 2336800"/>
              <a:gd name="connsiteX2" fmla="*/ 795867 w 2794000"/>
              <a:gd name="connsiteY2" fmla="*/ 169333 h 2336800"/>
              <a:gd name="connsiteX3" fmla="*/ 711200 w 2794000"/>
              <a:gd name="connsiteY3" fmla="*/ 186267 h 2336800"/>
              <a:gd name="connsiteX4" fmla="*/ 592667 w 2794000"/>
              <a:gd name="connsiteY4" fmla="*/ 220133 h 2336800"/>
              <a:gd name="connsiteX5" fmla="*/ 440267 w 2794000"/>
              <a:gd name="connsiteY5" fmla="*/ 287867 h 2336800"/>
              <a:gd name="connsiteX6" fmla="*/ 389467 w 2794000"/>
              <a:gd name="connsiteY6" fmla="*/ 304800 h 2336800"/>
              <a:gd name="connsiteX7" fmla="*/ 338667 w 2794000"/>
              <a:gd name="connsiteY7" fmla="*/ 321733 h 2336800"/>
              <a:gd name="connsiteX8" fmla="*/ 287867 w 2794000"/>
              <a:gd name="connsiteY8" fmla="*/ 355600 h 2336800"/>
              <a:gd name="connsiteX9" fmla="*/ 254000 w 2794000"/>
              <a:gd name="connsiteY9" fmla="*/ 406400 h 2336800"/>
              <a:gd name="connsiteX10" fmla="*/ 203200 w 2794000"/>
              <a:gd name="connsiteY10" fmla="*/ 423333 h 2336800"/>
              <a:gd name="connsiteX11" fmla="*/ 101600 w 2794000"/>
              <a:gd name="connsiteY11" fmla="*/ 592667 h 2336800"/>
              <a:gd name="connsiteX12" fmla="*/ 50800 w 2794000"/>
              <a:gd name="connsiteY12" fmla="*/ 711200 h 2336800"/>
              <a:gd name="connsiteX13" fmla="*/ 16933 w 2794000"/>
              <a:gd name="connsiteY13" fmla="*/ 897467 h 2336800"/>
              <a:gd name="connsiteX14" fmla="*/ 0 w 2794000"/>
              <a:gd name="connsiteY14" fmla="*/ 999067 h 2336800"/>
              <a:gd name="connsiteX15" fmla="*/ 16933 w 2794000"/>
              <a:gd name="connsiteY15" fmla="*/ 1337733 h 2336800"/>
              <a:gd name="connsiteX16" fmla="*/ 33867 w 2794000"/>
              <a:gd name="connsiteY16" fmla="*/ 1388533 h 2336800"/>
              <a:gd name="connsiteX17" fmla="*/ 67733 w 2794000"/>
              <a:gd name="connsiteY17" fmla="*/ 1540933 h 2336800"/>
              <a:gd name="connsiteX18" fmla="*/ 101600 w 2794000"/>
              <a:gd name="connsiteY18" fmla="*/ 1591733 h 2336800"/>
              <a:gd name="connsiteX19" fmla="*/ 152400 w 2794000"/>
              <a:gd name="connsiteY19" fmla="*/ 1710267 h 2336800"/>
              <a:gd name="connsiteX20" fmla="*/ 203200 w 2794000"/>
              <a:gd name="connsiteY20" fmla="*/ 1794933 h 2336800"/>
              <a:gd name="connsiteX21" fmla="*/ 304800 w 2794000"/>
              <a:gd name="connsiteY21" fmla="*/ 1896533 h 2336800"/>
              <a:gd name="connsiteX22" fmla="*/ 355600 w 2794000"/>
              <a:gd name="connsiteY22" fmla="*/ 1947333 h 2336800"/>
              <a:gd name="connsiteX23" fmla="*/ 558800 w 2794000"/>
              <a:gd name="connsiteY23" fmla="*/ 2082800 h 2336800"/>
              <a:gd name="connsiteX24" fmla="*/ 660400 w 2794000"/>
              <a:gd name="connsiteY24" fmla="*/ 2150533 h 2336800"/>
              <a:gd name="connsiteX25" fmla="*/ 711200 w 2794000"/>
              <a:gd name="connsiteY25" fmla="*/ 2184400 h 2336800"/>
              <a:gd name="connsiteX26" fmla="*/ 762000 w 2794000"/>
              <a:gd name="connsiteY26" fmla="*/ 2201333 h 2336800"/>
              <a:gd name="connsiteX27" fmla="*/ 914400 w 2794000"/>
              <a:gd name="connsiteY27" fmla="*/ 2269067 h 2336800"/>
              <a:gd name="connsiteX28" fmla="*/ 1016000 w 2794000"/>
              <a:gd name="connsiteY28" fmla="*/ 2302933 h 2336800"/>
              <a:gd name="connsiteX29" fmla="*/ 1066800 w 2794000"/>
              <a:gd name="connsiteY29" fmla="*/ 2319867 h 2336800"/>
              <a:gd name="connsiteX30" fmla="*/ 1134533 w 2794000"/>
              <a:gd name="connsiteY30" fmla="*/ 2336800 h 2336800"/>
              <a:gd name="connsiteX31" fmla="*/ 1557867 w 2794000"/>
              <a:gd name="connsiteY31" fmla="*/ 2319867 h 2336800"/>
              <a:gd name="connsiteX32" fmla="*/ 1608667 w 2794000"/>
              <a:gd name="connsiteY32" fmla="*/ 2302933 h 2336800"/>
              <a:gd name="connsiteX33" fmla="*/ 1794933 w 2794000"/>
              <a:gd name="connsiteY33" fmla="*/ 2269067 h 2336800"/>
              <a:gd name="connsiteX34" fmla="*/ 1930400 w 2794000"/>
              <a:gd name="connsiteY34" fmla="*/ 2235200 h 2336800"/>
              <a:gd name="connsiteX35" fmla="*/ 2065867 w 2794000"/>
              <a:gd name="connsiteY35" fmla="*/ 2184400 h 2336800"/>
              <a:gd name="connsiteX36" fmla="*/ 2133600 w 2794000"/>
              <a:gd name="connsiteY36" fmla="*/ 2150533 h 2336800"/>
              <a:gd name="connsiteX37" fmla="*/ 2184400 w 2794000"/>
              <a:gd name="connsiteY37" fmla="*/ 2133600 h 2336800"/>
              <a:gd name="connsiteX38" fmla="*/ 2319867 w 2794000"/>
              <a:gd name="connsiteY38" fmla="*/ 2065867 h 2336800"/>
              <a:gd name="connsiteX39" fmla="*/ 2421467 w 2794000"/>
              <a:gd name="connsiteY39" fmla="*/ 1998133 h 2336800"/>
              <a:gd name="connsiteX40" fmla="*/ 2489200 w 2794000"/>
              <a:gd name="connsiteY40" fmla="*/ 1947333 h 2336800"/>
              <a:gd name="connsiteX41" fmla="*/ 2641600 w 2794000"/>
              <a:gd name="connsiteY41" fmla="*/ 1828800 h 2336800"/>
              <a:gd name="connsiteX42" fmla="*/ 2675467 w 2794000"/>
              <a:gd name="connsiteY42" fmla="*/ 1778000 h 2336800"/>
              <a:gd name="connsiteX43" fmla="*/ 2692400 w 2794000"/>
              <a:gd name="connsiteY43" fmla="*/ 1727200 h 2336800"/>
              <a:gd name="connsiteX44" fmla="*/ 2726267 w 2794000"/>
              <a:gd name="connsiteY44" fmla="*/ 1676400 h 2336800"/>
              <a:gd name="connsiteX45" fmla="*/ 2760133 w 2794000"/>
              <a:gd name="connsiteY45" fmla="*/ 1540933 h 2336800"/>
              <a:gd name="connsiteX46" fmla="*/ 2794000 w 2794000"/>
              <a:gd name="connsiteY46" fmla="*/ 1405467 h 2336800"/>
              <a:gd name="connsiteX47" fmla="*/ 2777067 w 2794000"/>
              <a:gd name="connsiteY47" fmla="*/ 1083733 h 2336800"/>
              <a:gd name="connsiteX48" fmla="*/ 2760133 w 2794000"/>
              <a:gd name="connsiteY48" fmla="*/ 1032933 h 2336800"/>
              <a:gd name="connsiteX49" fmla="*/ 2743200 w 2794000"/>
              <a:gd name="connsiteY49" fmla="*/ 948267 h 2336800"/>
              <a:gd name="connsiteX50" fmla="*/ 2692400 w 2794000"/>
              <a:gd name="connsiteY50" fmla="*/ 812800 h 2336800"/>
              <a:gd name="connsiteX51" fmla="*/ 2658533 w 2794000"/>
              <a:gd name="connsiteY51" fmla="*/ 694267 h 2336800"/>
              <a:gd name="connsiteX52" fmla="*/ 2624667 w 2794000"/>
              <a:gd name="connsiteY52" fmla="*/ 626533 h 2336800"/>
              <a:gd name="connsiteX53" fmla="*/ 2607733 w 2794000"/>
              <a:gd name="connsiteY53" fmla="*/ 558800 h 2336800"/>
              <a:gd name="connsiteX54" fmla="*/ 2506133 w 2794000"/>
              <a:gd name="connsiteY54" fmla="*/ 389467 h 2336800"/>
              <a:gd name="connsiteX55" fmla="*/ 2472267 w 2794000"/>
              <a:gd name="connsiteY55" fmla="*/ 338667 h 2336800"/>
              <a:gd name="connsiteX56" fmla="*/ 2421467 w 2794000"/>
              <a:gd name="connsiteY56" fmla="*/ 270933 h 2336800"/>
              <a:gd name="connsiteX57" fmla="*/ 2387600 w 2794000"/>
              <a:gd name="connsiteY57" fmla="*/ 220133 h 2336800"/>
              <a:gd name="connsiteX58" fmla="*/ 2336800 w 2794000"/>
              <a:gd name="connsiteY58" fmla="*/ 186267 h 2336800"/>
              <a:gd name="connsiteX59" fmla="*/ 2269067 w 2794000"/>
              <a:gd name="connsiteY59" fmla="*/ 118533 h 2336800"/>
              <a:gd name="connsiteX60" fmla="*/ 2218267 w 2794000"/>
              <a:gd name="connsiteY60" fmla="*/ 84667 h 2336800"/>
              <a:gd name="connsiteX61" fmla="*/ 2167467 w 2794000"/>
              <a:gd name="connsiteY61" fmla="*/ 33867 h 2336800"/>
              <a:gd name="connsiteX62" fmla="*/ 2065867 w 2794000"/>
              <a:gd name="connsiteY62" fmla="*/ 0 h 2336800"/>
              <a:gd name="connsiteX63" fmla="*/ 1676400 w 2794000"/>
              <a:gd name="connsiteY63" fmla="*/ 16933 h 2336800"/>
              <a:gd name="connsiteX64" fmla="*/ 1439333 w 2794000"/>
              <a:gd name="connsiteY64" fmla="*/ 84667 h 2336800"/>
              <a:gd name="connsiteX65" fmla="*/ 1388533 w 2794000"/>
              <a:gd name="connsiteY65" fmla="*/ 118533 h 2336800"/>
              <a:gd name="connsiteX66" fmla="*/ 1286933 w 2794000"/>
              <a:gd name="connsiteY66" fmla="*/ 169333 h 2336800"/>
              <a:gd name="connsiteX67" fmla="*/ 1270000 w 2794000"/>
              <a:gd name="connsiteY67" fmla="*/ 20320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794000" h="2336800">
                <a:moveTo>
                  <a:pt x="1591733" y="135467"/>
                </a:moveTo>
                <a:cubicBezTo>
                  <a:pt x="1552222" y="141111"/>
                  <a:pt x="1513076" y="150703"/>
                  <a:pt x="1473200" y="152400"/>
                </a:cubicBezTo>
                <a:cubicBezTo>
                  <a:pt x="1247556" y="162002"/>
                  <a:pt x="1021492" y="159305"/>
                  <a:pt x="795867" y="169333"/>
                </a:cubicBezTo>
                <a:cubicBezTo>
                  <a:pt x="767114" y="170611"/>
                  <a:pt x="739296" y="180023"/>
                  <a:pt x="711200" y="186267"/>
                </a:cubicBezTo>
                <a:cubicBezTo>
                  <a:pt x="647410" y="200443"/>
                  <a:pt x="649240" y="201276"/>
                  <a:pt x="592667" y="220133"/>
                </a:cubicBezTo>
                <a:cubicBezTo>
                  <a:pt x="512165" y="273802"/>
                  <a:pt x="561173" y="247565"/>
                  <a:pt x="440267" y="287867"/>
                </a:cubicBezTo>
                <a:lnTo>
                  <a:pt x="389467" y="304800"/>
                </a:lnTo>
                <a:lnTo>
                  <a:pt x="338667" y="321733"/>
                </a:lnTo>
                <a:cubicBezTo>
                  <a:pt x="321734" y="333022"/>
                  <a:pt x="302258" y="341209"/>
                  <a:pt x="287867" y="355600"/>
                </a:cubicBezTo>
                <a:cubicBezTo>
                  <a:pt x="273476" y="369991"/>
                  <a:pt x="269892" y="393687"/>
                  <a:pt x="254000" y="406400"/>
                </a:cubicBezTo>
                <a:cubicBezTo>
                  <a:pt x="240062" y="417550"/>
                  <a:pt x="220133" y="417689"/>
                  <a:pt x="203200" y="423333"/>
                </a:cubicBezTo>
                <a:cubicBezTo>
                  <a:pt x="121465" y="545936"/>
                  <a:pt x="153670" y="488527"/>
                  <a:pt x="101600" y="592667"/>
                </a:cubicBezTo>
                <a:cubicBezTo>
                  <a:pt x="52987" y="787123"/>
                  <a:pt x="120964" y="547485"/>
                  <a:pt x="50800" y="711200"/>
                </a:cubicBezTo>
                <a:cubicBezTo>
                  <a:pt x="33418" y="751758"/>
                  <a:pt x="21327" y="868907"/>
                  <a:pt x="16933" y="897467"/>
                </a:cubicBezTo>
                <a:cubicBezTo>
                  <a:pt x="11712" y="931402"/>
                  <a:pt x="5644" y="965200"/>
                  <a:pt x="0" y="999067"/>
                </a:cubicBezTo>
                <a:cubicBezTo>
                  <a:pt x="5644" y="1111956"/>
                  <a:pt x="7141" y="1225128"/>
                  <a:pt x="16933" y="1337733"/>
                </a:cubicBezTo>
                <a:cubicBezTo>
                  <a:pt x="18479" y="1355515"/>
                  <a:pt x="29538" y="1371217"/>
                  <a:pt x="33867" y="1388533"/>
                </a:cubicBezTo>
                <a:cubicBezTo>
                  <a:pt x="38689" y="1407821"/>
                  <a:pt x="57303" y="1516597"/>
                  <a:pt x="67733" y="1540933"/>
                </a:cubicBezTo>
                <a:cubicBezTo>
                  <a:pt x="75750" y="1559639"/>
                  <a:pt x="90311" y="1574800"/>
                  <a:pt x="101600" y="1591733"/>
                </a:cubicBezTo>
                <a:cubicBezTo>
                  <a:pt x="121584" y="1651685"/>
                  <a:pt x="117525" y="1647493"/>
                  <a:pt x="152400" y="1710267"/>
                </a:cubicBezTo>
                <a:cubicBezTo>
                  <a:pt x="168384" y="1739037"/>
                  <a:pt x="182359" y="1769460"/>
                  <a:pt x="203200" y="1794933"/>
                </a:cubicBezTo>
                <a:cubicBezTo>
                  <a:pt x="233529" y="1832001"/>
                  <a:pt x="270933" y="1862666"/>
                  <a:pt x="304800" y="1896533"/>
                </a:cubicBezTo>
                <a:cubicBezTo>
                  <a:pt x="321733" y="1913466"/>
                  <a:pt x="335675" y="1934049"/>
                  <a:pt x="355600" y="1947333"/>
                </a:cubicBezTo>
                <a:lnTo>
                  <a:pt x="558800" y="2082800"/>
                </a:lnTo>
                <a:lnTo>
                  <a:pt x="660400" y="2150533"/>
                </a:lnTo>
                <a:cubicBezTo>
                  <a:pt x="677333" y="2161822"/>
                  <a:pt x="691893" y="2177964"/>
                  <a:pt x="711200" y="2184400"/>
                </a:cubicBezTo>
                <a:lnTo>
                  <a:pt x="762000" y="2201333"/>
                </a:lnTo>
                <a:cubicBezTo>
                  <a:pt x="842502" y="2255002"/>
                  <a:pt x="793494" y="2228765"/>
                  <a:pt x="914400" y="2269067"/>
                </a:cubicBezTo>
                <a:lnTo>
                  <a:pt x="1016000" y="2302933"/>
                </a:lnTo>
                <a:cubicBezTo>
                  <a:pt x="1032933" y="2308578"/>
                  <a:pt x="1049484" y="2315538"/>
                  <a:pt x="1066800" y="2319867"/>
                </a:cubicBezTo>
                <a:lnTo>
                  <a:pt x="1134533" y="2336800"/>
                </a:lnTo>
                <a:cubicBezTo>
                  <a:pt x="1275644" y="2331156"/>
                  <a:pt x="1417002" y="2329929"/>
                  <a:pt x="1557867" y="2319867"/>
                </a:cubicBezTo>
                <a:cubicBezTo>
                  <a:pt x="1575671" y="2318595"/>
                  <a:pt x="1591243" y="2306805"/>
                  <a:pt x="1608667" y="2302933"/>
                </a:cubicBezTo>
                <a:cubicBezTo>
                  <a:pt x="1744534" y="2272740"/>
                  <a:pt x="1671673" y="2299883"/>
                  <a:pt x="1794933" y="2269067"/>
                </a:cubicBezTo>
                <a:cubicBezTo>
                  <a:pt x="2003204" y="2216999"/>
                  <a:pt x="1618343" y="2297610"/>
                  <a:pt x="1930400" y="2235200"/>
                </a:cubicBezTo>
                <a:cubicBezTo>
                  <a:pt x="2118976" y="2140910"/>
                  <a:pt x="1881422" y="2253567"/>
                  <a:pt x="2065867" y="2184400"/>
                </a:cubicBezTo>
                <a:cubicBezTo>
                  <a:pt x="2089502" y="2175537"/>
                  <a:pt x="2110398" y="2160477"/>
                  <a:pt x="2133600" y="2150533"/>
                </a:cubicBezTo>
                <a:cubicBezTo>
                  <a:pt x="2150006" y="2143502"/>
                  <a:pt x="2168151" y="2140986"/>
                  <a:pt x="2184400" y="2133600"/>
                </a:cubicBezTo>
                <a:cubicBezTo>
                  <a:pt x="2230360" y="2112709"/>
                  <a:pt x="2277861" y="2093872"/>
                  <a:pt x="2319867" y="2065867"/>
                </a:cubicBezTo>
                <a:cubicBezTo>
                  <a:pt x="2353734" y="2043289"/>
                  <a:pt x="2388905" y="2022555"/>
                  <a:pt x="2421467" y="1998133"/>
                </a:cubicBezTo>
                <a:cubicBezTo>
                  <a:pt x="2444045" y="1981200"/>
                  <a:pt x="2466080" y="1963517"/>
                  <a:pt x="2489200" y="1947333"/>
                </a:cubicBezTo>
                <a:cubicBezTo>
                  <a:pt x="2564724" y="1894466"/>
                  <a:pt x="2589084" y="1891819"/>
                  <a:pt x="2641600" y="1828800"/>
                </a:cubicBezTo>
                <a:cubicBezTo>
                  <a:pt x="2654629" y="1813166"/>
                  <a:pt x="2664178" y="1794933"/>
                  <a:pt x="2675467" y="1778000"/>
                </a:cubicBezTo>
                <a:cubicBezTo>
                  <a:pt x="2681111" y="1761067"/>
                  <a:pt x="2684418" y="1743165"/>
                  <a:pt x="2692400" y="1727200"/>
                </a:cubicBezTo>
                <a:cubicBezTo>
                  <a:pt x="2701501" y="1708997"/>
                  <a:pt x="2719312" y="1695526"/>
                  <a:pt x="2726267" y="1676400"/>
                </a:cubicBezTo>
                <a:cubicBezTo>
                  <a:pt x="2742173" y="1632657"/>
                  <a:pt x="2745414" y="1585090"/>
                  <a:pt x="2760133" y="1540933"/>
                </a:cubicBezTo>
                <a:cubicBezTo>
                  <a:pt x="2786169" y="1462829"/>
                  <a:pt x="2773566" y="1507636"/>
                  <a:pt x="2794000" y="1405467"/>
                </a:cubicBezTo>
                <a:cubicBezTo>
                  <a:pt x="2788356" y="1298222"/>
                  <a:pt x="2786790" y="1190685"/>
                  <a:pt x="2777067" y="1083733"/>
                </a:cubicBezTo>
                <a:cubicBezTo>
                  <a:pt x="2775451" y="1065957"/>
                  <a:pt x="2764462" y="1050249"/>
                  <a:pt x="2760133" y="1032933"/>
                </a:cubicBezTo>
                <a:cubicBezTo>
                  <a:pt x="2753153" y="1005011"/>
                  <a:pt x="2750180" y="976189"/>
                  <a:pt x="2743200" y="948267"/>
                </a:cubicBezTo>
                <a:cubicBezTo>
                  <a:pt x="2731309" y="900702"/>
                  <a:pt x="2707941" y="859424"/>
                  <a:pt x="2692400" y="812800"/>
                </a:cubicBezTo>
                <a:cubicBezTo>
                  <a:pt x="2670912" y="748335"/>
                  <a:pt x="2683000" y="751358"/>
                  <a:pt x="2658533" y="694267"/>
                </a:cubicBezTo>
                <a:cubicBezTo>
                  <a:pt x="2648589" y="671065"/>
                  <a:pt x="2633530" y="650169"/>
                  <a:pt x="2624667" y="626533"/>
                </a:cubicBezTo>
                <a:cubicBezTo>
                  <a:pt x="2616495" y="604742"/>
                  <a:pt x="2615905" y="580591"/>
                  <a:pt x="2607733" y="558800"/>
                </a:cubicBezTo>
                <a:cubicBezTo>
                  <a:pt x="2585416" y="499287"/>
                  <a:pt x="2539896" y="440112"/>
                  <a:pt x="2506133" y="389467"/>
                </a:cubicBezTo>
                <a:cubicBezTo>
                  <a:pt x="2494844" y="372534"/>
                  <a:pt x="2484478" y="354948"/>
                  <a:pt x="2472267" y="338667"/>
                </a:cubicBezTo>
                <a:cubicBezTo>
                  <a:pt x="2455334" y="316089"/>
                  <a:pt x="2437871" y="293899"/>
                  <a:pt x="2421467" y="270933"/>
                </a:cubicBezTo>
                <a:cubicBezTo>
                  <a:pt x="2409638" y="254372"/>
                  <a:pt x="2401991" y="234524"/>
                  <a:pt x="2387600" y="220133"/>
                </a:cubicBezTo>
                <a:cubicBezTo>
                  <a:pt x="2373209" y="205743"/>
                  <a:pt x="2352252" y="199511"/>
                  <a:pt x="2336800" y="186267"/>
                </a:cubicBezTo>
                <a:cubicBezTo>
                  <a:pt x="2312557" y="165487"/>
                  <a:pt x="2293310" y="139313"/>
                  <a:pt x="2269067" y="118533"/>
                </a:cubicBezTo>
                <a:cubicBezTo>
                  <a:pt x="2253615" y="105289"/>
                  <a:pt x="2233901" y="97695"/>
                  <a:pt x="2218267" y="84667"/>
                </a:cubicBezTo>
                <a:cubicBezTo>
                  <a:pt x="2199870" y="69336"/>
                  <a:pt x="2188401" y="45497"/>
                  <a:pt x="2167467" y="33867"/>
                </a:cubicBezTo>
                <a:cubicBezTo>
                  <a:pt x="2136261" y="16530"/>
                  <a:pt x="2065867" y="0"/>
                  <a:pt x="2065867" y="0"/>
                </a:cubicBezTo>
                <a:cubicBezTo>
                  <a:pt x="1936045" y="5644"/>
                  <a:pt x="1805741" y="4416"/>
                  <a:pt x="1676400" y="16933"/>
                </a:cubicBezTo>
                <a:cubicBezTo>
                  <a:pt x="1663191" y="18211"/>
                  <a:pt x="1464760" y="67716"/>
                  <a:pt x="1439333" y="84667"/>
                </a:cubicBezTo>
                <a:cubicBezTo>
                  <a:pt x="1422400" y="95956"/>
                  <a:pt x="1406736" y="109432"/>
                  <a:pt x="1388533" y="118533"/>
                </a:cubicBezTo>
                <a:cubicBezTo>
                  <a:pt x="1333448" y="146076"/>
                  <a:pt x="1335457" y="120809"/>
                  <a:pt x="1286933" y="169333"/>
                </a:cubicBezTo>
                <a:cubicBezTo>
                  <a:pt x="1278008" y="178258"/>
                  <a:pt x="1275644" y="191911"/>
                  <a:pt x="1270000" y="203200"/>
                </a:cubicBez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9288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am y </a:t>
            </a:r>
            <a:r>
              <a:rPr lang="en-US" sz="2400" dirty="0" err="1"/>
              <a:t>teulu</a:t>
            </a:r>
            <a:r>
              <a:rPr lang="en-US" sz="2400" dirty="0"/>
              <a:t> (</a:t>
            </a:r>
            <a:r>
              <a:rPr lang="en-US" sz="2400" dirty="0" err="1"/>
              <a:t>sleid</a:t>
            </a:r>
            <a:r>
              <a:rPr lang="en-US" sz="2400" dirty="0"/>
              <a:t> 27).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pasbort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Ysgrifennwch</a:t>
            </a:r>
            <a:r>
              <a:rPr lang="en-US" sz="2400" dirty="0"/>
              <a:t> </a:t>
            </a:r>
            <a:r>
              <a:rPr lang="en-US" sz="2400" dirty="0" err="1"/>
              <a:t>hunan</a:t>
            </a:r>
            <a:r>
              <a:rPr lang="en-US" sz="2400" dirty="0"/>
              <a:t> </a:t>
            </a:r>
            <a:r>
              <a:rPr lang="en-US" sz="2400" dirty="0" err="1"/>
              <a:t>bortread</a:t>
            </a:r>
            <a:r>
              <a:rPr lang="en-US" sz="2400" dirty="0"/>
              <a:t> YN GYMRAEG!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452431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about the family (slide 27).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your passport.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Write a self portrait YN GYMRAEG!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 task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9634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081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ED1B758-33F1-9547-8AA3-43620306A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33" y="347133"/>
            <a:ext cx="6223000" cy="62230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DC9339-E85F-8142-BC6A-5445514581E9}"/>
              </a:ext>
            </a:extLst>
          </p:cNvPr>
          <p:cNvSpPr txBox="1"/>
          <p:nvPr/>
        </p:nvSpPr>
        <p:spPr>
          <a:xfrm>
            <a:off x="6587067" y="886089"/>
            <a:ext cx="5300132" cy="422423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4800" b="1" dirty="0">
                <a:solidFill>
                  <a:srgbClr val="FFC000"/>
                </a:solidFill>
              </a:rPr>
              <a:t>5.1.2021 @ 9 am</a:t>
            </a:r>
            <a:endParaRPr lang="en-US" sz="4000" b="1" dirty="0">
              <a:solidFill>
                <a:srgbClr val="FFC000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9558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2197</TotalTime>
  <Words>2040</Words>
  <Application>Microsoft Macintosh PowerPoint</Application>
  <PresentationFormat>Widescreen</PresentationFormat>
  <Paragraphs>477</Paragraphs>
  <Slides>43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5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Cooper Black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Amser cofrestru ...              Registration time ... </vt:lpstr>
      <vt:lpstr>Welsh Language Competency Framework for Teachers.</vt:lpstr>
      <vt:lpstr>What to include?  Part 1</vt:lpstr>
      <vt:lpstr>What to include?  Part 2</vt:lpstr>
      <vt:lpstr>How to submit?</vt:lpstr>
      <vt:lpstr>Submission date: </vt:lpstr>
      <vt:lpstr>PowerPoint Presentation</vt:lpstr>
      <vt:lpstr>Tai a Chartrefi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175</cp:revision>
  <cp:lastPrinted>2020-10-12T18:34:26Z</cp:lastPrinted>
  <dcterms:created xsi:type="dcterms:W3CDTF">2020-09-11T11:29:22Z</dcterms:created>
  <dcterms:modified xsi:type="dcterms:W3CDTF">2020-11-30T15:52:31Z</dcterms:modified>
</cp:coreProperties>
</file>