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9" r:id="rId8"/>
    <p:sldId id="262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8"/>
    <p:restoredTop sz="94615"/>
  </p:normalViewPr>
  <p:slideViewPr>
    <p:cSldViewPr snapToObjects="1">
      <p:cViewPr varScale="1">
        <p:scale>
          <a:sx n="83" d="100"/>
          <a:sy n="83" d="100"/>
        </p:scale>
        <p:origin x="872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Research Methods: TRSK5001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Narrative Criticism</a:t>
            </a:r>
            <a:r>
              <a:rPr lang="en-US" dirty="0" smtClean="0"/>
              <a:t>: </a:t>
            </a:r>
            <a:endParaRPr lang="en-US" dirty="0" smtClean="0"/>
          </a:p>
          <a:p>
            <a:r>
              <a:rPr lang="en-US" dirty="0" smtClean="0"/>
              <a:t>The Case of John’s Gospel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Text of the Gospel of John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652610"/>
            <a:ext cx="3168352" cy="3013447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330710"/>
            <a:ext cx="3492500" cy="2324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204864"/>
            <a:ext cx="3312368" cy="366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2192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 and Narrative Criticism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Narrative critics are not interested in finding answers to questions about:</a:t>
            </a:r>
          </a:p>
          <a:p>
            <a:r>
              <a:rPr lang="en-US" dirty="0">
                <a:solidFill>
                  <a:srgbClr val="FFFF00"/>
                </a:solidFill>
              </a:rPr>
              <a:t>H</a:t>
            </a:r>
            <a:r>
              <a:rPr lang="en-US" dirty="0" smtClean="0">
                <a:solidFill>
                  <a:srgbClr val="FFFF00"/>
                </a:solidFill>
              </a:rPr>
              <a:t>istorical author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Historical reliability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Sources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Original audience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Theological purpose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Interest in appreciating John as a work of literature.</a:t>
            </a:r>
          </a:p>
          <a:p>
            <a:r>
              <a:rPr lang="en-US" dirty="0" smtClean="0"/>
              <a:t>Focus on the process of reading.</a:t>
            </a:r>
          </a:p>
          <a:p>
            <a:r>
              <a:rPr lang="en-US" dirty="0" smtClean="0"/>
              <a:t>Reading of text in sequence; all parts related to the whole.</a:t>
            </a:r>
          </a:p>
          <a:p>
            <a:r>
              <a:rPr lang="en-US" dirty="0" smtClean="0"/>
              <a:t>Emphasis on literary unity.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018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 as Literature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844824"/>
            <a:ext cx="3528392" cy="4392488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John lends itself to an examination of its ‘aesthetic qualities’.</a:t>
            </a:r>
          </a:p>
          <a:p>
            <a:r>
              <a:rPr lang="en-US" dirty="0" smtClean="0"/>
              <a:t>Important study by Alan Culpepper (</a:t>
            </a:r>
            <a:r>
              <a:rPr lang="en-US" i="1" dirty="0" smtClean="0"/>
              <a:t>Anatomy of the Fourth Gospel, </a:t>
            </a:r>
            <a:r>
              <a:rPr lang="en-US" dirty="0" smtClean="0"/>
              <a:t>1983), focusing on the narrative qualities of John’s Gospel and of communication between narrator and reader.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584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Narrative Techniques and Terms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rgbClr val="FFFF00"/>
                </a:solidFill>
              </a:rPr>
              <a:t>Narrator</a:t>
            </a:r>
          </a:p>
          <a:p>
            <a:pPr marL="0" indent="0">
              <a:buNone/>
            </a:pPr>
            <a:endParaRPr lang="en-US" dirty="0" smtClean="0">
              <a:solidFill>
                <a:srgbClr val="FFFF00"/>
              </a:solidFill>
            </a:endParaRPr>
          </a:p>
          <a:p>
            <a:r>
              <a:rPr lang="en-US" dirty="0" smtClean="0">
                <a:solidFill>
                  <a:srgbClr val="FFFF00"/>
                </a:solidFill>
              </a:rPr>
              <a:t>Context</a:t>
            </a:r>
          </a:p>
          <a:p>
            <a:pPr marL="0" indent="0">
              <a:buNone/>
            </a:pPr>
            <a:endParaRPr lang="en-US" dirty="0" smtClean="0">
              <a:solidFill>
                <a:srgbClr val="FFFF00"/>
              </a:solidFill>
            </a:endParaRPr>
          </a:p>
          <a:p>
            <a:r>
              <a:rPr lang="en-US" dirty="0" smtClean="0">
                <a:solidFill>
                  <a:srgbClr val="FFFF00"/>
                </a:solidFill>
              </a:rPr>
              <a:t>Structure</a:t>
            </a:r>
          </a:p>
          <a:p>
            <a:endParaRPr lang="en-US" dirty="0" smtClean="0">
              <a:solidFill>
                <a:srgbClr val="FFFF00"/>
              </a:solidFill>
            </a:endParaRPr>
          </a:p>
          <a:p>
            <a:r>
              <a:rPr lang="en-US" dirty="0" smtClean="0">
                <a:solidFill>
                  <a:srgbClr val="FFFF00"/>
                </a:solidFill>
              </a:rPr>
              <a:t>Form</a:t>
            </a:r>
          </a:p>
          <a:p>
            <a:endParaRPr lang="en-US" dirty="0" smtClean="0">
              <a:solidFill>
                <a:srgbClr val="FFFF00"/>
              </a:solidFill>
            </a:endParaRPr>
          </a:p>
          <a:p>
            <a:r>
              <a:rPr lang="en-US" dirty="0" smtClean="0">
                <a:solidFill>
                  <a:srgbClr val="FFFF00"/>
                </a:solidFill>
              </a:rPr>
              <a:t>Irony</a:t>
            </a:r>
          </a:p>
          <a:p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rgbClr val="FFFF00"/>
                </a:solidFill>
              </a:rPr>
              <a:t>Point of view</a:t>
            </a:r>
          </a:p>
          <a:p>
            <a:endParaRPr lang="en-US" dirty="0">
              <a:solidFill>
                <a:srgbClr val="FFFF00"/>
              </a:solidFill>
            </a:endParaRPr>
          </a:p>
          <a:p>
            <a:r>
              <a:rPr lang="en-US" dirty="0" smtClean="0">
                <a:solidFill>
                  <a:srgbClr val="FFFF00"/>
                </a:solidFill>
              </a:rPr>
              <a:t>Time</a:t>
            </a:r>
          </a:p>
          <a:p>
            <a:endParaRPr lang="en-US" dirty="0">
              <a:solidFill>
                <a:srgbClr val="FFFF00"/>
              </a:solidFill>
            </a:endParaRPr>
          </a:p>
          <a:p>
            <a:r>
              <a:rPr lang="en-US" dirty="0" smtClean="0">
                <a:solidFill>
                  <a:srgbClr val="FFFF00"/>
                </a:solidFill>
              </a:rPr>
              <a:t>Plot and plot-type</a:t>
            </a:r>
          </a:p>
          <a:p>
            <a:endParaRPr lang="en-US" dirty="0">
              <a:solidFill>
                <a:srgbClr val="FFFF00"/>
              </a:solidFill>
            </a:endParaRPr>
          </a:p>
          <a:p>
            <a:r>
              <a:rPr lang="en-US" dirty="0" smtClean="0">
                <a:solidFill>
                  <a:srgbClr val="FFFF00"/>
                </a:solidFill>
              </a:rPr>
              <a:t>Characterization</a:t>
            </a:r>
          </a:p>
          <a:p>
            <a:endParaRPr lang="en-US" dirty="0">
              <a:solidFill>
                <a:srgbClr val="FFFF00"/>
              </a:solidFill>
            </a:endParaRPr>
          </a:p>
          <a:p>
            <a:r>
              <a:rPr lang="en-US" dirty="0" smtClean="0">
                <a:solidFill>
                  <a:srgbClr val="FFFF00"/>
                </a:solidFill>
              </a:rPr>
              <a:t>Setting</a:t>
            </a:r>
            <a:endParaRPr lang="en-US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7214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Literary Dynamics of John’s Gospel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	Context</a:t>
            </a:r>
            <a:r>
              <a:rPr lang="en-US" dirty="0" smtClean="0"/>
              <a:t> – what precedes and what follows a 	scene.</a:t>
            </a:r>
          </a:p>
          <a:p>
            <a:pPr marL="0" indent="0">
              <a:buNone/>
            </a:pPr>
            <a:r>
              <a:rPr lang="en-US" dirty="0" smtClean="0"/>
              <a:t>	</a:t>
            </a:r>
            <a:r>
              <a:rPr lang="en-US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John the Baptist (1:6-9):</a:t>
            </a:r>
          </a:p>
          <a:p>
            <a:pPr lvl="1"/>
            <a:r>
              <a:rPr lang="en-US" dirty="0" smtClean="0">
                <a:solidFill>
                  <a:srgbClr val="FFFF00"/>
                </a:solidFill>
              </a:rPr>
              <a:t>He is not the light</a:t>
            </a:r>
          </a:p>
          <a:p>
            <a:pPr lvl="1"/>
            <a:r>
              <a:rPr lang="en-US" dirty="0" smtClean="0">
                <a:solidFill>
                  <a:srgbClr val="FFFF00"/>
                </a:solidFill>
              </a:rPr>
              <a:t>He comes to testify to the light</a:t>
            </a:r>
          </a:p>
          <a:p>
            <a:pPr lvl="1"/>
            <a:r>
              <a:rPr lang="en-US" dirty="0" smtClean="0">
                <a:solidFill>
                  <a:srgbClr val="FFFF00"/>
                </a:solidFill>
              </a:rPr>
              <a:t>Through his testimony all might come to believe</a:t>
            </a:r>
          </a:p>
          <a:p>
            <a:pPr marL="457200" lvl="1" indent="0">
              <a:buNone/>
            </a:pPr>
            <a:r>
              <a:rPr lang="en-US" dirty="0" smtClean="0"/>
              <a:t>These statements are ‘fulfilled’ in the next scenes (1:19-42)where John says:</a:t>
            </a:r>
            <a:endParaRPr lang="en-US" sz="2300" dirty="0" smtClean="0">
              <a:solidFill>
                <a:srgbClr val="FFFF00"/>
              </a:solidFill>
            </a:endParaRPr>
          </a:p>
          <a:p>
            <a:pPr lvl="1"/>
            <a:r>
              <a:rPr lang="en-US" sz="2300" dirty="0" smtClean="0">
                <a:solidFill>
                  <a:srgbClr val="FFFF00"/>
                </a:solidFill>
              </a:rPr>
              <a:t>I am not the Christ (1:19-28)</a:t>
            </a:r>
          </a:p>
          <a:p>
            <a:pPr lvl="1">
              <a:buFontTx/>
              <a:buChar char="-"/>
            </a:pPr>
            <a:r>
              <a:rPr lang="en-US" sz="2300" dirty="0" smtClean="0">
                <a:solidFill>
                  <a:srgbClr val="FFFF00"/>
                </a:solidFill>
              </a:rPr>
              <a:t>‘Behold, the Lamb of God’ (1:29-34)</a:t>
            </a:r>
          </a:p>
          <a:p>
            <a:pPr lvl="1">
              <a:buFontTx/>
              <a:buChar char="-"/>
            </a:pPr>
            <a:r>
              <a:rPr lang="en-US" sz="2300" dirty="0" smtClean="0">
                <a:solidFill>
                  <a:srgbClr val="FFFF00"/>
                </a:solidFill>
              </a:rPr>
              <a:t>His disciples follow Jesus as a result of John’s testimony</a:t>
            </a:r>
          </a:p>
          <a:p>
            <a:pPr marL="457200" lvl="1" indent="0">
              <a:buNone/>
            </a:pPr>
            <a:endParaRPr lang="en-US" dirty="0" smtClean="0"/>
          </a:p>
          <a:p>
            <a:pPr marL="457200" lvl="1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38038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Literary Dynamics of John’s Gospel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	</a:t>
            </a:r>
            <a:endParaRPr lang="en-US" dirty="0" smtClean="0"/>
          </a:p>
          <a:p>
            <a:pPr marL="457200" lvl="1" indent="0">
              <a:buNone/>
            </a:pP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539552" y="1600200"/>
            <a:ext cx="8147248" cy="452596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Form </a:t>
            </a:r>
            <a:r>
              <a:rPr lang="en-US" dirty="0" smtClean="0"/>
              <a:t>- passages with distinct literary forms (genres):</a:t>
            </a:r>
          </a:p>
          <a:p>
            <a:pPr>
              <a:buFontTx/>
              <a:buChar char="-"/>
            </a:pPr>
            <a:r>
              <a:rPr lang="en-US" dirty="0" smtClean="0"/>
              <a:t>prologue</a:t>
            </a:r>
          </a:p>
          <a:p>
            <a:pPr>
              <a:buFontTx/>
              <a:buChar char="-"/>
            </a:pPr>
            <a:r>
              <a:rPr lang="en-US" dirty="0" smtClean="0"/>
              <a:t>parables/riddles</a:t>
            </a:r>
          </a:p>
          <a:p>
            <a:pPr>
              <a:buFontTx/>
              <a:buChar char="-"/>
            </a:pPr>
            <a:r>
              <a:rPr lang="en-US" dirty="0" smtClean="0"/>
              <a:t>sermons/homilies</a:t>
            </a:r>
          </a:p>
          <a:p>
            <a:pPr>
              <a:buFontTx/>
              <a:buChar char="-"/>
            </a:pPr>
            <a:r>
              <a:rPr lang="en-US" dirty="0" smtClean="0"/>
              <a:t>farewell discourse</a:t>
            </a:r>
          </a:p>
          <a:p>
            <a:pPr>
              <a:buFontTx/>
              <a:buChar char="-"/>
            </a:pPr>
            <a:r>
              <a:rPr lang="en-US" dirty="0" smtClean="0"/>
              <a:t>trial scenes: elements of conflict control the plot to prompt readers to decide on whose side they belong.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FF00"/>
                </a:solidFill>
              </a:rPr>
              <a:t>John’s story is an ‘ironic trial’: Jesus is the one on trial, falsely accused by ‘the Jews’, but he is in fact both judge and witness.</a:t>
            </a:r>
            <a:endParaRPr lang="en-US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8907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John’s Plot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Beginning, middle and end – dynamic plot</a:t>
            </a:r>
          </a:p>
          <a:p>
            <a:r>
              <a:rPr lang="en-US" dirty="0" smtClean="0"/>
              <a:t>11:1-44: Raising of Lazarus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>
                <a:solidFill>
                  <a:srgbClr val="FFFF00"/>
                </a:solidFill>
              </a:rPr>
              <a:t>- Jesus is initially outside 	Judaea (11:1-16)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FF00"/>
                </a:solidFill>
              </a:rPr>
              <a:t>	- He is then outside the 	village of Bethany 	(11:17-37)</a:t>
            </a:r>
          </a:p>
          <a:p>
            <a:pPr marL="0" indent="0">
              <a:buNone/>
            </a:pPr>
            <a:r>
              <a:rPr lang="en-US" dirty="0">
                <a:solidFill>
                  <a:srgbClr val="FFFF00"/>
                </a:solidFill>
              </a:rPr>
              <a:t>	</a:t>
            </a:r>
            <a:r>
              <a:rPr lang="en-US" dirty="0" smtClean="0">
                <a:solidFill>
                  <a:srgbClr val="FFFF00"/>
                </a:solidFill>
              </a:rPr>
              <a:t>- He is outside the tomb 	from which Lazarus 	emerges (11:38-44)</a:t>
            </a:r>
            <a:endParaRPr lang="en-US" dirty="0">
              <a:solidFill>
                <a:srgbClr val="FFFF00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362471"/>
            <a:ext cx="3742804" cy="5001419"/>
          </a:xfrm>
        </p:spPr>
      </p:pic>
    </p:spTree>
    <p:extLst>
      <p:ext uri="{BB962C8B-B14F-4D97-AF65-F5344CB8AC3E}">
        <p14:creationId xmlns:p14="http://schemas.microsoft.com/office/powerpoint/2010/main" val="1524483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‘Time’ in John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Organisation</a:t>
            </a:r>
            <a:r>
              <a:rPr lang="en-US" dirty="0" smtClean="0"/>
              <a:t> of events into temporal sequence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Narrative time: </a:t>
            </a:r>
            <a:r>
              <a:rPr lang="en-US" dirty="0" smtClean="0"/>
              <a:t>the time it takes to read a narrative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Story time</a:t>
            </a:r>
            <a:r>
              <a:rPr lang="en-US" dirty="0" smtClean="0"/>
              <a:t>: the time sequence within the narrative itself.</a:t>
            </a:r>
          </a:p>
          <a:p>
            <a:r>
              <a:rPr lang="en-US" sz="2600" dirty="0" smtClean="0">
                <a:solidFill>
                  <a:srgbClr val="FFC000"/>
                </a:solidFill>
              </a:rPr>
              <a:t>12 chapters to cover a period of 2-3 years (John 1-12)</a:t>
            </a:r>
          </a:p>
          <a:p>
            <a:r>
              <a:rPr lang="en-US" sz="2600" dirty="0" smtClean="0">
                <a:solidFill>
                  <a:srgbClr val="FFC000"/>
                </a:solidFill>
              </a:rPr>
              <a:t>7 chapters to cover a period of 24 hours (John 13-19).</a:t>
            </a:r>
          </a:p>
          <a:p>
            <a:endParaRPr lang="en-US" dirty="0" smtClean="0"/>
          </a:p>
          <a:p>
            <a:r>
              <a:rPr lang="en-US" dirty="0" smtClean="0"/>
              <a:t>Use of flashback (</a:t>
            </a:r>
            <a:r>
              <a:rPr lang="en-US" i="1" dirty="0" err="1" smtClean="0"/>
              <a:t>analepsis</a:t>
            </a:r>
            <a:r>
              <a:rPr lang="en-US" dirty="0" smtClean="0"/>
              <a:t>) and flash-forward </a:t>
            </a:r>
            <a:r>
              <a:rPr lang="en-US" i="1" dirty="0" smtClean="0"/>
              <a:t>(</a:t>
            </a:r>
            <a:r>
              <a:rPr lang="en-US" dirty="0" smtClean="0"/>
              <a:t>prolepsis):</a:t>
            </a:r>
          </a:p>
          <a:p>
            <a:pPr lvl="1"/>
            <a:r>
              <a:rPr lang="en-US" dirty="0" smtClean="0">
                <a:solidFill>
                  <a:srgbClr val="FFC000"/>
                </a:solidFill>
              </a:rPr>
              <a:t>Whom do you seek? (1:38) – Jesus to the disciples</a:t>
            </a:r>
          </a:p>
          <a:p>
            <a:pPr lvl="1"/>
            <a:r>
              <a:rPr lang="en-US" dirty="0" smtClean="0">
                <a:solidFill>
                  <a:srgbClr val="FFC000"/>
                </a:solidFill>
              </a:rPr>
              <a:t>Same question to those who come to arrest Jesus (18:4)</a:t>
            </a:r>
          </a:p>
          <a:p>
            <a:pPr lvl="1"/>
            <a:r>
              <a:rPr lang="en-US" dirty="0" smtClean="0">
                <a:solidFill>
                  <a:srgbClr val="FFC000"/>
                </a:solidFill>
              </a:rPr>
              <a:t>Jesus to Mary Magdalene after his resurrection (20:15)</a:t>
            </a:r>
          </a:p>
          <a:p>
            <a:pPr marL="457200" lvl="1" indent="0">
              <a:buNone/>
            </a:pPr>
            <a:r>
              <a:rPr lang="en-US" sz="3600" dirty="0" smtClean="0"/>
              <a:t>Focus of the Gospel on the ‘quest’ for Jesus.</a:t>
            </a:r>
          </a:p>
        </p:txBody>
      </p:sp>
    </p:spTree>
    <p:extLst>
      <p:ext uri="{BB962C8B-B14F-4D97-AF65-F5344CB8AC3E}">
        <p14:creationId xmlns:p14="http://schemas.microsoft.com/office/powerpoint/2010/main" val="16857515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Characterization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00200"/>
            <a:ext cx="3898776" cy="4205064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5040560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How do authors describe characters?</a:t>
            </a:r>
          </a:p>
          <a:p>
            <a:r>
              <a:rPr lang="en-US" dirty="0" smtClean="0"/>
              <a:t>‘Flat’ and ‘round’ characters (E.M. Forster). Contrast Peter and ‘the Pharisees’.</a:t>
            </a:r>
          </a:p>
          <a:p>
            <a:r>
              <a:rPr lang="en-US" dirty="0" smtClean="0">
                <a:solidFill>
                  <a:srgbClr val="FFC000"/>
                </a:solidFill>
              </a:rPr>
              <a:t>Motives and attitudes often implied through speech and action.</a:t>
            </a:r>
          </a:p>
          <a:p>
            <a:r>
              <a:rPr lang="en-US" dirty="0" smtClean="0"/>
              <a:t>Image of Jesus as the ‘elusive Christ’ (the </a:t>
            </a:r>
            <a:r>
              <a:rPr lang="en-US" dirty="0" err="1" smtClean="0"/>
              <a:t>Johannine</a:t>
            </a:r>
            <a:r>
              <a:rPr lang="en-US" dirty="0" smtClean="0"/>
              <a:t> pimpernel): his opponents find him evasive; they cannot grasp him physically (7:30, 44; 8:59; 10:39) or theologically when they try to understand him.</a:t>
            </a:r>
          </a:p>
          <a:p>
            <a:r>
              <a:rPr lang="en-US" dirty="0" smtClean="0">
                <a:solidFill>
                  <a:srgbClr val="FFC000"/>
                </a:solidFill>
              </a:rPr>
              <a:t>Use of metaphors, enigmatic word-pictures and actions (sought but rarely found).</a:t>
            </a:r>
            <a:endParaRPr lang="en-US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056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Literary Devices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Double meanings</a:t>
            </a:r>
          </a:p>
          <a:p>
            <a:r>
              <a:rPr lang="en-US" dirty="0" smtClean="0"/>
              <a:t>Jesus speaks of being ‘born again’ (3:3, 7), the word translated as ‘again’ can also mean ‘from above’ (</a:t>
            </a:r>
            <a:r>
              <a:rPr lang="en-US" i="1" dirty="0" err="1" smtClean="0"/>
              <a:t>anôthen</a:t>
            </a:r>
            <a:r>
              <a:rPr lang="en-US" dirty="0" smtClean="0"/>
              <a:t>).</a:t>
            </a:r>
          </a:p>
          <a:p>
            <a:r>
              <a:rPr lang="en-US" dirty="0" smtClean="0"/>
              <a:t>Nicodemus interprets it only as ‘again’ (born again from his mother’s womb?)</a:t>
            </a:r>
          </a:p>
          <a:p>
            <a:r>
              <a:rPr lang="en-US" dirty="0" smtClean="0"/>
              <a:t>Living water (4:10) 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>
                <a:solidFill>
                  <a:srgbClr val="FFFF00"/>
                </a:solidFill>
              </a:rPr>
              <a:t>- running water</a:t>
            </a:r>
          </a:p>
          <a:p>
            <a:pPr marL="0" indent="0">
              <a:buNone/>
            </a:pPr>
            <a:r>
              <a:rPr lang="en-US" dirty="0">
                <a:solidFill>
                  <a:srgbClr val="FFFF00"/>
                </a:solidFill>
              </a:rPr>
              <a:t>	</a:t>
            </a:r>
            <a:r>
              <a:rPr lang="en-US" dirty="0" smtClean="0">
                <a:solidFill>
                  <a:srgbClr val="FFFF00"/>
                </a:solidFill>
              </a:rPr>
              <a:t>- water of life</a:t>
            </a:r>
          </a:p>
          <a:p>
            <a:pPr marL="0" indent="0">
              <a:buNone/>
            </a:pPr>
            <a:endParaRPr lang="en-US" dirty="0" smtClean="0">
              <a:solidFill>
                <a:srgbClr val="FFFF00"/>
              </a:solidFill>
            </a:endParaRPr>
          </a:p>
          <a:p>
            <a:r>
              <a:rPr lang="en-US" dirty="0" smtClean="0"/>
              <a:t>Technique of misunderstanding</a:t>
            </a:r>
            <a:endParaRPr lang="en-US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Narrative settings</a:t>
            </a:r>
          </a:p>
          <a:p>
            <a:pPr marL="0" indent="0">
              <a:buNone/>
            </a:pPr>
            <a:r>
              <a:rPr lang="en-US" dirty="0" smtClean="0"/>
              <a:t>Contrast between the country as a place of faith (</a:t>
            </a:r>
            <a:r>
              <a:rPr lang="en-US" dirty="0" err="1" smtClean="0"/>
              <a:t>Perea</a:t>
            </a:r>
            <a:r>
              <a:rPr lang="en-US" dirty="0" smtClean="0"/>
              <a:t>, Galilee, Judaea, Samaria) and Jerusalem as a place of unbelief.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Enclosed garden of Jesus’ arrest is depicted as a sheepfold (10:1-5): he is the good shepherd who guards the entrance against the thief (Judas) who tries to enter the sheepfold (10:1; cf. 12:6).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362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Techniques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smtClean="0">
                <a:solidFill>
                  <a:srgbClr val="FFC000"/>
                </a:solidFill>
              </a:rPr>
              <a:t>Intercalation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C000"/>
                </a:solidFill>
              </a:rPr>
              <a:t>(sandwich effect)</a:t>
            </a:r>
          </a:p>
          <a:p>
            <a:pPr marL="0" indent="0"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Peter’s denials of Jesus on 	one stage </a:t>
            </a:r>
          </a:p>
          <a:p>
            <a:pPr marL="0" indent="0"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Jesus denies nothing to the 	high priest on the other stage (18:15-27)</a:t>
            </a:r>
          </a:p>
          <a:p>
            <a:pPr marL="0" indent="0">
              <a:buNone/>
            </a:pPr>
            <a:endParaRPr lang="en-US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rgbClr val="FFC000"/>
                </a:solidFill>
              </a:rPr>
              <a:t>Irony</a:t>
            </a:r>
          </a:p>
          <a:p>
            <a:pPr marL="0" indent="0">
              <a:buNone/>
            </a:pPr>
            <a:r>
              <a:rPr lang="en-US" sz="2200" dirty="0" smtClean="0"/>
              <a:t>Two levels of meaning are set up: one which is recognized by the characters of the story, the other which is recognized by the reader outside of the story: ‘Behold the man’.</a:t>
            </a:r>
            <a:endParaRPr lang="en-US" sz="2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smtClean="0">
                <a:solidFill>
                  <a:srgbClr val="FFC000"/>
                </a:solidFill>
              </a:rPr>
              <a:t>Symbolism</a:t>
            </a:r>
          </a:p>
          <a:p>
            <a:pPr marL="0" indent="0">
              <a:buNone/>
            </a:pPr>
            <a:r>
              <a:rPr lang="en-US" dirty="0" smtClean="0"/>
              <a:t>Symbolic significance of light and darkness (Jesus and his absence)</a:t>
            </a:r>
          </a:p>
          <a:p>
            <a:pPr marL="0" indent="0">
              <a:buNone/>
            </a:pPr>
            <a:r>
              <a:rPr lang="en-US" dirty="0" smtClean="0"/>
              <a:t>Nicodemus comes to Jesus by night (3:2)</a:t>
            </a:r>
          </a:p>
          <a:p>
            <a:pPr marL="0" indent="0">
              <a:buNone/>
            </a:pPr>
            <a:r>
              <a:rPr lang="en-US" dirty="0" smtClean="0"/>
              <a:t>Judas goes out into the night (13:31)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9177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2968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611</Words>
  <Application>Microsoft Macintosh PowerPoint</Application>
  <PresentationFormat>On-screen Show (4:3)</PresentationFormat>
  <Paragraphs>104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Calibri</vt:lpstr>
      <vt:lpstr>Arial</vt:lpstr>
      <vt:lpstr>Office Theme</vt:lpstr>
      <vt:lpstr>Research Methods: TRSK5001</vt:lpstr>
      <vt:lpstr>The Text of the Gospel of John</vt:lpstr>
      <vt:lpstr>John and Narrative Criticism</vt:lpstr>
      <vt:lpstr>John as Literature</vt:lpstr>
      <vt:lpstr> Narrative Techniques and Terms </vt:lpstr>
      <vt:lpstr> Literary Dynamics of John’s Gospel</vt:lpstr>
      <vt:lpstr> Literary Dynamics of John’s Gospel</vt:lpstr>
      <vt:lpstr>John’s Plot</vt:lpstr>
      <vt:lpstr>‘Time’ in John</vt:lpstr>
      <vt:lpstr>Characterization</vt:lpstr>
      <vt:lpstr>Literary Devices</vt:lpstr>
      <vt:lpstr>Other Techniques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(HUSK5001)</dc:title>
  <dc:creator>Catrin Williams</dc:creator>
  <cp:lastModifiedBy>Catrin Williams</cp:lastModifiedBy>
  <cp:revision>38</cp:revision>
  <dcterms:created xsi:type="dcterms:W3CDTF">2015-10-16T14:23:02Z</dcterms:created>
  <dcterms:modified xsi:type="dcterms:W3CDTF">2015-10-19T20:44:13Z</dcterms:modified>
</cp:coreProperties>
</file>