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8"/>
  </p:notesMasterIdLst>
  <p:sldIdLst>
    <p:sldId id="256" r:id="rId2"/>
    <p:sldId id="269" r:id="rId3"/>
    <p:sldId id="271" r:id="rId4"/>
    <p:sldId id="270" r:id="rId5"/>
    <p:sldId id="257" r:id="rId6"/>
    <p:sldId id="258" r:id="rId7"/>
    <p:sldId id="259" r:id="rId8"/>
    <p:sldId id="260" r:id="rId9"/>
    <p:sldId id="261" r:id="rId10"/>
    <p:sldId id="262" r:id="rId11"/>
    <p:sldId id="263" r:id="rId12"/>
    <p:sldId id="264" r:id="rId13"/>
    <p:sldId id="265" r:id="rId14"/>
    <p:sldId id="266" r:id="rId15"/>
    <p:sldId id="267" r:id="rId16"/>
    <p:sldId id="268" r:id="rId17"/>
  </p:sldIdLst>
  <p:sldSz cx="10080625" cy="7559675"/>
  <p:notesSz cx="7559675" cy="10691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66"/>
    <a:srgbClr val="6600CC"/>
    <a:srgbClr val="00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2996" autoAdjust="0"/>
  </p:normalViewPr>
  <p:slideViewPr>
    <p:cSldViewPr snapToGrid="0">
      <p:cViewPr>
        <p:scale>
          <a:sx n="86" d="100"/>
          <a:sy n="86" d="100"/>
        </p:scale>
        <p:origin x="684" y="-6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9" name="PlaceHolder 1"/>
          <p:cNvSpPr>
            <a:spLocks noGrp="1" noRot="1" noChangeAspect="1"/>
          </p:cNvSpPr>
          <p:nvPr>
            <p:ph type="sldImg"/>
          </p:nvPr>
        </p:nvSpPr>
        <p:spPr>
          <a:xfrm>
            <a:off x="216000" y="812520"/>
            <a:ext cx="7127280" cy="4008960"/>
          </a:xfrm>
          <a:prstGeom prst="rect">
            <a:avLst/>
          </a:prstGeom>
        </p:spPr>
        <p:txBody>
          <a:bodyPr lIns="0" tIns="0" rIns="0" bIns="0" anchor="ctr">
            <a:noAutofit/>
          </a:bodyPr>
          <a:lstStyle/>
          <a:p>
            <a:pPr algn="ctr"/>
            <a:r>
              <a:rPr lang="en-GB" sz="4400" b="0" strike="noStrike" spc="-1">
                <a:latin typeface="Arial"/>
              </a:rPr>
              <a:t>Click to move the slide</a:t>
            </a:r>
          </a:p>
        </p:txBody>
      </p:sp>
      <p:sp>
        <p:nvSpPr>
          <p:cNvPr id="50" name="PlaceHolder 2"/>
          <p:cNvSpPr>
            <a:spLocks noGrp="1"/>
          </p:cNvSpPr>
          <p:nvPr>
            <p:ph type="body"/>
          </p:nvPr>
        </p:nvSpPr>
        <p:spPr>
          <a:xfrm>
            <a:off x="756000" y="5078520"/>
            <a:ext cx="6047640" cy="4811040"/>
          </a:xfrm>
          <a:prstGeom prst="rect">
            <a:avLst/>
          </a:prstGeom>
        </p:spPr>
        <p:txBody>
          <a:bodyPr lIns="0" tIns="0" rIns="0" bIns="0">
            <a:noAutofit/>
          </a:bodyPr>
          <a:lstStyle/>
          <a:p>
            <a:r>
              <a:rPr lang="en-GB" sz="2000" b="0" strike="noStrike" spc="-1">
                <a:latin typeface="Arial"/>
              </a:rPr>
              <a:t>Click to edit the notes' format</a:t>
            </a:r>
          </a:p>
        </p:txBody>
      </p:sp>
      <p:sp>
        <p:nvSpPr>
          <p:cNvPr id="51" name="PlaceHolder 3"/>
          <p:cNvSpPr>
            <a:spLocks noGrp="1"/>
          </p:cNvSpPr>
          <p:nvPr>
            <p:ph type="hdr"/>
          </p:nvPr>
        </p:nvSpPr>
        <p:spPr>
          <a:xfrm>
            <a:off x="0" y="0"/>
            <a:ext cx="3280680" cy="534240"/>
          </a:xfrm>
          <a:prstGeom prst="rect">
            <a:avLst/>
          </a:prstGeom>
        </p:spPr>
        <p:txBody>
          <a:bodyPr lIns="0" tIns="0" rIns="0" bIns="0">
            <a:noAutofit/>
          </a:bodyPr>
          <a:lstStyle/>
          <a:p>
            <a:r>
              <a:rPr lang="en-GB" sz="1400" b="0" strike="noStrike" spc="-1">
                <a:latin typeface="Times New Roman"/>
              </a:rPr>
              <a:t> </a:t>
            </a:r>
          </a:p>
        </p:txBody>
      </p:sp>
      <p:sp>
        <p:nvSpPr>
          <p:cNvPr id="52" name="PlaceHolder 4"/>
          <p:cNvSpPr>
            <a:spLocks noGrp="1"/>
          </p:cNvSpPr>
          <p:nvPr>
            <p:ph type="dt"/>
          </p:nvPr>
        </p:nvSpPr>
        <p:spPr>
          <a:xfrm>
            <a:off x="4278960" y="0"/>
            <a:ext cx="3280680" cy="534240"/>
          </a:xfrm>
          <a:prstGeom prst="rect">
            <a:avLst/>
          </a:prstGeom>
        </p:spPr>
        <p:txBody>
          <a:bodyPr lIns="0" tIns="0" rIns="0" bIns="0">
            <a:noAutofit/>
          </a:bodyPr>
          <a:lstStyle/>
          <a:p>
            <a:pPr algn="r"/>
            <a:r>
              <a:rPr lang="en-GB" sz="1400" b="0" strike="noStrike" spc="-1">
                <a:latin typeface="Times New Roman"/>
              </a:rPr>
              <a:t> </a:t>
            </a:r>
          </a:p>
        </p:txBody>
      </p:sp>
      <p:sp>
        <p:nvSpPr>
          <p:cNvPr id="53" name="PlaceHolder 5"/>
          <p:cNvSpPr>
            <a:spLocks noGrp="1"/>
          </p:cNvSpPr>
          <p:nvPr>
            <p:ph type="ftr"/>
          </p:nvPr>
        </p:nvSpPr>
        <p:spPr>
          <a:xfrm>
            <a:off x="0" y="10157400"/>
            <a:ext cx="3280680" cy="534240"/>
          </a:xfrm>
          <a:prstGeom prst="rect">
            <a:avLst/>
          </a:prstGeom>
        </p:spPr>
        <p:txBody>
          <a:bodyPr lIns="0" tIns="0" rIns="0" bIns="0" anchor="b">
            <a:noAutofit/>
          </a:bodyPr>
          <a:lstStyle/>
          <a:p>
            <a:r>
              <a:rPr lang="en-GB" sz="1400" b="0" strike="noStrike" spc="-1">
                <a:latin typeface="Times New Roman"/>
              </a:rPr>
              <a:t> </a:t>
            </a:r>
          </a:p>
        </p:txBody>
      </p:sp>
      <p:sp>
        <p:nvSpPr>
          <p:cNvPr id="54" name="PlaceHolder 6"/>
          <p:cNvSpPr>
            <a:spLocks noGrp="1"/>
          </p:cNvSpPr>
          <p:nvPr>
            <p:ph type="sldNum"/>
          </p:nvPr>
        </p:nvSpPr>
        <p:spPr>
          <a:xfrm>
            <a:off x="4278960" y="10157400"/>
            <a:ext cx="3280680" cy="534240"/>
          </a:xfrm>
          <a:prstGeom prst="rect">
            <a:avLst/>
          </a:prstGeom>
        </p:spPr>
        <p:txBody>
          <a:bodyPr lIns="0" tIns="0" rIns="0" bIns="0" anchor="b">
            <a:noAutofit/>
          </a:bodyPr>
          <a:lstStyle/>
          <a:p>
            <a:pPr algn="r"/>
            <a:fld id="{56CBD6D4-2B14-4E91-86F8-7B7AD8D5B2C0}" type="slidenum">
              <a:rPr lang="en-GB" sz="1400" b="0" strike="noStrike" spc="-1">
                <a:latin typeface="Times New Roman"/>
              </a:rPr>
              <a:t>‹#›</a:t>
            </a:fld>
            <a:endParaRPr lang="en-GB" sz="1400" b="0" strike="noStrike" spc="-1">
              <a:latin typeface="Times New Roman"/>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06488" y="812800"/>
            <a:ext cx="5346700" cy="400843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p:nvPr>
        </p:nvSpPr>
        <p:spPr/>
        <p:txBody>
          <a:bodyPr/>
          <a:lstStyle/>
          <a:p>
            <a:pPr algn="r"/>
            <a:fld id="{56CBD6D4-2B14-4E91-86F8-7B7AD8D5B2C0}" type="slidenum">
              <a:rPr lang="en-GB" sz="1400" b="0" strike="noStrike" spc="-1" smtClean="0">
                <a:latin typeface="Times New Roman"/>
              </a:rPr>
              <a:t>1</a:t>
            </a:fld>
            <a:endParaRPr lang="en-GB" sz="1400" b="0" strike="noStrike" spc="-1">
              <a:latin typeface="Times New Roman"/>
            </a:endParaRPr>
          </a:p>
        </p:txBody>
      </p:sp>
    </p:spTree>
    <p:extLst>
      <p:ext uri="{BB962C8B-B14F-4D97-AF65-F5344CB8AC3E}">
        <p14:creationId xmlns:p14="http://schemas.microsoft.com/office/powerpoint/2010/main" val="26922458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06488" y="812800"/>
            <a:ext cx="5346700" cy="4008438"/>
          </a:xfrm>
        </p:spPr>
      </p:sp>
      <p:sp>
        <p:nvSpPr>
          <p:cNvPr id="3" name="Notes Placeholder 2"/>
          <p:cNvSpPr>
            <a:spLocks noGrp="1"/>
          </p:cNvSpPr>
          <p:nvPr>
            <p:ph type="body" idx="1"/>
          </p:nvPr>
        </p:nvSpPr>
        <p:spPr/>
        <p:txBody>
          <a:bodyPr/>
          <a:lstStyle/>
          <a:p>
            <a:r>
              <a:rPr lang="en-GB"/>
              <a:t>CONFERENCE STYLE </a:t>
            </a:r>
          </a:p>
        </p:txBody>
      </p:sp>
      <p:sp>
        <p:nvSpPr>
          <p:cNvPr id="4" name="Slide Number Placeholder 3"/>
          <p:cNvSpPr>
            <a:spLocks noGrp="1"/>
          </p:cNvSpPr>
          <p:nvPr>
            <p:ph type="sldNum"/>
          </p:nvPr>
        </p:nvSpPr>
        <p:spPr/>
        <p:txBody>
          <a:bodyPr/>
          <a:lstStyle/>
          <a:p>
            <a:pPr algn="r"/>
            <a:fld id="{56CBD6D4-2B14-4E91-86F8-7B7AD8D5B2C0}" type="slidenum">
              <a:rPr lang="en-GB" sz="1400" b="0" strike="noStrike" spc="-1" smtClean="0">
                <a:latin typeface="Times New Roman"/>
              </a:rPr>
              <a:t>5</a:t>
            </a:fld>
            <a:endParaRPr lang="en-GB" sz="1400" b="0" strike="noStrike" spc="-1">
              <a:latin typeface="Times New Roman"/>
            </a:endParaRPr>
          </a:p>
        </p:txBody>
      </p:sp>
    </p:spTree>
    <p:extLst>
      <p:ext uri="{BB962C8B-B14F-4D97-AF65-F5344CB8AC3E}">
        <p14:creationId xmlns:p14="http://schemas.microsoft.com/office/powerpoint/2010/main" val="30161227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 name="PlaceHolder 1"/>
          <p:cNvSpPr>
            <a:spLocks noGrp="1" noRot="1" noChangeAspect="1"/>
          </p:cNvSpPr>
          <p:nvPr>
            <p:ph type="sldImg"/>
          </p:nvPr>
        </p:nvSpPr>
        <p:spPr>
          <a:xfrm>
            <a:off x="1374775" y="1336675"/>
            <a:ext cx="4808538" cy="3606800"/>
          </a:xfrm>
          <a:prstGeom prst="rect">
            <a:avLst/>
          </a:prstGeom>
        </p:spPr>
      </p:sp>
      <p:sp>
        <p:nvSpPr>
          <p:cNvPr id="157" name="PlaceHolder 2"/>
          <p:cNvSpPr>
            <a:spLocks noGrp="1"/>
          </p:cNvSpPr>
          <p:nvPr>
            <p:ph type="body"/>
          </p:nvPr>
        </p:nvSpPr>
        <p:spPr>
          <a:xfrm>
            <a:off x="755640" y="5145120"/>
            <a:ext cx="6047640" cy="4209480"/>
          </a:xfrm>
          <a:prstGeom prst="rect">
            <a:avLst/>
          </a:prstGeom>
        </p:spPr>
        <p:txBody>
          <a:bodyPr lIns="0" tIns="0" rIns="0" bIns="0">
            <a:noAutofit/>
          </a:bodyPr>
          <a:lstStyle/>
          <a:p>
            <a:endParaRPr lang="en-GB" sz="2000" b="0" strike="noStrike" spc="-1">
              <a:latin typeface="Arial"/>
            </a:endParaRPr>
          </a:p>
        </p:txBody>
      </p:sp>
      <p:sp>
        <p:nvSpPr>
          <p:cNvPr id="158" name="CustomShape 3"/>
          <p:cNvSpPr/>
          <p:nvPr/>
        </p:nvSpPr>
        <p:spPr>
          <a:xfrm>
            <a:off x="4281480" y="10155240"/>
            <a:ext cx="3276000" cy="53568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b">
            <a:noAutofit/>
          </a:bodyPr>
          <a:lstStyle/>
          <a:p>
            <a:pPr algn="r">
              <a:lnSpc>
                <a:spcPct val="100000"/>
              </a:lnSpc>
            </a:pPr>
            <a:fld id="{AFFBAAF1-35FB-4DFF-8673-D5170214559B}" type="slidenum">
              <a:rPr lang="en-GB" sz="1200" b="0" strike="noStrike" spc="-1">
                <a:latin typeface="Times New Roman"/>
              </a:rPr>
              <a:t>6</a:t>
            </a:fld>
            <a:endParaRPr lang="en-GB" sz="1200" b="0" strike="noStrike" spc="-1">
              <a:latin typeface="Aria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06488" y="812800"/>
            <a:ext cx="5346700" cy="4008438"/>
          </a:xfrm>
        </p:spPr>
      </p:sp>
      <p:sp>
        <p:nvSpPr>
          <p:cNvPr id="3" name="Notes Placeholder 2"/>
          <p:cNvSpPr>
            <a:spLocks noGrp="1"/>
          </p:cNvSpPr>
          <p:nvPr>
            <p:ph type="body" idx="1"/>
          </p:nvPr>
        </p:nvSpPr>
        <p:spPr/>
        <p:txBody>
          <a:bodyPr/>
          <a:lstStyle/>
          <a:p>
            <a:r>
              <a:rPr lang="en-GB" dirty="0"/>
              <a:t>(VENUE AVAILABILITY) (COST SAVING OFF PEAK SEASON) COMPETITIVE ADVANTAGE/ DISTINCTIVE – BETTER SUSTAINABILITY PRACTICES/ACTIONS</a:t>
            </a:r>
          </a:p>
        </p:txBody>
      </p:sp>
      <p:sp>
        <p:nvSpPr>
          <p:cNvPr id="4" name="Slide Number Placeholder 3"/>
          <p:cNvSpPr>
            <a:spLocks noGrp="1"/>
          </p:cNvSpPr>
          <p:nvPr>
            <p:ph type="sldNum"/>
          </p:nvPr>
        </p:nvSpPr>
        <p:spPr/>
        <p:txBody>
          <a:bodyPr/>
          <a:lstStyle/>
          <a:p>
            <a:pPr algn="r"/>
            <a:fld id="{56CBD6D4-2B14-4E91-86F8-7B7AD8D5B2C0}" type="slidenum">
              <a:rPr lang="en-GB" sz="1400" b="0" strike="noStrike" spc="-1" smtClean="0">
                <a:latin typeface="Times New Roman"/>
              </a:rPr>
              <a:t>7</a:t>
            </a:fld>
            <a:endParaRPr lang="en-GB" sz="1400" b="0" strike="noStrike" spc="-1">
              <a:latin typeface="Times New Roman"/>
            </a:endParaRPr>
          </a:p>
        </p:txBody>
      </p:sp>
    </p:spTree>
    <p:extLst>
      <p:ext uri="{BB962C8B-B14F-4D97-AF65-F5344CB8AC3E}">
        <p14:creationId xmlns:p14="http://schemas.microsoft.com/office/powerpoint/2010/main" val="27165047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06488" y="812800"/>
            <a:ext cx="5346700" cy="400843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p:nvPr>
        </p:nvSpPr>
        <p:spPr/>
        <p:txBody>
          <a:bodyPr/>
          <a:lstStyle/>
          <a:p>
            <a:pPr algn="r"/>
            <a:fld id="{56CBD6D4-2B14-4E91-86F8-7B7AD8D5B2C0}" type="slidenum">
              <a:rPr lang="en-GB" sz="1400" b="0" strike="noStrike" spc="-1" smtClean="0">
                <a:latin typeface="Times New Roman"/>
              </a:rPr>
              <a:t>8</a:t>
            </a:fld>
            <a:endParaRPr lang="en-GB" sz="1400" b="0" strike="noStrike" spc="-1">
              <a:latin typeface="Times New Roman"/>
            </a:endParaRPr>
          </a:p>
        </p:txBody>
      </p:sp>
    </p:spTree>
    <p:extLst>
      <p:ext uri="{BB962C8B-B14F-4D97-AF65-F5344CB8AC3E}">
        <p14:creationId xmlns:p14="http://schemas.microsoft.com/office/powerpoint/2010/main" val="3417018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 name="PlaceHolder 1"/>
          <p:cNvSpPr>
            <a:spLocks noGrp="1" noRot="1" noChangeAspect="1"/>
          </p:cNvSpPr>
          <p:nvPr>
            <p:ph type="sldImg"/>
          </p:nvPr>
        </p:nvSpPr>
        <p:spPr>
          <a:xfrm>
            <a:off x="1374775" y="1336675"/>
            <a:ext cx="4808538" cy="3606800"/>
          </a:xfrm>
          <a:prstGeom prst="rect">
            <a:avLst/>
          </a:prstGeom>
        </p:spPr>
      </p:sp>
      <p:sp>
        <p:nvSpPr>
          <p:cNvPr id="160" name="PlaceHolder 2"/>
          <p:cNvSpPr>
            <a:spLocks noGrp="1"/>
          </p:cNvSpPr>
          <p:nvPr>
            <p:ph type="body"/>
          </p:nvPr>
        </p:nvSpPr>
        <p:spPr>
          <a:xfrm>
            <a:off x="755640" y="5145120"/>
            <a:ext cx="6047640" cy="4209480"/>
          </a:xfrm>
          <a:prstGeom prst="rect">
            <a:avLst/>
          </a:prstGeom>
        </p:spPr>
        <p:txBody>
          <a:bodyPr lIns="0" tIns="0" rIns="0" bIns="0">
            <a:noAutofit/>
          </a:bodyPr>
          <a:lstStyle/>
          <a:p>
            <a:pPr marL="216000" indent="-215640">
              <a:lnSpc>
                <a:spcPct val="100000"/>
              </a:lnSpc>
            </a:pPr>
            <a:r>
              <a:rPr lang="en-GB" sz="2000" b="0" strike="noStrike" spc="-1">
                <a:latin typeface="Arial"/>
              </a:rPr>
              <a:t> </a:t>
            </a:r>
          </a:p>
        </p:txBody>
      </p:sp>
      <p:sp>
        <p:nvSpPr>
          <p:cNvPr id="161" name="CustomShape 3"/>
          <p:cNvSpPr/>
          <p:nvPr/>
        </p:nvSpPr>
        <p:spPr>
          <a:xfrm>
            <a:off x="4281480" y="10155240"/>
            <a:ext cx="3276000" cy="53568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b">
            <a:noAutofit/>
          </a:bodyPr>
          <a:lstStyle/>
          <a:p>
            <a:pPr algn="r">
              <a:lnSpc>
                <a:spcPct val="100000"/>
              </a:lnSpc>
            </a:pPr>
            <a:fld id="{3B48C696-9236-4D5E-8BA8-0CB3E01388F4}" type="slidenum">
              <a:rPr lang="en-GB" sz="1200" b="0" strike="noStrike" spc="-1">
                <a:latin typeface="Times New Roman"/>
              </a:rPr>
              <a:t>9</a:t>
            </a:fld>
            <a:endParaRPr lang="en-GB" sz="1200" b="0" strike="noStrike" spc="-1">
              <a:latin typeface="Aria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 name="PlaceHolder 1"/>
          <p:cNvSpPr>
            <a:spLocks noGrp="1" noRot="1" noChangeAspect="1"/>
          </p:cNvSpPr>
          <p:nvPr>
            <p:ph type="sldImg"/>
          </p:nvPr>
        </p:nvSpPr>
        <p:spPr>
          <a:xfrm>
            <a:off x="1374775" y="1336675"/>
            <a:ext cx="4808538" cy="3606800"/>
          </a:xfrm>
          <a:prstGeom prst="rect">
            <a:avLst/>
          </a:prstGeom>
        </p:spPr>
      </p:sp>
      <p:sp>
        <p:nvSpPr>
          <p:cNvPr id="163" name="PlaceHolder 2"/>
          <p:cNvSpPr>
            <a:spLocks noGrp="1"/>
          </p:cNvSpPr>
          <p:nvPr>
            <p:ph type="body"/>
          </p:nvPr>
        </p:nvSpPr>
        <p:spPr>
          <a:xfrm>
            <a:off x="755640" y="5145120"/>
            <a:ext cx="6047640" cy="4209480"/>
          </a:xfrm>
          <a:prstGeom prst="rect">
            <a:avLst/>
          </a:prstGeom>
        </p:spPr>
        <p:txBody>
          <a:bodyPr lIns="0" tIns="0" rIns="0" bIns="0">
            <a:noAutofit/>
          </a:bodyPr>
          <a:lstStyle/>
          <a:p>
            <a:endParaRPr lang="en-GB" sz="2000" b="0" strike="noStrike" spc="-1">
              <a:latin typeface="Arial"/>
            </a:endParaRPr>
          </a:p>
        </p:txBody>
      </p:sp>
      <p:sp>
        <p:nvSpPr>
          <p:cNvPr id="164" name="CustomShape 3"/>
          <p:cNvSpPr/>
          <p:nvPr/>
        </p:nvSpPr>
        <p:spPr>
          <a:xfrm>
            <a:off x="4281480" y="10155240"/>
            <a:ext cx="3276000" cy="53568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b">
            <a:noAutofit/>
          </a:bodyPr>
          <a:lstStyle/>
          <a:p>
            <a:pPr algn="r">
              <a:lnSpc>
                <a:spcPct val="100000"/>
              </a:lnSpc>
            </a:pPr>
            <a:fld id="{A229196B-BD25-467D-B885-71C044FE5BE7}" type="slidenum">
              <a:rPr lang="en-GB" sz="1200" b="0" strike="noStrike" spc="-1">
                <a:latin typeface="Times New Roman"/>
              </a:rPr>
              <a:t>10</a:t>
            </a:fld>
            <a:endParaRPr lang="en-GB" sz="1200" b="0" strike="noStrike" spc="-1">
              <a:latin typeface="Aria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06488" y="812800"/>
            <a:ext cx="5346700" cy="4008438"/>
          </a:xfrm>
        </p:spPr>
      </p:sp>
      <p:sp>
        <p:nvSpPr>
          <p:cNvPr id="3" name="Notes Placeholder 2"/>
          <p:cNvSpPr>
            <a:spLocks noGrp="1"/>
          </p:cNvSpPr>
          <p:nvPr>
            <p:ph type="body" idx="1"/>
          </p:nvPr>
        </p:nvSpPr>
        <p:spPr/>
        <p:txBody>
          <a:bodyPr/>
          <a:lstStyle/>
          <a:p>
            <a:r>
              <a:rPr lang="en-GB" dirty="0"/>
              <a:t>PREDICTED FIXED COSTS/ STOCK MATERIAL VARIABLE – MARKETING COSTS HIGH- MONEY SPENT WELL- ROI</a:t>
            </a:r>
          </a:p>
        </p:txBody>
      </p:sp>
      <p:sp>
        <p:nvSpPr>
          <p:cNvPr id="4" name="Slide Number Placeholder 3"/>
          <p:cNvSpPr>
            <a:spLocks noGrp="1"/>
          </p:cNvSpPr>
          <p:nvPr>
            <p:ph type="sldNum"/>
          </p:nvPr>
        </p:nvSpPr>
        <p:spPr/>
        <p:txBody>
          <a:bodyPr/>
          <a:lstStyle/>
          <a:p>
            <a:pPr algn="r"/>
            <a:fld id="{56CBD6D4-2B14-4E91-86F8-7B7AD8D5B2C0}" type="slidenum">
              <a:rPr lang="en-GB" sz="1400" b="0" strike="noStrike" spc="-1" smtClean="0">
                <a:latin typeface="Times New Roman"/>
              </a:rPr>
              <a:t>11</a:t>
            </a:fld>
            <a:endParaRPr lang="en-GB" sz="1400" b="0" strike="noStrike" spc="-1">
              <a:latin typeface="Times New Roman"/>
            </a:endParaRPr>
          </a:p>
        </p:txBody>
      </p:sp>
    </p:spTree>
    <p:extLst>
      <p:ext uri="{BB962C8B-B14F-4D97-AF65-F5344CB8AC3E}">
        <p14:creationId xmlns:p14="http://schemas.microsoft.com/office/powerpoint/2010/main" val="944882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13" name="PlaceHolder 1"/>
          <p:cNvSpPr>
            <a:spLocks noGrp="1"/>
          </p:cNvSpPr>
          <p:nvPr>
            <p:ph type="title"/>
          </p:nvPr>
        </p:nvSpPr>
        <p:spPr>
          <a:xfrm>
            <a:off x="672120" y="768600"/>
            <a:ext cx="6997320" cy="1262160"/>
          </a:xfrm>
          <a:prstGeom prst="rect">
            <a:avLst/>
          </a:prstGeom>
        </p:spPr>
        <p:txBody>
          <a:bodyPr lIns="0" tIns="0" rIns="0" bIns="0" anchor="ctr">
            <a:spAutoFit/>
          </a:bodyPr>
          <a:lstStyle/>
          <a:p>
            <a:pPr algn="ctr"/>
            <a:endParaRPr lang="en-GB" sz="4400" b="0" strike="noStrike" spc="-1">
              <a:latin typeface="Arial"/>
            </a:endParaRPr>
          </a:p>
        </p:txBody>
      </p:sp>
      <p:sp>
        <p:nvSpPr>
          <p:cNvPr id="14" name="PlaceHolder 2"/>
          <p:cNvSpPr>
            <a:spLocks noGrp="1"/>
          </p:cNvSpPr>
          <p:nvPr>
            <p:ph type="subTitle"/>
          </p:nvPr>
        </p:nvSpPr>
        <p:spPr>
          <a:xfrm>
            <a:off x="504000" y="1768680"/>
            <a:ext cx="9072000" cy="4384080"/>
          </a:xfrm>
          <a:prstGeom prst="rect">
            <a:avLst/>
          </a:prstGeom>
        </p:spPr>
        <p:txBody>
          <a:bodyPr lIns="0" tIns="0" rIns="0" bIns="0" anchor="ctr">
            <a:spAutoFit/>
          </a:bodyPr>
          <a:lstStyle/>
          <a:p>
            <a:pPr algn="ctr"/>
            <a:endParaRPr lang="en-GB" sz="3200" b="0" strike="noStrike" spc="-1">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672120" y="768600"/>
            <a:ext cx="6997320" cy="1262160"/>
          </a:xfrm>
          <a:prstGeom prst="rect">
            <a:avLst/>
          </a:prstGeom>
        </p:spPr>
        <p:txBody>
          <a:bodyPr lIns="0" tIns="0" rIns="0" bIns="0" anchor="ctr">
            <a:spAutoFit/>
          </a:bodyPr>
          <a:lstStyle/>
          <a:p>
            <a:pPr algn="ctr"/>
            <a:endParaRPr lang="en-GB" sz="4400" b="0" strike="noStrike" spc="-1">
              <a:latin typeface="Arial"/>
            </a:endParaRPr>
          </a:p>
        </p:txBody>
      </p:sp>
      <p:sp>
        <p:nvSpPr>
          <p:cNvPr id="16" name="PlaceHolder 2"/>
          <p:cNvSpPr>
            <a:spLocks noGrp="1"/>
          </p:cNvSpPr>
          <p:nvPr>
            <p:ph type="body"/>
          </p:nvPr>
        </p:nvSpPr>
        <p:spPr>
          <a:xfrm>
            <a:off x="504000" y="1768680"/>
            <a:ext cx="9072000" cy="43840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17" name="PlaceHolder 1"/>
          <p:cNvSpPr>
            <a:spLocks noGrp="1"/>
          </p:cNvSpPr>
          <p:nvPr>
            <p:ph type="title"/>
          </p:nvPr>
        </p:nvSpPr>
        <p:spPr>
          <a:xfrm>
            <a:off x="672120" y="768600"/>
            <a:ext cx="6997320" cy="1262160"/>
          </a:xfrm>
          <a:prstGeom prst="rect">
            <a:avLst/>
          </a:prstGeom>
        </p:spPr>
        <p:txBody>
          <a:bodyPr lIns="0" tIns="0" rIns="0" bIns="0" anchor="ctr">
            <a:spAutoFit/>
          </a:bodyPr>
          <a:lstStyle/>
          <a:p>
            <a:pPr algn="ctr"/>
            <a:endParaRPr lang="en-GB" sz="4400" b="0" strike="noStrike" spc="-1">
              <a:latin typeface="Arial"/>
            </a:endParaRPr>
          </a:p>
        </p:txBody>
      </p:sp>
      <p:sp>
        <p:nvSpPr>
          <p:cNvPr id="18" name="PlaceHolder 2"/>
          <p:cNvSpPr>
            <a:spLocks noGrp="1"/>
          </p:cNvSpPr>
          <p:nvPr>
            <p:ph type="body"/>
          </p:nvPr>
        </p:nvSpPr>
        <p:spPr>
          <a:xfrm>
            <a:off x="504000" y="1768680"/>
            <a:ext cx="4426920" cy="4384080"/>
          </a:xfrm>
          <a:prstGeom prst="rect">
            <a:avLst/>
          </a:prstGeom>
        </p:spPr>
        <p:txBody>
          <a:bodyPr lIns="0" tIns="0" rIns="0" bIns="0">
            <a:normAutofit/>
          </a:bodyPr>
          <a:lstStyle/>
          <a:p>
            <a:endParaRPr lang="en-GB" sz="3200" b="0" strike="noStrike" spc="-1">
              <a:latin typeface="Arial"/>
            </a:endParaRPr>
          </a:p>
        </p:txBody>
      </p:sp>
      <p:sp>
        <p:nvSpPr>
          <p:cNvPr id="19" name="PlaceHolder 3"/>
          <p:cNvSpPr>
            <a:spLocks noGrp="1"/>
          </p:cNvSpPr>
          <p:nvPr>
            <p:ph type="body"/>
          </p:nvPr>
        </p:nvSpPr>
        <p:spPr>
          <a:xfrm>
            <a:off x="5152680" y="1768680"/>
            <a:ext cx="4426920" cy="43840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0" name="PlaceHolder 1"/>
          <p:cNvSpPr>
            <a:spLocks noGrp="1"/>
          </p:cNvSpPr>
          <p:nvPr>
            <p:ph type="title"/>
          </p:nvPr>
        </p:nvSpPr>
        <p:spPr>
          <a:xfrm>
            <a:off x="672120" y="768600"/>
            <a:ext cx="6997320" cy="1262160"/>
          </a:xfrm>
          <a:prstGeom prst="rect">
            <a:avLst/>
          </a:prstGeom>
        </p:spPr>
        <p:txBody>
          <a:bodyPr lIns="0" tIns="0" rIns="0" bIns="0" anchor="ctr">
            <a:spAutoFit/>
          </a:bodyPr>
          <a:lstStyle/>
          <a:p>
            <a:pPr algn="ctr"/>
            <a:endParaRPr lang="en-GB" sz="4400" b="0" strike="noStrike" spc="-1">
              <a:latin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21" name="PlaceHolder 1"/>
          <p:cNvSpPr>
            <a:spLocks noGrp="1"/>
          </p:cNvSpPr>
          <p:nvPr>
            <p:ph type="subTitle"/>
          </p:nvPr>
        </p:nvSpPr>
        <p:spPr>
          <a:xfrm>
            <a:off x="672120" y="768600"/>
            <a:ext cx="6997320" cy="5851800"/>
          </a:xfrm>
          <a:prstGeom prst="rect">
            <a:avLst/>
          </a:prstGeom>
        </p:spPr>
        <p:txBody>
          <a:bodyPr lIns="0" tIns="0" rIns="0" bIns="0" anchor="ctr">
            <a:spAutoFit/>
          </a:bodyPr>
          <a:lstStyle/>
          <a:p>
            <a:pPr algn="ctr"/>
            <a:endParaRPr lang="en-GB" sz="3200" b="0" strike="noStrike" spc="-1">
              <a:latin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2" name="PlaceHolder 1"/>
          <p:cNvSpPr>
            <a:spLocks noGrp="1"/>
          </p:cNvSpPr>
          <p:nvPr>
            <p:ph type="title"/>
          </p:nvPr>
        </p:nvSpPr>
        <p:spPr>
          <a:xfrm>
            <a:off x="672120" y="768600"/>
            <a:ext cx="6997320" cy="1262160"/>
          </a:xfrm>
          <a:prstGeom prst="rect">
            <a:avLst/>
          </a:prstGeom>
        </p:spPr>
        <p:txBody>
          <a:bodyPr lIns="0" tIns="0" rIns="0" bIns="0" anchor="ctr">
            <a:spAutoFit/>
          </a:bodyPr>
          <a:lstStyle/>
          <a:p>
            <a:pPr algn="ctr"/>
            <a:endParaRPr lang="en-GB" sz="4400" b="0" strike="noStrike" spc="-1">
              <a:latin typeface="Arial"/>
            </a:endParaRPr>
          </a:p>
        </p:txBody>
      </p:sp>
      <p:sp>
        <p:nvSpPr>
          <p:cNvPr id="23" name="PlaceHolder 2"/>
          <p:cNvSpPr>
            <a:spLocks noGrp="1"/>
          </p:cNvSpPr>
          <p:nvPr>
            <p:ph type="body"/>
          </p:nvPr>
        </p:nvSpPr>
        <p:spPr>
          <a:xfrm>
            <a:off x="504000" y="1768680"/>
            <a:ext cx="4426920" cy="2090880"/>
          </a:xfrm>
          <a:prstGeom prst="rect">
            <a:avLst/>
          </a:prstGeom>
        </p:spPr>
        <p:txBody>
          <a:bodyPr lIns="0" tIns="0" rIns="0" bIns="0">
            <a:normAutofit/>
          </a:bodyPr>
          <a:lstStyle/>
          <a:p>
            <a:endParaRPr lang="en-GB" sz="3200" b="0" strike="noStrike" spc="-1">
              <a:latin typeface="Arial"/>
            </a:endParaRPr>
          </a:p>
        </p:txBody>
      </p:sp>
      <p:sp>
        <p:nvSpPr>
          <p:cNvPr id="24" name="PlaceHolder 3"/>
          <p:cNvSpPr>
            <a:spLocks noGrp="1"/>
          </p:cNvSpPr>
          <p:nvPr>
            <p:ph type="body"/>
          </p:nvPr>
        </p:nvSpPr>
        <p:spPr>
          <a:xfrm>
            <a:off x="5152680" y="1768680"/>
            <a:ext cx="4426920" cy="4384080"/>
          </a:xfrm>
          <a:prstGeom prst="rect">
            <a:avLst/>
          </a:prstGeom>
        </p:spPr>
        <p:txBody>
          <a:bodyPr lIns="0" tIns="0" rIns="0" bIns="0">
            <a:normAutofit/>
          </a:bodyPr>
          <a:lstStyle/>
          <a:p>
            <a:endParaRPr lang="en-GB" sz="3200" b="0" strike="noStrike" spc="-1">
              <a:latin typeface="Arial"/>
            </a:endParaRPr>
          </a:p>
        </p:txBody>
      </p:sp>
      <p:sp>
        <p:nvSpPr>
          <p:cNvPr id="25" name="PlaceHolder 4"/>
          <p:cNvSpPr>
            <a:spLocks noGrp="1"/>
          </p:cNvSpPr>
          <p:nvPr>
            <p:ph type="body"/>
          </p:nvPr>
        </p:nvSpPr>
        <p:spPr>
          <a:xfrm>
            <a:off x="504000" y="4058640"/>
            <a:ext cx="4426920" cy="20908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672120" y="768600"/>
            <a:ext cx="6997320" cy="1262160"/>
          </a:xfrm>
          <a:prstGeom prst="rect">
            <a:avLst/>
          </a:prstGeom>
        </p:spPr>
        <p:txBody>
          <a:bodyPr lIns="0" tIns="0" rIns="0" bIns="0" anchor="ctr">
            <a:spAutoFit/>
          </a:bodyPr>
          <a:lstStyle/>
          <a:p>
            <a:pPr algn="ctr"/>
            <a:endParaRPr lang="en-GB" sz="4400" b="0" strike="noStrike" spc="-1">
              <a:latin typeface="Arial"/>
            </a:endParaRPr>
          </a:p>
        </p:txBody>
      </p:sp>
      <p:sp>
        <p:nvSpPr>
          <p:cNvPr id="27" name="PlaceHolder 2"/>
          <p:cNvSpPr>
            <a:spLocks noGrp="1"/>
          </p:cNvSpPr>
          <p:nvPr>
            <p:ph type="body"/>
          </p:nvPr>
        </p:nvSpPr>
        <p:spPr>
          <a:xfrm>
            <a:off x="504000" y="1768680"/>
            <a:ext cx="4426920" cy="4384080"/>
          </a:xfrm>
          <a:prstGeom prst="rect">
            <a:avLst/>
          </a:prstGeom>
        </p:spPr>
        <p:txBody>
          <a:bodyPr lIns="0" tIns="0" rIns="0" bIns="0">
            <a:normAutofit/>
          </a:bodyPr>
          <a:lstStyle/>
          <a:p>
            <a:endParaRPr lang="en-GB" sz="3200" b="0" strike="noStrike" spc="-1">
              <a:latin typeface="Arial"/>
            </a:endParaRPr>
          </a:p>
        </p:txBody>
      </p:sp>
      <p:sp>
        <p:nvSpPr>
          <p:cNvPr id="28" name="PlaceHolder 3"/>
          <p:cNvSpPr>
            <a:spLocks noGrp="1"/>
          </p:cNvSpPr>
          <p:nvPr>
            <p:ph type="body"/>
          </p:nvPr>
        </p:nvSpPr>
        <p:spPr>
          <a:xfrm>
            <a:off x="5152680" y="1768680"/>
            <a:ext cx="4426920" cy="2090880"/>
          </a:xfrm>
          <a:prstGeom prst="rect">
            <a:avLst/>
          </a:prstGeom>
        </p:spPr>
        <p:txBody>
          <a:bodyPr lIns="0" tIns="0" rIns="0" bIns="0">
            <a:normAutofit/>
          </a:bodyPr>
          <a:lstStyle/>
          <a:p>
            <a:endParaRPr lang="en-GB" sz="3200" b="0" strike="noStrike" spc="-1">
              <a:latin typeface="Arial"/>
            </a:endParaRPr>
          </a:p>
        </p:txBody>
      </p:sp>
      <p:sp>
        <p:nvSpPr>
          <p:cNvPr id="29" name="PlaceHolder 4"/>
          <p:cNvSpPr>
            <a:spLocks noGrp="1"/>
          </p:cNvSpPr>
          <p:nvPr>
            <p:ph type="body"/>
          </p:nvPr>
        </p:nvSpPr>
        <p:spPr>
          <a:xfrm>
            <a:off x="5152680" y="4058640"/>
            <a:ext cx="4426920" cy="20908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30" name="PlaceHolder 1"/>
          <p:cNvSpPr>
            <a:spLocks noGrp="1"/>
          </p:cNvSpPr>
          <p:nvPr>
            <p:ph type="title"/>
          </p:nvPr>
        </p:nvSpPr>
        <p:spPr>
          <a:xfrm>
            <a:off x="672120" y="768600"/>
            <a:ext cx="6997320" cy="1262160"/>
          </a:xfrm>
          <a:prstGeom prst="rect">
            <a:avLst/>
          </a:prstGeom>
        </p:spPr>
        <p:txBody>
          <a:bodyPr lIns="0" tIns="0" rIns="0" bIns="0" anchor="ctr">
            <a:spAutoFit/>
          </a:bodyPr>
          <a:lstStyle/>
          <a:p>
            <a:pPr algn="ctr"/>
            <a:endParaRPr lang="en-GB" sz="4400" b="0" strike="noStrike" spc="-1">
              <a:latin typeface="Arial"/>
            </a:endParaRPr>
          </a:p>
        </p:txBody>
      </p:sp>
      <p:sp>
        <p:nvSpPr>
          <p:cNvPr id="31" name="PlaceHolder 2"/>
          <p:cNvSpPr>
            <a:spLocks noGrp="1"/>
          </p:cNvSpPr>
          <p:nvPr>
            <p:ph type="body"/>
          </p:nvPr>
        </p:nvSpPr>
        <p:spPr>
          <a:xfrm>
            <a:off x="504000" y="1768680"/>
            <a:ext cx="4426920" cy="2090880"/>
          </a:xfrm>
          <a:prstGeom prst="rect">
            <a:avLst/>
          </a:prstGeom>
        </p:spPr>
        <p:txBody>
          <a:bodyPr lIns="0" tIns="0" rIns="0" bIns="0">
            <a:normAutofit/>
          </a:bodyPr>
          <a:lstStyle/>
          <a:p>
            <a:endParaRPr lang="en-GB" sz="3200" b="0" strike="noStrike" spc="-1">
              <a:latin typeface="Arial"/>
            </a:endParaRPr>
          </a:p>
        </p:txBody>
      </p:sp>
      <p:sp>
        <p:nvSpPr>
          <p:cNvPr id="32" name="PlaceHolder 3"/>
          <p:cNvSpPr>
            <a:spLocks noGrp="1"/>
          </p:cNvSpPr>
          <p:nvPr>
            <p:ph type="body"/>
          </p:nvPr>
        </p:nvSpPr>
        <p:spPr>
          <a:xfrm>
            <a:off x="5152680" y="1768680"/>
            <a:ext cx="4426920" cy="2090880"/>
          </a:xfrm>
          <a:prstGeom prst="rect">
            <a:avLst/>
          </a:prstGeom>
        </p:spPr>
        <p:txBody>
          <a:bodyPr lIns="0" tIns="0" rIns="0" bIns="0">
            <a:normAutofit/>
          </a:bodyPr>
          <a:lstStyle/>
          <a:p>
            <a:endParaRPr lang="en-GB" sz="3200" b="0" strike="noStrike" spc="-1">
              <a:latin typeface="Arial"/>
            </a:endParaRPr>
          </a:p>
        </p:txBody>
      </p:sp>
      <p:sp>
        <p:nvSpPr>
          <p:cNvPr id="33" name="PlaceHolder 4"/>
          <p:cNvSpPr>
            <a:spLocks noGrp="1"/>
          </p:cNvSpPr>
          <p:nvPr>
            <p:ph type="body"/>
          </p:nvPr>
        </p:nvSpPr>
        <p:spPr>
          <a:xfrm>
            <a:off x="504000" y="4058640"/>
            <a:ext cx="9072000" cy="20908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34" name="PlaceHolder 1"/>
          <p:cNvSpPr>
            <a:spLocks noGrp="1"/>
          </p:cNvSpPr>
          <p:nvPr>
            <p:ph type="title"/>
          </p:nvPr>
        </p:nvSpPr>
        <p:spPr>
          <a:xfrm>
            <a:off x="672120" y="768600"/>
            <a:ext cx="6997320" cy="1262160"/>
          </a:xfrm>
          <a:prstGeom prst="rect">
            <a:avLst/>
          </a:prstGeom>
        </p:spPr>
        <p:txBody>
          <a:bodyPr lIns="0" tIns="0" rIns="0" bIns="0" anchor="ctr">
            <a:spAutoFit/>
          </a:bodyPr>
          <a:lstStyle/>
          <a:p>
            <a:pPr algn="ctr"/>
            <a:endParaRPr lang="en-GB" sz="4400" b="0" strike="noStrike" spc="-1">
              <a:latin typeface="Arial"/>
            </a:endParaRPr>
          </a:p>
        </p:txBody>
      </p:sp>
      <p:sp>
        <p:nvSpPr>
          <p:cNvPr id="35" name="PlaceHolder 2"/>
          <p:cNvSpPr>
            <a:spLocks noGrp="1"/>
          </p:cNvSpPr>
          <p:nvPr>
            <p:ph type="body"/>
          </p:nvPr>
        </p:nvSpPr>
        <p:spPr>
          <a:xfrm>
            <a:off x="504000" y="1768680"/>
            <a:ext cx="9072000" cy="2090880"/>
          </a:xfrm>
          <a:prstGeom prst="rect">
            <a:avLst/>
          </a:prstGeom>
        </p:spPr>
        <p:txBody>
          <a:bodyPr lIns="0" tIns="0" rIns="0" bIns="0">
            <a:normAutofit/>
          </a:bodyPr>
          <a:lstStyle/>
          <a:p>
            <a:endParaRPr lang="en-GB" sz="3200" b="0" strike="noStrike" spc="-1">
              <a:latin typeface="Arial"/>
            </a:endParaRPr>
          </a:p>
        </p:txBody>
      </p:sp>
      <p:sp>
        <p:nvSpPr>
          <p:cNvPr id="36" name="PlaceHolder 3"/>
          <p:cNvSpPr>
            <a:spLocks noGrp="1"/>
          </p:cNvSpPr>
          <p:nvPr>
            <p:ph type="body"/>
          </p:nvPr>
        </p:nvSpPr>
        <p:spPr>
          <a:xfrm>
            <a:off x="504000" y="4058640"/>
            <a:ext cx="9072000" cy="20908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37" name="PlaceHolder 1"/>
          <p:cNvSpPr>
            <a:spLocks noGrp="1"/>
          </p:cNvSpPr>
          <p:nvPr>
            <p:ph type="title"/>
          </p:nvPr>
        </p:nvSpPr>
        <p:spPr>
          <a:xfrm>
            <a:off x="672120" y="768600"/>
            <a:ext cx="6997320" cy="1262160"/>
          </a:xfrm>
          <a:prstGeom prst="rect">
            <a:avLst/>
          </a:prstGeom>
        </p:spPr>
        <p:txBody>
          <a:bodyPr lIns="0" tIns="0" rIns="0" bIns="0" anchor="ctr">
            <a:spAutoFit/>
          </a:bodyPr>
          <a:lstStyle/>
          <a:p>
            <a:pPr algn="ctr"/>
            <a:endParaRPr lang="en-GB" sz="4400" b="0" strike="noStrike" spc="-1">
              <a:latin typeface="Arial"/>
            </a:endParaRPr>
          </a:p>
        </p:txBody>
      </p:sp>
      <p:sp>
        <p:nvSpPr>
          <p:cNvPr id="38" name="PlaceHolder 2"/>
          <p:cNvSpPr>
            <a:spLocks noGrp="1"/>
          </p:cNvSpPr>
          <p:nvPr>
            <p:ph type="body"/>
          </p:nvPr>
        </p:nvSpPr>
        <p:spPr>
          <a:xfrm>
            <a:off x="504000" y="1768680"/>
            <a:ext cx="4426920" cy="2090880"/>
          </a:xfrm>
          <a:prstGeom prst="rect">
            <a:avLst/>
          </a:prstGeom>
        </p:spPr>
        <p:txBody>
          <a:bodyPr lIns="0" tIns="0" rIns="0" bIns="0">
            <a:normAutofit/>
          </a:bodyPr>
          <a:lstStyle/>
          <a:p>
            <a:endParaRPr lang="en-GB" sz="3200" b="0" strike="noStrike" spc="-1">
              <a:latin typeface="Arial"/>
            </a:endParaRPr>
          </a:p>
        </p:txBody>
      </p:sp>
      <p:sp>
        <p:nvSpPr>
          <p:cNvPr id="39" name="PlaceHolder 3"/>
          <p:cNvSpPr>
            <a:spLocks noGrp="1"/>
          </p:cNvSpPr>
          <p:nvPr>
            <p:ph type="body"/>
          </p:nvPr>
        </p:nvSpPr>
        <p:spPr>
          <a:xfrm>
            <a:off x="5152680" y="1768680"/>
            <a:ext cx="4426920" cy="2090880"/>
          </a:xfrm>
          <a:prstGeom prst="rect">
            <a:avLst/>
          </a:prstGeom>
        </p:spPr>
        <p:txBody>
          <a:bodyPr lIns="0" tIns="0" rIns="0" bIns="0">
            <a:normAutofit/>
          </a:bodyPr>
          <a:lstStyle/>
          <a:p>
            <a:endParaRPr lang="en-GB" sz="3200" b="0" strike="noStrike" spc="-1">
              <a:latin typeface="Arial"/>
            </a:endParaRPr>
          </a:p>
        </p:txBody>
      </p:sp>
      <p:sp>
        <p:nvSpPr>
          <p:cNvPr id="40" name="PlaceHolder 4"/>
          <p:cNvSpPr>
            <a:spLocks noGrp="1"/>
          </p:cNvSpPr>
          <p:nvPr>
            <p:ph type="body"/>
          </p:nvPr>
        </p:nvSpPr>
        <p:spPr>
          <a:xfrm>
            <a:off x="504000" y="4058640"/>
            <a:ext cx="4426920" cy="2090880"/>
          </a:xfrm>
          <a:prstGeom prst="rect">
            <a:avLst/>
          </a:prstGeom>
        </p:spPr>
        <p:txBody>
          <a:bodyPr lIns="0" tIns="0" rIns="0" bIns="0">
            <a:normAutofit/>
          </a:bodyPr>
          <a:lstStyle/>
          <a:p>
            <a:endParaRPr lang="en-GB" sz="3200" b="0" strike="noStrike" spc="-1">
              <a:latin typeface="Arial"/>
            </a:endParaRPr>
          </a:p>
        </p:txBody>
      </p:sp>
      <p:sp>
        <p:nvSpPr>
          <p:cNvPr id="41" name="PlaceHolder 5"/>
          <p:cNvSpPr>
            <a:spLocks noGrp="1"/>
          </p:cNvSpPr>
          <p:nvPr>
            <p:ph type="body"/>
          </p:nvPr>
        </p:nvSpPr>
        <p:spPr>
          <a:xfrm>
            <a:off x="5152680" y="4058640"/>
            <a:ext cx="4426920" cy="20908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42" name="PlaceHolder 1"/>
          <p:cNvSpPr>
            <a:spLocks noGrp="1"/>
          </p:cNvSpPr>
          <p:nvPr>
            <p:ph type="title"/>
          </p:nvPr>
        </p:nvSpPr>
        <p:spPr>
          <a:xfrm>
            <a:off x="672120" y="768600"/>
            <a:ext cx="6997320" cy="1262160"/>
          </a:xfrm>
          <a:prstGeom prst="rect">
            <a:avLst/>
          </a:prstGeom>
        </p:spPr>
        <p:txBody>
          <a:bodyPr lIns="0" tIns="0" rIns="0" bIns="0" anchor="ctr">
            <a:spAutoFit/>
          </a:bodyPr>
          <a:lstStyle/>
          <a:p>
            <a:pPr algn="ctr"/>
            <a:endParaRPr lang="en-GB" sz="4400" b="0" strike="noStrike" spc="-1">
              <a:latin typeface="Arial"/>
            </a:endParaRPr>
          </a:p>
        </p:txBody>
      </p:sp>
      <p:sp>
        <p:nvSpPr>
          <p:cNvPr id="43" name="PlaceHolder 2"/>
          <p:cNvSpPr>
            <a:spLocks noGrp="1"/>
          </p:cNvSpPr>
          <p:nvPr>
            <p:ph type="body"/>
          </p:nvPr>
        </p:nvSpPr>
        <p:spPr>
          <a:xfrm>
            <a:off x="504000" y="1768680"/>
            <a:ext cx="2921040" cy="2090880"/>
          </a:xfrm>
          <a:prstGeom prst="rect">
            <a:avLst/>
          </a:prstGeom>
        </p:spPr>
        <p:txBody>
          <a:bodyPr lIns="0" tIns="0" rIns="0" bIns="0">
            <a:normAutofit/>
          </a:bodyPr>
          <a:lstStyle/>
          <a:p>
            <a:endParaRPr lang="en-GB" sz="3200" b="0" strike="noStrike" spc="-1">
              <a:latin typeface="Arial"/>
            </a:endParaRPr>
          </a:p>
        </p:txBody>
      </p:sp>
      <p:sp>
        <p:nvSpPr>
          <p:cNvPr id="44" name="PlaceHolder 3"/>
          <p:cNvSpPr>
            <a:spLocks noGrp="1"/>
          </p:cNvSpPr>
          <p:nvPr>
            <p:ph type="body"/>
          </p:nvPr>
        </p:nvSpPr>
        <p:spPr>
          <a:xfrm>
            <a:off x="3571560" y="1768680"/>
            <a:ext cx="2921040" cy="2090880"/>
          </a:xfrm>
          <a:prstGeom prst="rect">
            <a:avLst/>
          </a:prstGeom>
        </p:spPr>
        <p:txBody>
          <a:bodyPr lIns="0" tIns="0" rIns="0" bIns="0">
            <a:normAutofit/>
          </a:bodyPr>
          <a:lstStyle/>
          <a:p>
            <a:endParaRPr lang="en-GB" sz="3200" b="0" strike="noStrike" spc="-1">
              <a:latin typeface="Arial"/>
            </a:endParaRPr>
          </a:p>
        </p:txBody>
      </p:sp>
      <p:sp>
        <p:nvSpPr>
          <p:cNvPr id="45" name="PlaceHolder 4"/>
          <p:cNvSpPr>
            <a:spLocks noGrp="1"/>
          </p:cNvSpPr>
          <p:nvPr>
            <p:ph type="body"/>
          </p:nvPr>
        </p:nvSpPr>
        <p:spPr>
          <a:xfrm>
            <a:off x="6639120" y="1768680"/>
            <a:ext cx="2921040" cy="2090880"/>
          </a:xfrm>
          <a:prstGeom prst="rect">
            <a:avLst/>
          </a:prstGeom>
        </p:spPr>
        <p:txBody>
          <a:bodyPr lIns="0" tIns="0" rIns="0" bIns="0">
            <a:normAutofit/>
          </a:bodyPr>
          <a:lstStyle/>
          <a:p>
            <a:endParaRPr lang="en-GB" sz="3200" b="0" strike="noStrike" spc="-1">
              <a:latin typeface="Arial"/>
            </a:endParaRPr>
          </a:p>
        </p:txBody>
      </p:sp>
      <p:sp>
        <p:nvSpPr>
          <p:cNvPr id="46" name="PlaceHolder 5"/>
          <p:cNvSpPr>
            <a:spLocks noGrp="1"/>
          </p:cNvSpPr>
          <p:nvPr>
            <p:ph type="body"/>
          </p:nvPr>
        </p:nvSpPr>
        <p:spPr>
          <a:xfrm>
            <a:off x="504000" y="4058640"/>
            <a:ext cx="2921040" cy="2090880"/>
          </a:xfrm>
          <a:prstGeom prst="rect">
            <a:avLst/>
          </a:prstGeom>
        </p:spPr>
        <p:txBody>
          <a:bodyPr lIns="0" tIns="0" rIns="0" bIns="0">
            <a:normAutofit/>
          </a:bodyPr>
          <a:lstStyle/>
          <a:p>
            <a:endParaRPr lang="en-GB" sz="3200" b="0" strike="noStrike" spc="-1">
              <a:latin typeface="Arial"/>
            </a:endParaRPr>
          </a:p>
        </p:txBody>
      </p:sp>
      <p:sp>
        <p:nvSpPr>
          <p:cNvPr id="47" name="PlaceHolder 6"/>
          <p:cNvSpPr>
            <a:spLocks noGrp="1"/>
          </p:cNvSpPr>
          <p:nvPr>
            <p:ph type="body"/>
          </p:nvPr>
        </p:nvSpPr>
        <p:spPr>
          <a:xfrm>
            <a:off x="3571560" y="4058640"/>
            <a:ext cx="2921040" cy="2090880"/>
          </a:xfrm>
          <a:prstGeom prst="rect">
            <a:avLst/>
          </a:prstGeom>
        </p:spPr>
        <p:txBody>
          <a:bodyPr lIns="0" tIns="0" rIns="0" bIns="0">
            <a:normAutofit/>
          </a:bodyPr>
          <a:lstStyle/>
          <a:p>
            <a:endParaRPr lang="en-GB" sz="3200" b="0" strike="noStrike" spc="-1">
              <a:latin typeface="Arial"/>
            </a:endParaRPr>
          </a:p>
        </p:txBody>
      </p:sp>
      <p:sp>
        <p:nvSpPr>
          <p:cNvPr id="48" name="PlaceHolder 7"/>
          <p:cNvSpPr>
            <a:spLocks noGrp="1"/>
          </p:cNvSpPr>
          <p:nvPr>
            <p:ph type="body"/>
          </p:nvPr>
        </p:nvSpPr>
        <p:spPr>
          <a:xfrm>
            <a:off x="6639120" y="4058640"/>
            <a:ext cx="2921040" cy="20908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13" name="Group 1"/>
          <p:cNvGrpSpPr/>
          <p:nvPr/>
        </p:nvGrpSpPr>
        <p:grpSpPr>
          <a:xfrm>
            <a:off x="-9360" y="-9360"/>
            <a:ext cx="10108440" cy="7577640"/>
            <a:chOff x="-9360" y="-9360"/>
            <a:chExt cx="10108440" cy="7577640"/>
          </a:xfrm>
        </p:grpSpPr>
        <p:sp>
          <p:nvSpPr>
            <p:cNvPr id="14" name="CustomShape 2"/>
            <p:cNvSpPr/>
            <p:nvPr/>
          </p:nvSpPr>
          <p:spPr>
            <a:xfrm>
              <a:off x="-9360" y="4423680"/>
              <a:ext cx="503280" cy="3144600"/>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a:outerShdw blurRad="38100" dist="25560" dir="5400000" rotWithShape="0">
                <a:srgbClr val="000000">
                  <a:alpha val="35000"/>
                </a:srgbClr>
              </a:outerShdw>
            </a:effectLst>
          </p:spPr>
          <p:style>
            <a:lnRef idx="1">
              <a:schemeClr val="accent1"/>
            </a:lnRef>
            <a:fillRef idx="3">
              <a:schemeClr val="accent1"/>
            </a:fillRef>
            <a:effectRef idx="2">
              <a:schemeClr val="accent1"/>
            </a:effectRef>
            <a:fontRef idx="minor"/>
          </p:style>
        </p:sp>
        <p:sp>
          <p:nvSpPr>
            <p:cNvPr id="2" name="Line 3"/>
            <p:cNvSpPr/>
            <p:nvPr/>
          </p:nvSpPr>
          <p:spPr>
            <a:xfrm flipV="1">
              <a:off x="5656320" y="4602600"/>
              <a:ext cx="4434480" cy="2957040"/>
            </a:xfrm>
            <a:prstGeom prst="line">
              <a:avLst/>
            </a:prstGeom>
            <a:ln w="9360">
              <a:solidFill>
                <a:schemeClr val="bg1">
                  <a:lumMod val="85000"/>
                </a:schemeClr>
              </a:solidFill>
              <a:round/>
            </a:ln>
          </p:spPr>
          <p:style>
            <a:lnRef idx="2">
              <a:schemeClr val="accent1"/>
            </a:lnRef>
            <a:fillRef idx="0">
              <a:schemeClr val="accent1"/>
            </a:fillRef>
            <a:effectRef idx="1">
              <a:schemeClr val="accent1"/>
            </a:effectRef>
            <a:fontRef idx="minor"/>
          </p:style>
        </p:sp>
        <p:sp>
          <p:nvSpPr>
            <p:cNvPr id="3" name="Line 4"/>
            <p:cNvSpPr/>
            <p:nvPr/>
          </p:nvSpPr>
          <p:spPr>
            <a:xfrm>
              <a:off x="7763760" y="0"/>
              <a:ext cx="1344240" cy="7559640"/>
            </a:xfrm>
            <a:prstGeom prst="line">
              <a:avLst/>
            </a:prstGeom>
            <a:ln w="9360">
              <a:solidFill>
                <a:schemeClr val="bg1">
                  <a:lumMod val="75000"/>
                </a:schemeClr>
              </a:solidFill>
              <a:round/>
            </a:ln>
          </p:spPr>
          <p:style>
            <a:lnRef idx="2">
              <a:schemeClr val="accent1"/>
            </a:lnRef>
            <a:fillRef idx="0">
              <a:schemeClr val="accent1"/>
            </a:fillRef>
            <a:effectRef idx="1">
              <a:schemeClr val="accent1"/>
            </a:effectRef>
            <a:fontRef idx="minor"/>
          </p:style>
        </p:sp>
        <p:sp>
          <p:nvSpPr>
            <p:cNvPr id="4" name="CustomShape 5"/>
            <p:cNvSpPr/>
            <p:nvPr/>
          </p:nvSpPr>
          <p:spPr>
            <a:xfrm>
              <a:off x="7597800" y="0"/>
              <a:ext cx="2501280" cy="7568280"/>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a:outerShdw blurRad="38100" dist="25560" dir="5400000" rotWithShape="0">
                <a:srgbClr val="000000">
                  <a:alpha val="35000"/>
                </a:srgbClr>
              </a:outerShdw>
            </a:effectLst>
          </p:spPr>
          <p:style>
            <a:lnRef idx="1">
              <a:schemeClr val="accent1"/>
            </a:lnRef>
            <a:fillRef idx="3">
              <a:schemeClr val="accent1"/>
            </a:fillRef>
            <a:effectRef idx="2">
              <a:schemeClr val="accent1"/>
            </a:effectRef>
            <a:fontRef idx="minor"/>
          </p:style>
        </p:sp>
        <p:sp>
          <p:nvSpPr>
            <p:cNvPr id="5" name="CustomShape 6"/>
            <p:cNvSpPr/>
            <p:nvPr/>
          </p:nvSpPr>
          <p:spPr>
            <a:xfrm>
              <a:off x="7943040" y="-9360"/>
              <a:ext cx="2147040" cy="7568280"/>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a:outerShdw blurRad="38100" dist="25560" dir="5400000" rotWithShape="0">
                <a:srgbClr val="000000">
                  <a:alpha val="35000"/>
                </a:srgbClr>
              </a:outerShdw>
            </a:effectLst>
          </p:spPr>
          <p:style>
            <a:lnRef idx="1">
              <a:schemeClr val="accent1"/>
            </a:lnRef>
            <a:fillRef idx="3">
              <a:schemeClr val="accent1"/>
            </a:fillRef>
            <a:effectRef idx="2">
              <a:schemeClr val="accent1"/>
            </a:effectRef>
            <a:fontRef idx="minor"/>
          </p:style>
        </p:sp>
        <p:sp>
          <p:nvSpPr>
            <p:cNvPr id="6" name="CustomShape 7"/>
            <p:cNvSpPr/>
            <p:nvPr/>
          </p:nvSpPr>
          <p:spPr>
            <a:xfrm>
              <a:off x="7317720" y="4321080"/>
              <a:ext cx="2770200" cy="3237840"/>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a:outerShdw blurRad="38100" dist="25560" dir="5400000" rotWithShape="0">
                <a:srgbClr val="000000">
                  <a:alpha val="35000"/>
                </a:srgbClr>
              </a:outerShdw>
            </a:effectLst>
          </p:spPr>
          <p:style>
            <a:lnRef idx="1">
              <a:schemeClr val="accent1"/>
            </a:lnRef>
            <a:fillRef idx="3">
              <a:schemeClr val="accent1"/>
            </a:fillRef>
            <a:effectRef idx="2">
              <a:schemeClr val="accent1"/>
            </a:effectRef>
            <a:fontRef idx="minor"/>
          </p:style>
        </p:sp>
        <p:sp>
          <p:nvSpPr>
            <p:cNvPr id="7" name="CustomShape 8"/>
            <p:cNvSpPr/>
            <p:nvPr/>
          </p:nvSpPr>
          <p:spPr>
            <a:xfrm>
              <a:off x="7728480" y="-9360"/>
              <a:ext cx="2361600" cy="7568280"/>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a:outerShdw blurRad="38100" dist="25560" dir="5400000" rotWithShape="0">
                <a:srgbClr val="000000">
                  <a:alpha val="35000"/>
                </a:srgbClr>
              </a:outerShdw>
            </a:effectLst>
          </p:spPr>
          <p:style>
            <a:lnRef idx="1">
              <a:schemeClr val="accent1"/>
            </a:lnRef>
            <a:fillRef idx="3">
              <a:schemeClr val="accent1"/>
            </a:fillRef>
            <a:effectRef idx="2">
              <a:schemeClr val="accent1"/>
            </a:effectRef>
            <a:fontRef idx="minor"/>
          </p:style>
        </p:sp>
        <p:sp>
          <p:nvSpPr>
            <p:cNvPr id="8" name="CustomShape 9"/>
            <p:cNvSpPr/>
            <p:nvPr/>
          </p:nvSpPr>
          <p:spPr>
            <a:xfrm>
              <a:off x="9145440" y="-9360"/>
              <a:ext cx="944640" cy="7568280"/>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a:outerShdw blurRad="38100" dist="25560" dir="5400000" rotWithShape="0">
                <a:srgbClr val="000000">
                  <a:alpha val="35000"/>
                </a:srgbClr>
              </a:outerShdw>
            </a:effectLst>
          </p:spPr>
          <p:style>
            <a:lnRef idx="1">
              <a:schemeClr val="accent1"/>
            </a:lnRef>
            <a:fillRef idx="3">
              <a:schemeClr val="accent1"/>
            </a:fillRef>
            <a:effectRef idx="2">
              <a:schemeClr val="accent1"/>
            </a:effectRef>
            <a:fontRef idx="minor"/>
          </p:style>
        </p:sp>
        <p:sp>
          <p:nvSpPr>
            <p:cNvPr id="9" name="CustomShape 10"/>
            <p:cNvSpPr/>
            <p:nvPr/>
          </p:nvSpPr>
          <p:spPr>
            <a:xfrm>
              <a:off x="8904600" y="-9360"/>
              <a:ext cx="1175400" cy="7568280"/>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a:outerShdw blurRad="38100" dist="25560" dir="5400000" rotWithShape="0">
                <a:srgbClr val="000000">
                  <a:alpha val="35000"/>
                </a:srgbClr>
              </a:outerShdw>
            </a:effectLst>
          </p:spPr>
          <p:style>
            <a:lnRef idx="1">
              <a:schemeClr val="accent1"/>
            </a:lnRef>
            <a:fillRef idx="3">
              <a:schemeClr val="accent1"/>
            </a:fillRef>
            <a:effectRef idx="2">
              <a:schemeClr val="accent1"/>
            </a:effectRef>
            <a:fontRef idx="minor"/>
          </p:style>
        </p:sp>
        <p:sp>
          <p:nvSpPr>
            <p:cNvPr id="10" name="CustomShape 11"/>
            <p:cNvSpPr/>
            <p:nvPr/>
          </p:nvSpPr>
          <p:spPr>
            <a:xfrm>
              <a:off x="8885880" y="5394600"/>
              <a:ext cx="1205280" cy="2164680"/>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a:outerShdw blurRad="38100" dist="25560" dir="5400000" rotWithShape="0">
                <a:srgbClr val="000000">
                  <a:alpha val="35000"/>
                </a:srgbClr>
              </a:outerShdw>
            </a:effectLst>
          </p:spPr>
          <p:style>
            <a:lnRef idx="1">
              <a:schemeClr val="accent1"/>
            </a:lnRef>
            <a:fillRef idx="3">
              <a:schemeClr val="accent1"/>
            </a:fillRef>
            <a:effectRef idx="2">
              <a:schemeClr val="accent1"/>
            </a:effectRef>
            <a:fontRef idx="minor"/>
          </p:style>
        </p:sp>
      </p:grpSp>
      <p:sp>
        <p:nvSpPr>
          <p:cNvPr id="11" name="PlaceHolder 12"/>
          <p:cNvSpPr>
            <a:spLocks noGrp="1"/>
          </p:cNvSpPr>
          <p:nvPr>
            <p:ph type="title"/>
          </p:nvPr>
        </p:nvSpPr>
        <p:spPr>
          <a:xfrm>
            <a:off x="672120" y="768600"/>
            <a:ext cx="6997320" cy="1262160"/>
          </a:xfrm>
          <a:prstGeom prst="rect">
            <a:avLst/>
          </a:prstGeom>
        </p:spPr>
        <p:txBody>
          <a:bodyPr lIns="0" tIns="0" rIns="0" bIns="0" anchor="ctr">
            <a:spAutoFit/>
          </a:bodyPr>
          <a:lstStyle/>
          <a:p>
            <a:r>
              <a:rPr lang="en-GB" sz="1800" b="0" strike="noStrike" spc="-1">
                <a:latin typeface="Arial"/>
              </a:rPr>
              <a:t>Click to edit the title text format</a:t>
            </a:r>
          </a:p>
        </p:txBody>
      </p:sp>
      <p:sp>
        <p:nvSpPr>
          <p:cNvPr id="12" name="PlaceHolder 13"/>
          <p:cNvSpPr>
            <a:spLocks noGrp="1"/>
          </p:cNvSpPr>
          <p:nvPr>
            <p:ph type="body"/>
          </p:nvPr>
        </p:nvSpPr>
        <p:spPr>
          <a:xfrm>
            <a:off x="504000" y="1768680"/>
            <a:ext cx="9072000" cy="43840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GB" sz="32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GB" sz="2800" b="0" strike="noStrike" spc="-1">
                <a:latin typeface="Arial"/>
              </a:rPr>
              <a:t>Second Outline Level</a:t>
            </a:r>
          </a:p>
          <a:p>
            <a:pPr marL="1296000" lvl="2" indent="-288000">
              <a:spcBef>
                <a:spcPts val="850"/>
              </a:spcBef>
              <a:buClr>
                <a:srgbClr val="000000"/>
              </a:buClr>
              <a:buSzPct val="45000"/>
              <a:buFont typeface="Wingdings" charset="2"/>
              <a:buChar char=""/>
            </a:pPr>
            <a:r>
              <a:rPr lang="en-GB" sz="2400" b="0" strike="noStrike" spc="-1">
                <a:latin typeface="Arial"/>
              </a:rPr>
              <a:t>Third Outline Level</a:t>
            </a:r>
          </a:p>
          <a:p>
            <a:pPr marL="1728000" lvl="3" indent="-216000">
              <a:spcBef>
                <a:spcPts val="567"/>
              </a:spcBef>
              <a:buClr>
                <a:srgbClr val="000000"/>
              </a:buClr>
              <a:buSzPct val="75000"/>
              <a:buFont typeface="Symbol" charset="2"/>
              <a:buChar char=""/>
            </a:pPr>
            <a:r>
              <a:rPr lang="en-GB" sz="2000" b="0" strike="noStrike" spc="-1">
                <a:latin typeface="Arial"/>
              </a:rPr>
              <a:t>Fourth Outline Level</a:t>
            </a:r>
          </a:p>
          <a:p>
            <a:pPr marL="2160000" lvl="4" indent="-216000">
              <a:spcBef>
                <a:spcPts val="283"/>
              </a:spcBef>
              <a:buClr>
                <a:srgbClr val="000000"/>
              </a:buClr>
              <a:buSzPct val="45000"/>
              <a:buFont typeface="Wingdings" charset="2"/>
              <a:buChar char=""/>
            </a:pPr>
            <a:r>
              <a:rPr lang="en-GB" sz="2000" b="0" strike="noStrike" spc="-1">
                <a:latin typeface="Arial"/>
              </a:rPr>
              <a:t>Fifth Outline Level</a:t>
            </a:r>
          </a:p>
          <a:p>
            <a:pPr marL="2592000" lvl="5" indent="-216000">
              <a:spcBef>
                <a:spcPts val="283"/>
              </a:spcBef>
              <a:buClr>
                <a:srgbClr val="000000"/>
              </a:buClr>
              <a:buSzPct val="45000"/>
              <a:buFont typeface="Wingdings" charset="2"/>
              <a:buChar char=""/>
            </a:pPr>
            <a:r>
              <a:rPr lang="en-GB" sz="2000" b="0" strike="noStrike" spc="-1">
                <a:latin typeface="Arial"/>
              </a:rPr>
              <a:t>Sixth Outline Level</a:t>
            </a:r>
          </a:p>
          <a:p>
            <a:pPr marL="3024000" lvl="6" indent="-216000">
              <a:spcBef>
                <a:spcPts val="283"/>
              </a:spcBef>
              <a:buClr>
                <a:srgbClr val="000000"/>
              </a:buClr>
              <a:buSzPct val="45000"/>
              <a:buFont typeface="Wingdings" charset="2"/>
              <a:buChar char=""/>
            </a:pPr>
            <a:r>
              <a:rPr lang="en-GB" sz="2000" b="0" strike="noStrike" spc="-1">
                <a:latin typeface="Arial"/>
              </a:rPr>
              <a:t>Seventh Outline Level</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5.xml"/><Relationship Id="rId5" Type="http://schemas.openxmlformats.org/officeDocument/2006/relationships/image" Target="../media/image7.jpe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5.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5.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image" Target="../media/image14.png"/><Relationship Id="rId7" Type="http://schemas.openxmlformats.org/officeDocument/2006/relationships/image" Target="../media/image18.jpeg"/><Relationship Id="rId2" Type="http://schemas.openxmlformats.org/officeDocument/2006/relationships/notesSlide" Target="../notesSlides/notesSlide5.xml"/><Relationship Id="rId1" Type="http://schemas.openxmlformats.org/officeDocument/2006/relationships/slideLayout" Target="../slideLayouts/slideLayout5.xm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image" Target="../media/image15.png"/><Relationship Id="rId9" Type="http://schemas.openxmlformats.org/officeDocument/2006/relationships/image" Target="../media/image20.png"/></Relationships>
</file>

<file path=ppt/slides/_rels/slide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6.xml"/><Relationship Id="rId1" Type="http://schemas.openxmlformats.org/officeDocument/2006/relationships/slideLayout" Target="../slideLayouts/slideLayout5.xml"/><Relationship Id="rId6" Type="http://schemas.openxmlformats.org/officeDocument/2006/relationships/image" Target="../media/image24.jpeg"/><Relationship Id="rId5" Type="http://schemas.openxmlformats.org/officeDocument/2006/relationships/image" Target="../media/image23.png"/><Relationship Id="rId4" Type="http://schemas.openxmlformats.org/officeDocument/2006/relationships/image" Target="../media/image22.jpeg"/></Relationships>
</file>

<file path=ppt/slides/_rels/slide1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8.xml"/><Relationship Id="rId1" Type="http://schemas.openxmlformats.org/officeDocument/2006/relationships/slideLayout" Target="../slideLayouts/slideLayout5.xml"/><Relationship Id="rId5" Type="http://schemas.openxmlformats.org/officeDocument/2006/relationships/image" Target="../media/image28.jpeg"/><Relationship Id="rId4" Type="http://schemas.openxmlformats.org/officeDocument/2006/relationships/image" Target="../media/image27.jpeg"/></Relationships>
</file>

<file path=ppt/slides/_rels/slide1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5.xml"/><Relationship Id="rId5" Type="http://schemas.openxmlformats.org/officeDocument/2006/relationships/image" Target="../media/image33.png"/><Relationship Id="rId4" Type="http://schemas.openxmlformats.org/officeDocument/2006/relationships/image" Target="../media/image32.png"/></Relationships>
</file>

<file path=ppt/slides/_rels/slide14.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3" Type="http://schemas.openxmlformats.org/officeDocument/2006/relationships/hyperlink" Target="https://buffer.com/library/social-media-icons/" TargetMode="External"/><Relationship Id="rId18" Type="http://schemas.openxmlformats.org/officeDocument/2006/relationships/hyperlink" Target="https://www.conference-news.co.uk/news/uk-events-report-reveals-depthps70bn-events-industry" TargetMode="External"/><Relationship Id="rId26" Type="http://schemas.openxmlformats.org/officeDocument/2006/relationships/hyperlink" Target="https://www.tradetillrolls.co.uk/57x40-till-rolls?gclid=CjwKCAjwvp" TargetMode="External"/><Relationship Id="rId21" Type="http://schemas.openxmlformats.org/officeDocument/2006/relationships/hyperlink" Target="https://www.imperial.ac.uk/sustainability/" TargetMode="External"/><Relationship Id="rId34" Type="http://schemas.openxmlformats.org/officeDocument/2006/relationships/hyperlink" Target="https://www.sustainability-speakers.com/#:-:text=How%20Much%20Does%20A3100%20" TargetMode="External"/><Relationship Id="rId7" Type="http://schemas.openxmlformats.org/officeDocument/2006/relationships/hyperlink" Target="https://www.banana-print.co.uk/leaflets-flyers/" TargetMode="External"/><Relationship Id="rId12" Type="http://schemas.openxmlformats.org/officeDocument/2006/relationships/hyperlink" Target="https://buffer.com/library/category/social-media-marketing/" TargetMode="External"/><Relationship Id="rId17" Type="http://schemas.openxmlformats.org/officeDocument/2006/relationships/hyperlink" Target="http://www.businesslive.co.uk/" TargetMode="External"/><Relationship Id="rId25" Type="http://schemas.openxmlformats.org/officeDocument/2006/relationships/hyperlink" Target="https://www.tradetillrolls.co.uk/57x40-till-rolls" TargetMode="External"/><Relationship Id="rId33" Type="http://schemas.openxmlformats.org/officeDocument/2006/relationships/hyperlink" Target="https://www.thegirlwiththegreensofa.com/home/2018/1/10/social-media-influencers" TargetMode="External"/><Relationship Id="rId38" Type="http://schemas.openxmlformats.org/officeDocument/2006/relationships/hyperlink" Target="https://www.zippia.com/answers/" TargetMode="External"/><Relationship Id="rId2" Type="http://schemas.openxmlformats.org/officeDocument/2006/relationships/hyperlink" Target="https://stock.adobe.com/uk/search/images?k=pestle+analysis" TargetMode="External"/><Relationship Id="rId16" Type="http://schemas.openxmlformats.org/officeDocument/2006/relationships/hyperlink" Target="https://www.vecteezy.com/vector-art/11412281-demographic-geographic-psychographic-behavioral-market-segmentation" TargetMode="External"/><Relationship Id="rId20" Type="http://schemas.openxmlformats.org/officeDocument/2006/relationships/hyperlink" Target="https://www.ltoa.org.uk/boroughs/tower-hamlets" TargetMode="External"/><Relationship Id="rId29" Type="http://schemas.openxmlformats.org/officeDocument/2006/relationships/hyperlink" Target="https://swag-pack.com/swag-pack-about-us" TargetMode="External"/><Relationship Id="rId1" Type="http://schemas.openxmlformats.org/officeDocument/2006/relationships/slideLayout" Target="../slideLayouts/slideLayout5.xml"/><Relationship Id="rId6" Type="http://schemas.openxmlformats.org/officeDocument/2006/relationships/hyperlink" Target="https://groceries.asda.com/product/pens/asda-ballopoint-pens" TargetMode="External"/><Relationship Id="rId11" Type="http://schemas.openxmlformats.org/officeDocument/2006/relationships/hyperlink" Target="https://buffer.com/library/" TargetMode="External"/><Relationship Id="rId24" Type="http://schemas.openxmlformats.org/officeDocument/2006/relationships/hyperlink" Target="http://www.doi-org.ezoproxy.uwstd.ac.uk/10.4135/9781473914742" TargetMode="External"/><Relationship Id="rId32" Type="http://schemas.openxmlformats.org/officeDocument/2006/relationships/hyperlink" Target="https://www.telecomsworld.com/business-listing?ppc_keyword=your%20bisiness%20listed&amp;utm_term=your%20listed&amp;utm_term=your%20business%2020listed&amp;utm_campaign=utm_source=adwords&amp;utm_medium=ppc&amp;hsa_acc=6770579360&amp;hsa" TargetMode="External"/><Relationship Id="rId37" Type="http://schemas.openxmlformats.org/officeDocument/2006/relationships/hyperlink" Target="https://www.yieldify.com/blog/demographic-segmentation-ecommerce-marketing/" TargetMode="External"/><Relationship Id="rId5" Type="http://schemas.openxmlformats.org/officeDocument/2006/relationships/hyperlink" Target="https://www.amazon.co.uk/Restaurant-Order-Pad-Duplicate-Sheet/dp/B01M2VQPHF/ref=asc_df_B01M2VQPHF/REF=ASC_DF_b01m2vqphf/?tag=googshopuk-21&amp;linkCode=df0&amp;" TargetMode="External"/><Relationship Id="rId15" Type="http://schemas.openxmlformats.org/officeDocument/2006/relationships/hyperlink" Target="https://event-edie.net/forum" TargetMode="External"/><Relationship Id="rId23" Type="http://schemas.openxmlformats.org/officeDocument/2006/relationships/hyperlink" Target="https://www.eastlondonadvertiser.co.uk/news/" TargetMode="External"/><Relationship Id="rId28" Type="http://schemas.openxmlformats.org/officeDocument/2006/relationships/hyperlink" Target="https://www.shutterstock.com/search/person-distributing-flyers" TargetMode="External"/><Relationship Id="rId36" Type="http://schemas.openxmlformats.org/officeDocument/2006/relationships/hyperlink" Target="https://democracy.towerhamletys.gov.uk/mgMemberIndex.aspx?bcr=1" TargetMode="External"/><Relationship Id="rId10" Type="http://schemas.openxmlformats.org/officeDocument/2006/relationships/hyperlink" Target="https://www.bma.org.uk/media/1547/bma-house-acsessibility-%20guide-2017.pdf" TargetMode="External"/><Relationship Id="rId19" Type="http://schemas.openxmlformats.org/officeDocument/2006/relationships/hyperlink" Target="https://www.sanremouk.com/learn/sustainable-coffee-shop-ideas-for-2019" TargetMode="External"/><Relationship Id="rId31" Type="http://schemas.openxmlformats.org/officeDocument/2006/relationships/hyperlink" Target="https://www.tedrestaurants.co.uk/" TargetMode="External"/><Relationship Id="rId4" Type="http://schemas.openxmlformats.org/officeDocument/2006/relationships/hyperlink" Target="https://www.amazon.co.uk/Restaurant-Order-Pad-Duplicate-Sheet/dp/B01M2VQPHF/ref" TargetMode="External"/><Relationship Id="rId9" Type="http://schemas.openxmlformats.org/officeDocument/2006/relationships/hyperlink" Target="https://www.bmahouse.org.uk/meet-the-team/" TargetMode="External"/><Relationship Id="rId14" Type="http://schemas.openxmlformats.org/officeDocument/2006/relationships/hyperlink" Target="https://www.thenorthernecho.co.u/news23542185.beyonce-stadium-light-hoodies-reduce-price-complaints%20Accessed%2016th%20January%202024" TargetMode="External"/><Relationship Id="rId22" Type="http://schemas.openxmlformats.org/officeDocument/2006/relationships/hyperlink" Target="https://www.forbes.come/sites/allbusiness/2020/10/26/email-marketing-still-the-most-powerful-tool-to-take-your-business-to-the-next-level/" TargetMode="External"/><Relationship Id="rId27" Type="http://schemas.openxmlformats.org/officeDocument/2006/relationships/hyperlink" Target="https://www/" TargetMode="External"/><Relationship Id="rId30" Type="http://schemas.openxmlformats.org/officeDocument/2006/relationships/hyperlink" Target="https://www.thevenuebooker.co.uk/news/sustainable-conference-hotel-uk" TargetMode="External"/><Relationship Id="rId35" Type="http://schemas.openxmlformats.org/officeDocument/2006/relationships/hyperlink" Target="https://www.towerhamlets.gov.uk/News_events/Our_East_End/Our_East_End.aspx%20Accessed%2018th%20January%202024" TargetMode="External"/><Relationship Id="rId8" Type="http://schemas.openxmlformats.org/officeDocument/2006/relationships/hyperlink" Target="https://www.bark,com/en/gb/socail-media-marketying/-price-guide/" TargetMode="External"/><Relationship Id="rId3" Type="http://schemas.openxmlformats.org/officeDocument/2006/relationships/hyperlink" Target="http://www.alliedmarketresearch.com/"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sanremouk.com/learn/sustainable-coffee-shop-ideas-for-2019" TargetMode="External"/><Relationship Id="rId13" Type="http://schemas.openxmlformats.org/officeDocument/2006/relationships/hyperlink" Target="https://www.tedrestaurants.co.uk/" TargetMode="External"/><Relationship Id="rId18" Type="http://schemas.openxmlformats.org/officeDocument/2006/relationships/hyperlink" Target="https://democracy.towerhamletys.gov.uk/mgMemberIndex.aspx?bcr=1" TargetMode="External"/><Relationship Id="rId3" Type="http://schemas.openxmlformats.org/officeDocument/2006/relationships/hyperlink" Target="https://www.forbes.come/sites/allbusiness/2020/10/26/email-marketing-still-the-most-powerful-tool-to-take-your-business-to-the-next-level/" TargetMode="External"/><Relationship Id="rId7" Type="http://schemas.openxmlformats.org/officeDocument/2006/relationships/hyperlink" Target="https://www.tradetillrolls.co.uk/57x40-till-rolls?gclid=CjwKCAjwvp" TargetMode="External"/><Relationship Id="rId12" Type="http://schemas.openxmlformats.org/officeDocument/2006/relationships/hyperlink" Target="https://www.thevenuebooker.co.uk/news/sustainable-conference-hotel-uk" TargetMode="External"/><Relationship Id="rId17" Type="http://schemas.openxmlformats.org/officeDocument/2006/relationships/hyperlink" Target="https://www.towerhamlets.gov.uk/News_events/Our_East_End/Our_East_End.aspx%20Accessed%2018th%20January%202024" TargetMode="External"/><Relationship Id="rId2" Type="http://schemas.openxmlformats.org/officeDocument/2006/relationships/hyperlink" Target="https://www.imperial.ac.uk/sustainability/" TargetMode="External"/><Relationship Id="rId16" Type="http://schemas.openxmlformats.org/officeDocument/2006/relationships/hyperlink" Target="https://www.sustainability-speakers.com/#:-:text=How%20Much%20Does%20A3100%20" TargetMode="External"/><Relationship Id="rId20" Type="http://schemas.openxmlformats.org/officeDocument/2006/relationships/hyperlink" Target="https://www.zippia.com/answers/" TargetMode="External"/><Relationship Id="rId1" Type="http://schemas.openxmlformats.org/officeDocument/2006/relationships/slideLayout" Target="../slideLayouts/slideLayout5.xml"/><Relationship Id="rId6" Type="http://schemas.openxmlformats.org/officeDocument/2006/relationships/hyperlink" Target="https://www.tradetillrolls.co.uk/57x40-till-rolls" TargetMode="External"/><Relationship Id="rId11" Type="http://schemas.openxmlformats.org/officeDocument/2006/relationships/hyperlink" Target="https://swag-pack.com/swag-pack-about-us" TargetMode="External"/><Relationship Id="rId5" Type="http://schemas.openxmlformats.org/officeDocument/2006/relationships/hyperlink" Target="http://www.doi-org.ezoproxy.uwstd.ac.uk/10.4135/9781473914742" TargetMode="External"/><Relationship Id="rId15" Type="http://schemas.openxmlformats.org/officeDocument/2006/relationships/hyperlink" Target="https://www.thegirlwiththegreensofa.com/home/2018/1/10/social-media-influencers" TargetMode="External"/><Relationship Id="rId10" Type="http://schemas.openxmlformats.org/officeDocument/2006/relationships/hyperlink" Target="https://www.shutterstock.com/search/person-distributing-flyers" TargetMode="External"/><Relationship Id="rId19" Type="http://schemas.openxmlformats.org/officeDocument/2006/relationships/hyperlink" Target="https://www.yieldify.com/blog/demographic-segmentation-ecommerce-marketing/" TargetMode="External"/><Relationship Id="rId4" Type="http://schemas.openxmlformats.org/officeDocument/2006/relationships/hyperlink" Target="https://www.eastlondonadvertiser.co.uk/news/" TargetMode="External"/><Relationship Id="rId9" Type="http://schemas.openxmlformats.org/officeDocument/2006/relationships/hyperlink" Target="https://www/" TargetMode="External"/><Relationship Id="rId14" Type="http://schemas.openxmlformats.org/officeDocument/2006/relationships/hyperlink" Target="https://www.telecomsworld.com/business-listing?ppc_keyword=your%20bisiness%20listed&amp;utm_term=your%20listed&amp;utm_term=your%20business%2020listed&amp;utm_campaign=utm_source=adwords&amp;utm_medium=ppc&amp;hsa_acc=6770579360&amp;hs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 name="CustomShape 1"/>
          <p:cNvSpPr/>
          <p:nvPr/>
        </p:nvSpPr>
        <p:spPr>
          <a:xfrm>
            <a:off x="144000" y="0"/>
            <a:ext cx="9573120" cy="726912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nSpc>
                <a:spcPct val="90000"/>
              </a:lnSpc>
            </a:pPr>
            <a:br/>
            <a:br/>
            <a:br/>
            <a:br/>
            <a:br/>
            <a:r>
              <a:rPr lang="en-GB" sz="3640" b="0" strike="noStrike" spc="-1">
                <a:solidFill>
                  <a:srgbClr val="000000"/>
                </a:solidFill>
                <a:latin typeface="Calibri Light"/>
                <a:ea typeface="DejaVu Sans"/>
              </a:rPr>
              <a:t> </a:t>
            </a:r>
            <a:br/>
            <a:br/>
            <a:br/>
            <a:br/>
            <a:endParaRPr lang="en-GB" sz="3640" b="0" strike="noStrike" spc="-1">
              <a:latin typeface="Arial"/>
            </a:endParaRPr>
          </a:p>
        </p:txBody>
      </p:sp>
      <p:sp>
        <p:nvSpPr>
          <p:cNvPr id="56" name="CustomShape 2"/>
          <p:cNvSpPr/>
          <p:nvPr/>
        </p:nvSpPr>
        <p:spPr>
          <a:xfrm>
            <a:off x="108360" y="85320"/>
            <a:ext cx="2770200" cy="547200"/>
          </a:xfrm>
          <a:prstGeom prst="rect">
            <a:avLst/>
          </a:prstGeom>
          <a:noFill/>
          <a:ln>
            <a:noFill/>
          </a:ln>
        </p:spPr>
        <p:style>
          <a:lnRef idx="0">
            <a:scrgbClr r="0" g="0" b="0"/>
          </a:lnRef>
          <a:fillRef idx="0">
            <a:scrgbClr r="0" g="0" b="0"/>
          </a:fillRef>
          <a:effectRef idx="0">
            <a:scrgbClr r="0" g="0" b="0"/>
          </a:effectRef>
          <a:fontRef idx="minor"/>
        </p:style>
        <p:txBody>
          <a:bodyPr/>
          <a:lstStyle/>
          <a:p>
            <a:endParaRPr lang="en-GB"/>
          </a:p>
        </p:txBody>
      </p:sp>
      <p:sp>
        <p:nvSpPr>
          <p:cNvPr id="57" name="CustomShape 3"/>
          <p:cNvSpPr/>
          <p:nvPr/>
        </p:nvSpPr>
        <p:spPr>
          <a:xfrm>
            <a:off x="1723680" y="24840"/>
            <a:ext cx="2833920" cy="7823160"/>
          </a:xfrm>
          <a:prstGeom prst="rect">
            <a:avLst/>
          </a:prstGeom>
          <a:noFill/>
          <a:ln>
            <a:noFill/>
          </a:ln>
        </p:spPr>
        <p:style>
          <a:lnRef idx="0">
            <a:scrgbClr r="0" g="0" b="0"/>
          </a:lnRef>
          <a:fillRef idx="0">
            <a:scrgbClr r="0" g="0" b="0"/>
          </a:fillRef>
          <a:effectRef idx="0">
            <a:scrgbClr r="0" g="0" b="0"/>
          </a:effectRef>
          <a:fontRef idx="minor"/>
        </p:style>
        <p:txBody>
          <a:bodyPr/>
          <a:lstStyle/>
          <a:p>
            <a:endParaRPr lang="en-GB"/>
          </a:p>
        </p:txBody>
      </p:sp>
      <p:sp>
        <p:nvSpPr>
          <p:cNvPr id="58" name="CustomShape 4"/>
          <p:cNvSpPr/>
          <p:nvPr/>
        </p:nvSpPr>
        <p:spPr>
          <a:xfrm>
            <a:off x="5732640" y="72000"/>
            <a:ext cx="2833920" cy="4046760"/>
          </a:xfrm>
          <a:prstGeom prst="rect">
            <a:avLst/>
          </a:prstGeom>
          <a:noFill/>
          <a:ln>
            <a:noFill/>
          </a:ln>
        </p:spPr>
        <p:style>
          <a:lnRef idx="0">
            <a:scrgbClr r="0" g="0" b="0"/>
          </a:lnRef>
          <a:fillRef idx="0">
            <a:scrgbClr r="0" g="0" b="0"/>
          </a:fillRef>
          <a:effectRef idx="0">
            <a:scrgbClr r="0" g="0" b="0"/>
          </a:effectRef>
          <a:fontRef idx="minor"/>
        </p:style>
        <p:txBody>
          <a:bodyPr/>
          <a:lstStyle/>
          <a:p>
            <a:endParaRPr lang="en-GB"/>
          </a:p>
        </p:txBody>
      </p:sp>
      <p:sp>
        <p:nvSpPr>
          <p:cNvPr id="60" name="CustomShape 5"/>
          <p:cNvSpPr/>
          <p:nvPr/>
        </p:nvSpPr>
        <p:spPr>
          <a:xfrm>
            <a:off x="5966678" y="6749383"/>
            <a:ext cx="4203360" cy="851400"/>
          </a:xfrm>
          <a:prstGeom prst="rect">
            <a:avLst/>
          </a:prstGeom>
          <a:noFill/>
          <a:ln>
            <a:noFill/>
          </a:ln>
        </p:spPr>
        <p:style>
          <a:lnRef idx="0">
            <a:scrgbClr r="0" g="0" b="0"/>
          </a:lnRef>
          <a:fillRef idx="0">
            <a:scrgbClr r="0" g="0" b="0"/>
          </a:fillRef>
          <a:effectRef idx="0">
            <a:scrgbClr r="0" g="0" b="0"/>
          </a:effectRef>
          <a:fontRef idx="minor"/>
        </p:style>
        <p:txBody>
          <a:bodyPr/>
          <a:lstStyle/>
          <a:p>
            <a:r>
              <a:rPr lang="en-US"/>
              <a:t>Tower Hamlets.gov.uk (2023) </a:t>
            </a:r>
            <a:endParaRPr lang="en-GB"/>
          </a:p>
        </p:txBody>
      </p:sp>
      <p:sp>
        <p:nvSpPr>
          <p:cNvPr id="3" name="TextBox 2">
            <a:extLst>
              <a:ext uri="{FF2B5EF4-FFF2-40B4-BE49-F238E27FC236}">
                <a16:creationId xmlns:a16="http://schemas.microsoft.com/office/drawing/2014/main" id="{EFE77B73-BFB1-19E4-5B1A-23C5CF77AE9B}"/>
              </a:ext>
            </a:extLst>
          </p:cNvPr>
          <p:cNvSpPr txBox="1"/>
          <p:nvPr/>
        </p:nvSpPr>
        <p:spPr>
          <a:xfrm>
            <a:off x="2375139" y="693000"/>
            <a:ext cx="5110842" cy="707886"/>
          </a:xfrm>
          <a:prstGeom prst="rect">
            <a:avLst/>
          </a:prstGeom>
          <a:noFill/>
        </p:spPr>
        <p:txBody>
          <a:bodyPr wrap="square">
            <a:spAutoFit/>
          </a:bodyPr>
          <a:lstStyle/>
          <a:p>
            <a:pPr algn="ctr"/>
            <a:r>
              <a:rPr lang="en-GB" sz="4000" dirty="0"/>
              <a:t>Introduction</a:t>
            </a:r>
          </a:p>
        </p:txBody>
      </p:sp>
      <p:sp>
        <p:nvSpPr>
          <p:cNvPr id="5" name="TextBox 4">
            <a:extLst>
              <a:ext uri="{FF2B5EF4-FFF2-40B4-BE49-F238E27FC236}">
                <a16:creationId xmlns:a16="http://schemas.microsoft.com/office/drawing/2014/main" id="{FEE758DF-D820-EA3F-566A-ED4F0982716F}"/>
              </a:ext>
            </a:extLst>
          </p:cNvPr>
          <p:cNvSpPr txBox="1"/>
          <p:nvPr/>
        </p:nvSpPr>
        <p:spPr>
          <a:xfrm>
            <a:off x="2484891" y="1732549"/>
            <a:ext cx="5110842" cy="1754326"/>
          </a:xfrm>
          <a:prstGeom prst="rect">
            <a:avLst/>
          </a:prstGeom>
          <a:noFill/>
        </p:spPr>
        <p:txBody>
          <a:bodyPr wrap="square">
            <a:spAutoFit/>
          </a:bodyPr>
          <a:lstStyle/>
          <a:p>
            <a:pPr algn="ctr">
              <a:lnSpc>
                <a:spcPct val="100000"/>
              </a:lnSpc>
            </a:pPr>
            <a:r>
              <a:rPr lang="en-GB" sz="1800" b="0" strike="noStrike" spc="-1" dirty="0">
                <a:solidFill>
                  <a:srgbClr val="000000"/>
                </a:solidFill>
                <a:latin typeface="Arial"/>
                <a:ea typeface="Arial"/>
              </a:rPr>
              <a:t>The Council of Tower Hamlet London have set a project to be running a MICE Event.  This is a corporate educational training event. This presentation will look into the feasible processes and planning of this project. The Event Manager Ruksana Begum.</a:t>
            </a:r>
            <a:endParaRPr lang="en-GB" sz="1800" b="0" strike="noStrike" spc="-1" dirty="0">
              <a:latin typeface="Arial"/>
            </a:endParaRPr>
          </a:p>
        </p:txBody>
      </p:sp>
      <p:pic>
        <p:nvPicPr>
          <p:cNvPr id="6" name="Picture 5">
            <a:extLst>
              <a:ext uri="{FF2B5EF4-FFF2-40B4-BE49-F238E27FC236}">
                <a16:creationId xmlns:a16="http://schemas.microsoft.com/office/drawing/2014/main" id="{57439078-CEE4-6BCF-A725-933F64C8E838}"/>
              </a:ext>
            </a:extLst>
          </p:cNvPr>
          <p:cNvPicPr/>
          <p:nvPr/>
        </p:nvPicPr>
        <p:blipFill>
          <a:blip r:embed="rId3"/>
          <a:stretch/>
        </p:blipFill>
        <p:spPr>
          <a:xfrm>
            <a:off x="2701548" y="3952106"/>
            <a:ext cx="4677528" cy="2770149"/>
          </a:xfrm>
          <a:prstGeom prst="rect">
            <a:avLst/>
          </a:prstGeom>
          <a:ln>
            <a:noFill/>
          </a:ln>
        </p:spPr>
      </p:pic>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5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nodeType="clickEffect">
                                  <p:stCondLst>
                                    <p:cond delay="0"/>
                                  </p:stCondLst>
                                  <p:childTnLst>
                                    <p:set>
                                      <p:cBhvr>
                                        <p:cTn id="10" dur="1" fill="hold">
                                          <p:stCondLst>
                                            <p:cond delay="0"/>
                                          </p:stCondLst>
                                        </p:cTn>
                                        <p:tgtEl>
                                          <p:spTgt spid="57"/>
                                        </p:tgtEl>
                                        <p:attrNameLst>
                                          <p:attrName>style.visibility</p:attrName>
                                        </p:attrNameLst>
                                      </p:cBhvr>
                                      <p:to>
                                        <p:strVal val="visible"/>
                                      </p:to>
                                    </p:set>
                                    <p:animEffect transition="in" filter="wipe(down)">
                                      <p:cBhvr additive="repl">
                                        <p:cTn id="11" dur="500"/>
                                        <p:tgtEl>
                                          <p:spTgt spid="57"/>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4" fill="hold" nodeType="clickEffect">
                                  <p:stCondLst>
                                    <p:cond delay="0"/>
                                  </p:stCondLst>
                                  <p:childTnLst>
                                    <p:set>
                                      <p:cBhvr>
                                        <p:cTn id="15" dur="1" fill="hold">
                                          <p:stCondLst>
                                            <p:cond delay="0"/>
                                          </p:stCondLst>
                                        </p:cTn>
                                        <p:tgtEl>
                                          <p:spTgt spid="58"/>
                                        </p:tgtEl>
                                        <p:attrNameLst>
                                          <p:attrName>style.visibility</p:attrName>
                                        </p:attrNameLst>
                                      </p:cBhvr>
                                      <p:to>
                                        <p:strVal val="visible"/>
                                      </p:to>
                                    </p:set>
                                    <p:animEffect transition="in" filter="wipe(down)">
                                      <p:cBhvr additive="repl">
                                        <p:cTn id="16" dur="500"/>
                                        <p:tgtEl>
                                          <p:spTgt spid="58"/>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4" fill="hold" nodeType="clickEffect">
                                  <p:stCondLst>
                                    <p:cond delay="0"/>
                                  </p:stCondLst>
                                  <p:childTnLst>
                                    <p:set>
                                      <p:cBhvr>
                                        <p:cTn id="20" dur="1" fill="hold">
                                          <p:stCondLst>
                                            <p:cond delay="0"/>
                                          </p:stCondLst>
                                        </p:cTn>
                                        <p:tgtEl>
                                          <p:spTgt spid="60"/>
                                        </p:tgtEl>
                                        <p:attrNameLst>
                                          <p:attrName>style.visibility</p:attrName>
                                        </p:attrNameLst>
                                      </p:cBhvr>
                                      <p:to>
                                        <p:strVal val="visible"/>
                                      </p:to>
                                    </p:set>
                                    <p:animEffect transition="in" filter="wipe(down)">
                                      <p:cBhvr additive="repl">
                                        <p:cTn id="21" dur="500"/>
                                        <p:tgtEl>
                                          <p:spTgt spid="60"/>
                                        </p:tgtEl>
                                      </p:cBhvr>
                                    </p:animEffect>
                                  </p:childTnLst>
                                </p:cTn>
                              </p:par>
                            </p:childTnLst>
                          </p:cTn>
                        </p:par>
                      </p:childTnLst>
                    </p:cTn>
                  </p:par>
                  <p:par>
                    <p:cTn id="22" fill="hold">
                      <p:stCondLst>
                        <p:cond delay="indefinite"/>
                      </p:stCondLst>
                      <p:childTnLst>
                        <p:par>
                          <p:cTn id="23" fill="hold">
                            <p:stCondLst>
                              <p:cond delay="0"/>
                            </p:stCondLst>
                            <p:childTnLst>
                              <p:par>
                                <p:cTn id="24" presetID="2" presetClass="exit" presetSubtype="4" fill="hold" nodeType="clickEffect">
                                  <p:stCondLst>
                                    <p:cond delay="0"/>
                                  </p:stCondLst>
                                  <p:childTnLst>
                                    <p:anim calcmode="lin" valueType="num">
                                      <p:cBhvr additive="repl">
                                        <p:cTn id="25" dur="500"/>
                                        <p:tgtEl>
                                          <p:spTgt spid="60"/>
                                        </p:tgtEl>
                                        <p:attrNameLst>
                                          <p:attrName>ppt_x</p:attrName>
                                        </p:attrNameLst>
                                      </p:cBhvr>
                                      <p:tavLst>
                                        <p:tav tm="0">
                                          <p:val>
                                            <p:strVal val="#ppt_x"/>
                                          </p:val>
                                        </p:tav>
                                        <p:tav tm="100000">
                                          <p:val>
                                            <p:strVal val="#ppt_x"/>
                                          </p:val>
                                        </p:tav>
                                      </p:tavLst>
                                    </p:anim>
                                    <p:anim calcmode="lin" valueType="num">
                                      <p:cBhvr additive="repl">
                                        <p:cTn id="26" dur="500"/>
                                        <p:tgtEl>
                                          <p:spTgt spid="60"/>
                                        </p:tgtEl>
                                        <p:attrNameLst>
                                          <p:attrName>ppt_y</p:attrName>
                                        </p:attrNameLst>
                                      </p:cBhvr>
                                      <p:tavLst>
                                        <p:tav tm="0">
                                          <p:val>
                                            <p:strVal val="#ppt_y"/>
                                          </p:val>
                                        </p:tav>
                                        <p:tav tm="100000">
                                          <p:val>
                                            <p:strVal val="1+#ppt_h/2"/>
                                          </p:val>
                                        </p:tav>
                                      </p:tavLst>
                                    </p:anim>
                                    <p:set>
                                      <p:cBhvr>
                                        <p:cTn id="27" dur="1" fill="hold">
                                          <p:stCondLst>
                                            <p:cond delay="499"/>
                                          </p:stCondLst>
                                        </p:cTn>
                                        <p:tgtEl>
                                          <p:spTgt spid="60"/>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wipe(down)">
                                      <p:cBhvr>
                                        <p:cTn id="3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CF95A-4D5D-A828-4E66-6445D0AA7777}"/>
              </a:ext>
            </a:extLst>
          </p:cNvPr>
          <p:cNvSpPr>
            <a:spLocks noGrp="1"/>
          </p:cNvSpPr>
          <p:nvPr>
            <p:ph type="title"/>
          </p:nvPr>
        </p:nvSpPr>
        <p:spPr>
          <a:xfrm>
            <a:off x="504000" y="292093"/>
            <a:ext cx="6997320" cy="609398"/>
          </a:xfrm>
        </p:spPr>
        <p:txBody>
          <a:bodyPr/>
          <a:lstStyle/>
          <a:p>
            <a:r>
              <a:rPr lang="en-GB" u="sng" dirty="0"/>
              <a:t>Contents Page </a:t>
            </a:r>
          </a:p>
        </p:txBody>
      </p:sp>
      <p:sp>
        <p:nvSpPr>
          <p:cNvPr id="3" name="Text Placeholder 2">
            <a:extLst>
              <a:ext uri="{FF2B5EF4-FFF2-40B4-BE49-F238E27FC236}">
                <a16:creationId xmlns:a16="http://schemas.microsoft.com/office/drawing/2014/main" id="{6C97C39A-AC2B-CFA8-C2EB-D8D315EA3366}"/>
              </a:ext>
            </a:extLst>
          </p:cNvPr>
          <p:cNvSpPr>
            <a:spLocks noGrp="1"/>
          </p:cNvSpPr>
          <p:nvPr>
            <p:ph type="body"/>
          </p:nvPr>
        </p:nvSpPr>
        <p:spPr>
          <a:xfrm>
            <a:off x="501025" y="981307"/>
            <a:ext cx="4429895" cy="5171453"/>
          </a:xfrm>
        </p:spPr>
        <p:txBody>
          <a:bodyPr>
            <a:normAutofit fontScale="55000" lnSpcReduction="20000"/>
          </a:bodyPr>
          <a:lstStyle/>
          <a:p>
            <a:pPr marL="0" indent="0">
              <a:lnSpc>
                <a:spcPct val="120000"/>
              </a:lnSpc>
              <a:spcAft>
                <a:spcPts val="800"/>
              </a:spcAft>
              <a:buNone/>
            </a:pPr>
            <a:r>
              <a:rPr lang="en-GB" sz="3600" b="1" u="sng" kern="100" dirty="0">
                <a:solidFill>
                  <a:srgbClr val="C00000"/>
                </a:solidFill>
                <a:effectLst/>
                <a:latin typeface="Calibri" panose="020F0502020204030204" pitchFamily="34" charset="0"/>
                <a:ea typeface="Calibri" panose="020F0502020204030204" pitchFamily="34" charset="0"/>
                <a:cs typeface="Calibri" panose="020F0502020204030204" pitchFamily="34" charset="0"/>
              </a:rPr>
              <a:t>Slide 1: </a:t>
            </a:r>
            <a:r>
              <a:rPr lang="en-GB" sz="3600" kern="100" dirty="0">
                <a:solidFill>
                  <a:srgbClr val="C00000"/>
                </a:solidFill>
                <a:effectLst/>
                <a:latin typeface="Calibri" panose="020F0502020204030204" pitchFamily="34" charset="0"/>
                <a:ea typeface="Calibri" panose="020F0502020204030204" pitchFamily="34" charset="0"/>
                <a:cs typeface="Calibri" panose="020F0502020204030204" pitchFamily="34" charset="0"/>
              </a:rPr>
              <a:t>Vision-Concept</a:t>
            </a:r>
          </a:p>
          <a:p>
            <a:pPr marL="0" indent="0">
              <a:lnSpc>
                <a:spcPct val="120000"/>
              </a:lnSpc>
              <a:spcAft>
                <a:spcPts val="800"/>
              </a:spcAft>
              <a:buNone/>
            </a:pPr>
            <a:r>
              <a:rPr lang="en-GB" sz="3600" b="1" u="sng" kern="100" dirty="0">
                <a:solidFill>
                  <a:srgbClr val="C00000"/>
                </a:solidFill>
                <a:effectLst/>
                <a:latin typeface="Calibri" panose="020F0502020204030204" pitchFamily="34" charset="0"/>
                <a:ea typeface="Calibri" panose="020F0502020204030204" pitchFamily="34" charset="0"/>
                <a:cs typeface="Calibri" panose="020F0502020204030204" pitchFamily="34" charset="0"/>
              </a:rPr>
              <a:t>Slide 2:</a:t>
            </a:r>
            <a:r>
              <a:rPr lang="en-GB" sz="3600" kern="100" dirty="0">
                <a:solidFill>
                  <a:srgbClr val="C00000"/>
                </a:solidFill>
                <a:effectLst/>
                <a:latin typeface="Calibri" panose="020F0502020204030204" pitchFamily="34" charset="0"/>
                <a:ea typeface="Calibri" panose="020F0502020204030204" pitchFamily="34" charset="0"/>
                <a:cs typeface="Calibri" panose="020F0502020204030204" pitchFamily="34" charset="0"/>
              </a:rPr>
              <a:t>-Definition of Event Management</a:t>
            </a:r>
          </a:p>
          <a:p>
            <a:pPr>
              <a:lnSpc>
                <a:spcPct val="120000"/>
              </a:lnSpc>
              <a:spcAft>
                <a:spcPts val="800"/>
              </a:spcAft>
            </a:pPr>
            <a:r>
              <a:rPr lang="en-GB" sz="3600" kern="100" dirty="0">
                <a:solidFill>
                  <a:srgbClr val="C00000"/>
                </a:solidFill>
                <a:effectLst/>
                <a:latin typeface="Calibri" panose="020F0502020204030204" pitchFamily="34" charset="0"/>
                <a:ea typeface="Calibri" panose="020F0502020204030204" pitchFamily="34" charset="0"/>
                <a:cs typeface="Calibri" panose="020F0502020204030204" pitchFamily="34" charset="0"/>
              </a:rPr>
              <a:t>The Team/ The Marketing P’S</a:t>
            </a:r>
          </a:p>
          <a:p>
            <a:pPr marL="0" indent="0" algn="just">
              <a:lnSpc>
                <a:spcPct val="120000"/>
              </a:lnSpc>
              <a:spcAft>
                <a:spcPts val="800"/>
              </a:spcAft>
              <a:buNone/>
            </a:pPr>
            <a:r>
              <a:rPr lang="en-GB" sz="3600" b="1" u="sng" kern="100" dirty="0">
                <a:solidFill>
                  <a:srgbClr val="C00000"/>
                </a:solidFill>
                <a:effectLst/>
                <a:latin typeface="Calibri" panose="020F0502020204030204" pitchFamily="34" charset="0"/>
                <a:ea typeface="Calibri" panose="020F0502020204030204" pitchFamily="34" charset="0"/>
                <a:cs typeface="Calibri" panose="020F0502020204030204" pitchFamily="34" charset="0"/>
              </a:rPr>
              <a:t>Slide 3: </a:t>
            </a:r>
            <a:r>
              <a:rPr lang="en-GB" sz="3600" kern="100" dirty="0">
                <a:solidFill>
                  <a:srgbClr val="C00000"/>
                </a:solidFill>
                <a:effectLst/>
                <a:latin typeface="Calibri" panose="020F0502020204030204" pitchFamily="34" charset="0"/>
                <a:ea typeface="Calibri" panose="020F0502020204030204" pitchFamily="34" charset="0"/>
                <a:cs typeface="Calibri" panose="020F0502020204030204" pitchFamily="34" charset="0"/>
              </a:rPr>
              <a:t>Place/location/facilities </a:t>
            </a:r>
          </a:p>
          <a:p>
            <a:pPr marL="0" indent="0" algn="just">
              <a:lnSpc>
                <a:spcPct val="120000"/>
              </a:lnSpc>
              <a:spcAft>
                <a:spcPts val="800"/>
              </a:spcAft>
              <a:buNone/>
            </a:pPr>
            <a:r>
              <a:rPr lang="en-GB" sz="3600" kern="100" dirty="0">
                <a:solidFill>
                  <a:srgbClr val="C00000"/>
                </a:solidFill>
                <a:effectLst/>
                <a:latin typeface="Calibri" panose="020F0502020204030204" pitchFamily="34" charset="0"/>
                <a:ea typeface="Calibri" panose="020F0502020204030204" pitchFamily="34" charset="0"/>
                <a:cs typeface="Calibri" panose="020F0502020204030204" pitchFamily="34" charset="0"/>
              </a:rPr>
              <a:t>-MASTER OBJECTIVES/ The event cycle/THE VALUE OF THE EVENT SECTOR </a:t>
            </a:r>
            <a:r>
              <a:rPr lang="en-GB" sz="3600" b="1" u="none" strike="noStrike" kern="100" dirty="0">
                <a:solidFill>
                  <a:srgbClr val="C00000"/>
                </a:solidFill>
                <a:effectLst/>
                <a:latin typeface="Calibri" panose="020F0502020204030204" pitchFamily="34" charset="0"/>
                <a:ea typeface="Calibri" panose="020F0502020204030204" pitchFamily="34" charset="0"/>
                <a:cs typeface="Calibri" panose="020F0502020204030204" pitchFamily="34" charset="0"/>
              </a:rPr>
              <a:t> </a:t>
            </a:r>
            <a:endParaRPr lang="en-GB" sz="3600" kern="100" dirty="0">
              <a:solidFill>
                <a:srgbClr val="C00000"/>
              </a:solidFill>
              <a:effectLst/>
              <a:latin typeface="Calibri" panose="020F0502020204030204" pitchFamily="34" charset="0"/>
              <a:ea typeface="Calibri" panose="020F0502020204030204" pitchFamily="34" charset="0"/>
              <a:cs typeface="Calibri" panose="020F0502020204030204" pitchFamily="34" charset="0"/>
            </a:endParaRPr>
          </a:p>
          <a:p>
            <a:pPr marL="0" indent="0">
              <a:lnSpc>
                <a:spcPct val="120000"/>
              </a:lnSpc>
              <a:spcAft>
                <a:spcPts val="800"/>
              </a:spcAft>
              <a:buNone/>
            </a:pPr>
            <a:r>
              <a:rPr lang="en-GB" sz="3600" b="1" u="sng" kern="10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SLIDE 4: </a:t>
            </a:r>
            <a:r>
              <a:rPr lang="en-GB" sz="3600" kern="10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THE PROPOSAL </a:t>
            </a:r>
          </a:p>
          <a:p>
            <a:pPr marL="0" indent="0">
              <a:lnSpc>
                <a:spcPct val="120000"/>
              </a:lnSpc>
              <a:spcAft>
                <a:spcPts val="800"/>
              </a:spcAft>
              <a:buNone/>
            </a:pPr>
            <a:r>
              <a:rPr lang="en-GB" sz="3600" kern="10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-Market Factors </a:t>
            </a:r>
          </a:p>
          <a:p>
            <a:pPr>
              <a:lnSpc>
                <a:spcPct val="120000"/>
              </a:lnSpc>
              <a:spcAft>
                <a:spcPts val="800"/>
              </a:spcAft>
            </a:pPr>
            <a:r>
              <a:rPr lang="en-GB" sz="3600" kern="10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What is marketing quotes</a:t>
            </a:r>
          </a:p>
          <a:p>
            <a:pPr>
              <a:lnSpc>
                <a:spcPct val="120000"/>
              </a:lnSpc>
              <a:spcAft>
                <a:spcPts val="800"/>
              </a:spcAft>
            </a:pPr>
            <a:r>
              <a:rPr lang="en-GB" sz="3600" kern="10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TARGET customers</a:t>
            </a:r>
          </a:p>
          <a:p>
            <a:pPr>
              <a:lnSpc>
                <a:spcPct val="120000"/>
              </a:lnSpc>
              <a:spcAft>
                <a:spcPts val="800"/>
              </a:spcAft>
            </a:pPr>
            <a:r>
              <a:rPr lang="en-GB" sz="3600" kern="10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Demographic segmenting </a:t>
            </a:r>
          </a:p>
          <a:p>
            <a:pPr>
              <a:lnSpc>
                <a:spcPct val="120000"/>
              </a:lnSpc>
              <a:spcAft>
                <a:spcPts val="800"/>
              </a:spcAft>
            </a:pPr>
            <a:r>
              <a:rPr lang="en-GB" sz="3600" kern="10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DEMAND, SUPPLY</a:t>
            </a:r>
          </a:p>
          <a:p>
            <a:endParaRPr lang="en-GB" sz="1800" dirty="0"/>
          </a:p>
        </p:txBody>
      </p:sp>
      <p:sp>
        <p:nvSpPr>
          <p:cNvPr id="4" name="Text Placeholder 3">
            <a:extLst>
              <a:ext uri="{FF2B5EF4-FFF2-40B4-BE49-F238E27FC236}">
                <a16:creationId xmlns:a16="http://schemas.microsoft.com/office/drawing/2014/main" id="{581993C4-1695-8831-B04D-3B137E91F488}"/>
              </a:ext>
            </a:extLst>
          </p:cNvPr>
          <p:cNvSpPr>
            <a:spLocks noGrp="1"/>
          </p:cNvSpPr>
          <p:nvPr>
            <p:ph type="body"/>
          </p:nvPr>
        </p:nvSpPr>
        <p:spPr>
          <a:xfrm>
            <a:off x="5180887" y="100361"/>
            <a:ext cx="4648680" cy="7459314"/>
          </a:xfrm>
        </p:spPr>
        <p:txBody>
          <a:bodyPr>
            <a:noAutofit/>
          </a:bodyPr>
          <a:lstStyle/>
          <a:p>
            <a:pPr marL="0" indent="0">
              <a:lnSpc>
                <a:spcPct val="107000"/>
              </a:lnSpc>
              <a:spcAft>
                <a:spcPts val="800"/>
              </a:spcAft>
              <a:buNone/>
            </a:pPr>
            <a:r>
              <a:rPr lang="en-GB" sz="1600" b="1" u="sng" kern="100" dirty="0">
                <a:solidFill>
                  <a:schemeClr val="tx2">
                    <a:lumMod val="50000"/>
                  </a:schemeClr>
                </a:solidFill>
                <a:effectLst/>
                <a:latin typeface="Calibri" panose="020F0502020204030204" pitchFamily="34" charset="0"/>
                <a:ea typeface="Calibri" panose="020F0502020204030204" pitchFamily="34" charset="0"/>
                <a:cs typeface="Calibri" panose="020F0502020204030204" pitchFamily="34" charset="0"/>
              </a:rPr>
              <a:t>SLIDE 5.</a:t>
            </a:r>
            <a:r>
              <a:rPr lang="en-GB" sz="1600" kern="100" dirty="0">
                <a:solidFill>
                  <a:schemeClr val="tx2">
                    <a:lumMod val="50000"/>
                  </a:schemeClr>
                </a:solidFill>
                <a:effectLst/>
                <a:latin typeface="Calibri" panose="020F0502020204030204" pitchFamily="34" charset="0"/>
                <a:ea typeface="Calibri" panose="020F0502020204030204" pitchFamily="34" charset="0"/>
                <a:cs typeface="Calibri" panose="020F0502020204030204" pitchFamily="34" charset="0"/>
              </a:rPr>
              <a:t>MEASUREMENT OF EVENTS WORTH/ PROPOSED SCHEDULE/ SPONSORS/Stakeholders  Media /Traditional advertising/COMPETIOTION &amp; IMPACT/ Marketing Mix- PRICING.</a:t>
            </a:r>
          </a:p>
          <a:p>
            <a:pPr marL="0" indent="0">
              <a:lnSpc>
                <a:spcPct val="107000"/>
              </a:lnSpc>
              <a:spcAft>
                <a:spcPts val="800"/>
              </a:spcAft>
              <a:buNone/>
            </a:pPr>
            <a:r>
              <a:rPr lang="en-GB" sz="1600" b="1" u="sng" kern="100" dirty="0">
                <a:solidFill>
                  <a:schemeClr val="accent4"/>
                </a:solidFill>
                <a:effectLst/>
                <a:latin typeface="Calibri" panose="020F0502020204030204" pitchFamily="34" charset="0"/>
                <a:ea typeface="Calibri" panose="020F0502020204030204" pitchFamily="34" charset="0"/>
                <a:cs typeface="Calibri" panose="020F0502020204030204" pitchFamily="34" charset="0"/>
              </a:rPr>
              <a:t>SLIDE 6:</a:t>
            </a:r>
            <a:r>
              <a:rPr lang="en-GB" sz="1600" kern="100" dirty="0">
                <a:solidFill>
                  <a:schemeClr val="accent4"/>
                </a:solidFill>
                <a:effectLst/>
                <a:latin typeface="Calibri" panose="020F0502020204030204" pitchFamily="34" charset="0"/>
                <a:ea typeface="Calibri" panose="020F0502020204030204" pitchFamily="34" charset="0"/>
                <a:cs typeface="Calibri" panose="020F0502020204030204" pitchFamily="34" charset="0"/>
              </a:rPr>
              <a:t>Marketing Mix- PRODUCT/CONTINGENCY PLAN--IMPACT OF COVID </a:t>
            </a:r>
          </a:p>
          <a:p>
            <a:pPr marL="0" indent="0">
              <a:lnSpc>
                <a:spcPct val="107000"/>
              </a:lnSpc>
              <a:spcAft>
                <a:spcPts val="800"/>
              </a:spcAft>
              <a:buNone/>
            </a:pPr>
            <a:r>
              <a:rPr lang="en-GB" sz="1600" b="1" u="sng" kern="100" dirty="0">
                <a:solidFill>
                  <a:schemeClr val="accent4"/>
                </a:solidFill>
                <a:effectLst/>
                <a:latin typeface="Calibri" panose="020F0502020204030204" pitchFamily="34" charset="0"/>
                <a:ea typeface="Calibri" panose="020F0502020204030204" pitchFamily="34" charset="0"/>
                <a:cs typeface="Calibri" panose="020F0502020204030204" pitchFamily="34" charset="0"/>
              </a:rPr>
              <a:t>SLIDE7 </a:t>
            </a:r>
            <a:r>
              <a:rPr lang="en-GB" sz="1600" u="sng" kern="100" dirty="0">
                <a:solidFill>
                  <a:schemeClr val="accent4"/>
                </a:solidFill>
                <a:effectLst/>
                <a:latin typeface="Calibri" panose="020F0502020204030204" pitchFamily="34" charset="0"/>
                <a:ea typeface="Calibri" panose="020F0502020204030204" pitchFamily="34" charset="0"/>
                <a:cs typeface="Calibri" panose="020F0502020204030204" pitchFamily="34" charset="0"/>
              </a:rPr>
              <a:t>:</a:t>
            </a:r>
            <a:r>
              <a:rPr lang="en-GB" sz="1600" kern="100" dirty="0">
                <a:solidFill>
                  <a:schemeClr val="accent4"/>
                </a:solidFill>
                <a:effectLst/>
                <a:latin typeface="Calibri" panose="020F0502020204030204" pitchFamily="34" charset="0"/>
                <a:ea typeface="Calibri" panose="020F0502020204030204" pitchFamily="34" charset="0"/>
                <a:cs typeface="Calibri" panose="020F0502020204030204" pitchFamily="34" charset="0"/>
              </a:rPr>
              <a:t>SWOT – STRENGTHS WAEAKNESSES, OPPORTUNITIES </a:t>
            </a:r>
          </a:p>
          <a:p>
            <a:pPr marL="0" indent="0">
              <a:lnSpc>
                <a:spcPct val="107000"/>
              </a:lnSpc>
              <a:spcAft>
                <a:spcPts val="800"/>
              </a:spcAft>
              <a:buNone/>
            </a:pPr>
            <a:r>
              <a:rPr lang="en-GB" sz="1600" kern="100" dirty="0">
                <a:solidFill>
                  <a:schemeClr val="accent4"/>
                </a:solidFill>
                <a:effectLst/>
                <a:latin typeface="Calibri" panose="020F0502020204030204" pitchFamily="34" charset="0"/>
                <a:ea typeface="Calibri" panose="020F0502020204030204" pitchFamily="34" charset="0"/>
                <a:cs typeface="Calibri" panose="020F0502020204030204" pitchFamily="34" charset="0"/>
              </a:rPr>
              <a:t>-Operational factors /ROLES RESPONISIBILTIES/ STAFFING SKILLS/ Safety &amp; security </a:t>
            </a:r>
          </a:p>
          <a:p>
            <a:pPr marL="0" indent="0">
              <a:lnSpc>
                <a:spcPct val="107000"/>
              </a:lnSpc>
              <a:spcAft>
                <a:spcPts val="800"/>
              </a:spcAft>
              <a:buNone/>
            </a:pPr>
            <a:r>
              <a:rPr lang="en-GB" sz="1600" b="1" u="sng" kern="100" dirty="0">
                <a:solidFill>
                  <a:srgbClr val="7030A0"/>
                </a:solidFill>
                <a:effectLst/>
                <a:latin typeface="Calibri" panose="020F0502020204030204" pitchFamily="34" charset="0"/>
                <a:ea typeface="Calibri" panose="020F0502020204030204" pitchFamily="34" charset="0"/>
                <a:cs typeface="Calibri" panose="020F0502020204030204" pitchFamily="34" charset="0"/>
              </a:rPr>
              <a:t>Slide 8:</a:t>
            </a:r>
            <a:r>
              <a:rPr lang="en-GB" sz="1600" kern="100" dirty="0">
                <a:solidFill>
                  <a:srgbClr val="7030A0"/>
                </a:solidFill>
                <a:effectLst/>
                <a:latin typeface="Calibri" panose="020F0502020204030204" pitchFamily="34" charset="0"/>
                <a:ea typeface="Calibri" panose="020F0502020204030204" pitchFamily="34" charset="0"/>
                <a:cs typeface="Calibri" panose="020F0502020204030204" pitchFamily="34" charset="0"/>
              </a:rPr>
              <a:t>PESTEL</a:t>
            </a:r>
          </a:p>
          <a:p>
            <a:pPr marL="0" indent="0">
              <a:lnSpc>
                <a:spcPct val="107000"/>
              </a:lnSpc>
              <a:spcAft>
                <a:spcPts val="800"/>
              </a:spcAft>
              <a:buNone/>
            </a:pPr>
            <a:r>
              <a:rPr lang="en-GB" sz="1600" b="1" u="sng" kern="100" dirty="0">
                <a:solidFill>
                  <a:srgbClr val="7030A0"/>
                </a:solidFill>
                <a:effectLst/>
                <a:latin typeface="Calibri" panose="020F0502020204030204" pitchFamily="34" charset="0"/>
                <a:ea typeface="Calibri" panose="020F0502020204030204" pitchFamily="34" charset="0"/>
                <a:cs typeface="Calibri" panose="020F0502020204030204" pitchFamily="34" charset="0"/>
              </a:rPr>
              <a:t>SLIDE 9:</a:t>
            </a:r>
            <a:r>
              <a:rPr lang="en-GB" sz="1600" kern="100" dirty="0">
                <a:solidFill>
                  <a:srgbClr val="7030A0"/>
                </a:solidFill>
                <a:effectLst/>
                <a:latin typeface="Calibri" panose="020F0502020204030204" pitchFamily="34" charset="0"/>
                <a:ea typeface="Calibri" panose="020F0502020204030204" pitchFamily="34" charset="0"/>
                <a:cs typeface="Calibri" panose="020F0502020204030204" pitchFamily="34" charset="0"/>
              </a:rPr>
              <a:t>-FINANCE EXPENDITURES</a:t>
            </a:r>
          </a:p>
          <a:p>
            <a:pPr marL="0" indent="0">
              <a:lnSpc>
                <a:spcPct val="107000"/>
              </a:lnSpc>
              <a:spcAft>
                <a:spcPts val="800"/>
              </a:spcAft>
              <a:buNone/>
            </a:pPr>
            <a:r>
              <a:rPr lang="en-GB" sz="1600" kern="100" dirty="0">
                <a:solidFill>
                  <a:srgbClr val="7030A0"/>
                </a:solidFill>
                <a:effectLst/>
                <a:latin typeface="Calibri" panose="020F0502020204030204" pitchFamily="34" charset="0"/>
                <a:ea typeface="Calibri" panose="020F0502020204030204" pitchFamily="34" charset="0"/>
                <a:cs typeface="Calibri" panose="020F0502020204030204" pitchFamily="34" charset="0"/>
              </a:rPr>
              <a:t> </a:t>
            </a:r>
            <a:r>
              <a:rPr lang="en-GB" sz="1600" b="1" u="sng" kern="100" dirty="0">
                <a:solidFill>
                  <a:srgbClr val="7030A0"/>
                </a:solidFill>
                <a:effectLst/>
                <a:latin typeface="Calibri" panose="020F0502020204030204" pitchFamily="34" charset="0"/>
                <a:ea typeface="Calibri" panose="020F0502020204030204" pitchFamily="34" charset="0"/>
                <a:cs typeface="Calibri" panose="020F0502020204030204" pitchFamily="34" charset="0"/>
              </a:rPr>
              <a:t>SLIDE 10:</a:t>
            </a:r>
            <a:r>
              <a:rPr lang="en-GB" sz="1600" b="1" u="sng" kern="100" dirty="0">
                <a:solidFill>
                  <a:srgbClr val="7030A0"/>
                </a:solidFill>
                <a:latin typeface="Calibri" panose="020F0502020204030204" pitchFamily="34" charset="0"/>
                <a:ea typeface="Calibri" panose="020F0502020204030204" pitchFamily="34" charset="0"/>
                <a:cs typeface="Calibri" panose="020F0502020204030204" pitchFamily="34" charset="0"/>
              </a:rPr>
              <a:t> </a:t>
            </a:r>
            <a:r>
              <a:rPr lang="en-GB" sz="1600" kern="100" dirty="0">
                <a:solidFill>
                  <a:srgbClr val="7030A0"/>
                </a:solidFill>
                <a:effectLst/>
                <a:latin typeface="Calibri" panose="020F0502020204030204" pitchFamily="34" charset="0"/>
                <a:ea typeface="Calibri" panose="020F0502020204030204" pitchFamily="34" charset="0"/>
                <a:cs typeface="Calibri" panose="020F0502020204030204" pitchFamily="34" charset="0"/>
              </a:rPr>
              <a:t>FINANCY INCOME (PROFIT) </a:t>
            </a:r>
          </a:p>
          <a:p>
            <a:pPr marL="0" indent="0">
              <a:lnSpc>
                <a:spcPct val="107000"/>
              </a:lnSpc>
              <a:spcAft>
                <a:spcPts val="800"/>
              </a:spcAft>
              <a:buNone/>
            </a:pPr>
            <a:r>
              <a:rPr lang="en-GB" sz="1600" b="1" u="sng" kern="100" dirty="0">
                <a:solidFill>
                  <a:schemeClr val="accent3">
                    <a:lumMod val="50000"/>
                  </a:schemeClr>
                </a:solidFill>
                <a:effectLst/>
                <a:latin typeface="Calibri" panose="020F0502020204030204" pitchFamily="34" charset="0"/>
                <a:ea typeface="Calibri" panose="020F0502020204030204" pitchFamily="34" charset="0"/>
                <a:cs typeface="Calibri" panose="020F0502020204030204" pitchFamily="34" charset="0"/>
              </a:rPr>
              <a:t>SLIDE 11:</a:t>
            </a:r>
            <a:endParaRPr lang="en-GB" sz="1600" kern="100" dirty="0">
              <a:solidFill>
                <a:schemeClr val="accent3">
                  <a:lumMod val="50000"/>
                </a:schemeClr>
              </a:solidFill>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1600" kern="100" dirty="0">
                <a:solidFill>
                  <a:schemeClr val="accent3">
                    <a:lumMod val="50000"/>
                  </a:schemeClr>
                </a:solidFill>
                <a:effectLst/>
                <a:latin typeface="Calibri" panose="020F0502020204030204" pitchFamily="34" charset="0"/>
                <a:ea typeface="Calibri" panose="020F0502020204030204" pitchFamily="34" charset="0"/>
                <a:cs typeface="Calibri" panose="020F0502020204030204" pitchFamily="34" charset="0"/>
              </a:rPr>
              <a:t>-FINACIAL FACTORS </a:t>
            </a:r>
          </a:p>
          <a:p>
            <a:pPr>
              <a:lnSpc>
                <a:spcPct val="107000"/>
              </a:lnSpc>
              <a:spcAft>
                <a:spcPts val="800"/>
              </a:spcAft>
            </a:pPr>
            <a:r>
              <a:rPr lang="en-GB" sz="1600" kern="100" dirty="0">
                <a:solidFill>
                  <a:schemeClr val="accent3">
                    <a:lumMod val="50000"/>
                  </a:schemeClr>
                </a:solidFill>
                <a:effectLst/>
                <a:latin typeface="Calibri" panose="020F0502020204030204" pitchFamily="34" charset="0"/>
                <a:ea typeface="Calibri" panose="020F0502020204030204" pitchFamily="34" charset="0"/>
                <a:cs typeface="Calibri" panose="020F0502020204030204" pitchFamily="34" charset="0"/>
              </a:rPr>
              <a:t>- Financial Conclusion</a:t>
            </a:r>
          </a:p>
          <a:p>
            <a:pPr marL="0" indent="0">
              <a:lnSpc>
                <a:spcPct val="107000"/>
              </a:lnSpc>
              <a:spcAft>
                <a:spcPts val="800"/>
              </a:spcAft>
              <a:buNone/>
            </a:pPr>
            <a:r>
              <a:rPr lang="en-GB" sz="1600" b="1" u="sng" kern="100" dirty="0">
                <a:solidFill>
                  <a:schemeClr val="accent3">
                    <a:lumMod val="50000"/>
                  </a:schemeClr>
                </a:solidFill>
                <a:effectLst/>
                <a:latin typeface="Calibri" panose="020F0502020204030204" pitchFamily="34" charset="0"/>
                <a:ea typeface="Calibri" panose="020F0502020204030204" pitchFamily="34" charset="0"/>
                <a:cs typeface="Calibri" panose="020F0502020204030204" pitchFamily="34" charset="0"/>
              </a:rPr>
              <a:t>SLIDES 12-13</a:t>
            </a:r>
            <a:endParaRPr lang="en-GB" sz="1600" kern="100" dirty="0">
              <a:solidFill>
                <a:schemeClr val="accent3">
                  <a:lumMod val="50000"/>
                </a:schemeClr>
              </a:solidFill>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1600" kern="100" dirty="0">
                <a:solidFill>
                  <a:schemeClr val="accent3">
                    <a:lumMod val="50000"/>
                  </a:schemeClr>
                </a:solidFill>
                <a:effectLst/>
                <a:latin typeface="Calibri" panose="020F0502020204030204" pitchFamily="34" charset="0"/>
                <a:ea typeface="Calibri" panose="020F0502020204030204" pitchFamily="34" charset="0"/>
                <a:cs typeface="Calibri" panose="020F0502020204030204" pitchFamily="34" charset="0"/>
              </a:rPr>
              <a:t>REFERENCES </a:t>
            </a:r>
          </a:p>
          <a:p>
            <a:pPr>
              <a:lnSpc>
                <a:spcPct val="107000"/>
              </a:lnSpc>
              <a:spcAft>
                <a:spcPts val="800"/>
              </a:spcAft>
            </a:pPr>
            <a:r>
              <a:rPr lang="en-GB" sz="1600" kern="100" dirty="0">
                <a:effectLst/>
                <a:latin typeface="Calibri" panose="020F0502020204030204" pitchFamily="34" charset="0"/>
                <a:ea typeface="Calibri" panose="020F0502020204030204" pitchFamily="34" charset="0"/>
                <a:cs typeface="Calibri" panose="020F0502020204030204" pitchFamily="34" charset="0"/>
              </a:rPr>
              <a:t> </a:t>
            </a:r>
          </a:p>
          <a:p>
            <a:pPr marL="457200">
              <a:lnSpc>
                <a:spcPct val="107000"/>
              </a:lnSpc>
              <a:spcAft>
                <a:spcPts val="800"/>
              </a:spcAft>
            </a:pPr>
            <a:r>
              <a:rPr lang="en-GB" sz="1600" kern="100" dirty="0">
                <a:effectLst/>
                <a:latin typeface="Calibri" panose="020F0502020204030204" pitchFamily="34" charset="0"/>
                <a:ea typeface="Calibri" panose="020F0502020204030204" pitchFamily="34" charset="0"/>
                <a:cs typeface="Calibri" panose="020F0502020204030204" pitchFamily="34" charset="0"/>
              </a:rPr>
              <a:t> </a:t>
            </a:r>
          </a:p>
          <a:p>
            <a:pPr marL="0" indent="0">
              <a:buNone/>
            </a:pPr>
            <a:endParaRPr lang="en-GB" sz="1600" dirty="0"/>
          </a:p>
        </p:txBody>
      </p:sp>
      <p:cxnSp>
        <p:nvCxnSpPr>
          <p:cNvPr id="6" name="Straight Connector 5">
            <a:extLst>
              <a:ext uri="{FF2B5EF4-FFF2-40B4-BE49-F238E27FC236}">
                <a16:creationId xmlns:a16="http://schemas.microsoft.com/office/drawing/2014/main" id="{3438E4BA-9715-1691-8D45-9C44063192AF}"/>
              </a:ext>
            </a:extLst>
          </p:cNvPr>
          <p:cNvCxnSpPr>
            <a:cxnSpLocks/>
          </p:cNvCxnSpPr>
          <p:nvPr/>
        </p:nvCxnSpPr>
        <p:spPr>
          <a:xfrm>
            <a:off x="4930920" y="0"/>
            <a:ext cx="70287" cy="768319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966464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A9F54-0A9E-E7E4-CAA1-7894F15C4A7E}"/>
              </a:ext>
            </a:extLst>
          </p:cNvPr>
          <p:cNvSpPr>
            <a:spLocks noGrp="1"/>
          </p:cNvSpPr>
          <p:nvPr>
            <p:ph type="title"/>
          </p:nvPr>
        </p:nvSpPr>
        <p:spPr>
          <a:xfrm>
            <a:off x="146957" y="-2239765"/>
            <a:ext cx="9813472" cy="8309967"/>
          </a:xfrm>
        </p:spPr>
        <p:txBody>
          <a:bodyPr/>
          <a:lstStyle/>
          <a:p>
            <a:pPr marL="171450" marR="0" lvl="0" indent="-171450" defTabSz="914400" rtl="0" fontAlgn="auto" hangingPunct="0">
              <a:lnSpc>
                <a:spcPct val="100000"/>
              </a:lnSpc>
              <a:spcBef>
                <a:spcPts val="0"/>
              </a:spcBef>
              <a:spcAft>
                <a:spcPts val="0"/>
              </a:spcAft>
              <a:buFont typeface="Wingdings" panose="05000000000000000000" pitchFamily="2" charset="2"/>
              <a:buChar char="v"/>
              <a:tabLst/>
              <a:defRPr sz="1800" b="0" i="0" u="none" strike="noStrike" kern="0" cap="none" spc="0" baseline="0">
                <a:solidFill>
                  <a:srgbClr val="000000"/>
                </a:solidFill>
                <a:uFillTx/>
              </a:defRPr>
            </a:pPr>
            <a:br>
              <a:rPr lang="en-GB" sz="1200" b="1" i="0" u="sng" strike="noStrike" kern="1200" cap="none" spc="0" baseline="0" dirty="0">
                <a:solidFill>
                  <a:srgbClr val="000000"/>
                </a:solidFill>
                <a:uFillTx/>
                <a:latin typeface="Liberation Sans" pitchFamily="18"/>
                <a:ea typeface="Microsoft YaHei" pitchFamily="2"/>
                <a:cs typeface="Arial" pitchFamily="2"/>
              </a:rPr>
            </a:br>
            <a:br>
              <a:rPr lang="en-GB" sz="1200" b="1" i="0" u="sng" strike="noStrike" kern="1200" cap="none" spc="0" baseline="0" dirty="0">
                <a:solidFill>
                  <a:srgbClr val="000000"/>
                </a:solidFill>
                <a:uFillTx/>
                <a:latin typeface="Liberation Sans" pitchFamily="18"/>
                <a:ea typeface="Microsoft YaHei" pitchFamily="2"/>
                <a:cs typeface="Arial" pitchFamily="2"/>
              </a:rPr>
            </a:br>
            <a:br>
              <a:rPr lang="en-GB" sz="1200" b="1" i="0" u="sng" strike="noStrike" kern="1200" cap="none" spc="0" baseline="0" dirty="0">
                <a:solidFill>
                  <a:srgbClr val="000000"/>
                </a:solidFill>
                <a:uFillTx/>
                <a:latin typeface="Liberation Sans" pitchFamily="18"/>
                <a:ea typeface="Microsoft YaHei" pitchFamily="2"/>
                <a:cs typeface="Arial" pitchFamily="2"/>
              </a:rPr>
            </a:br>
            <a:br>
              <a:rPr lang="en-GB" sz="1200" b="1" i="0" u="sng" strike="noStrike" kern="1200" cap="none" spc="0" baseline="0" dirty="0">
                <a:solidFill>
                  <a:srgbClr val="000000"/>
                </a:solidFill>
                <a:uFillTx/>
                <a:latin typeface="Liberation Sans" pitchFamily="18"/>
                <a:ea typeface="Microsoft YaHei" pitchFamily="2"/>
                <a:cs typeface="Arial" pitchFamily="2"/>
              </a:rPr>
            </a:br>
            <a:br>
              <a:rPr lang="en-GB" sz="1200" b="1" i="0" u="sng" strike="noStrike" kern="1200" cap="none" spc="0" baseline="0" dirty="0">
                <a:solidFill>
                  <a:srgbClr val="000000"/>
                </a:solidFill>
                <a:uFillTx/>
                <a:latin typeface="Liberation Sans" pitchFamily="18"/>
                <a:ea typeface="Microsoft YaHei" pitchFamily="2"/>
                <a:cs typeface="Arial" pitchFamily="2"/>
              </a:rPr>
            </a:br>
            <a:br>
              <a:rPr lang="en-GB" sz="1200" b="1" i="0" u="sng" strike="noStrike" kern="1200" cap="none" spc="0" baseline="0" dirty="0">
                <a:solidFill>
                  <a:srgbClr val="000000"/>
                </a:solidFill>
                <a:uFillTx/>
                <a:latin typeface="Liberation Sans" pitchFamily="18"/>
                <a:ea typeface="Microsoft YaHei" pitchFamily="2"/>
                <a:cs typeface="Arial" pitchFamily="2"/>
              </a:rPr>
            </a:br>
            <a:br>
              <a:rPr lang="en-GB" sz="1200" b="1" i="0" u="sng" strike="noStrike" kern="1200" cap="none" spc="0" baseline="0" dirty="0">
                <a:solidFill>
                  <a:srgbClr val="000000"/>
                </a:solidFill>
                <a:uFillTx/>
                <a:latin typeface="Liberation Sans" pitchFamily="18"/>
                <a:ea typeface="Microsoft YaHei" pitchFamily="2"/>
                <a:cs typeface="Arial" pitchFamily="2"/>
              </a:rPr>
            </a:br>
            <a:br>
              <a:rPr lang="en-GB" sz="1200" b="1" i="0" u="sng" strike="noStrike" kern="1200" cap="none" spc="0" baseline="0" dirty="0">
                <a:solidFill>
                  <a:srgbClr val="000000"/>
                </a:solidFill>
                <a:uFillTx/>
                <a:latin typeface="Liberation Sans" pitchFamily="18"/>
                <a:ea typeface="Microsoft YaHei" pitchFamily="2"/>
                <a:cs typeface="Arial" pitchFamily="2"/>
              </a:rPr>
            </a:br>
            <a:br>
              <a:rPr lang="en-GB" sz="1200" b="1" i="0" u="sng" strike="noStrike" kern="1200" cap="none" spc="0" baseline="0" dirty="0">
                <a:solidFill>
                  <a:srgbClr val="000000"/>
                </a:solidFill>
                <a:uFillTx/>
                <a:latin typeface="Liberation Sans" pitchFamily="18"/>
                <a:ea typeface="Microsoft YaHei" pitchFamily="2"/>
                <a:cs typeface="Arial" pitchFamily="2"/>
              </a:rPr>
            </a:br>
            <a:br>
              <a:rPr lang="en-GB" sz="1200" b="1" i="0" u="sng" strike="noStrike" kern="1200" cap="none" spc="0" baseline="0" dirty="0">
                <a:solidFill>
                  <a:srgbClr val="000000"/>
                </a:solidFill>
                <a:uFillTx/>
                <a:latin typeface="Liberation Sans" pitchFamily="18"/>
                <a:ea typeface="Microsoft YaHei" pitchFamily="2"/>
                <a:cs typeface="Arial" pitchFamily="2"/>
              </a:rPr>
            </a:br>
            <a:br>
              <a:rPr lang="en-GB" sz="1200" b="1" i="0" u="sng" strike="noStrike" kern="1200" cap="none" spc="0" baseline="0" dirty="0">
                <a:solidFill>
                  <a:srgbClr val="000000"/>
                </a:solidFill>
                <a:uFillTx/>
                <a:latin typeface="Liberation Sans" pitchFamily="18"/>
                <a:ea typeface="Microsoft YaHei" pitchFamily="2"/>
                <a:cs typeface="Arial" pitchFamily="2"/>
              </a:rPr>
            </a:br>
            <a:br>
              <a:rPr lang="en-GB" sz="1200" b="1" i="0" u="sng" strike="noStrike" kern="1200" cap="none" spc="0" baseline="0" dirty="0">
                <a:solidFill>
                  <a:srgbClr val="000000"/>
                </a:solidFill>
                <a:uFillTx/>
                <a:latin typeface="Liberation Sans" pitchFamily="18"/>
                <a:ea typeface="Microsoft YaHei" pitchFamily="2"/>
                <a:cs typeface="Arial" pitchFamily="2"/>
              </a:rPr>
            </a:br>
            <a:br>
              <a:rPr lang="en-GB" sz="1200" b="1" i="0" u="sng" strike="noStrike" kern="1200" cap="none" spc="0" baseline="0" dirty="0">
                <a:solidFill>
                  <a:srgbClr val="000000"/>
                </a:solidFill>
                <a:uFillTx/>
                <a:latin typeface="Liberation Sans" pitchFamily="18"/>
                <a:ea typeface="Microsoft YaHei" pitchFamily="2"/>
                <a:cs typeface="Arial" pitchFamily="2"/>
              </a:rPr>
            </a:br>
            <a:br>
              <a:rPr lang="en-GB" sz="1200" b="1" i="0" u="sng" strike="noStrike" kern="1200" cap="none" spc="0" baseline="0" dirty="0">
                <a:solidFill>
                  <a:srgbClr val="000000"/>
                </a:solidFill>
                <a:uFillTx/>
                <a:latin typeface="Liberation Sans" pitchFamily="18"/>
                <a:ea typeface="Microsoft YaHei" pitchFamily="2"/>
                <a:cs typeface="Arial" pitchFamily="2"/>
              </a:rPr>
            </a:br>
            <a:br>
              <a:rPr lang="en-GB" sz="1400" b="1" i="0" u="sng" strike="noStrike" kern="1200" cap="none" spc="0" baseline="0" dirty="0">
                <a:solidFill>
                  <a:srgbClr val="000000"/>
                </a:solidFill>
                <a:uFillTx/>
                <a:latin typeface="Liberation Sans" pitchFamily="18"/>
                <a:ea typeface="Microsoft YaHei" pitchFamily="2"/>
                <a:cs typeface="Arial" pitchFamily="2"/>
              </a:rPr>
            </a:br>
            <a:r>
              <a:rPr lang="en-GB" sz="1400" b="1" i="0" u="sng" strike="noStrike" kern="1200" cap="none" spc="0" baseline="0" dirty="0">
                <a:solidFill>
                  <a:srgbClr val="000000"/>
                </a:solidFill>
                <a:uFillTx/>
                <a:latin typeface="Liberation Sans" pitchFamily="18"/>
                <a:ea typeface="Microsoft YaHei" pitchFamily="2"/>
                <a:cs typeface="Arial" pitchFamily="2"/>
              </a:rPr>
              <a:t>Vision- Concept</a:t>
            </a:r>
            <a:br>
              <a:rPr lang="en-GB" sz="1400" b="1" i="0" u="sng" strike="noStrike" kern="1200" cap="none" spc="0" baseline="0" dirty="0">
                <a:solidFill>
                  <a:srgbClr val="000000"/>
                </a:solidFill>
                <a:uFillTx/>
                <a:latin typeface="Liberation Sans" pitchFamily="18"/>
                <a:ea typeface="Microsoft YaHei" pitchFamily="2"/>
                <a:cs typeface="Arial" pitchFamily="2"/>
              </a:rPr>
            </a:br>
            <a:br>
              <a:rPr lang="en-GB" sz="1400" b="1" i="0" u="sng" strike="noStrike" kern="1200" cap="none" spc="0" baseline="0" dirty="0">
                <a:solidFill>
                  <a:srgbClr val="000000"/>
                </a:solidFill>
                <a:uFillTx/>
                <a:latin typeface="Liberation Sans" pitchFamily="18"/>
                <a:ea typeface="Microsoft YaHei" pitchFamily="2"/>
                <a:cs typeface="Arial" pitchFamily="2"/>
              </a:rPr>
            </a:br>
            <a:br>
              <a:rPr lang="en-GB" sz="1400" b="0" i="0" u="none" strike="noStrike" kern="1200" cap="none" spc="0" baseline="0" dirty="0">
                <a:solidFill>
                  <a:srgbClr val="000000"/>
                </a:solidFill>
                <a:uFillTx/>
                <a:latin typeface="Arial" pitchFamily="18"/>
                <a:ea typeface="DejaVu Sans" pitchFamily="2"/>
                <a:cs typeface="DejaVu Sans" pitchFamily="2"/>
              </a:rPr>
            </a:br>
            <a:r>
              <a:rPr lang="en-GB" sz="1400" b="1" i="0" u="sng" strike="noStrike" kern="1200" cap="none" spc="0" baseline="0" dirty="0">
                <a:solidFill>
                  <a:srgbClr val="000000"/>
                </a:solidFill>
                <a:uFillTx/>
                <a:latin typeface="Arial" pitchFamily="18"/>
                <a:ea typeface="Arial" pitchFamily="2"/>
                <a:cs typeface="DejaVu Sans" pitchFamily="2"/>
              </a:rPr>
              <a:t>The Concept- </a:t>
            </a:r>
            <a:r>
              <a:rPr lang="en-GB" sz="1400" b="0" i="0" u="none" strike="noStrike" kern="1200" cap="none" spc="0" baseline="0" dirty="0">
                <a:solidFill>
                  <a:srgbClr val="000000"/>
                </a:solidFill>
                <a:uFillTx/>
                <a:latin typeface="Arial" pitchFamily="18"/>
                <a:ea typeface="Arial" pitchFamily="2"/>
                <a:cs typeface="DejaVu Sans" pitchFamily="2"/>
              </a:rPr>
              <a:t>As a council worker for Tower Hamlet London: been allocated to implement a project to reinforce sustainability awareness</a:t>
            </a:r>
            <a:br>
              <a:rPr lang="en-GB" sz="1400" b="0" i="0" u="none" strike="noStrike" kern="1200" cap="none" spc="0" baseline="0" dirty="0">
                <a:solidFill>
                  <a:srgbClr val="000000"/>
                </a:solidFill>
                <a:uFillTx/>
                <a:latin typeface="Arial" pitchFamily="18"/>
                <a:ea typeface="Arial" pitchFamily="2"/>
                <a:cs typeface="DejaVu Sans" pitchFamily="2"/>
              </a:rPr>
            </a:br>
            <a:br>
              <a:rPr lang="en-GB" sz="1400" b="0" i="0" u="none" strike="noStrike" kern="1200" cap="none" spc="0" baseline="0" dirty="0">
                <a:solidFill>
                  <a:srgbClr val="000000"/>
                </a:solidFill>
                <a:uFillTx/>
                <a:latin typeface="Arial" pitchFamily="18"/>
                <a:ea typeface="Arial" pitchFamily="2"/>
                <a:cs typeface="DejaVu Sans" pitchFamily="2"/>
              </a:rPr>
            </a:br>
            <a:r>
              <a:rPr lang="en-GB" sz="1400" b="0" i="0" u="none" strike="noStrike" kern="1200" cap="none" spc="0" baseline="0" dirty="0">
                <a:solidFill>
                  <a:srgbClr val="000000"/>
                </a:solidFill>
                <a:uFillTx/>
                <a:latin typeface="Arial" pitchFamily="18"/>
                <a:ea typeface="Arial" pitchFamily="2"/>
                <a:cs typeface="DejaVu Sans" pitchFamily="2"/>
              </a:rPr>
              <a:t>focusing mainly on a better air quality and other measures for better sustainability.</a:t>
            </a:r>
            <a:br>
              <a:rPr lang="en-GB" sz="1400" b="0" i="0" u="none" strike="noStrike" kern="1200" cap="none" spc="0" baseline="0" dirty="0">
                <a:solidFill>
                  <a:srgbClr val="000000"/>
                </a:solidFill>
                <a:uFillTx/>
                <a:latin typeface="Arial" pitchFamily="18"/>
                <a:ea typeface="Arial" pitchFamily="2"/>
                <a:cs typeface="DejaVu Sans" pitchFamily="2"/>
              </a:rPr>
            </a:br>
            <a:br>
              <a:rPr lang="en-GB" sz="1400" b="0" i="0" u="none" strike="noStrike" kern="1200" cap="none" spc="0" baseline="0" dirty="0">
                <a:solidFill>
                  <a:srgbClr val="000000"/>
                </a:solidFill>
                <a:uFillTx/>
                <a:latin typeface="Arial" pitchFamily="18"/>
                <a:ea typeface="Arial" pitchFamily="2"/>
                <a:cs typeface="DejaVu Sans" pitchFamily="2"/>
              </a:rPr>
            </a:br>
            <a:br>
              <a:rPr lang="en-GB" sz="1400" b="0" i="0" u="none" strike="noStrike" kern="1200" cap="none" spc="0" baseline="0" dirty="0">
                <a:solidFill>
                  <a:srgbClr val="000000"/>
                </a:solidFill>
                <a:uFillTx/>
                <a:latin typeface="Arial" pitchFamily="18"/>
                <a:ea typeface="Arial" pitchFamily="2"/>
                <a:cs typeface="DejaVu Sans" pitchFamily="2"/>
              </a:rPr>
            </a:br>
            <a:r>
              <a:rPr lang="en-GB" sz="1400" b="0" i="0" u="none" strike="noStrike" kern="1200" cap="none" spc="0" baseline="0" dirty="0">
                <a:solidFill>
                  <a:srgbClr val="000000"/>
                </a:solidFill>
                <a:uFillTx/>
                <a:latin typeface="Arial" pitchFamily="18"/>
                <a:ea typeface="Arial" pitchFamily="2"/>
                <a:cs typeface="DejaVu Sans" pitchFamily="2"/>
              </a:rPr>
              <a:t>-This been produced as part of reinforced responsibility under the management of quality of London local air, and to improve on other</a:t>
            </a:r>
            <a:br>
              <a:rPr lang="en-GB" sz="1400" b="0" i="0" u="none" strike="noStrike" kern="1200" cap="none" spc="0" baseline="0" dirty="0">
                <a:solidFill>
                  <a:srgbClr val="000000"/>
                </a:solidFill>
                <a:uFillTx/>
                <a:latin typeface="Arial" pitchFamily="18"/>
                <a:ea typeface="Arial" pitchFamily="2"/>
                <a:cs typeface="DejaVu Sans" pitchFamily="2"/>
              </a:rPr>
            </a:br>
            <a:br>
              <a:rPr lang="en-GB" sz="1400" b="0" i="0" u="none" strike="noStrike" kern="1200" cap="none" spc="0" baseline="0" dirty="0">
                <a:solidFill>
                  <a:srgbClr val="000000"/>
                </a:solidFill>
                <a:uFillTx/>
                <a:latin typeface="Arial" pitchFamily="18"/>
                <a:ea typeface="Arial" pitchFamily="2"/>
                <a:cs typeface="DejaVu Sans" pitchFamily="2"/>
              </a:rPr>
            </a:br>
            <a:r>
              <a:rPr lang="en-GB" sz="1400" b="0" i="0" u="none" strike="noStrike" kern="1200" cap="none" spc="0" baseline="0" dirty="0">
                <a:solidFill>
                  <a:srgbClr val="000000"/>
                </a:solidFill>
                <a:uFillTx/>
                <a:latin typeface="Arial" pitchFamily="18"/>
                <a:ea typeface="Arial" pitchFamily="2"/>
                <a:cs typeface="DejaVu Sans" pitchFamily="2"/>
              </a:rPr>
              <a:t>sustainability measures</a:t>
            </a:r>
            <a:r>
              <a:rPr lang="en-GB" sz="1400" dirty="0">
                <a:solidFill>
                  <a:srgbClr val="000000"/>
                </a:solidFill>
                <a:latin typeface="Arial" pitchFamily="18"/>
                <a:ea typeface="Arial" pitchFamily="2"/>
                <a:cs typeface="DejaVu Sans" pitchFamily="2"/>
              </a:rPr>
              <a:t> </a:t>
            </a:r>
            <a:r>
              <a:rPr lang="en-GB" sz="1400" b="0" i="0" u="none" strike="noStrike" kern="1200" cap="none" spc="0" baseline="0" dirty="0">
                <a:solidFill>
                  <a:srgbClr val="000000"/>
                </a:solidFill>
                <a:uFillTx/>
                <a:latin typeface="Arial" pitchFamily="18"/>
                <a:ea typeface="Arial" pitchFamily="2"/>
                <a:cs typeface="DejaVu Sans" pitchFamily="2"/>
              </a:rPr>
              <a:t> such as better sustainable infrastructure and better sustainable transport more cycle routes</a:t>
            </a:r>
            <a:br>
              <a:rPr lang="en-GB" sz="1400" b="0" i="0" u="none" strike="noStrike" kern="1200" cap="none" spc="0" baseline="0" dirty="0">
                <a:solidFill>
                  <a:srgbClr val="000000"/>
                </a:solidFill>
                <a:uFillTx/>
                <a:latin typeface="Arial" pitchFamily="18"/>
                <a:ea typeface="Arial" pitchFamily="2"/>
                <a:cs typeface="DejaVu Sans" pitchFamily="2"/>
              </a:rPr>
            </a:br>
            <a:br>
              <a:rPr lang="en-GB" sz="1400" b="0" i="0" u="none" strike="noStrike" kern="1200" cap="none" spc="0" baseline="0" dirty="0">
                <a:solidFill>
                  <a:srgbClr val="000000"/>
                </a:solidFill>
                <a:uFillTx/>
                <a:latin typeface="Arial" pitchFamily="18"/>
                <a:ea typeface="Arial" pitchFamily="2"/>
                <a:cs typeface="DejaVu Sans" pitchFamily="2"/>
              </a:rPr>
            </a:br>
            <a:br>
              <a:rPr lang="en-GB" sz="1400" b="0" i="0" u="none" strike="noStrike" kern="1200" cap="none" spc="0" baseline="0" dirty="0">
                <a:solidFill>
                  <a:srgbClr val="000000"/>
                </a:solidFill>
                <a:uFillTx/>
                <a:latin typeface="Arial" pitchFamily="18"/>
                <a:ea typeface="Arial" pitchFamily="2"/>
                <a:cs typeface="DejaVu Sans" pitchFamily="2"/>
              </a:rPr>
            </a:br>
            <a:r>
              <a:rPr lang="en-GB" sz="1400" b="0" i="0" u="none" strike="noStrike" kern="1200" cap="none" spc="0" baseline="0" dirty="0">
                <a:solidFill>
                  <a:srgbClr val="000000"/>
                </a:solidFill>
                <a:uFillTx/>
                <a:latin typeface="Arial" pitchFamily="18"/>
                <a:ea typeface="Arial" pitchFamily="2"/>
                <a:cs typeface="DejaVu Sans" pitchFamily="2"/>
              </a:rPr>
              <a:t>- At the moment this is a national event due to budget constraint but in the future, we will be looking at delivering this event on an</a:t>
            </a:r>
            <a:br>
              <a:rPr lang="en-GB" sz="1400" b="0" i="0" u="none" strike="noStrike" kern="1200" cap="none" spc="0" baseline="0" dirty="0">
                <a:solidFill>
                  <a:srgbClr val="000000"/>
                </a:solidFill>
                <a:uFillTx/>
                <a:latin typeface="Arial" pitchFamily="18"/>
                <a:ea typeface="Arial" pitchFamily="2"/>
                <a:cs typeface="DejaVu Sans" pitchFamily="2"/>
              </a:rPr>
            </a:br>
            <a:br>
              <a:rPr lang="en-GB" sz="1400" b="0" i="0" u="none" strike="noStrike" kern="1200" cap="none" spc="0" baseline="0" dirty="0">
                <a:solidFill>
                  <a:srgbClr val="000000"/>
                </a:solidFill>
                <a:uFillTx/>
                <a:latin typeface="Arial" pitchFamily="18"/>
                <a:ea typeface="Arial" pitchFamily="2"/>
                <a:cs typeface="DejaVu Sans" pitchFamily="2"/>
              </a:rPr>
            </a:br>
            <a:r>
              <a:rPr lang="en-GB" sz="1400" b="0" i="0" u="none" strike="noStrike" kern="1200" cap="none" spc="0" baseline="0" dirty="0">
                <a:solidFill>
                  <a:srgbClr val="000000"/>
                </a:solidFill>
                <a:uFillTx/>
                <a:latin typeface="Arial" pitchFamily="18"/>
                <a:ea typeface="Arial" pitchFamily="2"/>
                <a:cs typeface="DejaVu Sans" pitchFamily="2"/>
              </a:rPr>
              <a:t> international level as international tourism has a massive impact on this matter overall these are the main objectives of this event to raise</a:t>
            </a:r>
            <a:br>
              <a:rPr lang="en-GB" sz="1400" b="0" i="0" u="none" strike="noStrike" kern="1200" cap="none" spc="0" baseline="0" dirty="0">
                <a:solidFill>
                  <a:srgbClr val="000000"/>
                </a:solidFill>
                <a:uFillTx/>
                <a:latin typeface="Arial" pitchFamily="18"/>
                <a:ea typeface="Arial" pitchFamily="2"/>
                <a:cs typeface="DejaVu Sans" pitchFamily="2"/>
              </a:rPr>
            </a:br>
            <a:br>
              <a:rPr lang="en-GB" sz="1400" b="0" i="0" u="none" strike="noStrike" kern="1200" cap="none" spc="0" baseline="0" dirty="0">
                <a:solidFill>
                  <a:srgbClr val="000000"/>
                </a:solidFill>
                <a:uFillTx/>
                <a:latin typeface="Arial" pitchFamily="18"/>
                <a:ea typeface="Arial" pitchFamily="2"/>
                <a:cs typeface="DejaVu Sans" pitchFamily="2"/>
              </a:rPr>
            </a:br>
            <a:r>
              <a:rPr lang="en-GB" sz="1400" b="0" i="0" u="none" strike="noStrike" kern="1200" cap="none" spc="0" baseline="0" dirty="0">
                <a:solidFill>
                  <a:srgbClr val="000000"/>
                </a:solidFill>
                <a:uFillTx/>
                <a:latin typeface="Arial" pitchFamily="18"/>
                <a:ea typeface="Arial" pitchFamily="2"/>
                <a:cs typeface="DejaVu Sans" pitchFamily="2"/>
              </a:rPr>
              <a:t> awareness on environmental sustainability and promote sustainable practices among businesses and the general public.</a:t>
            </a:r>
            <a:br>
              <a:rPr lang="en-GB" sz="1400" b="0" i="0" u="none" strike="noStrike" kern="1200" cap="none" spc="0" baseline="0" dirty="0">
                <a:solidFill>
                  <a:srgbClr val="000000"/>
                </a:solidFill>
                <a:uFillTx/>
                <a:latin typeface="Arial" pitchFamily="18"/>
                <a:ea typeface="Arial" pitchFamily="2"/>
                <a:cs typeface="DejaVu Sans" pitchFamily="2"/>
              </a:rPr>
            </a:br>
            <a:br>
              <a:rPr lang="en-GB" sz="1000" b="0" i="0" u="none" strike="noStrike" kern="1200" cap="none" spc="0" baseline="0" dirty="0">
                <a:solidFill>
                  <a:srgbClr val="000000"/>
                </a:solidFill>
                <a:uFillTx/>
                <a:latin typeface="Arial" pitchFamily="18"/>
                <a:ea typeface="Arial" pitchFamily="2"/>
                <a:cs typeface="DejaVu Sans" pitchFamily="2"/>
              </a:rPr>
            </a:br>
            <a:br>
              <a:rPr lang="en-GB" sz="1000" b="0" i="0" u="none" strike="noStrike" kern="1200" cap="none" spc="0" baseline="0" dirty="0">
                <a:solidFill>
                  <a:srgbClr val="000000"/>
                </a:solidFill>
                <a:uFillTx/>
                <a:latin typeface="Arial" pitchFamily="18"/>
                <a:ea typeface="Arial" pitchFamily="2"/>
                <a:cs typeface="DejaVu Sans" pitchFamily="2"/>
              </a:rPr>
            </a:br>
            <a:br>
              <a:rPr lang="en-GB" sz="1000" b="0" i="0" u="none" strike="noStrike" kern="1200" cap="none" spc="0" baseline="0" dirty="0">
                <a:solidFill>
                  <a:srgbClr val="000000"/>
                </a:solidFill>
                <a:uFillTx/>
                <a:latin typeface="Arial" pitchFamily="18"/>
                <a:ea typeface="Arial" pitchFamily="2"/>
                <a:cs typeface="DejaVu Sans" pitchFamily="2"/>
              </a:rPr>
            </a:br>
            <a:br>
              <a:rPr lang="en-GB" sz="1000" b="0" i="0" u="none" strike="noStrike" kern="1200" cap="none" spc="0" baseline="0" dirty="0">
                <a:solidFill>
                  <a:srgbClr val="000000"/>
                </a:solidFill>
                <a:uFillTx/>
                <a:latin typeface="Arial" pitchFamily="18"/>
                <a:ea typeface="Arial" pitchFamily="2"/>
                <a:cs typeface="DejaVu Sans" pitchFamily="2"/>
              </a:rPr>
            </a:br>
            <a:endParaRPr lang="en-GB" sz="1000" dirty="0"/>
          </a:p>
        </p:txBody>
      </p:sp>
      <p:pic>
        <p:nvPicPr>
          <p:cNvPr id="5" name="Picture 49">
            <a:extLst>
              <a:ext uri="{FF2B5EF4-FFF2-40B4-BE49-F238E27FC236}">
                <a16:creationId xmlns:a16="http://schemas.microsoft.com/office/drawing/2014/main" id="{2AF3EE54-8B74-FA13-B36B-7E57A8978309}"/>
              </a:ext>
            </a:extLst>
          </p:cNvPr>
          <p:cNvPicPr>
            <a:picLocks noChangeAspect="1"/>
          </p:cNvPicPr>
          <p:nvPr/>
        </p:nvPicPr>
        <p:blipFill>
          <a:blip r:embed="rId2">
            <a:lum/>
            <a:alphaModFix/>
          </a:blip>
          <a:srcRect/>
          <a:stretch>
            <a:fillRect/>
          </a:stretch>
        </p:blipFill>
        <p:spPr>
          <a:xfrm>
            <a:off x="2694670" y="5543144"/>
            <a:ext cx="4691284" cy="2016531"/>
          </a:xfrm>
          <a:prstGeom prst="rect">
            <a:avLst/>
          </a:prstGeom>
          <a:noFill/>
          <a:ln cap="flat">
            <a:noFill/>
          </a:ln>
        </p:spPr>
      </p:pic>
    </p:spTree>
    <p:extLst>
      <p:ext uri="{BB962C8B-B14F-4D97-AF65-F5344CB8AC3E}">
        <p14:creationId xmlns:p14="http://schemas.microsoft.com/office/powerpoint/2010/main" val="19115729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34A70-4D44-5FC2-251A-F37F8E21EDAD}"/>
              </a:ext>
            </a:extLst>
          </p:cNvPr>
          <p:cNvSpPr>
            <a:spLocks noGrp="1"/>
          </p:cNvSpPr>
          <p:nvPr>
            <p:ph type="title"/>
          </p:nvPr>
        </p:nvSpPr>
        <p:spPr>
          <a:xfrm>
            <a:off x="108985" y="163286"/>
            <a:ext cx="3271029" cy="2071611"/>
          </a:xfrm>
        </p:spPr>
        <p:txBody>
          <a:bodyPr/>
          <a:lstStyle/>
          <a:p>
            <a:pPr algn="just">
              <a:lnSpc>
                <a:spcPct val="150000"/>
              </a:lnSpc>
            </a:pPr>
            <a:r>
              <a:rPr lang="en-GB" sz="1100" b="0" strike="noStrike" spc="-1" dirty="0">
                <a:solidFill>
                  <a:srgbClr val="000000"/>
                </a:solidFill>
                <a:latin typeface="Arial"/>
                <a:ea typeface="DejaVu Sans"/>
              </a:rPr>
              <a:t>-The definition of event of management according to (Quick. L, 2020 p202) is to convey the concept &amp; theme of an event, looking into every single aspect this includes: --Examining each and every single scenario leading up to the occasion, from research into the event- looking into issues, trends, SWOT AND PESTEL research involved etc. </a:t>
            </a:r>
            <a:br>
              <a:rPr lang="en-GB" sz="1100" b="0" strike="noStrike" spc="-1" dirty="0">
                <a:latin typeface="Arial"/>
              </a:rPr>
            </a:br>
            <a:endParaRPr lang="en-GB" sz="1100" dirty="0"/>
          </a:p>
        </p:txBody>
      </p:sp>
      <p:pic>
        <p:nvPicPr>
          <p:cNvPr id="4" name="Picture 2">
            <a:extLst>
              <a:ext uri="{FF2B5EF4-FFF2-40B4-BE49-F238E27FC236}">
                <a16:creationId xmlns:a16="http://schemas.microsoft.com/office/drawing/2014/main" id="{54B721C1-9B40-E4C1-17D7-40ED407A7482}"/>
              </a:ext>
            </a:extLst>
          </p:cNvPr>
          <p:cNvPicPr/>
          <p:nvPr/>
        </p:nvPicPr>
        <p:blipFill>
          <a:blip r:embed="rId2"/>
          <a:stretch/>
        </p:blipFill>
        <p:spPr>
          <a:xfrm>
            <a:off x="8451180" y="1894114"/>
            <a:ext cx="1574640" cy="3831104"/>
          </a:xfrm>
          <a:prstGeom prst="rect">
            <a:avLst/>
          </a:prstGeom>
          <a:ln>
            <a:noFill/>
          </a:ln>
        </p:spPr>
      </p:pic>
      <p:pic>
        <p:nvPicPr>
          <p:cNvPr id="5" name="Picture 48">
            <a:extLst>
              <a:ext uri="{FF2B5EF4-FFF2-40B4-BE49-F238E27FC236}">
                <a16:creationId xmlns:a16="http://schemas.microsoft.com/office/drawing/2014/main" id="{13389D7F-7631-DD74-3DDC-282D0906F033}"/>
              </a:ext>
            </a:extLst>
          </p:cNvPr>
          <p:cNvPicPr/>
          <p:nvPr/>
        </p:nvPicPr>
        <p:blipFill>
          <a:blip r:embed="rId3"/>
          <a:stretch/>
        </p:blipFill>
        <p:spPr>
          <a:xfrm>
            <a:off x="5347700" y="2022626"/>
            <a:ext cx="3103480" cy="2156990"/>
          </a:xfrm>
          <a:prstGeom prst="rect">
            <a:avLst/>
          </a:prstGeom>
          <a:ln>
            <a:noFill/>
          </a:ln>
        </p:spPr>
      </p:pic>
      <p:sp>
        <p:nvSpPr>
          <p:cNvPr id="7" name="TextBox 6">
            <a:extLst>
              <a:ext uri="{FF2B5EF4-FFF2-40B4-BE49-F238E27FC236}">
                <a16:creationId xmlns:a16="http://schemas.microsoft.com/office/drawing/2014/main" id="{472F20BC-AEAF-0F9F-0C45-8CEA451D28CA}"/>
              </a:ext>
            </a:extLst>
          </p:cNvPr>
          <p:cNvSpPr txBox="1"/>
          <p:nvPr/>
        </p:nvSpPr>
        <p:spPr>
          <a:xfrm>
            <a:off x="108985" y="2022626"/>
            <a:ext cx="5110842" cy="3139321"/>
          </a:xfrm>
          <a:prstGeom prst="rect">
            <a:avLst/>
          </a:prstGeom>
          <a:noFill/>
        </p:spPr>
        <p:txBody>
          <a:bodyPr wrap="square">
            <a:spAutoFit/>
          </a:bodyPr>
          <a:lstStyle/>
          <a:p>
            <a:pPr algn="just">
              <a:lnSpc>
                <a:spcPct val="100000"/>
              </a:lnSpc>
            </a:pPr>
            <a:r>
              <a:rPr lang="en-GB" sz="1800" b="0" strike="noStrike" spc="-1" dirty="0">
                <a:solidFill>
                  <a:srgbClr val="0070C0"/>
                </a:solidFill>
                <a:latin typeface="Arial"/>
                <a:ea typeface="DejaVu Sans"/>
              </a:rPr>
              <a:t>-London borough council have provided a budget of £7,000 to go towards with the event planning- this was based on the figures at the time of it being a mid-scale event, however the information collected from market research shows further funding will be required as the cost of guest speakers, and other resources for activities involved cost a furthermore substantial amount. It’s not all about generating profit as its more about raising awareness as it’s a non-financial approach.  </a:t>
            </a:r>
            <a:endParaRPr lang="en-GB" sz="1800" b="0" strike="noStrike" spc="-1" dirty="0">
              <a:solidFill>
                <a:srgbClr val="0070C0"/>
              </a:solidFill>
              <a:latin typeface="Arial"/>
            </a:endParaRPr>
          </a:p>
        </p:txBody>
      </p:sp>
      <p:sp>
        <p:nvSpPr>
          <p:cNvPr id="9" name="TextBox 8">
            <a:extLst>
              <a:ext uri="{FF2B5EF4-FFF2-40B4-BE49-F238E27FC236}">
                <a16:creationId xmlns:a16="http://schemas.microsoft.com/office/drawing/2014/main" id="{BD6CC636-067B-3535-6703-3BF2FB894E22}"/>
              </a:ext>
            </a:extLst>
          </p:cNvPr>
          <p:cNvSpPr txBox="1"/>
          <p:nvPr/>
        </p:nvSpPr>
        <p:spPr>
          <a:xfrm>
            <a:off x="108985" y="5166711"/>
            <a:ext cx="5110842" cy="2308324"/>
          </a:xfrm>
          <a:prstGeom prst="rect">
            <a:avLst/>
          </a:prstGeom>
          <a:noFill/>
        </p:spPr>
        <p:txBody>
          <a:bodyPr wrap="square">
            <a:spAutoFit/>
          </a:bodyPr>
          <a:lstStyle/>
          <a:p>
            <a:pPr marL="342900" lvl="0" indent="-342900">
              <a:buFont typeface="Wingdings" panose="05000000000000000000" pitchFamily="2" charset="2"/>
              <a:buChar char=""/>
            </a:pPr>
            <a:r>
              <a:rPr lang="en-GB" sz="1800" b="1" i="1" u="sng" kern="150" dirty="0">
                <a:solidFill>
                  <a:srgbClr val="005E00"/>
                </a:solidFill>
                <a:effectLst/>
                <a:latin typeface="+mj-lt"/>
                <a:ea typeface="NSimSun" panose="02010609030101010101" pitchFamily="49" charset="-122"/>
                <a:cs typeface="Arial" panose="020B0604020202020204" pitchFamily="34" charset="0"/>
              </a:rPr>
              <a:t>Ma</a:t>
            </a:r>
            <a:r>
              <a:rPr lang="en-GB" b="1" i="1" u="sng" kern="150" dirty="0">
                <a:solidFill>
                  <a:srgbClr val="005E00"/>
                </a:solidFill>
                <a:latin typeface="+mj-lt"/>
                <a:ea typeface="NSimSun" panose="02010609030101010101" pitchFamily="49" charset="-122"/>
                <a:cs typeface="Arial" panose="020B0604020202020204" pitchFamily="34" charset="0"/>
              </a:rPr>
              <a:t>rketing </a:t>
            </a:r>
            <a:r>
              <a:rPr lang="en-GB" b="1" i="1" u="sng" kern="150" dirty="0" err="1">
                <a:solidFill>
                  <a:srgbClr val="005E00"/>
                </a:solidFill>
                <a:latin typeface="+mj-lt"/>
                <a:ea typeface="NSimSun" panose="02010609030101010101" pitchFamily="49" charset="-122"/>
                <a:cs typeface="Arial" panose="020B0604020202020204" pitchFamily="34" charset="0"/>
              </a:rPr>
              <a:t>mix:</a:t>
            </a:r>
            <a:r>
              <a:rPr lang="en-GB" sz="1800" b="1" i="1" u="sng" kern="150" dirty="0" err="1">
                <a:solidFill>
                  <a:srgbClr val="005E00"/>
                </a:solidFill>
                <a:effectLst/>
                <a:latin typeface="+mj-lt"/>
                <a:ea typeface="NSimSun" panose="02010609030101010101" pitchFamily="49" charset="-122"/>
                <a:cs typeface="Arial" panose="020B0604020202020204" pitchFamily="34" charset="0"/>
              </a:rPr>
              <a:t>The</a:t>
            </a:r>
            <a:r>
              <a:rPr lang="en-GB" sz="1800" b="1" i="1" u="sng" kern="150" dirty="0">
                <a:solidFill>
                  <a:srgbClr val="005E00"/>
                </a:solidFill>
                <a:effectLst/>
                <a:latin typeface="Symbol" panose="05050102010706020507" pitchFamily="18" charset="2"/>
                <a:ea typeface="NSimSun" panose="02010609030101010101" pitchFamily="49" charset="-122"/>
                <a:cs typeface="Arial" panose="020B0604020202020204" pitchFamily="34" charset="0"/>
              </a:rPr>
              <a:t> </a:t>
            </a:r>
            <a:r>
              <a:rPr lang="en-GB" b="1" i="1" u="sng" kern="150" dirty="0">
                <a:solidFill>
                  <a:srgbClr val="005E00"/>
                </a:solidFill>
                <a:latin typeface="Symbol" panose="05050102010706020507" pitchFamily="18" charset="2"/>
                <a:ea typeface="NSimSun" panose="02010609030101010101" pitchFamily="49" charset="-122"/>
                <a:cs typeface="Arial" panose="020B0604020202020204" pitchFamily="34" charset="0"/>
              </a:rPr>
              <a:t> </a:t>
            </a:r>
            <a:r>
              <a:rPr lang="en-GB" b="1" i="1" u="sng" kern="150" dirty="0">
                <a:solidFill>
                  <a:srgbClr val="005E00"/>
                </a:solidFill>
                <a:latin typeface="+mj-lt"/>
                <a:ea typeface="NSimSun" panose="02010609030101010101" pitchFamily="49" charset="-122"/>
                <a:cs typeface="Arial" panose="020B0604020202020204" pitchFamily="34" charset="0"/>
              </a:rPr>
              <a:t>P’s</a:t>
            </a:r>
            <a:endParaRPr lang="en-GB" sz="3600" kern="150" dirty="0">
              <a:effectLst/>
              <a:latin typeface="Symbol" panose="05050102010706020507" pitchFamily="18" charset="2"/>
              <a:ea typeface="NSimSun" panose="02010609030101010101" pitchFamily="49" charset="-122"/>
              <a:cs typeface="Arial" panose="020B0604020202020204" pitchFamily="34" charset="0"/>
            </a:endParaRPr>
          </a:p>
          <a:p>
            <a:r>
              <a:rPr lang="en-GB" sz="1800" b="1" kern="150" dirty="0">
                <a:solidFill>
                  <a:srgbClr val="C00000"/>
                </a:solidFill>
                <a:effectLst/>
                <a:latin typeface="Liberation Serif"/>
                <a:ea typeface="NSimSun" panose="02010609030101010101" pitchFamily="49" charset="-122"/>
                <a:cs typeface="Arial" panose="020B0604020202020204" pitchFamily="34" charset="0"/>
              </a:rPr>
              <a:t>            Product – </a:t>
            </a:r>
            <a:r>
              <a:rPr lang="en-GB" sz="1800" b="1" kern="150" dirty="0">
                <a:solidFill>
                  <a:srgbClr val="4472C4"/>
                </a:solidFill>
                <a:effectLst/>
                <a:latin typeface="Liberation Serif"/>
                <a:ea typeface="NSimSun" panose="02010609030101010101" pitchFamily="49" charset="-122"/>
                <a:cs typeface="Arial" panose="020B0604020202020204" pitchFamily="34" charset="0"/>
              </a:rPr>
              <a:t>The main event </a:t>
            </a:r>
            <a:endParaRPr lang="en-GB" sz="3600" kern="150" dirty="0">
              <a:effectLst/>
              <a:latin typeface="Liberation Serif"/>
              <a:ea typeface="NSimSun" panose="02010609030101010101" pitchFamily="49" charset="-122"/>
              <a:cs typeface="Arial" panose="020B0604020202020204" pitchFamily="34" charset="0"/>
            </a:endParaRPr>
          </a:p>
          <a:p>
            <a:r>
              <a:rPr lang="en-GB" sz="1800" b="1" kern="150" dirty="0">
                <a:solidFill>
                  <a:srgbClr val="C00000"/>
                </a:solidFill>
                <a:effectLst/>
                <a:latin typeface="Liberation Serif"/>
                <a:ea typeface="NSimSun" panose="02010609030101010101" pitchFamily="49" charset="-122"/>
                <a:cs typeface="Arial" panose="020B0604020202020204" pitchFamily="34" charset="0"/>
              </a:rPr>
              <a:t>            Place – </a:t>
            </a:r>
            <a:r>
              <a:rPr lang="en-GB" sz="1800" b="1" kern="150" dirty="0">
                <a:solidFill>
                  <a:srgbClr val="4472C4"/>
                </a:solidFill>
                <a:effectLst/>
                <a:latin typeface="Liberation Serif"/>
                <a:ea typeface="NSimSun" panose="02010609030101010101" pitchFamily="49" charset="-122"/>
                <a:cs typeface="Arial" panose="020B0604020202020204" pitchFamily="34" charset="0"/>
              </a:rPr>
              <a:t>BMA House </a:t>
            </a:r>
            <a:endParaRPr lang="en-GB" sz="3600" kern="150" dirty="0">
              <a:effectLst/>
              <a:latin typeface="Liberation Serif"/>
              <a:ea typeface="NSimSun" panose="02010609030101010101" pitchFamily="49" charset="-122"/>
              <a:cs typeface="Arial" panose="020B0604020202020204" pitchFamily="34" charset="0"/>
            </a:endParaRPr>
          </a:p>
          <a:p>
            <a:pPr marL="228600"/>
            <a:r>
              <a:rPr lang="en-GB" sz="1800" b="1" kern="150" dirty="0">
                <a:solidFill>
                  <a:srgbClr val="C00000"/>
                </a:solidFill>
                <a:effectLst/>
                <a:latin typeface="Liberation Serif"/>
                <a:ea typeface="NSimSun" panose="02010609030101010101" pitchFamily="49" charset="-122"/>
                <a:cs typeface="Arial" panose="020B0604020202020204" pitchFamily="34" charset="0"/>
              </a:rPr>
              <a:t>      People- </a:t>
            </a:r>
            <a:r>
              <a:rPr lang="en-GB" sz="1800" b="1" kern="150" dirty="0">
                <a:solidFill>
                  <a:srgbClr val="4472C4"/>
                </a:solidFill>
                <a:effectLst/>
                <a:latin typeface="Liberation Serif"/>
                <a:ea typeface="NSimSun" panose="02010609030101010101" pitchFamily="49" charset="-122"/>
                <a:cs typeface="Arial" panose="020B0604020202020204" pitchFamily="34" charset="0"/>
              </a:rPr>
              <a:t>The staffing- target market, sponsors, shareholders, investors       hotels/restaurant/business owners, customers, attendees &amp; the general public.</a:t>
            </a:r>
            <a:endParaRPr lang="en-GB" sz="3600" kern="150" dirty="0">
              <a:effectLst/>
              <a:latin typeface="Liberation Serif"/>
              <a:ea typeface="NSimSun" panose="02010609030101010101" pitchFamily="49" charset="-122"/>
              <a:cs typeface="Arial" panose="020B0604020202020204" pitchFamily="34" charset="0"/>
            </a:endParaRPr>
          </a:p>
          <a:p>
            <a:r>
              <a:rPr lang="en-GB" sz="1800" b="1" kern="150" dirty="0">
                <a:effectLst/>
                <a:latin typeface="Liberation Serif"/>
                <a:ea typeface="NSimSun" panose="02010609030101010101" pitchFamily="49" charset="-122"/>
                <a:cs typeface="Arial" panose="020B0604020202020204" pitchFamily="34" charset="0"/>
              </a:rPr>
              <a:t> </a:t>
            </a:r>
            <a:endParaRPr lang="en-GB" sz="3600" kern="150" dirty="0">
              <a:effectLst/>
              <a:latin typeface="Symbol" panose="05050102010706020507" pitchFamily="18" charset="2"/>
              <a:ea typeface="NSimSun" panose="02010609030101010101" pitchFamily="49" charset="-122"/>
              <a:cs typeface="Arial" panose="020B0604020202020204" pitchFamily="34" charset="0"/>
            </a:endParaRPr>
          </a:p>
        </p:txBody>
      </p:sp>
      <p:sp>
        <p:nvSpPr>
          <p:cNvPr id="11" name="TextBox 10">
            <a:extLst>
              <a:ext uri="{FF2B5EF4-FFF2-40B4-BE49-F238E27FC236}">
                <a16:creationId xmlns:a16="http://schemas.microsoft.com/office/drawing/2014/main" id="{B686709E-96E9-2BD3-4734-94F5AFE0F890}"/>
              </a:ext>
            </a:extLst>
          </p:cNvPr>
          <p:cNvSpPr txBox="1"/>
          <p:nvPr/>
        </p:nvSpPr>
        <p:spPr>
          <a:xfrm>
            <a:off x="4860798" y="5126293"/>
            <a:ext cx="5110842" cy="2308324"/>
          </a:xfrm>
          <a:prstGeom prst="rect">
            <a:avLst/>
          </a:prstGeom>
          <a:noFill/>
        </p:spPr>
        <p:txBody>
          <a:bodyPr wrap="square">
            <a:spAutoFit/>
          </a:bodyPr>
          <a:lstStyle/>
          <a:p>
            <a:pPr marL="342900" lvl="0" indent="-342900">
              <a:buFont typeface="Wingdings" panose="05000000000000000000" pitchFamily="2" charset="2"/>
              <a:buChar char=""/>
            </a:pPr>
            <a:r>
              <a:rPr lang="en-GB" sz="1800" b="1" i="1" u="sng" kern="150" dirty="0">
                <a:solidFill>
                  <a:srgbClr val="005E00"/>
                </a:solidFill>
                <a:effectLst/>
                <a:latin typeface="+mj-lt"/>
                <a:ea typeface="NSimSun" panose="02010609030101010101" pitchFamily="49" charset="-122"/>
                <a:cs typeface="Arial" panose="020B0604020202020204" pitchFamily="34" charset="0"/>
              </a:rPr>
              <a:t>Ma</a:t>
            </a:r>
            <a:r>
              <a:rPr lang="en-GB" b="1" i="1" u="sng" kern="150" dirty="0">
                <a:solidFill>
                  <a:srgbClr val="005E00"/>
                </a:solidFill>
                <a:latin typeface="+mj-lt"/>
                <a:ea typeface="NSimSun" panose="02010609030101010101" pitchFamily="49" charset="-122"/>
                <a:cs typeface="Arial" panose="020B0604020202020204" pitchFamily="34" charset="0"/>
              </a:rPr>
              <a:t>rketing </a:t>
            </a:r>
            <a:r>
              <a:rPr lang="en-GB" b="1" i="1" u="sng" kern="150" dirty="0" err="1">
                <a:solidFill>
                  <a:srgbClr val="005E00"/>
                </a:solidFill>
                <a:latin typeface="+mj-lt"/>
                <a:ea typeface="NSimSun" panose="02010609030101010101" pitchFamily="49" charset="-122"/>
                <a:cs typeface="Arial" panose="020B0604020202020204" pitchFamily="34" charset="0"/>
              </a:rPr>
              <a:t>mix:</a:t>
            </a:r>
            <a:r>
              <a:rPr lang="en-GB" sz="1800" b="1" i="1" u="sng" kern="150" dirty="0" err="1">
                <a:solidFill>
                  <a:srgbClr val="005E00"/>
                </a:solidFill>
                <a:effectLst/>
                <a:latin typeface="+mj-lt"/>
                <a:ea typeface="NSimSun" panose="02010609030101010101" pitchFamily="49" charset="-122"/>
                <a:cs typeface="Arial" panose="020B0604020202020204" pitchFamily="34" charset="0"/>
              </a:rPr>
              <a:t>The</a:t>
            </a:r>
            <a:r>
              <a:rPr lang="en-GB" sz="1800" b="1" i="1" u="sng" kern="150" dirty="0">
                <a:solidFill>
                  <a:srgbClr val="005E00"/>
                </a:solidFill>
                <a:effectLst/>
                <a:latin typeface="Symbol" panose="05050102010706020507" pitchFamily="18" charset="2"/>
                <a:ea typeface="NSimSun" panose="02010609030101010101" pitchFamily="49" charset="-122"/>
                <a:cs typeface="Arial" panose="020B0604020202020204" pitchFamily="34" charset="0"/>
              </a:rPr>
              <a:t> </a:t>
            </a:r>
            <a:r>
              <a:rPr lang="en-GB" b="1" i="1" u="sng" kern="150" dirty="0">
                <a:solidFill>
                  <a:srgbClr val="005E00"/>
                </a:solidFill>
                <a:latin typeface="Symbol" panose="05050102010706020507" pitchFamily="18" charset="2"/>
                <a:ea typeface="NSimSun" panose="02010609030101010101" pitchFamily="49" charset="-122"/>
                <a:cs typeface="Arial" panose="020B0604020202020204" pitchFamily="34" charset="0"/>
              </a:rPr>
              <a:t> </a:t>
            </a:r>
            <a:r>
              <a:rPr lang="en-GB" b="1" i="1" u="sng" kern="150" dirty="0">
                <a:solidFill>
                  <a:srgbClr val="005E00"/>
                </a:solidFill>
                <a:latin typeface="+mj-lt"/>
                <a:ea typeface="NSimSun" panose="02010609030101010101" pitchFamily="49" charset="-122"/>
                <a:cs typeface="Arial" panose="020B0604020202020204" pitchFamily="34" charset="0"/>
              </a:rPr>
              <a:t>P’s</a:t>
            </a:r>
            <a:endParaRPr lang="en-GB" sz="3600" kern="150" dirty="0">
              <a:effectLst/>
              <a:latin typeface="Symbol" panose="05050102010706020507" pitchFamily="18" charset="2"/>
              <a:ea typeface="NSimSun" panose="02010609030101010101" pitchFamily="49" charset="-122"/>
              <a:cs typeface="Arial" panose="020B0604020202020204" pitchFamily="34" charset="0"/>
            </a:endParaRPr>
          </a:p>
          <a:p>
            <a:r>
              <a:rPr lang="en-GB" sz="1800" b="1" kern="150" dirty="0">
                <a:solidFill>
                  <a:srgbClr val="C00000"/>
                </a:solidFill>
                <a:effectLst/>
                <a:latin typeface="Liberation Serif"/>
                <a:ea typeface="NSimSun" panose="02010609030101010101" pitchFamily="49" charset="-122"/>
                <a:cs typeface="Arial" panose="020B0604020202020204" pitchFamily="34" charset="0"/>
              </a:rPr>
              <a:t>            Product – </a:t>
            </a:r>
            <a:r>
              <a:rPr lang="en-GB" sz="1800" b="1" kern="150" dirty="0">
                <a:solidFill>
                  <a:srgbClr val="4472C4"/>
                </a:solidFill>
                <a:effectLst/>
                <a:latin typeface="Liberation Serif"/>
                <a:ea typeface="NSimSun" panose="02010609030101010101" pitchFamily="49" charset="-122"/>
                <a:cs typeface="Arial" panose="020B0604020202020204" pitchFamily="34" charset="0"/>
              </a:rPr>
              <a:t>The main event </a:t>
            </a:r>
            <a:endParaRPr lang="en-GB" sz="3600" kern="150" dirty="0">
              <a:effectLst/>
              <a:latin typeface="Liberation Serif"/>
              <a:ea typeface="NSimSun" panose="02010609030101010101" pitchFamily="49" charset="-122"/>
              <a:cs typeface="Arial" panose="020B0604020202020204" pitchFamily="34" charset="0"/>
            </a:endParaRPr>
          </a:p>
          <a:p>
            <a:r>
              <a:rPr lang="en-GB" sz="1800" b="1" kern="150" dirty="0">
                <a:solidFill>
                  <a:srgbClr val="C00000"/>
                </a:solidFill>
                <a:effectLst/>
                <a:latin typeface="Liberation Serif"/>
                <a:ea typeface="NSimSun" panose="02010609030101010101" pitchFamily="49" charset="-122"/>
                <a:cs typeface="Arial" panose="020B0604020202020204" pitchFamily="34" charset="0"/>
              </a:rPr>
              <a:t>            Place – </a:t>
            </a:r>
            <a:r>
              <a:rPr lang="en-GB" sz="1800" b="1" kern="150" dirty="0">
                <a:solidFill>
                  <a:srgbClr val="4472C4"/>
                </a:solidFill>
                <a:effectLst/>
                <a:latin typeface="Liberation Serif"/>
                <a:ea typeface="NSimSun" panose="02010609030101010101" pitchFamily="49" charset="-122"/>
                <a:cs typeface="Arial" panose="020B0604020202020204" pitchFamily="34" charset="0"/>
              </a:rPr>
              <a:t>BMA House </a:t>
            </a:r>
            <a:endParaRPr lang="en-GB" sz="3600" kern="150" dirty="0">
              <a:effectLst/>
              <a:latin typeface="Liberation Serif"/>
              <a:ea typeface="NSimSun" panose="02010609030101010101" pitchFamily="49" charset="-122"/>
              <a:cs typeface="Arial" panose="020B0604020202020204" pitchFamily="34" charset="0"/>
            </a:endParaRPr>
          </a:p>
          <a:p>
            <a:pPr marL="228600"/>
            <a:r>
              <a:rPr lang="en-GB" sz="1800" b="1" kern="150" dirty="0">
                <a:solidFill>
                  <a:srgbClr val="C00000"/>
                </a:solidFill>
                <a:effectLst/>
                <a:latin typeface="Liberation Serif"/>
                <a:ea typeface="NSimSun" panose="02010609030101010101" pitchFamily="49" charset="-122"/>
                <a:cs typeface="Arial" panose="020B0604020202020204" pitchFamily="34" charset="0"/>
              </a:rPr>
              <a:t>      People- </a:t>
            </a:r>
            <a:r>
              <a:rPr lang="en-GB" sz="1800" b="1" kern="150" dirty="0">
                <a:solidFill>
                  <a:srgbClr val="4472C4"/>
                </a:solidFill>
                <a:effectLst/>
                <a:latin typeface="Liberation Serif"/>
                <a:ea typeface="NSimSun" panose="02010609030101010101" pitchFamily="49" charset="-122"/>
                <a:cs typeface="Arial" panose="020B0604020202020204" pitchFamily="34" charset="0"/>
              </a:rPr>
              <a:t>The staffing- target market, sponsors, shareholders, investors       hotels/restaurant/business owners, customers, attendees &amp; the general public.</a:t>
            </a:r>
            <a:endParaRPr lang="en-GB" sz="3600" kern="150" dirty="0">
              <a:effectLst/>
              <a:latin typeface="Liberation Serif"/>
              <a:ea typeface="NSimSun" panose="02010609030101010101" pitchFamily="49" charset="-122"/>
              <a:cs typeface="Arial" panose="020B0604020202020204" pitchFamily="34" charset="0"/>
            </a:endParaRPr>
          </a:p>
          <a:p>
            <a:r>
              <a:rPr lang="en-GB" sz="1800" b="1" kern="150" dirty="0">
                <a:effectLst/>
                <a:latin typeface="Liberation Serif"/>
                <a:ea typeface="NSimSun" panose="02010609030101010101" pitchFamily="49" charset="-122"/>
                <a:cs typeface="Arial" panose="020B0604020202020204" pitchFamily="34" charset="0"/>
              </a:rPr>
              <a:t> </a:t>
            </a:r>
            <a:endParaRPr lang="en-GB" sz="3600" kern="150" dirty="0">
              <a:effectLst/>
              <a:latin typeface="Symbol" panose="05050102010706020507" pitchFamily="18" charset="2"/>
              <a:ea typeface="NSimSun" panose="02010609030101010101" pitchFamily="49" charset="-122"/>
              <a:cs typeface="Arial" panose="020B0604020202020204" pitchFamily="34" charset="0"/>
            </a:endParaRPr>
          </a:p>
        </p:txBody>
      </p:sp>
      <p:sp>
        <p:nvSpPr>
          <p:cNvPr id="13" name="TextBox 12">
            <a:extLst>
              <a:ext uri="{FF2B5EF4-FFF2-40B4-BE49-F238E27FC236}">
                <a16:creationId xmlns:a16="http://schemas.microsoft.com/office/drawing/2014/main" id="{65849922-EBD3-7D7E-1296-8EE0625EED42}"/>
              </a:ext>
            </a:extLst>
          </p:cNvPr>
          <p:cNvSpPr txBox="1"/>
          <p:nvPr/>
        </p:nvSpPr>
        <p:spPr>
          <a:xfrm>
            <a:off x="5219826" y="163286"/>
            <a:ext cx="4805993" cy="1477328"/>
          </a:xfrm>
          <a:prstGeom prst="rect">
            <a:avLst/>
          </a:prstGeom>
          <a:noFill/>
        </p:spPr>
        <p:txBody>
          <a:bodyPr wrap="square">
            <a:spAutoFit/>
          </a:bodyPr>
          <a:lstStyle/>
          <a:p>
            <a:pPr algn="just">
              <a:lnSpc>
                <a:spcPct val="100000"/>
              </a:lnSpc>
            </a:pPr>
            <a:r>
              <a:rPr lang="en-GB" sz="1800" b="1" u="sng" strike="noStrike" spc="-1" dirty="0">
                <a:solidFill>
                  <a:srgbClr val="000000"/>
                </a:solidFill>
                <a:uFillTx/>
                <a:latin typeface="Arial"/>
                <a:ea typeface="DejaVu Sans"/>
              </a:rPr>
              <a:t>The-Team</a:t>
            </a:r>
            <a:endParaRPr lang="en-GB" sz="1800" b="0" strike="noStrike" spc="-1" dirty="0">
              <a:latin typeface="Arial"/>
            </a:endParaRPr>
          </a:p>
          <a:p>
            <a:pPr algn="just">
              <a:lnSpc>
                <a:spcPct val="100000"/>
              </a:lnSpc>
            </a:pPr>
            <a:r>
              <a:rPr lang="en-GB" sz="1800" b="0" strike="noStrike" spc="-1" dirty="0">
                <a:solidFill>
                  <a:srgbClr val="000000"/>
                </a:solidFill>
                <a:latin typeface="Arial"/>
                <a:ea typeface="DejaVu Sans"/>
              </a:rPr>
              <a:t>Event Organiser- Is the joint establishment of London Borough council and other private sustainable business sponsors which I will go into detail with throughout this presentation. </a:t>
            </a:r>
            <a:endParaRPr lang="en-GB" dirty="0"/>
          </a:p>
        </p:txBody>
      </p:sp>
    </p:spTree>
    <p:extLst>
      <p:ext uri="{BB962C8B-B14F-4D97-AF65-F5344CB8AC3E}">
        <p14:creationId xmlns:p14="http://schemas.microsoft.com/office/powerpoint/2010/main" val="1524528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additive="repl">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down)">
                                      <p:cBhvr additive="repl">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wipe(down)">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wipe(down)">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wipe(down)">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wipe(down)">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xit" presetSubtype="4" fill="hold" grpId="1" nodeType="clickEffect">
                                  <p:stCondLst>
                                    <p:cond delay="0"/>
                                  </p:stCondLst>
                                  <p:childTnLst>
                                    <p:animEffect transition="out" filter="wipe(down)">
                                      <p:cBhvr>
                                        <p:cTn id="36" dur="500"/>
                                        <p:tgtEl>
                                          <p:spTgt spid="9"/>
                                        </p:tgtEl>
                                      </p:cBhvr>
                                    </p:animEffect>
                                    <p:set>
                                      <p:cBhvr>
                                        <p:cTn id="37" dur="1" fill="hold">
                                          <p:stCondLst>
                                            <p:cond delay="499"/>
                                          </p:stCondLst>
                                        </p:cTn>
                                        <p:tgtEl>
                                          <p:spTgt spid="9"/>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wipe(down)">
                                      <p:cBhvr>
                                        <p:cTn id="4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9" grpId="0"/>
      <p:bldP spid="9" grpId="1"/>
      <p:bldP spid="11" grpId="0"/>
      <p:bldP spid="1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 name="CustomShape 1"/>
          <p:cNvSpPr/>
          <p:nvPr/>
        </p:nvSpPr>
        <p:spPr>
          <a:xfrm>
            <a:off x="0" y="56880"/>
            <a:ext cx="5061240" cy="1598984"/>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gn="just">
              <a:lnSpc>
                <a:spcPct val="100000"/>
              </a:lnSpc>
            </a:pPr>
            <a:r>
              <a:rPr lang="en-GB" sz="1400" b="1" u="sng" strike="noStrike" spc="-1" dirty="0">
                <a:solidFill>
                  <a:srgbClr val="000000"/>
                </a:solidFill>
                <a:uFillTx/>
                <a:latin typeface="Arial"/>
                <a:ea typeface="NSimSun"/>
              </a:rPr>
              <a:t>PLACE/ Location: </a:t>
            </a:r>
            <a:r>
              <a:rPr lang="en-GB" sz="1400" b="0" strike="noStrike" spc="-1" dirty="0">
                <a:solidFill>
                  <a:srgbClr val="000000"/>
                </a:solidFill>
                <a:latin typeface="Arial"/>
                <a:ea typeface="NSimSun"/>
              </a:rPr>
              <a:t>Focusing on the marketing mix of place According to Fox, D et al. (2014 p11) Gathering comprehensive data about the specific location of the event necessitates a significant amount of research. This process involves delving into various aspects such as geographical features/historical significance/local infrastructure and any other relevant information.</a:t>
            </a:r>
            <a:endParaRPr lang="en-GB" sz="800" b="0" strike="noStrike" spc="-1" dirty="0">
              <a:latin typeface="Arial"/>
            </a:endParaRPr>
          </a:p>
        </p:txBody>
      </p:sp>
      <p:sp>
        <p:nvSpPr>
          <p:cNvPr id="63" name="CustomShape 2"/>
          <p:cNvSpPr/>
          <p:nvPr/>
        </p:nvSpPr>
        <p:spPr>
          <a:xfrm>
            <a:off x="-42575" y="1539202"/>
            <a:ext cx="5061240" cy="5765189"/>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marL="171450" indent="-171450" algn="just">
              <a:lnSpc>
                <a:spcPct val="107000"/>
              </a:lnSpc>
              <a:spcAft>
                <a:spcPts val="799"/>
              </a:spcAft>
              <a:buFont typeface="Arial" panose="020B0604020202020204" pitchFamily="34" charset="0"/>
              <a:buChar char="•"/>
            </a:pPr>
            <a:r>
              <a:rPr lang="en-GB" sz="1100" b="0" strike="noStrike" spc="-1" dirty="0">
                <a:solidFill>
                  <a:srgbClr val="000000"/>
                </a:solidFill>
                <a:latin typeface="Arial"/>
                <a:ea typeface="Calibri"/>
              </a:rPr>
              <a:t>After thorough considerations of all aspects mentioned If the event proceeds-the selected location will be the BMA House London (BMA house.org, 2023) </a:t>
            </a:r>
            <a:endParaRPr lang="en-GB" sz="1100" b="0" strike="noStrike" spc="-1" dirty="0">
              <a:latin typeface="Arial"/>
            </a:endParaRPr>
          </a:p>
          <a:p>
            <a:pPr marL="171450" indent="-171450" algn="just">
              <a:lnSpc>
                <a:spcPct val="107000"/>
              </a:lnSpc>
              <a:spcAft>
                <a:spcPts val="799"/>
              </a:spcAft>
              <a:buFont typeface="Arial" panose="020B0604020202020204" pitchFamily="34" charset="0"/>
              <a:buChar char="•"/>
            </a:pPr>
            <a:r>
              <a:rPr lang="en-GB" sz="1100" b="0" strike="noStrike" spc="-1" dirty="0">
                <a:solidFill>
                  <a:srgbClr val="000000"/>
                </a:solidFill>
                <a:latin typeface="Arial"/>
                <a:ea typeface="Calibri"/>
              </a:rPr>
              <a:t>BMA Hotel London- covers all the criteria needed to achieve what is needed from the event. It also aligns with the theme of the event around sustainability, BMA house has demonstrated its commitment to this by:</a:t>
            </a:r>
            <a:r>
              <a:rPr lang="en-GB" sz="1100" spc="-1" dirty="0">
                <a:latin typeface="Arial"/>
              </a:rPr>
              <a:t> </a:t>
            </a:r>
            <a:r>
              <a:rPr lang="en-GB" sz="1100" b="0" strike="noStrike" spc="-1" dirty="0">
                <a:solidFill>
                  <a:srgbClr val="000000"/>
                </a:solidFill>
                <a:latin typeface="Arial"/>
                <a:ea typeface="NSimSun"/>
              </a:rPr>
              <a:t>a zero to landfill status in2016.</a:t>
            </a:r>
            <a:r>
              <a:rPr lang="en-GB" sz="1100" spc="-1" dirty="0">
                <a:latin typeface="Arial"/>
              </a:rPr>
              <a:t> </a:t>
            </a:r>
            <a:r>
              <a:rPr lang="en-GB" sz="1100" b="0" strike="noStrike" spc="-1" dirty="0">
                <a:solidFill>
                  <a:srgbClr val="000000"/>
                </a:solidFill>
                <a:latin typeface="Arial"/>
                <a:ea typeface="NSimSun"/>
              </a:rPr>
              <a:t>(The venue-booker, 2024)</a:t>
            </a:r>
            <a:endParaRPr lang="en-GB" sz="1100" b="0" strike="noStrike" spc="-1" dirty="0">
              <a:latin typeface="Arial"/>
            </a:endParaRPr>
          </a:p>
          <a:p>
            <a:pPr algn="just">
              <a:lnSpc>
                <a:spcPct val="100000"/>
              </a:lnSpc>
            </a:pPr>
            <a:endParaRPr lang="en-GB" sz="200" b="0" strike="noStrike" spc="-1" dirty="0">
              <a:latin typeface="Arial"/>
            </a:endParaRPr>
          </a:p>
          <a:p>
            <a:pPr marL="285750" indent="-285750" algn="just">
              <a:lnSpc>
                <a:spcPct val="100000"/>
              </a:lnSpc>
              <a:buFont typeface="Arial" panose="020B0604020202020204" pitchFamily="34" charset="0"/>
              <a:buChar char="•"/>
            </a:pPr>
            <a:r>
              <a:rPr lang="en-GB" sz="1100" b="0" strike="noStrike" spc="-1" dirty="0">
                <a:solidFill>
                  <a:srgbClr val="000000"/>
                </a:solidFill>
                <a:latin typeface="Arial"/>
                <a:ea typeface="NSimSun"/>
              </a:rPr>
              <a:t>The event rooms are equipped with projector/screen, and the room hire includes set up by the teams’ technicians to take the stress load of from the event organisers as part of their price package. .  (BMA house.org, 2024) CHECK  APPENDIX 1 (FOR BMA HOUSE TECHNOLOGY)</a:t>
            </a:r>
            <a:endParaRPr lang="en-GB" sz="1100" b="0" strike="noStrike" spc="-1" dirty="0">
              <a:latin typeface="Arial"/>
            </a:endParaRPr>
          </a:p>
          <a:p>
            <a:pPr algn="just">
              <a:lnSpc>
                <a:spcPct val="100000"/>
              </a:lnSpc>
            </a:pPr>
            <a:r>
              <a:rPr lang="en-GB" sz="1100" b="0" strike="noStrike" spc="-1" dirty="0">
                <a:solidFill>
                  <a:srgbClr val="000000"/>
                </a:solidFill>
                <a:latin typeface="Arial"/>
                <a:ea typeface="NSimSun"/>
              </a:rPr>
              <a:t>APPENDIX 2 FOR BMA HYBRID &amp; TECHNOLOGY PACKAGES</a:t>
            </a:r>
            <a:endParaRPr lang="en-GB" sz="1100" b="0" strike="noStrike" spc="-1" dirty="0">
              <a:latin typeface="Arial"/>
            </a:endParaRPr>
          </a:p>
          <a:p>
            <a:pPr algn="just">
              <a:lnSpc>
                <a:spcPct val="100000"/>
              </a:lnSpc>
            </a:pPr>
            <a:endParaRPr lang="en-GB" sz="1100" b="0" strike="noStrike" spc="-1" dirty="0">
              <a:latin typeface="Arial"/>
            </a:endParaRPr>
          </a:p>
          <a:p>
            <a:pPr algn="just">
              <a:lnSpc>
                <a:spcPct val="100000"/>
              </a:lnSpc>
            </a:pPr>
            <a:r>
              <a:rPr lang="en-GB" sz="1100" b="0" strike="noStrike" spc="-1" dirty="0">
                <a:solidFill>
                  <a:srgbClr val="000000"/>
                </a:solidFill>
                <a:latin typeface="Arial"/>
                <a:ea typeface="NSimSun"/>
              </a:rPr>
              <a:t>-Additional hours that go over timing will be free for the first hour, then standard rates are applied for extra peace of mind. Hopefully the timings will go accordingly as planned. </a:t>
            </a:r>
            <a:endParaRPr lang="en-GB" sz="1100" b="0" strike="noStrike" spc="-1" dirty="0">
              <a:latin typeface="Arial"/>
            </a:endParaRPr>
          </a:p>
          <a:p>
            <a:pPr algn="just">
              <a:lnSpc>
                <a:spcPct val="100000"/>
              </a:lnSpc>
            </a:pPr>
            <a:r>
              <a:rPr lang="en-GB" sz="1100" b="0" strike="noStrike" spc="-1" dirty="0">
                <a:solidFill>
                  <a:srgbClr val="000000"/>
                </a:solidFill>
                <a:latin typeface="Arial"/>
                <a:ea typeface="NSimSun"/>
              </a:rPr>
              <a:t>-Overnight stay for travelling attendees is available at an additional charge at their own expense-however discount rate will be applied for them being a member of the official sustainability event. </a:t>
            </a:r>
            <a:endParaRPr lang="en-GB" sz="1100" b="0" strike="noStrike" spc="-1" dirty="0">
              <a:latin typeface="Arial"/>
            </a:endParaRPr>
          </a:p>
          <a:p>
            <a:pPr algn="just">
              <a:lnSpc>
                <a:spcPct val="100000"/>
              </a:lnSpc>
            </a:pPr>
            <a:endParaRPr lang="en-GB" sz="200" b="0" strike="noStrike" spc="-1" dirty="0">
              <a:latin typeface="Arial"/>
            </a:endParaRPr>
          </a:p>
          <a:p>
            <a:pPr algn="just">
              <a:lnSpc>
                <a:spcPct val="100000"/>
              </a:lnSpc>
            </a:pPr>
            <a:r>
              <a:rPr lang="en-GB" sz="1600" b="0" strike="noStrike" spc="-1" dirty="0">
                <a:solidFill>
                  <a:srgbClr val="000000"/>
                </a:solidFill>
                <a:latin typeface="Arial"/>
                <a:ea typeface="NSimSun"/>
              </a:rPr>
              <a:t>-</a:t>
            </a:r>
            <a:r>
              <a:rPr lang="en-GB" sz="1100" b="0" strike="noStrike" spc="-1" dirty="0">
                <a:solidFill>
                  <a:srgbClr val="000000"/>
                </a:solidFill>
                <a:latin typeface="Arial"/>
                <a:ea typeface="NSimSun"/>
              </a:rPr>
              <a:t>Parking can be accessed by entering BMA house through the Travistock Square vehicle entrance/parking spaces are available-however reservation can be made at attendees’ own expense, this is charged at an hourly rate, notification is required before arrival. Security are also able to help those attendees who require additional assistance with wheelchairs loading &amp; unloading at no additional cost.(bma.org, 2017) </a:t>
            </a:r>
            <a:endParaRPr lang="en-GB" sz="1100" b="0" strike="noStrike" spc="-1" dirty="0">
              <a:latin typeface="Arial"/>
            </a:endParaRPr>
          </a:p>
          <a:p>
            <a:pPr algn="just">
              <a:lnSpc>
                <a:spcPct val="100000"/>
              </a:lnSpc>
            </a:pPr>
            <a:endParaRPr lang="en-GB" sz="800" b="0" strike="noStrike" spc="-1" dirty="0">
              <a:latin typeface="Arial"/>
            </a:endParaRPr>
          </a:p>
          <a:p>
            <a:pPr algn="just">
              <a:lnSpc>
                <a:spcPct val="100000"/>
              </a:lnSpc>
            </a:pPr>
            <a:r>
              <a:rPr lang="en-GB" sz="1100" b="0" strike="noStrike" spc="-1" dirty="0">
                <a:solidFill>
                  <a:srgbClr val="000000"/>
                </a:solidFill>
                <a:latin typeface="Arial"/>
                <a:ea typeface="NSimSun"/>
              </a:rPr>
              <a:t>-The room chosen from research onto the BMA house website is the “snow room” as it accommodates for up to 160 participants which meets the requirements for our expected participants. (BMA house.org, 2024) the snow room seating is spacious, bright with natural light flowing in, with stunning original large arched windows- which offers beautiful views to courtyard</a:t>
            </a:r>
            <a:r>
              <a:rPr lang="en-GB" sz="1100" spc="-1" dirty="0">
                <a:solidFill>
                  <a:srgbClr val="000000"/>
                </a:solidFill>
                <a:latin typeface="Arial"/>
                <a:ea typeface="NSimSun"/>
              </a:rPr>
              <a:t>. </a:t>
            </a:r>
            <a:endParaRPr lang="en-GB" sz="1100" b="0" strike="noStrike" spc="-1" dirty="0">
              <a:latin typeface="Arial"/>
            </a:endParaRPr>
          </a:p>
        </p:txBody>
      </p:sp>
      <p:sp>
        <p:nvSpPr>
          <p:cNvPr id="64" name="CustomShape 3"/>
          <p:cNvSpPr/>
          <p:nvPr/>
        </p:nvSpPr>
        <p:spPr>
          <a:xfrm>
            <a:off x="5060614" y="1957884"/>
            <a:ext cx="4832349" cy="3804716"/>
          </a:xfrm>
          <a:prstGeom prst="rect">
            <a:avLst/>
          </a:prstGeom>
          <a:noFill/>
          <a:ln>
            <a:noFill/>
          </a:ln>
        </p:spPr>
        <p:style>
          <a:lnRef idx="0">
            <a:scrgbClr r="0" g="0" b="0"/>
          </a:lnRef>
          <a:fillRef idx="0">
            <a:scrgbClr r="0" g="0" b="0"/>
          </a:fillRef>
          <a:effectRef idx="0">
            <a:scrgbClr r="0" g="0" b="0"/>
          </a:effectRef>
          <a:fontRef idx="minor"/>
        </p:style>
        <p:txBody>
          <a:bodyPr wrap="square" lIns="90000" tIns="45000" rIns="90000" bIns="45000">
            <a:spAutoFit/>
          </a:bodyPr>
          <a:lstStyle/>
          <a:p>
            <a:pPr>
              <a:lnSpc>
                <a:spcPct val="100000"/>
              </a:lnSpc>
              <a:spcAft>
                <a:spcPts val="799"/>
              </a:spcAft>
            </a:pPr>
            <a:r>
              <a:rPr lang="en-GB" sz="1200" b="1" u="sng" strike="noStrike" spc="-1" dirty="0">
                <a:solidFill>
                  <a:srgbClr val="000000"/>
                </a:solidFill>
                <a:uFillTx/>
                <a:latin typeface="Arial"/>
                <a:ea typeface="Calibri"/>
              </a:rPr>
              <a:t>The </a:t>
            </a:r>
            <a:r>
              <a:rPr lang="en-GB" sz="1200" b="1" u="sng" spc="-1" dirty="0">
                <a:solidFill>
                  <a:srgbClr val="000000"/>
                </a:solidFill>
                <a:latin typeface="Arial"/>
                <a:ea typeface="Calibri"/>
              </a:rPr>
              <a:t>EVENT’S </a:t>
            </a:r>
            <a:r>
              <a:rPr lang="en-GB" sz="1200" b="1" u="sng" strike="noStrike" spc="-1" dirty="0">
                <a:solidFill>
                  <a:srgbClr val="000000"/>
                </a:solidFill>
                <a:uFillTx/>
                <a:latin typeface="Arial"/>
                <a:ea typeface="Calibri"/>
              </a:rPr>
              <a:t>Objectives using- (</a:t>
            </a:r>
            <a:r>
              <a:rPr lang="en-GB" sz="1200" b="1" u="sng" spc="-1" dirty="0">
                <a:solidFill>
                  <a:srgbClr val="000000"/>
                </a:solidFill>
                <a:latin typeface="Arial"/>
                <a:ea typeface="Calibri"/>
              </a:rPr>
              <a:t>S.M.A.R.T</a:t>
            </a:r>
            <a:r>
              <a:rPr lang="en-GB" sz="1200" b="1" u="sng" strike="noStrike" spc="-1" dirty="0">
                <a:solidFill>
                  <a:srgbClr val="000000"/>
                </a:solidFill>
                <a:uFillTx/>
                <a:latin typeface="Arial"/>
                <a:ea typeface="Calibri"/>
              </a:rPr>
              <a:t>): </a:t>
            </a:r>
            <a:r>
              <a:rPr lang="en-GB" sz="1200" strike="noStrike" spc="-1" dirty="0">
                <a:solidFill>
                  <a:srgbClr val="000000"/>
                </a:solidFill>
                <a:uFillTx/>
                <a:latin typeface="Arial"/>
                <a:ea typeface="Calibri"/>
              </a:rPr>
              <a:t>(Worldstream.com 2024)</a:t>
            </a:r>
            <a:endParaRPr lang="en-GB" sz="1200" b="1" u="sng" strike="noStrike" spc="-1" dirty="0">
              <a:solidFill>
                <a:srgbClr val="000000"/>
              </a:solidFill>
              <a:uFillTx/>
              <a:latin typeface="Arial"/>
              <a:ea typeface="Calibri"/>
            </a:endParaRPr>
          </a:p>
          <a:p>
            <a:pPr>
              <a:lnSpc>
                <a:spcPct val="100000"/>
              </a:lnSpc>
              <a:spcAft>
                <a:spcPts val="799"/>
              </a:spcAft>
            </a:pPr>
            <a:r>
              <a:rPr lang="en-GB" sz="1200" b="1" u="sng" strike="noStrike" spc="-1" dirty="0">
                <a:solidFill>
                  <a:srgbClr val="000000"/>
                </a:solidFill>
                <a:uFillTx/>
                <a:latin typeface="Arial"/>
                <a:ea typeface="Calibri"/>
              </a:rPr>
              <a:t>THE EVENT CYCLE-(important to consider) </a:t>
            </a:r>
            <a:endParaRPr lang="en-GB" sz="1200" b="0" strike="noStrike" spc="-1" dirty="0">
              <a:latin typeface="Arial"/>
            </a:endParaRPr>
          </a:p>
          <a:p>
            <a:pPr>
              <a:lnSpc>
                <a:spcPct val="100000"/>
              </a:lnSpc>
            </a:pPr>
            <a:r>
              <a:rPr lang="en-GB" sz="1200" b="0" strike="noStrike" spc="-1" dirty="0">
                <a:solidFill>
                  <a:srgbClr val="000000"/>
                </a:solidFill>
                <a:latin typeface="Arial"/>
                <a:ea typeface="Calibri"/>
              </a:rPr>
              <a:t>-(Bowdin et al, 2012) explains that every year a multitude of events take place across the UK-capturing widespread media attention/inundating transpiration networks and hotels energising communication channels while generating both negative/positive impacts.((Bowdin, 2011)</a:t>
            </a:r>
            <a:endParaRPr lang="en-GB" sz="1200" b="1" u="sng" strike="noStrike" spc="-1" dirty="0">
              <a:solidFill>
                <a:srgbClr val="000000"/>
              </a:solidFill>
              <a:uFillTx/>
              <a:latin typeface="Trebuchet MS"/>
              <a:ea typeface="Calibri"/>
            </a:endParaRPr>
          </a:p>
          <a:p>
            <a:pPr>
              <a:lnSpc>
                <a:spcPct val="100000"/>
              </a:lnSpc>
            </a:pPr>
            <a:r>
              <a:rPr lang="en-GB" sz="1200" b="1" u="sng" strike="noStrike" spc="-1" dirty="0">
                <a:solidFill>
                  <a:srgbClr val="000000"/>
                </a:solidFill>
                <a:uFillTx/>
                <a:latin typeface="Trebuchet MS"/>
                <a:ea typeface="Calibri"/>
              </a:rPr>
              <a:t>Value of the Events sector</a:t>
            </a:r>
            <a:r>
              <a:rPr lang="en-GB" sz="1200" b="0" strike="noStrike" spc="-1" dirty="0">
                <a:solidFill>
                  <a:srgbClr val="000000"/>
                </a:solidFill>
                <a:latin typeface="Trebuchet MS"/>
                <a:ea typeface="Calibri"/>
              </a:rPr>
              <a:t>: The events industry plays a substantial role in the UK economy-contributing an estimated84 billion to the annual economy.(Evans.D.J, 2022)</a:t>
            </a:r>
            <a:endParaRPr lang="en-GB" sz="1200" b="0" strike="noStrike" spc="-1" dirty="0">
              <a:latin typeface="Arial"/>
            </a:endParaRPr>
          </a:p>
          <a:p>
            <a:pPr>
              <a:lnSpc>
                <a:spcPct val="100000"/>
              </a:lnSpc>
            </a:pPr>
            <a:r>
              <a:rPr lang="en-GB" sz="1200" b="0" strike="noStrike" spc="-1" dirty="0">
                <a:solidFill>
                  <a:srgbClr val="000000"/>
                </a:solidFill>
                <a:latin typeface="Trebuchet MS"/>
                <a:ea typeface="Calibri"/>
              </a:rPr>
              <a:t>-The market share of the global events industry is projected to increase from US$958.54 billion in 2021/22 to US$1965.99 billion by2028.(allied market research, 2024)</a:t>
            </a:r>
          </a:p>
          <a:p>
            <a:pPr>
              <a:lnSpc>
                <a:spcPct val="100000"/>
              </a:lnSpc>
            </a:pPr>
            <a:endParaRPr lang="en-GB" sz="1200" b="1" u="sng" strike="noStrike" spc="-1" dirty="0">
              <a:solidFill>
                <a:srgbClr val="000000"/>
              </a:solidFill>
              <a:uFillTx/>
              <a:latin typeface="Trebuchet MS"/>
              <a:ea typeface="Calibri"/>
            </a:endParaRPr>
          </a:p>
          <a:p>
            <a:pPr>
              <a:lnSpc>
                <a:spcPct val="100000"/>
              </a:lnSpc>
            </a:pPr>
            <a:r>
              <a:rPr lang="en-GB" sz="1200" b="1" u="sng" strike="noStrike" spc="-1" dirty="0">
                <a:solidFill>
                  <a:srgbClr val="000000"/>
                </a:solidFill>
                <a:uFillTx/>
                <a:latin typeface="Trebuchet MS"/>
                <a:ea typeface="Calibri"/>
              </a:rPr>
              <a:t>The Business sector:</a:t>
            </a:r>
            <a:r>
              <a:rPr lang="en-GB" sz="1200" b="0" strike="noStrike" spc="-1" dirty="0">
                <a:solidFill>
                  <a:srgbClr val="000000"/>
                </a:solidFill>
                <a:latin typeface="Trebuchet MS"/>
                <a:ea typeface="Calibri"/>
              </a:rPr>
              <a:t>In the year 2019-business events produced over31billion in direct expenditure/whilst leisure events also added to this total. (M. Fullard, 2020) </a:t>
            </a:r>
            <a:endParaRPr lang="en-GB" sz="1200" b="0" strike="noStrike" spc="-1" dirty="0">
              <a:latin typeface="Arial"/>
            </a:endParaRPr>
          </a:p>
          <a:p>
            <a:pPr>
              <a:lnSpc>
                <a:spcPct val="100000"/>
              </a:lnSpc>
            </a:pPr>
            <a:endParaRPr lang="en-GB" sz="1200" b="0" strike="noStrike" spc="-1" dirty="0">
              <a:latin typeface="Arial"/>
            </a:endParaRPr>
          </a:p>
        </p:txBody>
      </p:sp>
      <p:sp>
        <p:nvSpPr>
          <p:cNvPr id="65" name="Line 4"/>
          <p:cNvSpPr/>
          <p:nvPr/>
        </p:nvSpPr>
        <p:spPr>
          <a:xfrm flipH="1">
            <a:off x="5040000" y="0"/>
            <a:ext cx="21600" cy="7559640"/>
          </a:xfrm>
          <a:prstGeom prst="line">
            <a:avLst/>
          </a:prstGeom>
          <a:ln>
            <a:solidFill>
              <a:srgbClr val="8DC121"/>
            </a:solidFill>
            <a:round/>
          </a:ln>
        </p:spPr>
        <p:style>
          <a:lnRef idx="1">
            <a:schemeClr val="accent1"/>
          </a:lnRef>
          <a:fillRef idx="0">
            <a:schemeClr val="accent1"/>
          </a:fillRef>
          <a:effectRef idx="0">
            <a:schemeClr val="accent1"/>
          </a:effectRef>
          <a:fontRef idx="minor"/>
        </p:style>
        <p:txBody>
          <a:bodyPr/>
          <a:lstStyle/>
          <a:p>
            <a:endParaRPr lang="en-GB"/>
          </a:p>
        </p:txBody>
      </p:sp>
      <p:pic>
        <p:nvPicPr>
          <p:cNvPr id="66" name="Picture 2"/>
          <p:cNvPicPr/>
          <p:nvPr/>
        </p:nvPicPr>
        <p:blipFill>
          <a:blip r:embed="rId3"/>
          <a:stretch/>
        </p:blipFill>
        <p:spPr>
          <a:xfrm>
            <a:off x="4996440" y="5558771"/>
            <a:ext cx="2303640" cy="2048661"/>
          </a:xfrm>
          <a:prstGeom prst="rect">
            <a:avLst/>
          </a:prstGeom>
          <a:ln>
            <a:noFill/>
          </a:ln>
        </p:spPr>
      </p:pic>
      <p:pic>
        <p:nvPicPr>
          <p:cNvPr id="67" name="Picture 4"/>
          <p:cNvPicPr/>
          <p:nvPr/>
        </p:nvPicPr>
        <p:blipFill>
          <a:blip r:embed="rId4"/>
          <a:stretch/>
        </p:blipFill>
        <p:spPr>
          <a:xfrm>
            <a:off x="7300080" y="5558771"/>
            <a:ext cx="2866320" cy="2067422"/>
          </a:xfrm>
          <a:prstGeom prst="rect">
            <a:avLst/>
          </a:prstGeom>
          <a:ln>
            <a:noFill/>
          </a:ln>
        </p:spPr>
      </p:pic>
      <p:pic>
        <p:nvPicPr>
          <p:cNvPr id="1028" name="Picture 4" descr="Everything You Need to Know About Marketing Objectives">
            <a:extLst>
              <a:ext uri="{FF2B5EF4-FFF2-40B4-BE49-F238E27FC236}">
                <a16:creationId xmlns:a16="http://schemas.microsoft.com/office/drawing/2014/main" id="{1321ED41-BBC3-F296-4FAD-C2432B482D0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98050" y="-304922"/>
            <a:ext cx="5082575" cy="220592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slow">
    <p:wipe/>
  </p:transition>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3"/>
                                        </p:tgtEl>
                                        <p:attrNameLst>
                                          <p:attrName>style.visibility</p:attrName>
                                        </p:attrNameLst>
                                      </p:cBhvr>
                                      <p:to>
                                        <p:strVal val="visible"/>
                                      </p:to>
                                    </p:set>
                                    <p:animEffect transition="in" filter="wipe(down)">
                                      <p:cBhvr additive="repl">
                                        <p:cTn id="7" dur="500"/>
                                        <p:tgtEl>
                                          <p:spTgt spid="6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64"/>
                                        </p:tgtEl>
                                        <p:attrNameLst>
                                          <p:attrName>style.visibility</p:attrName>
                                        </p:attrNameLst>
                                      </p:cBhvr>
                                      <p:to>
                                        <p:strVal val="visible"/>
                                      </p:to>
                                    </p:set>
                                    <p:animEffect transition="in" filter="wipe(down)">
                                      <p:cBhvr additive="repl">
                                        <p:cTn id="12" dur="500"/>
                                        <p:tgtEl>
                                          <p:spTgt spid="6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xit" fill="hold" nodeType="clickEffect">
                                  <p:stCondLst>
                                    <p:cond delay="0"/>
                                  </p:stCondLst>
                                  <p:childTnLst>
                                    <p:animEffect transition="out" filter="fade">
                                      <p:cBhvr additive="repl">
                                        <p:cTn id="16" dur="500"/>
                                        <p:tgtEl>
                                          <p:spTgt spid="64"/>
                                        </p:tgtEl>
                                      </p:cBhvr>
                                    </p:animEffect>
                                    <p:set>
                                      <p:cBhvr>
                                        <p:cTn id="17" dur="1" fill="hold">
                                          <p:stCondLst>
                                            <p:cond delay="499"/>
                                          </p:stCondLst>
                                        </p:cTn>
                                        <p:tgtEl>
                                          <p:spTgt spid="6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 name="CustomShape 1"/>
          <p:cNvSpPr/>
          <p:nvPr/>
        </p:nvSpPr>
        <p:spPr>
          <a:xfrm>
            <a:off x="0" y="0"/>
            <a:ext cx="5061240" cy="5138415"/>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gn="just">
              <a:lnSpc>
                <a:spcPct val="100000"/>
              </a:lnSpc>
              <a:spcAft>
                <a:spcPts val="799"/>
              </a:spcAft>
            </a:pPr>
            <a:r>
              <a:rPr lang="en-GB" sz="1050" spc="-1" dirty="0">
                <a:solidFill>
                  <a:srgbClr val="54A021"/>
                </a:solidFill>
                <a:latin typeface="Arial"/>
                <a:ea typeface="Calibri"/>
              </a:rPr>
              <a:t>EVENT SCHEDULE:</a:t>
            </a:r>
            <a:r>
              <a:rPr lang="en-GB" sz="1050" b="0" strike="noStrike" spc="-1" dirty="0">
                <a:solidFill>
                  <a:srgbClr val="54A021"/>
                </a:solidFill>
                <a:latin typeface="Arial"/>
                <a:ea typeface="Calibri"/>
              </a:rPr>
              <a:t>1.</a:t>
            </a:r>
            <a:r>
              <a:rPr lang="en-GB" sz="1050" b="1" u="sng" strike="noStrike" spc="-1" dirty="0">
                <a:solidFill>
                  <a:srgbClr val="54A021"/>
                </a:solidFill>
                <a:uFillTx/>
                <a:latin typeface="Arial"/>
                <a:ea typeface="Calibri"/>
              </a:rPr>
              <a:t>Principles/ relevance of creating a Sustainable future.(Through intro presentation part 1</a:t>
            </a:r>
            <a:r>
              <a:rPr lang="en-GB" sz="1050" b="1" strike="noStrike" spc="-1" dirty="0">
                <a:solidFill>
                  <a:srgbClr val="54A021"/>
                </a:solidFill>
                <a:latin typeface="Arial"/>
                <a:ea typeface="Calibri"/>
              </a:rPr>
              <a:t>)</a:t>
            </a:r>
            <a:r>
              <a:rPr lang="en-GB" sz="1050" b="0" strike="noStrike" spc="-1" dirty="0">
                <a:solidFill>
                  <a:srgbClr val="54A021"/>
                </a:solidFill>
                <a:latin typeface="Arial"/>
                <a:ea typeface="Calibri"/>
              </a:rPr>
              <a:t> This segment will also provide crucial information to the attendees-</a:t>
            </a:r>
            <a:r>
              <a:rPr lang="en-GB" sz="1050" b="0" strike="noStrike" spc="-1" dirty="0">
                <a:solidFill>
                  <a:srgbClr val="54A021"/>
                </a:solidFill>
                <a:latin typeface="Arial"/>
                <a:ea typeface="Times New Roman"/>
              </a:rPr>
              <a:t>to familiarise themselves with emergency procedures/evacuation routes-and important safety information. </a:t>
            </a:r>
            <a:r>
              <a:rPr lang="en-GB" sz="1050" b="1" u="sng" strike="noStrike" spc="-1" dirty="0">
                <a:solidFill>
                  <a:srgbClr val="54A021"/>
                </a:solidFill>
                <a:uFillTx/>
                <a:latin typeface="Arial"/>
                <a:ea typeface="Times New Roman"/>
              </a:rPr>
              <a:t>9.00am-9.40am</a:t>
            </a:r>
            <a:endParaRPr lang="en-GB" sz="1050" b="0" strike="noStrike" spc="-1" dirty="0">
              <a:latin typeface="Arial"/>
            </a:endParaRPr>
          </a:p>
          <a:p>
            <a:pPr algn="just">
              <a:lnSpc>
                <a:spcPct val="100000"/>
              </a:lnSpc>
              <a:spcAft>
                <a:spcPts val="799"/>
              </a:spcAft>
            </a:pPr>
            <a:r>
              <a:rPr lang="en-GB" sz="1050" b="1" u="sng" strike="noStrike" spc="-1" dirty="0">
                <a:solidFill>
                  <a:srgbClr val="C00000"/>
                </a:solidFill>
                <a:uFillTx/>
                <a:latin typeface="Arial"/>
                <a:ea typeface="Calibri"/>
              </a:rPr>
              <a:t>2.Sustainability of Hotels &amp; the critical role businesses play -Through</a:t>
            </a:r>
            <a:r>
              <a:rPr lang="en-GB" sz="1050" b="0" strike="noStrike" spc="-1" dirty="0">
                <a:solidFill>
                  <a:srgbClr val="C00000"/>
                </a:solidFill>
                <a:latin typeface="Arial"/>
                <a:ea typeface="Calibri"/>
              </a:rPr>
              <a:t> Venue Manager- Kat Winfield( BMA House.Org, 2023) </a:t>
            </a:r>
            <a:r>
              <a:rPr lang="en-GB" sz="1050" b="1" u="sng" strike="noStrike" spc="-1" dirty="0">
                <a:solidFill>
                  <a:srgbClr val="C00000"/>
                </a:solidFill>
                <a:uFillTx/>
                <a:latin typeface="Arial"/>
                <a:ea typeface="Calibri"/>
              </a:rPr>
              <a:t>9.40am-10.10am</a:t>
            </a:r>
            <a:endParaRPr lang="en-GB" sz="1050" b="0" strike="noStrike" spc="-1" dirty="0">
              <a:solidFill>
                <a:srgbClr val="C00000"/>
              </a:solidFill>
              <a:latin typeface="Arial"/>
            </a:endParaRPr>
          </a:p>
          <a:p>
            <a:pPr algn="just">
              <a:lnSpc>
                <a:spcPct val="100000"/>
              </a:lnSpc>
              <a:spcAft>
                <a:spcPts val="799"/>
              </a:spcAft>
            </a:pPr>
            <a:r>
              <a:rPr lang="en-GB" sz="1050" b="1" u="sng" strike="noStrike" spc="-1" dirty="0">
                <a:solidFill>
                  <a:srgbClr val="000000"/>
                </a:solidFill>
                <a:uFillTx/>
                <a:latin typeface="Arial"/>
                <a:ea typeface="Calibri"/>
              </a:rPr>
              <a:t>10.10am-10.40am</a:t>
            </a:r>
            <a:r>
              <a:rPr lang="en-GB" sz="1050" b="0" strike="noStrike" spc="-1" dirty="0">
                <a:solidFill>
                  <a:srgbClr val="000000"/>
                </a:solidFill>
                <a:latin typeface="Arial"/>
                <a:ea typeface="Calibri"/>
              </a:rPr>
              <a:t> COFFEE BREAK </a:t>
            </a:r>
            <a:r>
              <a:rPr lang="en-GB" sz="1050" b="1" u="sng" strike="noStrike" spc="-1" dirty="0">
                <a:solidFill>
                  <a:srgbClr val="000000"/>
                </a:solidFill>
                <a:uFillTx/>
                <a:latin typeface="Arial"/>
                <a:ea typeface="Calibri"/>
              </a:rPr>
              <a:t>3.Sustainability of rural landscapes of nature wildlife and tourism in London</a:t>
            </a:r>
            <a:r>
              <a:rPr lang="en-GB" sz="1050" b="0" strike="noStrike" spc="-1" dirty="0">
                <a:solidFill>
                  <a:srgbClr val="000000"/>
                </a:solidFill>
                <a:latin typeface="Arial"/>
                <a:ea typeface="Calibri"/>
              </a:rPr>
              <a:t>-Through </a:t>
            </a:r>
            <a:r>
              <a:rPr lang="en-GB" sz="1050" b="0" strike="noStrike" spc="-1" dirty="0" err="1">
                <a:solidFill>
                  <a:srgbClr val="000000"/>
                </a:solidFill>
                <a:latin typeface="Arial"/>
                <a:ea typeface="Calibri"/>
              </a:rPr>
              <a:t>Councilor</a:t>
            </a:r>
            <a:r>
              <a:rPr lang="en-GB" sz="1050" b="0" strike="noStrike" spc="-1" dirty="0">
                <a:solidFill>
                  <a:srgbClr val="000000"/>
                </a:solidFill>
                <a:latin typeface="Arial"/>
                <a:ea typeface="Calibri"/>
              </a:rPr>
              <a:t> Rachel Blake.(Tower Hamlets.gov.uk, 2023) </a:t>
            </a:r>
            <a:r>
              <a:rPr lang="en-GB" sz="1050" b="1" u="sng" strike="noStrike" spc="-1" dirty="0">
                <a:solidFill>
                  <a:srgbClr val="000000"/>
                </a:solidFill>
                <a:uFillTx/>
                <a:latin typeface="Arial"/>
                <a:ea typeface="Calibri"/>
              </a:rPr>
              <a:t>10.40-11.00AM</a:t>
            </a:r>
            <a:endParaRPr lang="en-GB" sz="1050" b="0" strike="noStrike" spc="-1" dirty="0">
              <a:latin typeface="Arial"/>
            </a:endParaRPr>
          </a:p>
          <a:p>
            <a:pPr algn="just">
              <a:lnSpc>
                <a:spcPct val="100000"/>
              </a:lnSpc>
              <a:spcAft>
                <a:spcPts val="799"/>
              </a:spcAft>
            </a:pPr>
            <a:r>
              <a:rPr lang="en-GB" sz="1050" b="1" u="sng" strike="noStrike" spc="-1" dirty="0">
                <a:solidFill>
                  <a:schemeClr val="accent6">
                    <a:lumMod val="50000"/>
                  </a:schemeClr>
                </a:solidFill>
                <a:uFillTx/>
                <a:latin typeface="Arial"/>
                <a:ea typeface="Calibri"/>
              </a:rPr>
              <a:t>4.Cleaner Transport around the London Borough</a:t>
            </a:r>
            <a:r>
              <a:rPr lang="en-GB" sz="1050" b="0" strike="noStrike" spc="-1" dirty="0">
                <a:solidFill>
                  <a:schemeClr val="accent6">
                    <a:lumMod val="50000"/>
                  </a:schemeClr>
                </a:solidFill>
                <a:latin typeface="Arial"/>
                <a:ea typeface="Calibri"/>
              </a:rPr>
              <a:t> (Through Virtual activity)</a:t>
            </a:r>
            <a:r>
              <a:rPr lang="en-GB" sz="1050" b="1" u="sng" strike="noStrike" spc="-1" dirty="0">
                <a:solidFill>
                  <a:schemeClr val="accent6">
                    <a:lumMod val="50000"/>
                  </a:schemeClr>
                </a:solidFill>
                <a:uFillTx/>
                <a:latin typeface="Arial"/>
                <a:ea typeface="Calibri"/>
              </a:rPr>
              <a:t>11.00AM-11.30AM</a:t>
            </a:r>
            <a:endParaRPr lang="en-GB" sz="1050" b="0" strike="noStrike" spc="-1" dirty="0">
              <a:solidFill>
                <a:schemeClr val="accent6">
                  <a:lumMod val="50000"/>
                </a:schemeClr>
              </a:solidFill>
              <a:latin typeface="Arial"/>
            </a:endParaRPr>
          </a:p>
          <a:p>
            <a:pPr algn="just">
              <a:lnSpc>
                <a:spcPct val="100000"/>
              </a:lnSpc>
              <a:spcAft>
                <a:spcPts val="799"/>
              </a:spcAft>
            </a:pPr>
            <a:r>
              <a:rPr lang="en-GB" sz="1050" b="1" u="sng" strike="noStrike" spc="-1" dirty="0">
                <a:solidFill>
                  <a:srgbClr val="000000"/>
                </a:solidFill>
                <a:uFillTx/>
                <a:latin typeface="Arial"/>
                <a:ea typeface="Calibri"/>
              </a:rPr>
              <a:t>5.Localised Solutions.(</a:t>
            </a:r>
            <a:r>
              <a:rPr lang="en-GB" sz="1050" b="0" strike="noStrike" spc="-1" dirty="0">
                <a:solidFill>
                  <a:srgbClr val="000000"/>
                </a:solidFill>
                <a:latin typeface="Arial"/>
                <a:ea typeface="Calibri"/>
              </a:rPr>
              <a:t>Through Workshop activity</a:t>
            </a:r>
            <a:r>
              <a:rPr lang="en-GB" sz="1050" b="1" u="sng" strike="noStrike" spc="-1" dirty="0">
                <a:solidFill>
                  <a:srgbClr val="000000"/>
                </a:solidFill>
                <a:uFillTx/>
                <a:latin typeface="Arial"/>
                <a:ea typeface="Calibri"/>
              </a:rPr>
              <a:t>) 11.30AM-12.00PM</a:t>
            </a:r>
            <a:r>
              <a:rPr lang="en-GB" sz="1050" b="1" u="sng" strike="noStrike" spc="-1" dirty="0">
                <a:solidFill>
                  <a:srgbClr val="0070C0"/>
                </a:solidFill>
                <a:uFillTx/>
                <a:latin typeface="Arial"/>
                <a:ea typeface="Calibri"/>
              </a:rPr>
              <a:t>12.00PM-1.00PM</a:t>
            </a:r>
            <a:r>
              <a:rPr lang="en-GB" sz="1050" b="0" strike="noStrike" spc="-1" dirty="0">
                <a:solidFill>
                  <a:srgbClr val="0070C0"/>
                </a:solidFill>
                <a:latin typeface="Arial"/>
                <a:ea typeface="Calibri"/>
              </a:rPr>
              <a:t> LUNCH </a:t>
            </a:r>
            <a:endParaRPr lang="en-GB" sz="1050" b="0" strike="noStrike" spc="-1" dirty="0">
              <a:solidFill>
                <a:srgbClr val="0070C0"/>
              </a:solidFill>
              <a:latin typeface="Arial"/>
            </a:endParaRPr>
          </a:p>
          <a:p>
            <a:pPr algn="just">
              <a:lnSpc>
                <a:spcPct val="100000"/>
              </a:lnSpc>
              <a:spcAft>
                <a:spcPts val="799"/>
              </a:spcAft>
            </a:pPr>
            <a:r>
              <a:rPr lang="en-GB" sz="1050" b="1" u="sng" strike="noStrike" spc="-1" dirty="0">
                <a:solidFill>
                  <a:srgbClr val="E76618"/>
                </a:solidFill>
                <a:uFillTx/>
                <a:latin typeface="Arial"/>
                <a:ea typeface="Calibri"/>
              </a:rPr>
              <a:t>6.Sustainability of water/energy consumption and-the use of consumable goods.(</a:t>
            </a:r>
            <a:r>
              <a:rPr lang="en-GB" sz="1050" b="0" strike="noStrike" spc="-1" dirty="0">
                <a:solidFill>
                  <a:srgbClr val="E76618"/>
                </a:solidFill>
                <a:latin typeface="Arial"/>
                <a:ea typeface="Calibri"/>
              </a:rPr>
              <a:t>Through Sponsored Speaker and Owner of Ted Restaurant</a:t>
            </a:r>
            <a:r>
              <a:rPr lang="en-GB" sz="1050" b="1" u="sng" strike="noStrike" spc="-1" dirty="0">
                <a:solidFill>
                  <a:srgbClr val="E76618"/>
                </a:solidFill>
                <a:uFillTx/>
                <a:latin typeface="Arial"/>
                <a:ea typeface="Calibri"/>
              </a:rPr>
              <a:t>) 1.00PM-1.40PM</a:t>
            </a:r>
            <a:endParaRPr lang="en-GB" sz="1050" b="0" strike="noStrike" spc="-1" dirty="0">
              <a:latin typeface="Arial"/>
            </a:endParaRPr>
          </a:p>
          <a:p>
            <a:pPr algn="just">
              <a:lnSpc>
                <a:spcPct val="100000"/>
              </a:lnSpc>
              <a:spcAft>
                <a:spcPts val="799"/>
              </a:spcAft>
            </a:pPr>
            <a:r>
              <a:rPr lang="en-GB" sz="1050" b="1" u="sng" strike="noStrike" spc="-1" dirty="0">
                <a:solidFill>
                  <a:srgbClr val="6600CC"/>
                </a:solidFill>
                <a:uFillTx/>
                <a:latin typeface="Arial"/>
                <a:ea typeface="Calibri"/>
              </a:rPr>
              <a:t>7.The effort/measures taken to be sustainable.</a:t>
            </a:r>
            <a:r>
              <a:rPr lang="en-GB" sz="1050" b="0" strike="noStrike" spc="-1" dirty="0">
                <a:solidFill>
                  <a:srgbClr val="6600CC"/>
                </a:solidFill>
                <a:latin typeface="Arial"/>
                <a:ea typeface="Calibri"/>
              </a:rPr>
              <a:t> (Through Team working activity)  </a:t>
            </a:r>
            <a:r>
              <a:rPr lang="en-GB" sz="1050" b="1" u="sng" strike="noStrike" spc="-1" dirty="0">
                <a:solidFill>
                  <a:srgbClr val="6600CC"/>
                </a:solidFill>
                <a:uFillTx/>
                <a:latin typeface="Arial"/>
                <a:ea typeface="Calibri"/>
              </a:rPr>
              <a:t>1.40PM-2.10PM</a:t>
            </a:r>
            <a:r>
              <a:rPr lang="en-GB" sz="1050" spc="-1" dirty="0">
                <a:solidFill>
                  <a:srgbClr val="6600CC"/>
                </a:solidFill>
                <a:latin typeface="Arial"/>
              </a:rPr>
              <a:t> </a:t>
            </a:r>
            <a:r>
              <a:rPr lang="en-GB" sz="1050" b="1" u="sng" strike="noStrike" spc="-1" dirty="0">
                <a:uFillTx/>
                <a:latin typeface="Arial"/>
                <a:ea typeface="Calibri"/>
              </a:rPr>
              <a:t>8.Importance of finance on sustainability</a:t>
            </a:r>
            <a:r>
              <a:rPr lang="en-GB" sz="1050" b="0" strike="noStrike" spc="-1" dirty="0">
                <a:latin typeface="Arial"/>
                <a:ea typeface="Calibri"/>
              </a:rPr>
              <a:t> (Guest speaker TBC</a:t>
            </a:r>
            <a:r>
              <a:rPr lang="en-GB" sz="1050" b="1" u="sng" strike="noStrike" spc="-1" dirty="0">
                <a:uFillTx/>
                <a:latin typeface="Arial"/>
                <a:ea typeface="Calibri"/>
              </a:rPr>
              <a:t>) 2.10-2.30PM</a:t>
            </a:r>
            <a:endParaRPr lang="en-GB" sz="1050" b="0" strike="noStrike" spc="-1" dirty="0">
              <a:latin typeface="Arial"/>
            </a:endParaRPr>
          </a:p>
          <a:p>
            <a:pPr algn="just">
              <a:lnSpc>
                <a:spcPct val="100000"/>
              </a:lnSpc>
              <a:spcAft>
                <a:spcPts val="799"/>
              </a:spcAft>
            </a:pPr>
            <a:r>
              <a:rPr lang="en-GB" sz="1050" b="1" u="sng" strike="noStrike" spc="-1" dirty="0">
                <a:solidFill>
                  <a:srgbClr val="E76618"/>
                </a:solidFill>
                <a:uFillTx/>
                <a:latin typeface="Arial"/>
                <a:ea typeface="Calibri"/>
              </a:rPr>
              <a:t>2.30-3.00PM</a:t>
            </a:r>
            <a:r>
              <a:rPr lang="en-GB" sz="1050" b="0" strike="noStrike" spc="-1" dirty="0">
                <a:solidFill>
                  <a:srgbClr val="E76618"/>
                </a:solidFill>
                <a:latin typeface="Arial"/>
                <a:ea typeface="Calibri"/>
              </a:rPr>
              <a:t> TEA BREAK</a:t>
            </a:r>
            <a:r>
              <a:rPr lang="en-GB" sz="1050" spc="-1" dirty="0">
                <a:latin typeface="Arial"/>
              </a:rPr>
              <a:t> </a:t>
            </a:r>
            <a:r>
              <a:rPr lang="en-GB" sz="1050" b="1" u="sng" strike="noStrike" spc="-1" dirty="0">
                <a:solidFill>
                  <a:schemeClr val="accent5"/>
                </a:solidFill>
                <a:uFillTx/>
                <a:latin typeface="Arial"/>
                <a:ea typeface="Calibri"/>
              </a:rPr>
              <a:t>9.Advantages of being sustainable-Activity Presented by 2</a:t>
            </a:r>
            <a:r>
              <a:rPr lang="en-GB" sz="1050" b="1" u="sng" strike="noStrike" spc="-1" baseline="30000" dirty="0">
                <a:solidFill>
                  <a:schemeClr val="accent5"/>
                </a:solidFill>
                <a:uFillTx/>
                <a:latin typeface="Arial"/>
                <a:ea typeface="Calibri"/>
              </a:rPr>
              <a:t>nd</a:t>
            </a:r>
            <a:r>
              <a:rPr lang="en-GB" sz="1050" b="1" u="sng" strike="noStrike" spc="-1" dirty="0">
                <a:solidFill>
                  <a:schemeClr val="accent5"/>
                </a:solidFill>
                <a:uFillTx/>
                <a:latin typeface="Arial"/>
                <a:ea typeface="Calibri"/>
              </a:rPr>
              <a:t> Sponsor Swagpack by Co-Founder Joel Dalton. </a:t>
            </a:r>
            <a:r>
              <a:rPr lang="en-GB" sz="1050" b="0" strike="noStrike" spc="-1" dirty="0">
                <a:solidFill>
                  <a:schemeClr val="accent5"/>
                </a:solidFill>
                <a:latin typeface="Arial"/>
                <a:ea typeface="Calibri"/>
              </a:rPr>
              <a:t>(Swag-Pack.com, 2024) </a:t>
            </a:r>
            <a:r>
              <a:rPr lang="en-GB" sz="1050" b="1" u="sng" strike="noStrike" spc="-1" dirty="0">
                <a:solidFill>
                  <a:srgbClr val="00FFFF"/>
                </a:solidFill>
                <a:uFillTx/>
                <a:latin typeface="Arial"/>
                <a:ea typeface="Calibri"/>
              </a:rPr>
              <a:t>3.00 PM-4.00PM 10.The future of sustainability (Closing Presentation-</a:t>
            </a:r>
            <a:r>
              <a:rPr lang="en-GB" sz="1050" b="0" strike="noStrike" spc="-1" dirty="0">
                <a:solidFill>
                  <a:srgbClr val="00FFFF"/>
                </a:solidFill>
                <a:latin typeface="Arial"/>
                <a:ea typeface="Calibri"/>
              </a:rPr>
              <a:t> This segment will also open the floor to forum of questions &amp; answers</a:t>
            </a:r>
            <a:r>
              <a:rPr lang="en-GB" sz="1050" b="1" u="sng" strike="noStrike" spc="-1" dirty="0">
                <a:solidFill>
                  <a:srgbClr val="00FFFF"/>
                </a:solidFill>
                <a:uFillTx/>
                <a:latin typeface="Arial"/>
                <a:ea typeface="Calibri"/>
              </a:rPr>
              <a:t>) 4.00PM 5.00PM</a:t>
            </a:r>
            <a:endParaRPr lang="en-GB" sz="1050" b="0" strike="noStrike" spc="-1" dirty="0">
              <a:solidFill>
                <a:srgbClr val="00FFFF"/>
              </a:solidFill>
              <a:latin typeface="Arial"/>
            </a:endParaRPr>
          </a:p>
          <a:p>
            <a:pPr>
              <a:lnSpc>
                <a:spcPct val="100000"/>
              </a:lnSpc>
            </a:pPr>
            <a:endParaRPr lang="en-GB" sz="800" b="0" strike="noStrike" spc="-1" dirty="0">
              <a:latin typeface="Arial"/>
            </a:endParaRPr>
          </a:p>
          <a:p>
            <a:pPr>
              <a:lnSpc>
                <a:spcPct val="100000"/>
              </a:lnSpc>
            </a:pPr>
            <a:endParaRPr lang="en-GB" sz="800" b="0" strike="noStrike" spc="-1" dirty="0">
              <a:latin typeface="Arial"/>
            </a:endParaRPr>
          </a:p>
        </p:txBody>
      </p:sp>
      <p:sp>
        <p:nvSpPr>
          <p:cNvPr id="69" name="Line 2"/>
          <p:cNvSpPr/>
          <p:nvPr/>
        </p:nvSpPr>
        <p:spPr>
          <a:xfrm>
            <a:off x="5061600" y="0"/>
            <a:ext cx="114480" cy="4212720"/>
          </a:xfrm>
          <a:prstGeom prst="line">
            <a:avLst/>
          </a:prstGeom>
          <a:ln>
            <a:solidFill>
              <a:srgbClr val="8DC121"/>
            </a:solidFill>
            <a:round/>
          </a:ln>
        </p:spPr>
        <p:style>
          <a:lnRef idx="1">
            <a:schemeClr val="accent1"/>
          </a:lnRef>
          <a:fillRef idx="0">
            <a:schemeClr val="accent1"/>
          </a:fillRef>
          <a:effectRef idx="0">
            <a:schemeClr val="accent1"/>
          </a:effectRef>
          <a:fontRef idx="minor"/>
        </p:style>
        <p:txBody>
          <a:bodyPr/>
          <a:lstStyle/>
          <a:p>
            <a:endParaRPr lang="en-GB"/>
          </a:p>
        </p:txBody>
      </p:sp>
      <p:sp>
        <p:nvSpPr>
          <p:cNvPr id="70" name="Line 3"/>
          <p:cNvSpPr/>
          <p:nvPr/>
        </p:nvSpPr>
        <p:spPr>
          <a:xfrm>
            <a:off x="5176080" y="4212720"/>
            <a:ext cx="360" cy="3526920"/>
          </a:xfrm>
          <a:prstGeom prst="line">
            <a:avLst/>
          </a:prstGeom>
          <a:ln>
            <a:solidFill>
              <a:srgbClr val="8DC121"/>
            </a:solidFill>
            <a:round/>
          </a:ln>
        </p:spPr>
        <p:style>
          <a:lnRef idx="1">
            <a:schemeClr val="accent1"/>
          </a:lnRef>
          <a:fillRef idx="0">
            <a:schemeClr val="accent1"/>
          </a:fillRef>
          <a:effectRef idx="0">
            <a:schemeClr val="accent1"/>
          </a:effectRef>
          <a:fontRef idx="minor"/>
        </p:style>
        <p:txBody>
          <a:bodyPr/>
          <a:lstStyle/>
          <a:p>
            <a:endParaRPr lang="en-GB"/>
          </a:p>
        </p:txBody>
      </p:sp>
      <p:sp>
        <p:nvSpPr>
          <p:cNvPr id="71" name="CustomShape 4"/>
          <p:cNvSpPr/>
          <p:nvPr/>
        </p:nvSpPr>
        <p:spPr>
          <a:xfrm>
            <a:off x="5176080" y="7920"/>
            <a:ext cx="5061240" cy="9118991"/>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spcAft>
                <a:spcPts val="799"/>
              </a:spcAft>
            </a:pPr>
            <a:r>
              <a:rPr lang="en-GB" sz="1100" b="0" i="1" u="sng" strike="noStrike" spc="-1" dirty="0">
                <a:solidFill>
                  <a:srgbClr val="000000"/>
                </a:solidFill>
                <a:uFillTx/>
                <a:latin typeface="Arial"/>
                <a:ea typeface="Calibri"/>
              </a:rPr>
              <a:t>MARKETING ANALYSIS</a:t>
            </a:r>
            <a:r>
              <a:rPr lang="en-GB" sz="1100" spc="-1" dirty="0">
                <a:latin typeface="Arial"/>
              </a:rPr>
              <a:t>-</a:t>
            </a:r>
            <a:r>
              <a:rPr lang="en-GB" sz="1100" b="0" i="1" strike="noStrike" spc="-1" dirty="0">
                <a:solidFill>
                  <a:srgbClr val="000000"/>
                </a:solidFill>
                <a:latin typeface="Arial"/>
                <a:ea typeface="Calibri"/>
              </a:rPr>
              <a:t>WHAT IS MARKETING? ”Marketing is a social &amp; managerial process by which individuals &amp; groups obtain what they want through creating &amp; exchanging value &amp; products with each other”( Kotler et al 2008 p7, cited by Bowdin 2011) </a:t>
            </a:r>
            <a:endParaRPr lang="en-GB" sz="1100" b="0" strike="noStrike" spc="-1" dirty="0">
              <a:latin typeface="Arial"/>
            </a:endParaRPr>
          </a:p>
          <a:p>
            <a:pPr>
              <a:lnSpc>
                <a:spcPct val="100000"/>
              </a:lnSpc>
              <a:spcAft>
                <a:spcPts val="799"/>
              </a:spcAft>
            </a:pPr>
            <a:r>
              <a:rPr lang="en-GB" sz="1100" b="1" u="sng" strike="noStrike" spc="-1" dirty="0">
                <a:solidFill>
                  <a:srgbClr val="932313"/>
                </a:solidFill>
                <a:uFillTx/>
                <a:latin typeface="Trebuchet MS"/>
                <a:ea typeface="Calibri"/>
              </a:rPr>
              <a:t>Demographic Segmentation:</a:t>
            </a:r>
            <a:r>
              <a:rPr lang="en-GB" sz="1100" spc="-1" dirty="0">
                <a:solidFill>
                  <a:srgbClr val="932313"/>
                </a:solidFill>
                <a:latin typeface="Trebuchet MS"/>
                <a:ea typeface="Calibri"/>
              </a:rPr>
              <a:t> For </a:t>
            </a:r>
            <a:r>
              <a:rPr lang="en-GB" sz="1100" b="0" strike="noStrike" spc="-1" dirty="0">
                <a:solidFill>
                  <a:srgbClr val="932313"/>
                </a:solidFill>
                <a:latin typeface="Trebuchet MS"/>
                <a:ea typeface="Calibri"/>
              </a:rPr>
              <a:t>this event will approach the demographic segmentation by focusing on these particular targets: </a:t>
            </a:r>
            <a:endParaRPr lang="en-GB" sz="1100" b="0" strike="noStrike" spc="-1" dirty="0">
              <a:latin typeface="Arial"/>
            </a:endParaRPr>
          </a:p>
          <a:p>
            <a:pPr marL="228600" indent="-227880">
              <a:lnSpc>
                <a:spcPct val="100000"/>
              </a:lnSpc>
              <a:spcAft>
                <a:spcPts val="799"/>
              </a:spcAft>
              <a:buClr>
                <a:srgbClr val="932313"/>
              </a:buClr>
              <a:buFont typeface="StarSymbol"/>
              <a:buAutoNum type="arabicPeriod"/>
            </a:pPr>
            <a:r>
              <a:rPr lang="en-GB" sz="1100" b="1" u="sng" strike="noStrike" spc="-1" dirty="0">
                <a:solidFill>
                  <a:srgbClr val="932313"/>
                </a:solidFill>
                <a:uFillTx/>
                <a:latin typeface="Trebuchet MS"/>
                <a:ea typeface="Calibri"/>
              </a:rPr>
              <a:t>Age- young adults(18-25:</a:t>
            </a:r>
            <a:r>
              <a:rPr lang="en-GB" sz="1100" spc="-1" dirty="0">
                <a:solidFill>
                  <a:srgbClr val="932313"/>
                </a:solidFill>
                <a:latin typeface="Trebuchet MS"/>
                <a:ea typeface="Calibri"/>
              </a:rPr>
              <a:t>The youth and future generations to learn/adapt practical sustainable measures.</a:t>
            </a:r>
            <a:endParaRPr lang="en-GB" sz="1100" b="1" u="sng" strike="noStrike" spc="-1" dirty="0">
              <a:solidFill>
                <a:srgbClr val="932313"/>
              </a:solidFill>
              <a:uFillTx/>
              <a:latin typeface="Trebuchet MS"/>
              <a:ea typeface="Calibri"/>
            </a:endParaRPr>
          </a:p>
          <a:p>
            <a:pPr marL="228600" indent="-227880">
              <a:lnSpc>
                <a:spcPct val="100000"/>
              </a:lnSpc>
              <a:spcAft>
                <a:spcPts val="799"/>
              </a:spcAft>
              <a:buClr>
                <a:srgbClr val="932313"/>
              </a:buClr>
              <a:buFont typeface="StarSymbol"/>
              <a:buAutoNum type="arabicPeriod"/>
            </a:pPr>
            <a:r>
              <a:rPr lang="en-GB" sz="1100" b="1" u="sng" strike="noStrike" spc="-1" dirty="0">
                <a:solidFill>
                  <a:srgbClr val="932313"/>
                </a:solidFill>
                <a:uFillTx/>
                <a:latin typeface="Trebuchet MS"/>
                <a:ea typeface="Calibri"/>
              </a:rPr>
              <a:t> Working Professionals: (26-49) </a:t>
            </a:r>
            <a:r>
              <a:rPr lang="en-GB" sz="1100" strike="noStrike" spc="-1" dirty="0">
                <a:solidFill>
                  <a:srgbClr val="932313"/>
                </a:solidFill>
                <a:uFillTx/>
                <a:latin typeface="Trebuchet MS"/>
                <a:ea typeface="Calibri"/>
              </a:rPr>
              <a:t>such as restaurants and hotel owners to further enhance and develop better practices on sustainability. </a:t>
            </a:r>
            <a:endParaRPr lang="en-GB" sz="1100" b="1" u="sng" strike="noStrike" spc="-1" dirty="0">
              <a:solidFill>
                <a:srgbClr val="932313"/>
              </a:solidFill>
              <a:uFillTx/>
              <a:latin typeface="Trebuchet MS"/>
              <a:ea typeface="Calibri"/>
            </a:endParaRPr>
          </a:p>
          <a:p>
            <a:pPr marL="228600" indent="-227880">
              <a:lnSpc>
                <a:spcPct val="100000"/>
              </a:lnSpc>
              <a:spcAft>
                <a:spcPts val="799"/>
              </a:spcAft>
              <a:buClr>
                <a:srgbClr val="932313"/>
              </a:buClr>
              <a:buFont typeface="StarSymbol"/>
              <a:buAutoNum type="arabicPeriod"/>
            </a:pPr>
            <a:r>
              <a:rPr lang="en-GB" sz="1100" b="1" u="sng" strike="noStrike" spc="-1" dirty="0">
                <a:solidFill>
                  <a:srgbClr val="932313"/>
                </a:solidFill>
                <a:uFillTx/>
                <a:latin typeface="Trebuchet MS"/>
                <a:ea typeface="Calibri"/>
              </a:rPr>
              <a:t> Students (16-50) </a:t>
            </a:r>
            <a:r>
              <a:rPr lang="en-GB" sz="1100" strike="noStrike" spc="-1" dirty="0">
                <a:solidFill>
                  <a:srgbClr val="932313"/>
                </a:solidFill>
                <a:uFillTx/>
                <a:latin typeface="Trebuchet MS"/>
                <a:ea typeface="Calibri"/>
              </a:rPr>
              <a:t>such as college students and graduates etc this demographic may want to learn and incorporate this into their future career.</a:t>
            </a:r>
          </a:p>
          <a:p>
            <a:pPr marL="228600" indent="-227880">
              <a:lnSpc>
                <a:spcPct val="100000"/>
              </a:lnSpc>
              <a:spcAft>
                <a:spcPts val="799"/>
              </a:spcAft>
              <a:buClr>
                <a:srgbClr val="932313"/>
              </a:buClr>
              <a:buFont typeface="StarSymbol"/>
              <a:buAutoNum type="arabicPeriod"/>
            </a:pPr>
            <a:r>
              <a:rPr lang="en-GB" sz="1100" b="1" u="sng" strike="noStrike" spc="-1" dirty="0">
                <a:solidFill>
                  <a:srgbClr val="932313"/>
                </a:solidFill>
                <a:uFillTx/>
                <a:latin typeface="Trebuchet MS"/>
                <a:ea typeface="Calibri"/>
              </a:rPr>
              <a:t>Educators &amp; academics:</a:t>
            </a:r>
            <a:r>
              <a:rPr lang="en-US" sz="1100" b="1" u="sng" strike="noStrike" spc="-1" dirty="0">
                <a:solidFill>
                  <a:srgbClr val="932313"/>
                </a:solidFill>
                <a:uFillTx/>
                <a:latin typeface="Trebuchet MS"/>
                <a:ea typeface="Calibri"/>
              </a:rPr>
              <a:t> </a:t>
            </a:r>
            <a:r>
              <a:rPr lang="en-US" sz="1100" strike="noStrike" spc="-1" dirty="0">
                <a:solidFill>
                  <a:srgbClr val="932313"/>
                </a:solidFill>
                <a:uFillTx/>
                <a:latin typeface="Trebuchet MS"/>
                <a:ea typeface="Calibri"/>
              </a:rPr>
              <a:t>maybe interested in sustainable educational practices and how to incorporate this into their teaching.</a:t>
            </a:r>
            <a:endParaRPr lang="en-GB" sz="1100" strike="noStrike" spc="-1" dirty="0">
              <a:solidFill>
                <a:srgbClr val="932313"/>
              </a:solidFill>
              <a:uFillTx/>
              <a:latin typeface="Trebuchet MS"/>
              <a:ea typeface="Calibri"/>
            </a:endParaRPr>
          </a:p>
          <a:p>
            <a:pPr marL="228600" indent="-227880">
              <a:lnSpc>
                <a:spcPct val="100000"/>
              </a:lnSpc>
              <a:spcAft>
                <a:spcPts val="799"/>
              </a:spcAft>
              <a:buClr>
                <a:srgbClr val="932313"/>
              </a:buClr>
              <a:buFont typeface="StarSymbol"/>
              <a:buAutoNum type="arabicPeriod"/>
            </a:pPr>
            <a:r>
              <a:rPr lang="en-GB" sz="1100" b="1" u="sng" strike="noStrike" spc="-1" dirty="0">
                <a:solidFill>
                  <a:srgbClr val="932313"/>
                </a:solidFill>
                <a:uFillTx/>
                <a:latin typeface="Trebuchet MS"/>
                <a:ea typeface="Calibri"/>
              </a:rPr>
              <a:t>Low to moderate income earner's location/ urban residents/rural </a:t>
            </a:r>
            <a:r>
              <a:rPr lang="en-GB" sz="1100" b="1" u="sng" strike="noStrike" spc="-1" dirty="0" err="1">
                <a:solidFill>
                  <a:srgbClr val="932313"/>
                </a:solidFill>
                <a:uFillTx/>
                <a:latin typeface="Trebuchet MS"/>
                <a:ea typeface="Calibri"/>
              </a:rPr>
              <a:t>residents</a:t>
            </a:r>
            <a:r>
              <a:rPr lang="en-GB" sz="1100" spc="-1" dirty="0" err="1">
                <a:solidFill>
                  <a:srgbClr val="932313"/>
                </a:solidFill>
                <a:latin typeface="Trebuchet MS"/>
                <a:ea typeface="Calibri"/>
              </a:rPr>
              <a:t>To</a:t>
            </a:r>
            <a:r>
              <a:rPr lang="en-GB" sz="1100" spc="-1" dirty="0">
                <a:solidFill>
                  <a:srgbClr val="932313"/>
                </a:solidFill>
                <a:latin typeface="Trebuchet MS"/>
                <a:ea typeface="Calibri"/>
              </a:rPr>
              <a:t> learn as they are the main demographic to make difference</a:t>
            </a:r>
            <a:endParaRPr lang="en-GB" sz="1100" b="1" u="sng" strike="noStrike" spc="-1" dirty="0">
              <a:solidFill>
                <a:srgbClr val="932313"/>
              </a:solidFill>
              <a:uFillTx/>
              <a:latin typeface="Trebuchet MS"/>
              <a:ea typeface="Calibri"/>
            </a:endParaRPr>
          </a:p>
          <a:p>
            <a:pPr marL="228600" indent="-227880">
              <a:lnSpc>
                <a:spcPct val="100000"/>
              </a:lnSpc>
              <a:spcAft>
                <a:spcPts val="799"/>
              </a:spcAft>
              <a:buClr>
                <a:srgbClr val="932313"/>
              </a:buClr>
              <a:buFont typeface="StarSymbol"/>
              <a:buAutoNum type="arabicPeriod"/>
            </a:pPr>
            <a:r>
              <a:rPr lang="en-GB" sz="1100" b="1" u="sng" strike="noStrike" spc="-1" dirty="0">
                <a:solidFill>
                  <a:srgbClr val="932313"/>
                </a:solidFill>
                <a:uFillTx/>
                <a:latin typeface="Trebuchet MS"/>
                <a:ea typeface="Calibri"/>
              </a:rPr>
              <a:t>High income earners</a:t>
            </a:r>
            <a:r>
              <a:rPr lang="en-GB" sz="1100" spc="-1" dirty="0">
                <a:solidFill>
                  <a:srgbClr val="932313"/>
                </a:solidFill>
                <a:latin typeface="Trebuchet MS"/>
                <a:ea typeface="Calibri"/>
              </a:rPr>
              <a:t>-interested in specialised topics/opportunity to become invest stakeholder/sponsor to the </a:t>
            </a:r>
            <a:r>
              <a:rPr lang="en-GB" sz="1100" spc="-1">
                <a:solidFill>
                  <a:srgbClr val="932313"/>
                </a:solidFill>
                <a:latin typeface="Trebuchet MS"/>
                <a:ea typeface="Calibri"/>
              </a:rPr>
              <a:t>event project.</a:t>
            </a:r>
            <a:endParaRPr lang="en-GB" sz="1100" b="0" strike="noStrike" spc="-1" dirty="0">
              <a:latin typeface="Arial"/>
            </a:endParaRPr>
          </a:p>
          <a:p>
            <a:pPr>
              <a:lnSpc>
                <a:spcPct val="100000"/>
              </a:lnSpc>
              <a:spcAft>
                <a:spcPts val="799"/>
              </a:spcAft>
            </a:pPr>
            <a:r>
              <a:rPr lang="en-GB" sz="1100" b="1" u="sng" strike="noStrike" spc="-1" dirty="0">
                <a:solidFill>
                  <a:srgbClr val="000000"/>
                </a:solidFill>
                <a:uFillTx/>
                <a:latin typeface="Arial"/>
                <a:ea typeface="Calibri"/>
              </a:rPr>
              <a:t>Demand supply</a:t>
            </a:r>
            <a:r>
              <a:rPr lang="en-GB" sz="1100" b="1" strike="noStrike" spc="-1" dirty="0">
                <a:solidFill>
                  <a:srgbClr val="000000"/>
                </a:solidFill>
                <a:latin typeface="Arial"/>
                <a:ea typeface="Calibri"/>
              </a:rPr>
              <a:t>:</a:t>
            </a:r>
            <a:r>
              <a:rPr lang="en-GB" sz="1100" b="0" strike="noStrike" spc="-1" dirty="0">
                <a:solidFill>
                  <a:srgbClr val="000000"/>
                </a:solidFill>
                <a:latin typeface="Arial"/>
                <a:ea typeface="Calibri"/>
              </a:rPr>
              <a:t>This represents the needs/preferences of an event attendee-this includes the expectations for experiences services/products. Supply and compasses the resources to facilitate this. In the content of event management-the rule of supply can be used to find out to optimal pricing strategy for event merchandise-this is another way to maximise revenue. The event organisers can increase their prices when demand is high taking the advantage to help increase profit.(Smith. J, 2023)For example-in Beyonce’s renaissance concert in the UK Sunderland Stadium of Light hoodies were sold at a discounted price of £100-from £120 due to ‘demand supply’ as a way to increase profit. Despite the prices being high, they were still being sold out due to the popularity of the merchandise.(Dodd. A, 2016)</a:t>
            </a:r>
            <a:endParaRPr lang="en-GB" sz="1100" b="0" strike="noStrike" spc="-1" dirty="0">
              <a:latin typeface="Arial"/>
            </a:endParaRPr>
          </a:p>
          <a:p>
            <a:pPr>
              <a:lnSpc>
                <a:spcPct val="100000"/>
              </a:lnSpc>
              <a:spcAft>
                <a:spcPts val="799"/>
              </a:spcAft>
            </a:pPr>
            <a:r>
              <a:rPr lang="en-GB" sz="1100" b="0" strike="noStrike" spc="-1" dirty="0">
                <a:solidFill>
                  <a:srgbClr val="000000"/>
                </a:solidFill>
                <a:latin typeface="Arial"/>
                <a:ea typeface="Calibri"/>
              </a:rPr>
              <a:t>(Getz. D, 2016)emphasises the significance of analysing demand/supply dynamics to effectively plan and develop successful events that allow with attendee preferences and industry trends. </a:t>
            </a:r>
            <a:endParaRPr lang="en-GB" sz="1100" b="0" strike="noStrike" spc="-1" dirty="0">
              <a:latin typeface="Arial"/>
            </a:endParaRPr>
          </a:p>
          <a:p>
            <a:pPr>
              <a:lnSpc>
                <a:spcPct val="100000"/>
              </a:lnSpc>
              <a:spcAft>
                <a:spcPts val="799"/>
              </a:spcAft>
            </a:pPr>
            <a:r>
              <a:rPr lang="en-GB" sz="1100" b="0" strike="noStrike" spc="-1" dirty="0">
                <a:solidFill>
                  <a:srgbClr val="000000"/>
                </a:solidFill>
                <a:latin typeface="Arial"/>
                <a:ea typeface="Calibri"/>
              </a:rPr>
              <a:t>Although this is a sustainability training event-we would still like to generate income to help go towards the measures that will be put in place, this will be created by our 2</a:t>
            </a:r>
            <a:r>
              <a:rPr lang="en-GB" sz="1100" b="0" strike="noStrike" spc="-1" baseline="30000" dirty="0">
                <a:solidFill>
                  <a:srgbClr val="000000"/>
                </a:solidFill>
                <a:latin typeface="Arial"/>
                <a:ea typeface="Calibri"/>
              </a:rPr>
              <a:t>nd</a:t>
            </a:r>
            <a:r>
              <a:rPr lang="en-GB" sz="1100" b="0" strike="noStrike" spc="-1" dirty="0">
                <a:solidFill>
                  <a:srgbClr val="000000"/>
                </a:solidFill>
                <a:latin typeface="Arial"/>
                <a:ea typeface="Calibri"/>
              </a:rPr>
              <a:t> sponsor to the Swag -Pack who help create sustainable products for the event they will be selling merchandise products these include recycled notebooks, stainless steel recycled water bottles, wheat straw ball pens, and organic T-shirts.(Swag-Pack.com, 2024)</a:t>
            </a:r>
            <a:endParaRPr lang="en-GB" sz="1100" b="0" strike="noStrike" spc="-1" dirty="0">
              <a:latin typeface="Arial"/>
            </a:endParaRPr>
          </a:p>
          <a:p>
            <a:pPr>
              <a:lnSpc>
                <a:spcPct val="100000"/>
              </a:lnSpc>
              <a:spcAft>
                <a:spcPts val="799"/>
              </a:spcAft>
            </a:pPr>
            <a:endParaRPr lang="en-GB" sz="850" b="0" strike="noStrike" spc="-1" dirty="0">
              <a:latin typeface="Arial"/>
            </a:endParaRPr>
          </a:p>
          <a:p>
            <a:pPr>
              <a:lnSpc>
                <a:spcPct val="100000"/>
              </a:lnSpc>
              <a:spcAft>
                <a:spcPts val="799"/>
              </a:spcAft>
            </a:pPr>
            <a:endParaRPr lang="en-GB" sz="850" b="0" strike="noStrike" spc="-1" dirty="0">
              <a:latin typeface="Arial"/>
            </a:endParaRPr>
          </a:p>
          <a:p>
            <a:pPr>
              <a:lnSpc>
                <a:spcPct val="100000"/>
              </a:lnSpc>
              <a:spcAft>
                <a:spcPts val="799"/>
              </a:spcAft>
            </a:pPr>
            <a:endParaRPr lang="en-GB" sz="850" b="0" strike="noStrike" spc="-1" dirty="0">
              <a:latin typeface="Arial"/>
            </a:endParaRPr>
          </a:p>
          <a:p>
            <a:pPr>
              <a:lnSpc>
                <a:spcPct val="100000"/>
              </a:lnSpc>
              <a:spcAft>
                <a:spcPts val="799"/>
              </a:spcAft>
            </a:pPr>
            <a:endParaRPr lang="en-GB" sz="850" b="0" strike="noStrike" spc="-1" dirty="0">
              <a:latin typeface="Arial"/>
            </a:endParaRPr>
          </a:p>
          <a:p>
            <a:pPr>
              <a:lnSpc>
                <a:spcPct val="100000"/>
              </a:lnSpc>
              <a:spcAft>
                <a:spcPts val="799"/>
              </a:spcAft>
            </a:pPr>
            <a:endParaRPr lang="en-GB" sz="850" b="0" strike="noStrike" spc="-1" dirty="0">
              <a:latin typeface="Arial"/>
            </a:endParaRPr>
          </a:p>
          <a:p>
            <a:pPr>
              <a:lnSpc>
                <a:spcPct val="100000"/>
              </a:lnSpc>
            </a:pPr>
            <a:endParaRPr lang="en-GB" sz="850" b="0" strike="noStrike" spc="-1" dirty="0">
              <a:latin typeface="Arial"/>
            </a:endParaRPr>
          </a:p>
        </p:txBody>
      </p:sp>
      <p:pic>
        <p:nvPicPr>
          <p:cNvPr id="72" name="Picture 2"/>
          <p:cNvPicPr/>
          <p:nvPr/>
        </p:nvPicPr>
        <p:blipFill>
          <a:blip r:embed="rId3"/>
          <a:stretch/>
        </p:blipFill>
        <p:spPr>
          <a:xfrm>
            <a:off x="948240" y="6104160"/>
            <a:ext cx="1516320" cy="1516320"/>
          </a:xfrm>
          <a:prstGeom prst="rect">
            <a:avLst/>
          </a:prstGeom>
          <a:ln>
            <a:noFill/>
          </a:ln>
        </p:spPr>
      </p:pic>
      <p:sp>
        <p:nvSpPr>
          <p:cNvPr id="73" name="CustomShape 5"/>
          <p:cNvSpPr/>
          <p:nvPr/>
        </p:nvSpPr>
        <p:spPr>
          <a:xfrm>
            <a:off x="0" y="7364880"/>
            <a:ext cx="5361840" cy="21960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7000"/>
              </a:lnSpc>
              <a:spcAft>
                <a:spcPts val="799"/>
              </a:spcAft>
            </a:pPr>
            <a:r>
              <a:rPr lang="en-GB" sz="800" b="0" strike="noStrike" spc="-1">
                <a:solidFill>
                  <a:srgbClr val="000000"/>
                </a:solidFill>
                <a:latin typeface="Calibri"/>
                <a:ea typeface="Calibri"/>
              </a:rPr>
              <a:t>(Eezy LLC, 2024)</a:t>
            </a:r>
            <a:endParaRPr lang="en-GB" sz="800" b="0" strike="noStrike" spc="-1">
              <a:latin typeface="Arial"/>
            </a:endParaRPr>
          </a:p>
        </p:txBody>
      </p:sp>
      <p:pic>
        <p:nvPicPr>
          <p:cNvPr id="74" name="Picture 4"/>
          <p:cNvPicPr/>
          <p:nvPr/>
        </p:nvPicPr>
        <p:blipFill>
          <a:blip r:embed="rId4"/>
          <a:stretch/>
        </p:blipFill>
        <p:spPr>
          <a:xfrm>
            <a:off x="2865960" y="6189120"/>
            <a:ext cx="2365920" cy="1628280"/>
          </a:xfrm>
          <a:prstGeom prst="rect">
            <a:avLst/>
          </a:prstGeom>
          <a:ln>
            <a:noFill/>
          </a:ln>
        </p:spPr>
      </p:pic>
      <p:sp>
        <p:nvSpPr>
          <p:cNvPr id="75" name="CustomShape 6"/>
          <p:cNvSpPr/>
          <p:nvPr/>
        </p:nvSpPr>
        <p:spPr>
          <a:xfrm>
            <a:off x="3657600" y="7193160"/>
            <a:ext cx="3810960" cy="45144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7000"/>
              </a:lnSpc>
              <a:spcAft>
                <a:spcPts val="799"/>
              </a:spcAft>
            </a:pPr>
            <a:r>
              <a:rPr lang="en-GB" sz="800" b="0" strike="noStrike" spc="-1">
                <a:solidFill>
                  <a:srgbClr val="000000"/>
                </a:solidFill>
                <a:latin typeface="Calibri"/>
                <a:ea typeface="Calibri"/>
              </a:rPr>
              <a:t>	</a:t>
            </a:r>
            <a:endParaRPr lang="en-GB" sz="800" b="0" strike="noStrike" spc="-1">
              <a:latin typeface="Arial"/>
            </a:endParaRPr>
          </a:p>
          <a:p>
            <a:pPr>
              <a:lnSpc>
                <a:spcPct val="107000"/>
              </a:lnSpc>
              <a:spcAft>
                <a:spcPts val="799"/>
              </a:spcAft>
            </a:pPr>
            <a:r>
              <a:rPr lang="en-GB" sz="800" b="0" strike="noStrike" spc="-1">
                <a:solidFill>
                  <a:srgbClr val="000000"/>
                </a:solidFill>
                <a:latin typeface="Calibri"/>
                <a:ea typeface="Calibri"/>
              </a:rPr>
              <a:t>(Yieldify, 2024)</a:t>
            </a:r>
            <a:endParaRPr lang="en-GB" sz="800" b="0" strike="noStrike" spc="-1">
              <a:latin typeface="Arial"/>
            </a:endParaRPr>
          </a:p>
        </p:txBody>
      </p:sp>
      <p:sp>
        <p:nvSpPr>
          <p:cNvPr id="76" name="Line 7"/>
          <p:cNvSpPr/>
          <p:nvPr/>
        </p:nvSpPr>
        <p:spPr>
          <a:xfrm>
            <a:off x="2543040" y="4127040"/>
            <a:ext cx="360" cy="3455640"/>
          </a:xfrm>
          <a:prstGeom prst="line">
            <a:avLst/>
          </a:prstGeom>
          <a:ln>
            <a:solidFill>
              <a:srgbClr val="8DC121"/>
            </a:solidFill>
            <a:round/>
          </a:ln>
        </p:spPr>
        <p:style>
          <a:lnRef idx="1">
            <a:schemeClr val="accent1"/>
          </a:lnRef>
          <a:fillRef idx="0">
            <a:schemeClr val="accent1"/>
          </a:fillRef>
          <a:effectRef idx="0">
            <a:schemeClr val="accent1"/>
          </a:effectRef>
          <a:fontRef idx="minor"/>
        </p:style>
        <p:txBody>
          <a:bodyPr/>
          <a:lstStyle/>
          <a:p>
            <a:endParaRPr lang="en-GB"/>
          </a:p>
        </p:txBody>
      </p:sp>
      <p:sp>
        <p:nvSpPr>
          <p:cNvPr id="77" name="CustomShape 8"/>
          <p:cNvSpPr/>
          <p:nvPr/>
        </p:nvSpPr>
        <p:spPr>
          <a:xfrm>
            <a:off x="-59760" y="4691183"/>
            <a:ext cx="2563560" cy="1675928"/>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gn="just">
              <a:lnSpc>
                <a:spcPct val="100000"/>
              </a:lnSpc>
            </a:pPr>
            <a:r>
              <a:rPr lang="en-GB" sz="1100" b="1" u="sng" strike="noStrike" spc="-1" dirty="0">
                <a:solidFill>
                  <a:srgbClr val="1D2228"/>
                </a:solidFill>
                <a:uFillTx/>
                <a:latin typeface="Arial"/>
                <a:ea typeface="Times New Roman"/>
              </a:rPr>
              <a:t>Market factors: </a:t>
            </a:r>
          </a:p>
          <a:p>
            <a:pPr marL="171450" indent="-171450" algn="just">
              <a:lnSpc>
                <a:spcPct val="100000"/>
              </a:lnSpc>
              <a:buFont typeface="Arial" panose="020B0604020202020204" pitchFamily="34" charset="0"/>
              <a:buChar char="•"/>
            </a:pPr>
            <a:r>
              <a:rPr lang="en-GB" sz="1100" b="0" strike="noStrike" spc="-1" dirty="0">
                <a:solidFill>
                  <a:srgbClr val="1D2228"/>
                </a:solidFill>
                <a:latin typeface="Arial"/>
                <a:ea typeface="Times New Roman"/>
              </a:rPr>
              <a:t>From research according to (Quinn. B, 2013) organisations can carry out market research in order to analyse their markets-to learn about their specific needs, motivations, likes and dislikes, and choice-making processes. </a:t>
            </a:r>
            <a:endParaRPr lang="en-GB" sz="750" b="0" strike="noStrike" spc="-1" dirty="0">
              <a:latin typeface="Arial"/>
            </a:endParaRPr>
          </a:p>
          <a:p>
            <a:pPr algn="just">
              <a:lnSpc>
                <a:spcPct val="100000"/>
              </a:lnSpc>
            </a:pPr>
            <a:endParaRPr lang="en-GB" sz="750" b="0" strike="noStrike" spc="-1" dirty="0">
              <a:latin typeface="Arial"/>
            </a:endParaRPr>
          </a:p>
          <a:p>
            <a:pPr algn="just">
              <a:lnSpc>
                <a:spcPct val="100000"/>
              </a:lnSpc>
            </a:pPr>
            <a:endParaRPr lang="en-GB" sz="750" b="0" strike="noStrike" spc="-1" dirty="0">
              <a:latin typeface="Arial"/>
            </a:endParaRPr>
          </a:p>
        </p:txBody>
      </p:sp>
      <p:sp>
        <p:nvSpPr>
          <p:cNvPr id="78" name="CustomShape 9"/>
          <p:cNvSpPr/>
          <p:nvPr/>
        </p:nvSpPr>
        <p:spPr>
          <a:xfrm>
            <a:off x="2514600" y="3776555"/>
            <a:ext cx="2661120" cy="2786489"/>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gn="just">
              <a:lnSpc>
                <a:spcPct val="100000"/>
              </a:lnSpc>
              <a:spcAft>
                <a:spcPts val="799"/>
              </a:spcAft>
            </a:pPr>
            <a:endParaRPr lang="en-GB" sz="1100" b="1" u="sng" strike="noStrike" spc="-1" dirty="0">
              <a:solidFill>
                <a:srgbClr val="000000"/>
              </a:solidFill>
              <a:uFillTx/>
              <a:latin typeface="Arial"/>
              <a:ea typeface="Calibri"/>
            </a:endParaRPr>
          </a:p>
          <a:p>
            <a:pPr algn="just">
              <a:lnSpc>
                <a:spcPct val="100000"/>
              </a:lnSpc>
              <a:spcAft>
                <a:spcPts val="799"/>
              </a:spcAft>
            </a:pPr>
            <a:endParaRPr lang="en-GB" sz="1100" b="1" u="sng" spc="-1" dirty="0">
              <a:solidFill>
                <a:srgbClr val="000000"/>
              </a:solidFill>
              <a:latin typeface="Arial"/>
              <a:ea typeface="Calibri"/>
            </a:endParaRPr>
          </a:p>
          <a:p>
            <a:pPr algn="just">
              <a:lnSpc>
                <a:spcPct val="100000"/>
              </a:lnSpc>
              <a:spcAft>
                <a:spcPts val="799"/>
              </a:spcAft>
            </a:pPr>
            <a:endParaRPr lang="en-GB" sz="1050" b="1" u="sng" strike="noStrike" spc="-1" dirty="0">
              <a:solidFill>
                <a:srgbClr val="000000"/>
              </a:solidFill>
              <a:uFillTx/>
              <a:latin typeface="Arial"/>
              <a:ea typeface="Calibri"/>
            </a:endParaRPr>
          </a:p>
          <a:p>
            <a:pPr algn="just">
              <a:lnSpc>
                <a:spcPct val="100000"/>
              </a:lnSpc>
              <a:spcAft>
                <a:spcPts val="799"/>
              </a:spcAft>
            </a:pPr>
            <a:r>
              <a:rPr lang="en-GB" sz="1050" b="1" u="sng" strike="noStrike" spc="-1" dirty="0">
                <a:solidFill>
                  <a:srgbClr val="000000"/>
                </a:solidFill>
                <a:uFillTx/>
                <a:latin typeface="Arial"/>
                <a:ea typeface="Calibri"/>
              </a:rPr>
              <a:t>Target Market: </a:t>
            </a:r>
            <a:r>
              <a:rPr lang="en-GB" sz="1050" b="0" strike="noStrike" spc="-1" dirty="0">
                <a:solidFill>
                  <a:srgbClr val="000000"/>
                </a:solidFill>
                <a:latin typeface="Arial"/>
                <a:ea typeface="Calibri"/>
              </a:rPr>
              <a:t>The marketing strategy defines how the event will interface with the customers. The three distinctive customer profiles-this business is targeting-1.local and national business owners</a:t>
            </a:r>
            <a:r>
              <a:rPr lang="en-GB" sz="1050" spc="-1" dirty="0">
                <a:latin typeface="Arial"/>
              </a:rPr>
              <a:t>-</a:t>
            </a:r>
            <a:r>
              <a:rPr lang="en-GB" sz="1050" b="0" strike="noStrike" spc="-1" dirty="0">
                <a:solidFill>
                  <a:srgbClr val="000000"/>
                </a:solidFill>
                <a:latin typeface="Arial"/>
                <a:ea typeface="Calibri"/>
              </a:rPr>
              <a:t>2.hotel companies-3.People from the local community, -However overall, the event is open to all members of the public but has an extra emphasis on-the targeted audience mentioned above.</a:t>
            </a:r>
            <a:endParaRPr lang="en-GB" sz="1050" b="0" strike="noStrike" spc="-1" dirty="0">
              <a:latin typeface="Arial"/>
            </a:endParaRPr>
          </a:p>
          <a:p>
            <a:pPr>
              <a:lnSpc>
                <a:spcPct val="100000"/>
              </a:lnSpc>
            </a:pPr>
            <a:endParaRPr lang="en-GB" sz="1100" b="0" strike="noStrike" spc="-1" dirty="0">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8"/>
                                        </p:tgtEl>
                                        <p:attrNameLst>
                                          <p:attrName>style.visibility</p:attrName>
                                        </p:attrNameLst>
                                      </p:cBhvr>
                                      <p:to>
                                        <p:strVal val="visible"/>
                                      </p:to>
                                    </p:set>
                                    <p:animEffect transition="in" filter="wipe(down)">
                                      <p:cBhvr additive="repl">
                                        <p:cTn id="7" dur="500"/>
                                        <p:tgtEl>
                                          <p:spTgt spid="6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71"/>
                                        </p:tgtEl>
                                        <p:attrNameLst>
                                          <p:attrName>style.visibility</p:attrName>
                                        </p:attrNameLst>
                                      </p:cBhvr>
                                      <p:to>
                                        <p:strVal val="visible"/>
                                      </p:to>
                                    </p:set>
                                    <p:animEffect transition="in" filter="wipe(down)">
                                      <p:cBhvr additive="repl">
                                        <p:cTn id="12" dur="500"/>
                                        <p:tgtEl>
                                          <p:spTgt spid="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 name="CustomShape 1"/>
          <p:cNvSpPr/>
          <p:nvPr/>
        </p:nvSpPr>
        <p:spPr>
          <a:xfrm>
            <a:off x="147240" y="97920"/>
            <a:ext cx="3268800" cy="10919484"/>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100" b="1" u="sng" strike="noStrike" spc="-1" dirty="0">
                <a:solidFill>
                  <a:srgbClr val="7030A0"/>
                </a:solidFill>
                <a:uFillTx/>
                <a:latin typeface="Arial"/>
                <a:ea typeface="Calibri"/>
              </a:rPr>
              <a:t>Measurement of event worth:</a:t>
            </a:r>
            <a:r>
              <a:rPr lang="en-GB" sz="1100" b="0" strike="noStrike" spc="-1" dirty="0">
                <a:solidFill>
                  <a:srgbClr val="7030A0"/>
                </a:solidFill>
                <a:latin typeface="Arial"/>
                <a:ea typeface="Calibri"/>
              </a:rPr>
              <a:t>On approach to this event being proposed there are ways to measure it’s worth. </a:t>
            </a:r>
            <a:endParaRPr lang="en-GB" sz="1100" b="0" strike="noStrike" spc="-1" dirty="0">
              <a:solidFill>
                <a:srgbClr val="7030A0"/>
              </a:solidFill>
              <a:latin typeface="Arial"/>
            </a:endParaRPr>
          </a:p>
          <a:p>
            <a:pPr algn="just">
              <a:lnSpc>
                <a:spcPct val="100000"/>
              </a:lnSpc>
              <a:spcAft>
                <a:spcPts val="799"/>
              </a:spcAft>
            </a:pPr>
            <a:r>
              <a:rPr lang="en-GB" sz="1050" b="1" u="sng" strike="noStrike" spc="-1" dirty="0">
                <a:solidFill>
                  <a:srgbClr val="7030A0"/>
                </a:solidFill>
                <a:uFillTx/>
                <a:latin typeface="Arial"/>
                <a:ea typeface="Calibri"/>
              </a:rPr>
              <a:t>Firstly through- Sponsorship potential value: Other</a:t>
            </a:r>
            <a:r>
              <a:rPr lang="en-GB" sz="1050" b="0" strike="noStrike" spc="-1" dirty="0">
                <a:solidFill>
                  <a:srgbClr val="7030A0"/>
                </a:solidFill>
                <a:latin typeface="Arial"/>
                <a:ea typeface="Calibri"/>
              </a:rPr>
              <a:t> Sponsorships of the event will provide financial support to aid the success of the event. </a:t>
            </a:r>
            <a:r>
              <a:rPr lang="en-GB" sz="750" b="0" strike="noStrike" spc="-1" dirty="0">
                <a:solidFill>
                  <a:srgbClr val="7030A0"/>
                </a:solidFill>
                <a:latin typeface="Arial"/>
                <a:ea typeface="Calibri"/>
              </a:rPr>
              <a:t>(Bowdin et al, 2012)</a:t>
            </a:r>
            <a:endParaRPr lang="en-GB" sz="750" spc="-1" dirty="0">
              <a:solidFill>
                <a:srgbClr val="7030A0"/>
              </a:solidFill>
              <a:latin typeface="Arial"/>
            </a:endParaRPr>
          </a:p>
          <a:p>
            <a:pPr algn="just">
              <a:lnSpc>
                <a:spcPct val="100000"/>
              </a:lnSpc>
              <a:spcAft>
                <a:spcPts val="799"/>
              </a:spcAft>
            </a:pPr>
            <a:r>
              <a:rPr lang="en-GB" sz="1100" b="1" u="sng" strike="noStrike" spc="-1" dirty="0">
                <a:solidFill>
                  <a:srgbClr val="7030A0"/>
                </a:solidFill>
                <a:uFillTx/>
                <a:latin typeface="Arial"/>
                <a:ea typeface="Calibri"/>
              </a:rPr>
              <a:t>Secondly through-The media Value: </a:t>
            </a:r>
            <a:r>
              <a:rPr lang="en-GB" sz="1100" b="0" strike="noStrike" spc="-1" dirty="0">
                <a:solidFill>
                  <a:srgbClr val="7030A0"/>
                </a:solidFill>
                <a:latin typeface="Arial"/>
                <a:ea typeface="Calibri"/>
              </a:rPr>
              <a:t>of advertising opportunities/media coverage is crucial because they can significantly enhance consumer engagement/brand visibility.</a:t>
            </a:r>
            <a:endParaRPr lang="en-GB" sz="1100" b="0" strike="noStrike" spc="-1" dirty="0">
              <a:solidFill>
                <a:srgbClr val="7030A0"/>
              </a:solidFill>
              <a:latin typeface="Arial"/>
            </a:endParaRPr>
          </a:p>
          <a:p>
            <a:pPr marL="457200">
              <a:lnSpc>
                <a:spcPct val="100000"/>
              </a:lnSpc>
              <a:spcAft>
                <a:spcPts val="799"/>
              </a:spcAft>
            </a:pPr>
            <a:r>
              <a:rPr lang="en-GB" sz="1100" b="1" u="sng" strike="noStrike" spc="-1" dirty="0">
                <a:solidFill>
                  <a:srgbClr val="7030A0"/>
                </a:solidFill>
                <a:uFillTx/>
                <a:latin typeface="Arial"/>
                <a:ea typeface="Calibri"/>
              </a:rPr>
              <a:t>Thirdly  through- Psychological benefits</a:t>
            </a:r>
            <a:r>
              <a:rPr lang="en-GB" sz="1100" spc="-1" dirty="0">
                <a:solidFill>
                  <a:srgbClr val="7030A0"/>
                </a:solidFill>
                <a:latin typeface="Arial"/>
                <a:ea typeface="Calibri"/>
              </a:rPr>
              <a:t>: t</a:t>
            </a:r>
            <a:r>
              <a:rPr lang="en-GB" sz="1100" b="0" strike="noStrike" spc="-1" dirty="0">
                <a:solidFill>
                  <a:srgbClr val="7030A0"/>
                </a:solidFill>
                <a:latin typeface="Arial"/>
                <a:ea typeface="Calibri"/>
              </a:rPr>
              <a:t>hese include-the impact of the event on the host community, which goes beyond monetary considerations to encompass the event’s desirability and its overall significance to the well-being of the community.  </a:t>
            </a:r>
            <a:endParaRPr lang="en-GB" sz="1100" b="0" strike="noStrike" spc="-1" dirty="0">
              <a:solidFill>
                <a:srgbClr val="7030A0"/>
              </a:solidFill>
              <a:latin typeface="Arial"/>
            </a:endParaRPr>
          </a:p>
          <a:p>
            <a:pPr marL="457200">
              <a:lnSpc>
                <a:spcPct val="100000"/>
              </a:lnSpc>
              <a:spcAft>
                <a:spcPts val="799"/>
              </a:spcAft>
            </a:pPr>
            <a:r>
              <a:rPr lang="en-GB" sz="1100" b="0" strike="noStrike" spc="-1" dirty="0">
                <a:solidFill>
                  <a:srgbClr val="000000"/>
                </a:solidFill>
                <a:latin typeface="Arial"/>
                <a:ea typeface="Calibri"/>
              </a:rPr>
              <a:t>-On The Basis of the information on further funding been needed initially,  more research has been looked into at other companies who are also passionate  for change and focused on sustainability. From this we will be looking into working alongside TED Restaurants &amp; Swag Pack. </a:t>
            </a:r>
            <a:r>
              <a:rPr lang="en-GB" sz="1100" b="0" strike="noStrike" spc="-1" dirty="0">
                <a:solidFill>
                  <a:schemeClr val="accent2"/>
                </a:solidFill>
                <a:latin typeface="Arial"/>
                <a:ea typeface="Calibri"/>
              </a:rPr>
              <a:t>The first sponsor TED Restaurants who are advocates for sustainability/environmentally friendly dining experience in King Cross London. They will sponsor towards the catering of the event. Owner of the restaurant Jamie Grainger Smith will also be a speaker of the topic of recycling consumable goods.(Ted Restaurants.co.uk, 2024</a:t>
            </a:r>
            <a:endParaRPr lang="en-GB" sz="1100" b="0" strike="noStrike" spc="-1" dirty="0">
              <a:solidFill>
                <a:schemeClr val="accent2"/>
              </a:solidFill>
              <a:latin typeface="Arial"/>
            </a:endParaRPr>
          </a:p>
          <a:p>
            <a:pPr marL="457200">
              <a:lnSpc>
                <a:spcPct val="100000"/>
              </a:lnSpc>
              <a:spcAft>
                <a:spcPts val="799"/>
              </a:spcAft>
            </a:pPr>
            <a:r>
              <a:rPr lang="en-GB" sz="1050" b="0" strike="noStrike" spc="-1" dirty="0">
                <a:solidFill>
                  <a:srgbClr val="C00000"/>
                </a:solidFill>
                <a:latin typeface="Arial"/>
                <a:ea typeface="NSimSun"/>
              </a:rPr>
              <a:t>The 2</a:t>
            </a:r>
            <a:r>
              <a:rPr lang="en-GB" sz="1050" b="0" strike="noStrike" spc="-1" baseline="30000" dirty="0">
                <a:solidFill>
                  <a:srgbClr val="C00000"/>
                </a:solidFill>
                <a:latin typeface="Arial"/>
                <a:ea typeface="NSimSun"/>
              </a:rPr>
              <a:t>nd</a:t>
            </a:r>
            <a:r>
              <a:rPr lang="en-GB" sz="1050" b="0" strike="noStrike" spc="-1" dirty="0">
                <a:solidFill>
                  <a:srgbClr val="C00000"/>
                </a:solidFill>
                <a:latin typeface="Arial"/>
                <a:ea typeface="NSimSun"/>
              </a:rPr>
              <a:t> sponsor Swag-Pack was co-founded by Joel Dalton &amp; Simon Drury- they are advocates for the creation of sustainable  re-usable/recyclable products-they will help sponsor towards the merchandise products. Joel Dalton will also be carrying out activities–for the advantages of being sustainable-lifelong product swaps you can contribute towards being more</a:t>
            </a:r>
            <a:r>
              <a:rPr lang="en-GB" sz="1050" spc="-1" dirty="0">
                <a:solidFill>
                  <a:srgbClr val="C00000"/>
                </a:solidFill>
                <a:latin typeface="Arial"/>
                <a:ea typeface="NSimSun"/>
              </a:rPr>
              <a:t> sustainable.</a:t>
            </a:r>
            <a:r>
              <a:rPr lang="en-GB" sz="1050" b="0" strike="noStrike" spc="-1" dirty="0">
                <a:solidFill>
                  <a:srgbClr val="C00000"/>
                </a:solidFill>
                <a:latin typeface="Arial"/>
                <a:ea typeface="NSimSun"/>
              </a:rPr>
              <a:t> </a:t>
            </a:r>
            <a:r>
              <a:rPr lang="en-GB" sz="1050" b="0" strike="noStrike" spc="-1" dirty="0">
                <a:solidFill>
                  <a:srgbClr val="000000"/>
                </a:solidFill>
                <a:latin typeface="Arial"/>
                <a:ea typeface="NSimSun"/>
              </a:rPr>
              <a:t>environmentally friendly. </a:t>
            </a:r>
            <a:r>
              <a:rPr lang="en-GB" sz="750" b="0" strike="noStrike" spc="-1" dirty="0">
                <a:solidFill>
                  <a:srgbClr val="000000"/>
                </a:solidFill>
                <a:latin typeface="Arial"/>
                <a:ea typeface="NSimSun"/>
              </a:rPr>
              <a:t>(Swag-Pack.com, 2024)</a:t>
            </a:r>
            <a:endParaRPr lang="en-GB" sz="750" b="0" strike="noStrike" spc="-1" dirty="0">
              <a:latin typeface="Arial"/>
            </a:endParaRPr>
          </a:p>
          <a:p>
            <a:pPr marL="457200" algn="just">
              <a:lnSpc>
                <a:spcPct val="100000"/>
              </a:lnSpc>
            </a:pPr>
            <a:r>
              <a:rPr lang="en-GB" sz="750" b="0" strike="noStrike" spc="-1" dirty="0">
                <a:solidFill>
                  <a:srgbClr val="000000"/>
                </a:solidFill>
                <a:latin typeface="Arial"/>
                <a:ea typeface="NSimSun"/>
              </a:rPr>
              <a:t>-For sponsors, the anticipated outcome from their involvement in the event includes heightened brand visibility and an increase in sales response. </a:t>
            </a:r>
            <a:endParaRPr lang="en-GB" sz="750" b="0" strike="noStrike" spc="-1" dirty="0">
              <a:latin typeface="Arial"/>
            </a:endParaRPr>
          </a:p>
          <a:p>
            <a:pPr marL="457200" algn="just">
              <a:lnSpc>
                <a:spcPct val="100000"/>
              </a:lnSpc>
            </a:pPr>
            <a:r>
              <a:rPr lang="en-GB" sz="750" b="0" strike="noStrike" spc="-1" dirty="0">
                <a:solidFill>
                  <a:srgbClr val="000000"/>
                </a:solidFill>
                <a:latin typeface="Arial"/>
                <a:ea typeface="NSimSun"/>
              </a:rPr>
              <a:t>-However, the sponsor's decision to establish official partnership with the event is not solely driven by these factors: rather it predominantly stems from the desire to be acknowledged for supporting A commendable cause, thereby promoting a more </a:t>
            </a:r>
            <a:r>
              <a:rPr lang="en-GB" sz="750" b="0" strike="noStrike" spc="-1" dirty="0" err="1">
                <a:solidFill>
                  <a:srgbClr val="000000"/>
                </a:solidFill>
                <a:latin typeface="Arial"/>
                <a:ea typeface="NSimSun"/>
              </a:rPr>
              <a:t>favorable</a:t>
            </a:r>
            <a:r>
              <a:rPr lang="en-GB" sz="750" b="0" strike="noStrike" spc="-1" dirty="0">
                <a:solidFill>
                  <a:srgbClr val="000000"/>
                </a:solidFill>
                <a:latin typeface="Arial"/>
                <a:ea typeface="NSimSun"/>
              </a:rPr>
              <a:t> reception among their target audience. Additionally, the advantages of aligning with the positive event extends to fostering an enhanced public perception of their products through promotion across all of the event’s social media platforms and its official website.</a:t>
            </a:r>
            <a:endParaRPr lang="en-GB" sz="750" b="0" strike="noStrike" spc="-1" dirty="0">
              <a:latin typeface="Arial"/>
            </a:endParaRPr>
          </a:p>
          <a:p>
            <a:pPr marL="457200" algn="just">
              <a:lnSpc>
                <a:spcPct val="100000"/>
              </a:lnSpc>
            </a:pPr>
            <a:r>
              <a:rPr lang="en-GB" sz="750" b="0" strike="noStrike" spc="-1" dirty="0">
                <a:solidFill>
                  <a:srgbClr val="000000"/>
                </a:solidFill>
                <a:latin typeface="Arial"/>
                <a:ea typeface="Calibri"/>
              </a:rPr>
              <a:t>-Both sponsors are aware of our selling point, and our customer base to help them get a return on their investment as well.  </a:t>
            </a:r>
            <a:endParaRPr lang="en-GB" sz="750" b="0" strike="noStrike" spc="-1" dirty="0">
              <a:latin typeface="Arial"/>
            </a:endParaRPr>
          </a:p>
          <a:p>
            <a:pPr marL="457200" algn="just">
              <a:lnSpc>
                <a:spcPct val="100000"/>
              </a:lnSpc>
            </a:pPr>
            <a:endParaRPr lang="en-GB" sz="750" b="0" strike="noStrike" spc="-1" dirty="0">
              <a:latin typeface="Arial"/>
            </a:endParaRPr>
          </a:p>
          <a:p>
            <a:pPr marL="457200">
              <a:lnSpc>
                <a:spcPct val="100000"/>
              </a:lnSpc>
              <a:spcAft>
                <a:spcPts val="799"/>
              </a:spcAft>
            </a:pPr>
            <a:endParaRPr lang="en-GB" sz="750" b="0" strike="noStrike" spc="-1" dirty="0">
              <a:latin typeface="Arial"/>
            </a:endParaRPr>
          </a:p>
          <a:p>
            <a:pPr marL="457200">
              <a:lnSpc>
                <a:spcPct val="100000"/>
              </a:lnSpc>
              <a:spcAft>
                <a:spcPts val="799"/>
              </a:spcAft>
            </a:pPr>
            <a:endParaRPr lang="en-GB" sz="750" b="0" strike="noStrike" spc="-1" dirty="0">
              <a:latin typeface="Arial"/>
            </a:endParaRPr>
          </a:p>
          <a:p>
            <a:pPr marL="457200" algn="just">
              <a:lnSpc>
                <a:spcPct val="100000"/>
              </a:lnSpc>
              <a:spcAft>
                <a:spcPts val="799"/>
              </a:spcAft>
            </a:pPr>
            <a:endParaRPr lang="en-GB" sz="750" b="0" strike="noStrike" spc="-1" dirty="0">
              <a:latin typeface="Arial"/>
            </a:endParaRPr>
          </a:p>
          <a:p>
            <a:pPr marL="457200" algn="just">
              <a:lnSpc>
                <a:spcPct val="100000"/>
              </a:lnSpc>
              <a:spcAft>
                <a:spcPts val="799"/>
              </a:spcAft>
            </a:pPr>
            <a:r>
              <a:rPr lang="en-GB" sz="750" b="0" strike="noStrike" spc="-1" dirty="0">
                <a:solidFill>
                  <a:srgbClr val="000000"/>
                </a:solidFill>
                <a:latin typeface="Arial"/>
                <a:ea typeface="Calibri"/>
              </a:rPr>
              <a:t>  </a:t>
            </a:r>
            <a:endParaRPr lang="en-GB" sz="750" b="0" strike="noStrike" spc="-1" dirty="0">
              <a:latin typeface="Arial"/>
            </a:endParaRPr>
          </a:p>
          <a:p>
            <a:pPr marL="457200" algn="just">
              <a:lnSpc>
                <a:spcPct val="100000"/>
              </a:lnSpc>
              <a:spcAft>
                <a:spcPts val="799"/>
              </a:spcAft>
            </a:pPr>
            <a:endParaRPr lang="en-GB" sz="750" b="0" strike="noStrike" spc="-1" dirty="0">
              <a:latin typeface="Arial"/>
            </a:endParaRPr>
          </a:p>
          <a:p>
            <a:pPr marL="457200">
              <a:lnSpc>
                <a:spcPct val="100000"/>
              </a:lnSpc>
            </a:pPr>
            <a:endParaRPr lang="en-GB" sz="750" b="0" strike="noStrike" spc="-1" dirty="0">
              <a:latin typeface="Arial"/>
            </a:endParaRPr>
          </a:p>
        </p:txBody>
      </p:sp>
      <p:pic>
        <p:nvPicPr>
          <p:cNvPr id="80" name="Picture 2"/>
          <p:cNvPicPr/>
          <p:nvPr/>
        </p:nvPicPr>
        <p:blipFill>
          <a:blip r:embed="rId3"/>
          <a:stretch/>
        </p:blipFill>
        <p:spPr>
          <a:xfrm>
            <a:off x="0" y="2153520"/>
            <a:ext cx="600840" cy="2082600"/>
          </a:xfrm>
          <a:prstGeom prst="rect">
            <a:avLst/>
          </a:prstGeom>
          <a:ln>
            <a:noFill/>
          </a:ln>
        </p:spPr>
      </p:pic>
      <p:pic>
        <p:nvPicPr>
          <p:cNvPr id="81" name="Picture 6"/>
          <p:cNvPicPr/>
          <p:nvPr/>
        </p:nvPicPr>
        <p:blipFill>
          <a:blip r:embed="rId4"/>
          <a:stretch/>
        </p:blipFill>
        <p:spPr>
          <a:xfrm>
            <a:off x="8470080" y="6112440"/>
            <a:ext cx="1609560" cy="1446480"/>
          </a:xfrm>
          <a:prstGeom prst="rect">
            <a:avLst/>
          </a:prstGeom>
          <a:ln>
            <a:noFill/>
          </a:ln>
        </p:spPr>
      </p:pic>
      <p:sp>
        <p:nvSpPr>
          <p:cNvPr id="82" name="CustomShape 2"/>
          <p:cNvSpPr/>
          <p:nvPr/>
        </p:nvSpPr>
        <p:spPr>
          <a:xfrm>
            <a:off x="8015955" y="7390080"/>
            <a:ext cx="3607725" cy="244767"/>
          </a:xfrm>
          <a:prstGeom prst="rect">
            <a:avLst/>
          </a:prstGeom>
          <a:noFill/>
          <a:ln>
            <a:noFill/>
          </a:ln>
        </p:spPr>
        <p:style>
          <a:lnRef idx="0">
            <a:scrgbClr r="0" g="0" b="0"/>
          </a:lnRef>
          <a:fillRef idx="0">
            <a:scrgbClr r="0" g="0" b="0"/>
          </a:fillRef>
          <a:effectRef idx="0">
            <a:scrgbClr r="0" g="0" b="0"/>
          </a:effectRef>
          <a:fontRef idx="minor"/>
        </p:style>
        <p:txBody>
          <a:bodyPr wrap="square" lIns="90000" tIns="45000" rIns="90000" bIns="45000">
            <a:spAutoFit/>
          </a:bodyPr>
          <a:lstStyle/>
          <a:p>
            <a:pPr>
              <a:lnSpc>
                <a:spcPct val="100000"/>
              </a:lnSpc>
            </a:pPr>
            <a:r>
              <a:rPr lang="en-GB" sz="1000" b="1" strike="noStrike" spc="-1" dirty="0">
                <a:solidFill>
                  <a:srgbClr val="000000"/>
                </a:solidFill>
                <a:latin typeface="Arial"/>
                <a:ea typeface="Calibri"/>
              </a:rPr>
              <a:t>(Ted Restaurants.co.uk, 2024</a:t>
            </a:r>
            <a:endParaRPr lang="en-GB" sz="1000" b="1" strike="noStrike" spc="-1" dirty="0">
              <a:latin typeface="Arial"/>
            </a:endParaRPr>
          </a:p>
        </p:txBody>
      </p:sp>
      <p:pic>
        <p:nvPicPr>
          <p:cNvPr id="83" name="Picture 8"/>
          <p:cNvPicPr/>
          <p:nvPr/>
        </p:nvPicPr>
        <p:blipFill>
          <a:blip r:embed="rId5"/>
          <a:stretch/>
        </p:blipFill>
        <p:spPr>
          <a:xfrm>
            <a:off x="0" y="4403520"/>
            <a:ext cx="600840" cy="1527120"/>
          </a:xfrm>
          <a:prstGeom prst="rect">
            <a:avLst/>
          </a:prstGeom>
          <a:ln>
            <a:noFill/>
          </a:ln>
        </p:spPr>
      </p:pic>
      <p:pic>
        <p:nvPicPr>
          <p:cNvPr id="84" name="Picture 12"/>
          <p:cNvPicPr/>
          <p:nvPr/>
        </p:nvPicPr>
        <p:blipFill>
          <a:blip r:embed="rId6"/>
          <a:stretch/>
        </p:blipFill>
        <p:spPr>
          <a:xfrm>
            <a:off x="8470080" y="4597920"/>
            <a:ext cx="1799640" cy="1463400"/>
          </a:xfrm>
          <a:prstGeom prst="rect">
            <a:avLst/>
          </a:prstGeom>
          <a:ln>
            <a:noFill/>
          </a:ln>
        </p:spPr>
      </p:pic>
      <p:sp>
        <p:nvSpPr>
          <p:cNvPr id="85" name="CustomShape 3"/>
          <p:cNvSpPr/>
          <p:nvPr/>
        </p:nvSpPr>
        <p:spPr>
          <a:xfrm>
            <a:off x="8603640" y="4642560"/>
            <a:ext cx="5641920" cy="21168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marL="457200">
              <a:lnSpc>
                <a:spcPct val="100000"/>
              </a:lnSpc>
              <a:spcAft>
                <a:spcPts val="799"/>
              </a:spcAft>
            </a:pPr>
            <a:r>
              <a:rPr lang="en-GB" sz="800" b="0" strike="noStrike" spc="-1">
                <a:solidFill>
                  <a:srgbClr val="000000"/>
                </a:solidFill>
                <a:latin typeface="Arial"/>
                <a:ea typeface="NSimSun"/>
              </a:rPr>
              <a:t>(Swag-Pack.com, 2024)</a:t>
            </a:r>
            <a:endParaRPr lang="en-GB" sz="800" b="0" strike="noStrike" spc="-1">
              <a:latin typeface="Arial"/>
            </a:endParaRPr>
          </a:p>
        </p:txBody>
      </p:sp>
      <p:sp>
        <p:nvSpPr>
          <p:cNvPr id="86" name="CustomShape 4"/>
          <p:cNvSpPr/>
          <p:nvPr/>
        </p:nvSpPr>
        <p:spPr>
          <a:xfrm>
            <a:off x="3417120" y="97920"/>
            <a:ext cx="3246120" cy="6346438"/>
          </a:xfrm>
          <a:prstGeom prst="rect">
            <a:avLst/>
          </a:prstGeom>
          <a:noFill/>
          <a:ln>
            <a:noFill/>
          </a:ln>
        </p:spPr>
        <p:style>
          <a:lnRef idx="0">
            <a:scrgbClr r="0" g="0" b="0"/>
          </a:lnRef>
          <a:fillRef idx="0">
            <a:scrgbClr r="0" g="0" b="0"/>
          </a:fillRef>
          <a:effectRef idx="0">
            <a:scrgbClr r="0" g="0" b="0"/>
          </a:effectRef>
          <a:fontRef idx="minor"/>
        </p:style>
        <p:txBody>
          <a:bodyPr wrap="square" lIns="90000" tIns="45000" rIns="90000" bIns="45000">
            <a:spAutoFit/>
          </a:bodyPr>
          <a:lstStyle/>
          <a:p>
            <a:pPr>
              <a:lnSpc>
                <a:spcPct val="100000"/>
              </a:lnSpc>
            </a:pPr>
            <a:r>
              <a:rPr lang="en-GB" sz="1050" b="1" u="sng" strike="noStrike" spc="-1" dirty="0">
                <a:solidFill>
                  <a:srgbClr val="0070C0"/>
                </a:solidFill>
                <a:uFillTx/>
                <a:latin typeface="Arial"/>
                <a:ea typeface="Times New Roman"/>
              </a:rPr>
              <a:t>The value of Multiple perspectives</a:t>
            </a:r>
            <a:r>
              <a:rPr lang="en-GB" sz="1050" b="0" strike="noStrike" spc="-1" dirty="0">
                <a:solidFill>
                  <a:srgbClr val="0070C0"/>
                </a:solidFill>
                <a:latin typeface="Arial"/>
                <a:ea typeface="Times New Roman"/>
              </a:rPr>
              <a:t>:This is done through the analysis of a multi stakeholder strategy</a:t>
            </a:r>
            <a:r>
              <a:rPr lang="en-GB" sz="1050" spc="-1" dirty="0">
                <a:solidFill>
                  <a:srgbClr val="0070C0"/>
                </a:solidFill>
                <a:latin typeface="Arial"/>
                <a:ea typeface="Times New Roman"/>
              </a:rPr>
              <a:t>-m</a:t>
            </a:r>
            <a:r>
              <a:rPr lang="en-GB" sz="1050" b="0" strike="noStrike" spc="-1" dirty="0">
                <a:solidFill>
                  <a:srgbClr val="0070C0"/>
                </a:solidFill>
                <a:latin typeface="Arial"/>
                <a:ea typeface="Times New Roman"/>
              </a:rPr>
              <a:t>anaging stakeholders is a crucial responsibility for event managers. In the case of large public events-there can be over 70 stakeholders, making it a vital aspect of event team management.(Bowdin, 2011)</a:t>
            </a:r>
            <a:endParaRPr lang="en-GB" sz="1050" b="0" strike="noStrike" spc="-1" dirty="0">
              <a:solidFill>
                <a:srgbClr val="0070C0"/>
              </a:solidFill>
              <a:latin typeface="Arial"/>
            </a:endParaRPr>
          </a:p>
          <a:p>
            <a:pPr algn="just">
              <a:lnSpc>
                <a:spcPct val="100000"/>
              </a:lnSpc>
              <a:spcAft>
                <a:spcPts val="799"/>
              </a:spcAft>
            </a:pPr>
            <a:r>
              <a:rPr lang="en-GB" sz="1050" b="0" strike="noStrike" spc="-1" dirty="0">
                <a:solidFill>
                  <a:srgbClr val="0070C0"/>
                </a:solidFill>
                <a:latin typeface="Arial"/>
                <a:ea typeface="Times New Roman"/>
              </a:rPr>
              <a:t>-Major stakeholders will include the host organisation staging the event-which in this case is London Borough Council of Tower Hamlet and the host community which for our event BMA house &amp; also </a:t>
            </a:r>
            <a:r>
              <a:rPr lang="en-GB" sz="1050" spc="-1" dirty="0">
                <a:solidFill>
                  <a:srgbClr val="0070C0"/>
                </a:solidFill>
                <a:latin typeface="Arial"/>
                <a:ea typeface="Times New Roman"/>
              </a:rPr>
              <a:t>businesses and people from </a:t>
            </a:r>
            <a:r>
              <a:rPr lang="en-GB" sz="1050" b="0" strike="noStrike" spc="-1" dirty="0">
                <a:solidFill>
                  <a:srgbClr val="0070C0"/>
                </a:solidFill>
                <a:latin typeface="Arial"/>
                <a:ea typeface="Times New Roman"/>
              </a:rPr>
              <a:t>local/national community</a:t>
            </a:r>
            <a:r>
              <a:rPr lang="en-GB" sz="1050" spc="-1" dirty="0">
                <a:solidFill>
                  <a:srgbClr val="0070C0"/>
                </a:solidFill>
                <a:latin typeface="Arial"/>
                <a:ea typeface="Times New Roman"/>
              </a:rPr>
              <a:t>,</a:t>
            </a:r>
            <a:r>
              <a:rPr lang="en-GB" sz="1050" b="0" strike="noStrike" spc="-1" dirty="0">
                <a:solidFill>
                  <a:srgbClr val="0070C0"/>
                </a:solidFill>
                <a:latin typeface="Arial"/>
                <a:ea typeface="Times New Roman"/>
              </a:rPr>
              <a:t> we will also be looking into including other various public authorities whose support will be needed. Involving internal/external stakeholders such as the board of directors/committee/staff and audience/guests and external stakeholders such as media and government authorities, potential attendees/participants, people from the local community  as well as volunteers etc. All of these points is a crucial way to measure this events worth</a:t>
            </a:r>
            <a:r>
              <a:rPr lang="en-GB" sz="1050" b="0" strike="noStrike" spc="-1" dirty="0">
                <a:solidFill>
                  <a:srgbClr val="000000"/>
                </a:solidFill>
                <a:latin typeface="Arial"/>
                <a:ea typeface="Times New Roman"/>
              </a:rPr>
              <a:t>. </a:t>
            </a:r>
            <a:r>
              <a:rPr lang="en-GB" sz="1050" b="1" u="sng" strike="noStrike" spc="-1" dirty="0">
                <a:solidFill>
                  <a:srgbClr val="C00000"/>
                </a:solidFill>
                <a:uFillTx/>
                <a:latin typeface="Arial"/>
                <a:ea typeface="Times New Roman"/>
              </a:rPr>
              <a:t>The Media</a:t>
            </a:r>
            <a:r>
              <a:rPr lang="en-GB" sz="1050" b="0" strike="noStrike" spc="-1" dirty="0">
                <a:solidFill>
                  <a:srgbClr val="C00000"/>
                </a:solidFill>
                <a:latin typeface="Arial"/>
                <a:ea typeface="Times New Roman"/>
              </a:rPr>
              <a:t>- have a vital responsibility in raising awareness/educating people/communities and society as a whole about sustainable development. </a:t>
            </a:r>
            <a:r>
              <a:rPr lang="en-GB" sz="1050" spc="-1" dirty="0">
                <a:solidFill>
                  <a:srgbClr val="C00000"/>
                </a:solidFill>
                <a:latin typeface="Arial"/>
                <a:ea typeface="Times New Roman"/>
              </a:rPr>
              <a:t>(</a:t>
            </a:r>
            <a:r>
              <a:rPr lang="en-GB" sz="1050" b="0" strike="noStrike" spc="-1" dirty="0">
                <a:solidFill>
                  <a:srgbClr val="C00000"/>
                </a:solidFill>
                <a:latin typeface="Arial"/>
                <a:ea typeface="Times New Roman"/>
              </a:rPr>
              <a:t>O'Toole, W. 2011 p215).</a:t>
            </a:r>
            <a:endParaRPr lang="en-GB" sz="1050" b="0" strike="noStrike" spc="-1" dirty="0">
              <a:solidFill>
                <a:srgbClr val="C00000"/>
              </a:solidFill>
              <a:latin typeface="Arial"/>
            </a:endParaRPr>
          </a:p>
          <a:p>
            <a:pPr algn="just">
              <a:lnSpc>
                <a:spcPct val="100000"/>
              </a:lnSpc>
              <a:spcAft>
                <a:spcPts val="799"/>
              </a:spcAft>
            </a:pPr>
            <a:endParaRPr lang="en-GB" sz="1050" b="0" strike="noStrike" spc="-1" dirty="0">
              <a:latin typeface="Arial"/>
            </a:endParaRPr>
          </a:p>
          <a:p>
            <a:pPr algn="just">
              <a:lnSpc>
                <a:spcPct val="100000"/>
              </a:lnSpc>
              <a:spcAft>
                <a:spcPts val="799"/>
              </a:spcAft>
            </a:pPr>
            <a:endParaRPr lang="en-GB" sz="1050" b="0" strike="noStrike" spc="-1" dirty="0">
              <a:latin typeface="Arial"/>
            </a:endParaRPr>
          </a:p>
          <a:p>
            <a:pPr algn="just">
              <a:lnSpc>
                <a:spcPct val="100000"/>
              </a:lnSpc>
              <a:spcAft>
                <a:spcPts val="799"/>
              </a:spcAft>
            </a:pPr>
            <a:endParaRPr lang="en-GB" sz="1050" spc="-1" dirty="0">
              <a:latin typeface="Arial"/>
            </a:endParaRPr>
          </a:p>
          <a:p>
            <a:pPr algn="just">
              <a:lnSpc>
                <a:spcPct val="100000"/>
              </a:lnSpc>
              <a:spcAft>
                <a:spcPts val="799"/>
              </a:spcAft>
            </a:pPr>
            <a:endParaRPr lang="en-GB" sz="1050" b="0" strike="noStrike" spc="-1" dirty="0">
              <a:latin typeface="Arial"/>
            </a:endParaRPr>
          </a:p>
          <a:p>
            <a:pPr algn="just">
              <a:lnSpc>
                <a:spcPct val="100000"/>
              </a:lnSpc>
              <a:spcAft>
                <a:spcPts val="799"/>
              </a:spcAft>
            </a:pPr>
            <a:endParaRPr lang="en-GB" sz="1050" spc="-1" dirty="0">
              <a:latin typeface="Arial"/>
            </a:endParaRPr>
          </a:p>
          <a:p>
            <a:pPr algn="just">
              <a:lnSpc>
                <a:spcPct val="100000"/>
              </a:lnSpc>
              <a:spcAft>
                <a:spcPts val="799"/>
              </a:spcAft>
            </a:pPr>
            <a:endParaRPr lang="en-GB" sz="1050" b="0" strike="noStrike" spc="-1" dirty="0">
              <a:latin typeface="Arial"/>
            </a:endParaRPr>
          </a:p>
          <a:p>
            <a:pPr algn="just">
              <a:lnSpc>
                <a:spcPct val="100000"/>
              </a:lnSpc>
              <a:spcAft>
                <a:spcPts val="799"/>
              </a:spcAft>
            </a:pPr>
            <a:endParaRPr lang="en-GB" sz="1050" b="0" strike="noStrike" spc="-1" dirty="0">
              <a:latin typeface="Arial"/>
            </a:endParaRPr>
          </a:p>
          <a:p>
            <a:pPr algn="just">
              <a:lnSpc>
                <a:spcPct val="100000"/>
              </a:lnSpc>
              <a:spcAft>
                <a:spcPts val="799"/>
              </a:spcAft>
            </a:pPr>
            <a:endParaRPr lang="en-GB" sz="1050" b="0" strike="noStrike" spc="-1" dirty="0">
              <a:latin typeface="Arial"/>
            </a:endParaRPr>
          </a:p>
          <a:p>
            <a:pPr>
              <a:lnSpc>
                <a:spcPct val="100000"/>
              </a:lnSpc>
            </a:pPr>
            <a:endParaRPr lang="en-GB" sz="1050" b="0" strike="noStrike" spc="-1" dirty="0">
              <a:latin typeface="Arial"/>
            </a:endParaRPr>
          </a:p>
        </p:txBody>
      </p:sp>
      <p:sp>
        <p:nvSpPr>
          <p:cNvPr id="87" name="Line 5"/>
          <p:cNvSpPr/>
          <p:nvPr/>
        </p:nvSpPr>
        <p:spPr>
          <a:xfrm>
            <a:off x="3416760" y="0"/>
            <a:ext cx="360" cy="6184080"/>
          </a:xfrm>
          <a:prstGeom prst="line">
            <a:avLst/>
          </a:prstGeom>
          <a:ln>
            <a:solidFill>
              <a:srgbClr val="8DC121"/>
            </a:solidFill>
            <a:round/>
          </a:ln>
        </p:spPr>
        <p:style>
          <a:lnRef idx="1">
            <a:schemeClr val="accent1"/>
          </a:lnRef>
          <a:fillRef idx="0">
            <a:schemeClr val="accent1"/>
          </a:fillRef>
          <a:effectRef idx="0">
            <a:schemeClr val="accent1"/>
          </a:effectRef>
          <a:fontRef idx="minor"/>
        </p:style>
        <p:txBody>
          <a:bodyPr/>
          <a:lstStyle/>
          <a:p>
            <a:endParaRPr lang="en-GB"/>
          </a:p>
        </p:txBody>
      </p:sp>
      <p:sp>
        <p:nvSpPr>
          <p:cNvPr id="88" name="CustomShape 6"/>
          <p:cNvSpPr/>
          <p:nvPr/>
        </p:nvSpPr>
        <p:spPr>
          <a:xfrm>
            <a:off x="3417120" y="3415680"/>
            <a:ext cx="3246120" cy="4576722"/>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gn="just">
              <a:lnSpc>
                <a:spcPct val="100000"/>
              </a:lnSpc>
            </a:pPr>
            <a:endParaRPr lang="en-GB" sz="750" b="0" strike="noStrike" spc="-1" dirty="0">
              <a:solidFill>
                <a:srgbClr val="7030A0"/>
              </a:solidFill>
              <a:latin typeface="Arial"/>
              <a:ea typeface="Calibri"/>
            </a:endParaRPr>
          </a:p>
          <a:p>
            <a:pPr algn="just">
              <a:lnSpc>
                <a:spcPct val="100000"/>
              </a:lnSpc>
            </a:pPr>
            <a:endParaRPr lang="en-GB" sz="750" spc="-1" dirty="0">
              <a:solidFill>
                <a:srgbClr val="7030A0"/>
              </a:solidFill>
              <a:latin typeface="Arial"/>
              <a:ea typeface="Calibri"/>
            </a:endParaRPr>
          </a:p>
          <a:p>
            <a:pPr algn="just">
              <a:lnSpc>
                <a:spcPct val="100000"/>
              </a:lnSpc>
            </a:pPr>
            <a:endParaRPr lang="en-GB" sz="750" b="0" strike="noStrike" spc="-1" dirty="0">
              <a:solidFill>
                <a:srgbClr val="7030A0"/>
              </a:solidFill>
              <a:latin typeface="Arial"/>
              <a:ea typeface="Calibri"/>
            </a:endParaRPr>
          </a:p>
          <a:p>
            <a:pPr algn="just">
              <a:lnSpc>
                <a:spcPct val="100000"/>
              </a:lnSpc>
            </a:pPr>
            <a:endParaRPr lang="en-GB" sz="750" spc="-1" dirty="0">
              <a:solidFill>
                <a:srgbClr val="7030A0"/>
              </a:solidFill>
              <a:latin typeface="Arial"/>
              <a:ea typeface="Calibri"/>
            </a:endParaRPr>
          </a:p>
          <a:p>
            <a:pPr algn="just">
              <a:lnSpc>
                <a:spcPct val="100000"/>
              </a:lnSpc>
            </a:pPr>
            <a:endParaRPr lang="en-GB" sz="1050" b="0" strike="noStrike" spc="-1" dirty="0">
              <a:solidFill>
                <a:srgbClr val="7030A0"/>
              </a:solidFill>
              <a:latin typeface="Arial"/>
              <a:ea typeface="Calibri"/>
            </a:endParaRPr>
          </a:p>
          <a:p>
            <a:pPr algn="just">
              <a:lnSpc>
                <a:spcPct val="100000"/>
              </a:lnSpc>
            </a:pPr>
            <a:r>
              <a:rPr lang="en-GB" sz="1050" b="0" strike="noStrike" spc="-1" dirty="0">
                <a:solidFill>
                  <a:srgbClr val="7030A0"/>
                </a:solidFill>
                <a:latin typeface="Arial"/>
                <a:ea typeface="Calibri"/>
              </a:rPr>
              <a:t>The East London Advertiser is committed to providing comprehensive coverage of the region, hence the reason it has been chosen as the main selected media source to cover highlights of this event. (Newsquest Media Group Ltd, 2024)</a:t>
            </a:r>
            <a:endParaRPr lang="en-GB" sz="1050" b="0" strike="noStrike" spc="-1" dirty="0">
              <a:solidFill>
                <a:srgbClr val="7030A0"/>
              </a:solidFill>
              <a:latin typeface="Arial"/>
            </a:endParaRPr>
          </a:p>
          <a:p>
            <a:pPr algn="just">
              <a:lnSpc>
                <a:spcPct val="100000"/>
              </a:lnSpc>
            </a:pPr>
            <a:r>
              <a:rPr lang="en-GB" sz="1100" b="1" u="sng" strike="noStrike" spc="-1" dirty="0">
                <a:solidFill>
                  <a:srgbClr val="000000"/>
                </a:solidFill>
                <a:uFillTx/>
                <a:latin typeface="Arial"/>
                <a:ea typeface="Calibri"/>
              </a:rPr>
              <a:t>C0MPETITION:1S THERE A DEMAND FOR THESE TYPES OF EVENTS?</a:t>
            </a:r>
            <a:r>
              <a:rPr lang="en-GB" sz="1100" b="0" strike="noStrike" spc="-1" dirty="0">
                <a:solidFill>
                  <a:srgbClr val="000000"/>
                </a:solidFill>
                <a:latin typeface="Arial"/>
                <a:ea typeface="Calibri"/>
              </a:rPr>
              <a:t> There is a growing emphasis on sustainability environmental consciousness-with a trend towards educating people on these important issues. As a result-the competition to host business events in the sustainable tourism sector has intensified as organisations seek to distinguish themselves in this rapidly growing market. This heightened competition has led to substantial increase in support for bids to host such events as such destinations/landmarks attract investment. </a:t>
            </a:r>
            <a:r>
              <a:rPr lang="en-GB" sz="1050" b="0" strike="noStrike" spc="-1" dirty="0">
                <a:solidFill>
                  <a:srgbClr val="000000"/>
                </a:solidFill>
                <a:latin typeface="Arial"/>
                <a:ea typeface="Calibri"/>
              </a:rPr>
              <a:t>This competition has become crucial for generating economic benefits </a:t>
            </a:r>
            <a:r>
              <a:rPr lang="en-GB" sz="1100" b="0" strike="noStrike" spc="-1" dirty="0">
                <a:solidFill>
                  <a:srgbClr val="000000"/>
                </a:solidFill>
                <a:latin typeface="Arial"/>
                <a:ea typeface="Calibri"/>
              </a:rPr>
              <a:t>associated with hosting these events. (Arcodia.C, 2022,  p23-34)</a:t>
            </a:r>
            <a:endParaRPr lang="en-GB" sz="1100" b="0" strike="noStrike" spc="-1" dirty="0">
              <a:latin typeface="Arial"/>
            </a:endParaRPr>
          </a:p>
          <a:p>
            <a:pPr algn="just">
              <a:lnSpc>
                <a:spcPct val="100000"/>
              </a:lnSpc>
            </a:pPr>
            <a:endParaRPr lang="en-GB" sz="750" b="0" strike="noStrike" spc="-1" dirty="0">
              <a:latin typeface="Arial"/>
            </a:endParaRPr>
          </a:p>
          <a:p>
            <a:pPr algn="just">
              <a:lnSpc>
                <a:spcPct val="100000"/>
              </a:lnSpc>
            </a:pPr>
            <a:endParaRPr lang="en-GB" sz="750" b="0" strike="noStrike" spc="-1" dirty="0">
              <a:latin typeface="Arial"/>
            </a:endParaRPr>
          </a:p>
          <a:p>
            <a:pPr>
              <a:lnSpc>
                <a:spcPct val="100000"/>
              </a:lnSpc>
            </a:pPr>
            <a:endParaRPr lang="en-GB" sz="750" b="0" strike="noStrike" spc="-1" dirty="0">
              <a:latin typeface="Arial"/>
            </a:endParaRPr>
          </a:p>
        </p:txBody>
      </p:sp>
      <p:sp>
        <p:nvSpPr>
          <p:cNvPr id="89" name="CustomShape 7"/>
          <p:cNvSpPr/>
          <p:nvPr/>
        </p:nvSpPr>
        <p:spPr>
          <a:xfrm>
            <a:off x="6592320" y="0"/>
            <a:ext cx="3487680" cy="5417978"/>
          </a:xfrm>
          <a:prstGeom prst="rect">
            <a:avLst/>
          </a:prstGeom>
          <a:noFill/>
          <a:ln>
            <a:noFill/>
          </a:ln>
        </p:spPr>
        <p:style>
          <a:lnRef idx="0">
            <a:scrgbClr r="0" g="0" b="0"/>
          </a:lnRef>
          <a:fillRef idx="0">
            <a:scrgbClr r="0" g="0" b="0"/>
          </a:fillRef>
          <a:effectRef idx="0">
            <a:scrgbClr r="0" g="0" b="0"/>
          </a:effectRef>
          <a:fontRef idx="minor"/>
        </p:style>
        <p:txBody>
          <a:bodyPr wrap="square" lIns="90000" tIns="45000" rIns="90000" bIns="45000">
            <a:spAutoFit/>
          </a:bodyPr>
          <a:lstStyle/>
          <a:p>
            <a:pPr algn="just">
              <a:lnSpc>
                <a:spcPct val="100000"/>
              </a:lnSpc>
              <a:spcAft>
                <a:spcPts val="799"/>
              </a:spcAft>
            </a:pPr>
            <a:r>
              <a:rPr lang="en-GB" sz="1050" b="0" u="sng" strike="noStrike" spc="-1" dirty="0">
                <a:solidFill>
                  <a:srgbClr val="000000"/>
                </a:solidFill>
                <a:uFillTx/>
                <a:latin typeface="Arial"/>
                <a:ea typeface="Calibri"/>
              </a:rPr>
              <a:t>Is there a similar Event Taking place? </a:t>
            </a:r>
            <a:r>
              <a:rPr lang="en-GB" sz="1050" b="0" strike="noStrike" spc="-1" dirty="0">
                <a:solidFill>
                  <a:srgbClr val="000000"/>
                </a:solidFill>
                <a:latin typeface="Arial"/>
                <a:ea typeface="Calibri"/>
              </a:rPr>
              <a:t>The demand is high/the awareness is high/the need of sustainability is a growing concern and action is needed. Therefore-research done shows that there are similar events taking place on the same month back-to-back. Our event has been Scheduled to take place on the 1</a:t>
            </a:r>
            <a:r>
              <a:rPr lang="en-GB" sz="1050" b="0" strike="noStrike" spc="-1" baseline="30000" dirty="0">
                <a:solidFill>
                  <a:srgbClr val="000000"/>
                </a:solidFill>
                <a:latin typeface="Arial"/>
                <a:ea typeface="Calibri"/>
              </a:rPr>
              <a:t>st of</a:t>
            </a:r>
            <a:r>
              <a:rPr lang="en-GB" sz="1050" b="0" strike="noStrike" spc="-1" dirty="0">
                <a:solidFill>
                  <a:srgbClr val="000000"/>
                </a:solidFill>
                <a:latin typeface="Arial"/>
                <a:ea typeface="Calibri"/>
              </a:rPr>
              <a:t> March 2024 TBC. It is more distinctive due to better sustainability actions been applied. Other events taking place around the surrounding area of London on the same month to name a few- these include:</a:t>
            </a:r>
            <a:endParaRPr lang="en-GB" sz="1050" b="0" strike="noStrike" spc="-1" dirty="0">
              <a:latin typeface="Arial"/>
            </a:endParaRPr>
          </a:p>
          <a:p>
            <a:pPr algn="just">
              <a:lnSpc>
                <a:spcPct val="100000"/>
              </a:lnSpc>
              <a:spcAft>
                <a:spcPts val="799"/>
              </a:spcAft>
            </a:pPr>
            <a:r>
              <a:rPr lang="en-GB" sz="1050" b="0" strike="noStrike" spc="-1" dirty="0">
                <a:solidFill>
                  <a:srgbClr val="000000"/>
                </a:solidFill>
                <a:latin typeface="Arial"/>
                <a:ea typeface="Calibri"/>
              </a:rPr>
              <a:t>-Edie24-This event is award winning it made headlines with up to 92% attendees it delivered a positive impact on sustainability this edie24.net, 2024)</a:t>
            </a:r>
            <a:endParaRPr lang="en-GB" sz="1050" b="0" strike="noStrike" spc="-1" dirty="0">
              <a:latin typeface="Arial"/>
            </a:endParaRPr>
          </a:p>
          <a:p>
            <a:pPr algn="just">
              <a:lnSpc>
                <a:spcPct val="100000"/>
              </a:lnSpc>
              <a:spcAft>
                <a:spcPts val="799"/>
              </a:spcAft>
            </a:pPr>
            <a:r>
              <a:rPr lang="en-GB" sz="1050" b="0" strike="noStrike" spc="-1" dirty="0">
                <a:solidFill>
                  <a:srgbClr val="000000"/>
                </a:solidFill>
                <a:latin typeface="Arial"/>
                <a:ea typeface="Calibri"/>
              </a:rPr>
              <a:t>- The Sustainability Fortnight:19</a:t>
            </a:r>
            <a:r>
              <a:rPr lang="en-GB" sz="1050" b="0" strike="noStrike" spc="-1" baseline="30000" dirty="0">
                <a:solidFill>
                  <a:srgbClr val="000000"/>
                </a:solidFill>
                <a:latin typeface="Arial"/>
                <a:ea typeface="Calibri"/>
              </a:rPr>
              <a:t>th</a:t>
            </a:r>
            <a:r>
              <a:rPr lang="en-GB" sz="1050" b="0" strike="noStrike" spc="-1" dirty="0">
                <a:solidFill>
                  <a:srgbClr val="000000"/>
                </a:solidFill>
                <a:latin typeface="Arial"/>
                <a:ea typeface="Calibri"/>
              </a:rPr>
              <a:t> Feb-1</a:t>
            </a:r>
            <a:r>
              <a:rPr lang="en-GB" sz="1050" b="0" strike="noStrike" spc="-1" baseline="30000" dirty="0">
                <a:solidFill>
                  <a:srgbClr val="000000"/>
                </a:solidFill>
                <a:latin typeface="Arial"/>
                <a:ea typeface="Calibri"/>
              </a:rPr>
              <a:t>st</a:t>
            </a:r>
            <a:r>
              <a:rPr lang="en-GB" sz="1050" b="0" strike="noStrike" spc="-1" dirty="0">
                <a:solidFill>
                  <a:srgbClr val="000000"/>
                </a:solidFill>
                <a:latin typeface="Arial"/>
                <a:ea typeface="Calibri"/>
              </a:rPr>
              <a:t> March:Held at the imperial college London over the two weeks-students/staff. (Imperial College London, 2024)</a:t>
            </a:r>
          </a:p>
          <a:p>
            <a:pPr>
              <a:lnSpc>
                <a:spcPct val="100000"/>
              </a:lnSpc>
            </a:pPr>
            <a:r>
              <a:rPr lang="en-GB" sz="1050" b="0" u="sng" strike="noStrike" spc="-1" dirty="0">
                <a:solidFill>
                  <a:srgbClr val="CC0066"/>
                </a:solidFill>
                <a:uFillTx/>
                <a:latin typeface="Arial"/>
                <a:ea typeface="NSimSun"/>
              </a:rPr>
              <a:t>WHAT COMPETITION CAN IMPACT EVENT? </a:t>
            </a:r>
            <a:endParaRPr lang="en-GB" sz="1050" b="0" strike="noStrike" spc="-1" dirty="0">
              <a:solidFill>
                <a:srgbClr val="CC0066"/>
              </a:solidFill>
              <a:latin typeface="Arial"/>
            </a:endParaRPr>
          </a:p>
          <a:p>
            <a:pPr algn="just">
              <a:lnSpc>
                <a:spcPct val="100000"/>
              </a:lnSpc>
              <a:spcAft>
                <a:spcPts val="799"/>
              </a:spcAft>
            </a:pPr>
            <a:r>
              <a:rPr lang="en-GB" sz="1050" b="0" strike="noStrike" spc="-1" dirty="0">
                <a:solidFill>
                  <a:srgbClr val="CC0066"/>
                </a:solidFill>
                <a:latin typeface="Arial"/>
                <a:ea typeface="Calibri"/>
              </a:rPr>
              <a:t>1.Rival events targeting a similar audience can drop potential attendees away from the planned event  that your organisation put effort into creating. </a:t>
            </a:r>
            <a:endParaRPr lang="en-GB" sz="1050" b="0" strike="noStrike" spc="-1" dirty="0">
              <a:solidFill>
                <a:srgbClr val="CC0066"/>
              </a:solidFill>
              <a:latin typeface="Arial"/>
            </a:endParaRPr>
          </a:p>
          <a:p>
            <a:pPr algn="just">
              <a:lnSpc>
                <a:spcPct val="100000"/>
              </a:lnSpc>
              <a:spcAft>
                <a:spcPts val="799"/>
              </a:spcAft>
            </a:pPr>
            <a:r>
              <a:rPr lang="en-GB" sz="1050" b="0" strike="noStrike" spc="-1" dirty="0">
                <a:solidFill>
                  <a:srgbClr val="CC0066"/>
                </a:solidFill>
                <a:latin typeface="Arial"/>
                <a:ea typeface="Calibri"/>
              </a:rPr>
              <a:t>2.Timed competition-events may compete for the same audience impacting the attendance and the success of this event.</a:t>
            </a:r>
            <a:endParaRPr lang="en-GB" sz="1050" b="0" strike="noStrike" spc="-1" dirty="0">
              <a:solidFill>
                <a:srgbClr val="CC0066"/>
              </a:solidFill>
              <a:latin typeface="Arial"/>
            </a:endParaRPr>
          </a:p>
          <a:p>
            <a:pPr algn="just">
              <a:lnSpc>
                <a:spcPct val="100000"/>
              </a:lnSpc>
              <a:spcAft>
                <a:spcPts val="799"/>
              </a:spcAft>
            </a:pPr>
            <a:r>
              <a:rPr lang="en-GB" sz="1050" b="0" strike="noStrike" spc="-1" dirty="0">
                <a:solidFill>
                  <a:srgbClr val="CC0066"/>
                </a:solidFill>
                <a:latin typeface="Arial"/>
                <a:ea typeface="Calibri"/>
              </a:rPr>
              <a:t>3.Industry competition-events within the same industry may draw speakers/sponsors or attendees impacting the overall relevance of the  event.(Rodgers T, 2013. p105-18)</a:t>
            </a:r>
            <a:endParaRPr lang="en-GB" sz="1050" b="0" strike="noStrike" spc="-1" dirty="0">
              <a:solidFill>
                <a:srgbClr val="CC0066"/>
              </a:solidFill>
              <a:latin typeface="Arial"/>
            </a:endParaRPr>
          </a:p>
          <a:p>
            <a:pPr algn="just">
              <a:lnSpc>
                <a:spcPct val="100000"/>
              </a:lnSpc>
              <a:spcAft>
                <a:spcPts val="799"/>
              </a:spcAft>
            </a:pPr>
            <a:endParaRPr lang="en-GB" sz="800" b="0" strike="noStrike" spc="-1" dirty="0">
              <a:latin typeface="Arial"/>
            </a:endParaRPr>
          </a:p>
          <a:p>
            <a:pPr>
              <a:lnSpc>
                <a:spcPct val="100000"/>
              </a:lnSpc>
            </a:pPr>
            <a:endParaRPr lang="en-GB" sz="800" b="0" strike="noStrike" spc="-1" dirty="0">
              <a:latin typeface="Arial"/>
            </a:endParaRPr>
          </a:p>
        </p:txBody>
      </p:sp>
      <p:sp>
        <p:nvSpPr>
          <p:cNvPr id="90" name="CustomShape 8"/>
          <p:cNvSpPr/>
          <p:nvPr/>
        </p:nvSpPr>
        <p:spPr>
          <a:xfrm>
            <a:off x="6571440" y="4824839"/>
            <a:ext cx="1898640" cy="2676202"/>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gn="just">
              <a:lnSpc>
                <a:spcPct val="100000"/>
              </a:lnSpc>
            </a:pPr>
            <a:r>
              <a:rPr lang="en-GB" sz="1050" b="1" u="sng" strike="noStrike" spc="-1" dirty="0">
                <a:solidFill>
                  <a:srgbClr val="000000"/>
                </a:solidFill>
                <a:uFillTx/>
                <a:latin typeface="Arial"/>
                <a:ea typeface="Calibri"/>
              </a:rPr>
              <a:t>The Marketing-Mix Pricing-</a:t>
            </a:r>
            <a:r>
              <a:rPr lang="en-GB" sz="1050" b="0" strike="noStrike" spc="-1" dirty="0">
                <a:solidFill>
                  <a:srgbClr val="000000"/>
                </a:solidFill>
                <a:latin typeface="Arial"/>
                <a:ea typeface="Calibri"/>
              </a:rPr>
              <a:t>For the Event to be successful it’s important to-work out how much it will cost i.e. staff/resources the labour involved/the amount we will need to charge in order to make a profit or break-even at least/ whether this is the minimum price needed to charge as rise of inflation and cost of living has a massive impact as we need to consider how much are the customers able to afford. (Gov.uk, 2024)</a:t>
            </a:r>
            <a:endParaRPr lang="en-GB" sz="1050" b="0" strike="noStrike" spc="-1" dirty="0">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79"/>
                                        </p:tgtEl>
                                        <p:attrNameLst>
                                          <p:attrName>style.visibility</p:attrName>
                                        </p:attrNameLst>
                                      </p:cBhvr>
                                      <p:to>
                                        <p:strVal val="visible"/>
                                      </p:to>
                                    </p:set>
                                    <p:animEffect transition="in" filter="wipe(down)">
                                      <p:cBhvr additive="repl">
                                        <p:cTn id="7" dur="500"/>
                                        <p:tgtEl>
                                          <p:spTgt spid="79"/>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86"/>
                                        </p:tgtEl>
                                        <p:attrNameLst>
                                          <p:attrName>style.visibility</p:attrName>
                                        </p:attrNameLst>
                                      </p:cBhvr>
                                      <p:to>
                                        <p:strVal val="visible"/>
                                      </p:to>
                                    </p:set>
                                    <p:animEffect transition="in" filter="wipe(down)">
                                      <p:cBhvr additive="repl">
                                        <p:cTn id="12" dur="500"/>
                                        <p:tgtEl>
                                          <p:spTgt spid="86"/>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88"/>
                                        </p:tgtEl>
                                        <p:attrNameLst>
                                          <p:attrName>style.visibility</p:attrName>
                                        </p:attrNameLst>
                                      </p:cBhvr>
                                      <p:to>
                                        <p:strVal val="visible"/>
                                      </p:to>
                                    </p:set>
                                    <p:animEffect transition="in" filter="wipe(down)">
                                      <p:cBhvr additive="repl">
                                        <p:cTn id="17" dur="500"/>
                                        <p:tgtEl>
                                          <p:spTgt spid="88"/>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89"/>
                                        </p:tgtEl>
                                        <p:attrNameLst>
                                          <p:attrName>style.visibility</p:attrName>
                                        </p:attrNameLst>
                                      </p:cBhvr>
                                      <p:to>
                                        <p:strVal val="visible"/>
                                      </p:to>
                                    </p:set>
                                    <p:animEffect transition="in" filter="wipe(down)">
                                      <p:cBhvr additive="repl">
                                        <p:cTn id="22" dur="500"/>
                                        <p:tgtEl>
                                          <p:spTgt spid="8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 name="CustomShape 1"/>
          <p:cNvSpPr/>
          <p:nvPr/>
        </p:nvSpPr>
        <p:spPr>
          <a:xfrm>
            <a:off x="216000" y="-6850800"/>
            <a:ext cx="8691120" cy="14263920"/>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spAutoFit/>
          </a:bodyPr>
          <a:lstStyle/>
          <a:p>
            <a:pPr>
              <a:lnSpc>
                <a:spcPct val="100000"/>
              </a:lnSpc>
            </a:pPr>
            <a:r>
              <a:rPr lang="en-GB" sz="1800" b="0" strike="noStrike" spc="-1">
                <a:solidFill>
                  <a:srgbClr val="000000"/>
                </a:solidFill>
                <a:latin typeface="Calibri"/>
                <a:ea typeface="DejaVu Sans"/>
              </a:rPr>
              <a:t> </a:t>
            </a: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p:txBody>
      </p:sp>
      <p:sp>
        <p:nvSpPr>
          <p:cNvPr id="93" name="CustomShape 2"/>
          <p:cNvSpPr/>
          <p:nvPr/>
        </p:nvSpPr>
        <p:spPr>
          <a:xfrm>
            <a:off x="216000" y="72000"/>
            <a:ext cx="2833920" cy="1163250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100" b="1" u="sng" strike="noStrike" spc="-1" dirty="0">
                <a:solidFill>
                  <a:srgbClr val="000000"/>
                </a:solidFill>
                <a:latin typeface="Arial"/>
                <a:ea typeface="DejaVu Sans"/>
              </a:rPr>
              <a:t>Contingency Planning:</a:t>
            </a:r>
            <a:endParaRPr lang="en-GB" sz="1100" b="1" u="sng" strike="noStrike" spc="-1" dirty="0">
              <a:latin typeface="Arial"/>
            </a:endParaRPr>
          </a:p>
          <a:p>
            <a:pPr algn="just">
              <a:lnSpc>
                <a:spcPct val="100000"/>
              </a:lnSpc>
            </a:pPr>
            <a:r>
              <a:rPr lang="en-GB" sz="1100" b="0" strike="noStrike" spc="-1" dirty="0">
                <a:solidFill>
                  <a:srgbClr val="000000"/>
                </a:solidFill>
                <a:latin typeface="Arial"/>
                <a:ea typeface="Arial"/>
              </a:rPr>
              <a:t>While planning this event, it's important to be prepared for unexpected situations, to protect against the unknown and be prepared for any changes or amendments that may be needed. Some elements to consider for the contingency plan is: </a:t>
            </a:r>
            <a:endParaRPr lang="en-GB" sz="800" b="0" strike="noStrike" spc="-1" dirty="0">
              <a:latin typeface="Arial"/>
            </a:endParaRPr>
          </a:p>
          <a:p>
            <a:pPr algn="just">
              <a:lnSpc>
                <a:spcPct val="100000"/>
              </a:lnSpc>
            </a:pPr>
            <a:r>
              <a:rPr lang="en-GB" sz="1050" b="1" u="sng" strike="noStrike" spc="-1" dirty="0">
                <a:solidFill>
                  <a:srgbClr val="000000"/>
                </a:solidFill>
                <a:uFillTx/>
                <a:latin typeface="Arial"/>
                <a:ea typeface="Arial"/>
              </a:rPr>
              <a:t>1.Weather Contingency:</a:t>
            </a:r>
            <a:r>
              <a:rPr lang="en-GB" sz="1050" b="0" strike="noStrike" spc="-1" dirty="0">
                <a:solidFill>
                  <a:srgbClr val="000000"/>
                </a:solidFill>
                <a:latin typeface="Arial"/>
                <a:ea typeface="Arial"/>
              </a:rPr>
              <a:t> Having a backup for the event in case of inclement weather. At the moment lot of storms are causing disruption to the UK- we need to be aware of this and if a storm is to occur</a:t>
            </a:r>
            <a:r>
              <a:rPr lang="en-GB" sz="1050" spc="-1" dirty="0">
                <a:solidFill>
                  <a:srgbClr val="000000"/>
                </a:solidFill>
                <a:latin typeface="Arial"/>
                <a:ea typeface="Arial"/>
              </a:rPr>
              <a:t>.</a:t>
            </a:r>
            <a:r>
              <a:rPr lang="en-GB" sz="1050" b="0" strike="noStrike" spc="-1" dirty="0">
                <a:solidFill>
                  <a:srgbClr val="000000"/>
                </a:solidFill>
                <a:latin typeface="Arial"/>
                <a:ea typeface="Arial"/>
              </a:rPr>
              <a:t> </a:t>
            </a:r>
          </a:p>
          <a:p>
            <a:pPr>
              <a:lnSpc>
                <a:spcPct val="100000"/>
              </a:lnSpc>
            </a:pPr>
            <a:r>
              <a:rPr lang="en-GB" sz="1050" b="1" u="sng" strike="noStrike" spc="-1" dirty="0">
                <a:solidFill>
                  <a:srgbClr val="1D2228"/>
                </a:solidFill>
                <a:uFillTx/>
                <a:latin typeface="Helvetica;Arial"/>
                <a:ea typeface="Times New Roman"/>
              </a:rPr>
              <a:t>2. Speaker Cancellations:</a:t>
            </a:r>
            <a:r>
              <a:rPr lang="en-GB" sz="1050" b="0" strike="noStrike" spc="-1" dirty="0">
                <a:solidFill>
                  <a:srgbClr val="1D2228"/>
                </a:solidFill>
                <a:latin typeface="Helvetica;Arial"/>
                <a:ea typeface="Times New Roman"/>
              </a:rPr>
              <a:t> it is important to </a:t>
            </a:r>
            <a:r>
              <a:rPr lang="en-GB" sz="1050" spc="-1" dirty="0">
                <a:solidFill>
                  <a:srgbClr val="1D2228"/>
                </a:solidFill>
                <a:latin typeface="Helvetica;Arial"/>
                <a:ea typeface="Times New Roman"/>
              </a:rPr>
              <a:t>e</a:t>
            </a:r>
            <a:r>
              <a:rPr lang="en-GB" sz="1050" b="0" strike="noStrike" spc="-1" dirty="0">
                <a:solidFill>
                  <a:srgbClr val="1D2228"/>
                </a:solidFill>
                <a:latin typeface="Helvetica;Arial"/>
                <a:ea typeface="Times New Roman"/>
              </a:rPr>
              <a:t>nsure that the backup speakers have confirmed their availability in advance,</a:t>
            </a:r>
            <a:r>
              <a:rPr lang="en-GB" sz="1050" spc="-1" dirty="0">
                <a:solidFill>
                  <a:srgbClr val="1D2228"/>
                </a:solidFill>
                <a:latin typeface="Helvetica;Arial"/>
                <a:ea typeface="Times New Roman"/>
              </a:rPr>
              <a:t> if any disruptions were to occur as event manager I myself </a:t>
            </a:r>
            <a:r>
              <a:rPr lang="en-GB" sz="1050" b="0" strike="noStrike" spc="-1" dirty="0">
                <a:solidFill>
                  <a:srgbClr val="1D2228"/>
                </a:solidFill>
                <a:latin typeface="Helvetica;Arial"/>
                <a:ea typeface="Times New Roman"/>
              </a:rPr>
              <a:t>deliver a particular part..</a:t>
            </a:r>
          </a:p>
          <a:p>
            <a:pPr>
              <a:lnSpc>
                <a:spcPct val="100000"/>
              </a:lnSpc>
            </a:pPr>
            <a:endParaRPr lang="en-GB" sz="800" spc="-1" dirty="0">
              <a:solidFill>
                <a:srgbClr val="1D2228"/>
              </a:solidFill>
              <a:latin typeface="Helvetica;Arial"/>
              <a:ea typeface="Times New Roman"/>
            </a:endParaRPr>
          </a:p>
          <a:p>
            <a:pPr>
              <a:lnSpc>
                <a:spcPct val="100000"/>
              </a:lnSpc>
            </a:pPr>
            <a:endParaRPr lang="en-GB" sz="800" b="0" strike="noStrike" spc="-1" dirty="0">
              <a:solidFill>
                <a:srgbClr val="1D2228"/>
              </a:solidFill>
              <a:latin typeface="Helvetica;Arial"/>
              <a:ea typeface="Times New Roman"/>
            </a:endParaRPr>
          </a:p>
          <a:p>
            <a:pPr>
              <a:lnSpc>
                <a:spcPct val="100000"/>
              </a:lnSpc>
            </a:pPr>
            <a:endParaRPr lang="en-GB" sz="800" spc="-1" dirty="0">
              <a:solidFill>
                <a:srgbClr val="1D2228"/>
              </a:solidFill>
              <a:latin typeface="Helvetica;Arial"/>
            </a:endParaRPr>
          </a:p>
          <a:p>
            <a:pPr>
              <a:lnSpc>
                <a:spcPct val="100000"/>
              </a:lnSpc>
            </a:pPr>
            <a:endParaRPr lang="en-GB" sz="800" b="0" strike="noStrike" spc="-1" dirty="0">
              <a:solidFill>
                <a:srgbClr val="1D2228"/>
              </a:solidFill>
              <a:latin typeface="Helvetica;Arial"/>
            </a:endParaRPr>
          </a:p>
          <a:p>
            <a:pPr>
              <a:lnSpc>
                <a:spcPct val="100000"/>
              </a:lnSpc>
            </a:pPr>
            <a:endParaRPr lang="en-GB" sz="800" spc="-1" dirty="0">
              <a:solidFill>
                <a:srgbClr val="1D2228"/>
              </a:solidFill>
              <a:latin typeface="Helvetica;Arial"/>
            </a:endParaRPr>
          </a:p>
          <a:p>
            <a:pPr>
              <a:lnSpc>
                <a:spcPct val="100000"/>
              </a:lnSpc>
            </a:pPr>
            <a:endParaRPr lang="en-GB" sz="800" b="0" strike="noStrike" spc="-1" dirty="0">
              <a:latin typeface="Arial"/>
            </a:endParaRPr>
          </a:p>
          <a:p>
            <a:pPr>
              <a:lnSpc>
                <a:spcPct val="100000"/>
              </a:lnSpc>
            </a:pPr>
            <a:endParaRPr lang="en-GB" sz="800" b="0" strike="noStrike" spc="-1" dirty="0">
              <a:latin typeface="Arial"/>
            </a:endParaRPr>
          </a:p>
          <a:p>
            <a:pPr>
              <a:lnSpc>
                <a:spcPct val="100000"/>
              </a:lnSpc>
            </a:pPr>
            <a:endParaRPr lang="en-GB" sz="800" b="0" strike="noStrike" spc="-1" dirty="0">
              <a:latin typeface="Arial"/>
            </a:endParaRPr>
          </a:p>
          <a:p>
            <a:pPr>
              <a:lnSpc>
                <a:spcPct val="100000"/>
              </a:lnSpc>
            </a:pPr>
            <a:r>
              <a:rPr lang="en-GB" sz="1800" b="0" strike="noStrike" spc="-1" dirty="0">
                <a:solidFill>
                  <a:srgbClr val="1D2228"/>
                </a:solidFill>
                <a:latin typeface="Arial"/>
                <a:ea typeface="Times New Roman"/>
              </a:rPr>
              <a:t>  </a:t>
            </a:r>
            <a:endParaRPr lang="en-GB" sz="1800" b="0" strike="noStrike" spc="-1" dirty="0">
              <a:latin typeface="Arial"/>
            </a:endParaRPr>
          </a:p>
          <a:p>
            <a:pPr>
              <a:lnSpc>
                <a:spcPct val="100000"/>
              </a:lnSpc>
            </a:pPr>
            <a:endParaRPr lang="en-GB" sz="1800" b="0" strike="noStrike" spc="-1" dirty="0">
              <a:latin typeface="Arial"/>
            </a:endParaRPr>
          </a:p>
          <a:p>
            <a:pPr>
              <a:lnSpc>
                <a:spcPct val="100000"/>
              </a:lnSpc>
            </a:pPr>
            <a:endParaRPr lang="en-GB" sz="1800" b="0" strike="noStrike" spc="-1" dirty="0">
              <a:latin typeface="Arial"/>
            </a:endParaRPr>
          </a:p>
          <a:p>
            <a:pPr>
              <a:lnSpc>
                <a:spcPct val="100000"/>
              </a:lnSpc>
            </a:pPr>
            <a:endParaRPr lang="en-GB" sz="1800" b="0" strike="noStrike" spc="-1" dirty="0">
              <a:latin typeface="Arial"/>
            </a:endParaRPr>
          </a:p>
          <a:p>
            <a:pPr>
              <a:lnSpc>
                <a:spcPct val="100000"/>
              </a:lnSpc>
            </a:pPr>
            <a:endParaRPr lang="en-GB" sz="1800" b="0" strike="noStrike" spc="-1" dirty="0">
              <a:latin typeface="Arial"/>
            </a:endParaRPr>
          </a:p>
          <a:p>
            <a:pPr>
              <a:lnSpc>
                <a:spcPct val="100000"/>
              </a:lnSpc>
            </a:pPr>
            <a:endParaRPr lang="en-GB" sz="1800" b="0" strike="noStrike" spc="-1" dirty="0">
              <a:latin typeface="Arial"/>
            </a:endParaRPr>
          </a:p>
          <a:p>
            <a:pPr>
              <a:lnSpc>
                <a:spcPct val="100000"/>
              </a:lnSpc>
            </a:pPr>
            <a:endParaRPr lang="en-GB" sz="1800" b="0" strike="noStrike" spc="-1" dirty="0">
              <a:latin typeface="Arial"/>
            </a:endParaRPr>
          </a:p>
          <a:p>
            <a:pPr>
              <a:lnSpc>
                <a:spcPct val="100000"/>
              </a:lnSpc>
            </a:pPr>
            <a:endParaRPr lang="en-GB" sz="1800" b="0" strike="noStrike" spc="-1" dirty="0">
              <a:latin typeface="Arial"/>
            </a:endParaRPr>
          </a:p>
          <a:p>
            <a:pPr>
              <a:lnSpc>
                <a:spcPct val="100000"/>
              </a:lnSpc>
            </a:pPr>
            <a:endParaRPr lang="en-GB" sz="1800" b="0" strike="noStrike" spc="-1" dirty="0">
              <a:latin typeface="Arial"/>
            </a:endParaRPr>
          </a:p>
          <a:p>
            <a:pPr>
              <a:lnSpc>
                <a:spcPct val="100000"/>
              </a:lnSpc>
            </a:pPr>
            <a:endParaRPr lang="en-GB" sz="1800" b="0" strike="noStrike" spc="-1" dirty="0">
              <a:latin typeface="Arial"/>
            </a:endParaRPr>
          </a:p>
          <a:p>
            <a:pPr>
              <a:lnSpc>
                <a:spcPct val="100000"/>
              </a:lnSpc>
            </a:pPr>
            <a:endParaRPr lang="en-GB" sz="1800" b="0" strike="noStrike" spc="-1" dirty="0">
              <a:latin typeface="Arial"/>
            </a:endParaRPr>
          </a:p>
          <a:p>
            <a:pPr>
              <a:lnSpc>
                <a:spcPct val="100000"/>
              </a:lnSpc>
            </a:pPr>
            <a:endParaRPr lang="en-GB" sz="1800" b="0" strike="noStrike" spc="-1" dirty="0">
              <a:latin typeface="Arial"/>
            </a:endParaRPr>
          </a:p>
          <a:p>
            <a:pPr>
              <a:lnSpc>
                <a:spcPct val="100000"/>
              </a:lnSpc>
            </a:pPr>
            <a:endParaRPr lang="en-GB" sz="1800" b="0" strike="noStrike" spc="-1" dirty="0">
              <a:latin typeface="Arial"/>
            </a:endParaRPr>
          </a:p>
          <a:p>
            <a:pPr>
              <a:lnSpc>
                <a:spcPct val="100000"/>
              </a:lnSpc>
            </a:pPr>
            <a:endParaRPr lang="en-GB" sz="1800" b="0" strike="noStrike" spc="-1" dirty="0">
              <a:latin typeface="Arial"/>
            </a:endParaRPr>
          </a:p>
          <a:p>
            <a:pPr>
              <a:lnSpc>
                <a:spcPct val="100000"/>
              </a:lnSpc>
            </a:pPr>
            <a:endParaRPr lang="en-GB" sz="1800" b="0" strike="noStrike" spc="-1" dirty="0">
              <a:latin typeface="Arial"/>
            </a:endParaRPr>
          </a:p>
          <a:p>
            <a:pPr>
              <a:lnSpc>
                <a:spcPct val="100000"/>
              </a:lnSpc>
            </a:pPr>
            <a:endParaRPr lang="en-GB" sz="1800" b="0" strike="noStrike" spc="-1" dirty="0">
              <a:latin typeface="Arial"/>
            </a:endParaRPr>
          </a:p>
          <a:p>
            <a:pPr>
              <a:lnSpc>
                <a:spcPct val="100000"/>
              </a:lnSpc>
            </a:pPr>
            <a:endParaRPr lang="en-GB" sz="1800" b="0" strike="noStrike" spc="-1" dirty="0">
              <a:latin typeface="Arial"/>
            </a:endParaRPr>
          </a:p>
          <a:p>
            <a:pPr>
              <a:lnSpc>
                <a:spcPct val="100000"/>
              </a:lnSpc>
            </a:pPr>
            <a:endParaRPr lang="en-GB" sz="1800" b="0" strike="noStrike" spc="-1" dirty="0">
              <a:latin typeface="Arial"/>
            </a:endParaRPr>
          </a:p>
          <a:p>
            <a:pPr>
              <a:lnSpc>
                <a:spcPct val="100000"/>
              </a:lnSpc>
            </a:pPr>
            <a:endParaRPr lang="en-GB" sz="1800" b="0" strike="noStrike" spc="-1" dirty="0">
              <a:latin typeface="Arial"/>
            </a:endParaRPr>
          </a:p>
          <a:p>
            <a:pPr>
              <a:lnSpc>
                <a:spcPct val="100000"/>
              </a:lnSpc>
            </a:pPr>
            <a:endParaRPr lang="en-GB" sz="1800" b="0" strike="noStrike" spc="-1" dirty="0">
              <a:latin typeface="Arial"/>
            </a:endParaRPr>
          </a:p>
          <a:p>
            <a:pPr>
              <a:lnSpc>
                <a:spcPct val="100000"/>
              </a:lnSpc>
            </a:pPr>
            <a:endParaRPr lang="en-GB" sz="1800" b="0" strike="noStrike" spc="-1" dirty="0">
              <a:latin typeface="Arial"/>
            </a:endParaRPr>
          </a:p>
          <a:p>
            <a:pPr>
              <a:lnSpc>
                <a:spcPct val="100000"/>
              </a:lnSpc>
            </a:pPr>
            <a:endParaRPr lang="en-GB" sz="1800" b="0" strike="noStrike" spc="-1" dirty="0">
              <a:latin typeface="Arial"/>
            </a:endParaRPr>
          </a:p>
          <a:p>
            <a:pPr>
              <a:lnSpc>
                <a:spcPct val="100000"/>
              </a:lnSpc>
            </a:pPr>
            <a:endParaRPr lang="en-GB" sz="1800" b="0" strike="noStrike" spc="-1" dirty="0">
              <a:latin typeface="Arial"/>
            </a:endParaRPr>
          </a:p>
          <a:p>
            <a:pPr>
              <a:lnSpc>
                <a:spcPct val="100000"/>
              </a:lnSpc>
            </a:pPr>
            <a:endParaRPr lang="en-GB" sz="1800" b="0" strike="noStrike" spc="-1" dirty="0">
              <a:latin typeface="Arial"/>
            </a:endParaRPr>
          </a:p>
          <a:p>
            <a:pPr>
              <a:lnSpc>
                <a:spcPct val="100000"/>
              </a:lnSpc>
            </a:pPr>
            <a:endParaRPr lang="en-GB" sz="1800" b="0" strike="noStrike" spc="-1" dirty="0">
              <a:latin typeface="Arial"/>
            </a:endParaRPr>
          </a:p>
          <a:p>
            <a:pPr>
              <a:lnSpc>
                <a:spcPct val="100000"/>
              </a:lnSpc>
            </a:pPr>
            <a:endParaRPr lang="en-GB" sz="1800" b="0" strike="noStrike" spc="-1" dirty="0">
              <a:latin typeface="Arial"/>
            </a:endParaRPr>
          </a:p>
          <a:p>
            <a:pPr>
              <a:lnSpc>
                <a:spcPct val="100000"/>
              </a:lnSpc>
            </a:pPr>
            <a:endParaRPr lang="en-GB" sz="1800" b="0" strike="noStrike" spc="-1" dirty="0">
              <a:latin typeface="Arial"/>
            </a:endParaRPr>
          </a:p>
          <a:p>
            <a:pPr>
              <a:lnSpc>
                <a:spcPct val="100000"/>
              </a:lnSpc>
            </a:pPr>
            <a:endParaRPr lang="en-GB" sz="1800" b="0" strike="noStrike" spc="-1" dirty="0">
              <a:latin typeface="Arial"/>
            </a:endParaRPr>
          </a:p>
        </p:txBody>
      </p:sp>
      <p:sp>
        <p:nvSpPr>
          <p:cNvPr id="94" name="CustomShape 3"/>
          <p:cNvSpPr/>
          <p:nvPr/>
        </p:nvSpPr>
        <p:spPr>
          <a:xfrm>
            <a:off x="216000" y="2948760"/>
            <a:ext cx="2833920" cy="2676202"/>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050" b="1" u="sng" strike="noStrike" spc="-1" dirty="0">
                <a:solidFill>
                  <a:srgbClr val="1D2228"/>
                </a:solidFill>
                <a:uFillTx/>
                <a:latin typeface="Helvetica;Arial"/>
                <a:ea typeface="Times New Roman"/>
              </a:rPr>
              <a:t>3. Logistical/ tech Issues:</a:t>
            </a:r>
            <a:r>
              <a:rPr lang="en-GB" sz="1050" b="0" strike="noStrike" spc="-1" dirty="0">
                <a:solidFill>
                  <a:srgbClr val="1D2228"/>
                </a:solidFill>
                <a:latin typeface="Helvetica;Arial"/>
                <a:ea typeface="Times New Roman"/>
              </a:rPr>
              <a:t> The BMA hotel has established a dedicated team of technicians to aid with technical issues. This team is readily available and equipped to address any potential setbacks.</a:t>
            </a:r>
            <a:endParaRPr lang="en-GB" sz="1050" b="0" strike="noStrike" spc="-1" dirty="0">
              <a:latin typeface="Arial"/>
            </a:endParaRPr>
          </a:p>
          <a:p>
            <a:pPr>
              <a:lnSpc>
                <a:spcPct val="100000"/>
              </a:lnSpc>
            </a:pPr>
            <a:r>
              <a:rPr lang="en-GB" sz="1050" b="0" strike="noStrike" spc="-1" dirty="0">
                <a:solidFill>
                  <a:srgbClr val="1D2228"/>
                </a:solidFill>
                <a:latin typeface="Arial"/>
                <a:ea typeface="Times New Roman"/>
              </a:rPr>
              <a:t>4. </a:t>
            </a:r>
            <a:r>
              <a:rPr lang="en-GB" sz="1050" b="0" u="sng" strike="noStrike" spc="-1" dirty="0">
                <a:solidFill>
                  <a:srgbClr val="1D2228"/>
                </a:solidFill>
                <a:uFillTx/>
                <a:latin typeface="Arial"/>
                <a:ea typeface="Arial"/>
              </a:rPr>
              <a:t>Medical Emergencies</a:t>
            </a:r>
            <a:r>
              <a:rPr lang="en-GB" sz="1050" b="0" strike="noStrike" spc="-1" dirty="0">
                <a:solidFill>
                  <a:srgbClr val="1D2228"/>
                </a:solidFill>
                <a:latin typeface="Arial"/>
                <a:ea typeface="Arial"/>
              </a:rPr>
              <a:t>: it’s important to ensure that there are first aid kits and trained first aider available to handle any medical emergencies. </a:t>
            </a:r>
          </a:p>
          <a:p>
            <a:pPr>
              <a:lnSpc>
                <a:spcPct val="100000"/>
              </a:lnSpc>
            </a:pPr>
            <a:endParaRPr lang="en-GB" sz="1050" b="0" strike="noStrike" spc="-1" dirty="0">
              <a:latin typeface="Arial"/>
            </a:endParaRPr>
          </a:p>
          <a:p>
            <a:pPr>
              <a:lnSpc>
                <a:spcPct val="100000"/>
              </a:lnSpc>
            </a:pPr>
            <a:r>
              <a:rPr lang="en-GB" sz="1050" b="0" strike="noStrike" spc="-1" dirty="0">
                <a:solidFill>
                  <a:srgbClr val="1D2228"/>
                </a:solidFill>
                <a:latin typeface="Arial"/>
                <a:ea typeface="Arial"/>
              </a:rPr>
              <a:t>By integrating these components into the event planning, we aim to fortify the readiness to manage unforeseen circumstances and deliver a successful outcome, irrespective of the challenges that the event may encounter. </a:t>
            </a:r>
            <a:endParaRPr lang="en-GB" sz="1050" b="0" strike="noStrike" spc="-1" dirty="0">
              <a:latin typeface="Arial"/>
            </a:endParaRPr>
          </a:p>
        </p:txBody>
      </p:sp>
      <p:pic>
        <p:nvPicPr>
          <p:cNvPr id="95" name="Picture 56"/>
          <p:cNvPicPr/>
          <p:nvPr/>
        </p:nvPicPr>
        <p:blipFill>
          <a:blip r:embed="rId3"/>
          <a:stretch/>
        </p:blipFill>
        <p:spPr>
          <a:xfrm>
            <a:off x="-7136" y="5595839"/>
            <a:ext cx="1659896" cy="1963835"/>
          </a:xfrm>
          <a:prstGeom prst="rect">
            <a:avLst/>
          </a:prstGeom>
          <a:ln>
            <a:noFill/>
          </a:ln>
        </p:spPr>
      </p:pic>
      <p:pic>
        <p:nvPicPr>
          <p:cNvPr id="96" name="Picture 57"/>
          <p:cNvPicPr/>
          <p:nvPr/>
        </p:nvPicPr>
        <p:blipFill>
          <a:blip r:embed="rId4"/>
          <a:stretch/>
        </p:blipFill>
        <p:spPr>
          <a:xfrm>
            <a:off x="1670940" y="5595839"/>
            <a:ext cx="1903320" cy="1980721"/>
          </a:xfrm>
          <a:prstGeom prst="rect">
            <a:avLst/>
          </a:prstGeom>
          <a:ln>
            <a:noFill/>
          </a:ln>
        </p:spPr>
      </p:pic>
      <p:sp>
        <p:nvSpPr>
          <p:cNvPr id="97" name="CustomShape 4"/>
          <p:cNvSpPr/>
          <p:nvPr/>
        </p:nvSpPr>
        <p:spPr>
          <a:xfrm>
            <a:off x="3050640" y="0"/>
            <a:ext cx="3035520" cy="8272606"/>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050" b="1" u="sng" strike="noStrike" spc="-1" dirty="0">
                <a:solidFill>
                  <a:srgbClr val="000000"/>
                </a:solidFill>
                <a:uFillTx/>
                <a:latin typeface="Arial"/>
                <a:ea typeface="Calibri"/>
              </a:rPr>
              <a:t>IMPACT OF COVID</a:t>
            </a:r>
            <a:r>
              <a:rPr lang="en-GB" sz="1050" b="0" strike="noStrike" spc="-1" dirty="0">
                <a:solidFill>
                  <a:srgbClr val="000000"/>
                </a:solidFill>
                <a:latin typeface="Arial"/>
                <a:ea typeface="Calibri"/>
              </a:rPr>
              <a:t>-</a:t>
            </a:r>
            <a:r>
              <a:rPr lang="en-GB" sz="1050" b="0" strike="noStrike" spc="-1" dirty="0">
                <a:solidFill>
                  <a:srgbClr val="1D2228"/>
                </a:solidFill>
                <a:latin typeface="Arial"/>
                <a:ea typeface="Times New Roman"/>
              </a:rPr>
              <a:t>has had a significant impact on the event industry worldwide. </a:t>
            </a:r>
          </a:p>
          <a:p>
            <a:pPr algn="just">
              <a:spcAft>
                <a:spcPts val="799"/>
              </a:spcAft>
            </a:pPr>
            <a:r>
              <a:rPr lang="en-GB" sz="1050" b="1" u="sng" spc="-1" dirty="0">
                <a:solidFill>
                  <a:srgbClr val="1D2228"/>
                </a:solidFill>
                <a:ea typeface="Times New Roman"/>
              </a:rPr>
              <a:t>1. Cancellations and Postponements:</a:t>
            </a:r>
            <a:r>
              <a:rPr lang="en-GB" sz="1050" spc="-1" dirty="0">
                <a:solidFill>
                  <a:srgbClr val="1D2228"/>
                </a:solidFill>
                <a:ea typeface="Times New Roman"/>
              </a:rPr>
              <a:t> The pandemic led to the widespread cancellation or postponement of events,. This had a major financial impact on event organizers, venues, and related businesses.</a:t>
            </a:r>
            <a:endParaRPr lang="en-GB" sz="750" spc="-1" dirty="0">
              <a:solidFill>
                <a:srgbClr val="1D2228"/>
              </a:solidFill>
              <a:latin typeface="Arial"/>
            </a:endParaRPr>
          </a:p>
          <a:p>
            <a:pPr algn="just">
              <a:lnSpc>
                <a:spcPct val="100000"/>
              </a:lnSpc>
              <a:spcAft>
                <a:spcPts val="799"/>
              </a:spcAft>
            </a:pPr>
            <a:r>
              <a:rPr lang="en-GB" sz="1050" b="1" u="sng" strike="noStrike" spc="-1" dirty="0">
                <a:solidFill>
                  <a:srgbClr val="1D2228"/>
                </a:solidFill>
                <a:uFillTx/>
                <a:latin typeface="Arial"/>
                <a:ea typeface="Times New Roman"/>
              </a:rPr>
              <a:t>2. Economic Impact:</a:t>
            </a:r>
            <a:r>
              <a:rPr lang="en-GB" sz="1050" b="0" strike="noStrike" spc="-1" dirty="0">
                <a:solidFill>
                  <a:srgbClr val="1D2228"/>
                </a:solidFill>
                <a:latin typeface="Arial"/>
                <a:ea typeface="Times New Roman"/>
              </a:rPr>
              <a:t> The event industry is a significant contributor to the economy, and the pandemic caused a substantial economic downturn due to lost revenue &amp; job losses.</a:t>
            </a:r>
            <a:endParaRPr lang="en-GB" sz="1050" b="0" strike="noStrike" spc="-1" dirty="0">
              <a:latin typeface="Arial"/>
            </a:endParaRPr>
          </a:p>
          <a:p>
            <a:pPr algn="just">
              <a:lnSpc>
                <a:spcPct val="100000"/>
              </a:lnSpc>
              <a:spcAft>
                <a:spcPts val="799"/>
              </a:spcAft>
            </a:pPr>
            <a:r>
              <a:rPr lang="en-GB" sz="1050" b="1" u="sng" strike="noStrike" spc="-1" dirty="0">
                <a:solidFill>
                  <a:srgbClr val="1D2228"/>
                </a:solidFill>
                <a:uFillTx/>
                <a:latin typeface="Arial"/>
                <a:ea typeface="Times New Roman"/>
              </a:rPr>
              <a:t>3. Shift to Virtual Events: </a:t>
            </a:r>
            <a:r>
              <a:rPr lang="en-GB" sz="1050" b="0" strike="noStrike" spc="-1" dirty="0">
                <a:solidFill>
                  <a:srgbClr val="1D2228"/>
                </a:solidFill>
                <a:latin typeface="Arial"/>
                <a:ea typeface="Times New Roman"/>
              </a:rPr>
              <a:t>To adapt to the restrictions on in-person gatherings, many event organisers shifted to hosting virtual events. While this allowed some continuity, it also presented challenges in terms of engagement, and technological glitches </a:t>
            </a:r>
          </a:p>
          <a:p>
            <a:pPr algn="just">
              <a:lnSpc>
                <a:spcPct val="100000"/>
              </a:lnSpc>
              <a:spcAft>
                <a:spcPts val="799"/>
              </a:spcAft>
            </a:pPr>
            <a:r>
              <a:rPr lang="en-GB" sz="1050" b="1" u="sng" strike="noStrike" spc="-1" dirty="0">
                <a:solidFill>
                  <a:srgbClr val="1D2228"/>
                </a:solidFill>
                <a:uFillTx/>
                <a:latin typeface="Arial"/>
                <a:ea typeface="Times New Roman"/>
              </a:rPr>
              <a:t>4. Employment and Freelance Work:</a:t>
            </a:r>
            <a:r>
              <a:rPr lang="en-GB" sz="1050" b="0" strike="noStrike" spc="-1" dirty="0">
                <a:solidFill>
                  <a:srgbClr val="1D2228"/>
                </a:solidFill>
                <a:latin typeface="Arial"/>
                <a:ea typeface="Times New Roman"/>
              </a:rPr>
              <a:t> Many individuals working in the event industry, including event planners, technicians, and support staff, faced layoffs, reduced hours, or loss of freelance opportunities due to the decline in live events.</a:t>
            </a:r>
            <a:endParaRPr lang="en-GB" sz="1050" b="0" strike="noStrike" spc="-1" dirty="0">
              <a:latin typeface="Arial"/>
            </a:endParaRPr>
          </a:p>
          <a:p>
            <a:pPr algn="just">
              <a:lnSpc>
                <a:spcPct val="100000"/>
              </a:lnSpc>
              <a:spcAft>
                <a:spcPts val="799"/>
              </a:spcAft>
            </a:pPr>
            <a:r>
              <a:rPr lang="en-GB" sz="1050" b="1" u="sng" strike="noStrike" spc="-1" dirty="0">
                <a:solidFill>
                  <a:srgbClr val="1D2228"/>
                </a:solidFill>
                <a:uFillTx/>
                <a:latin typeface="Arial"/>
                <a:ea typeface="Times New Roman"/>
              </a:rPr>
              <a:t>5. Health and Safety Protocols:</a:t>
            </a:r>
            <a:r>
              <a:rPr lang="en-GB" sz="1050" b="0" strike="noStrike" spc="-1" dirty="0">
                <a:solidFill>
                  <a:srgbClr val="1D2228"/>
                </a:solidFill>
                <a:latin typeface="Arial"/>
                <a:ea typeface="Times New Roman"/>
              </a:rPr>
              <a:t> As in-person events gradually resumed, strict health and safety protocols..</a:t>
            </a:r>
          </a:p>
          <a:p>
            <a:pPr algn="just">
              <a:lnSpc>
                <a:spcPct val="100000"/>
              </a:lnSpc>
              <a:spcAft>
                <a:spcPts val="799"/>
              </a:spcAft>
            </a:pPr>
            <a:r>
              <a:rPr lang="en-GB" sz="1050" spc="-1" dirty="0">
                <a:latin typeface="Arial"/>
              </a:rPr>
              <a:t>6</a:t>
            </a:r>
            <a:r>
              <a:rPr lang="en-GB" sz="1050" b="1" u="sng" strike="noStrike" spc="-1" dirty="0">
                <a:solidFill>
                  <a:srgbClr val="1D2228"/>
                </a:solidFill>
                <a:uFillTx/>
                <a:latin typeface="Arial"/>
                <a:ea typeface="Times New Roman"/>
              </a:rPr>
              <a:t>. Long-term Changes &amp; Innovations:</a:t>
            </a:r>
            <a:r>
              <a:rPr lang="en-GB" sz="1050" b="0" strike="noStrike" spc="-1" dirty="0">
                <a:solidFill>
                  <a:srgbClr val="1D2228"/>
                </a:solidFill>
                <a:latin typeface="Arial"/>
                <a:ea typeface="Times New Roman"/>
              </a:rPr>
              <a:t> The pandemic prompted the industry to innovate and adapt, leading to the development of hybrid event models and new technologies to enhance virtual and in-person experiences. </a:t>
            </a:r>
          </a:p>
          <a:p>
            <a:pPr algn="just">
              <a:lnSpc>
                <a:spcPct val="100000"/>
              </a:lnSpc>
              <a:spcAft>
                <a:spcPts val="799"/>
              </a:spcAft>
            </a:pPr>
            <a:endParaRPr lang="en-GB" sz="1050" spc="-1" dirty="0">
              <a:solidFill>
                <a:srgbClr val="1D2228"/>
              </a:solidFill>
              <a:latin typeface="Arial"/>
              <a:ea typeface="Times New Roman"/>
            </a:endParaRPr>
          </a:p>
          <a:p>
            <a:pPr algn="just">
              <a:lnSpc>
                <a:spcPct val="100000"/>
              </a:lnSpc>
              <a:spcAft>
                <a:spcPts val="799"/>
              </a:spcAft>
            </a:pPr>
            <a:r>
              <a:rPr lang="en-GB" sz="1050" b="0" strike="noStrike" spc="-1" dirty="0">
                <a:solidFill>
                  <a:srgbClr val="1D2228"/>
                </a:solidFill>
                <a:latin typeface="Arial"/>
                <a:ea typeface="Times New Roman"/>
              </a:rPr>
              <a:t>These changes are likely to have lasting effects on how events are planned and executed in the future</a:t>
            </a:r>
            <a:endParaRPr lang="en-GB" sz="1050" b="0" strike="noStrike" spc="-1" dirty="0">
              <a:latin typeface="Arial"/>
            </a:endParaRPr>
          </a:p>
          <a:p>
            <a:pPr algn="just">
              <a:lnSpc>
                <a:spcPct val="100000"/>
              </a:lnSpc>
              <a:spcAft>
                <a:spcPts val="799"/>
              </a:spcAft>
            </a:pPr>
            <a:r>
              <a:rPr lang="en-GB" sz="750" b="1" u="sng" strike="noStrike" spc="-1" dirty="0">
                <a:solidFill>
                  <a:srgbClr val="1D2228"/>
                </a:solidFill>
                <a:uFillTx/>
                <a:latin typeface="Arial"/>
                <a:ea typeface="Times New Roman"/>
              </a:rPr>
              <a:t>7. Consumer Behaviour’s-pandemic </a:t>
            </a:r>
            <a:r>
              <a:rPr lang="en-GB" sz="750" b="0" strike="noStrike" spc="-1" dirty="0">
                <a:solidFill>
                  <a:srgbClr val="1D2228"/>
                </a:solidFill>
                <a:latin typeface="Arial"/>
                <a:ea typeface="Times New Roman"/>
              </a:rPr>
              <a:t>also influenced consumer behaviour, leading to changes in attitudes toward attending large gatherings and increased expectations for health and safety measures at events. These are all still some protocols we will have to consider for our event as Cover has still not totally gone away and the public need to be ensured we are doing out utmost best in to try a d reduce the spread of Covid, i.e. having masks available, sanitisation stations, regular cleaning of door handles, wiping down of surfaces, remote controls  and in shared spaces such as kitchens and bathrooms to ensure this goes ahead more cleaning staff will be required.(seven-events.co.uk, 2024)</a:t>
            </a:r>
            <a:endParaRPr lang="en-GB" sz="750" b="0" strike="noStrike" spc="-1" dirty="0">
              <a:latin typeface="Arial"/>
            </a:endParaRPr>
          </a:p>
          <a:p>
            <a:pPr algn="just">
              <a:lnSpc>
                <a:spcPct val="100000"/>
              </a:lnSpc>
              <a:spcAft>
                <a:spcPts val="799"/>
              </a:spcAft>
            </a:pPr>
            <a:endParaRPr lang="en-GB" sz="750" b="0" strike="noStrike" spc="-1" dirty="0">
              <a:latin typeface="Arial"/>
            </a:endParaRPr>
          </a:p>
          <a:p>
            <a:pPr>
              <a:lnSpc>
                <a:spcPct val="100000"/>
              </a:lnSpc>
            </a:pPr>
            <a:endParaRPr lang="en-GB" sz="750" b="0" strike="noStrike" spc="-1" dirty="0">
              <a:latin typeface="Arial"/>
            </a:endParaRPr>
          </a:p>
        </p:txBody>
      </p:sp>
      <p:pic>
        <p:nvPicPr>
          <p:cNvPr id="98" name="Picture 2"/>
          <p:cNvPicPr/>
          <p:nvPr/>
        </p:nvPicPr>
        <p:blipFill>
          <a:blip r:embed="rId5"/>
          <a:stretch/>
        </p:blipFill>
        <p:spPr>
          <a:xfrm>
            <a:off x="3008160" y="5555705"/>
            <a:ext cx="3035520" cy="2044102"/>
          </a:xfrm>
          <a:prstGeom prst="rect">
            <a:avLst/>
          </a:prstGeom>
          <a:ln>
            <a:noFill/>
          </a:ln>
        </p:spPr>
      </p:pic>
      <p:sp>
        <p:nvSpPr>
          <p:cNvPr id="99" name="CustomShape 5"/>
          <p:cNvSpPr/>
          <p:nvPr/>
        </p:nvSpPr>
        <p:spPr>
          <a:xfrm>
            <a:off x="6001920" y="0"/>
            <a:ext cx="2248200" cy="7816071"/>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gn="just">
              <a:lnSpc>
                <a:spcPct val="100000"/>
              </a:lnSpc>
              <a:spcAft>
                <a:spcPts val="799"/>
              </a:spcAft>
            </a:pPr>
            <a:r>
              <a:rPr lang="en-GB" sz="1100" b="1" u="sng" strike="noStrike" spc="-1" dirty="0">
                <a:solidFill>
                  <a:srgbClr val="000000"/>
                </a:solidFill>
                <a:uFillTx/>
                <a:latin typeface="Arial"/>
                <a:ea typeface="Calibri"/>
              </a:rPr>
              <a:t>Ma</a:t>
            </a:r>
            <a:r>
              <a:rPr lang="en-GB" sz="1050" b="1" u="sng" strike="noStrike" spc="-1" dirty="0">
                <a:solidFill>
                  <a:srgbClr val="000000"/>
                </a:solidFill>
                <a:uFillTx/>
                <a:latin typeface="Arial"/>
                <a:ea typeface="Calibri"/>
              </a:rPr>
              <a:t>rketing Mix-Product</a:t>
            </a:r>
            <a:r>
              <a:rPr lang="en-GB" sz="1050" b="1" i="1" u="sng" strike="noStrike" spc="-1" dirty="0">
                <a:solidFill>
                  <a:srgbClr val="000000"/>
                </a:solidFill>
                <a:uFillTx/>
                <a:latin typeface="Arial"/>
                <a:ea typeface="Calibri"/>
              </a:rPr>
              <a:t>: </a:t>
            </a:r>
            <a:r>
              <a:rPr lang="en-GB" sz="1050" b="0" strike="noStrike" spc="-1" dirty="0">
                <a:solidFill>
                  <a:srgbClr val="000000"/>
                </a:solidFill>
                <a:latin typeface="Arial"/>
                <a:ea typeface="Calibri"/>
              </a:rPr>
              <a:t>There will be clear colourful branding for the event to make it stand out from the crowd this will be on all platforms (including online) to give the event a nice appeal</a:t>
            </a:r>
            <a:r>
              <a:rPr lang="en-GB" sz="1050" spc="-1" dirty="0">
                <a:solidFill>
                  <a:srgbClr val="000000"/>
                </a:solidFill>
                <a:latin typeface="Arial"/>
                <a:ea typeface="Calibri"/>
              </a:rPr>
              <a:t>.</a:t>
            </a:r>
          </a:p>
          <a:p>
            <a:pPr algn="just">
              <a:lnSpc>
                <a:spcPct val="100000"/>
              </a:lnSpc>
              <a:spcAft>
                <a:spcPts val="799"/>
              </a:spcAft>
            </a:pPr>
            <a:r>
              <a:rPr lang="en-GB" sz="1050" spc="-1" dirty="0">
                <a:solidFill>
                  <a:srgbClr val="000000"/>
                </a:solidFill>
                <a:latin typeface="Arial"/>
                <a:ea typeface="Calibri"/>
              </a:rPr>
              <a:t>-</a:t>
            </a:r>
            <a:r>
              <a:rPr lang="en-GB" sz="1050" b="0" strike="noStrike" spc="-1" dirty="0">
                <a:solidFill>
                  <a:srgbClr val="000000"/>
                </a:solidFill>
                <a:latin typeface="Arial"/>
                <a:ea typeface="Calibri"/>
              </a:rPr>
              <a:t>The event will take advantage of the products being used as a way to promote sustainability. I.e. using sustainable packaging, materials, resources, equipment etc</a:t>
            </a:r>
          </a:p>
          <a:p>
            <a:pPr algn="just">
              <a:lnSpc>
                <a:spcPct val="100000"/>
              </a:lnSpc>
              <a:spcAft>
                <a:spcPts val="799"/>
              </a:spcAft>
            </a:pPr>
            <a:r>
              <a:rPr lang="en-GB" sz="1050" spc="-1" dirty="0">
                <a:solidFill>
                  <a:srgbClr val="000000"/>
                </a:solidFill>
                <a:latin typeface="Arial"/>
                <a:ea typeface="Calibri"/>
              </a:rPr>
              <a:t>-</a:t>
            </a:r>
            <a:r>
              <a:rPr lang="en-GB" sz="1050" b="0" strike="noStrike" spc="-1" dirty="0">
                <a:solidFill>
                  <a:srgbClr val="000000"/>
                </a:solidFill>
                <a:latin typeface="Arial"/>
                <a:ea typeface="Calibri"/>
              </a:rPr>
              <a:t>The social media campaign messaging, using influential people to promote sustainability this will help. </a:t>
            </a:r>
            <a:r>
              <a:rPr lang="en-GB" sz="1050" spc="-1" dirty="0">
                <a:solidFill>
                  <a:srgbClr val="000000"/>
                </a:solidFill>
                <a:latin typeface="Arial"/>
                <a:ea typeface="Calibri"/>
              </a:rPr>
              <a:t>T</a:t>
            </a:r>
            <a:r>
              <a:rPr lang="en-GB" sz="1050" b="0" strike="noStrike" spc="-1" dirty="0">
                <a:solidFill>
                  <a:srgbClr val="000000"/>
                </a:solidFill>
                <a:latin typeface="Arial"/>
                <a:ea typeface="Calibri"/>
              </a:rPr>
              <a:t>he social media campaign is crucial, it is a powerful tool to promote and attract the customers in and give it that international  appeal.</a:t>
            </a:r>
            <a:endParaRPr lang="en-GB" sz="1050" b="0" strike="noStrike" spc="-1" dirty="0">
              <a:latin typeface="Arial"/>
            </a:endParaRPr>
          </a:p>
          <a:p>
            <a:pPr algn="just">
              <a:lnSpc>
                <a:spcPct val="100000"/>
              </a:lnSpc>
              <a:spcAft>
                <a:spcPts val="799"/>
              </a:spcAft>
            </a:pPr>
            <a:r>
              <a:rPr lang="en-GB" sz="1050" b="0" strike="noStrike" spc="-1" dirty="0">
                <a:solidFill>
                  <a:srgbClr val="000000"/>
                </a:solidFill>
                <a:latin typeface="Arial"/>
                <a:ea typeface="Calibri"/>
              </a:rPr>
              <a:t>-The event approach to advertising/branding will be-slogans this will help promote/attract the attendees Slogans appeal attention/ and helps the message stand out. It plays a crucial role in brand positioning and beyond as slogans stick in people’s minds. The slogan for this event will be ‘Peace of Mind for a Better Future”.</a:t>
            </a:r>
            <a:endParaRPr lang="en-GB" sz="1050" b="0" strike="noStrike" spc="-1" dirty="0">
              <a:latin typeface="Arial"/>
            </a:endParaRPr>
          </a:p>
          <a:p>
            <a:pPr algn="just">
              <a:lnSpc>
                <a:spcPct val="100000"/>
              </a:lnSpc>
              <a:spcAft>
                <a:spcPts val="799"/>
              </a:spcAft>
            </a:pPr>
            <a:r>
              <a:rPr lang="en-GB" sz="1100" b="0" strike="noStrike" spc="-1" dirty="0">
                <a:solidFill>
                  <a:srgbClr val="000000"/>
                </a:solidFill>
                <a:latin typeface="Arial"/>
                <a:ea typeface="Calibri"/>
              </a:rPr>
              <a:t>-This Event  product will also be the service it will be providing-there are many reasons why potential participants would use the event for future opportunities</a:t>
            </a:r>
            <a:endParaRPr lang="en-GB" sz="1100" spc="-1" dirty="0">
              <a:solidFill>
                <a:srgbClr val="000000"/>
              </a:solidFill>
              <a:latin typeface="Arial"/>
              <a:ea typeface="Calibri"/>
            </a:endParaRPr>
          </a:p>
          <a:p>
            <a:pPr algn="just">
              <a:lnSpc>
                <a:spcPct val="100000"/>
              </a:lnSpc>
              <a:spcAft>
                <a:spcPts val="799"/>
              </a:spcAft>
            </a:pPr>
            <a:r>
              <a:rPr lang="en-GB" sz="1050" b="0" strike="noStrike" spc="-1" dirty="0">
                <a:solidFill>
                  <a:srgbClr val="000000"/>
                </a:solidFill>
                <a:latin typeface="Arial"/>
                <a:ea typeface="Calibri"/>
              </a:rPr>
              <a:t>-Extra</a:t>
            </a:r>
            <a:r>
              <a:rPr lang="en-GB" sz="1050" b="0" u="sng" strike="noStrike" spc="-1" dirty="0">
                <a:solidFill>
                  <a:srgbClr val="000000"/>
                </a:solidFill>
                <a:uFillTx/>
                <a:latin typeface="Arial"/>
                <a:ea typeface="Calibri"/>
              </a:rPr>
              <a:t> opportunities to help promote the Event</a:t>
            </a:r>
            <a:r>
              <a:rPr lang="en-GB" sz="1050" u="sng" spc="-1" dirty="0">
                <a:solidFill>
                  <a:srgbClr val="000000"/>
                </a:solidFill>
                <a:latin typeface="Arial"/>
                <a:ea typeface="Calibri"/>
              </a:rPr>
              <a:t>-</a:t>
            </a:r>
            <a:r>
              <a:rPr lang="en-GB" sz="1050" b="0" strike="noStrike" spc="-1" dirty="0">
                <a:solidFill>
                  <a:srgbClr val="000000"/>
                </a:solidFill>
                <a:latin typeface="Arial"/>
                <a:ea typeface="Calibri"/>
              </a:rPr>
              <a:t>it is important that the event search on google is high and at the top. Another useful element to utilise includes-the development of the Events website this will provide customers with extra-information/reviews</a:t>
            </a:r>
            <a:r>
              <a:rPr lang="en-GB" sz="1050" spc="-1" dirty="0">
                <a:solidFill>
                  <a:srgbClr val="000000"/>
                </a:solidFill>
                <a:latin typeface="Arial"/>
                <a:ea typeface="Calibri"/>
              </a:rPr>
              <a:t>. </a:t>
            </a:r>
            <a:r>
              <a:rPr lang="en-GB" sz="1050" b="0" strike="noStrike" spc="-1" dirty="0">
                <a:solidFill>
                  <a:srgbClr val="000000"/>
                </a:solidFill>
                <a:latin typeface="Arial"/>
                <a:ea typeface="Calibri"/>
              </a:rPr>
              <a:t> </a:t>
            </a:r>
            <a:endParaRPr lang="en-GB" sz="1050" b="0" strike="noStrike" spc="-1" dirty="0">
              <a:latin typeface="Arial"/>
            </a:endParaRPr>
          </a:p>
          <a:p>
            <a:pPr>
              <a:lnSpc>
                <a:spcPct val="100000"/>
              </a:lnSpc>
            </a:pPr>
            <a:endParaRPr lang="en-GB" sz="750" b="0" strike="noStrike" spc="-1" dirty="0">
              <a:latin typeface="Arial"/>
            </a:endParaRPr>
          </a:p>
        </p:txBody>
      </p:sp>
      <p:pic>
        <p:nvPicPr>
          <p:cNvPr id="100" name="Picture 2"/>
          <p:cNvPicPr/>
          <p:nvPr/>
        </p:nvPicPr>
        <p:blipFill>
          <a:blip r:embed="rId6"/>
          <a:stretch/>
        </p:blipFill>
        <p:spPr>
          <a:xfrm>
            <a:off x="8213760" y="0"/>
            <a:ext cx="1866240" cy="1742400"/>
          </a:xfrm>
          <a:prstGeom prst="rect">
            <a:avLst/>
          </a:prstGeom>
          <a:ln>
            <a:noFill/>
          </a:ln>
        </p:spPr>
      </p:pic>
      <p:sp>
        <p:nvSpPr>
          <p:cNvPr id="101" name="CustomShape 6"/>
          <p:cNvSpPr/>
          <p:nvPr/>
        </p:nvSpPr>
        <p:spPr>
          <a:xfrm>
            <a:off x="8195760" y="1717200"/>
            <a:ext cx="5060520" cy="85140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000" b="0" strike="noStrike" spc="-1">
                <a:solidFill>
                  <a:srgbClr val="000000"/>
                </a:solidFill>
                <a:latin typeface="Arial"/>
                <a:ea typeface="DejaVu Sans"/>
              </a:rPr>
              <a:t>(Buffer, 2024)</a:t>
            </a:r>
            <a:endParaRPr lang="en-GB" sz="1000" b="0" strike="noStrike" spc="-1">
              <a:latin typeface="Arial"/>
            </a:endParaRPr>
          </a:p>
          <a:p>
            <a:pPr>
              <a:lnSpc>
                <a:spcPct val="100000"/>
              </a:lnSpc>
            </a:pPr>
            <a:endParaRPr lang="en-GB" sz="1000" b="0" strike="noStrike" spc="-1">
              <a:latin typeface="Arial"/>
            </a:endParaRPr>
          </a:p>
          <a:p>
            <a:pPr>
              <a:lnSpc>
                <a:spcPct val="100000"/>
              </a:lnSpc>
            </a:pPr>
            <a:r>
              <a:rPr lang="en-GB" sz="1000" b="0" strike="noStrike" spc="-1">
                <a:solidFill>
                  <a:srgbClr val="000000"/>
                </a:solidFill>
                <a:latin typeface="Arial"/>
                <a:ea typeface="DejaVu Sans"/>
              </a:rPr>
              <a:t>(1000logos.net, 2024)</a:t>
            </a:r>
            <a:endParaRPr lang="en-GB" sz="1000" b="0" strike="noStrike" spc="-1">
              <a:latin typeface="Arial"/>
            </a:endParaRPr>
          </a:p>
          <a:p>
            <a:pPr>
              <a:lnSpc>
                <a:spcPct val="100000"/>
              </a:lnSpc>
            </a:pPr>
            <a:br/>
            <a:endParaRPr lang="en-GB" sz="1000" b="0" strike="noStrike" spc="-1">
              <a:latin typeface="Arial"/>
            </a:endParaRPr>
          </a:p>
        </p:txBody>
      </p:sp>
      <p:pic>
        <p:nvPicPr>
          <p:cNvPr id="102" name="Picture 4"/>
          <p:cNvPicPr/>
          <p:nvPr/>
        </p:nvPicPr>
        <p:blipFill>
          <a:blip r:embed="rId7"/>
          <a:stretch/>
        </p:blipFill>
        <p:spPr>
          <a:xfrm>
            <a:off x="8313480" y="2332080"/>
            <a:ext cx="1684080" cy="1447200"/>
          </a:xfrm>
          <a:prstGeom prst="rect">
            <a:avLst/>
          </a:prstGeom>
          <a:ln>
            <a:noFill/>
          </a:ln>
        </p:spPr>
      </p:pic>
      <p:pic>
        <p:nvPicPr>
          <p:cNvPr id="103" name="Picture 6"/>
          <p:cNvPicPr/>
          <p:nvPr/>
        </p:nvPicPr>
        <p:blipFill>
          <a:blip r:embed="rId8"/>
          <a:stretch/>
        </p:blipFill>
        <p:spPr>
          <a:xfrm>
            <a:off x="8313120" y="3825000"/>
            <a:ext cx="1684800" cy="1770840"/>
          </a:xfrm>
          <a:prstGeom prst="rect">
            <a:avLst/>
          </a:prstGeom>
          <a:ln>
            <a:noFill/>
          </a:ln>
        </p:spPr>
      </p:pic>
      <p:pic>
        <p:nvPicPr>
          <p:cNvPr id="104" name="Picture 8"/>
          <p:cNvPicPr/>
          <p:nvPr/>
        </p:nvPicPr>
        <p:blipFill>
          <a:blip r:embed="rId9"/>
          <a:stretch/>
        </p:blipFill>
        <p:spPr>
          <a:xfrm>
            <a:off x="8249400" y="5662080"/>
            <a:ext cx="1748160" cy="1551960"/>
          </a:xfrm>
          <a:prstGeom prst="rect">
            <a:avLst/>
          </a:prstGeom>
          <a:ln>
            <a:noFill/>
          </a:ln>
        </p:spPr>
      </p:pic>
      <p:sp>
        <p:nvSpPr>
          <p:cNvPr id="105" name="CustomShape 7"/>
          <p:cNvSpPr/>
          <p:nvPr/>
        </p:nvSpPr>
        <p:spPr>
          <a:xfrm>
            <a:off x="8111160" y="7214760"/>
            <a:ext cx="6634080" cy="27252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200" b="0" strike="noStrike" spc="-1">
                <a:solidFill>
                  <a:srgbClr val="000000"/>
                </a:solidFill>
                <a:latin typeface="Trebuchet MS"/>
                <a:ea typeface="DejaVu Sans"/>
              </a:rPr>
              <a:t>(Semrush, 2024)</a:t>
            </a:r>
            <a:endParaRPr lang="en-GB" sz="1200" b="0" strike="noStrike" spc="-1">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93"/>
                                        </p:tgtEl>
                                        <p:attrNameLst>
                                          <p:attrName>style.visibility</p:attrName>
                                        </p:attrNameLst>
                                      </p:cBhvr>
                                      <p:to>
                                        <p:strVal val="visible"/>
                                      </p:to>
                                    </p:set>
                                    <p:animEffect transition="in" filter="wipe(down)">
                                      <p:cBhvr additive="repl">
                                        <p:cTn id="7" dur="500"/>
                                        <p:tgtEl>
                                          <p:spTgt spid="9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94"/>
                                        </p:tgtEl>
                                        <p:attrNameLst>
                                          <p:attrName>style.visibility</p:attrName>
                                        </p:attrNameLst>
                                      </p:cBhvr>
                                      <p:to>
                                        <p:strVal val="visible"/>
                                      </p:to>
                                    </p:set>
                                    <p:animEffect transition="in" filter="wipe(down)">
                                      <p:cBhvr additive="repl">
                                        <p:cTn id="12" dur="500"/>
                                        <p:tgtEl>
                                          <p:spTgt spid="94"/>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95"/>
                                        </p:tgtEl>
                                        <p:attrNameLst>
                                          <p:attrName>style.visibility</p:attrName>
                                        </p:attrNameLst>
                                      </p:cBhvr>
                                      <p:to>
                                        <p:strVal val="visible"/>
                                      </p:to>
                                    </p:set>
                                    <p:animEffect transition="in" filter="wipe(down)">
                                      <p:cBhvr additive="repl">
                                        <p:cTn id="17" dur="500"/>
                                        <p:tgtEl>
                                          <p:spTgt spid="95"/>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98"/>
                                        </p:tgtEl>
                                        <p:attrNameLst>
                                          <p:attrName>style.visibility</p:attrName>
                                        </p:attrNameLst>
                                      </p:cBhvr>
                                      <p:to>
                                        <p:strVal val="visible"/>
                                      </p:to>
                                    </p:set>
                                    <p:animEffect transition="in" filter="wipe(down)">
                                      <p:cBhvr additive="repl">
                                        <p:cTn id="22" dur="500"/>
                                        <p:tgtEl>
                                          <p:spTgt spid="98"/>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96"/>
                                        </p:tgtEl>
                                        <p:attrNameLst>
                                          <p:attrName>style.visibility</p:attrName>
                                        </p:attrNameLst>
                                      </p:cBhvr>
                                      <p:to>
                                        <p:strVal val="visible"/>
                                      </p:to>
                                    </p:set>
                                    <p:animEffect transition="in" filter="wipe(down)">
                                      <p:cBhvr additive="repl">
                                        <p:cTn id="27" dur="500"/>
                                        <p:tgtEl>
                                          <p:spTgt spid="96"/>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97"/>
                                        </p:tgtEl>
                                        <p:attrNameLst>
                                          <p:attrName>style.visibility</p:attrName>
                                        </p:attrNameLst>
                                      </p:cBhvr>
                                      <p:to>
                                        <p:strVal val="visible"/>
                                      </p:to>
                                    </p:set>
                                    <p:animEffect transition="in" filter="wipe(down)">
                                      <p:cBhvr additive="repl">
                                        <p:cTn id="32" dur="500"/>
                                        <p:tgtEl>
                                          <p:spTgt spid="9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 name="CustomShape 1"/>
          <p:cNvSpPr/>
          <p:nvPr/>
        </p:nvSpPr>
        <p:spPr>
          <a:xfrm>
            <a:off x="0" y="37080"/>
            <a:ext cx="3960000" cy="8993572"/>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gn="just">
              <a:lnSpc>
                <a:spcPct val="100000"/>
              </a:lnSpc>
              <a:spcAft>
                <a:spcPts val="799"/>
              </a:spcAft>
            </a:pPr>
            <a:r>
              <a:rPr lang="en-GB" sz="1050" b="1" strike="noStrike" spc="-1" dirty="0">
                <a:solidFill>
                  <a:srgbClr val="000000"/>
                </a:solidFill>
                <a:latin typeface="Arial"/>
                <a:ea typeface="DejaVu Sans"/>
              </a:rPr>
              <a:t>OPERATIONAL FACTORS:</a:t>
            </a:r>
            <a:r>
              <a:rPr lang="en-GB" sz="1050" b="1" i="1" strike="noStrike" spc="-1" dirty="0">
                <a:solidFill>
                  <a:srgbClr val="FF0000"/>
                </a:solidFill>
                <a:latin typeface="Arial"/>
                <a:ea typeface="Calibri"/>
              </a:rPr>
              <a:t> </a:t>
            </a:r>
            <a:r>
              <a:rPr lang="en-GB" sz="1050" b="1" u="sng" strike="noStrike" spc="-1" dirty="0">
                <a:solidFill>
                  <a:srgbClr val="C00000"/>
                </a:solidFill>
                <a:uFillTx/>
                <a:latin typeface="Arial"/>
                <a:ea typeface="Calibri"/>
              </a:rPr>
              <a:t>Roles/Responsibilities skills will staff/volunteers &amp; those involved need</a:t>
            </a:r>
            <a:r>
              <a:rPr lang="en-GB" sz="1050" b="0" u="sng" strike="noStrike" spc="-1" dirty="0">
                <a:solidFill>
                  <a:srgbClr val="C00000"/>
                </a:solidFill>
                <a:uFillTx/>
                <a:latin typeface="Arial"/>
                <a:ea typeface="Calibri"/>
              </a:rPr>
              <a:t>:</a:t>
            </a:r>
            <a:r>
              <a:rPr lang="en-GB" sz="1050" b="0" strike="noStrike" spc="-1" dirty="0">
                <a:solidFill>
                  <a:srgbClr val="000000"/>
                </a:solidFill>
                <a:latin typeface="Arial"/>
                <a:ea typeface="Calibri"/>
              </a:rPr>
              <a:t>-As the event manager I myself will be in charge of advertising/marketing and recruitment/staff training. Other Management skills include checking if financial objectives are being met/reviewed. Designing strategies/set targets for-increased growth. Setting-policies/procedures/keeping up to date with health/safety guidelines/regulations.  Risk-assessments</a:t>
            </a:r>
            <a:r>
              <a:rPr lang="en-GB" sz="1050" spc="-1" dirty="0">
                <a:solidFill>
                  <a:srgbClr val="000000"/>
                </a:solidFill>
                <a:latin typeface="Arial"/>
                <a:ea typeface="Calibri"/>
              </a:rPr>
              <a:t> etc</a:t>
            </a:r>
            <a:r>
              <a:rPr lang="en-GB" sz="1050" b="0" strike="noStrike" spc="-1" dirty="0">
                <a:solidFill>
                  <a:srgbClr val="000000"/>
                </a:solidFill>
                <a:latin typeface="Arial"/>
                <a:ea typeface="Calibri"/>
              </a:rPr>
              <a:t>. (Barringer &amp; Ireland, 2008, p 286)</a:t>
            </a:r>
            <a:endParaRPr lang="en-GB" sz="1050" b="0" strike="noStrike" spc="-1" dirty="0">
              <a:latin typeface="Arial"/>
            </a:endParaRPr>
          </a:p>
          <a:p>
            <a:pPr algn="just">
              <a:lnSpc>
                <a:spcPct val="107000"/>
              </a:lnSpc>
              <a:spcAft>
                <a:spcPts val="799"/>
              </a:spcAft>
            </a:pPr>
            <a:r>
              <a:rPr lang="en-GB" sz="1050" b="0" strike="noStrike" spc="-1" dirty="0">
                <a:solidFill>
                  <a:srgbClr val="6600CC"/>
                </a:solidFill>
                <a:latin typeface="Arial"/>
                <a:ea typeface="Calibri"/>
              </a:rPr>
              <a:t>-The staff &amp; volunteers will need skills in duties include to manage the operation of the  days event, meeting guest/attendees needs. Helping with the set up &amp; close up of event.</a:t>
            </a:r>
            <a:endParaRPr lang="en-GB" sz="1050" b="0" strike="noStrike" spc="-1" dirty="0">
              <a:solidFill>
                <a:srgbClr val="6600CC"/>
              </a:solidFill>
              <a:latin typeface="Arial"/>
            </a:endParaRPr>
          </a:p>
          <a:p>
            <a:pPr algn="just">
              <a:lnSpc>
                <a:spcPct val="100000"/>
              </a:lnSpc>
              <a:spcAft>
                <a:spcPts val="799"/>
              </a:spcAft>
            </a:pPr>
            <a:r>
              <a:rPr lang="en-GB" sz="1050" b="1" u="sng" strike="noStrike" spc="-1" dirty="0">
                <a:solidFill>
                  <a:schemeClr val="accent5">
                    <a:lumMod val="50000"/>
                  </a:schemeClr>
                </a:solidFill>
                <a:uFillTx/>
                <a:latin typeface="Arial"/>
                <a:ea typeface="Times New Roman"/>
              </a:rPr>
              <a:t>1.Staff Skills- </a:t>
            </a:r>
            <a:r>
              <a:rPr lang="en-GB" sz="1050" b="0" strike="noStrike" spc="-1" dirty="0">
                <a:solidFill>
                  <a:schemeClr val="accent5">
                    <a:lumMod val="50000"/>
                  </a:schemeClr>
                </a:solidFill>
                <a:latin typeface="Arial"/>
                <a:ea typeface="Times New Roman"/>
              </a:rPr>
              <a:t>Effective communication is crucial for coordinating the activities, this includes the ability to clearly provide updates, and address any issues that may arise during the event.</a:t>
            </a:r>
            <a:endParaRPr lang="en-GB" sz="1050" b="0" strike="noStrike" spc="-1" dirty="0">
              <a:solidFill>
                <a:schemeClr val="accent5">
                  <a:lumMod val="50000"/>
                </a:schemeClr>
              </a:solidFill>
              <a:latin typeface="Arial"/>
            </a:endParaRPr>
          </a:p>
          <a:p>
            <a:pPr algn="just">
              <a:lnSpc>
                <a:spcPct val="100000"/>
              </a:lnSpc>
              <a:spcAft>
                <a:spcPts val="799"/>
              </a:spcAft>
            </a:pPr>
            <a:r>
              <a:rPr lang="en-GB" sz="1050" b="1" u="sng" strike="noStrike" spc="-1" dirty="0">
                <a:solidFill>
                  <a:schemeClr val="accent5">
                    <a:lumMod val="50000"/>
                  </a:schemeClr>
                </a:solidFill>
                <a:uFillTx/>
                <a:latin typeface="Arial"/>
                <a:ea typeface="Times New Roman"/>
              </a:rPr>
              <a:t>2. Good Organisation and Planning</a:t>
            </a:r>
            <a:r>
              <a:rPr lang="en-GB" sz="1050" b="1" u="sng" spc="-1" dirty="0">
                <a:solidFill>
                  <a:schemeClr val="accent5">
                    <a:lumMod val="50000"/>
                  </a:schemeClr>
                </a:solidFill>
                <a:latin typeface="Arial"/>
                <a:ea typeface="Times New Roman"/>
              </a:rPr>
              <a:t>-</a:t>
            </a:r>
            <a:r>
              <a:rPr lang="en-GB" sz="1050" b="0" strike="noStrike" spc="-1" dirty="0">
                <a:solidFill>
                  <a:schemeClr val="accent5">
                    <a:lumMod val="50000"/>
                  </a:schemeClr>
                </a:solidFill>
                <a:latin typeface="Arial"/>
                <a:ea typeface="Times New Roman"/>
              </a:rPr>
              <a:t>are essential for managing event, including  handling resources and materials. Being involved with the  creativity, plans, timelines, and contingency strategies to ensure that everything runs according </a:t>
            </a:r>
            <a:endParaRPr lang="en-GB" sz="1050" u="sng" spc="-1" dirty="0">
              <a:solidFill>
                <a:schemeClr val="accent5">
                  <a:lumMod val="50000"/>
                </a:schemeClr>
              </a:solidFill>
              <a:uFillTx/>
              <a:latin typeface="Arial"/>
              <a:ea typeface="Times New Roman"/>
            </a:endParaRPr>
          </a:p>
          <a:p>
            <a:pPr algn="just">
              <a:lnSpc>
                <a:spcPct val="100000"/>
              </a:lnSpc>
              <a:spcAft>
                <a:spcPts val="799"/>
              </a:spcAft>
            </a:pPr>
            <a:r>
              <a:rPr lang="en-GB" sz="1050" b="1" u="sng" strike="noStrike" spc="-1" dirty="0">
                <a:solidFill>
                  <a:schemeClr val="accent5">
                    <a:lumMod val="50000"/>
                  </a:schemeClr>
                </a:solidFill>
                <a:uFillTx/>
                <a:latin typeface="Arial"/>
                <a:ea typeface="Times New Roman"/>
              </a:rPr>
              <a:t>3. Strong Problem-Solving Abilities:</a:t>
            </a:r>
            <a:r>
              <a:rPr lang="en-GB" sz="1050" b="0" strike="noStrike" spc="-1" dirty="0">
                <a:solidFill>
                  <a:schemeClr val="accent5">
                    <a:lumMod val="50000"/>
                  </a:schemeClr>
                </a:solidFill>
                <a:latin typeface="Arial"/>
                <a:ea typeface="Times New Roman"/>
              </a:rPr>
              <a:t> Events often encounter unexpected challenges, and the ability to think on one's feet and quickly find solutions is very important. </a:t>
            </a:r>
          </a:p>
          <a:p>
            <a:pPr algn="just">
              <a:lnSpc>
                <a:spcPct val="100000"/>
              </a:lnSpc>
              <a:spcAft>
                <a:spcPts val="799"/>
              </a:spcAft>
            </a:pPr>
            <a:r>
              <a:rPr lang="en-GB" sz="1050" b="0" strike="noStrike" spc="-1" dirty="0">
                <a:solidFill>
                  <a:schemeClr val="accent5">
                    <a:lumMod val="50000"/>
                  </a:schemeClr>
                </a:solidFill>
                <a:latin typeface="Arial"/>
                <a:ea typeface="Times New Roman"/>
              </a:rPr>
              <a:t> </a:t>
            </a:r>
            <a:r>
              <a:rPr lang="en-GB" sz="1050" b="1" u="sng" strike="noStrike" spc="-1" dirty="0">
                <a:solidFill>
                  <a:schemeClr val="accent5">
                    <a:lumMod val="50000"/>
                  </a:schemeClr>
                </a:solidFill>
                <a:uFillTx/>
                <a:latin typeface="Arial"/>
                <a:ea typeface="Times New Roman"/>
              </a:rPr>
              <a:t>5. Good Customer Service skills:</a:t>
            </a:r>
            <a:r>
              <a:rPr lang="en-GB" sz="1050" b="0" strike="noStrike" spc="-1" dirty="0">
                <a:solidFill>
                  <a:schemeClr val="accent5">
                    <a:lumMod val="50000"/>
                  </a:schemeClr>
                </a:solidFill>
                <a:latin typeface="Arial"/>
                <a:ea typeface="Times New Roman"/>
              </a:rPr>
              <a:t> staff and volunteers should possess strong service skills to address inquiries, provide information, and handle any issues that may arise.</a:t>
            </a:r>
            <a:endParaRPr lang="en-GB" sz="1050" b="0" strike="noStrike" spc="-1" dirty="0">
              <a:solidFill>
                <a:schemeClr val="accent5">
                  <a:lumMod val="50000"/>
                </a:schemeClr>
              </a:solidFill>
              <a:latin typeface="Arial"/>
            </a:endParaRPr>
          </a:p>
          <a:p>
            <a:pPr algn="just">
              <a:lnSpc>
                <a:spcPct val="100000"/>
              </a:lnSpc>
              <a:spcAft>
                <a:spcPts val="799"/>
              </a:spcAft>
            </a:pPr>
            <a:r>
              <a:rPr lang="en-GB" sz="1050" b="1" u="sng" strike="noStrike" spc="-1" dirty="0">
                <a:solidFill>
                  <a:schemeClr val="accent5">
                    <a:lumMod val="50000"/>
                  </a:schemeClr>
                </a:solidFill>
                <a:uFillTx/>
                <a:latin typeface="Arial"/>
                <a:ea typeface="Times New Roman"/>
              </a:rPr>
              <a:t>7. Technical Competence</a:t>
            </a:r>
            <a:r>
              <a:rPr lang="en-GB" sz="1050" b="1" u="sng" spc="-1" dirty="0">
                <a:solidFill>
                  <a:schemeClr val="accent5">
                    <a:lumMod val="50000"/>
                  </a:schemeClr>
                </a:solidFill>
                <a:latin typeface="Arial"/>
                <a:ea typeface="Times New Roman"/>
              </a:rPr>
              <a:t>-</a:t>
            </a:r>
            <a:r>
              <a:rPr lang="en-GB" sz="1050" b="0" strike="noStrike" spc="-1" dirty="0">
                <a:solidFill>
                  <a:schemeClr val="accent5">
                    <a:lumMod val="50000"/>
                  </a:schemeClr>
                </a:solidFill>
                <a:latin typeface="Arial"/>
                <a:ea typeface="Times New Roman"/>
              </a:rPr>
              <a:t>staff/volunteers may need technical skills related to sound systems, lighting, AV equipment, or other specialised tools. Having a basic understanding of these technical aspects can be beneficial for troubleshooting.</a:t>
            </a:r>
          </a:p>
          <a:p>
            <a:pPr algn="just">
              <a:lnSpc>
                <a:spcPct val="100000"/>
              </a:lnSpc>
              <a:spcAft>
                <a:spcPts val="799"/>
              </a:spcAft>
            </a:pPr>
            <a:r>
              <a:rPr lang="en-GB" sz="1050" b="1" u="sng" strike="noStrike" spc="-1" dirty="0">
                <a:solidFill>
                  <a:schemeClr val="accent5">
                    <a:lumMod val="50000"/>
                  </a:schemeClr>
                </a:solidFill>
                <a:uFillTx/>
                <a:latin typeface="Arial"/>
                <a:ea typeface="Times New Roman"/>
              </a:rPr>
              <a:t>8. Time Management</a:t>
            </a:r>
            <a:r>
              <a:rPr lang="en-GB" sz="1050" b="0" strike="noStrike" spc="-1" dirty="0">
                <a:solidFill>
                  <a:schemeClr val="accent5">
                    <a:lumMod val="50000"/>
                  </a:schemeClr>
                </a:solidFill>
                <a:latin typeface="Arial"/>
                <a:ea typeface="Times New Roman"/>
              </a:rPr>
              <a:t>: The ability to manage time efficiently and prioritise tasks is crucial for ensuring that all aspects of the event are handled effectively.</a:t>
            </a:r>
          </a:p>
          <a:p>
            <a:pPr algn="just">
              <a:lnSpc>
                <a:spcPct val="100000"/>
              </a:lnSpc>
              <a:spcAft>
                <a:spcPts val="799"/>
              </a:spcAft>
            </a:pPr>
            <a:r>
              <a:rPr lang="en-GB" sz="1050" b="1" u="sng" strike="noStrike" spc="-1" dirty="0">
                <a:solidFill>
                  <a:schemeClr val="accent5">
                    <a:lumMod val="50000"/>
                  </a:schemeClr>
                </a:solidFill>
                <a:uFillTx/>
                <a:latin typeface="Arial"/>
                <a:ea typeface="Times New Roman"/>
              </a:rPr>
              <a:t>9. Attention to Detail</a:t>
            </a:r>
            <a:r>
              <a:rPr lang="en-GB" sz="1050" b="1" u="sng" spc="-1" dirty="0">
                <a:solidFill>
                  <a:schemeClr val="accent5">
                    <a:lumMod val="50000"/>
                  </a:schemeClr>
                </a:solidFill>
                <a:latin typeface="Arial"/>
                <a:ea typeface="Times New Roman"/>
              </a:rPr>
              <a:t>-</a:t>
            </a:r>
            <a:r>
              <a:rPr lang="en-GB" sz="1050" b="0" strike="noStrike" spc="-1" dirty="0">
                <a:solidFill>
                  <a:schemeClr val="accent5">
                    <a:lumMod val="50000"/>
                  </a:schemeClr>
                </a:solidFill>
                <a:latin typeface="Arial"/>
                <a:ea typeface="Times New Roman"/>
              </a:rPr>
              <a:t>Events often involve numerous small details that can collectively impact the overall success of the event.</a:t>
            </a:r>
            <a:endParaRPr lang="en-GB" sz="1050" b="0" strike="noStrike" spc="-1" dirty="0">
              <a:solidFill>
                <a:schemeClr val="accent5">
                  <a:lumMod val="50000"/>
                </a:schemeClr>
              </a:solidFill>
              <a:latin typeface="Arial"/>
            </a:endParaRPr>
          </a:p>
          <a:p>
            <a:pPr algn="just">
              <a:lnSpc>
                <a:spcPct val="100000"/>
              </a:lnSpc>
              <a:spcAft>
                <a:spcPts val="799"/>
              </a:spcAft>
            </a:pPr>
            <a:r>
              <a:rPr lang="en-GB" sz="1050" b="1" u="sng" strike="noStrike" spc="-1" dirty="0">
                <a:solidFill>
                  <a:schemeClr val="accent5">
                    <a:lumMod val="50000"/>
                  </a:schemeClr>
                </a:solidFill>
                <a:latin typeface="Arial"/>
                <a:ea typeface="Times New Roman"/>
              </a:rPr>
              <a:t>10. Stress Management</a:t>
            </a:r>
            <a:r>
              <a:rPr lang="en-GB" sz="1050" b="0" strike="noStrike" spc="-1" dirty="0">
                <a:solidFill>
                  <a:schemeClr val="accent5">
                    <a:lumMod val="50000"/>
                  </a:schemeClr>
                </a:solidFill>
                <a:latin typeface="Arial"/>
                <a:ea typeface="Times New Roman"/>
              </a:rPr>
              <a:t>: Managing events can be high-pressure and stressful, so having the ability to stay composed and focused under pressure is important.</a:t>
            </a:r>
          </a:p>
          <a:p>
            <a:pPr algn="just">
              <a:lnSpc>
                <a:spcPct val="100000"/>
              </a:lnSpc>
              <a:spcAft>
                <a:spcPts val="799"/>
              </a:spcAft>
            </a:pPr>
            <a:r>
              <a:rPr lang="en-GB" sz="800" b="0" strike="noStrike" spc="-1" dirty="0">
                <a:solidFill>
                  <a:srgbClr val="1D2228"/>
                </a:solidFill>
                <a:latin typeface="Arial"/>
                <a:ea typeface="Times New Roman"/>
              </a:rPr>
              <a:t>-In addition to these skills, it's important for staff and volunteers to have a thorough understanding of the event's goals, audience, and specific requirements. </a:t>
            </a:r>
            <a:endParaRPr lang="en-GB" sz="800" b="0" strike="noStrike" spc="-1" dirty="0">
              <a:latin typeface="Arial"/>
            </a:endParaRPr>
          </a:p>
          <a:p>
            <a:pPr algn="just">
              <a:lnSpc>
                <a:spcPct val="100000"/>
              </a:lnSpc>
              <a:spcAft>
                <a:spcPts val="799"/>
              </a:spcAft>
            </a:pPr>
            <a:endParaRPr lang="en-GB" sz="800" b="0" strike="noStrike" spc="-1" dirty="0">
              <a:latin typeface="Arial"/>
            </a:endParaRPr>
          </a:p>
          <a:p>
            <a:pPr algn="just">
              <a:lnSpc>
                <a:spcPct val="107000"/>
              </a:lnSpc>
              <a:spcAft>
                <a:spcPts val="799"/>
              </a:spcAft>
            </a:pPr>
            <a:endParaRPr lang="en-GB" sz="800" b="0" strike="noStrike" spc="-1" dirty="0">
              <a:latin typeface="Arial"/>
            </a:endParaRPr>
          </a:p>
          <a:p>
            <a:pPr algn="just">
              <a:lnSpc>
                <a:spcPct val="107000"/>
              </a:lnSpc>
              <a:spcAft>
                <a:spcPts val="799"/>
              </a:spcAft>
            </a:pPr>
            <a:r>
              <a:rPr lang="en-GB" sz="750" b="0" strike="noStrike" spc="-1" dirty="0">
                <a:solidFill>
                  <a:srgbClr val="000000"/>
                </a:solidFill>
                <a:latin typeface="Arial"/>
                <a:ea typeface="Calibri"/>
              </a:rPr>
              <a:t> </a:t>
            </a:r>
            <a:endParaRPr lang="en-GB" sz="750" b="0" strike="noStrike" spc="-1" dirty="0">
              <a:latin typeface="Arial"/>
            </a:endParaRPr>
          </a:p>
          <a:p>
            <a:pPr algn="just">
              <a:lnSpc>
                <a:spcPct val="100000"/>
              </a:lnSpc>
              <a:spcAft>
                <a:spcPts val="799"/>
              </a:spcAft>
            </a:pPr>
            <a:endParaRPr lang="en-GB" sz="750" b="0" strike="noStrike" spc="-1" dirty="0">
              <a:latin typeface="Arial"/>
            </a:endParaRPr>
          </a:p>
          <a:p>
            <a:pPr algn="just">
              <a:lnSpc>
                <a:spcPct val="100000"/>
              </a:lnSpc>
            </a:pPr>
            <a:endParaRPr lang="en-GB" sz="750" b="0" strike="noStrike" spc="-1" dirty="0">
              <a:latin typeface="Arial"/>
            </a:endParaRPr>
          </a:p>
        </p:txBody>
      </p:sp>
      <p:pic>
        <p:nvPicPr>
          <p:cNvPr id="107" name="Picture 6"/>
          <p:cNvPicPr/>
          <p:nvPr/>
        </p:nvPicPr>
        <p:blipFill>
          <a:blip r:embed="rId3"/>
          <a:stretch/>
        </p:blipFill>
        <p:spPr>
          <a:xfrm>
            <a:off x="3904200" y="0"/>
            <a:ext cx="2768040" cy="904680"/>
          </a:xfrm>
          <a:prstGeom prst="rect">
            <a:avLst/>
          </a:prstGeom>
          <a:ln>
            <a:noFill/>
          </a:ln>
        </p:spPr>
      </p:pic>
      <p:sp>
        <p:nvSpPr>
          <p:cNvPr id="108" name="CustomShape 2"/>
          <p:cNvSpPr/>
          <p:nvPr/>
        </p:nvSpPr>
        <p:spPr>
          <a:xfrm>
            <a:off x="3994560" y="-62640"/>
            <a:ext cx="2677680" cy="20448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gn="ctr">
              <a:lnSpc>
                <a:spcPct val="100000"/>
              </a:lnSpc>
            </a:pPr>
            <a:r>
              <a:rPr lang="en-GB" sz="750" b="0" strike="noStrike" spc="-1">
                <a:solidFill>
                  <a:srgbClr val="000000"/>
                </a:solidFill>
                <a:latin typeface="Arial"/>
                <a:ea typeface="NSimSun"/>
              </a:rPr>
              <a:t>Shutterstock Inc (2024) </a:t>
            </a:r>
            <a:endParaRPr lang="en-GB" sz="750" b="0" strike="noStrike" spc="-1">
              <a:latin typeface="Arial"/>
            </a:endParaRPr>
          </a:p>
        </p:txBody>
      </p:sp>
      <p:sp>
        <p:nvSpPr>
          <p:cNvPr id="109" name="CustomShape 3"/>
          <p:cNvSpPr/>
          <p:nvPr/>
        </p:nvSpPr>
        <p:spPr>
          <a:xfrm>
            <a:off x="3960720" y="993600"/>
            <a:ext cx="2789280" cy="6728593"/>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gn="just">
              <a:lnSpc>
                <a:spcPct val="100000"/>
              </a:lnSpc>
              <a:spcAft>
                <a:spcPts val="799"/>
              </a:spcAft>
            </a:pPr>
            <a:r>
              <a:rPr lang="en-GB" sz="1050" b="1" u="sng" strike="noStrike" spc="-1" dirty="0">
                <a:solidFill>
                  <a:srgbClr val="000000"/>
                </a:solidFill>
                <a:uFillTx/>
                <a:latin typeface="Arial"/>
                <a:ea typeface="Calibri"/>
              </a:rPr>
              <a:t>SAFETY &amp; SECURITY</a:t>
            </a:r>
            <a:r>
              <a:rPr lang="en-GB" sz="1050" b="0" strike="noStrike" spc="-1" dirty="0">
                <a:solidFill>
                  <a:srgbClr val="000000"/>
                </a:solidFill>
                <a:latin typeface="Arial"/>
                <a:ea typeface="Calibri"/>
              </a:rPr>
              <a:t>-</a:t>
            </a:r>
            <a:r>
              <a:rPr lang="en-GB" sz="1050" b="0" strike="noStrike" spc="-1" dirty="0">
                <a:solidFill>
                  <a:srgbClr val="000000"/>
                </a:solidFill>
                <a:latin typeface="Arial"/>
                <a:ea typeface="Times New Roman"/>
              </a:rPr>
              <a:t>When organising an event in a hotel, taking extra safety and security measures is crucial for the successful execution of the event. </a:t>
            </a:r>
            <a:r>
              <a:rPr lang="en-GB" sz="1050" spc="-1" dirty="0">
                <a:solidFill>
                  <a:srgbClr val="000000"/>
                </a:solidFill>
                <a:latin typeface="Arial"/>
                <a:ea typeface="Times New Roman"/>
              </a:rPr>
              <a:t>S</a:t>
            </a:r>
            <a:r>
              <a:rPr lang="en-GB" sz="1050" b="0" strike="noStrike" spc="-1" dirty="0">
                <a:solidFill>
                  <a:srgbClr val="000000"/>
                </a:solidFill>
                <a:latin typeface="Arial"/>
                <a:ea typeface="Times New Roman"/>
              </a:rPr>
              <a:t>ome key measures that can be taken to ensure the safety and security of the event</a:t>
            </a:r>
            <a:r>
              <a:rPr lang="en-GB" sz="1050" spc="-1" dirty="0">
                <a:solidFill>
                  <a:srgbClr val="000000"/>
                </a:solidFill>
                <a:latin typeface="Arial"/>
                <a:ea typeface="Times New Roman"/>
              </a:rPr>
              <a:t>:</a:t>
            </a:r>
            <a:endParaRPr lang="en-GB" sz="1050" b="0" strike="noStrike" spc="-1" dirty="0">
              <a:solidFill>
                <a:srgbClr val="000000"/>
              </a:solidFill>
              <a:latin typeface="Arial"/>
              <a:ea typeface="Times New Roman"/>
            </a:endParaRPr>
          </a:p>
          <a:p>
            <a:pPr algn="just">
              <a:lnSpc>
                <a:spcPct val="100000"/>
              </a:lnSpc>
              <a:spcAft>
                <a:spcPts val="799"/>
              </a:spcAft>
            </a:pPr>
            <a:r>
              <a:rPr lang="en-GB" sz="1050" b="0" strike="noStrike" spc="-1" dirty="0">
                <a:solidFill>
                  <a:srgbClr val="000000"/>
                </a:solidFill>
                <a:latin typeface="Arial"/>
                <a:ea typeface="Times New Roman"/>
              </a:rPr>
              <a:t>:</a:t>
            </a:r>
            <a:r>
              <a:rPr lang="en-GB" sz="1050" b="1" u="sng" strike="noStrike" spc="-1" dirty="0">
                <a:solidFill>
                  <a:srgbClr val="000000"/>
                </a:solidFill>
                <a:uFillTx/>
                <a:latin typeface="Arial"/>
                <a:ea typeface="Times New Roman"/>
              </a:rPr>
              <a:t>1. Risk Assessment</a:t>
            </a:r>
            <a:r>
              <a:rPr lang="en-GB" sz="1050" b="1" u="sng" spc="-1" dirty="0">
                <a:solidFill>
                  <a:srgbClr val="000000"/>
                </a:solidFill>
                <a:latin typeface="Arial"/>
                <a:ea typeface="Times New Roman"/>
              </a:rPr>
              <a:t>-</a:t>
            </a:r>
            <a:r>
              <a:rPr lang="en-GB" sz="1050" b="0" strike="noStrike" spc="-1" dirty="0">
                <a:solidFill>
                  <a:srgbClr val="000000"/>
                </a:solidFill>
                <a:latin typeface="Arial"/>
                <a:ea typeface="Times New Roman"/>
              </a:rPr>
              <a:t>to identify potential hazards/security risks associated with the event.</a:t>
            </a:r>
          </a:p>
          <a:p>
            <a:pPr algn="just">
              <a:lnSpc>
                <a:spcPct val="100000"/>
              </a:lnSpc>
              <a:spcAft>
                <a:spcPts val="799"/>
              </a:spcAft>
            </a:pPr>
            <a:r>
              <a:rPr lang="en-GB" sz="1050" b="1" u="sng" strike="noStrike" spc="-1" dirty="0">
                <a:solidFill>
                  <a:srgbClr val="000000"/>
                </a:solidFill>
                <a:uFillTx/>
                <a:latin typeface="Arial"/>
                <a:ea typeface="Times New Roman"/>
              </a:rPr>
              <a:t>2. Security Personnel:</a:t>
            </a:r>
            <a:r>
              <a:rPr lang="en-GB" sz="1050" b="0" strike="noStrike" spc="-1" dirty="0">
                <a:solidFill>
                  <a:srgbClr val="000000"/>
                </a:solidFill>
                <a:latin typeface="Arial"/>
                <a:ea typeface="Times New Roman"/>
              </a:rPr>
              <a:t> Hire trained security personnel to manage access control, &amp; monitor the event area</a:t>
            </a:r>
          </a:p>
          <a:p>
            <a:pPr algn="just">
              <a:lnSpc>
                <a:spcPct val="100000"/>
              </a:lnSpc>
              <a:spcAft>
                <a:spcPts val="799"/>
              </a:spcAft>
            </a:pPr>
            <a:r>
              <a:rPr lang="en-GB" sz="1050" b="1" u="sng" strike="noStrike" spc="-1" dirty="0">
                <a:solidFill>
                  <a:srgbClr val="000000"/>
                </a:solidFill>
                <a:uFillTx/>
                <a:latin typeface="Arial"/>
                <a:ea typeface="Times New Roman"/>
              </a:rPr>
              <a:t>3. Emergency Response Plan:</a:t>
            </a:r>
            <a:r>
              <a:rPr lang="en-GB" sz="1050" b="0" strike="noStrike" spc="-1" dirty="0">
                <a:solidFill>
                  <a:srgbClr val="000000"/>
                </a:solidFill>
                <a:latin typeface="Arial"/>
                <a:ea typeface="Times New Roman"/>
              </a:rPr>
              <a:t> Developing a comprehensive emergency response plan in coordination with the hotel's management and local authorities</a:t>
            </a:r>
            <a:r>
              <a:rPr lang="en-GB" sz="1050" spc="-1" dirty="0">
                <a:solidFill>
                  <a:srgbClr val="000000"/>
                </a:solidFill>
                <a:latin typeface="Arial"/>
                <a:ea typeface="Times New Roman"/>
              </a:rPr>
              <a:t>, </a:t>
            </a:r>
            <a:r>
              <a:rPr lang="en-GB" sz="1050" b="0" strike="noStrike" spc="-1" dirty="0">
                <a:solidFill>
                  <a:srgbClr val="000000"/>
                </a:solidFill>
                <a:latin typeface="Arial"/>
                <a:ea typeface="Times New Roman"/>
              </a:rPr>
              <a:t>should outline procedures for evacuations.</a:t>
            </a:r>
          </a:p>
          <a:p>
            <a:pPr algn="just">
              <a:lnSpc>
                <a:spcPct val="100000"/>
              </a:lnSpc>
              <a:spcAft>
                <a:spcPts val="799"/>
              </a:spcAft>
            </a:pPr>
            <a:r>
              <a:rPr lang="en-GB" sz="1050" b="1" u="sng" strike="noStrike" spc="-1" dirty="0">
                <a:solidFill>
                  <a:srgbClr val="000000"/>
                </a:solidFill>
                <a:uFillTx/>
                <a:latin typeface="Arial"/>
                <a:ea typeface="Times New Roman"/>
              </a:rPr>
              <a:t>4. Access Control:</a:t>
            </a:r>
            <a:r>
              <a:rPr lang="en-GB" sz="1050" b="0" strike="noStrike" spc="-1" dirty="0">
                <a:solidFill>
                  <a:srgbClr val="000000"/>
                </a:solidFill>
                <a:latin typeface="Arial"/>
                <a:ea typeface="Times New Roman"/>
              </a:rPr>
              <a:t> Implement strict access control measures to regulate entry to the event area</a:t>
            </a:r>
            <a:endParaRPr lang="en-GB" sz="750" spc="-1" dirty="0">
              <a:solidFill>
                <a:srgbClr val="000000"/>
              </a:solidFill>
              <a:latin typeface="Arial"/>
              <a:ea typeface="Times New Roman"/>
            </a:endParaRPr>
          </a:p>
          <a:p>
            <a:pPr algn="just">
              <a:lnSpc>
                <a:spcPct val="100000"/>
              </a:lnSpc>
              <a:spcAft>
                <a:spcPts val="799"/>
              </a:spcAft>
            </a:pPr>
            <a:r>
              <a:rPr lang="en-GB" sz="1050" b="1" u="sng" strike="noStrike" spc="-1" dirty="0">
                <a:solidFill>
                  <a:srgbClr val="000000"/>
                </a:solidFill>
                <a:uFillTx/>
                <a:latin typeface="Arial"/>
                <a:ea typeface="Times New Roman"/>
              </a:rPr>
              <a:t>5.Surveillance and Monitoring</a:t>
            </a:r>
            <a:r>
              <a:rPr lang="en-GB" sz="1050" spc="-1" dirty="0">
                <a:solidFill>
                  <a:srgbClr val="000000"/>
                </a:solidFill>
                <a:latin typeface="Arial"/>
                <a:ea typeface="Times New Roman"/>
              </a:rPr>
              <a:t>-</a:t>
            </a:r>
            <a:r>
              <a:rPr lang="en-GB" sz="1050" b="0" strike="noStrike" spc="-1" dirty="0">
                <a:solidFill>
                  <a:srgbClr val="000000"/>
                </a:solidFill>
                <a:latin typeface="Arial"/>
                <a:ea typeface="Times New Roman"/>
              </a:rPr>
              <a:t>Utilise CCTV cameras/monitoring systems to oversee the event area and identify any suspicious activities. </a:t>
            </a:r>
            <a:endParaRPr lang="en-GB" sz="1050" spc="-1" dirty="0">
              <a:solidFill>
                <a:srgbClr val="000000"/>
              </a:solidFill>
              <a:latin typeface="Arial"/>
              <a:ea typeface="Times New Roman"/>
            </a:endParaRPr>
          </a:p>
          <a:p>
            <a:pPr algn="just">
              <a:lnSpc>
                <a:spcPct val="100000"/>
              </a:lnSpc>
              <a:spcAft>
                <a:spcPts val="799"/>
              </a:spcAft>
            </a:pPr>
            <a:r>
              <a:rPr lang="en-GB" sz="1050" b="1" u="sng" strike="noStrike" spc="-1" dirty="0">
                <a:solidFill>
                  <a:srgbClr val="000000"/>
                </a:solidFill>
                <a:uFillTx/>
                <a:latin typeface="Arial"/>
                <a:ea typeface="Times New Roman"/>
              </a:rPr>
              <a:t>6.Communication Systems:</a:t>
            </a:r>
            <a:r>
              <a:rPr lang="en-GB" sz="1050" b="0" strike="noStrike" spc="-1" dirty="0">
                <a:solidFill>
                  <a:srgbClr val="000000"/>
                </a:solidFill>
                <a:latin typeface="Arial"/>
                <a:ea typeface="Times New Roman"/>
              </a:rPr>
              <a:t> Establish effective communication systems to facilitate coordination among event staff, security personnel, and emergency responders. </a:t>
            </a:r>
            <a:endParaRPr lang="en-GB" sz="1050" b="0" strike="noStrike" spc="-1" dirty="0">
              <a:latin typeface="Arial"/>
            </a:endParaRPr>
          </a:p>
          <a:p>
            <a:pPr algn="just">
              <a:lnSpc>
                <a:spcPct val="100000"/>
              </a:lnSpc>
              <a:spcAft>
                <a:spcPts val="799"/>
              </a:spcAft>
            </a:pPr>
            <a:r>
              <a:rPr lang="en-GB" sz="1050" b="1" u="sng" strike="noStrike" spc="-1" dirty="0">
                <a:solidFill>
                  <a:srgbClr val="000000"/>
                </a:solidFill>
                <a:uFillTx/>
                <a:latin typeface="Arial"/>
                <a:ea typeface="Times New Roman"/>
              </a:rPr>
              <a:t>7. Secure Perimeter:</a:t>
            </a:r>
            <a:r>
              <a:rPr lang="en-GB" sz="1050" b="0" strike="noStrike" spc="-1" dirty="0">
                <a:solidFill>
                  <a:srgbClr val="000000"/>
                </a:solidFill>
                <a:latin typeface="Arial"/>
                <a:ea typeface="Times New Roman"/>
              </a:rPr>
              <a:t> Ensure that the event area is physically secure by setting up barriers, controlling entry and exit points</a:t>
            </a:r>
          </a:p>
          <a:p>
            <a:pPr algn="just">
              <a:lnSpc>
                <a:spcPct val="100000"/>
              </a:lnSpc>
              <a:spcAft>
                <a:spcPts val="799"/>
              </a:spcAft>
            </a:pPr>
            <a:r>
              <a:rPr lang="en-GB" sz="1050" b="1" u="sng" strike="noStrike" spc="-1" dirty="0">
                <a:solidFill>
                  <a:srgbClr val="000000"/>
                </a:solidFill>
                <a:uFillTx/>
                <a:latin typeface="Arial"/>
                <a:ea typeface="Times New Roman"/>
              </a:rPr>
              <a:t>8. Safety Briefings:</a:t>
            </a:r>
            <a:r>
              <a:rPr lang="en-GB" sz="1050" b="0" strike="noStrike" spc="-1" dirty="0">
                <a:solidFill>
                  <a:srgbClr val="000000"/>
                </a:solidFill>
                <a:latin typeface="Arial"/>
                <a:ea typeface="Times New Roman"/>
              </a:rPr>
              <a:t> Conduct safety briefings for event staff/attendees to familiarise them with emergency procedures.</a:t>
            </a:r>
            <a:endParaRPr lang="en-GB" sz="750" b="0" strike="noStrike" spc="-1" dirty="0">
              <a:latin typeface="Arial"/>
            </a:endParaRPr>
          </a:p>
        </p:txBody>
      </p:sp>
      <p:pic>
        <p:nvPicPr>
          <p:cNvPr id="110" name="Picture 8"/>
          <p:cNvPicPr/>
          <p:nvPr/>
        </p:nvPicPr>
        <p:blipFill>
          <a:blip r:embed="rId4"/>
          <a:stretch/>
        </p:blipFill>
        <p:spPr>
          <a:xfrm>
            <a:off x="6762960" y="0"/>
            <a:ext cx="1622880" cy="596520"/>
          </a:xfrm>
          <a:prstGeom prst="rect">
            <a:avLst/>
          </a:prstGeom>
          <a:ln>
            <a:noFill/>
          </a:ln>
        </p:spPr>
      </p:pic>
      <p:pic>
        <p:nvPicPr>
          <p:cNvPr id="111" name="Picture 10"/>
          <p:cNvPicPr/>
          <p:nvPr/>
        </p:nvPicPr>
        <p:blipFill>
          <a:blip r:embed="rId5"/>
          <a:stretch/>
        </p:blipFill>
        <p:spPr>
          <a:xfrm>
            <a:off x="8591040" y="7200"/>
            <a:ext cx="1320840" cy="589320"/>
          </a:xfrm>
          <a:prstGeom prst="rect">
            <a:avLst/>
          </a:prstGeom>
          <a:ln>
            <a:noFill/>
          </a:ln>
        </p:spPr>
      </p:pic>
      <p:pic>
        <p:nvPicPr>
          <p:cNvPr id="112" name="Picture 2"/>
          <p:cNvPicPr/>
          <p:nvPr/>
        </p:nvPicPr>
        <p:blipFill>
          <a:blip r:embed="rId6"/>
          <a:stretch/>
        </p:blipFill>
        <p:spPr>
          <a:xfrm>
            <a:off x="6750720" y="569160"/>
            <a:ext cx="3207600" cy="423720"/>
          </a:xfrm>
          <a:prstGeom prst="rect">
            <a:avLst/>
          </a:prstGeom>
          <a:ln>
            <a:noFill/>
          </a:ln>
        </p:spPr>
      </p:pic>
      <p:sp>
        <p:nvSpPr>
          <p:cNvPr id="113" name="CustomShape 4"/>
          <p:cNvSpPr/>
          <p:nvPr/>
        </p:nvSpPr>
        <p:spPr>
          <a:xfrm>
            <a:off x="6660720" y="1043640"/>
            <a:ext cx="1917360" cy="3622615"/>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050" b="1" u="sng" strike="noStrike" spc="-1" dirty="0">
                <a:solidFill>
                  <a:srgbClr val="C00000"/>
                </a:solidFill>
                <a:uFillTx/>
                <a:latin typeface="Arial"/>
                <a:ea typeface="DejaVu Sans"/>
              </a:rPr>
              <a:t>Swot Analysis</a:t>
            </a:r>
            <a:endParaRPr lang="en-GB" sz="1050" b="0" strike="noStrike" spc="-1" dirty="0">
              <a:solidFill>
                <a:srgbClr val="C00000"/>
              </a:solidFill>
              <a:latin typeface="Arial"/>
            </a:endParaRPr>
          </a:p>
          <a:p>
            <a:pPr algn="just">
              <a:lnSpc>
                <a:spcPct val="100000"/>
              </a:lnSpc>
            </a:pPr>
            <a:r>
              <a:rPr lang="en-GB" sz="1050" b="1" strike="noStrike" spc="-1" dirty="0">
                <a:solidFill>
                  <a:srgbClr val="C00000"/>
                </a:solidFill>
                <a:latin typeface="Arial"/>
                <a:ea typeface="DejaVu Sans"/>
              </a:rPr>
              <a:t>STRENGTHS: </a:t>
            </a:r>
            <a:r>
              <a:rPr lang="en-GB" sz="1050" b="0" strike="noStrike" spc="-1" dirty="0">
                <a:solidFill>
                  <a:srgbClr val="C00000"/>
                </a:solidFill>
                <a:latin typeface="Arial"/>
                <a:ea typeface="NSimSun"/>
              </a:rPr>
              <a:t>Provides a platform for educating participants on sustainability. </a:t>
            </a:r>
            <a:endParaRPr lang="en-GB" sz="1050" b="0" strike="noStrike" spc="-1" dirty="0">
              <a:solidFill>
                <a:srgbClr val="C00000"/>
              </a:solidFill>
              <a:latin typeface="Arial"/>
            </a:endParaRPr>
          </a:p>
          <a:p>
            <a:pPr marL="171450" indent="-171450" algn="just">
              <a:lnSpc>
                <a:spcPct val="100000"/>
              </a:lnSpc>
              <a:buFont typeface="Arial" panose="020B0604020202020204" pitchFamily="34" charset="0"/>
              <a:buChar char="•"/>
            </a:pPr>
            <a:r>
              <a:rPr lang="en-GB" sz="1050" b="0" strike="noStrike" spc="-1" dirty="0">
                <a:solidFill>
                  <a:srgbClr val="C00000"/>
                </a:solidFill>
                <a:latin typeface="Arial"/>
                <a:ea typeface="NSimSun"/>
              </a:rPr>
              <a:t>Social engagement, team building &amp;  communications &amp; networking opportunities. </a:t>
            </a:r>
            <a:endParaRPr lang="en-GB" sz="1050" b="0" strike="noStrike" spc="-1" dirty="0">
              <a:solidFill>
                <a:srgbClr val="C00000"/>
              </a:solidFill>
              <a:latin typeface="Arial"/>
            </a:endParaRPr>
          </a:p>
          <a:p>
            <a:pPr marL="171450" indent="-171450" algn="just">
              <a:lnSpc>
                <a:spcPct val="100000"/>
              </a:lnSpc>
              <a:buFont typeface="Arial" panose="020B0604020202020204" pitchFamily="34" charset="0"/>
              <a:buChar char="•"/>
            </a:pPr>
            <a:r>
              <a:rPr lang="en-GB" sz="1050" b="0" strike="noStrike" spc="-1" dirty="0">
                <a:solidFill>
                  <a:srgbClr val="FF0000"/>
                </a:solidFill>
                <a:latin typeface="Arial"/>
                <a:ea typeface="NSimSun"/>
              </a:rPr>
              <a:t>Keeping attendees-up to date/ informed with the sustainability measures/show importance to the well-being of the environment.</a:t>
            </a:r>
            <a:endParaRPr lang="en-GB" sz="1050" b="0" strike="noStrike" spc="-1" dirty="0">
              <a:solidFill>
                <a:srgbClr val="FF0000"/>
              </a:solidFill>
              <a:latin typeface="Arial"/>
            </a:endParaRPr>
          </a:p>
          <a:p>
            <a:pPr algn="just">
              <a:lnSpc>
                <a:spcPct val="100000"/>
              </a:lnSpc>
            </a:pPr>
            <a:r>
              <a:rPr lang="en-GB" sz="750" b="0" strike="noStrike" spc="-1" dirty="0">
                <a:solidFill>
                  <a:srgbClr val="000000"/>
                </a:solidFill>
                <a:latin typeface="Arial"/>
                <a:ea typeface="NSimSun"/>
              </a:rPr>
              <a:t>- Opportunity to engage with speakers.</a:t>
            </a:r>
            <a:endParaRPr lang="en-GB" sz="750" b="0" strike="noStrike" spc="-1" dirty="0">
              <a:latin typeface="Arial"/>
            </a:endParaRPr>
          </a:p>
          <a:p>
            <a:pPr algn="just">
              <a:lnSpc>
                <a:spcPct val="100000"/>
              </a:lnSpc>
            </a:pPr>
            <a:r>
              <a:rPr lang="en-GB" sz="750" b="0" strike="noStrike" spc="-1" dirty="0">
                <a:solidFill>
                  <a:srgbClr val="000000"/>
                </a:solidFill>
                <a:latin typeface="Arial"/>
                <a:ea typeface="NSimSun"/>
              </a:rPr>
              <a:t>- Making everyone feel included in every stage of the event. </a:t>
            </a:r>
            <a:endParaRPr lang="en-GB" sz="750" b="0" strike="noStrike" spc="-1" dirty="0">
              <a:latin typeface="Arial"/>
            </a:endParaRPr>
          </a:p>
          <a:p>
            <a:pPr algn="just">
              <a:lnSpc>
                <a:spcPct val="100000"/>
              </a:lnSpc>
            </a:pPr>
            <a:r>
              <a:rPr lang="en-GB" sz="750" b="0" strike="noStrike" spc="-1" dirty="0">
                <a:solidFill>
                  <a:srgbClr val="000000"/>
                </a:solidFill>
                <a:latin typeface="Arial"/>
                <a:ea typeface="NSimSun"/>
              </a:rPr>
              <a:t>- Identifying talent/abilities allowing plans for future training/developments and extensions.  To help the event be  successful. </a:t>
            </a:r>
            <a:endParaRPr lang="en-GB" sz="750" b="0" strike="noStrike" spc="-1" dirty="0">
              <a:latin typeface="Arial"/>
            </a:endParaRPr>
          </a:p>
          <a:p>
            <a:pPr>
              <a:lnSpc>
                <a:spcPct val="100000"/>
              </a:lnSpc>
            </a:pPr>
            <a:r>
              <a:rPr lang="en-GB" sz="750" b="0" strike="noStrike" spc="-1" dirty="0">
                <a:solidFill>
                  <a:srgbClr val="000000"/>
                </a:solidFill>
                <a:latin typeface="Arial"/>
                <a:ea typeface="Calibri"/>
              </a:rPr>
              <a:t>- Availability of the correct data/research/technology/ equipment to implement event.</a:t>
            </a:r>
            <a:endParaRPr lang="en-GB" sz="750" b="0" strike="noStrike" spc="-1" dirty="0">
              <a:latin typeface="Arial"/>
            </a:endParaRPr>
          </a:p>
          <a:p>
            <a:pPr>
              <a:lnSpc>
                <a:spcPct val="100000"/>
              </a:lnSpc>
            </a:pPr>
            <a:r>
              <a:rPr lang="en-GB" sz="750" b="0" strike="noStrike" spc="-1" dirty="0">
                <a:solidFill>
                  <a:srgbClr val="000000"/>
                </a:solidFill>
                <a:latin typeface="Arial"/>
                <a:ea typeface="Calibri"/>
              </a:rPr>
              <a:t> </a:t>
            </a:r>
            <a:endParaRPr lang="en-GB" sz="750" b="0" strike="noStrike" spc="-1" dirty="0">
              <a:latin typeface="Arial"/>
            </a:endParaRPr>
          </a:p>
        </p:txBody>
      </p:sp>
      <p:sp>
        <p:nvSpPr>
          <p:cNvPr id="114" name="Line 5"/>
          <p:cNvSpPr/>
          <p:nvPr/>
        </p:nvSpPr>
        <p:spPr>
          <a:xfrm>
            <a:off x="6672600" y="45000"/>
            <a:ext cx="90360" cy="7514640"/>
          </a:xfrm>
          <a:prstGeom prst="line">
            <a:avLst/>
          </a:prstGeom>
          <a:ln>
            <a:solidFill>
              <a:srgbClr val="8DC121"/>
            </a:solidFill>
            <a:round/>
          </a:ln>
        </p:spPr>
        <p:style>
          <a:lnRef idx="1">
            <a:schemeClr val="accent1"/>
          </a:lnRef>
          <a:fillRef idx="0">
            <a:schemeClr val="accent1"/>
          </a:fillRef>
          <a:effectRef idx="0">
            <a:schemeClr val="accent1"/>
          </a:effectRef>
          <a:fontRef idx="minor"/>
        </p:style>
        <p:txBody>
          <a:bodyPr/>
          <a:lstStyle/>
          <a:p>
            <a:endParaRPr lang="en-GB"/>
          </a:p>
        </p:txBody>
      </p:sp>
      <p:sp>
        <p:nvSpPr>
          <p:cNvPr id="115" name="Line 6"/>
          <p:cNvSpPr/>
          <p:nvPr/>
        </p:nvSpPr>
        <p:spPr>
          <a:xfrm>
            <a:off x="8509140" y="1517040"/>
            <a:ext cx="24120" cy="6125760"/>
          </a:xfrm>
          <a:prstGeom prst="line">
            <a:avLst/>
          </a:prstGeom>
          <a:ln>
            <a:solidFill>
              <a:srgbClr val="C00000"/>
            </a:solidFill>
            <a:round/>
          </a:ln>
        </p:spPr>
        <p:style>
          <a:lnRef idx="1">
            <a:schemeClr val="accent1"/>
          </a:lnRef>
          <a:fillRef idx="0">
            <a:schemeClr val="accent1"/>
          </a:fillRef>
          <a:effectRef idx="0">
            <a:schemeClr val="accent1"/>
          </a:effectRef>
          <a:fontRef idx="minor"/>
        </p:style>
        <p:txBody>
          <a:bodyPr/>
          <a:lstStyle/>
          <a:p>
            <a:endParaRPr lang="en-GB"/>
          </a:p>
        </p:txBody>
      </p:sp>
      <p:sp>
        <p:nvSpPr>
          <p:cNvPr id="116" name="CustomShape 7"/>
          <p:cNvSpPr/>
          <p:nvPr/>
        </p:nvSpPr>
        <p:spPr>
          <a:xfrm>
            <a:off x="8566560" y="965160"/>
            <a:ext cx="1488960" cy="3853447"/>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gn="just">
              <a:lnSpc>
                <a:spcPct val="100000"/>
              </a:lnSpc>
            </a:pPr>
            <a:r>
              <a:rPr lang="en-GB" sz="1050" b="1" u="sng" strike="noStrike" spc="-1" dirty="0">
                <a:solidFill>
                  <a:srgbClr val="002060"/>
                </a:solidFill>
                <a:latin typeface="Arial"/>
                <a:ea typeface="DejaVu Sans"/>
              </a:rPr>
              <a:t>WEAKNESESS</a:t>
            </a:r>
            <a:r>
              <a:rPr lang="en-GB" sz="1050" b="0" strike="noStrike" spc="-1" dirty="0">
                <a:solidFill>
                  <a:srgbClr val="002060"/>
                </a:solidFill>
                <a:latin typeface="Arial"/>
                <a:ea typeface="DejaVu Sans"/>
              </a:rPr>
              <a:t>: </a:t>
            </a:r>
            <a:r>
              <a:rPr lang="en-GB" sz="1050" b="0" strike="noStrike" spc="-1" dirty="0">
                <a:solidFill>
                  <a:srgbClr val="002060"/>
                </a:solidFill>
                <a:latin typeface="Arial"/>
                <a:ea typeface="Calibri"/>
              </a:rPr>
              <a:t>Limited outreach: if there are challenges in reaching the target audience or if promotional efforts are ineffective this can affect  attendance and overall impact.</a:t>
            </a:r>
            <a:endParaRPr lang="en-GB" sz="1050" b="0" strike="noStrike" spc="-1" dirty="0">
              <a:latin typeface="Arial"/>
            </a:endParaRPr>
          </a:p>
          <a:p>
            <a:pPr algn="just">
              <a:lnSpc>
                <a:spcPct val="100000"/>
              </a:lnSpc>
            </a:pPr>
            <a:r>
              <a:rPr lang="en-GB" sz="750" b="0" strike="noStrike" spc="-1" dirty="0">
                <a:solidFill>
                  <a:srgbClr val="002060"/>
                </a:solidFill>
                <a:latin typeface="Arial"/>
                <a:ea typeface="Calibri"/>
              </a:rPr>
              <a:t>  </a:t>
            </a:r>
            <a:endParaRPr lang="en-GB" sz="750" b="0" strike="noStrike" spc="-1" dirty="0">
              <a:latin typeface="Arial"/>
            </a:endParaRPr>
          </a:p>
          <a:p>
            <a:pPr algn="just">
              <a:lnSpc>
                <a:spcPct val="100000"/>
              </a:lnSpc>
            </a:pPr>
            <a:r>
              <a:rPr lang="en-GB" sz="1050" b="0" strike="noStrike" spc="-1" dirty="0">
                <a:solidFill>
                  <a:srgbClr val="002060"/>
                </a:solidFill>
                <a:latin typeface="Arial"/>
                <a:ea typeface="Calibri"/>
              </a:rPr>
              <a:t>-Resistance to change i.e. by staff if they are reluctant to change</a:t>
            </a:r>
          </a:p>
          <a:p>
            <a:pPr algn="just">
              <a:lnSpc>
                <a:spcPct val="100000"/>
              </a:lnSpc>
            </a:pPr>
            <a:endParaRPr lang="en-GB" sz="750" spc="-1" dirty="0">
              <a:solidFill>
                <a:srgbClr val="002060"/>
              </a:solidFill>
              <a:latin typeface="Arial"/>
              <a:ea typeface="Calibri"/>
            </a:endParaRPr>
          </a:p>
          <a:p>
            <a:pPr algn="just">
              <a:lnSpc>
                <a:spcPct val="100000"/>
              </a:lnSpc>
            </a:pPr>
            <a:r>
              <a:rPr lang="en-GB" sz="1050" b="0" strike="noStrike" spc="-1" dirty="0">
                <a:solidFill>
                  <a:srgbClr val="002060"/>
                </a:solidFill>
                <a:latin typeface="Arial"/>
                <a:ea typeface="Calibri"/>
              </a:rPr>
              <a:t>Technological issues- technology is great when it works but a disruption when it is ineffective</a:t>
            </a:r>
          </a:p>
          <a:p>
            <a:pPr algn="just">
              <a:lnSpc>
                <a:spcPct val="100000"/>
              </a:lnSpc>
            </a:pPr>
            <a:endParaRPr lang="en-GB" sz="750" spc="-1" dirty="0">
              <a:solidFill>
                <a:srgbClr val="002060"/>
              </a:solidFill>
              <a:latin typeface="Arial"/>
              <a:ea typeface="Calibri"/>
            </a:endParaRPr>
          </a:p>
          <a:p>
            <a:pPr algn="just">
              <a:lnSpc>
                <a:spcPct val="100000"/>
              </a:lnSpc>
            </a:pPr>
            <a:endParaRPr lang="en-GB" sz="750" b="0" strike="noStrike" spc="-1" dirty="0">
              <a:latin typeface="Arial"/>
            </a:endParaRPr>
          </a:p>
          <a:p>
            <a:pPr algn="just">
              <a:lnSpc>
                <a:spcPct val="100000"/>
              </a:lnSpc>
            </a:pPr>
            <a:endParaRPr lang="en-GB" sz="750" b="0" strike="noStrike" spc="-1" dirty="0">
              <a:latin typeface="Arial"/>
            </a:endParaRPr>
          </a:p>
          <a:p>
            <a:pPr algn="just">
              <a:lnSpc>
                <a:spcPct val="100000"/>
              </a:lnSpc>
            </a:pPr>
            <a:endParaRPr lang="en-GB" sz="750" b="0" strike="noStrike" spc="-1" dirty="0">
              <a:latin typeface="Arial"/>
            </a:endParaRPr>
          </a:p>
        </p:txBody>
      </p:sp>
      <p:sp>
        <p:nvSpPr>
          <p:cNvPr id="117" name="CustomShape 8"/>
          <p:cNvSpPr/>
          <p:nvPr/>
        </p:nvSpPr>
        <p:spPr>
          <a:xfrm>
            <a:off x="6628680" y="3319560"/>
            <a:ext cx="1880640" cy="4386927"/>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gn="just">
              <a:lnSpc>
                <a:spcPct val="100000"/>
              </a:lnSpc>
              <a:spcAft>
                <a:spcPts val="799"/>
              </a:spcAft>
            </a:pPr>
            <a:endParaRPr lang="en-GB" sz="750" b="1" u="sng" strike="noStrike" spc="-1" dirty="0">
              <a:solidFill>
                <a:srgbClr val="000000"/>
              </a:solidFill>
              <a:uFillTx/>
              <a:latin typeface="Arial"/>
              <a:ea typeface="Calibri"/>
            </a:endParaRPr>
          </a:p>
          <a:p>
            <a:pPr algn="just">
              <a:lnSpc>
                <a:spcPct val="100000"/>
              </a:lnSpc>
              <a:spcAft>
                <a:spcPts val="799"/>
              </a:spcAft>
            </a:pPr>
            <a:endParaRPr lang="en-GB" sz="750" b="1" u="sng" spc="-1" dirty="0">
              <a:solidFill>
                <a:srgbClr val="000000"/>
              </a:solidFill>
              <a:latin typeface="Arial"/>
              <a:ea typeface="Calibri"/>
            </a:endParaRPr>
          </a:p>
          <a:p>
            <a:pPr algn="just">
              <a:lnSpc>
                <a:spcPct val="100000"/>
              </a:lnSpc>
              <a:spcAft>
                <a:spcPts val="799"/>
              </a:spcAft>
            </a:pPr>
            <a:endParaRPr lang="en-GB" sz="750" b="1" u="sng" strike="noStrike" spc="-1" dirty="0">
              <a:solidFill>
                <a:srgbClr val="000000"/>
              </a:solidFill>
              <a:uFillTx/>
              <a:latin typeface="Arial"/>
              <a:ea typeface="Calibri"/>
            </a:endParaRPr>
          </a:p>
          <a:p>
            <a:pPr algn="just">
              <a:lnSpc>
                <a:spcPct val="100000"/>
              </a:lnSpc>
              <a:spcAft>
                <a:spcPts val="799"/>
              </a:spcAft>
            </a:pPr>
            <a:endParaRPr lang="en-GB" sz="1050" b="1" u="sng" strike="noStrike" spc="-1" dirty="0">
              <a:solidFill>
                <a:srgbClr val="CC0066"/>
              </a:solidFill>
              <a:uFillTx/>
              <a:latin typeface="Arial"/>
              <a:ea typeface="Calibri"/>
            </a:endParaRPr>
          </a:p>
          <a:p>
            <a:pPr algn="just">
              <a:lnSpc>
                <a:spcPct val="100000"/>
              </a:lnSpc>
              <a:spcAft>
                <a:spcPts val="799"/>
              </a:spcAft>
            </a:pPr>
            <a:endParaRPr lang="en-GB" sz="1050" b="1" u="sng" strike="noStrike" spc="-1" dirty="0">
              <a:solidFill>
                <a:srgbClr val="CC0066"/>
              </a:solidFill>
              <a:uFillTx/>
              <a:latin typeface="Arial"/>
              <a:ea typeface="Calibri"/>
            </a:endParaRPr>
          </a:p>
          <a:p>
            <a:pPr marL="171450" indent="-171450" algn="just">
              <a:lnSpc>
                <a:spcPct val="100000"/>
              </a:lnSpc>
              <a:spcAft>
                <a:spcPts val="799"/>
              </a:spcAft>
              <a:buFont typeface="Arial" panose="020B0604020202020204" pitchFamily="34" charset="0"/>
              <a:buChar char="•"/>
            </a:pPr>
            <a:r>
              <a:rPr lang="en-GB" sz="1050" b="1" u="sng" strike="noStrike" spc="-1" dirty="0">
                <a:solidFill>
                  <a:srgbClr val="CC0066"/>
                </a:solidFill>
                <a:uFillTx/>
                <a:latin typeface="Arial"/>
                <a:ea typeface="Calibri"/>
              </a:rPr>
              <a:t>OPPORTUNITIES-</a:t>
            </a:r>
            <a:r>
              <a:rPr lang="en-GB" sz="1050" b="0" strike="noStrike" spc="-1" dirty="0">
                <a:solidFill>
                  <a:srgbClr val="CC0066"/>
                </a:solidFill>
                <a:latin typeface="Arial"/>
                <a:ea typeface="Calibri"/>
              </a:rPr>
              <a:t>Investment within the opportunities for the event.-these are growth goals/to help the sustainability project move forward and have a successful impact. </a:t>
            </a:r>
            <a:endParaRPr lang="en-GB" sz="1050" b="0" strike="noStrike" spc="-1" dirty="0">
              <a:solidFill>
                <a:srgbClr val="CC0066"/>
              </a:solidFill>
              <a:latin typeface="Arial"/>
            </a:endParaRPr>
          </a:p>
          <a:p>
            <a:pPr marL="171450" indent="-171450" algn="just">
              <a:lnSpc>
                <a:spcPct val="100000"/>
              </a:lnSpc>
              <a:spcAft>
                <a:spcPts val="799"/>
              </a:spcAft>
              <a:buFont typeface="Arial" panose="020B0604020202020204" pitchFamily="34" charset="0"/>
              <a:buChar char="•"/>
            </a:pPr>
            <a:r>
              <a:rPr lang="en-GB" sz="1050" b="0" strike="noStrike" spc="-1" dirty="0">
                <a:solidFill>
                  <a:srgbClr val="CC0066"/>
                </a:solidFill>
                <a:latin typeface="Arial"/>
                <a:ea typeface="Calibri"/>
              </a:rPr>
              <a:t>Partnerships/</a:t>
            </a:r>
            <a:r>
              <a:rPr lang="en-GB" sz="1050" b="0" strike="noStrike" spc="-1" dirty="0" err="1">
                <a:solidFill>
                  <a:srgbClr val="CC0066"/>
                </a:solidFill>
                <a:latin typeface="Arial"/>
                <a:ea typeface="Calibri"/>
              </a:rPr>
              <a:t>sponsorshis</a:t>
            </a:r>
            <a:r>
              <a:rPr lang="en-GB" sz="1050" b="0" strike="noStrike" spc="-1" dirty="0">
                <a:solidFill>
                  <a:srgbClr val="CC0066"/>
                </a:solidFill>
                <a:latin typeface="Arial"/>
                <a:ea typeface="Calibri"/>
              </a:rPr>
              <a:t> there may be opportunities to secure from environmental conscious organisations, which could provide additional resources and expertise.</a:t>
            </a:r>
            <a:endParaRPr lang="en-GB" sz="1050" b="0" strike="noStrike" spc="-1" dirty="0">
              <a:solidFill>
                <a:srgbClr val="CC0066"/>
              </a:solidFill>
              <a:latin typeface="Arial"/>
            </a:endParaRPr>
          </a:p>
          <a:p>
            <a:pPr marL="171450" indent="-171450" algn="just">
              <a:lnSpc>
                <a:spcPct val="100000"/>
              </a:lnSpc>
              <a:spcAft>
                <a:spcPts val="799"/>
              </a:spcAft>
              <a:buFont typeface="Arial" panose="020B0604020202020204" pitchFamily="34" charset="0"/>
              <a:buChar char="•"/>
            </a:pPr>
            <a:r>
              <a:rPr lang="en-GB" sz="1050" b="0" strike="noStrike" spc="-1" dirty="0">
                <a:solidFill>
                  <a:srgbClr val="CC0066"/>
                </a:solidFill>
                <a:latin typeface="Arial"/>
                <a:ea typeface="Calibri"/>
              </a:rPr>
              <a:t>media coverage: the event could attract media</a:t>
            </a:r>
            <a:endParaRPr lang="en-GB" sz="1050" b="0" strike="noStrike" spc="-1" dirty="0">
              <a:solidFill>
                <a:srgbClr val="CC0066"/>
              </a:solidFill>
              <a:latin typeface="Arial"/>
            </a:endParaRPr>
          </a:p>
        </p:txBody>
      </p:sp>
      <p:sp>
        <p:nvSpPr>
          <p:cNvPr id="118" name="CustomShape 9"/>
          <p:cNvSpPr/>
          <p:nvPr/>
        </p:nvSpPr>
        <p:spPr>
          <a:xfrm>
            <a:off x="8493479" y="4357896"/>
            <a:ext cx="1562041" cy="3645698"/>
          </a:xfrm>
          <a:prstGeom prst="rect">
            <a:avLst/>
          </a:prstGeom>
          <a:noFill/>
          <a:ln>
            <a:noFill/>
          </a:ln>
        </p:spPr>
        <p:style>
          <a:lnRef idx="0">
            <a:scrgbClr r="0" g="0" b="0"/>
          </a:lnRef>
          <a:fillRef idx="0">
            <a:scrgbClr r="0" g="0" b="0"/>
          </a:fillRef>
          <a:effectRef idx="0">
            <a:scrgbClr r="0" g="0" b="0"/>
          </a:effectRef>
          <a:fontRef idx="minor"/>
        </p:style>
        <p:txBody>
          <a:bodyPr wrap="square" lIns="90000" tIns="45000" rIns="90000" bIns="45000">
            <a:spAutoFit/>
          </a:bodyPr>
          <a:lstStyle/>
          <a:p>
            <a:pPr>
              <a:lnSpc>
                <a:spcPct val="100000"/>
              </a:lnSpc>
            </a:pPr>
            <a:r>
              <a:rPr lang="en-GB" sz="1050" b="1" u="sng" strike="noStrike" spc="-1" dirty="0">
                <a:solidFill>
                  <a:srgbClr val="000000"/>
                </a:solidFill>
                <a:uFillTx/>
                <a:latin typeface="Trebuchet MS"/>
                <a:ea typeface="DejaVu Sans"/>
              </a:rPr>
              <a:t>Threats:</a:t>
            </a:r>
            <a:r>
              <a:rPr lang="en-GB" sz="1050" b="0" strike="noStrike" spc="-1" dirty="0">
                <a:solidFill>
                  <a:srgbClr val="000000"/>
                </a:solidFill>
                <a:latin typeface="Arial"/>
                <a:ea typeface="Calibri"/>
              </a:rPr>
              <a:t>-Threats should be looked into including the small/large competitors that may be also creating similar event. Public perception: negative public perception or scepticism about the relevance of sustainability initiatives could hinder the success of the event</a:t>
            </a:r>
            <a:r>
              <a:rPr lang="en-GB" sz="750" spc="-1" dirty="0">
                <a:solidFill>
                  <a:srgbClr val="000000"/>
                </a:solidFill>
                <a:latin typeface="Arial"/>
                <a:ea typeface="Calibri"/>
              </a:rPr>
              <a:t>.</a:t>
            </a:r>
          </a:p>
          <a:p>
            <a:pPr marL="171450" indent="-171450">
              <a:lnSpc>
                <a:spcPct val="100000"/>
              </a:lnSpc>
              <a:buFont typeface="Arial" panose="020B0604020202020204" pitchFamily="34" charset="0"/>
              <a:buChar char="•"/>
            </a:pPr>
            <a:r>
              <a:rPr lang="en-US" sz="1050" spc="-1" dirty="0">
                <a:solidFill>
                  <a:srgbClr val="000000"/>
                </a:solidFill>
                <a:latin typeface="Arial"/>
                <a:ea typeface="Calibri"/>
              </a:rPr>
              <a:t>Compliance with regulations and obtaining necessary permits for the event may present challenges.</a:t>
            </a:r>
            <a:endParaRPr lang="en-GB" sz="1050" spc="-1" dirty="0">
              <a:solidFill>
                <a:srgbClr val="000000"/>
              </a:solidFill>
              <a:latin typeface="Arial"/>
              <a:ea typeface="Calibri"/>
            </a:endParaRPr>
          </a:p>
          <a:p>
            <a:pPr>
              <a:lnSpc>
                <a:spcPct val="100000"/>
              </a:lnSpc>
            </a:pPr>
            <a:endParaRPr lang="en-GB" sz="750" spc="-1" dirty="0">
              <a:solidFill>
                <a:srgbClr val="000000"/>
              </a:solidFill>
              <a:latin typeface="Arial"/>
              <a:ea typeface="Calibri"/>
            </a:endParaRPr>
          </a:p>
          <a:p>
            <a:pPr>
              <a:lnSpc>
                <a:spcPct val="100000"/>
              </a:lnSpc>
            </a:pPr>
            <a:endParaRPr lang="en-GB" sz="750" spc="-1" dirty="0">
              <a:solidFill>
                <a:srgbClr val="000000"/>
              </a:solidFill>
              <a:latin typeface="Arial"/>
              <a:ea typeface="Calibri"/>
            </a:endParaRPr>
          </a:p>
          <a:p>
            <a:pPr>
              <a:lnSpc>
                <a:spcPct val="100000"/>
              </a:lnSpc>
            </a:pPr>
            <a:endParaRPr lang="en-GB" sz="600" b="0" strike="noStrike" spc="-1" dirty="0">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07"/>
                                        </p:tgtEl>
                                        <p:attrNameLst>
                                          <p:attrName>style.visibility</p:attrName>
                                        </p:attrNameLst>
                                      </p:cBhvr>
                                      <p:to>
                                        <p:strVal val="visible"/>
                                      </p:to>
                                    </p:set>
                                    <p:animEffect transition="in" filter="wipe(down)">
                                      <p:cBhvr additive="repl">
                                        <p:cTn id="7" dur="500"/>
                                        <p:tgtEl>
                                          <p:spTgt spid="10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06"/>
                                        </p:tgtEl>
                                        <p:attrNameLst>
                                          <p:attrName>style.visibility</p:attrName>
                                        </p:attrNameLst>
                                      </p:cBhvr>
                                      <p:to>
                                        <p:strVal val="visible"/>
                                      </p:to>
                                    </p:set>
                                    <p:animEffect transition="in" filter="wipe(down)">
                                      <p:cBhvr additive="repl">
                                        <p:cTn id="12" dur="500"/>
                                        <p:tgtEl>
                                          <p:spTgt spid="106"/>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10"/>
                                        </p:tgtEl>
                                        <p:attrNameLst>
                                          <p:attrName>style.visibility</p:attrName>
                                        </p:attrNameLst>
                                      </p:cBhvr>
                                      <p:to>
                                        <p:strVal val="visible"/>
                                      </p:to>
                                    </p:set>
                                    <p:animEffect transition="in" filter="wipe(down)">
                                      <p:cBhvr additive="repl">
                                        <p:cTn id="17" dur="500"/>
                                        <p:tgtEl>
                                          <p:spTgt spid="110"/>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11"/>
                                        </p:tgtEl>
                                        <p:attrNameLst>
                                          <p:attrName>style.visibility</p:attrName>
                                        </p:attrNameLst>
                                      </p:cBhvr>
                                      <p:to>
                                        <p:strVal val="visible"/>
                                      </p:to>
                                    </p:set>
                                    <p:animEffect transition="in" filter="wipe(down)">
                                      <p:cBhvr additive="repl">
                                        <p:cTn id="22" dur="500"/>
                                        <p:tgtEl>
                                          <p:spTgt spid="111"/>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109"/>
                                        </p:tgtEl>
                                        <p:attrNameLst>
                                          <p:attrName>style.visibility</p:attrName>
                                        </p:attrNameLst>
                                      </p:cBhvr>
                                      <p:to>
                                        <p:strVal val="visible"/>
                                      </p:to>
                                    </p:set>
                                    <p:animEffect transition="in" filter="wipe(down)">
                                      <p:cBhvr additive="repl">
                                        <p:cTn id="27" dur="500"/>
                                        <p:tgtEl>
                                          <p:spTgt spid="109"/>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112"/>
                                        </p:tgtEl>
                                        <p:attrNameLst>
                                          <p:attrName>style.visibility</p:attrName>
                                        </p:attrNameLst>
                                      </p:cBhvr>
                                      <p:to>
                                        <p:strVal val="visible"/>
                                      </p:to>
                                    </p:set>
                                    <p:animEffect transition="in" filter="wipe(down)">
                                      <p:cBhvr additive="repl">
                                        <p:cTn id="32" dur="500"/>
                                        <p:tgtEl>
                                          <p:spTgt spid="112"/>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nodeType="clickEffect">
                                  <p:stCondLst>
                                    <p:cond delay="0"/>
                                  </p:stCondLst>
                                  <p:childTnLst>
                                    <p:set>
                                      <p:cBhvr>
                                        <p:cTn id="36" dur="1" fill="hold">
                                          <p:stCondLst>
                                            <p:cond delay="0"/>
                                          </p:stCondLst>
                                        </p:cTn>
                                        <p:tgtEl>
                                          <p:spTgt spid="113"/>
                                        </p:tgtEl>
                                        <p:attrNameLst>
                                          <p:attrName>style.visibility</p:attrName>
                                        </p:attrNameLst>
                                      </p:cBhvr>
                                      <p:to>
                                        <p:strVal val="visible"/>
                                      </p:to>
                                    </p:set>
                                    <p:animEffect transition="in" filter="barn(inVertical)">
                                      <p:cBhvr additive="repl">
                                        <p:cTn id="37" dur="500"/>
                                        <p:tgtEl>
                                          <p:spTgt spid="113"/>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nodeType="clickEffect">
                                  <p:stCondLst>
                                    <p:cond delay="0"/>
                                  </p:stCondLst>
                                  <p:childTnLst>
                                    <p:set>
                                      <p:cBhvr>
                                        <p:cTn id="41" dur="1" fill="hold">
                                          <p:stCondLst>
                                            <p:cond delay="0"/>
                                          </p:stCondLst>
                                        </p:cTn>
                                        <p:tgtEl>
                                          <p:spTgt spid="116"/>
                                        </p:tgtEl>
                                        <p:attrNameLst>
                                          <p:attrName>style.visibility</p:attrName>
                                        </p:attrNameLst>
                                      </p:cBhvr>
                                      <p:to>
                                        <p:strVal val="visible"/>
                                      </p:to>
                                    </p:set>
                                    <p:animEffect transition="in" filter="circle(in)">
                                      <p:cBhvr additive="repl">
                                        <p:cTn id="42" dur="2000"/>
                                        <p:tgtEl>
                                          <p:spTgt spid="116"/>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nodeType="clickEffect">
                                  <p:stCondLst>
                                    <p:cond delay="0"/>
                                  </p:stCondLst>
                                  <p:childTnLst>
                                    <p:set>
                                      <p:cBhvr>
                                        <p:cTn id="46" dur="1" fill="hold">
                                          <p:stCondLst>
                                            <p:cond delay="0"/>
                                          </p:stCondLst>
                                        </p:cTn>
                                        <p:tgtEl>
                                          <p:spTgt spid="117"/>
                                        </p:tgtEl>
                                        <p:attrNameLst>
                                          <p:attrName>style.visibility</p:attrName>
                                        </p:attrNameLst>
                                      </p:cBhvr>
                                      <p:to>
                                        <p:strVal val="visible"/>
                                      </p:to>
                                    </p:set>
                                    <p:animEffect transition="in" filter="wipe(down)">
                                      <p:cBhvr additive="repl">
                                        <p:cTn id="47" dur="500"/>
                                        <p:tgtEl>
                                          <p:spTgt spid="117"/>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nodeType="clickEffect">
                                  <p:stCondLst>
                                    <p:cond delay="0"/>
                                  </p:stCondLst>
                                  <p:childTnLst>
                                    <p:set>
                                      <p:cBhvr>
                                        <p:cTn id="51" dur="1" fill="hold">
                                          <p:stCondLst>
                                            <p:cond delay="0"/>
                                          </p:stCondLst>
                                        </p:cTn>
                                        <p:tgtEl>
                                          <p:spTgt spid="118"/>
                                        </p:tgtEl>
                                        <p:attrNameLst>
                                          <p:attrName>style.visibility</p:attrName>
                                        </p:attrNameLst>
                                      </p:cBhvr>
                                      <p:to>
                                        <p:strVal val="visible"/>
                                      </p:to>
                                    </p:set>
                                    <p:animEffect transition="in" filter="wipe(down)">
                                      <p:cBhvr additive="repl">
                                        <p:cTn id="52" dur="500"/>
                                        <p:tgtEl>
                                          <p:spTgt spid="1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 name="CustomShape 1"/>
          <p:cNvSpPr/>
          <p:nvPr/>
        </p:nvSpPr>
        <p:spPr>
          <a:xfrm>
            <a:off x="0" y="32040"/>
            <a:ext cx="8979120" cy="366120"/>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spAutoFit/>
          </a:bodyPr>
          <a:lstStyle/>
          <a:p>
            <a:pPr algn="ctr">
              <a:lnSpc>
                <a:spcPct val="100000"/>
              </a:lnSpc>
            </a:pPr>
            <a:r>
              <a:rPr lang="en-GB" sz="2400" b="0" strike="noStrike" spc="-1">
                <a:solidFill>
                  <a:srgbClr val="000000"/>
                </a:solidFill>
                <a:latin typeface="Calibri"/>
                <a:ea typeface="DejaVu Sans"/>
              </a:rPr>
              <a:t>PESTEL Analysis:  </a:t>
            </a:r>
            <a:endParaRPr lang="en-GB" sz="2400" b="0" strike="noStrike" spc="-1">
              <a:latin typeface="Arial"/>
            </a:endParaRPr>
          </a:p>
        </p:txBody>
      </p:sp>
      <p:graphicFrame>
        <p:nvGraphicFramePr>
          <p:cNvPr id="120" name="Table 2"/>
          <p:cNvGraphicFramePr/>
          <p:nvPr>
            <p:extLst>
              <p:ext uri="{D42A27DB-BD31-4B8C-83A1-F6EECF244321}">
                <p14:modId xmlns:p14="http://schemas.microsoft.com/office/powerpoint/2010/main" val="3495716464"/>
              </p:ext>
            </p:extLst>
          </p:nvPr>
        </p:nvGraphicFramePr>
        <p:xfrm>
          <a:off x="0" y="353880"/>
          <a:ext cx="10080360" cy="1691640"/>
        </p:xfrm>
        <a:graphic>
          <a:graphicData uri="http://schemas.openxmlformats.org/drawingml/2006/table">
            <a:tbl>
              <a:tblPr/>
              <a:tblGrid>
                <a:gridCol w="1180800">
                  <a:extLst>
                    <a:ext uri="{9D8B030D-6E8A-4147-A177-3AD203B41FA5}">
                      <a16:colId xmlns:a16="http://schemas.microsoft.com/office/drawing/2014/main" val="20000"/>
                    </a:ext>
                  </a:extLst>
                </a:gridCol>
                <a:gridCol w="3619080">
                  <a:extLst>
                    <a:ext uri="{9D8B030D-6E8A-4147-A177-3AD203B41FA5}">
                      <a16:colId xmlns:a16="http://schemas.microsoft.com/office/drawing/2014/main" val="20001"/>
                    </a:ext>
                  </a:extLst>
                </a:gridCol>
                <a:gridCol w="2903760">
                  <a:extLst>
                    <a:ext uri="{9D8B030D-6E8A-4147-A177-3AD203B41FA5}">
                      <a16:colId xmlns:a16="http://schemas.microsoft.com/office/drawing/2014/main" val="20002"/>
                    </a:ext>
                  </a:extLst>
                </a:gridCol>
                <a:gridCol w="2376720">
                  <a:extLst>
                    <a:ext uri="{9D8B030D-6E8A-4147-A177-3AD203B41FA5}">
                      <a16:colId xmlns:a16="http://schemas.microsoft.com/office/drawing/2014/main" val="20003"/>
                    </a:ext>
                  </a:extLst>
                </a:gridCol>
              </a:tblGrid>
              <a:tr h="236520">
                <a:tc>
                  <a:txBody>
                    <a:bodyPr/>
                    <a:lstStyle/>
                    <a:p>
                      <a:pPr>
                        <a:lnSpc>
                          <a:spcPct val="100000"/>
                        </a:lnSpc>
                      </a:pPr>
                      <a:r>
                        <a:rPr lang="en-GB" sz="850" b="0" strike="noStrike" spc="-1">
                          <a:solidFill>
                            <a:srgbClr val="000000"/>
                          </a:solidFill>
                          <a:latin typeface="Trebuchet MS"/>
                        </a:rPr>
                        <a:t> </a:t>
                      </a:r>
                      <a:endParaRPr lang="en-GB" sz="850" b="0" strike="noStrike" spc="-1">
                        <a:latin typeface="Arial"/>
                      </a:endParaRPr>
                    </a:p>
                  </a:txBody>
                  <a:tcPr marL="34920" marR="34920">
                    <a:lnL w="12240">
                      <a:solidFill>
                        <a:srgbClr val="FFFFFF"/>
                      </a:solidFill>
                    </a:lnL>
                    <a:lnR w="12240">
                      <a:solidFill>
                        <a:srgbClr val="FFFFFF"/>
                      </a:solidFill>
                    </a:lnR>
                    <a:lnT w="12240">
                      <a:solidFill>
                        <a:srgbClr val="FFFFFF"/>
                      </a:solidFill>
                    </a:lnT>
                    <a:lnB w="12240">
                      <a:solidFill>
                        <a:srgbClr val="FFFFFF"/>
                      </a:solidFill>
                    </a:lnB>
                    <a:solidFill>
                      <a:srgbClr val="EEF4E7"/>
                    </a:solidFill>
                  </a:tcPr>
                </a:tc>
                <a:tc>
                  <a:txBody>
                    <a:bodyPr/>
                    <a:lstStyle/>
                    <a:p>
                      <a:pPr>
                        <a:lnSpc>
                          <a:spcPct val="100000"/>
                        </a:lnSpc>
                      </a:pPr>
                      <a:r>
                        <a:rPr lang="en-GB" sz="850" b="1" u="sng" strike="noStrike" spc="-1">
                          <a:solidFill>
                            <a:srgbClr val="000000"/>
                          </a:solidFill>
                          <a:uFillTx/>
                          <a:latin typeface="Trebuchet MS"/>
                        </a:rPr>
                        <a:t>External Factors:</a:t>
                      </a:r>
                      <a:endParaRPr lang="en-GB" sz="850" b="0" strike="noStrike" spc="-1">
                        <a:latin typeface="Arial"/>
                      </a:endParaRPr>
                    </a:p>
                  </a:txBody>
                  <a:tcPr marL="34920" marR="34920">
                    <a:lnL w="12240">
                      <a:solidFill>
                        <a:srgbClr val="FFFFFF"/>
                      </a:solidFill>
                    </a:lnL>
                    <a:lnR w="12240">
                      <a:solidFill>
                        <a:srgbClr val="FFFFFF"/>
                      </a:solidFill>
                    </a:lnR>
                    <a:lnT w="12240">
                      <a:solidFill>
                        <a:srgbClr val="FFFFFF"/>
                      </a:solidFill>
                    </a:lnT>
                    <a:lnB w="12240">
                      <a:solidFill>
                        <a:srgbClr val="FFFFFF"/>
                      </a:solidFill>
                    </a:lnB>
                    <a:solidFill>
                      <a:srgbClr val="EEF4E7"/>
                    </a:solidFill>
                  </a:tcPr>
                </a:tc>
                <a:tc>
                  <a:txBody>
                    <a:bodyPr/>
                    <a:lstStyle/>
                    <a:p>
                      <a:pPr>
                        <a:lnSpc>
                          <a:spcPct val="100000"/>
                        </a:lnSpc>
                      </a:pPr>
                      <a:r>
                        <a:rPr lang="en-GB" sz="1050" b="1" u="sng" strike="noStrike" spc="-1" dirty="0">
                          <a:solidFill>
                            <a:srgbClr val="000000"/>
                          </a:solidFill>
                          <a:uFillTx/>
                          <a:latin typeface="Trebuchet MS"/>
                        </a:rPr>
                        <a:t>Elements that  may affect the event: </a:t>
                      </a:r>
                      <a:endParaRPr lang="en-GB" sz="1050" b="0" strike="noStrike" spc="-1" dirty="0">
                        <a:latin typeface="Arial"/>
                      </a:endParaRPr>
                    </a:p>
                  </a:txBody>
                  <a:tcPr marL="34920" marR="34920">
                    <a:lnL w="12240">
                      <a:solidFill>
                        <a:srgbClr val="FFFFFF"/>
                      </a:solidFill>
                    </a:lnL>
                    <a:lnR w="12240">
                      <a:solidFill>
                        <a:srgbClr val="FFFFFF"/>
                      </a:solidFill>
                    </a:lnR>
                    <a:lnT w="12240">
                      <a:solidFill>
                        <a:srgbClr val="FFFFFF"/>
                      </a:solidFill>
                    </a:lnT>
                    <a:lnB w="12240">
                      <a:solidFill>
                        <a:srgbClr val="FFFFFF"/>
                      </a:solidFill>
                    </a:lnB>
                    <a:solidFill>
                      <a:srgbClr val="EEF4E7"/>
                    </a:solidFill>
                  </a:tcPr>
                </a:tc>
                <a:tc>
                  <a:txBody>
                    <a:bodyPr/>
                    <a:lstStyle/>
                    <a:p>
                      <a:pPr>
                        <a:lnSpc>
                          <a:spcPct val="100000"/>
                        </a:lnSpc>
                      </a:pPr>
                      <a:r>
                        <a:rPr lang="en-GB" sz="850" b="1" u="sng" strike="noStrike" spc="-1" dirty="0">
                          <a:solidFill>
                            <a:srgbClr val="000000"/>
                          </a:solidFill>
                          <a:uFillTx/>
                          <a:latin typeface="Trebuchet MS"/>
                        </a:rPr>
                        <a:t>I</a:t>
                      </a:r>
                      <a:r>
                        <a:rPr lang="en-GB" sz="1050" b="1" u="sng" strike="noStrike" spc="-1" dirty="0">
                          <a:solidFill>
                            <a:srgbClr val="000000"/>
                          </a:solidFill>
                          <a:uFillTx/>
                          <a:latin typeface="Trebuchet MS"/>
                        </a:rPr>
                        <a:t>mpact HIGH, MED/LOW?</a:t>
                      </a:r>
                      <a:endParaRPr lang="en-GB" sz="1050" b="0" strike="noStrike" spc="-1" dirty="0">
                        <a:latin typeface="Arial"/>
                      </a:endParaRPr>
                    </a:p>
                  </a:txBody>
                  <a:tcPr marL="34920" marR="34920">
                    <a:lnL w="12240">
                      <a:solidFill>
                        <a:srgbClr val="FFFFFF"/>
                      </a:solidFill>
                    </a:lnL>
                    <a:lnR w="12240">
                      <a:solidFill>
                        <a:srgbClr val="FFFFFF"/>
                      </a:solidFill>
                    </a:lnR>
                    <a:lnT w="12240">
                      <a:solidFill>
                        <a:srgbClr val="FFFFFF"/>
                      </a:solidFill>
                    </a:lnT>
                    <a:lnB w="12240">
                      <a:solidFill>
                        <a:srgbClr val="FFFFFF"/>
                      </a:solidFill>
                    </a:lnB>
                    <a:solidFill>
                      <a:srgbClr val="EEF4E7"/>
                    </a:solidFill>
                  </a:tcPr>
                </a:tc>
                <a:extLst>
                  <a:ext uri="{0D108BD9-81ED-4DB2-BD59-A6C34878D82A}">
                    <a16:rowId xmlns:a16="http://schemas.microsoft.com/office/drawing/2014/main" val="10000"/>
                  </a:ext>
                </a:extLst>
              </a:tr>
              <a:tr h="1249560">
                <a:tc>
                  <a:txBody>
                    <a:bodyPr/>
                    <a:lstStyle/>
                    <a:p>
                      <a:pPr>
                        <a:lnSpc>
                          <a:spcPct val="100000"/>
                        </a:lnSpc>
                      </a:pPr>
                      <a:r>
                        <a:rPr lang="en-GB" sz="1800" b="0" strike="noStrike" spc="-1">
                          <a:solidFill>
                            <a:srgbClr val="000000"/>
                          </a:solidFill>
                          <a:latin typeface="Trebuchet MS"/>
                        </a:rPr>
                        <a:t>Politica</a:t>
                      </a:r>
                      <a:r>
                        <a:rPr lang="en-GB" sz="2000" b="0" strike="noStrike" spc="-1">
                          <a:solidFill>
                            <a:srgbClr val="000000"/>
                          </a:solidFill>
                          <a:latin typeface="Trebuchet MS"/>
                        </a:rPr>
                        <a:t>l</a:t>
                      </a:r>
                      <a:endParaRPr lang="en-GB" sz="2000" b="0" strike="noStrike" spc="-1">
                        <a:latin typeface="Arial"/>
                      </a:endParaRPr>
                    </a:p>
                    <a:p>
                      <a:pPr>
                        <a:lnSpc>
                          <a:spcPct val="100000"/>
                        </a:lnSpc>
                      </a:pPr>
                      <a:r>
                        <a:rPr lang="en-GB" sz="850" b="0" strike="noStrike" spc="-1">
                          <a:solidFill>
                            <a:srgbClr val="000000"/>
                          </a:solidFill>
                          <a:latin typeface="Trebuchet MS"/>
                        </a:rPr>
                        <a:t> </a:t>
                      </a:r>
                      <a:endParaRPr lang="en-GB" sz="850" b="0" strike="noStrike" spc="-1">
                        <a:latin typeface="Arial"/>
                      </a:endParaRPr>
                    </a:p>
                    <a:p>
                      <a:pPr>
                        <a:lnSpc>
                          <a:spcPct val="100000"/>
                        </a:lnSpc>
                      </a:pPr>
                      <a:r>
                        <a:rPr lang="en-GB" sz="850" b="0" strike="noStrike" spc="-1">
                          <a:solidFill>
                            <a:srgbClr val="000000"/>
                          </a:solidFill>
                          <a:latin typeface="Trebuchet MS"/>
                        </a:rPr>
                        <a:t> </a:t>
                      </a:r>
                      <a:endParaRPr lang="en-GB" sz="850" b="0" strike="noStrike" spc="-1">
                        <a:latin typeface="Arial"/>
                      </a:endParaRPr>
                    </a:p>
                    <a:p>
                      <a:pPr>
                        <a:lnSpc>
                          <a:spcPct val="100000"/>
                        </a:lnSpc>
                      </a:pPr>
                      <a:r>
                        <a:rPr lang="en-GB" sz="850" b="0" strike="noStrike" spc="-1">
                          <a:solidFill>
                            <a:srgbClr val="000000"/>
                          </a:solidFill>
                          <a:latin typeface="Trebuchet MS"/>
                        </a:rPr>
                        <a:t> </a:t>
                      </a:r>
                      <a:endParaRPr lang="en-GB" sz="850" b="0" strike="noStrike" spc="-1">
                        <a:latin typeface="Arial"/>
                      </a:endParaRPr>
                    </a:p>
                  </a:txBody>
                  <a:tcPr marL="34920" marR="34920">
                    <a:lnL w="12240">
                      <a:solidFill>
                        <a:srgbClr val="FFFFFF"/>
                      </a:solidFill>
                    </a:lnL>
                    <a:lnR w="12240">
                      <a:solidFill>
                        <a:srgbClr val="FFFFFF"/>
                      </a:solidFill>
                    </a:lnR>
                    <a:lnT w="12240">
                      <a:solidFill>
                        <a:srgbClr val="FFFFFF"/>
                      </a:solidFill>
                    </a:lnT>
                    <a:lnB w="12240">
                      <a:solidFill>
                        <a:srgbClr val="FFFFFF"/>
                      </a:solidFill>
                    </a:lnB>
                    <a:solidFill>
                      <a:srgbClr val="EEF4E7"/>
                    </a:solidFill>
                  </a:tcPr>
                </a:tc>
                <a:tc>
                  <a:txBody>
                    <a:bodyPr/>
                    <a:lstStyle/>
                    <a:p>
                      <a:pPr marL="628650" indent="-171450">
                        <a:lnSpc>
                          <a:spcPct val="100000"/>
                        </a:lnSpc>
                        <a:buFont typeface="Arial" panose="020B0604020202020204" pitchFamily="34" charset="0"/>
                        <a:buChar char="•"/>
                      </a:pPr>
                      <a:r>
                        <a:rPr lang="en-GB" sz="1100" b="0" strike="noStrike" spc="-1" dirty="0">
                          <a:solidFill>
                            <a:srgbClr val="000000"/>
                          </a:solidFill>
                          <a:latin typeface="Trebuchet MS"/>
                        </a:rPr>
                        <a:t>Government  regulations/policies regarding events</a:t>
                      </a:r>
                      <a:endParaRPr lang="en-GB" sz="1100" b="0" strike="noStrike" spc="-1" dirty="0">
                        <a:latin typeface="Arial"/>
                      </a:endParaRPr>
                    </a:p>
                    <a:p>
                      <a:pPr marL="628650" indent="-171450">
                        <a:lnSpc>
                          <a:spcPct val="100000"/>
                        </a:lnSpc>
                        <a:buFont typeface="Arial" panose="020B0604020202020204" pitchFamily="34" charset="0"/>
                        <a:buChar char="•"/>
                      </a:pPr>
                      <a:r>
                        <a:rPr lang="en-GB" sz="1100" b="0" strike="noStrike" spc="-1" dirty="0">
                          <a:solidFill>
                            <a:srgbClr val="000000"/>
                          </a:solidFill>
                          <a:latin typeface="Trebuchet MS"/>
                        </a:rPr>
                        <a:t>industry regulations. Restrictions/agreement </a:t>
                      </a:r>
                      <a:endParaRPr lang="en-GB" sz="1100" b="0" strike="noStrike" spc="-1" dirty="0">
                        <a:latin typeface="Arial"/>
                      </a:endParaRPr>
                    </a:p>
                    <a:p>
                      <a:pPr marL="628650" indent="-171450">
                        <a:lnSpc>
                          <a:spcPct val="100000"/>
                        </a:lnSpc>
                        <a:buFont typeface="Arial" panose="020B0604020202020204" pitchFamily="34" charset="0"/>
                        <a:buChar char="•"/>
                      </a:pPr>
                      <a:r>
                        <a:rPr lang="en-GB" sz="1100" b="0" strike="noStrike" spc="-1" dirty="0">
                          <a:solidFill>
                            <a:srgbClr val="000000"/>
                          </a:solidFill>
                          <a:latin typeface="Trebuchet MS"/>
                        </a:rPr>
                        <a:t>Political stability and its impact on the events planning &amp; education. (Nunes J.C. &amp; Dreze,X. 2006)  </a:t>
                      </a:r>
                      <a:endParaRPr lang="en-GB" sz="1100" b="0" strike="noStrike" spc="-1" dirty="0">
                        <a:latin typeface="Arial"/>
                      </a:endParaRPr>
                    </a:p>
                    <a:p>
                      <a:pPr marL="457200">
                        <a:lnSpc>
                          <a:spcPct val="100000"/>
                        </a:lnSpc>
                      </a:pPr>
                      <a:r>
                        <a:rPr lang="en-GB" sz="850" b="0" strike="noStrike" spc="-1" dirty="0">
                          <a:solidFill>
                            <a:srgbClr val="000000"/>
                          </a:solidFill>
                          <a:latin typeface="Trebuchet MS"/>
                        </a:rPr>
                        <a:t> </a:t>
                      </a:r>
                      <a:endParaRPr lang="en-GB" sz="850" b="0" strike="noStrike" spc="-1" dirty="0">
                        <a:latin typeface="Arial"/>
                      </a:endParaRPr>
                    </a:p>
                  </a:txBody>
                  <a:tcPr marL="34920" marR="34920">
                    <a:lnL w="12240">
                      <a:solidFill>
                        <a:srgbClr val="FFFFFF"/>
                      </a:solidFill>
                    </a:lnL>
                    <a:lnR w="12240">
                      <a:solidFill>
                        <a:srgbClr val="FFFFFF"/>
                      </a:solidFill>
                    </a:lnR>
                    <a:lnT w="12240">
                      <a:solidFill>
                        <a:srgbClr val="FFFFFF"/>
                      </a:solidFill>
                    </a:lnT>
                    <a:lnB w="12240">
                      <a:solidFill>
                        <a:srgbClr val="FFFFFF"/>
                      </a:solidFill>
                    </a:lnB>
                    <a:solidFill>
                      <a:srgbClr val="EEF4E7"/>
                    </a:solidFill>
                  </a:tcPr>
                </a:tc>
                <a:tc>
                  <a:txBody>
                    <a:bodyPr/>
                    <a:lstStyle/>
                    <a:p>
                      <a:pPr algn="just">
                        <a:lnSpc>
                          <a:spcPct val="100000"/>
                        </a:lnSpc>
                      </a:pPr>
                      <a:r>
                        <a:rPr lang="en-GB" sz="1050" b="0" strike="noStrike" spc="-1" dirty="0">
                          <a:solidFill>
                            <a:srgbClr val="000000"/>
                          </a:solidFill>
                          <a:latin typeface="Trebuchet MS"/>
                        </a:rPr>
                        <a:t>The UK government regularly introduces new regulations such as those related to Brexit and COVID necessitating that all businesses adopt compliance with these guidelines and measures this was an important requirement. It had a significant impact on event industry.</a:t>
                      </a:r>
                      <a:endParaRPr lang="en-GB" sz="1050" b="0" strike="noStrike" spc="-1" dirty="0">
                        <a:latin typeface="Arial"/>
                      </a:endParaRPr>
                    </a:p>
                    <a:p>
                      <a:pPr algn="just">
                        <a:lnSpc>
                          <a:spcPct val="100000"/>
                        </a:lnSpc>
                      </a:pPr>
                      <a:r>
                        <a:rPr lang="en-GB" sz="1050" b="0" strike="noStrike" spc="-1" dirty="0">
                          <a:solidFill>
                            <a:srgbClr val="000000"/>
                          </a:solidFill>
                          <a:latin typeface="Trebuchet MS"/>
                        </a:rPr>
                        <a:t>(seven-events.co.uk, 2024</a:t>
                      </a:r>
                      <a:r>
                        <a:rPr lang="en-GB" sz="950" b="0" strike="noStrike" spc="-1" dirty="0">
                          <a:solidFill>
                            <a:srgbClr val="000000"/>
                          </a:solidFill>
                          <a:latin typeface="Trebuchet MS"/>
                        </a:rPr>
                        <a:t>)</a:t>
                      </a:r>
                      <a:endParaRPr lang="en-GB" sz="950" b="0" strike="noStrike" spc="-1" dirty="0">
                        <a:latin typeface="Arial"/>
                      </a:endParaRPr>
                    </a:p>
                    <a:p>
                      <a:pPr>
                        <a:lnSpc>
                          <a:spcPct val="100000"/>
                        </a:lnSpc>
                      </a:pPr>
                      <a:r>
                        <a:rPr lang="en-GB" sz="950" b="0" strike="noStrike" spc="-1" dirty="0">
                          <a:solidFill>
                            <a:srgbClr val="000000"/>
                          </a:solidFill>
                          <a:latin typeface="Trebuchet MS"/>
                        </a:rPr>
                        <a:t> </a:t>
                      </a:r>
                      <a:endParaRPr lang="en-GB" sz="950" b="0" strike="noStrike" spc="-1" dirty="0">
                        <a:latin typeface="Arial"/>
                      </a:endParaRPr>
                    </a:p>
                  </a:txBody>
                  <a:tcPr marL="34920" marR="34920">
                    <a:lnL w="12240">
                      <a:solidFill>
                        <a:srgbClr val="FFFFFF"/>
                      </a:solidFill>
                    </a:lnL>
                    <a:lnR w="12240">
                      <a:solidFill>
                        <a:srgbClr val="FFFFFF"/>
                      </a:solidFill>
                    </a:lnR>
                    <a:lnT w="12240">
                      <a:solidFill>
                        <a:srgbClr val="FFFFFF"/>
                      </a:solidFill>
                    </a:lnT>
                    <a:lnB w="12240">
                      <a:solidFill>
                        <a:srgbClr val="FFFFFF"/>
                      </a:solidFill>
                    </a:lnB>
                    <a:solidFill>
                      <a:srgbClr val="EEF4E7"/>
                    </a:solidFill>
                  </a:tcPr>
                </a:tc>
                <a:tc>
                  <a:txBody>
                    <a:bodyPr/>
                    <a:lstStyle/>
                    <a:p>
                      <a:pPr marL="343080" indent="-342360">
                        <a:lnSpc>
                          <a:spcPct val="100000"/>
                        </a:lnSpc>
                        <a:buClr>
                          <a:srgbClr val="000000"/>
                        </a:buClr>
                        <a:buFont typeface="Symbol"/>
                        <a:buChar char=""/>
                      </a:pPr>
                      <a:r>
                        <a:rPr lang="en-GB" sz="1050" b="0" strike="noStrike" spc="-1" dirty="0">
                          <a:solidFill>
                            <a:srgbClr val="000000"/>
                          </a:solidFill>
                          <a:latin typeface="Trebuchet MS"/>
                        </a:rPr>
                        <a:t>HIGH</a:t>
                      </a:r>
                      <a:r>
                        <a:rPr lang="en-GB" sz="1050" b="0" strike="noStrike" spc="-1" dirty="0">
                          <a:solidFill>
                            <a:schemeClr val="tx1"/>
                          </a:solidFill>
                          <a:latin typeface="Arial"/>
                        </a:rPr>
                        <a:t>: </a:t>
                      </a:r>
                      <a:r>
                        <a:rPr lang="en-GB" sz="1050" b="0" strike="noStrike" spc="-1" dirty="0">
                          <a:solidFill>
                            <a:srgbClr val="000000"/>
                          </a:solidFill>
                          <a:latin typeface="Trebuchet MS"/>
                        </a:rPr>
                        <a:t>For the event we need to consider any:</a:t>
                      </a:r>
                      <a:endParaRPr lang="en-GB" sz="1050" b="0" strike="noStrike" spc="-1" dirty="0">
                        <a:latin typeface="Arial"/>
                      </a:endParaRPr>
                    </a:p>
                    <a:p>
                      <a:pPr algn="just">
                        <a:lnSpc>
                          <a:spcPct val="100000"/>
                        </a:lnSpc>
                      </a:pPr>
                      <a:r>
                        <a:rPr lang="en-GB" sz="1050" b="0" strike="noStrike" spc="-1" dirty="0">
                          <a:solidFill>
                            <a:srgbClr val="000000"/>
                          </a:solidFill>
                          <a:latin typeface="Trebuchet MS"/>
                        </a:rPr>
                        <a:t>Cancellations and Postponements</a:t>
                      </a:r>
                      <a:endParaRPr lang="en-GB" sz="1050" b="0" strike="noStrike" spc="-1" dirty="0">
                        <a:latin typeface="Arial"/>
                      </a:endParaRPr>
                    </a:p>
                    <a:p>
                      <a:pPr algn="just">
                        <a:lnSpc>
                          <a:spcPct val="100000"/>
                        </a:lnSpc>
                      </a:pPr>
                      <a:r>
                        <a:rPr lang="en-GB" sz="1050" b="0" strike="noStrike" spc="-1" dirty="0">
                          <a:solidFill>
                            <a:srgbClr val="000000"/>
                          </a:solidFill>
                          <a:latin typeface="Trebuchet MS"/>
                        </a:rPr>
                        <a:t> -Economic Impact it will have on the event. </a:t>
                      </a:r>
                      <a:endParaRPr lang="en-GB" sz="1050" b="0" strike="noStrike" spc="-1" dirty="0">
                        <a:latin typeface="Arial"/>
                      </a:endParaRPr>
                    </a:p>
                    <a:p>
                      <a:pPr algn="just">
                        <a:lnSpc>
                          <a:spcPct val="100000"/>
                        </a:lnSpc>
                      </a:pPr>
                      <a:r>
                        <a:rPr lang="en-GB" sz="1050" b="0" strike="noStrike" spc="-1" dirty="0">
                          <a:solidFill>
                            <a:srgbClr val="000000"/>
                          </a:solidFill>
                          <a:latin typeface="Trebuchet MS"/>
                        </a:rPr>
                        <a:t>-be prepared for  Shift to a Virtual Event  </a:t>
                      </a:r>
                      <a:endParaRPr lang="en-GB" sz="1050" b="0" strike="noStrike" spc="-1" dirty="0">
                        <a:latin typeface="Arial"/>
                      </a:endParaRPr>
                    </a:p>
                    <a:p>
                      <a:pPr algn="just">
                        <a:lnSpc>
                          <a:spcPct val="100000"/>
                        </a:lnSpc>
                      </a:pPr>
                      <a:r>
                        <a:rPr lang="en-GB" sz="750" b="0" strike="noStrike" spc="-1" dirty="0">
                          <a:solidFill>
                            <a:srgbClr val="000000"/>
                          </a:solidFill>
                          <a:latin typeface="Trebuchet MS"/>
                        </a:rPr>
                        <a:t>-Important to adhere to the Health and Safety Protocols at all times if any implications are to occur. </a:t>
                      </a:r>
                      <a:endParaRPr lang="en-GB" sz="750" b="0" strike="noStrike" spc="-1" dirty="0">
                        <a:latin typeface="Arial"/>
                      </a:endParaRPr>
                    </a:p>
                  </a:txBody>
                  <a:tcPr marL="34920" marR="34920">
                    <a:lnL w="12240">
                      <a:solidFill>
                        <a:srgbClr val="FFFFFF"/>
                      </a:solidFill>
                    </a:lnL>
                    <a:lnR w="12240">
                      <a:solidFill>
                        <a:srgbClr val="FFFFFF"/>
                      </a:solidFill>
                    </a:lnR>
                    <a:lnT w="12240">
                      <a:solidFill>
                        <a:srgbClr val="FFFFFF"/>
                      </a:solidFill>
                    </a:lnT>
                    <a:lnB w="12240">
                      <a:solidFill>
                        <a:srgbClr val="FFFFFF"/>
                      </a:solidFill>
                    </a:lnB>
                    <a:solidFill>
                      <a:srgbClr val="EEF4E7"/>
                    </a:solidFill>
                  </a:tcPr>
                </a:tc>
                <a:extLst>
                  <a:ext uri="{0D108BD9-81ED-4DB2-BD59-A6C34878D82A}">
                    <a16:rowId xmlns:a16="http://schemas.microsoft.com/office/drawing/2014/main" val="10001"/>
                  </a:ext>
                </a:extLst>
              </a:tr>
            </a:tbl>
          </a:graphicData>
        </a:graphic>
      </p:graphicFrame>
      <p:sp>
        <p:nvSpPr>
          <p:cNvPr id="121" name="CustomShape 3"/>
          <p:cNvSpPr/>
          <p:nvPr/>
        </p:nvSpPr>
        <p:spPr>
          <a:xfrm>
            <a:off x="-46440" y="1789200"/>
            <a:ext cx="10126440" cy="368640"/>
          </a:xfrm>
          <a:prstGeom prst="rect">
            <a:avLst/>
          </a:prstGeom>
          <a:noFill/>
          <a:ln>
            <a:noFill/>
          </a:ln>
        </p:spPr>
        <p:style>
          <a:lnRef idx="0">
            <a:scrgbClr r="0" g="0" b="0"/>
          </a:lnRef>
          <a:fillRef idx="0">
            <a:scrgbClr r="0" g="0" b="0"/>
          </a:fillRef>
          <a:effectRef idx="0">
            <a:scrgbClr r="0" g="0" b="0"/>
          </a:effectRef>
          <a:fontRef idx="minor"/>
        </p:style>
        <p:txBody>
          <a:bodyPr/>
          <a:lstStyle/>
          <a:p>
            <a:endParaRPr lang="en-GB"/>
          </a:p>
        </p:txBody>
      </p:sp>
      <p:graphicFrame>
        <p:nvGraphicFramePr>
          <p:cNvPr id="122" name="Table 4"/>
          <p:cNvGraphicFramePr/>
          <p:nvPr>
            <p:extLst>
              <p:ext uri="{D42A27DB-BD31-4B8C-83A1-F6EECF244321}">
                <p14:modId xmlns:p14="http://schemas.microsoft.com/office/powerpoint/2010/main" val="442146723"/>
              </p:ext>
            </p:extLst>
          </p:nvPr>
        </p:nvGraphicFramePr>
        <p:xfrm>
          <a:off x="0" y="1638360"/>
          <a:ext cx="10080360" cy="1348740"/>
        </p:xfrm>
        <a:graphic>
          <a:graphicData uri="http://schemas.openxmlformats.org/drawingml/2006/table">
            <a:tbl>
              <a:tblPr/>
              <a:tblGrid>
                <a:gridCol w="1180800">
                  <a:extLst>
                    <a:ext uri="{9D8B030D-6E8A-4147-A177-3AD203B41FA5}">
                      <a16:colId xmlns:a16="http://schemas.microsoft.com/office/drawing/2014/main" val="20000"/>
                    </a:ext>
                  </a:extLst>
                </a:gridCol>
                <a:gridCol w="3619080">
                  <a:extLst>
                    <a:ext uri="{9D8B030D-6E8A-4147-A177-3AD203B41FA5}">
                      <a16:colId xmlns:a16="http://schemas.microsoft.com/office/drawing/2014/main" val="20001"/>
                    </a:ext>
                  </a:extLst>
                </a:gridCol>
                <a:gridCol w="2903760">
                  <a:extLst>
                    <a:ext uri="{9D8B030D-6E8A-4147-A177-3AD203B41FA5}">
                      <a16:colId xmlns:a16="http://schemas.microsoft.com/office/drawing/2014/main" val="20002"/>
                    </a:ext>
                  </a:extLst>
                </a:gridCol>
                <a:gridCol w="2376720">
                  <a:extLst>
                    <a:ext uri="{9D8B030D-6E8A-4147-A177-3AD203B41FA5}">
                      <a16:colId xmlns:a16="http://schemas.microsoft.com/office/drawing/2014/main" val="20003"/>
                    </a:ext>
                  </a:extLst>
                </a:gridCol>
              </a:tblGrid>
              <a:tr h="1107000">
                <a:tc>
                  <a:txBody>
                    <a:bodyPr/>
                    <a:lstStyle/>
                    <a:p>
                      <a:pPr>
                        <a:lnSpc>
                          <a:spcPct val="100000"/>
                        </a:lnSpc>
                      </a:pPr>
                      <a:r>
                        <a:rPr lang="en-GB" sz="1600" b="0" strike="noStrike" spc="-1">
                          <a:solidFill>
                            <a:srgbClr val="000000"/>
                          </a:solidFill>
                          <a:latin typeface="Trebuchet MS"/>
                        </a:rPr>
                        <a:t>Economical</a:t>
                      </a:r>
                      <a:endParaRPr lang="en-GB" sz="1600" b="0" strike="noStrike" spc="-1">
                        <a:latin typeface="Arial"/>
                      </a:endParaRPr>
                    </a:p>
                  </a:txBody>
                  <a:tcPr marL="34920" marR="34920">
                    <a:lnL w="12240">
                      <a:solidFill>
                        <a:srgbClr val="FFFFFF"/>
                      </a:solidFill>
                    </a:lnL>
                    <a:lnR w="12240">
                      <a:solidFill>
                        <a:srgbClr val="FFFFFF"/>
                      </a:solidFill>
                    </a:lnR>
                    <a:lnT w="12240">
                      <a:solidFill>
                        <a:srgbClr val="FFFFFF"/>
                      </a:solidFill>
                    </a:lnT>
                    <a:lnB w="12240">
                      <a:solidFill>
                        <a:srgbClr val="FFFFFF"/>
                      </a:solidFill>
                    </a:lnB>
                    <a:solidFill>
                      <a:srgbClr val="EEF4E7"/>
                    </a:solidFill>
                  </a:tcPr>
                </a:tc>
                <a:tc>
                  <a:txBody>
                    <a:bodyPr/>
                    <a:lstStyle/>
                    <a:p>
                      <a:pPr algn="just">
                        <a:lnSpc>
                          <a:spcPct val="100000"/>
                        </a:lnSpc>
                      </a:pPr>
                      <a:r>
                        <a:rPr lang="en-GB" sz="850" b="0" strike="noStrike" spc="-1" dirty="0">
                          <a:solidFill>
                            <a:srgbClr val="000000"/>
                          </a:solidFill>
                          <a:latin typeface="Trebuchet MS"/>
                        </a:rPr>
                        <a:t>-</a:t>
                      </a:r>
                      <a:r>
                        <a:rPr lang="en-GB" sz="1050" b="0" strike="noStrike" spc="-1" dirty="0">
                          <a:solidFill>
                            <a:srgbClr val="000000"/>
                          </a:solidFill>
                          <a:latin typeface="Trebuchet MS"/>
                        </a:rPr>
                        <a:t>Changes to Consumer behaviours/ Cost of Labour/ Cost of Living/Rising interest Rates/Inflation/Brexit/Covid.</a:t>
                      </a:r>
                      <a:endParaRPr lang="en-GB" sz="1050" b="0" strike="noStrike" spc="-1" dirty="0">
                        <a:latin typeface="Arial"/>
                      </a:endParaRPr>
                    </a:p>
                    <a:p>
                      <a:pPr algn="just">
                        <a:lnSpc>
                          <a:spcPct val="100000"/>
                        </a:lnSpc>
                      </a:pPr>
                      <a:r>
                        <a:rPr lang="en-GB" sz="1050" b="0" strike="noStrike" spc="-1" dirty="0">
                          <a:solidFill>
                            <a:srgbClr val="000000"/>
                          </a:solidFill>
                          <a:latin typeface="Trebuchet MS"/>
                        </a:rPr>
                        <a:t>-Economic conditions affecting the affordability of the events for participants. Funding availability.</a:t>
                      </a:r>
                      <a:r>
                        <a:rPr lang="en-GB" sz="1050" b="0" strike="noStrike" spc="-1" dirty="0">
                          <a:solidFill>
                            <a:schemeClr val="tx1"/>
                          </a:solidFill>
                          <a:latin typeface="Arial"/>
                        </a:rPr>
                        <a:t> </a:t>
                      </a:r>
                      <a:r>
                        <a:rPr lang="en-GB" sz="1050" b="0" strike="noStrike" spc="-1" dirty="0">
                          <a:solidFill>
                            <a:srgbClr val="000000"/>
                          </a:solidFill>
                          <a:latin typeface="Trebuchet MS"/>
                        </a:rPr>
                        <a:t>Impact of economic cycles on the event success and attendance being a contributing factor. </a:t>
                      </a:r>
                      <a:endParaRPr lang="en-GB" sz="1050" b="0" strike="noStrike" spc="-1" dirty="0">
                        <a:latin typeface="Arial"/>
                      </a:endParaRPr>
                    </a:p>
                  </a:txBody>
                  <a:tcPr marL="34920" marR="34920">
                    <a:lnL w="12240">
                      <a:solidFill>
                        <a:srgbClr val="FFFFFF"/>
                      </a:solidFill>
                    </a:lnL>
                    <a:lnR w="12240">
                      <a:solidFill>
                        <a:srgbClr val="FFFFFF"/>
                      </a:solidFill>
                    </a:lnR>
                    <a:lnT w="12240">
                      <a:solidFill>
                        <a:srgbClr val="FFFFFF"/>
                      </a:solidFill>
                    </a:lnT>
                    <a:lnB w="12240">
                      <a:solidFill>
                        <a:srgbClr val="FFFFFF"/>
                      </a:solidFill>
                    </a:lnB>
                    <a:solidFill>
                      <a:srgbClr val="EEF4E7"/>
                    </a:solidFill>
                  </a:tcPr>
                </a:tc>
                <a:tc>
                  <a:txBody>
                    <a:bodyPr/>
                    <a:lstStyle/>
                    <a:p>
                      <a:pPr algn="just">
                        <a:lnSpc>
                          <a:spcPct val="100000"/>
                        </a:lnSpc>
                      </a:pPr>
                      <a:r>
                        <a:rPr lang="en-GB" sz="1050" b="0" strike="noStrike" spc="-1" dirty="0">
                          <a:solidFill>
                            <a:srgbClr val="000000"/>
                          </a:solidFill>
                          <a:latin typeface="Trebuchet MS"/>
                        </a:rPr>
                        <a:t>- Consumer spending habits have shifted as a result of the rising cost of living, posing challenges for community members who wish to purchase event tickets. </a:t>
                      </a:r>
                      <a:r>
                        <a:rPr lang="en-GB" sz="1000" b="0" strike="noStrike" spc="-1" dirty="0">
                          <a:solidFill>
                            <a:srgbClr val="000000"/>
                          </a:solidFill>
                          <a:latin typeface="Trebuchet MS"/>
                        </a:rPr>
                        <a:t>This has impacted the event industry- making it</a:t>
                      </a:r>
                      <a:r>
                        <a:rPr lang="en-GB" sz="900" b="0" strike="noStrike" spc="-1" dirty="0">
                          <a:solidFill>
                            <a:srgbClr val="000000"/>
                          </a:solidFill>
                          <a:latin typeface="Trebuchet MS"/>
                        </a:rPr>
                        <a:t> less prosperous       </a:t>
                      </a:r>
                    </a:p>
                    <a:p>
                      <a:pPr algn="just">
                        <a:lnSpc>
                          <a:spcPct val="100000"/>
                        </a:lnSpc>
                      </a:pPr>
                      <a:r>
                        <a:rPr lang="en-GB" sz="900" b="0" strike="noStrike" spc="-1" dirty="0">
                          <a:solidFill>
                            <a:srgbClr val="000000"/>
                          </a:solidFill>
                          <a:latin typeface="Trebuchet MS"/>
                        </a:rPr>
                        <a:t>t   </a:t>
                      </a:r>
                      <a:r>
                        <a:rPr lang="en-GB" sz="900" b="0" strike="noStrike" spc="-1" dirty="0" err="1">
                          <a:solidFill>
                            <a:srgbClr val="000000"/>
                          </a:solidFill>
                          <a:latin typeface="Trebuchet MS"/>
                        </a:rPr>
                        <a:t>han</a:t>
                      </a:r>
                      <a:r>
                        <a:rPr lang="en-GB" sz="900" b="0" strike="noStrike" spc="-1" dirty="0">
                          <a:solidFill>
                            <a:srgbClr val="000000"/>
                          </a:solidFill>
                          <a:latin typeface="Trebuchet MS"/>
                        </a:rPr>
                        <a:t> it previously was</a:t>
                      </a:r>
                      <a:r>
                        <a:rPr lang="en-GB" sz="1200" b="0" strike="noStrike" spc="-1" dirty="0">
                          <a:solidFill>
                            <a:srgbClr val="000000"/>
                          </a:solidFill>
                          <a:latin typeface="Trebuchet MS"/>
                        </a:rPr>
                        <a:t>.</a:t>
                      </a:r>
                      <a:endParaRPr lang="en-GB" sz="1200" b="0" strike="noStrike" spc="-1" dirty="0">
                        <a:latin typeface="Arial"/>
                      </a:endParaRPr>
                    </a:p>
                    <a:p>
                      <a:pPr algn="just">
                        <a:lnSpc>
                          <a:spcPct val="100000"/>
                        </a:lnSpc>
                      </a:pPr>
                      <a:r>
                        <a:rPr lang="en-GB" sz="1000" b="0" strike="noStrike" spc="-1" dirty="0">
                          <a:solidFill>
                            <a:srgbClr val="000000"/>
                          </a:solidFill>
                          <a:latin typeface="Trebuchet MS"/>
                        </a:rPr>
                        <a:t> </a:t>
                      </a:r>
                      <a:endParaRPr lang="en-GB" sz="1000" b="0" strike="noStrike" spc="-1" dirty="0">
                        <a:latin typeface="Arial"/>
                      </a:endParaRPr>
                    </a:p>
                    <a:p>
                      <a:pPr>
                        <a:lnSpc>
                          <a:spcPct val="100000"/>
                        </a:lnSpc>
                      </a:pPr>
                      <a:r>
                        <a:rPr lang="en-GB" sz="850" b="0" strike="noStrike" spc="-1" dirty="0">
                          <a:solidFill>
                            <a:srgbClr val="000000"/>
                          </a:solidFill>
                          <a:latin typeface="Trebuchet MS"/>
                        </a:rPr>
                        <a:t> </a:t>
                      </a:r>
                      <a:endParaRPr lang="en-GB" sz="850" b="0" strike="noStrike" spc="-1" dirty="0">
                        <a:latin typeface="Arial"/>
                      </a:endParaRPr>
                    </a:p>
                  </a:txBody>
                  <a:tcPr marL="34920" marR="34920">
                    <a:lnL w="12240">
                      <a:solidFill>
                        <a:srgbClr val="FFFFFF"/>
                      </a:solidFill>
                    </a:lnL>
                    <a:lnR w="12240">
                      <a:solidFill>
                        <a:srgbClr val="FFFFFF"/>
                      </a:solidFill>
                    </a:lnR>
                    <a:lnT w="12240">
                      <a:solidFill>
                        <a:srgbClr val="FFFFFF"/>
                      </a:solidFill>
                    </a:lnT>
                    <a:lnB w="12240">
                      <a:solidFill>
                        <a:srgbClr val="FFFFFF"/>
                      </a:solidFill>
                    </a:lnB>
                    <a:solidFill>
                      <a:srgbClr val="EEF4E7"/>
                    </a:solidFill>
                  </a:tcPr>
                </a:tc>
                <a:tc>
                  <a:txBody>
                    <a:bodyPr/>
                    <a:lstStyle/>
                    <a:p>
                      <a:pPr marL="720" indent="0">
                        <a:lnSpc>
                          <a:spcPct val="100000"/>
                        </a:lnSpc>
                        <a:buClr>
                          <a:srgbClr val="000000"/>
                        </a:buClr>
                        <a:buFont typeface="Symbol"/>
                        <a:buNone/>
                      </a:pPr>
                      <a:r>
                        <a:rPr lang="en-GB" sz="1050" b="0" strike="noStrike" spc="-1" dirty="0">
                          <a:solidFill>
                            <a:srgbClr val="000000"/>
                          </a:solidFill>
                          <a:latin typeface="Arial"/>
                        </a:rPr>
                        <a:t>-HIGH-Pandemic also influenced consumer behaviour-leading to changes in attitudes toward attending large gatherings and increased expectations for health and safety measures at events.</a:t>
                      </a:r>
                      <a:endParaRPr lang="en-GB" sz="1050" b="0" strike="noStrike" spc="-1" dirty="0">
                        <a:latin typeface="Arial"/>
                      </a:endParaRPr>
                    </a:p>
                    <a:p>
                      <a:pPr>
                        <a:lnSpc>
                          <a:spcPct val="100000"/>
                        </a:lnSpc>
                      </a:pPr>
                      <a:r>
                        <a:rPr lang="en-GB" sz="1000" b="0" strike="noStrike" spc="-1" dirty="0">
                          <a:solidFill>
                            <a:srgbClr val="000000"/>
                          </a:solidFill>
                          <a:latin typeface="Trebuchet MS"/>
                        </a:rPr>
                        <a:t> </a:t>
                      </a:r>
                      <a:endParaRPr lang="en-GB" sz="1000" b="0" strike="noStrike" spc="-1" dirty="0">
                        <a:latin typeface="Arial"/>
                      </a:endParaRPr>
                    </a:p>
                  </a:txBody>
                  <a:tcPr marL="34920" marR="34920">
                    <a:lnL w="12240">
                      <a:solidFill>
                        <a:srgbClr val="FFFFFF"/>
                      </a:solidFill>
                    </a:lnL>
                    <a:lnR w="12240">
                      <a:solidFill>
                        <a:srgbClr val="FFFFFF"/>
                      </a:solidFill>
                    </a:lnR>
                    <a:lnT w="12240">
                      <a:solidFill>
                        <a:srgbClr val="FFFFFF"/>
                      </a:solidFill>
                    </a:lnT>
                    <a:lnB w="12240">
                      <a:solidFill>
                        <a:srgbClr val="FFFFFF"/>
                      </a:solidFill>
                    </a:lnB>
                    <a:solidFill>
                      <a:srgbClr val="EEF4E7"/>
                    </a:solidFill>
                  </a:tcPr>
                </a:tc>
                <a:extLst>
                  <a:ext uri="{0D108BD9-81ED-4DB2-BD59-A6C34878D82A}">
                    <a16:rowId xmlns:a16="http://schemas.microsoft.com/office/drawing/2014/main" val="10000"/>
                  </a:ext>
                </a:extLst>
              </a:tr>
            </a:tbl>
          </a:graphicData>
        </a:graphic>
      </p:graphicFrame>
      <p:graphicFrame>
        <p:nvGraphicFramePr>
          <p:cNvPr id="123" name="Table 5"/>
          <p:cNvGraphicFramePr/>
          <p:nvPr>
            <p:extLst>
              <p:ext uri="{D42A27DB-BD31-4B8C-83A1-F6EECF244321}">
                <p14:modId xmlns:p14="http://schemas.microsoft.com/office/powerpoint/2010/main" val="703909889"/>
              </p:ext>
            </p:extLst>
          </p:nvPr>
        </p:nvGraphicFramePr>
        <p:xfrm>
          <a:off x="0" y="2467080"/>
          <a:ext cx="10080360" cy="1005840"/>
        </p:xfrm>
        <a:graphic>
          <a:graphicData uri="http://schemas.openxmlformats.org/drawingml/2006/table">
            <a:tbl>
              <a:tblPr/>
              <a:tblGrid>
                <a:gridCol w="1180800">
                  <a:extLst>
                    <a:ext uri="{9D8B030D-6E8A-4147-A177-3AD203B41FA5}">
                      <a16:colId xmlns:a16="http://schemas.microsoft.com/office/drawing/2014/main" val="20000"/>
                    </a:ext>
                  </a:extLst>
                </a:gridCol>
                <a:gridCol w="3619080">
                  <a:extLst>
                    <a:ext uri="{9D8B030D-6E8A-4147-A177-3AD203B41FA5}">
                      <a16:colId xmlns:a16="http://schemas.microsoft.com/office/drawing/2014/main" val="20001"/>
                    </a:ext>
                  </a:extLst>
                </a:gridCol>
                <a:gridCol w="2903760">
                  <a:extLst>
                    <a:ext uri="{9D8B030D-6E8A-4147-A177-3AD203B41FA5}">
                      <a16:colId xmlns:a16="http://schemas.microsoft.com/office/drawing/2014/main" val="20002"/>
                    </a:ext>
                  </a:extLst>
                </a:gridCol>
                <a:gridCol w="2376720">
                  <a:extLst>
                    <a:ext uri="{9D8B030D-6E8A-4147-A177-3AD203B41FA5}">
                      <a16:colId xmlns:a16="http://schemas.microsoft.com/office/drawing/2014/main" val="20003"/>
                    </a:ext>
                  </a:extLst>
                </a:gridCol>
              </a:tblGrid>
              <a:tr h="984600">
                <a:tc>
                  <a:txBody>
                    <a:bodyPr/>
                    <a:lstStyle/>
                    <a:p>
                      <a:pPr algn="just">
                        <a:lnSpc>
                          <a:spcPct val="100000"/>
                        </a:lnSpc>
                      </a:pPr>
                      <a:r>
                        <a:rPr lang="en-GB" sz="1800" b="0" strike="noStrike" spc="-1">
                          <a:solidFill>
                            <a:srgbClr val="000000"/>
                          </a:solidFill>
                          <a:latin typeface="Arial"/>
                        </a:rPr>
                        <a:t>Social</a:t>
                      </a:r>
                      <a:endParaRPr lang="en-GB" sz="1800" b="0" strike="noStrike" spc="-1">
                        <a:latin typeface="Arial"/>
                      </a:endParaRPr>
                    </a:p>
                    <a:p>
                      <a:pPr algn="just">
                        <a:lnSpc>
                          <a:spcPct val="100000"/>
                        </a:lnSpc>
                      </a:pPr>
                      <a:r>
                        <a:rPr lang="en-GB" sz="800" b="1" u="sng" strike="noStrike" spc="-1">
                          <a:solidFill>
                            <a:srgbClr val="000000"/>
                          </a:solidFill>
                          <a:uFillTx/>
                          <a:latin typeface="Arial"/>
                        </a:rPr>
                        <a:t> </a:t>
                      </a:r>
                      <a:endParaRPr lang="en-GB" sz="800" b="0" strike="noStrike" spc="-1">
                        <a:latin typeface="Arial"/>
                      </a:endParaRPr>
                    </a:p>
                    <a:p>
                      <a:pPr algn="just">
                        <a:lnSpc>
                          <a:spcPct val="100000"/>
                        </a:lnSpc>
                      </a:pPr>
                      <a:r>
                        <a:rPr lang="en-GB" sz="850" b="0" strike="noStrike" spc="-1">
                          <a:solidFill>
                            <a:srgbClr val="000000"/>
                          </a:solidFill>
                          <a:latin typeface="Arial"/>
                        </a:rPr>
                        <a:t> </a:t>
                      </a:r>
                      <a:endParaRPr lang="en-GB" sz="850" b="0" strike="noStrike" spc="-1">
                        <a:latin typeface="Arial"/>
                      </a:endParaRPr>
                    </a:p>
                    <a:p>
                      <a:pPr algn="just">
                        <a:lnSpc>
                          <a:spcPct val="100000"/>
                        </a:lnSpc>
                      </a:pPr>
                      <a:r>
                        <a:rPr lang="en-GB" sz="850" b="0" strike="noStrike" spc="-1">
                          <a:solidFill>
                            <a:srgbClr val="000000"/>
                          </a:solidFill>
                          <a:latin typeface="Arial"/>
                        </a:rPr>
                        <a:t> </a:t>
                      </a:r>
                      <a:endParaRPr lang="en-GB" sz="850" b="0" strike="noStrike" spc="-1">
                        <a:latin typeface="Arial"/>
                      </a:endParaRPr>
                    </a:p>
                    <a:p>
                      <a:pPr algn="just">
                        <a:lnSpc>
                          <a:spcPct val="100000"/>
                        </a:lnSpc>
                      </a:pPr>
                      <a:r>
                        <a:rPr lang="en-GB" sz="850" b="0" strike="noStrike" spc="-1">
                          <a:solidFill>
                            <a:srgbClr val="000000"/>
                          </a:solidFill>
                          <a:latin typeface="Arial"/>
                        </a:rPr>
                        <a:t> </a:t>
                      </a:r>
                      <a:endParaRPr lang="en-GB" sz="850" b="0" strike="noStrike" spc="-1">
                        <a:latin typeface="Arial"/>
                      </a:endParaRPr>
                    </a:p>
                    <a:p>
                      <a:pPr algn="just">
                        <a:lnSpc>
                          <a:spcPct val="100000"/>
                        </a:lnSpc>
                      </a:pPr>
                      <a:r>
                        <a:rPr lang="en-GB" sz="850" b="0" strike="noStrike" spc="-1">
                          <a:solidFill>
                            <a:srgbClr val="000000"/>
                          </a:solidFill>
                          <a:latin typeface="Arial"/>
                        </a:rPr>
                        <a:t> </a:t>
                      </a:r>
                      <a:endParaRPr lang="en-GB" sz="850" b="0" strike="noStrike" spc="-1">
                        <a:latin typeface="Arial"/>
                      </a:endParaRPr>
                    </a:p>
                  </a:txBody>
                  <a:tcPr marL="34920" marR="34920">
                    <a:lnL w="12240">
                      <a:solidFill>
                        <a:srgbClr val="FFFFFF"/>
                      </a:solidFill>
                    </a:lnL>
                    <a:lnR w="12240">
                      <a:solidFill>
                        <a:srgbClr val="FFFFFF"/>
                      </a:solidFill>
                    </a:lnR>
                    <a:lnT w="12240">
                      <a:solidFill>
                        <a:srgbClr val="FFFFFF"/>
                      </a:solidFill>
                    </a:lnT>
                    <a:lnB w="12240">
                      <a:solidFill>
                        <a:srgbClr val="FFFFFF"/>
                      </a:solidFill>
                    </a:lnB>
                    <a:solidFill>
                      <a:srgbClr val="EEF4E7"/>
                    </a:solidFill>
                  </a:tcPr>
                </a:tc>
                <a:tc>
                  <a:txBody>
                    <a:bodyPr/>
                    <a:lstStyle/>
                    <a:p>
                      <a:pPr algn="just">
                        <a:lnSpc>
                          <a:spcPct val="100000"/>
                        </a:lnSpc>
                      </a:pPr>
                      <a:r>
                        <a:rPr lang="en-GB" sz="1050" b="0" strike="noStrike" spc="-1" dirty="0">
                          <a:solidFill>
                            <a:srgbClr val="000000"/>
                          </a:solidFill>
                          <a:latin typeface="Arial"/>
                        </a:rPr>
                        <a:t>-Career/Work life balance. Lifestyle etc.</a:t>
                      </a:r>
                      <a:endParaRPr lang="en-GB" sz="1050" b="0" strike="noStrike" spc="-1" dirty="0">
                        <a:latin typeface="Arial"/>
                      </a:endParaRPr>
                    </a:p>
                    <a:p>
                      <a:pPr algn="just">
                        <a:lnSpc>
                          <a:spcPct val="100000"/>
                        </a:lnSpc>
                      </a:pPr>
                      <a:endParaRPr lang="en-GB" sz="1050" b="0" strike="noStrike" spc="-1" dirty="0">
                        <a:latin typeface="Arial"/>
                      </a:endParaRPr>
                    </a:p>
                    <a:p>
                      <a:pPr algn="just">
                        <a:lnSpc>
                          <a:spcPct val="100000"/>
                        </a:lnSpc>
                      </a:pPr>
                      <a:r>
                        <a:rPr lang="en-GB" sz="1050" b="0" strike="noStrike" spc="-1" dirty="0">
                          <a:solidFill>
                            <a:srgbClr val="000000"/>
                          </a:solidFill>
                          <a:latin typeface="Arial"/>
                        </a:rPr>
                        <a:t>-Population/Habits/social attitudes towards sustainability. </a:t>
                      </a:r>
                      <a:endParaRPr lang="en-GB" sz="1050" b="0" strike="noStrike" spc="-1" dirty="0">
                        <a:latin typeface="Arial"/>
                      </a:endParaRPr>
                    </a:p>
                    <a:p>
                      <a:pPr algn="just">
                        <a:lnSpc>
                          <a:spcPct val="100000"/>
                        </a:lnSpc>
                      </a:pPr>
                      <a:r>
                        <a:rPr lang="en-GB" sz="1050" b="0" strike="noStrike" spc="-1" dirty="0">
                          <a:solidFill>
                            <a:srgbClr val="000000"/>
                          </a:solidFill>
                          <a:latin typeface="Arial"/>
                        </a:rPr>
                        <a:t>-Demographics Trends/Target audience </a:t>
                      </a:r>
                      <a:r>
                        <a:rPr lang="en-GB" sz="1050" b="0" u="sng" strike="noStrike" spc="-1" dirty="0">
                          <a:solidFill>
                            <a:srgbClr val="000000"/>
                          </a:solidFill>
                          <a:uFillTx/>
                          <a:latin typeface="Arial"/>
                        </a:rPr>
                        <a:t>(</a:t>
                      </a:r>
                      <a:r>
                        <a:rPr lang="en-GB" sz="1050" b="0" strike="noStrike" spc="-1" dirty="0">
                          <a:solidFill>
                            <a:srgbClr val="000000"/>
                          </a:solidFill>
                          <a:latin typeface="Arial"/>
                        </a:rPr>
                        <a:t>Sanremo, 2019</a:t>
                      </a:r>
                      <a:r>
                        <a:rPr lang="en-GB" sz="1600" b="0" strike="noStrike" spc="-1" dirty="0">
                          <a:solidFill>
                            <a:srgbClr val="000000"/>
                          </a:solidFill>
                          <a:latin typeface="Arial"/>
                        </a:rPr>
                        <a:t>)</a:t>
                      </a:r>
                      <a:endParaRPr lang="en-GB" sz="1600" b="0" strike="noStrike" spc="-1" dirty="0">
                        <a:latin typeface="Arial"/>
                      </a:endParaRPr>
                    </a:p>
                  </a:txBody>
                  <a:tcPr marL="34920" marR="34920">
                    <a:lnL w="12240">
                      <a:solidFill>
                        <a:srgbClr val="FFFFFF"/>
                      </a:solidFill>
                    </a:lnL>
                    <a:lnR w="12240">
                      <a:solidFill>
                        <a:srgbClr val="FFFFFF"/>
                      </a:solidFill>
                    </a:lnR>
                    <a:lnT w="12240">
                      <a:solidFill>
                        <a:srgbClr val="FFFFFF"/>
                      </a:solidFill>
                    </a:lnT>
                    <a:lnB w="12240">
                      <a:solidFill>
                        <a:srgbClr val="FFFFFF"/>
                      </a:solidFill>
                    </a:lnB>
                    <a:solidFill>
                      <a:srgbClr val="EEF4E7"/>
                    </a:solidFill>
                  </a:tcPr>
                </a:tc>
                <a:tc>
                  <a:txBody>
                    <a:bodyPr/>
                    <a:lstStyle/>
                    <a:p>
                      <a:pPr algn="just">
                        <a:lnSpc>
                          <a:spcPct val="100000"/>
                        </a:lnSpc>
                      </a:pPr>
                      <a:r>
                        <a:rPr lang="en-GB" sz="1050" b="0" strike="noStrike" spc="-1" dirty="0">
                          <a:solidFill>
                            <a:srgbClr val="000000"/>
                          </a:solidFill>
                          <a:latin typeface="Arial"/>
                        </a:rPr>
                        <a:t>Cultural/preferences/diversity, need to be sensitive and aware content and format of the sustainability training, being delivered to meet everyone’s needs and preferences. </a:t>
                      </a:r>
                      <a:endParaRPr lang="en-GB" sz="1050" b="0" strike="noStrike" spc="-1" dirty="0">
                        <a:latin typeface="Arial"/>
                      </a:endParaRPr>
                    </a:p>
                  </a:txBody>
                  <a:tcPr marL="34920" marR="34920">
                    <a:lnL w="12240">
                      <a:solidFill>
                        <a:srgbClr val="FFFFFF"/>
                      </a:solidFill>
                    </a:lnL>
                    <a:lnR w="12240">
                      <a:solidFill>
                        <a:srgbClr val="FFFFFF"/>
                      </a:solidFill>
                    </a:lnR>
                    <a:lnT w="12240">
                      <a:solidFill>
                        <a:srgbClr val="FFFFFF"/>
                      </a:solidFill>
                    </a:lnT>
                    <a:lnB w="12240">
                      <a:solidFill>
                        <a:srgbClr val="FFFFFF"/>
                      </a:solidFill>
                    </a:lnB>
                    <a:solidFill>
                      <a:srgbClr val="EEF4E7"/>
                    </a:solidFill>
                  </a:tcPr>
                </a:tc>
                <a:tc>
                  <a:txBody>
                    <a:bodyPr/>
                    <a:lstStyle/>
                    <a:p>
                      <a:pPr algn="just">
                        <a:lnSpc>
                          <a:spcPct val="100000"/>
                        </a:lnSpc>
                      </a:pPr>
                      <a:r>
                        <a:rPr lang="en-GB" sz="1050" b="0" strike="noStrike" spc="-1" dirty="0">
                          <a:solidFill>
                            <a:srgbClr val="000000"/>
                          </a:solidFill>
                          <a:latin typeface="Arial"/>
                        </a:rPr>
                        <a:t>MEDIUM-ongoing: Management</a:t>
                      </a:r>
                      <a:endParaRPr lang="en-GB" sz="1050" b="0" strike="noStrike" spc="-1" dirty="0">
                        <a:latin typeface="Arial"/>
                      </a:endParaRPr>
                    </a:p>
                    <a:p>
                      <a:pPr algn="just">
                        <a:lnSpc>
                          <a:spcPct val="100000"/>
                        </a:lnSpc>
                      </a:pPr>
                      <a:r>
                        <a:rPr lang="en-GB" sz="1050" b="0" strike="noStrike" spc="-1" dirty="0">
                          <a:solidFill>
                            <a:srgbClr val="000000"/>
                          </a:solidFill>
                          <a:latin typeface="Arial"/>
                        </a:rPr>
                        <a:t>team will need to ensure there’s a commitment to ethics/equality for additional opportunities to manage diversity accordingly. </a:t>
                      </a:r>
                      <a:endParaRPr lang="en-GB" sz="1050" b="0" strike="noStrike" spc="-1" dirty="0">
                        <a:latin typeface="Arial"/>
                      </a:endParaRPr>
                    </a:p>
                  </a:txBody>
                  <a:tcPr marL="34920" marR="34920">
                    <a:lnL w="12240">
                      <a:solidFill>
                        <a:srgbClr val="FFFFFF"/>
                      </a:solidFill>
                    </a:lnL>
                    <a:lnR w="12240">
                      <a:solidFill>
                        <a:srgbClr val="FFFFFF"/>
                      </a:solidFill>
                    </a:lnR>
                    <a:lnT w="12240">
                      <a:solidFill>
                        <a:srgbClr val="FFFFFF"/>
                      </a:solidFill>
                    </a:lnT>
                    <a:lnB w="12240">
                      <a:solidFill>
                        <a:srgbClr val="FFFFFF"/>
                      </a:solidFill>
                    </a:lnB>
                    <a:solidFill>
                      <a:srgbClr val="EEF4E7"/>
                    </a:solidFill>
                  </a:tcPr>
                </a:tc>
                <a:extLst>
                  <a:ext uri="{0D108BD9-81ED-4DB2-BD59-A6C34878D82A}">
                    <a16:rowId xmlns:a16="http://schemas.microsoft.com/office/drawing/2014/main" val="10000"/>
                  </a:ext>
                </a:extLst>
              </a:tr>
            </a:tbl>
          </a:graphicData>
        </a:graphic>
      </p:graphicFrame>
      <p:graphicFrame>
        <p:nvGraphicFramePr>
          <p:cNvPr id="124" name="Table 6"/>
          <p:cNvGraphicFramePr/>
          <p:nvPr>
            <p:extLst>
              <p:ext uri="{D42A27DB-BD31-4B8C-83A1-F6EECF244321}">
                <p14:modId xmlns:p14="http://schemas.microsoft.com/office/powerpoint/2010/main" val="4014501636"/>
              </p:ext>
            </p:extLst>
          </p:nvPr>
        </p:nvGraphicFramePr>
        <p:xfrm>
          <a:off x="33840" y="3300480"/>
          <a:ext cx="10035000" cy="1417320"/>
        </p:xfrm>
        <a:graphic>
          <a:graphicData uri="http://schemas.openxmlformats.org/drawingml/2006/table">
            <a:tbl>
              <a:tblPr/>
              <a:tblGrid>
                <a:gridCol w="1175400">
                  <a:extLst>
                    <a:ext uri="{9D8B030D-6E8A-4147-A177-3AD203B41FA5}">
                      <a16:colId xmlns:a16="http://schemas.microsoft.com/office/drawing/2014/main" val="20000"/>
                    </a:ext>
                  </a:extLst>
                </a:gridCol>
                <a:gridCol w="3602880">
                  <a:extLst>
                    <a:ext uri="{9D8B030D-6E8A-4147-A177-3AD203B41FA5}">
                      <a16:colId xmlns:a16="http://schemas.microsoft.com/office/drawing/2014/main" val="20001"/>
                    </a:ext>
                  </a:extLst>
                </a:gridCol>
                <a:gridCol w="2890440">
                  <a:extLst>
                    <a:ext uri="{9D8B030D-6E8A-4147-A177-3AD203B41FA5}">
                      <a16:colId xmlns:a16="http://schemas.microsoft.com/office/drawing/2014/main" val="20002"/>
                    </a:ext>
                  </a:extLst>
                </a:gridCol>
                <a:gridCol w="2366280">
                  <a:extLst>
                    <a:ext uri="{9D8B030D-6E8A-4147-A177-3AD203B41FA5}">
                      <a16:colId xmlns:a16="http://schemas.microsoft.com/office/drawing/2014/main" val="20003"/>
                    </a:ext>
                  </a:extLst>
                </a:gridCol>
              </a:tblGrid>
              <a:tr h="921240">
                <a:tc>
                  <a:txBody>
                    <a:bodyPr/>
                    <a:lstStyle/>
                    <a:p>
                      <a:pPr>
                        <a:lnSpc>
                          <a:spcPct val="100000"/>
                        </a:lnSpc>
                      </a:pPr>
                      <a:r>
                        <a:rPr lang="en-GB" sz="1400" b="0" strike="noStrike" spc="-1" dirty="0">
                          <a:solidFill>
                            <a:srgbClr val="000000"/>
                          </a:solidFill>
                          <a:latin typeface="Trebuchet MS"/>
                        </a:rPr>
                        <a:t>Technological</a:t>
                      </a:r>
                      <a:endParaRPr lang="en-GB" sz="1400" b="0" strike="noStrike" spc="-1" dirty="0">
                        <a:latin typeface="Arial"/>
                      </a:endParaRPr>
                    </a:p>
                    <a:p>
                      <a:pPr>
                        <a:lnSpc>
                          <a:spcPct val="100000"/>
                        </a:lnSpc>
                      </a:pPr>
                      <a:r>
                        <a:rPr lang="en-GB" sz="1000" b="0" strike="noStrike" spc="-1" dirty="0">
                          <a:solidFill>
                            <a:srgbClr val="000000"/>
                          </a:solidFill>
                          <a:latin typeface="Trebuchet MS"/>
                        </a:rPr>
                        <a:t> </a:t>
                      </a:r>
                      <a:endParaRPr lang="en-GB" sz="1000" b="0" strike="noStrike" spc="-1" dirty="0">
                        <a:latin typeface="Arial"/>
                      </a:endParaRPr>
                    </a:p>
                  </a:txBody>
                  <a:tcPr marL="34920" marR="34920">
                    <a:lnL w="12240">
                      <a:solidFill>
                        <a:srgbClr val="FFFFFF"/>
                      </a:solidFill>
                    </a:lnL>
                    <a:lnR w="12240">
                      <a:solidFill>
                        <a:srgbClr val="FFFFFF"/>
                      </a:solidFill>
                    </a:lnR>
                    <a:lnT w="12240">
                      <a:solidFill>
                        <a:srgbClr val="FFFFFF"/>
                      </a:solidFill>
                    </a:lnT>
                    <a:lnB w="12240">
                      <a:solidFill>
                        <a:srgbClr val="FFFFFF"/>
                      </a:solidFill>
                    </a:lnB>
                    <a:solidFill>
                      <a:srgbClr val="EEF4E7"/>
                    </a:solidFill>
                  </a:tcPr>
                </a:tc>
                <a:tc>
                  <a:txBody>
                    <a:bodyPr/>
                    <a:lstStyle/>
                    <a:p>
                      <a:pPr algn="just">
                        <a:lnSpc>
                          <a:spcPct val="100000"/>
                        </a:lnSpc>
                      </a:pPr>
                      <a:r>
                        <a:rPr lang="en-GB" sz="1050" b="0" strike="noStrike" spc="-1" dirty="0">
                          <a:solidFill>
                            <a:srgbClr val="000000"/>
                          </a:solidFill>
                          <a:latin typeface="Trebuchet MS"/>
                        </a:rPr>
                        <a:t>-Upgrades/Security Systems/ Technology facilities-i.e. faster payments for event, use of technology to advertise promotion/ Social Media campaign/Self- Services/Robotics availability for delivering content.</a:t>
                      </a:r>
                      <a:endParaRPr lang="en-GB" sz="1050" b="0" strike="noStrike" spc="-1" dirty="0">
                        <a:latin typeface="Arial"/>
                      </a:endParaRPr>
                    </a:p>
                    <a:p>
                      <a:pPr algn="just">
                        <a:lnSpc>
                          <a:spcPct val="100000"/>
                        </a:lnSpc>
                      </a:pPr>
                      <a:r>
                        <a:rPr lang="en-GB" sz="1050" b="0" strike="noStrike" spc="-1" dirty="0">
                          <a:solidFill>
                            <a:srgbClr val="000000"/>
                          </a:solidFill>
                          <a:latin typeface="Trebuchet MS"/>
                        </a:rPr>
                        <a:t>-Significance of technological advancements on the relevance of the material </a:t>
                      </a:r>
                      <a:r>
                        <a:rPr lang="en-GB" sz="1050" b="0" strike="noStrike" spc="-1" dirty="0" err="1">
                          <a:solidFill>
                            <a:srgbClr val="000000"/>
                          </a:solidFill>
                          <a:latin typeface="Trebuchet MS"/>
                        </a:rPr>
                        <a:t>i.e.Artificial</a:t>
                      </a:r>
                      <a:r>
                        <a:rPr lang="en-GB" sz="1050" b="0" strike="noStrike" spc="-1" dirty="0">
                          <a:solidFill>
                            <a:srgbClr val="000000"/>
                          </a:solidFill>
                          <a:latin typeface="Trebuchet MS"/>
                        </a:rPr>
                        <a:t> intelligence.</a:t>
                      </a:r>
                      <a:endParaRPr lang="en-GB" sz="1050" b="0" strike="noStrike" spc="-1" dirty="0">
                        <a:latin typeface="Arial"/>
                      </a:endParaRPr>
                    </a:p>
                    <a:p>
                      <a:pPr algn="just">
                        <a:lnSpc>
                          <a:spcPct val="100000"/>
                        </a:lnSpc>
                      </a:pPr>
                      <a:endParaRPr lang="en-GB" sz="800" b="0" strike="noStrike" spc="-1" dirty="0">
                        <a:latin typeface="Arial"/>
                      </a:endParaRPr>
                    </a:p>
                    <a:p>
                      <a:pPr algn="just">
                        <a:lnSpc>
                          <a:spcPct val="100000"/>
                        </a:lnSpc>
                      </a:pPr>
                      <a:r>
                        <a:rPr lang="en-GB" sz="800" b="0" strike="noStrike" spc="-1" dirty="0">
                          <a:solidFill>
                            <a:srgbClr val="000000"/>
                          </a:solidFill>
                          <a:latin typeface="Trebuchet MS"/>
                        </a:rPr>
                        <a:t>-automation/adaptation /potential for virtual or hybrid event format based on the technological capabilities available. </a:t>
                      </a:r>
                      <a:endParaRPr lang="en-GB" sz="800" b="0" strike="noStrike" spc="-1" dirty="0">
                        <a:latin typeface="Arial"/>
                      </a:endParaRPr>
                    </a:p>
                  </a:txBody>
                  <a:tcPr marL="34920" marR="34920">
                    <a:lnL w="12240">
                      <a:solidFill>
                        <a:srgbClr val="FFFFFF"/>
                      </a:solidFill>
                    </a:lnL>
                    <a:lnR w="12240">
                      <a:solidFill>
                        <a:srgbClr val="FFFFFF"/>
                      </a:solidFill>
                    </a:lnR>
                    <a:lnT w="12240">
                      <a:solidFill>
                        <a:srgbClr val="FFFFFF"/>
                      </a:solidFill>
                    </a:lnT>
                    <a:lnB w="12240">
                      <a:solidFill>
                        <a:srgbClr val="FFFFFF"/>
                      </a:solidFill>
                    </a:lnB>
                    <a:solidFill>
                      <a:srgbClr val="EEF4E7"/>
                    </a:solidFill>
                  </a:tcPr>
                </a:tc>
                <a:tc>
                  <a:txBody>
                    <a:bodyPr/>
                    <a:lstStyle/>
                    <a:p>
                      <a:pPr algn="just">
                        <a:lnSpc>
                          <a:spcPct val="100000"/>
                        </a:lnSpc>
                      </a:pPr>
                      <a:r>
                        <a:rPr lang="en-GB" sz="1000" b="0" strike="noStrike" spc="-1" dirty="0">
                          <a:solidFill>
                            <a:srgbClr val="000000"/>
                          </a:solidFill>
                          <a:latin typeface="Trebuchet MS"/>
                        </a:rPr>
                        <a:t>-</a:t>
                      </a:r>
                      <a:r>
                        <a:rPr lang="en-GB" sz="1050" b="0" strike="noStrike" spc="-1" dirty="0">
                          <a:solidFill>
                            <a:srgbClr val="000000"/>
                          </a:solidFill>
                          <a:latin typeface="Trebuchet MS"/>
                        </a:rPr>
                        <a:t>Internal systems being slow/outdated making staff/attendees get frustrated/fed up/less motivated in being active in the event. </a:t>
                      </a:r>
                      <a:endParaRPr lang="en-GB" sz="1050" b="0" strike="noStrike" spc="-1" dirty="0">
                        <a:latin typeface="Arial"/>
                      </a:endParaRPr>
                    </a:p>
                    <a:p>
                      <a:pPr algn="just">
                        <a:lnSpc>
                          <a:spcPct val="100000"/>
                        </a:lnSpc>
                      </a:pPr>
                      <a:r>
                        <a:rPr lang="en-GB" sz="1050" b="0" strike="noStrike" spc="-1" dirty="0">
                          <a:solidFill>
                            <a:srgbClr val="000000"/>
                          </a:solidFill>
                          <a:latin typeface="Trebuchet MS"/>
                        </a:rPr>
                        <a:t>- poor equipment</a:t>
                      </a:r>
                      <a:r>
                        <a:rPr lang="en-GB" sz="1400" b="0" strike="noStrike" spc="-1" dirty="0">
                          <a:solidFill>
                            <a:srgbClr val="000000"/>
                          </a:solidFill>
                          <a:latin typeface="Trebuchet MS"/>
                        </a:rPr>
                        <a:t> </a:t>
                      </a:r>
                      <a:r>
                        <a:rPr lang="en-GB" sz="1050" b="0" strike="noStrike" spc="-1" dirty="0">
                          <a:solidFill>
                            <a:srgbClr val="000000"/>
                          </a:solidFill>
                          <a:latin typeface="Trebuchet MS"/>
                        </a:rPr>
                        <a:t>resources to implement event.(Whirtz et al, 2018)</a:t>
                      </a:r>
                      <a:endParaRPr lang="en-GB" sz="1050" b="0" strike="noStrike" spc="-1" dirty="0">
                        <a:latin typeface="Arial"/>
                      </a:endParaRPr>
                    </a:p>
                    <a:p>
                      <a:pPr algn="just">
                        <a:lnSpc>
                          <a:spcPct val="100000"/>
                        </a:lnSpc>
                      </a:pPr>
                      <a:r>
                        <a:rPr lang="en-GB" sz="1000" b="0" strike="noStrike" spc="-1" dirty="0">
                          <a:solidFill>
                            <a:srgbClr val="000000"/>
                          </a:solidFill>
                          <a:latin typeface="Trebuchet MS"/>
                        </a:rPr>
                        <a:t> </a:t>
                      </a:r>
                      <a:endParaRPr lang="en-GB" sz="1000" b="0" strike="noStrike" spc="-1" dirty="0">
                        <a:latin typeface="Arial"/>
                      </a:endParaRPr>
                    </a:p>
                  </a:txBody>
                  <a:tcPr marL="34920" marR="34920">
                    <a:lnL w="12240">
                      <a:solidFill>
                        <a:srgbClr val="FFFFFF"/>
                      </a:solidFill>
                    </a:lnL>
                    <a:lnR w="12240">
                      <a:solidFill>
                        <a:srgbClr val="FFFFFF"/>
                      </a:solidFill>
                    </a:lnR>
                    <a:lnT w="12240">
                      <a:solidFill>
                        <a:srgbClr val="FFFFFF"/>
                      </a:solidFill>
                    </a:lnT>
                    <a:lnB w="12240">
                      <a:solidFill>
                        <a:srgbClr val="FFFFFF"/>
                      </a:solidFill>
                    </a:lnB>
                    <a:solidFill>
                      <a:srgbClr val="EEF4E7"/>
                    </a:solidFill>
                  </a:tcPr>
                </a:tc>
                <a:tc>
                  <a:txBody>
                    <a:bodyPr/>
                    <a:lstStyle/>
                    <a:p>
                      <a:pPr algn="just">
                        <a:lnSpc>
                          <a:spcPct val="100000"/>
                        </a:lnSpc>
                      </a:pPr>
                      <a:r>
                        <a:rPr lang="en-GB" sz="800" b="0" strike="noStrike" spc="-1" dirty="0">
                          <a:solidFill>
                            <a:srgbClr val="000000"/>
                          </a:solidFill>
                          <a:latin typeface="Trebuchet MS"/>
                        </a:rPr>
                        <a:t> </a:t>
                      </a:r>
                      <a:r>
                        <a:rPr lang="en-GB" sz="1050" b="0" strike="noStrike" spc="-1" dirty="0">
                          <a:solidFill>
                            <a:srgbClr val="000000"/>
                          </a:solidFill>
                          <a:latin typeface="Trebuchet MS"/>
                        </a:rPr>
                        <a:t>MEDIUM- it’s important to regularly upgrade review resources-this must be implemented, ensure everything is equipped  beforehand. (Eid R &amp; Alzahrani A, 2019) </a:t>
                      </a:r>
                      <a:endParaRPr lang="en-GB" sz="1050" b="0" strike="noStrike" spc="-1" dirty="0">
                        <a:latin typeface="Arial"/>
                      </a:endParaRPr>
                    </a:p>
                  </a:txBody>
                  <a:tcPr marL="34920" marR="34920">
                    <a:lnL w="12240">
                      <a:solidFill>
                        <a:srgbClr val="FFFFFF"/>
                      </a:solidFill>
                    </a:lnL>
                    <a:lnR w="12240">
                      <a:solidFill>
                        <a:srgbClr val="FFFFFF"/>
                      </a:solidFill>
                    </a:lnR>
                    <a:lnT w="12240">
                      <a:solidFill>
                        <a:srgbClr val="FFFFFF"/>
                      </a:solidFill>
                    </a:lnT>
                    <a:lnB w="12240">
                      <a:solidFill>
                        <a:srgbClr val="FFFFFF"/>
                      </a:solidFill>
                    </a:lnB>
                    <a:solidFill>
                      <a:srgbClr val="EEF4E7"/>
                    </a:solidFill>
                  </a:tcPr>
                </a:tc>
                <a:extLst>
                  <a:ext uri="{0D108BD9-81ED-4DB2-BD59-A6C34878D82A}">
                    <a16:rowId xmlns:a16="http://schemas.microsoft.com/office/drawing/2014/main" val="10000"/>
                  </a:ext>
                </a:extLst>
              </a:tr>
            </a:tbl>
          </a:graphicData>
        </a:graphic>
      </p:graphicFrame>
      <p:graphicFrame>
        <p:nvGraphicFramePr>
          <p:cNvPr id="125" name="Table 7"/>
          <p:cNvGraphicFramePr/>
          <p:nvPr/>
        </p:nvGraphicFramePr>
        <p:xfrm>
          <a:off x="0" y="4304160"/>
          <a:ext cx="10102680" cy="929640"/>
        </p:xfrm>
        <a:graphic>
          <a:graphicData uri="http://schemas.openxmlformats.org/drawingml/2006/table">
            <a:tbl>
              <a:tblPr/>
              <a:tblGrid>
                <a:gridCol w="1183320">
                  <a:extLst>
                    <a:ext uri="{9D8B030D-6E8A-4147-A177-3AD203B41FA5}">
                      <a16:colId xmlns:a16="http://schemas.microsoft.com/office/drawing/2014/main" val="20000"/>
                    </a:ext>
                  </a:extLst>
                </a:gridCol>
                <a:gridCol w="3627360">
                  <a:extLst>
                    <a:ext uri="{9D8B030D-6E8A-4147-A177-3AD203B41FA5}">
                      <a16:colId xmlns:a16="http://schemas.microsoft.com/office/drawing/2014/main" val="20001"/>
                    </a:ext>
                  </a:extLst>
                </a:gridCol>
                <a:gridCol w="2910240">
                  <a:extLst>
                    <a:ext uri="{9D8B030D-6E8A-4147-A177-3AD203B41FA5}">
                      <a16:colId xmlns:a16="http://schemas.microsoft.com/office/drawing/2014/main" val="20002"/>
                    </a:ext>
                  </a:extLst>
                </a:gridCol>
                <a:gridCol w="2381760">
                  <a:extLst>
                    <a:ext uri="{9D8B030D-6E8A-4147-A177-3AD203B41FA5}">
                      <a16:colId xmlns:a16="http://schemas.microsoft.com/office/drawing/2014/main" val="20003"/>
                    </a:ext>
                  </a:extLst>
                </a:gridCol>
              </a:tblGrid>
              <a:tr h="907200">
                <a:tc>
                  <a:txBody>
                    <a:bodyPr/>
                    <a:lstStyle/>
                    <a:p>
                      <a:pPr>
                        <a:lnSpc>
                          <a:spcPct val="100000"/>
                        </a:lnSpc>
                      </a:pPr>
                      <a:r>
                        <a:rPr lang="en-GB" sz="1250" b="0" strike="noStrike" spc="-1">
                          <a:solidFill>
                            <a:srgbClr val="000000"/>
                          </a:solidFill>
                          <a:latin typeface="Trebuchet MS"/>
                        </a:rPr>
                        <a:t>Environmental </a:t>
                      </a:r>
                      <a:endParaRPr lang="en-GB" sz="1250" b="0" strike="noStrike" spc="-1">
                        <a:latin typeface="Arial"/>
                      </a:endParaRPr>
                    </a:p>
                  </a:txBody>
                  <a:tcPr marL="34920" marR="34920">
                    <a:lnL w="12240">
                      <a:solidFill>
                        <a:srgbClr val="FFFFFF"/>
                      </a:solidFill>
                    </a:lnL>
                    <a:lnR w="12240">
                      <a:solidFill>
                        <a:srgbClr val="FFFFFF"/>
                      </a:solidFill>
                    </a:lnR>
                    <a:lnT w="12240">
                      <a:solidFill>
                        <a:srgbClr val="FFFFFF"/>
                      </a:solidFill>
                    </a:lnT>
                    <a:lnB w="12240">
                      <a:solidFill>
                        <a:srgbClr val="FFFFFF"/>
                      </a:solidFill>
                    </a:lnB>
                    <a:solidFill>
                      <a:srgbClr val="EEF4E7"/>
                    </a:solidFill>
                  </a:tcPr>
                </a:tc>
                <a:tc>
                  <a:txBody>
                    <a:bodyPr/>
                    <a:lstStyle/>
                    <a:p>
                      <a:pPr algn="just">
                        <a:lnSpc>
                          <a:spcPct val="100000"/>
                        </a:lnSpc>
                      </a:pPr>
                      <a:r>
                        <a:rPr lang="en-GB" sz="1100" b="0" strike="noStrike" spc="-1">
                          <a:solidFill>
                            <a:srgbClr val="000000"/>
                          </a:solidFill>
                          <a:latin typeface="Trebuchet MS"/>
                        </a:rPr>
                        <a:t>-Considerations for sustainability and environmental impact in event planning.</a:t>
                      </a:r>
                      <a:endParaRPr lang="en-GB" sz="1100" b="0" strike="noStrike" spc="-1">
                        <a:latin typeface="Arial"/>
                      </a:endParaRPr>
                    </a:p>
                    <a:p>
                      <a:pPr algn="just">
                        <a:lnSpc>
                          <a:spcPct val="100000"/>
                        </a:lnSpc>
                      </a:pPr>
                      <a:r>
                        <a:rPr lang="en-GB" sz="1100" b="0" strike="noStrike" spc="-1">
                          <a:solidFill>
                            <a:srgbClr val="000000"/>
                          </a:solidFill>
                          <a:latin typeface="Trebuchet MS"/>
                        </a:rPr>
                        <a:t>-potential for outdoor or eco- friendly event spaces.</a:t>
                      </a:r>
                      <a:endParaRPr lang="en-GB" sz="1100" b="0" strike="noStrike" spc="-1">
                        <a:latin typeface="Arial"/>
                      </a:endParaRPr>
                    </a:p>
                    <a:p>
                      <a:pPr algn="just">
                        <a:lnSpc>
                          <a:spcPct val="100000"/>
                        </a:lnSpc>
                      </a:pPr>
                      <a:r>
                        <a:rPr lang="en-GB" sz="1100" b="0" strike="noStrike" spc="-1">
                          <a:solidFill>
                            <a:srgbClr val="000000"/>
                          </a:solidFill>
                          <a:latin typeface="Trebuchet MS"/>
                        </a:rPr>
                        <a:t>-Environmental regulations that may affect the event logistics.</a:t>
                      </a:r>
                      <a:endParaRPr lang="en-GB" sz="1100" b="0" strike="noStrike" spc="-1">
                        <a:latin typeface="Arial"/>
                      </a:endParaRPr>
                    </a:p>
                  </a:txBody>
                  <a:tcPr marL="34920" marR="34920">
                    <a:lnL w="12240">
                      <a:solidFill>
                        <a:srgbClr val="FFFFFF"/>
                      </a:solidFill>
                    </a:lnL>
                    <a:lnR w="12240">
                      <a:solidFill>
                        <a:srgbClr val="FFFFFF"/>
                      </a:solidFill>
                    </a:lnR>
                    <a:lnT w="12240">
                      <a:solidFill>
                        <a:srgbClr val="FFFFFF"/>
                      </a:solidFill>
                    </a:lnT>
                    <a:lnB w="12240">
                      <a:solidFill>
                        <a:srgbClr val="FFFFFF"/>
                      </a:solidFill>
                    </a:lnB>
                    <a:solidFill>
                      <a:srgbClr val="EEF4E7"/>
                    </a:solidFill>
                  </a:tcPr>
                </a:tc>
                <a:tc>
                  <a:txBody>
                    <a:bodyPr/>
                    <a:lstStyle/>
                    <a:p>
                      <a:pPr marL="171360" indent="-170640" algn="just">
                        <a:lnSpc>
                          <a:spcPct val="100000"/>
                        </a:lnSpc>
                        <a:buClr>
                          <a:srgbClr val="000000"/>
                        </a:buClr>
                        <a:buFont typeface="Arial"/>
                        <a:buChar char="•"/>
                      </a:pPr>
                      <a:r>
                        <a:rPr lang="en-GB" sz="1100" b="0" strike="noStrike" spc="-1" dirty="0">
                          <a:solidFill>
                            <a:srgbClr val="000000"/>
                          </a:solidFill>
                          <a:latin typeface="Trebuchet MS"/>
                        </a:rPr>
                        <a:t> location that meets the requirements of the event. </a:t>
                      </a:r>
                      <a:endParaRPr lang="en-GB" sz="1100" b="0" strike="noStrike" spc="-1" dirty="0">
                        <a:latin typeface="Arial"/>
                      </a:endParaRPr>
                    </a:p>
                    <a:p>
                      <a:pPr algn="just">
                        <a:lnSpc>
                          <a:spcPct val="100000"/>
                        </a:lnSpc>
                      </a:pPr>
                      <a:endParaRPr lang="en-GB" sz="1100" b="0" strike="noStrike" spc="-1" dirty="0">
                        <a:latin typeface="Arial"/>
                      </a:endParaRPr>
                    </a:p>
                    <a:p>
                      <a:pPr marL="343080" indent="-342360" algn="just">
                        <a:lnSpc>
                          <a:spcPct val="100000"/>
                        </a:lnSpc>
                        <a:buClr>
                          <a:srgbClr val="000000"/>
                        </a:buClr>
                        <a:buFont typeface="Symbol"/>
                        <a:buChar char=""/>
                      </a:pPr>
                      <a:r>
                        <a:rPr lang="en-GB" sz="1100" b="0" strike="noStrike" spc="-1" dirty="0">
                          <a:solidFill>
                            <a:srgbClr val="000000"/>
                          </a:solidFill>
                          <a:latin typeface="Trebuchet MS"/>
                        </a:rPr>
                        <a:t>sustainability is event itself sustainable.</a:t>
                      </a:r>
                      <a:endParaRPr lang="en-GB" sz="1100" b="0" strike="noStrike" spc="-1" dirty="0">
                        <a:latin typeface="Arial"/>
                      </a:endParaRPr>
                    </a:p>
                  </a:txBody>
                  <a:tcPr marL="34920" marR="34920">
                    <a:lnL w="12240">
                      <a:solidFill>
                        <a:srgbClr val="FFFFFF"/>
                      </a:solidFill>
                    </a:lnL>
                    <a:lnR w="12240">
                      <a:solidFill>
                        <a:srgbClr val="FFFFFF"/>
                      </a:solidFill>
                    </a:lnR>
                    <a:lnT w="12240">
                      <a:solidFill>
                        <a:srgbClr val="FFFFFF"/>
                      </a:solidFill>
                    </a:lnT>
                    <a:lnB w="12240">
                      <a:solidFill>
                        <a:srgbClr val="FFFFFF"/>
                      </a:solidFill>
                    </a:lnB>
                    <a:solidFill>
                      <a:srgbClr val="EEF4E7"/>
                    </a:solidFill>
                  </a:tcPr>
                </a:tc>
                <a:tc>
                  <a:txBody>
                    <a:bodyPr/>
                    <a:lstStyle/>
                    <a:p>
                      <a:pPr>
                        <a:lnSpc>
                          <a:spcPct val="100000"/>
                        </a:lnSpc>
                      </a:pPr>
                      <a:r>
                        <a:rPr lang="en-GB" sz="1000" b="0" u="sng" strike="noStrike" spc="-1" dirty="0">
                          <a:solidFill>
                            <a:srgbClr val="000000"/>
                          </a:solidFill>
                          <a:uFillTx/>
                          <a:latin typeface="Trebuchet MS"/>
                        </a:rPr>
                        <a:t>HIGH:</a:t>
                      </a:r>
                      <a:endParaRPr lang="en-GB" sz="1000" b="0" strike="noStrike" spc="-1" dirty="0">
                        <a:latin typeface="Arial"/>
                      </a:endParaRPr>
                    </a:p>
                    <a:p>
                      <a:pPr>
                        <a:lnSpc>
                          <a:spcPct val="100000"/>
                        </a:lnSpc>
                      </a:pPr>
                      <a:r>
                        <a:rPr lang="en-GB" sz="1000" b="0" strike="noStrike" spc="-1" dirty="0">
                          <a:solidFill>
                            <a:srgbClr val="000000"/>
                          </a:solidFill>
                          <a:latin typeface="Trebuchet MS"/>
                        </a:rPr>
                        <a:t>-Important to choose location where there is a high priority on sustainability.</a:t>
                      </a:r>
                      <a:endParaRPr lang="en-GB" sz="1000" b="0" strike="noStrike" spc="-1" dirty="0">
                        <a:latin typeface="Arial"/>
                      </a:endParaRPr>
                    </a:p>
                    <a:p>
                      <a:pPr>
                        <a:lnSpc>
                          <a:spcPct val="100000"/>
                        </a:lnSpc>
                      </a:pPr>
                      <a:r>
                        <a:rPr lang="en-GB" sz="1000" b="0" strike="noStrike" spc="-1" dirty="0">
                          <a:solidFill>
                            <a:srgbClr val="000000"/>
                          </a:solidFill>
                          <a:latin typeface="Trebuchet MS"/>
                        </a:rPr>
                        <a:t>-Ensure outdoor facility is available and eco-friendly.   </a:t>
                      </a:r>
                      <a:endParaRPr lang="en-GB" sz="1000" b="0" strike="noStrike" spc="-1" dirty="0">
                        <a:latin typeface="Arial"/>
                      </a:endParaRPr>
                    </a:p>
                  </a:txBody>
                  <a:tcPr marL="34920" marR="34920">
                    <a:lnL w="12240">
                      <a:solidFill>
                        <a:srgbClr val="FFFFFF"/>
                      </a:solidFill>
                    </a:lnL>
                    <a:lnR w="12240">
                      <a:solidFill>
                        <a:srgbClr val="FFFFFF"/>
                      </a:solidFill>
                    </a:lnR>
                    <a:lnT w="12240">
                      <a:solidFill>
                        <a:srgbClr val="FFFFFF"/>
                      </a:solidFill>
                    </a:lnT>
                    <a:lnB w="12240">
                      <a:solidFill>
                        <a:srgbClr val="FFFFFF"/>
                      </a:solidFill>
                    </a:lnB>
                    <a:solidFill>
                      <a:srgbClr val="EEF4E7"/>
                    </a:solidFill>
                  </a:tcPr>
                </a:tc>
                <a:extLst>
                  <a:ext uri="{0D108BD9-81ED-4DB2-BD59-A6C34878D82A}">
                    <a16:rowId xmlns:a16="http://schemas.microsoft.com/office/drawing/2014/main" val="10000"/>
                  </a:ext>
                </a:extLst>
              </a:tr>
            </a:tbl>
          </a:graphicData>
        </a:graphic>
      </p:graphicFrame>
      <p:graphicFrame>
        <p:nvGraphicFramePr>
          <p:cNvPr id="126" name="Table 8"/>
          <p:cNvGraphicFramePr/>
          <p:nvPr/>
        </p:nvGraphicFramePr>
        <p:xfrm>
          <a:off x="0" y="5224320"/>
          <a:ext cx="10080000" cy="1211580"/>
        </p:xfrm>
        <a:graphic>
          <a:graphicData uri="http://schemas.openxmlformats.org/drawingml/2006/table">
            <a:tbl>
              <a:tblPr/>
              <a:tblGrid>
                <a:gridCol w="1180800">
                  <a:extLst>
                    <a:ext uri="{9D8B030D-6E8A-4147-A177-3AD203B41FA5}">
                      <a16:colId xmlns:a16="http://schemas.microsoft.com/office/drawing/2014/main" val="20000"/>
                    </a:ext>
                  </a:extLst>
                </a:gridCol>
                <a:gridCol w="3619080">
                  <a:extLst>
                    <a:ext uri="{9D8B030D-6E8A-4147-A177-3AD203B41FA5}">
                      <a16:colId xmlns:a16="http://schemas.microsoft.com/office/drawing/2014/main" val="20001"/>
                    </a:ext>
                  </a:extLst>
                </a:gridCol>
                <a:gridCol w="2903760">
                  <a:extLst>
                    <a:ext uri="{9D8B030D-6E8A-4147-A177-3AD203B41FA5}">
                      <a16:colId xmlns:a16="http://schemas.microsoft.com/office/drawing/2014/main" val="20002"/>
                    </a:ext>
                  </a:extLst>
                </a:gridCol>
                <a:gridCol w="2376360">
                  <a:extLst>
                    <a:ext uri="{9D8B030D-6E8A-4147-A177-3AD203B41FA5}">
                      <a16:colId xmlns:a16="http://schemas.microsoft.com/office/drawing/2014/main" val="20003"/>
                    </a:ext>
                  </a:extLst>
                </a:gridCol>
              </a:tblGrid>
              <a:tr h="0">
                <a:tc>
                  <a:txBody>
                    <a:bodyPr/>
                    <a:lstStyle/>
                    <a:p>
                      <a:pPr>
                        <a:lnSpc>
                          <a:spcPct val="100000"/>
                        </a:lnSpc>
                      </a:pPr>
                      <a:r>
                        <a:rPr lang="en-GB" sz="1800" b="0" strike="noStrike" spc="-1" dirty="0">
                          <a:solidFill>
                            <a:srgbClr val="000000"/>
                          </a:solidFill>
                          <a:latin typeface="Trebuchet MS"/>
                        </a:rPr>
                        <a:t>Legal</a:t>
                      </a:r>
                      <a:endParaRPr lang="en-GB" sz="1800" b="0" strike="noStrike" spc="-1" dirty="0">
                        <a:latin typeface="Arial"/>
                      </a:endParaRPr>
                    </a:p>
                    <a:p>
                      <a:pPr>
                        <a:lnSpc>
                          <a:spcPct val="100000"/>
                        </a:lnSpc>
                      </a:pPr>
                      <a:r>
                        <a:rPr lang="en-GB" sz="1800" b="0" strike="noStrike" spc="-1" dirty="0">
                          <a:solidFill>
                            <a:srgbClr val="000000"/>
                          </a:solidFill>
                          <a:latin typeface="Trebuchet MS"/>
                        </a:rPr>
                        <a:t> </a:t>
                      </a:r>
                      <a:endParaRPr lang="en-GB" sz="1800" b="0" strike="noStrike" spc="-1" dirty="0">
                        <a:latin typeface="Arial"/>
                      </a:endParaRPr>
                    </a:p>
                  </a:txBody>
                  <a:tcPr marL="34920" marR="34920">
                    <a:lnL w="12240">
                      <a:solidFill>
                        <a:srgbClr val="FFFFFF"/>
                      </a:solidFill>
                    </a:lnL>
                    <a:lnR w="12240">
                      <a:solidFill>
                        <a:srgbClr val="FFFFFF"/>
                      </a:solidFill>
                    </a:lnR>
                    <a:lnT w="12240">
                      <a:solidFill>
                        <a:srgbClr val="FFFFFF"/>
                      </a:solidFill>
                    </a:lnT>
                    <a:lnB w="12240">
                      <a:solidFill>
                        <a:srgbClr val="FFFFFF"/>
                      </a:solidFill>
                    </a:lnB>
                    <a:solidFill>
                      <a:srgbClr val="EEF4E7"/>
                    </a:solidFill>
                  </a:tcPr>
                </a:tc>
                <a:tc>
                  <a:txBody>
                    <a:bodyPr/>
                    <a:lstStyle/>
                    <a:p>
                      <a:pPr algn="just">
                        <a:lnSpc>
                          <a:spcPct val="100000"/>
                        </a:lnSpc>
                      </a:pPr>
                      <a:r>
                        <a:rPr lang="en-GB" sz="1050" b="0" strike="noStrike" spc="-1">
                          <a:solidFill>
                            <a:srgbClr val="000000"/>
                          </a:solidFill>
                          <a:latin typeface="Trebuchet MS"/>
                        </a:rPr>
                        <a:t>-Local Labour Law/Common Law Employment law// /Health &amp; Safety Regulations. </a:t>
                      </a:r>
                      <a:endParaRPr lang="en-GB" sz="1050" b="0" strike="noStrike" spc="-1">
                        <a:latin typeface="Arial"/>
                      </a:endParaRPr>
                    </a:p>
                    <a:p>
                      <a:pPr algn="just">
                        <a:lnSpc>
                          <a:spcPct val="100000"/>
                        </a:lnSpc>
                      </a:pPr>
                      <a:r>
                        <a:rPr lang="en-GB" sz="1050" b="0" strike="noStrike" spc="-1">
                          <a:solidFill>
                            <a:srgbClr val="000000"/>
                          </a:solidFill>
                          <a:latin typeface="Trebuchet MS"/>
                        </a:rPr>
                        <a:t>-Compliance with event planning and management regulations.</a:t>
                      </a:r>
                      <a:endParaRPr lang="en-GB" sz="1050" b="0" strike="noStrike" spc="-1">
                        <a:latin typeface="Arial"/>
                      </a:endParaRPr>
                    </a:p>
                    <a:p>
                      <a:pPr algn="just">
                        <a:lnSpc>
                          <a:spcPct val="100000"/>
                        </a:lnSpc>
                      </a:pPr>
                      <a:r>
                        <a:rPr lang="en-GB" sz="1050" b="0" strike="noStrike" spc="-1">
                          <a:solidFill>
                            <a:srgbClr val="000000"/>
                          </a:solidFill>
                          <a:latin typeface="Trebuchet MS"/>
                        </a:rPr>
                        <a:t>-Intellectual property rights relating to education/training/materials been delivered about sustainability.  </a:t>
                      </a:r>
                      <a:endParaRPr lang="en-GB" sz="1050" b="0" strike="noStrike" spc="-1">
                        <a:latin typeface="Arial"/>
                      </a:endParaRPr>
                    </a:p>
                  </a:txBody>
                  <a:tcPr marL="34920" marR="34920">
                    <a:lnL w="12240">
                      <a:solidFill>
                        <a:srgbClr val="FFFFFF"/>
                      </a:solidFill>
                    </a:lnL>
                    <a:lnR w="12240">
                      <a:solidFill>
                        <a:srgbClr val="FFFFFF"/>
                      </a:solidFill>
                    </a:lnR>
                    <a:lnT w="12240">
                      <a:solidFill>
                        <a:srgbClr val="FFFFFF"/>
                      </a:solidFill>
                    </a:lnT>
                    <a:lnB w="12240">
                      <a:solidFill>
                        <a:srgbClr val="FFFFFF"/>
                      </a:solidFill>
                    </a:lnB>
                    <a:solidFill>
                      <a:srgbClr val="EEF4E7"/>
                    </a:solidFill>
                  </a:tcPr>
                </a:tc>
                <a:tc>
                  <a:txBody>
                    <a:bodyPr/>
                    <a:lstStyle/>
                    <a:p>
                      <a:pPr marL="343080" indent="-342360">
                        <a:lnSpc>
                          <a:spcPct val="100000"/>
                        </a:lnSpc>
                        <a:buClr>
                          <a:srgbClr val="000000"/>
                        </a:buClr>
                        <a:buFont typeface="Symbol"/>
                        <a:buChar char=""/>
                      </a:pPr>
                      <a:r>
                        <a:rPr lang="en-GB" sz="1200" b="0" strike="noStrike" spc="-1">
                          <a:solidFill>
                            <a:srgbClr val="000000"/>
                          </a:solidFill>
                          <a:latin typeface="Trebuchet MS"/>
                        </a:rPr>
                        <a:t>Introduction of appropriate staff training. </a:t>
                      </a:r>
                      <a:endParaRPr lang="en-GB" sz="1200" b="0" strike="noStrike" spc="-1">
                        <a:latin typeface="Arial"/>
                      </a:endParaRPr>
                    </a:p>
                    <a:p>
                      <a:pPr marL="457200">
                        <a:lnSpc>
                          <a:spcPct val="100000"/>
                        </a:lnSpc>
                      </a:pPr>
                      <a:r>
                        <a:rPr lang="en-GB" sz="1200" b="0" strike="noStrike" spc="-1">
                          <a:solidFill>
                            <a:srgbClr val="000000"/>
                          </a:solidFill>
                          <a:latin typeface="Trebuchet MS"/>
                        </a:rPr>
                        <a:t> </a:t>
                      </a:r>
                      <a:endParaRPr lang="en-GB" sz="1200" b="0" strike="noStrike" spc="-1">
                        <a:latin typeface="Arial"/>
                      </a:endParaRPr>
                    </a:p>
                    <a:p>
                      <a:pPr marL="343080" indent="-342360">
                        <a:lnSpc>
                          <a:spcPct val="100000"/>
                        </a:lnSpc>
                        <a:buClr>
                          <a:srgbClr val="000000"/>
                        </a:buClr>
                        <a:buFont typeface="Symbol"/>
                        <a:buChar char=""/>
                      </a:pPr>
                      <a:r>
                        <a:rPr lang="en-GB" sz="1200" b="0" strike="noStrike" spc="-1">
                          <a:solidFill>
                            <a:srgbClr val="000000"/>
                          </a:solidFill>
                          <a:latin typeface="Trebuchet MS"/>
                        </a:rPr>
                        <a:t>Fire exit and risk assessments in place.</a:t>
                      </a:r>
                      <a:endParaRPr lang="en-GB" sz="1200" b="0" strike="noStrike" spc="-1">
                        <a:latin typeface="Arial"/>
                      </a:endParaRPr>
                    </a:p>
                    <a:p>
                      <a:pPr marL="457200">
                        <a:lnSpc>
                          <a:spcPct val="100000"/>
                        </a:lnSpc>
                      </a:pPr>
                      <a:r>
                        <a:rPr lang="en-GB" sz="1200" b="0" strike="noStrike" spc="-1">
                          <a:solidFill>
                            <a:srgbClr val="000000"/>
                          </a:solidFill>
                          <a:latin typeface="Trebuchet MS"/>
                        </a:rPr>
                        <a:t> </a:t>
                      </a:r>
                      <a:endParaRPr lang="en-GB" sz="1200" b="0" strike="noStrike" spc="-1">
                        <a:latin typeface="Arial"/>
                      </a:endParaRPr>
                    </a:p>
                  </a:txBody>
                  <a:tcPr marL="34920" marR="34920">
                    <a:lnL w="12240">
                      <a:solidFill>
                        <a:srgbClr val="FFFFFF"/>
                      </a:solidFill>
                    </a:lnL>
                    <a:lnR w="12240">
                      <a:solidFill>
                        <a:srgbClr val="FFFFFF"/>
                      </a:solidFill>
                    </a:lnR>
                    <a:lnT w="12240">
                      <a:solidFill>
                        <a:srgbClr val="FFFFFF"/>
                      </a:solidFill>
                    </a:lnT>
                    <a:lnB w="12240">
                      <a:solidFill>
                        <a:srgbClr val="FFFFFF"/>
                      </a:solidFill>
                    </a:lnB>
                    <a:solidFill>
                      <a:srgbClr val="EEF4E7"/>
                    </a:solidFill>
                  </a:tcPr>
                </a:tc>
                <a:tc>
                  <a:txBody>
                    <a:bodyPr/>
                    <a:lstStyle/>
                    <a:p>
                      <a:pPr algn="just">
                        <a:lnSpc>
                          <a:spcPct val="100000"/>
                        </a:lnSpc>
                      </a:pPr>
                      <a:r>
                        <a:rPr lang="en-GB" sz="1050" b="0" strike="noStrike" spc="-1" dirty="0">
                          <a:solidFill>
                            <a:srgbClr val="000000"/>
                          </a:solidFill>
                          <a:latin typeface="Trebuchet MS"/>
                        </a:rPr>
                        <a:t>High-Ensure Policies are in place, so staff know what they are doing.  </a:t>
                      </a:r>
                      <a:endParaRPr lang="en-GB" sz="1050" b="0" strike="noStrike" spc="-1" dirty="0">
                        <a:latin typeface="Arial"/>
                      </a:endParaRPr>
                    </a:p>
                    <a:p>
                      <a:pPr algn="just">
                        <a:lnSpc>
                          <a:spcPct val="100000"/>
                        </a:lnSpc>
                      </a:pPr>
                      <a:r>
                        <a:rPr lang="en-GB" sz="1050" b="0" strike="noStrike" spc="-1" dirty="0">
                          <a:solidFill>
                            <a:srgbClr val="000000"/>
                          </a:solidFill>
                          <a:latin typeface="Trebuchet MS"/>
                        </a:rPr>
                        <a:t>- Fire exit routes and safety regulations to be discussed on after intro to the event so attendees can familiarise themselves with the route to exit. </a:t>
                      </a:r>
                      <a:endParaRPr lang="en-GB" sz="1050" b="0" strike="noStrike" spc="-1" dirty="0">
                        <a:latin typeface="Arial"/>
                      </a:endParaRPr>
                    </a:p>
                  </a:txBody>
                  <a:tcPr marL="34920" marR="34920">
                    <a:lnL w="12240">
                      <a:solidFill>
                        <a:srgbClr val="FFFFFF"/>
                      </a:solidFill>
                    </a:lnL>
                    <a:lnR w="12240">
                      <a:solidFill>
                        <a:srgbClr val="FFFFFF"/>
                      </a:solidFill>
                    </a:lnR>
                    <a:lnT w="12240">
                      <a:solidFill>
                        <a:srgbClr val="FFFFFF"/>
                      </a:solidFill>
                    </a:lnT>
                    <a:lnB w="12240">
                      <a:solidFill>
                        <a:srgbClr val="FFFFFF"/>
                      </a:solidFill>
                    </a:lnB>
                    <a:solidFill>
                      <a:srgbClr val="EEF4E7"/>
                    </a:solidFill>
                  </a:tcPr>
                </a:tc>
                <a:extLst>
                  <a:ext uri="{0D108BD9-81ED-4DB2-BD59-A6C34878D82A}">
                    <a16:rowId xmlns:a16="http://schemas.microsoft.com/office/drawing/2014/main" val="10000"/>
                  </a:ext>
                </a:extLst>
              </a:tr>
            </a:tbl>
          </a:graphicData>
        </a:graphic>
      </p:graphicFrame>
      <p:pic>
        <p:nvPicPr>
          <p:cNvPr id="127" name="Picture 2"/>
          <p:cNvPicPr/>
          <p:nvPr/>
        </p:nvPicPr>
        <p:blipFill>
          <a:blip r:embed="rId3"/>
          <a:stretch/>
        </p:blipFill>
        <p:spPr>
          <a:xfrm>
            <a:off x="22680" y="6414480"/>
            <a:ext cx="10034640" cy="1113840"/>
          </a:xfrm>
          <a:prstGeom prst="rect">
            <a:avLst/>
          </a:prstGeom>
          <a:ln>
            <a:noFill/>
          </a:ln>
        </p:spPr>
      </p:pic>
      <p:sp>
        <p:nvSpPr>
          <p:cNvPr id="128" name="CustomShape 9"/>
          <p:cNvSpPr/>
          <p:nvPr/>
        </p:nvSpPr>
        <p:spPr>
          <a:xfrm>
            <a:off x="2817000" y="7344360"/>
            <a:ext cx="5576040" cy="21168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800" b="0" strike="noStrike" spc="-1">
                <a:solidFill>
                  <a:srgbClr val="000000"/>
                </a:solidFill>
                <a:latin typeface="Arial"/>
                <a:ea typeface="DejaVu Sans"/>
              </a:rPr>
              <a:t>(Shutterstock,2024)</a:t>
            </a:r>
            <a:endParaRPr lang="en-GB" sz="800" b="0" strike="noStrike" spc="-1">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19"/>
                                        </p:tgtEl>
                                        <p:attrNameLst>
                                          <p:attrName>style.visibility</p:attrName>
                                        </p:attrNameLst>
                                      </p:cBhvr>
                                      <p:to>
                                        <p:strVal val="visible"/>
                                      </p:to>
                                    </p:set>
                                    <p:animEffect transition="in" filter="wipe(down)">
                                      <p:cBhvr additive="repl">
                                        <p:cTn id="7" dur="500"/>
                                        <p:tgtEl>
                                          <p:spTgt spid="119"/>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20"/>
                                        </p:tgtEl>
                                        <p:attrNameLst>
                                          <p:attrName>style.visibility</p:attrName>
                                        </p:attrNameLst>
                                      </p:cBhvr>
                                      <p:to>
                                        <p:strVal val="visible"/>
                                      </p:to>
                                    </p:set>
                                    <p:animEffect transition="in" filter="wipe(down)">
                                      <p:cBhvr additive="repl">
                                        <p:cTn id="12" dur="500"/>
                                        <p:tgtEl>
                                          <p:spTgt spid="120"/>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22"/>
                                        </p:tgtEl>
                                        <p:attrNameLst>
                                          <p:attrName>style.visibility</p:attrName>
                                        </p:attrNameLst>
                                      </p:cBhvr>
                                      <p:to>
                                        <p:strVal val="visible"/>
                                      </p:to>
                                    </p:set>
                                    <p:animEffect transition="in" filter="wipe(down)">
                                      <p:cBhvr additive="repl">
                                        <p:cTn id="17" dur="500"/>
                                        <p:tgtEl>
                                          <p:spTgt spid="122"/>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23"/>
                                        </p:tgtEl>
                                        <p:attrNameLst>
                                          <p:attrName>style.visibility</p:attrName>
                                        </p:attrNameLst>
                                      </p:cBhvr>
                                      <p:to>
                                        <p:strVal val="visible"/>
                                      </p:to>
                                    </p:set>
                                    <p:animEffect transition="in" filter="wipe(down)">
                                      <p:cBhvr additive="repl">
                                        <p:cTn id="22" dur="500"/>
                                        <p:tgtEl>
                                          <p:spTgt spid="123"/>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nodeType="clickEffect">
                                  <p:stCondLst>
                                    <p:cond delay="0"/>
                                  </p:stCondLst>
                                  <p:childTnLst>
                                    <p:set>
                                      <p:cBhvr>
                                        <p:cTn id="26" dur="1" fill="hold">
                                          <p:stCondLst>
                                            <p:cond delay="0"/>
                                          </p:stCondLst>
                                        </p:cTn>
                                        <p:tgtEl>
                                          <p:spTgt spid="124"/>
                                        </p:tgtEl>
                                        <p:attrNameLst>
                                          <p:attrName>style.visibility</p:attrName>
                                        </p:attrNameLst>
                                      </p:cBhvr>
                                      <p:to>
                                        <p:strVal val="visible"/>
                                      </p:to>
                                    </p:set>
                                    <p:animEffect transition="in" filter="wipe(left)">
                                      <p:cBhvr additive="repl">
                                        <p:cTn id="27" dur="500"/>
                                        <p:tgtEl>
                                          <p:spTgt spid="124"/>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1" fill="hold" nodeType="clickEffect">
                                  <p:stCondLst>
                                    <p:cond delay="0"/>
                                  </p:stCondLst>
                                  <p:childTnLst>
                                    <p:set>
                                      <p:cBhvr>
                                        <p:cTn id="31" dur="1" fill="hold">
                                          <p:stCondLst>
                                            <p:cond delay="0"/>
                                          </p:stCondLst>
                                        </p:cTn>
                                        <p:tgtEl>
                                          <p:spTgt spid="127"/>
                                        </p:tgtEl>
                                        <p:attrNameLst>
                                          <p:attrName>style.visibility</p:attrName>
                                        </p:attrNameLst>
                                      </p:cBhvr>
                                      <p:to>
                                        <p:strVal val="visible"/>
                                      </p:to>
                                    </p:set>
                                    <p:animEffect transition="in" filter="wipe(up)">
                                      <p:cBhvr additive="repl">
                                        <p:cTn id="32" dur="500"/>
                                        <p:tgtEl>
                                          <p:spTgt spid="127"/>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2" fill="hold" nodeType="clickEffect">
                                  <p:stCondLst>
                                    <p:cond delay="0"/>
                                  </p:stCondLst>
                                  <p:childTnLst>
                                    <p:set>
                                      <p:cBhvr>
                                        <p:cTn id="36" dur="1" fill="hold">
                                          <p:stCondLst>
                                            <p:cond delay="0"/>
                                          </p:stCondLst>
                                        </p:cTn>
                                        <p:tgtEl>
                                          <p:spTgt spid="125"/>
                                        </p:tgtEl>
                                        <p:attrNameLst>
                                          <p:attrName>style.visibility</p:attrName>
                                        </p:attrNameLst>
                                      </p:cBhvr>
                                      <p:to>
                                        <p:strVal val="visible"/>
                                      </p:to>
                                    </p:set>
                                    <p:animEffect transition="in" filter="wipe(right)">
                                      <p:cBhvr additive="repl">
                                        <p:cTn id="37" dur="500"/>
                                        <p:tgtEl>
                                          <p:spTgt spid="125"/>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2" fill="hold" nodeType="clickEffect">
                                  <p:stCondLst>
                                    <p:cond delay="0"/>
                                  </p:stCondLst>
                                  <p:childTnLst>
                                    <p:set>
                                      <p:cBhvr>
                                        <p:cTn id="41" dur="1" fill="hold">
                                          <p:stCondLst>
                                            <p:cond delay="0"/>
                                          </p:stCondLst>
                                        </p:cTn>
                                        <p:tgtEl>
                                          <p:spTgt spid="126"/>
                                        </p:tgtEl>
                                        <p:attrNameLst>
                                          <p:attrName>style.visibility</p:attrName>
                                        </p:attrNameLst>
                                      </p:cBhvr>
                                      <p:to>
                                        <p:strVal val="visible"/>
                                      </p:to>
                                    </p:set>
                                    <p:animEffect transition="in" filter="wipe(right)">
                                      <p:cBhvr additive="repl">
                                        <p:cTn id="42" dur="500"/>
                                        <p:tgtEl>
                                          <p:spTgt spid="1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 name="CustomShape 1"/>
          <p:cNvSpPr/>
          <p:nvPr/>
        </p:nvSpPr>
        <p:spPr>
          <a:xfrm>
            <a:off x="306360" y="126026"/>
            <a:ext cx="8691120" cy="7663636"/>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spAutoFit/>
          </a:bodyPr>
          <a:lstStyle/>
          <a:p>
            <a:pPr>
              <a:lnSpc>
                <a:spcPct val="100000"/>
              </a:lnSpc>
            </a:pPr>
            <a:r>
              <a:rPr lang="en-GB" sz="1500" b="1" u="sng" strike="noStrike" spc="-1" dirty="0">
                <a:solidFill>
                  <a:srgbClr val="000000"/>
                </a:solidFill>
                <a:latin typeface="Calibri"/>
                <a:ea typeface="DejaVu Sans"/>
              </a:rPr>
              <a:t>Finance Expenditures:</a:t>
            </a:r>
            <a:endParaRPr lang="en-GB" sz="1500" b="1" u="sng" strike="noStrike" spc="-1" dirty="0">
              <a:latin typeface="Arial"/>
            </a:endParaRPr>
          </a:p>
          <a:p>
            <a:pPr>
              <a:lnSpc>
                <a:spcPct val="100000"/>
              </a:lnSpc>
            </a:pPr>
            <a:r>
              <a:rPr lang="en-GB" sz="1500" b="0" strike="noStrike" spc="-1" dirty="0">
                <a:solidFill>
                  <a:srgbClr val="000000"/>
                </a:solidFill>
                <a:latin typeface="Calibri"/>
                <a:ea typeface="DejaVu Sans"/>
              </a:rPr>
              <a:t>Room Hire</a:t>
            </a:r>
            <a:endParaRPr lang="en-GB" sz="1500" b="0" strike="noStrike" spc="-1" dirty="0">
              <a:latin typeface="Arial"/>
            </a:endParaRPr>
          </a:p>
          <a:p>
            <a:pPr algn="just">
              <a:lnSpc>
                <a:spcPct val="100000"/>
              </a:lnSpc>
            </a:pPr>
            <a:r>
              <a:rPr lang="en-GB" sz="1500" b="0" strike="noStrike" spc="-1" dirty="0">
                <a:solidFill>
                  <a:srgbClr val="000000"/>
                </a:solidFill>
                <a:latin typeface="Calibri"/>
                <a:ea typeface="DejaVu Sans"/>
              </a:rPr>
              <a:t>Check Appendix1: Room hire Rates:£3,600</a:t>
            </a:r>
            <a:endParaRPr lang="en-GB" sz="1500" b="0" strike="noStrike" spc="-1" dirty="0">
              <a:latin typeface="Arial"/>
            </a:endParaRPr>
          </a:p>
          <a:p>
            <a:pPr algn="just">
              <a:lnSpc>
                <a:spcPct val="100000"/>
              </a:lnSpc>
            </a:pPr>
            <a:r>
              <a:rPr lang="en-GB" sz="1500" b="0" strike="noStrike" spc="-1" dirty="0">
                <a:solidFill>
                  <a:srgbClr val="000000"/>
                </a:solidFill>
                <a:latin typeface="Calibri"/>
                <a:ea typeface="DejaVu Sans"/>
              </a:rPr>
              <a:t>Volunteer Kit </a:t>
            </a:r>
            <a:endParaRPr lang="en-GB" sz="1500" b="0" strike="noStrike" spc="-1" dirty="0">
              <a:latin typeface="Arial"/>
            </a:endParaRPr>
          </a:p>
          <a:p>
            <a:pPr algn="just">
              <a:lnSpc>
                <a:spcPct val="100000"/>
              </a:lnSpc>
            </a:pPr>
            <a:r>
              <a:rPr lang="en-GB" sz="1500" b="0" strike="noStrike" spc="-1" dirty="0">
                <a:solidFill>
                  <a:srgbClr val="000000"/>
                </a:solidFill>
                <a:latin typeface="Calibri"/>
                <a:ea typeface="DejaVu Sans"/>
              </a:rPr>
              <a:t>£700</a:t>
            </a:r>
            <a:endParaRPr lang="en-GB" sz="1500" b="0" strike="noStrike" spc="-1" dirty="0">
              <a:latin typeface="Arial"/>
            </a:endParaRPr>
          </a:p>
          <a:p>
            <a:pPr algn="just">
              <a:lnSpc>
                <a:spcPct val="100000"/>
              </a:lnSpc>
            </a:pPr>
            <a:r>
              <a:rPr lang="en-GB" sz="1500" b="0" strike="noStrike" spc="-1" dirty="0">
                <a:solidFill>
                  <a:srgbClr val="000000"/>
                </a:solidFill>
                <a:latin typeface="Calibri"/>
                <a:ea typeface="DejaVu Sans"/>
              </a:rPr>
              <a:t>Staff Wages x 8 members on 8hr shift.</a:t>
            </a:r>
            <a:endParaRPr lang="en-GB" sz="1500" b="0" strike="noStrike" spc="-1" dirty="0">
              <a:latin typeface="Arial"/>
            </a:endParaRPr>
          </a:p>
          <a:p>
            <a:pPr algn="just">
              <a:lnSpc>
                <a:spcPct val="100000"/>
              </a:lnSpc>
            </a:pPr>
            <a:r>
              <a:rPr lang="en-GB" sz="1500" b="0" strike="noStrike" spc="-1" dirty="0">
                <a:solidFill>
                  <a:srgbClr val="000000"/>
                </a:solidFill>
                <a:latin typeface="Calibri"/>
                <a:ea typeface="DejaVu Sans"/>
              </a:rPr>
              <a:t>£666.88</a:t>
            </a:r>
            <a:endParaRPr lang="en-GB" sz="1500" b="0" strike="noStrike" spc="-1" dirty="0">
              <a:latin typeface="Arial"/>
            </a:endParaRPr>
          </a:p>
          <a:p>
            <a:pPr algn="just">
              <a:lnSpc>
                <a:spcPct val="100000"/>
              </a:lnSpc>
            </a:pPr>
            <a:r>
              <a:rPr lang="en-GB" sz="1500" b="0" strike="noStrike" spc="-1" dirty="0">
                <a:solidFill>
                  <a:srgbClr val="000000"/>
                </a:solidFill>
                <a:latin typeface="Calibri"/>
                <a:ea typeface="DejaVu Sans"/>
              </a:rPr>
              <a:t>Marketing Activities:</a:t>
            </a:r>
            <a:endParaRPr lang="en-GB" sz="1500" b="0" strike="noStrike" spc="-1" dirty="0">
              <a:latin typeface="Arial"/>
            </a:endParaRPr>
          </a:p>
          <a:p>
            <a:pPr algn="just">
              <a:lnSpc>
                <a:spcPct val="100000"/>
              </a:lnSpc>
            </a:pPr>
            <a:r>
              <a:rPr lang="en-GB" sz="1500" b="0" strike="noStrike" spc="-1" dirty="0">
                <a:solidFill>
                  <a:srgbClr val="000000"/>
                </a:solidFill>
                <a:latin typeface="Calibri"/>
                <a:ea typeface="DejaVu Sans"/>
              </a:rPr>
              <a:t>Newspaper advertising (Newquest media group Ltd, 2023) £99.99</a:t>
            </a:r>
            <a:endParaRPr lang="en-GB" sz="1500" b="0" strike="noStrike" spc="-1" dirty="0">
              <a:latin typeface="Arial"/>
            </a:endParaRPr>
          </a:p>
          <a:p>
            <a:pPr>
              <a:lnSpc>
                <a:spcPct val="100000"/>
              </a:lnSpc>
            </a:pPr>
            <a:r>
              <a:rPr lang="en-GB" sz="1500" b="0" strike="noStrike" spc="-1" dirty="0">
                <a:solidFill>
                  <a:srgbClr val="1D2228"/>
                </a:solidFill>
                <a:latin typeface="Arial"/>
                <a:ea typeface="DejaVu Sans"/>
              </a:rPr>
              <a:t> </a:t>
            </a:r>
            <a:r>
              <a:rPr lang="en-GB" sz="1500" b="0" strike="noStrike" spc="-1" dirty="0">
                <a:solidFill>
                  <a:srgbClr val="000000"/>
                </a:solidFill>
                <a:latin typeface="Calibri"/>
                <a:ea typeface="DejaVu Sans"/>
              </a:rPr>
              <a:t>Creating website (Elevate online marketing Ltd,2023)          £495.00</a:t>
            </a:r>
            <a:endParaRPr lang="en-GB" sz="1500" b="0" strike="noStrike" spc="-1" dirty="0">
              <a:latin typeface="Arial"/>
            </a:endParaRPr>
          </a:p>
          <a:p>
            <a:pPr>
              <a:lnSpc>
                <a:spcPct val="100000"/>
              </a:lnSpc>
            </a:pPr>
            <a:r>
              <a:rPr lang="en-GB" sz="1500" b="0" strike="noStrike" spc="-1" dirty="0">
                <a:solidFill>
                  <a:srgbClr val="000000"/>
                </a:solidFill>
                <a:latin typeface="Calibri"/>
                <a:ea typeface="Microsoft YaHei"/>
              </a:rPr>
              <a:t>Flyer making (Banana print, 2023)             £8.95</a:t>
            </a:r>
            <a:endParaRPr lang="en-GB" sz="1500" b="0" strike="noStrike" spc="-1" dirty="0">
              <a:latin typeface="Arial"/>
            </a:endParaRPr>
          </a:p>
          <a:p>
            <a:pPr>
              <a:lnSpc>
                <a:spcPct val="100000"/>
              </a:lnSpc>
            </a:pPr>
            <a:r>
              <a:rPr lang="en-GB" sz="1500" b="0" strike="noStrike" spc="-1" dirty="0">
                <a:solidFill>
                  <a:srgbClr val="000000"/>
                </a:solidFill>
                <a:latin typeface="Calibri"/>
                <a:ea typeface="DejaVu Sans"/>
              </a:rPr>
              <a:t>Business cards (Hatch printing group Ltd, 2023)£38.00</a:t>
            </a:r>
            <a:endParaRPr lang="en-GB" sz="1500" b="0" strike="noStrike" spc="-1" dirty="0">
              <a:latin typeface="Arial"/>
            </a:endParaRPr>
          </a:p>
          <a:p>
            <a:pPr>
              <a:lnSpc>
                <a:spcPct val="100000"/>
              </a:lnSpc>
            </a:pPr>
            <a:r>
              <a:rPr lang="en-GB" sz="1500" b="0" strike="noStrike" spc="-1" dirty="0">
                <a:solidFill>
                  <a:srgbClr val="1D2228"/>
                </a:solidFill>
                <a:latin typeface="Arial"/>
                <a:ea typeface="DejaVu Sans"/>
              </a:rPr>
              <a:t>		   </a:t>
            </a:r>
            <a:endParaRPr lang="en-GB" sz="1500" b="0" strike="noStrike" spc="-1" dirty="0">
              <a:latin typeface="Arial"/>
            </a:endParaRPr>
          </a:p>
          <a:p>
            <a:pPr algn="just">
              <a:lnSpc>
                <a:spcPct val="100000"/>
              </a:lnSpc>
            </a:pPr>
            <a:r>
              <a:rPr lang="en-GB" sz="1500" b="0" strike="noStrike" spc="-1" dirty="0">
                <a:solidFill>
                  <a:srgbClr val="000000"/>
                </a:solidFill>
                <a:latin typeface="Calibri"/>
                <a:ea typeface="DejaVu Sans"/>
              </a:rPr>
              <a:t>Posters: (Insta print, 2023)							£11.60</a:t>
            </a:r>
            <a:endParaRPr lang="en-GB" sz="1500" b="0" strike="noStrike" spc="-1" dirty="0">
              <a:latin typeface="Arial"/>
            </a:endParaRPr>
          </a:p>
          <a:p>
            <a:pPr>
              <a:lnSpc>
                <a:spcPct val="100000"/>
              </a:lnSpc>
            </a:pPr>
            <a:r>
              <a:rPr lang="en-GB" sz="1500" b="0" strike="noStrike" spc="-1" dirty="0">
                <a:solidFill>
                  <a:srgbClr val="000000"/>
                </a:solidFill>
                <a:latin typeface="Calibri"/>
                <a:ea typeface="DejaVu Sans"/>
              </a:rPr>
              <a:t>Creating app</a:t>
            </a:r>
            <a:r>
              <a:rPr lang="en-GB" sz="1500" spc="-1" dirty="0">
                <a:solidFill>
                  <a:srgbClr val="000000"/>
                </a:solidFill>
                <a:latin typeface="Calibri"/>
                <a:ea typeface="DejaVu Sans"/>
              </a:rPr>
              <a:t> </a:t>
            </a:r>
            <a:r>
              <a:rPr lang="en-GB" sz="1500" b="0" strike="noStrike" spc="-1" dirty="0">
                <a:solidFill>
                  <a:srgbClr val="000000"/>
                </a:solidFill>
                <a:latin typeface="Calibri"/>
                <a:ea typeface="DejaVu Sans"/>
              </a:rPr>
              <a:t>£999.99</a:t>
            </a:r>
            <a:endParaRPr lang="en-GB" sz="1500" b="0" strike="noStrike" spc="-1" dirty="0">
              <a:latin typeface="Arial"/>
            </a:endParaRPr>
          </a:p>
          <a:p>
            <a:pPr>
              <a:lnSpc>
                <a:spcPct val="100000"/>
              </a:lnSpc>
            </a:pPr>
            <a:r>
              <a:rPr lang="en-GB" sz="1500" b="0" strike="noStrike" spc="-1" dirty="0">
                <a:solidFill>
                  <a:srgbClr val="000000"/>
                </a:solidFill>
                <a:latin typeface="Calibri"/>
                <a:ea typeface="DejaVu Sans"/>
              </a:rPr>
              <a:t>Search Engine Optimisation (Telecoms world, 2023) £24.99</a:t>
            </a:r>
            <a:endParaRPr lang="en-GB" sz="1500" b="0" strike="noStrike" spc="-1" dirty="0">
              <a:latin typeface="Arial"/>
            </a:endParaRPr>
          </a:p>
          <a:p>
            <a:pPr>
              <a:lnSpc>
                <a:spcPct val="100000"/>
              </a:lnSpc>
            </a:pPr>
            <a:r>
              <a:rPr lang="en-GB" sz="1500" b="0" strike="noStrike" spc="-1" dirty="0">
                <a:solidFill>
                  <a:srgbClr val="000000"/>
                </a:solidFill>
                <a:latin typeface="Calibri"/>
                <a:ea typeface="DejaVu Sans"/>
              </a:rPr>
              <a:t>Stock-Materials									£1,000</a:t>
            </a:r>
            <a:endParaRPr lang="en-GB" sz="1500" b="0" strike="noStrike" spc="-1" dirty="0">
              <a:latin typeface="Arial"/>
            </a:endParaRPr>
          </a:p>
          <a:p>
            <a:pPr>
              <a:lnSpc>
                <a:spcPct val="100000"/>
              </a:lnSpc>
            </a:pPr>
            <a:r>
              <a:rPr lang="en-GB" sz="1500" b="0" strike="noStrike" spc="-1" dirty="0">
                <a:solidFill>
                  <a:srgbClr val="000000"/>
                </a:solidFill>
                <a:latin typeface="Calibri"/>
                <a:ea typeface="DejaVu Sans"/>
              </a:rPr>
              <a:t>Resources &amp; Receipt rolls:</a:t>
            </a:r>
            <a:endParaRPr lang="en-GB" sz="1500" b="0" strike="noStrike" spc="-1" dirty="0">
              <a:latin typeface="Arial"/>
            </a:endParaRPr>
          </a:p>
          <a:p>
            <a:pPr>
              <a:lnSpc>
                <a:spcPct val="100000"/>
              </a:lnSpc>
            </a:pPr>
            <a:r>
              <a:rPr lang="en-GB" sz="1500" b="0" strike="noStrike" spc="-1" dirty="0">
                <a:solidFill>
                  <a:srgbClr val="000000"/>
                </a:solidFill>
                <a:latin typeface="Calibri"/>
                <a:ea typeface="DejaVu Sans"/>
              </a:rPr>
              <a:t>Prism Digital Solution Ltd, 2023)</a:t>
            </a:r>
            <a:r>
              <a:rPr lang="en-GB" sz="1500" spc="-1" dirty="0">
                <a:solidFill>
                  <a:srgbClr val="000000"/>
                </a:solidFill>
                <a:latin typeface="Calibri"/>
                <a:ea typeface="DejaVu Sans"/>
              </a:rPr>
              <a:t> </a:t>
            </a:r>
            <a:r>
              <a:rPr lang="en-GB" sz="1500" b="0" strike="noStrike" spc="-1" dirty="0">
                <a:solidFill>
                  <a:srgbClr val="000000"/>
                </a:solidFill>
                <a:latin typeface="Calibri"/>
                <a:ea typeface="DejaVu Sans"/>
              </a:rPr>
              <a:t>£5.22</a:t>
            </a:r>
            <a:endParaRPr lang="en-GB" sz="1500" b="0" strike="noStrike" spc="-1" dirty="0">
              <a:latin typeface="Arial"/>
            </a:endParaRPr>
          </a:p>
          <a:p>
            <a:pPr>
              <a:lnSpc>
                <a:spcPct val="100000"/>
              </a:lnSpc>
            </a:pPr>
            <a:r>
              <a:rPr lang="en-GB" sz="1500" b="0" strike="noStrike" spc="-1" dirty="0">
                <a:solidFill>
                  <a:srgbClr val="000000"/>
                </a:solidFill>
                <a:latin typeface="Calibri"/>
                <a:ea typeface="DejaVu Sans"/>
              </a:rPr>
              <a:t>Order notepads: (Amazon.com, 2023</a:t>
            </a:r>
            <a:r>
              <a:rPr lang="en-GB" sz="1500" spc="-1" dirty="0">
                <a:solidFill>
                  <a:srgbClr val="000000"/>
                </a:solidFill>
                <a:latin typeface="Calibri"/>
                <a:ea typeface="DejaVu Sans"/>
              </a:rPr>
              <a:t>)</a:t>
            </a:r>
            <a:r>
              <a:rPr lang="en-GB" sz="1500" b="0" strike="noStrike" spc="-1" dirty="0">
                <a:solidFill>
                  <a:srgbClr val="000000"/>
                </a:solidFill>
                <a:latin typeface="Calibri"/>
                <a:ea typeface="DejaVu Sans"/>
              </a:rPr>
              <a:t>£13.98</a:t>
            </a:r>
            <a:endParaRPr lang="en-GB" sz="1500" b="0" strike="noStrike" spc="-1" dirty="0">
              <a:latin typeface="Arial"/>
            </a:endParaRPr>
          </a:p>
          <a:p>
            <a:pPr algn="just">
              <a:lnSpc>
                <a:spcPct val="100000"/>
              </a:lnSpc>
            </a:pPr>
            <a:r>
              <a:rPr lang="en-GB" sz="1500" b="0" strike="noStrike" spc="-1" dirty="0">
                <a:solidFill>
                  <a:srgbClr val="000000"/>
                </a:solidFill>
                <a:latin typeface="Calibri"/>
                <a:ea typeface="DejaVu Sans"/>
              </a:rPr>
              <a:t>Pens:(Asda, 2023)									£1.50</a:t>
            </a:r>
            <a:endParaRPr lang="en-GB" sz="1500" b="0" strike="noStrike" spc="-1" dirty="0">
              <a:latin typeface="Arial"/>
            </a:endParaRPr>
          </a:p>
          <a:p>
            <a:pPr algn="just">
              <a:lnSpc>
                <a:spcPct val="100000"/>
              </a:lnSpc>
            </a:pPr>
            <a:r>
              <a:rPr lang="en-GB" sz="1500" b="0" strike="noStrike" spc="-1" dirty="0">
                <a:solidFill>
                  <a:srgbClr val="000000"/>
                </a:solidFill>
                <a:latin typeface="Calibri"/>
                <a:ea typeface="DejaVu Sans"/>
              </a:rPr>
              <a:t>Speakers</a:t>
            </a:r>
            <a:endParaRPr lang="en-GB" sz="1500" b="0" strike="noStrike" spc="-1" dirty="0">
              <a:latin typeface="Arial"/>
            </a:endParaRPr>
          </a:p>
          <a:p>
            <a:pPr algn="just">
              <a:lnSpc>
                <a:spcPct val="100000"/>
              </a:lnSpc>
            </a:pPr>
            <a:r>
              <a:rPr lang="en-GB" sz="1500" b="0" strike="noStrike" spc="-1" dirty="0">
                <a:solidFill>
                  <a:srgbClr val="000000"/>
                </a:solidFill>
                <a:latin typeface="Calibri"/>
                <a:ea typeface="DejaVu Sans"/>
              </a:rPr>
              <a:t>(The sustainability speaker agency, 2024)£1,000</a:t>
            </a:r>
            <a:endParaRPr lang="en-GB" sz="1500" b="0" strike="noStrike" spc="-1" dirty="0">
              <a:latin typeface="Arial"/>
            </a:endParaRPr>
          </a:p>
          <a:p>
            <a:pPr algn="just">
              <a:lnSpc>
                <a:spcPct val="100000"/>
              </a:lnSpc>
            </a:pPr>
            <a:r>
              <a:rPr lang="en-GB" sz="1500" b="0" strike="noStrike" spc="-1" dirty="0">
                <a:solidFill>
                  <a:srgbClr val="000000"/>
                </a:solidFill>
                <a:latin typeface="Calibri"/>
                <a:ea typeface="DejaVu Sans"/>
              </a:rPr>
              <a:t>Social media Influencer </a:t>
            </a:r>
            <a:endParaRPr lang="en-GB" sz="1500" b="0" strike="noStrike" spc="-1" dirty="0">
              <a:latin typeface="Arial"/>
            </a:endParaRPr>
          </a:p>
          <a:p>
            <a:pPr algn="just">
              <a:lnSpc>
                <a:spcPct val="100000"/>
              </a:lnSpc>
            </a:pPr>
            <a:r>
              <a:rPr lang="en-GB" sz="1500" b="0" strike="noStrike" spc="-1" dirty="0">
                <a:solidFill>
                  <a:srgbClr val="000000"/>
                </a:solidFill>
                <a:latin typeface="Calibri"/>
                <a:ea typeface="DejaVu Sans"/>
              </a:rPr>
              <a:t>(The girl with green sofa.com, 2024)£100.00</a:t>
            </a:r>
            <a:endParaRPr lang="en-GB" sz="1500" b="0" strike="noStrike" spc="-1" dirty="0">
              <a:latin typeface="Arial"/>
            </a:endParaRPr>
          </a:p>
          <a:p>
            <a:pPr algn="just">
              <a:lnSpc>
                <a:spcPct val="100000"/>
              </a:lnSpc>
            </a:pPr>
            <a:r>
              <a:rPr lang="en-GB" sz="1500" b="0" strike="noStrike" spc="-1" dirty="0">
                <a:solidFill>
                  <a:srgbClr val="000000"/>
                </a:solidFill>
                <a:latin typeface="Calibri"/>
                <a:ea typeface="DejaVu Sans"/>
              </a:rPr>
              <a:t>Social media Platform Management(Bark.com2024)   £300.00</a:t>
            </a:r>
            <a:endParaRPr lang="en-GB" sz="1500" b="0" strike="noStrike" spc="-1" dirty="0">
              <a:latin typeface="Arial"/>
            </a:endParaRPr>
          </a:p>
          <a:p>
            <a:pPr algn="just">
              <a:lnSpc>
                <a:spcPct val="100000"/>
              </a:lnSpc>
            </a:pPr>
            <a:r>
              <a:rPr lang="en-GB" sz="1500" b="0" strike="noStrike" spc="-1" dirty="0">
                <a:solidFill>
                  <a:srgbClr val="000000"/>
                </a:solidFill>
                <a:latin typeface="Calibri"/>
                <a:ea typeface="DejaVu Sans"/>
              </a:rPr>
              <a:t>										   TOTAL:  9,066.10</a:t>
            </a:r>
            <a:endParaRPr lang="en-GB" sz="1500" b="0" strike="noStrike" spc="-1" dirty="0">
              <a:latin typeface="Arial"/>
            </a:endParaRPr>
          </a:p>
          <a:p>
            <a:pPr algn="ctr">
              <a:lnSpc>
                <a:spcPct val="100000"/>
              </a:lnSpc>
            </a:pPr>
            <a:endParaRPr lang="en-GB" sz="1800" b="0" strike="noStrike" spc="-1" dirty="0">
              <a:latin typeface="Arial"/>
            </a:endParaRPr>
          </a:p>
        </p:txBody>
      </p:sp>
      <p:pic>
        <p:nvPicPr>
          <p:cNvPr id="130" name="Picture 6"/>
          <p:cNvPicPr/>
          <p:nvPr/>
        </p:nvPicPr>
        <p:blipFill>
          <a:blip r:embed="rId3"/>
          <a:stretch/>
        </p:blipFill>
        <p:spPr>
          <a:xfrm>
            <a:off x="6789240" y="2635200"/>
            <a:ext cx="2644200" cy="2644200"/>
          </a:xfrm>
          <a:prstGeom prst="rect">
            <a:avLst/>
          </a:prstGeom>
          <a:ln>
            <a:noFill/>
          </a:ln>
        </p:spPr>
      </p:pic>
      <p:pic>
        <p:nvPicPr>
          <p:cNvPr id="131" name="Picture 8"/>
          <p:cNvPicPr/>
          <p:nvPr/>
        </p:nvPicPr>
        <p:blipFill>
          <a:blip r:embed="rId4"/>
          <a:stretch/>
        </p:blipFill>
        <p:spPr>
          <a:xfrm>
            <a:off x="7083360" y="91080"/>
            <a:ext cx="2056680" cy="2218680"/>
          </a:xfrm>
          <a:prstGeom prst="rect">
            <a:avLst/>
          </a:prstGeom>
          <a:ln>
            <a:noFill/>
          </a:ln>
        </p:spPr>
      </p:pic>
      <p:pic>
        <p:nvPicPr>
          <p:cNvPr id="132" name="Picture 10"/>
          <p:cNvPicPr/>
          <p:nvPr/>
        </p:nvPicPr>
        <p:blipFill>
          <a:blip r:embed="rId5"/>
          <a:stretch/>
        </p:blipFill>
        <p:spPr>
          <a:xfrm>
            <a:off x="7083360" y="5599080"/>
            <a:ext cx="2399760" cy="1904400"/>
          </a:xfrm>
          <a:prstGeom prst="rect">
            <a:avLst/>
          </a:prstGeom>
          <a:ln>
            <a:noFill/>
          </a:ln>
        </p:spPr>
      </p:pic>
      <p:sp>
        <p:nvSpPr>
          <p:cNvPr id="133" name="CustomShape 2"/>
          <p:cNvSpPr/>
          <p:nvPr/>
        </p:nvSpPr>
        <p:spPr>
          <a:xfrm>
            <a:off x="6949440" y="5236560"/>
            <a:ext cx="5067360" cy="38304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7000"/>
              </a:lnSpc>
              <a:spcAft>
                <a:spcPts val="799"/>
              </a:spcAft>
            </a:pPr>
            <a:r>
              <a:rPr lang="en-GB" sz="1800" b="0" strike="noStrike" spc="-1">
                <a:solidFill>
                  <a:srgbClr val="000000"/>
                </a:solidFill>
                <a:latin typeface="Calibri"/>
                <a:ea typeface="Calibri"/>
              </a:rPr>
              <a:t>(Shutterstock inc, 2024)</a:t>
            </a:r>
            <a:endParaRPr lang="en-GB" sz="1800" b="0" strike="noStrike" spc="-1">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29"/>
                                        </p:tgtEl>
                                        <p:attrNameLst>
                                          <p:attrName>style.visibility</p:attrName>
                                        </p:attrNameLst>
                                      </p:cBhvr>
                                      <p:to>
                                        <p:strVal val="visible"/>
                                      </p:to>
                                    </p:set>
                                    <p:animEffect transition="in" filter="wipe(down)">
                                      <p:cBhvr additive="repl">
                                        <p:cTn id="7" dur="500"/>
                                        <p:tgtEl>
                                          <p:spTgt spid="1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 name="CustomShape 1"/>
          <p:cNvSpPr/>
          <p:nvPr/>
        </p:nvSpPr>
        <p:spPr>
          <a:xfrm>
            <a:off x="693000" y="-7088040"/>
            <a:ext cx="8691120" cy="16458480"/>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spAutoFit/>
          </a:bodyPr>
          <a:lstStyle/>
          <a:p>
            <a:pPr>
              <a:lnSpc>
                <a:spcPct val="100000"/>
              </a:lnSpc>
            </a:pPr>
            <a:br>
              <a:rPr dirty="0"/>
            </a:br>
            <a:br>
              <a:rPr dirty="0"/>
            </a:br>
            <a:br>
              <a:rPr dirty="0"/>
            </a:br>
            <a:br>
              <a:rPr dirty="0"/>
            </a:br>
            <a:br>
              <a:rPr dirty="0"/>
            </a:br>
            <a:br>
              <a:rPr dirty="0"/>
            </a:br>
            <a:br>
              <a:rPr dirty="0"/>
            </a:br>
            <a:br>
              <a:rPr dirty="0"/>
            </a:br>
            <a:br>
              <a:rPr dirty="0"/>
            </a:br>
            <a:br>
              <a:rPr dirty="0"/>
            </a:br>
            <a:br>
              <a:rPr dirty="0"/>
            </a:br>
            <a:br>
              <a:rPr dirty="0"/>
            </a:br>
            <a:br>
              <a:rPr dirty="0"/>
            </a:br>
            <a:br>
              <a:rPr dirty="0"/>
            </a:br>
            <a:br>
              <a:rPr dirty="0"/>
            </a:br>
            <a:br>
              <a:rPr dirty="0"/>
            </a:br>
            <a:br>
              <a:rPr dirty="0"/>
            </a:br>
            <a:br>
              <a:rPr dirty="0"/>
            </a:br>
            <a:br>
              <a:rPr dirty="0"/>
            </a:br>
            <a:br>
              <a:rPr dirty="0"/>
            </a:br>
            <a:br>
              <a:rPr dirty="0"/>
            </a:br>
            <a:br>
              <a:rPr dirty="0"/>
            </a:br>
            <a:endParaRPr lang="en-GB" sz="1800" b="0" strike="noStrike" spc="-1" dirty="0">
              <a:latin typeface="Arial"/>
            </a:endParaRPr>
          </a:p>
          <a:p>
            <a:pPr>
              <a:lnSpc>
                <a:spcPct val="100000"/>
              </a:lnSpc>
            </a:pPr>
            <a:endParaRPr lang="en-GB" sz="1800" b="0" strike="noStrike" spc="-1" dirty="0">
              <a:latin typeface="Arial"/>
            </a:endParaRPr>
          </a:p>
          <a:p>
            <a:pPr>
              <a:lnSpc>
                <a:spcPct val="100000"/>
              </a:lnSpc>
            </a:pPr>
            <a:endParaRPr lang="en-GB" sz="1800" b="0" strike="noStrike" spc="-1" dirty="0">
              <a:latin typeface="Arial"/>
            </a:endParaRPr>
          </a:p>
          <a:p>
            <a:pPr>
              <a:lnSpc>
                <a:spcPct val="100000"/>
              </a:lnSpc>
            </a:pPr>
            <a:endParaRPr lang="en-GB" sz="1800" b="0" strike="noStrike" spc="-1" dirty="0">
              <a:latin typeface="Arial"/>
            </a:endParaRPr>
          </a:p>
          <a:p>
            <a:pPr>
              <a:lnSpc>
                <a:spcPct val="100000"/>
              </a:lnSpc>
            </a:pPr>
            <a:r>
              <a:rPr lang="en-GB" sz="1800" b="0" strike="noStrike" spc="-1" dirty="0">
                <a:solidFill>
                  <a:srgbClr val="000000"/>
                </a:solidFill>
                <a:latin typeface="Calibri"/>
                <a:ea typeface="DejaVu Sans"/>
              </a:rPr>
              <a:t>FINANCES: Income Calculations &amp; Event’s Profit &amp; Loss</a:t>
            </a:r>
            <a:endParaRPr lang="en-GB" sz="1800" b="0" strike="noStrike" spc="-1" dirty="0">
              <a:latin typeface="Arial"/>
            </a:endParaRPr>
          </a:p>
          <a:p>
            <a:pPr>
              <a:lnSpc>
                <a:spcPct val="100000"/>
              </a:lnSpc>
            </a:pPr>
            <a:endParaRPr lang="en-GB" sz="1800" b="0" strike="noStrike" spc="-1" dirty="0">
              <a:latin typeface="Arial"/>
            </a:endParaRPr>
          </a:p>
          <a:p>
            <a:pPr>
              <a:lnSpc>
                <a:spcPct val="100000"/>
              </a:lnSpc>
            </a:pPr>
            <a:r>
              <a:rPr lang="en-GB" sz="1800" b="0" strike="noStrike" spc="-1" dirty="0">
                <a:solidFill>
                  <a:srgbClr val="000000"/>
                </a:solidFill>
                <a:latin typeface="Calibri"/>
                <a:ea typeface="DejaVu Sans"/>
              </a:rPr>
              <a:t>INCOME:</a:t>
            </a:r>
            <a:br>
              <a:rPr dirty="0"/>
            </a:br>
            <a:r>
              <a:rPr lang="en-GB" sz="1800" b="0" strike="noStrike" spc="-1" dirty="0">
                <a:solidFill>
                  <a:srgbClr val="000000"/>
                </a:solidFill>
                <a:latin typeface="Calibri"/>
                <a:ea typeface="DejaVu Sans"/>
              </a:rPr>
              <a:t>Sales of Standard Tickets x148 &amp; Sales of Promotional Tickets x 12</a:t>
            </a:r>
            <a:br>
              <a:rPr dirty="0"/>
            </a:br>
            <a:r>
              <a:rPr lang="en-GB" sz="1800" b="0" strike="noStrike" spc="-1" dirty="0">
                <a:solidFill>
                  <a:srgbClr val="000000"/>
                </a:solidFill>
                <a:latin typeface="Calibri"/>
                <a:ea typeface="DejaVu Sans"/>
              </a:rPr>
              <a:t>£7,700</a:t>
            </a:r>
            <a:br>
              <a:rPr dirty="0"/>
            </a:br>
            <a:r>
              <a:rPr lang="en-GB" sz="1800" b="0" strike="noStrike" spc="-1" dirty="0">
                <a:solidFill>
                  <a:srgbClr val="000000"/>
                </a:solidFill>
                <a:latin typeface="Calibri"/>
                <a:ea typeface="DejaVu Sans"/>
              </a:rPr>
              <a:t>Capital Introduced (from Tower Hamlet Council )</a:t>
            </a:r>
            <a:br>
              <a:rPr dirty="0"/>
            </a:br>
            <a:r>
              <a:rPr lang="en-GB" sz="1800" b="0" strike="noStrike" spc="-1" dirty="0">
                <a:solidFill>
                  <a:srgbClr val="000000"/>
                </a:solidFill>
                <a:latin typeface="Calibri"/>
                <a:ea typeface="DejaVu Sans"/>
              </a:rPr>
              <a:t>£7,000</a:t>
            </a:r>
            <a:br>
              <a:rPr dirty="0"/>
            </a:br>
            <a:r>
              <a:rPr lang="en-GB" sz="1800" b="0" strike="noStrike" spc="-1" dirty="0">
                <a:solidFill>
                  <a:srgbClr val="000000"/>
                </a:solidFill>
                <a:latin typeface="Calibri"/>
                <a:ea typeface="DejaVu Sans"/>
              </a:rPr>
              <a:t>Catering Sponsorship</a:t>
            </a:r>
            <a:br>
              <a:rPr dirty="0"/>
            </a:br>
            <a:r>
              <a:rPr lang="en-GB" sz="1800" b="0" strike="noStrike" spc="-1" dirty="0">
                <a:solidFill>
                  <a:srgbClr val="000000"/>
                </a:solidFill>
                <a:latin typeface="Calibri"/>
                <a:ea typeface="DejaVu Sans"/>
              </a:rPr>
              <a:t>£1,700</a:t>
            </a:r>
            <a:br>
              <a:rPr dirty="0"/>
            </a:br>
            <a:r>
              <a:rPr lang="en-GB" sz="1800" b="0" strike="noStrike" spc="-1" dirty="0">
                <a:solidFill>
                  <a:srgbClr val="000000"/>
                </a:solidFill>
                <a:latin typeface="Calibri"/>
                <a:ea typeface="DejaVu Sans"/>
              </a:rPr>
              <a:t>Merchandise Sponsorship </a:t>
            </a:r>
            <a:br>
              <a:rPr dirty="0"/>
            </a:br>
            <a:r>
              <a:rPr lang="en-GB" sz="1800" b="0" strike="noStrike" spc="-1" dirty="0">
                <a:solidFill>
                  <a:srgbClr val="000000"/>
                </a:solidFill>
                <a:latin typeface="Calibri"/>
                <a:ea typeface="DejaVu Sans"/>
              </a:rPr>
              <a:t>£1,300</a:t>
            </a:r>
            <a:br>
              <a:rPr dirty="0"/>
            </a:br>
            <a:r>
              <a:rPr lang="en-GB" sz="1800" b="0" strike="noStrike" spc="-1" dirty="0">
                <a:solidFill>
                  <a:srgbClr val="000000"/>
                </a:solidFill>
                <a:latin typeface="Calibri"/>
                <a:ea typeface="DejaVu Sans"/>
              </a:rPr>
              <a:t>20% Commission From Merchandise sales</a:t>
            </a:r>
            <a:br>
              <a:rPr dirty="0"/>
            </a:br>
            <a:r>
              <a:rPr lang="en-GB" sz="1800" b="0" strike="noStrike" spc="-1" dirty="0">
                <a:solidFill>
                  <a:srgbClr val="000000"/>
                </a:solidFill>
                <a:latin typeface="Calibri"/>
                <a:ea typeface="DejaVu Sans"/>
              </a:rPr>
              <a:t>£320.00</a:t>
            </a:r>
            <a:br>
              <a:rPr dirty="0"/>
            </a:br>
            <a:r>
              <a:rPr lang="en-GB" sz="1800" b="0" strike="noStrike" spc="-1" dirty="0">
                <a:solidFill>
                  <a:srgbClr val="000000"/>
                </a:solidFill>
                <a:latin typeface="Calibri"/>
                <a:ea typeface="DejaVu Sans"/>
              </a:rPr>
              <a:t>Total Income</a:t>
            </a:r>
            <a:br>
              <a:rPr dirty="0"/>
            </a:br>
            <a:r>
              <a:rPr lang="en-GB" sz="1800" b="0" strike="noStrike" spc="-1" dirty="0">
                <a:solidFill>
                  <a:srgbClr val="000000"/>
                </a:solidFill>
                <a:latin typeface="Calibri"/>
                <a:ea typeface="DejaVu Sans"/>
              </a:rPr>
              <a:t>£18,020.00</a:t>
            </a:r>
            <a:br>
              <a:rPr dirty="0"/>
            </a:br>
            <a:br>
              <a:rPr dirty="0"/>
            </a:br>
            <a:r>
              <a:rPr lang="en-GB" sz="1800" b="0" strike="noStrike" spc="-1" dirty="0">
                <a:solidFill>
                  <a:srgbClr val="000000"/>
                </a:solidFill>
                <a:latin typeface="Calibri"/>
                <a:ea typeface="DejaVu Sans"/>
              </a:rPr>
              <a:t>Event PROFIT/LOSS:</a:t>
            </a:r>
            <a:br>
              <a:rPr dirty="0"/>
            </a:br>
            <a:r>
              <a:rPr lang="en-GB" sz="1800" b="0" strike="noStrike" spc="-1" dirty="0">
                <a:solidFill>
                  <a:srgbClr val="000000"/>
                </a:solidFill>
                <a:latin typeface="Calibri"/>
                <a:ea typeface="DejaVu Sans"/>
              </a:rPr>
              <a:t>Total Income</a:t>
            </a:r>
            <a:br>
              <a:rPr dirty="0"/>
            </a:br>
            <a:r>
              <a:rPr lang="en-GB" sz="1800" b="0" strike="noStrike" spc="-1" dirty="0">
                <a:solidFill>
                  <a:srgbClr val="000000"/>
                </a:solidFill>
                <a:latin typeface="Calibri"/>
                <a:ea typeface="DejaVu Sans"/>
              </a:rPr>
              <a:t>£18,020.00</a:t>
            </a:r>
            <a:br>
              <a:rPr dirty="0"/>
            </a:br>
            <a:r>
              <a:rPr lang="en-GB" sz="1800" b="0" strike="noStrike" spc="-1" dirty="0">
                <a:solidFill>
                  <a:srgbClr val="000000"/>
                </a:solidFill>
                <a:latin typeface="Calibri"/>
                <a:ea typeface="DejaVu Sans"/>
              </a:rPr>
              <a:t>Total Expenditure</a:t>
            </a:r>
            <a:br>
              <a:rPr dirty="0"/>
            </a:br>
            <a:r>
              <a:rPr lang="en-GB" sz="1800" b="0" strike="noStrike" spc="-1" dirty="0">
                <a:solidFill>
                  <a:srgbClr val="000000"/>
                </a:solidFill>
                <a:latin typeface="Calibri"/>
                <a:ea typeface="DejaVu Sans"/>
              </a:rPr>
              <a:t>£9,066.10</a:t>
            </a:r>
            <a:br>
              <a:rPr dirty="0"/>
            </a:br>
            <a:br>
              <a:rPr dirty="0"/>
            </a:br>
            <a:r>
              <a:rPr lang="en-GB" sz="1800" b="0" strike="noStrike" spc="-1" dirty="0">
                <a:solidFill>
                  <a:srgbClr val="000000"/>
                </a:solidFill>
                <a:latin typeface="Calibri"/>
                <a:ea typeface="DejaVu Sans"/>
              </a:rPr>
              <a:t>Profit</a:t>
            </a:r>
            <a:br>
              <a:rPr dirty="0"/>
            </a:br>
            <a:r>
              <a:rPr lang="en-GB" sz="1800" b="0" strike="noStrike" spc="-1" dirty="0">
                <a:solidFill>
                  <a:srgbClr val="000000"/>
                </a:solidFill>
                <a:latin typeface="Calibri"/>
                <a:ea typeface="DejaVu Sans"/>
              </a:rPr>
              <a:t>   £</a:t>
            </a:r>
            <a:r>
              <a:rPr lang="en-GB" sz="1800" b="1" i="1" strike="noStrike" spc="-1" dirty="0">
                <a:solidFill>
                  <a:srgbClr val="0D0D0D"/>
                </a:solidFill>
                <a:latin typeface="Arial"/>
                <a:ea typeface="DejaVu Sans"/>
              </a:rPr>
              <a:t>8,953.90</a:t>
            </a:r>
            <a:br>
              <a:rPr dirty="0"/>
            </a:br>
            <a:br>
              <a:rPr dirty="0"/>
            </a:br>
            <a:br>
              <a:rPr dirty="0"/>
            </a:br>
            <a:br>
              <a:rPr dirty="0"/>
            </a:br>
            <a:br>
              <a:rPr dirty="0"/>
            </a:br>
            <a:br>
              <a:rPr dirty="0"/>
            </a:br>
            <a:br>
              <a:rPr dirty="0"/>
            </a:br>
            <a:br>
              <a:rPr dirty="0"/>
            </a:br>
            <a:br>
              <a:rPr dirty="0"/>
            </a:br>
            <a:br>
              <a:rPr dirty="0"/>
            </a:br>
            <a:endParaRPr lang="en-GB" sz="1800" b="0" strike="noStrike" spc="-1" dirty="0">
              <a:latin typeface="Arial"/>
            </a:endParaRPr>
          </a:p>
        </p:txBody>
      </p:sp>
      <p:pic>
        <p:nvPicPr>
          <p:cNvPr id="135" name="Picture 2"/>
          <p:cNvPicPr/>
          <p:nvPr/>
        </p:nvPicPr>
        <p:blipFill>
          <a:blip r:embed="rId2"/>
          <a:stretch/>
        </p:blipFill>
        <p:spPr>
          <a:xfrm>
            <a:off x="5105520" y="2619360"/>
            <a:ext cx="4974120" cy="6446880"/>
          </a:xfrm>
          <a:prstGeom prst="rect">
            <a:avLst/>
          </a:prstGeom>
          <a:ln>
            <a:noFill/>
          </a:ln>
        </p:spPr>
      </p:pic>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34"/>
                                        </p:tgtEl>
                                        <p:attrNameLst>
                                          <p:attrName>style.visibility</p:attrName>
                                        </p:attrNameLst>
                                      </p:cBhvr>
                                      <p:to>
                                        <p:strVal val="visible"/>
                                      </p:to>
                                    </p:set>
                                    <p:animEffect transition="in" filter="wipe(down)">
                                      <p:cBhvr additive="repl">
                                        <p:cTn id="7" dur="500"/>
                                        <p:tgtEl>
                                          <p:spTgt spid="1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 name="CustomShape 1"/>
          <p:cNvSpPr/>
          <p:nvPr/>
        </p:nvSpPr>
        <p:spPr>
          <a:xfrm>
            <a:off x="174240" y="92160"/>
            <a:ext cx="8691120" cy="152640"/>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spAutoFit/>
          </a:bodyPr>
          <a:lstStyle/>
          <a:p>
            <a:pPr algn="ctr">
              <a:lnSpc>
                <a:spcPct val="100000"/>
              </a:lnSpc>
            </a:pPr>
            <a:r>
              <a:rPr lang="en-GB" sz="1000" b="1" u="sng" strike="noStrike" spc="-1">
                <a:solidFill>
                  <a:srgbClr val="AD4D12"/>
                </a:solidFill>
                <a:uFillTx/>
                <a:latin typeface="Calibri"/>
                <a:ea typeface="DejaVu Sans"/>
              </a:rPr>
              <a:t>FINANCIAL FACTORS  </a:t>
            </a:r>
            <a:endParaRPr lang="en-GB" sz="1000" b="0" strike="noStrike" spc="-1">
              <a:latin typeface="Arial"/>
            </a:endParaRPr>
          </a:p>
        </p:txBody>
      </p:sp>
      <p:sp>
        <p:nvSpPr>
          <p:cNvPr id="137" name="CustomShape 2"/>
          <p:cNvSpPr/>
          <p:nvPr/>
        </p:nvSpPr>
        <p:spPr>
          <a:xfrm>
            <a:off x="-16200" y="106200"/>
            <a:ext cx="3413880" cy="36432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800" b="0" strike="noStrike" spc="-1">
                <a:solidFill>
                  <a:srgbClr val="000000"/>
                </a:solidFill>
                <a:latin typeface="Calibri"/>
                <a:ea typeface="DejaVu Sans"/>
              </a:rPr>
              <a:t> </a:t>
            </a:r>
            <a:endParaRPr lang="en-GB" sz="1800" b="0" strike="noStrike" spc="-1">
              <a:latin typeface="Arial"/>
            </a:endParaRPr>
          </a:p>
        </p:txBody>
      </p:sp>
      <p:graphicFrame>
        <p:nvGraphicFramePr>
          <p:cNvPr id="138" name="Table 3"/>
          <p:cNvGraphicFramePr/>
          <p:nvPr/>
        </p:nvGraphicFramePr>
        <p:xfrm>
          <a:off x="84600" y="106200"/>
          <a:ext cx="2860200" cy="951840"/>
        </p:xfrm>
        <a:graphic>
          <a:graphicData uri="http://schemas.openxmlformats.org/drawingml/2006/table">
            <a:tbl>
              <a:tblPr/>
              <a:tblGrid>
                <a:gridCol w="2860200">
                  <a:extLst>
                    <a:ext uri="{9D8B030D-6E8A-4147-A177-3AD203B41FA5}">
                      <a16:colId xmlns:a16="http://schemas.microsoft.com/office/drawing/2014/main" val="20000"/>
                    </a:ext>
                  </a:extLst>
                </a:gridCol>
              </a:tblGrid>
              <a:tr h="951840">
                <a:tc>
                  <a:txBody>
                    <a:bodyPr/>
                    <a:lstStyle/>
                    <a:p>
                      <a:pPr algn="just">
                        <a:lnSpc>
                          <a:spcPct val="107000"/>
                        </a:lnSpc>
                      </a:pPr>
                      <a:r>
                        <a:rPr lang="en-GB" sz="1200" b="1" strike="noStrike" spc="-1" dirty="0">
                          <a:solidFill>
                            <a:srgbClr val="FFFFFF"/>
                          </a:solidFill>
                          <a:latin typeface="Trebuchet MS"/>
                        </a:rPr>
                        <a:t>-£8,953.90</a:t>
                      </a:r>
                      <a:endParaRPr lang="en-GB" sz="1200" b="0" strike="noStrike" spc="-1" dirty="0">
                        <a:latin typeface="Arial"/>
                      </a:endParaRPr>
                    </a:p>
                  </a:txBody>
                  <a:tcPr marL="9360" marR="9360">
                    <a:lnL w="12240">
                      <a:solidFill>
                        <a:srgbClr val="FFFFFF"/>
                      </a:solidFill>
                    </a:lnL>
                    <a:lnR w="12240">
                      <a:solidFill>
                        <a:srgbClr val="FFFFFF"/>
                      </a:solidFill>
                    </a:lnR>
                    <a:lnT w="12240">
                      <a:solidFill>
                        <a:srgbClr val="FFFFFF"/>
                      </a:solidFill>
                    </a:lnT>
                    <a:lnB w="38160">
                      <a:solidFill>
                        <a:srgbClr val="FFFFFF"/>
                      </a:solidFill>
                    </a:lnB>
                    <a:solidFill>
                      <a:srgbClr val="90C226"/>
                    </a:solidFill>
                  </a:tcPr>
                </a:tc>
                <a:extLst>
                  <a:ext uri="{0D108BD9-81ED-4DB2-BD59-A6C34878D82A}">
                    <a16:rowId xmlns:a16="http://schemas.microsoft.com/office/drawing/2014/main" val="10000"/>
                  </a:ext>
                </a:extLst>
              </a:tr>
            </a:tbl>
          </a:graphicData>
        </a:graphic>
      </p:graphicFrame>
      <p:sp>
        <p:nvSpPr>
          <p:cNvPr id="139" name="CustomShape 4"/>
          <p:cNvSpPr/>
          <p:nvPr/>
        </p:nvSpPr>
        <p:spPr>
          <a:xfrm>
            <a:off x="84600" y="-215504"/>
            <a:ext cx="6597000" cy="1014209"/>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ctr">
            <a:spAutoFit/>
          </a:bodyPr>
          <a:lstStyle/>
          <a:p>
            <a:pPr algn="just">
              <a:lnSpc>
                <a:spcPct val="100000"/>
              </a:lnSpc>
            </a:pPr>
            <a:endParaRPr lang="en-GB" sz="1800" b="0" strike="noStrike" spc="-1" dirty="0">
              <a:latin typeface="Arial"/>
            </a:endParaRPr>
          </a:p>
          <a:p>
            <a:pPr algn="just">
              <a:lnSpc>
                <a:spcPct val="100000"/>
              </a:lnSpc>
            </a:pPr>
            <a:endParaRPr lang="en-GB" sz="1800" b="0" strike="noStrike" spc="-1" dirty="0">
              <a:latin typeface="Arial"/>
            </a:endParaRPr>
          </a:p>
          <a:p>
            <a:pPr algn="just">
              <a:lnSpc>
                <a:spcPct val="100000"/>
              </a:lnSpc>
            </a:pPr>
            <a:r>
              <a:rPr lang="en-GB" sz="1200" b="1" u="sng" strike="noStrike" spc="-1" dirty="0">
                <a:solidFill>
                  <a:srgbClr val="000000"/>
                </a:solidFill>
                <a:uFillTx/>
                <a:latin typeface="Arial"/>
                <a:ea typeface="NSimSun"/>
              </a:rPr>
              <a:t>Finance Conclusion:</a:t>
            </a:r>
            <a:endParaRPr lang="en-GB" sz="1200" b="0" strike="noStrike" spc="-1" dirty="0">
              <a:latin typeface="Arial"/>
            </a:endParaRPr>
          </a:p>
          <a:p>
            <a:pPr algn="just">
              <a:lnSpc>
                <a:spcPct val="100000"/>
              </a:lnSpc>
            </a:pPr>
            <a:r>
              <a:rPr lang="en-GB" sz="1200" b="0" strike="noStrike" spc="-1" dirty="0">
                <a:solidFill>
                  <a:srgbClr val="000000"/>
                </a:solidFill>
                <a:latin typeface="Arial"/>
                <a:ea typeface="NSimSun"/>
              </a:rPr>
              <a:t>-The profit of this event is estimated at </a:t>
            </a:r>
            <a:r>
              <a:rPr lang="en-GB" sz="1200" b="1" strike="noStrike" spc="-1" dirty="0">
                <a:solidFill>
                  <a:srgbClr val="0D0D0D"/>
                </a:solidFill>
                <a:latin typeface="Arial"/>
                <a:ea typeface="NSimSun"/>
              </a:rPr>
              <a:t>	</a:t>
            </a:r>
            <a:endParaRPr lang="en-GB" sz="1200" b="0" strike="noStrike" spc="-1" dirty="0">
              <a:latin typeface="Arial"/>
            </a:endParaRPr>
          </a:p>
        </p:txBody>
      </p:sp>
      <p:sp>
        <p:nvSpPr>
          <p:cNvPr id="140" name="CustomShape 5"/>
          <p:cNvSpPr/>
          <p:nvPr/>
        </p:nvSpPr>
        <p:spPr>
          <a:xfrm>
            <a:off x="-13380" y="701850"/>
            <a:ext cx="2960640" cy="316095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gn="just">
              <a:lnSpc>
                <a:spcPct val="100000"/>
              </a:lnSpc>
            </a:pPr>
            <a:r>
              <a:rPr lang="en-GB" sz="1050" b="0" strike="noStrike" spc="-1" dirty="0">
                <a:solidFill>
                  <a:srgbClr val="000000"/>
                </a:solidFill>
                <a:latin typeface="Arial"/>
                <a:ea typeface="NSimSun"/>
              </a:rPr>
              <a:t>Initially 7,000 will be injected from council for booking of event and  research involved to implement the event. The-venue hire will cost £3,600, with room capacity for up to 160 attendees. The event tickets will be charged at lower cost compared to the other competitors as a strategy to attract the participants in and also taking into consideration of the cost of livin</a:t>
            </a:r>
            <a:r>
              <a:rPr lang="en-GB" sz="1050" spc="-1" dirty="0">
                <a:solidFill>
                  <a:srgbClr val="000000"/>
                </a:solidFill>
                <a:latin typeface="Arial"/>
                <a:ea typeface="NSimSun"/>
              </a:rPr>
              <a:t>g</a:t>
            </a:r>
            <a:r>
              <a:rPr lang="en-GB" sz="1050" b="0" strike="noStrike" spc="-1" dirty="0">
                <a:solidFill>
                  <a:srgbClr val="000000"/>
                </a:solidFill>
                <a:latin typeface="Arial"/>
                <a:ea typeface="NSimSun"/>
              </a:rPr>
              <a:t> crisis-it is important the price to be fair/affordable for all to be able to attend, there will also be a promotional offer on the event’s website for a 50% reduction on all tickets bought within the 1</a:t>
            </a:r>
            <a:r>
              <a:rPr lang="en-GB" sz="1050" b="0" strike="noStrike" spc="-1" baseline="30000" dirty="0">
                <a:solidFill>
                  <a:srgbClr val="000000"/>
                </a:solidFill>
                <a:latin typeface="Arial"/>
                <a:ea typeface="NSimSun"/>
              </a:rPr>
              <a:t>st</a:t>
            </a:r>
            <a:r>
              <a:rPr lang="en-GB" sz="1050" b="0" strike="noStrike" spc="-1" dirty="0">
                <a:solidFill>
                  <a:srgbClr val="000000"/>
                </a:solidFill>
                <a:latin typeface="Arial"/>
                <a:ea typeface="NSimSun"/>
              </a:rPr>
              <a:t> week of it been advertised on the website. Despite the promotions and charge being low the event will still be taking on a massive estimated profit off  £7,700 on just ticket sales alone which will help cover the costs off staffing and volunteering training kits. </a:t>
            </a:r>
            <a:endParaRPr lang="en-GB" sz="1050" b="0" strike="noStrike" spc="-1" dirty="0">
              <a:latin typeface="Arial"/>
            </a:endParaRPr>
          </a:p>
          <a:p>
            <a:pPr algn="just">
              <a:lnSpc>
                <a:spcPct val="100000"/>
              </a:lnSpc>
            </a:pPr>
            <a:endParaRPr lang="en-GB" sz="1050" b="0" strike="noStrike" spc="-1" dirty="0">
              <a:latin typeface="Arial"/>
            </a:endParaRPr>
          </a:p>
        </p:txBody>
      </p:sp>
      <p:sp>
        <p:nvSpPr>
          <p:cNvPr id="141" name="CustomShape 6"/>
          <p:cNvSpPr/>
          <p:nvPr/>
        </p:nvSpPr>
        <p:spPr>
          <a:xfrm>
            <a:off x="-13380" y="3594137"/>
            <a:ext cx="2960640" cy="138354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gn="just">
              <a:lnSpc>
                <a:spcPct val="100000"/>
              </a:lnSpc>
            </a:pPr>
            <a:r>
              <a:rPr lang="en-GB" sz="1050" b="0" strike="noStrike" spc="-1" dirty="0">
                <a:solidFill>
                  <a:schemeClr val="accent2"/>
                </a:solidFill>
                <a:latin typeface="Arial"/>
                <a:ea typeface="NSimSun"/>
              </a:rPr>
              <a:t>Funding from sponsors include support from local businesses this is a positive contribution towards the event. The swag pack company are happy to fund £1,300 worth of merchandise products to the event, followed by that an extra 20%.These commission sales-should hopefully also provide the event with an overall estimated profit of 320.00</a:t>
            </a:r>
            <a:r>
              <a:rPr lang="en-GB" sz="800" b="0" strike="noStrike" spc="-1" dirty="0">
                <a:solidFill>
                  <a:schemeClr val="accent2"/>
                </a:solidFill>
                <a:latin typeface="Arial"/>
                <a:ea typeface="NSimSun"/>
              </a:rPr>
              <a:t>. </a:t>
            </a:r>
            <a:endParaRPr lang="en-GB" sz="800" b="0" strike="noStrike" spc="-1" dirty="0">
              <a:solidFill>
                <a:schemeClr val="accent2"/>
              </a:solidFill>
              <a:latin typeface="Arial"/>
            </a:endParaRPr>
          </a:p>
        </p:txBody>
      </p:sp>
      <p:sp>
        <p:nvSpPr>
          <p:cNvPr id="142" name="CustomShape 7"/>
          <p:cNvSpPr/>
          <p:nvPr/>
        </p:nvSpPr>
        <p:spPr>
          <a:xfrm>
            <a:off x="-12600" y="4845789"/>
            <a:ext cx="2934720" cy="1221958"/>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gn="just">
              <a:lnSpc>
                <a:spcPct val="100000"/>
              </a:lnSpc>
            </a:pPr>
            <a:r>
              <a:rPr lang="en-GB" sz="1050" b="0" strike="noStrike" spc="-1" dirty="0">
                <a:solidFill>
                  <a:srgbClr val="FF0000"/>
                </a:solidFill>
                <a:latin typeface="Arial"/>
                <a:ea typeface="NSimSun"/>
              </a:rPr>
              <a:t>These sales are also-available to purchase on all social media platforms and event website which will be created at an additional estimated expense of  £495.00. On the other a total amount of £1,700 will be given from the second sponsor Ted Restaurant to take care of the catering towards the event</a:t>
            </a:r>
            <a:endParaRPr lang="en-GB" sz="1050" b="0" strike="noStrike" spc="-1" dirty="0">
              <a:latin typeface="Arial"/>
            </a:endParaRPr>
          </a:p>
        </p:txBody>
      </p:sp>
      <p:sp>
        <p:nvSpPr>
          <p:cNvPr id="143" name="CustomShape 8"/>
          <p:cNvSpPr/>
          <p:nvPr/>
        </p:nvSpPr>
        <p:spPr>
          <a:xfrm>
            <a:off x="-49680" y="5922536"/>
            <a:ext cx="3512880" cy="1629762"/>
          </a:xfrm>
          <a:prstGeom prst="rect">
            <a:avLst/>
          </a:prstGeom>
          <a:noFill/>
          <a:ln>
            <a:noFill/>
          </a:ln>
        </p:spPr>
        <p:style>
          <a:lnRef idx="0">
            <a:scrgbClr r="0" g="0" b="0"/>
          </a:lnRef>
          <a:fillRef idx="0">
            <a:scrgbClr r="0" g="0" b="0"/>
          </a:fillRef>
          <a:effectRef idx="0">
            <a:scrgbClr r="0" g="0" b="0"/>
          </a:effectRef>
          <a:fontRef idx="minor"/>
        </p:style>
        <p:txBody>
          <a:bodyPr wrap="square" lIns="90000" tIns="45000" rIns="90000" bIns="45000">
            <a:spAutoFit/>
          </a:bodyPr>
          <a:lstStyle/>
          <a:p>
            <a:pPr algn="just">
              <a:lnSpc>
                <a:spcPct val="100000"/>
              </a:lnSpc>
            </a:pPr>
            <a:r>
              <a:rPr lang="en-GB" sz="1000" b="0" strike="noStrike" spc="-1" dirty="0">
                <a:solidFill>
                  <a:srgbClr val="000000"/>
                </a:solidFill>
                <a:latin typeface="Arial"/>
                <a:ea typeface="NSimSun"/>
              </a:rPr>
              <a:t>It’s clear from the expense chart-that setting up of this event  is very expensive, as the total expenditure-of the business has come to an estimated </a:t>
            </a:r>
            <a:r>
              <a:rPr lang="en-GB" sz="1000" b="0" i="1" strike="noStrike" spc="-1" dirty="0">
                <a:solidFill>
                  <a:srgbClr val="0D0D0D"/>
                </a:solidFill>
                <a:latin typeface="Arial"/>
                <a:ea typeface="NSimSun"/>
              </a:rPr>
              <a:t>£</a:t>
            </a:r>
            <a:r>
              <a:rPr lang="en-GB" sz="1000" b="0" strike="noStrike" spc="-1" dirty="0">
                <a:solidFill>
                  <a:srgbClr val="1D2228"/>
                </a:solidFill>
                <a:latin typeface="Arial"/>
                <a:ea typeface="NSimSun"/>
              </a:rPr>
              <a:t>9,066.10. </a:t>
            </a:r>
            <a:r>
              <a:rPr lang="en-GB" sz="1000" b="0" strike="noStrike" spc="-1" dirty="0">
                <a:solidFill>
                  <a:srgbClr val="0D0D0D"/>
                </a:solidFill>
                <a:latin typeface="Arial"/>
                <a:ea typeface="NSimSun"/>
              </a:rPr>
              <a:t>Both the cost of the room hire/ guest speaker &amp; stock materials  are very high</a:t>
            </a:r>
            <a:r>
              <a:rPr lang="en-GB" sz="1000" b="0" i="1" strike="noStrike" spc="-1" dirty="0">
                <a:solidFill>
                  <a:srgbClr val="0D0D0D"/>
                </a:solidFill>
                <a:latin typeface="Arial"/>
                <a:ea typeface="NSimSun"/>
              </a:rPr>
              <a:t>. </a:t>
            </a:r>
            <a:r>
              <a:rPr lang="en-GB" sz="1000" b="0" strike="noStrike" spc="-1" dirty="0">
                <a:solidFill>
                  <a:srgbClr val="0D0D0D"/>
                </a:solidFill>
                <a:latin typeface="Arial"/>
                <a:ea typeface="NSimSun"/>
              </a:rPr>
              <a:t>To help manage the expenses we have to look at ways to boost revenue streams from various sources from which the event can earn some money from the sales upgraded tea/coffee beverages and selection of freshly baked cakes and biscuits. having a range of these upgraded products </a:t>
            </a:r>
            <a:r>
              <a:rPr lang="en-GB" sz="1000" b="0" strike="noStrike" spc="-1" dirty="0">
                <a:solidFill>
                  <a:srgbClr val="000000"/>
                </a:solidFill>
                <a:latin typeface="Arial"/>
                <a:ea typeface="NSimSun"/>
              </a:rPr>
              <a:t> will help generate extra income.</a:t>
            </a:r>
            <a:endParaRPr lang="en-GB" sz="1000" b="0" strike="noStrike" spc="-1" dirty="0">
              <a:latin typeface="Arial"/>
            </a:endParaRPr>
          </a:p>
        </p:txBody>
      </p:sp>
      <p:sp>
        <p:nvSpPr>
          <p:cNvPr id="145" name="CustomShape 10"/>
          <p:cNvSpPr/>
          <p:nvPr/>
        </p:nvSpPr>
        <p:spPr>
          <a:xfrm>
            <a:off x="2920737" y="336960"/>
            <a:ext cx="2897280" cy="1829816"/>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gn="just">
              <a:lnSpc>
                <a:spcPct val="100000"/>
              </a:lnSpc>
            </a:pPr>
            <a:r>
              <a:rPr lang="en-GB" sz="1050" b="0" strike="noStrike" spc="-1" dirty="0">
                <a:solidFill>
                  <a:srgbClr val="7030A0"/>
                </a:solidFill>
                <a:latin typeface="Arial"/>
                <a:ea typeface="NSimSun"/>
              </a:rPr>
              <a:t>Looking into the calculations Marketing Activities this is another big expenditure totalling to a significant £1,678.52, however this expenditure will be money spent well as this can help customers recognise the event, the advertising is one of the reasons why the event may turn out to be an overall success as well as it being a good way to lead the and to attract customers into the purchasing tickets to attend the event</a:t>
            </a:r>
            <a:r>
              <a:rPr lang="en-GB" sz="1050" b="0" strike="noStrike" spc="-1" dirty="0">
                <a:solidFill>
                  <a:srgbClr val="000000"/>
                </a:solidFill>
                <a:latin typeface="Arial"/>
                <a:ea typeface="NSimSun"/>
              </a:rPr>
              <a:t>. </a:t>
            </a:r>
            <a:endParaRPr lang="en-GB" sz="1050" b="0" strike="noStrike" spc="-1" dirty="0">
              <a:latin typeface="Arial"/>
            </a:endParaRPr>
          </a:p>
          <a:p>
            <a:pPr algn="just">
              <a:lnSpc>
                <a:spcPct val="100000"/>
              </a:lnSpc>
            </a:pPr>
            <a:endParaRPr lang="en-GB" sz="800" b="0" strike="noStrike" spc="-1" dirty="0">
              <a:latin typeface="Arial"/>
            </a:endParaRPr>
          </a:p>
        </p:txBody>
      </p:sp>
      <p:sp>
        <p:nvSpPr>
          <p:cNvPr id="146" name="CustomShape 11"/>
          <p:cNvSpPr/>
          <p:nvPr/>
        </p:nvSpPr>
        <p:spPr>
          <a:xfrm>
            <a:off x="2768874" y="2021782"/>
            <a:ext cx="2826246" cy="698738"/>
          </a:xfrm>
          <a:prstGeom prst="rect">
            <a:avLst/>
          </a:prstGeom>
          <a:noFill/>
          <a:ln>
            <a:noFill/>
          </a:ln>
        </p:spPr>
        <p:style>
          <a:lnRef idx="0">
            <a:scrgbClr r="0" g="0" b="0"/>
          </a:lnRef>
          <a:fillRef idx="0">
            <a:scrgbClr r="0" g="0" b="0"/>
          </a:fillRef>
          <a:effectRef idx="0">
            <a:scrgbClr r="0" g="0" b="0"/>
          </a:effectRef>
          <a:fontRef idx="minor"/>
        </p:style>
        <p:txBody>
          <a:bodyPr wrap="square" lIns="90000" tIns="45000" rIns="90000" bIns="45000">
            <a:spAutoFit/>
          </a:bodyPr>
          <a:lstStyle/>
          <a:p>
            <a:pPr marL="171450" indent="-171450" algn="just">
              <a:lnSpc>
                <a:spcPct val="100000"/>
              </a:lnSpc>
              <a:buFont typeface="Arial" panose="020B0604020202020204" pitchFamily="34" charset="0"/>
              <a:buChar char="•"/>
            </a:pPr>
            <a:r>
              <a:rPr lang="en-GB" sz="1050" b="0" strike="noStrike" spc="-1" dirty="0">
                <a:solidFill>
                  <a:srgbClr val="0070C0"/>
                </a:solidFill>
                <a:latin typeface="Arial"/>
                <a:ea typeface="Courier New"/>
              </a:rPr>
              <a:t>The event’s profits will go towards putting better sustainable  measures across the Tower Hamlet Borough.</a:t>
            </a:r>
            <a:endParaRPr lang="en-GB" sz="1050" b="0" strike="noStrike" spc="-1" dirty="0">
              <a:solidFill>
                <a:srgbClr val="0070C0"/>
              </a:solidFill>
              <a:latin typeface="Arial"/>
            </a:endParaRPr>
          </a:p>
          <a:p>
            <a:pPr>
              <a:lnSpc>
                <a:spcPct val="100000"/>
              </a:lnSpc>
            </a:pPr>
            <a:endParaRPr lang="en-GB" sz="800" b="0" strike="noStrike" spc="-1" dirty="0">
              <a:latin typeface="Arial"/>
            </a:endParaRPr>
          </a:p>
        </p:txBody>
      </p:sp>
      <p:sp>
        <p:nvSpPr>
          <p:cNvPr id="147" name="CustomShape 12"/>
          <p:cNvSpPr/>
          <p:nvPr/>
        </p:nvSpPr>
        <p:spPr>
          <a:xfrm>
            <a:off x="2920737" y="2530256"/>
            <a:ext cx="3078619" cy="3284061"/>
          </a:xfrm>
          <a:prstGeom prst="rect">
            <a:avLst/>
          </a:prstGeom>
          <a:noFill/>
          <a:ln>
            <a:noFill/>
          </a:ln>
        </p:spPr>
        <p:style>
          <a:lnRef idx="0">
            <a:scrgbClr r="0" g="0" b="0"/>
          </a:lnRef>
          <a:fillRef idx="0">
            <a:scrgbClr r="0" g="0" b="0"/>
          </a:fillRef>
          <a:effectRef idx="0">
            <a:scrgbClr r="0" g="0" b="0"/>
          </a:effectRef>
          <a:fontRef idx="minor"/>
        </p:style>
        <p:txBody>
          <a:bodyPr wrap="square" lIns="90000" tIns="45000" rIns="90000" bIns="45000">
            <a:spAutoFit/>
          </a:bodyPr>
          <a:lstStyle/>
          <a:p>
            <a:pPr algn="just">
              <a:lnSpc>
                <a:spcPct val="100000"/>
              </a:lnSpc>
            </a:pPr>
            <a:r>
              <a:rPr lang="en-GB" sz="1100" b="0" strike="noStrike" spc="-1" dirty="0">
                <a:solidFill>
                  <a:srgbClr val="000000"/>
                </a:solidFill>
                <a:latin typeface="Arial"/>
                <a:ea typeface="NSimSun"/>
              </a:rPr>
              <a:t>These are the overall figures, and this is the proposed project Looking into the future educational sustainability events We feel if the event is successful, on completion afterwards it is important to acknowledge what the event set out to achieve at the start and what was the final outcome- has It been met with that in terms of the timeline the actual performance of speakers, activities  meetings, etc. and if the that profit margin exceeds to set out to do another event on this subject but at an international level-to help not raise just raise money but awareness as well.  If another event was to be on the horizon it will be the next estimated profit target will extend to £12,000 if inflation rates go down, ticket sales can be put at a slightly higher price creating an estimated healthy profit of over £12,000. </a:t>
            </a:r>
            <a:endParaRPr lang="en-GB" sz="1100" b="0" strike="noStrike" spc="-1" dirty="0">
              <a:latin typeface="Arial"/>
            </a:endParaRPr>
          </a:p>
          <a:p>
            <a:pPr>
              <a:lnSpc>
                <a:spcPct val="100000"/>
              </a:lnSpc>
            </a:pPr>
            <a:endParaRPr lang="en-GB" sz="950" b="0" strike="noStrike" spc="-1" dirty="0">
              <a:latin typeface="Arial"/>
            </a:endParaRPr>
          </a:p>
        </p:txBody>
      </p:sp>
      <p:sp>
        <p:nvSpPr>
          <p:cNvPr id="148" name="CustomShape 13"/>
          <p:cNvSpPr/>
          <p:nvPr/>
        </p:nvSpPr>
        <p:spPr>
          <a:xfrm>
            <a:off x="5683320" y="260640"/>
            <a:ext cx="4222440" cy="639936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gn="just">
              <a:lnSpc>
                <a:spcPct val="100000"/>
              </a:lnSpc>
            </a:pPr>
            <a:r>
              <a:rPr lang="en-GB" sz="1800" b="0" strike="noStrike" spc="-1" dirty="0">
                <a:solidFill>
                  <a:srgbClr val="C00000"/>
                </a:solidFill>
                <a:latin typeface="Arial"/>
                <a:ea typeface="NSimSun"/>
              </a:rPr>
              <a:t>     </a:t>
            </a:r>
            <a:r>
              <a:rPr lang="en-GB" sz="1800" b="0" u="sng" strike="noStrike" spc="-1" dirty="0">
                <a:solidFill>
                  <a:srgbClr val="C00000"/>
                </a:solidFill>
                <a:uFillTx/>
                <a:latin typeface="Arial"/>
                <a:ea typeface="NSimSun"/>
              </a:rPr>
              <a:t> Realistic Targets:</a:t>
            </a:r>
            <a:endParaRPr lang="en-GB" sz="1800" b="0" strike="noStrike" spc="-1" dirty="0">
              <a:latin typeface="Arial"/>
            </a:endParaRPr>
          </a:p>
          <a:p>
            <a:pPr algn="just">
              <a:lnSpc>
                <a:spcPct val="100000"/>
              </a:lnSpc>
            </a:pPr>
            <a:endParaRPr lang="en-GB" sz="1800" b="0" strike="noStrike" spc="-1" dirty="0">
              <a:latin typeface="Arial"/>
            </a:endParaRPr>
          </a:p>
          <a:p>
            <a:pPr marL="285840" indent="-285120" algn="just">
              <a:lnSpc>
                <a:spcPct val="100000"/>
              </a:lnSpc>
              <a:buClr>
                <a:srgbClr val="C00000"/>
              </a:buClr>
              <a:buFont typeface="Arial"/>
              <a:buChar char="•"/>
            </a:pPr>
            <a:r>
              <a:rPr lang="en-GB" sz="1800" b="0" strike="noStrike" spc="-1" dirty="0">
                <a:solidFill>
                  <a:srgbClr val="C00000"/>
                </a:solidFill>
                <a:latin typeface="Arial"/>
                <a:ea typeface="NSimSun"/>
              </a:rPr>
              <a:t>This is keeping the target realistic-and it will be the best-case scenario but in order to achieve this-extended marketing may be needed, such as investing money into radio advertisement this may help. The worst-case scenario would be if the event idea was copied by a competitor, If this was the case-there is nothing the event could do to stop this from happening, however the event managers/stakeholders etc  can look into ways to get customers in i.e. outdoor activities, extended promotional discount period and maybe add more of a range to the cake &amp; beverage service, this will enable the event to have more of a competitive edge over other similar events within the surrounding areas. </a:t>
            </a:r>
            <a:endParaRPr lang="en-GB" sz="1800" b="0" strike="noStrike" spc="-1" dirty="0">
              <a:latin typeface="Arial"/>
            </a:endParaRPr>
          </a:p>
          <a:p>
            <a:pPr>
              <a:lnSpc>
                <a:spcPct val="100000"/>
              </a:lnSpc>
            </a:pPr>
            <a:endParaRPr lang="en-GB" sz="1800" b="0" strike="noStrike" spc="-1" dirty="0">
              <a:latin typeface="Arial"/>
            </a:endParaRPr>
          </a:p>
        </p:txBody>
      </p:sp>
      <p:pic>
        <p:nvPicPr>
          <p:cNvPr id="149" name="Picture 4"/>
          <p:cNvPicPr/>
          <p:nvPr/>
        </p:nvPicPr>
        <p:blipFill>
          <a:blip r:embed="rId2"/>
          <a:stretch/>
        </p:blipFill>
        <p:spPr>
          <a:xfrm>
            <a:off x="8006400" y="0"/>
            <a:ext cx="1254600" cy="707040"/>
          </a:xfrm>
          <a:prstGeom prst="rect">
            <a:avLst/>
          </a:prstGeom>
          <a:ln>
            <a:noFill/>
          </a:ln>
        </p:spPr>
      </p:pic>
      <p:pic>
        <p:nvPicPr>
          <p:cNvPr id="150" name="Picture 6"/>
          <p:cNvPicPr/>
          <p:nvPr/>
        </p:nvPicPr>
        <p:blipFill>
          <a:blip r:embed="rId3"/>
          <a:stretch/>
        </p:blipFill>
        <p:spPr>
          <a:xfrm>
            <a:off x="6081840" y="6379560"/>
            <a:ext cx="3912120" cy="1073160"/>
          </a:xfrm>
          <a:prstGeom prst="rect">
            <a:avLst/>
          </a:prstGeom>
          <a:ln>
            <a:noFill/>
          </a:ln>
        </p:spPr>
      </p:pic>
      <p:pic>
        <p:nvPicPr>
          <p:cNvPr id="151" name="Picture 8"/>
          <p:cNvPicPr/>
          <p:nvPr/>
        </p:nvPicPr>
        <p:blipFill>
          <a:blip r:embed="rId4"/>
          <a:stretch/>
        </p:blipFill>
        <p:spPr>
          <a:xfrm>
            <a:off x="3463200" y="5823720"/>
            <a:ext cx="2418480" cy="1885320"/>
          </a:xfrm>
          <a:prstGeom prst="rect">
            <a:avLst/>
          </a:prstGeom>
          <a:ln>
            <a:noFill/>
          </a:ln>
        </p:spPr>
      </p:pic>
      <p:pic>
        <p:nvPicPr>
          <p:cNvPr id="152" name="Picture 10"/>
          <p:cNvPicPr/>
          <p:nvPr/>
        </p:nvPicPr>
        <p:blipFill>
          <a:blip r:embed="rId5"/>
          <a:stretch/>
        </p:blipFill>
        <p:spPr>
          <a:xfrm>
            <a:off x="9334800" y="-10080"/>
            <a:ext cx="659160" cy="841680"/>
          </a:xfrm>
          <a:prstGeom prst="rect">
            <a:avLst/>
          </a:prstGeom>
          <a:ln>
            <a:noFill/>
          </a:ln>
        </p:spPr>
      </p:pic>
    </p:spTree>
  </p:cSld>
  <p:clrMapOvr>
    <a:masterClrMapping/>
  </p:clrMapOvr>
  <mc:AlternateContent xmlns:mc="http://schemas.openxmlformats.org/markup-compatibility/2006" xmlns:p14="http://schemas.microsoft.com/office/powerpoint/2010/main">
    <mc:Choice Requires="p14">
      <p:transition spd="slow" p14:dur="3400"/>
    </mc:Choice>
    <mc:Fallback xmlns="" xmlns:p15="http://schemas.microsoft.com/office/powerpoint/2012/main">
      <p:transition spd="slow"/>
    </mc:Fallback>
  </mc:AlternateContent>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22" presetClass="entr" presetSubtype="2" fill="hold" nodeType="clickEffect">
                                  <p:stCondLst>
                                    <p:cond delay="0"/>
                                  </p:stCondLst>
                                  <p:childTnLst>
                                    <p:set>
                                      <p:cBhvr>
                                        <p:cTn id="6" dur="1" fill="hold">
                                          <p:stCondLst>
                                            <p:cond delay="0"/>
                                          </p:stCondLst>
                                        </p:cTn>
                                        <p:tgtEl>
                                          <p:spTgt spid="136"/>
                                        </p:tgtEl>
                                        <p:attrNameLst>
                                          <p:attrName>style.visibility</p:attrName>
                                        </p:attrNameLst>
                                      </p:cBhvr>
                                      <p:to>
                                        <p:strVal val="visible"/>
                                      </p:to>
                                    </p:set>
                                    <p:animEffect transition="in" filter="wipe(right)">
                                      <p:cBhvr additive="repl">
                                        <p:cTn id="7" dur="500"/>
                                        <p:tgtEl>
                                          <p:spTgt spid="13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38"/>
                                        </p:tgtEl>
                                        <p:attrNameLst>
                                          <p:attrName>style.visibility</p:attrName>
                                        </p:attrNameLst>
                                      </p:cBhvr>
                                      <p:to>
                                        <p:strVal val="visible"/>
                                      </p:to>
                                    </p:set>
                                    <p:animEffect transition="in" filter="wipe(down)">
                                      <p:cBhvr additive="repl">
                                        <p:cTn id="12" dur="500"/>
                                        <p:tgtEl>
                                          <p:spTgt spid="138"/>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40"/>
                                        </p:tgtEl>
                                        <p:attrNameLst>
                                          <p:attrName>style.visibility</p:attrName>
                                        </p:attrNameLst>
                                      </p:cBhvr>
                                      <p:to>
                                        <p:strVal val="visible"/>
                                      </p:to>
                                    </p:set>
                                    <p:animEffect transition="in" filter="wipe(down)">
                                      <p:cBhvr additive="repl">
                                        <p:cTn id="17" dur="500"/>
                                        <p:tgtEl>
                                          <p:spTgt spid="140"/>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2" fill="hold" nodeType="clickEffect">
                                  <p:stCondLst>
                                    <p:cond delay="0"/>
                                  </p:stCondLst>
                                  <p:childTnLst>
                                    <p:set>
                                      <p:cBhvr>
                                        <p:cTn id="21" dur="1" fill="hold">
                                          <p:stCondLst>
                                            <p:cond delay="0"/>
                                          </p:stCondLst>
                                        </p:cTn>
                                        <p:tgtEl>
                                          <p:spTgt spid="141"/>
                                        </p:tgtEl>
                                        <p:attrNameLst>
                                          <p:attrName>style.visibility</p:attrName>
                                        </p:attrNameLst>
                                      </p:cBhvr>
                                      <p:to>
                                        <p:strVal val="visible"/>
                                      </p:to>
                                    </p:set>
                                    <p:animEffect transition="in" filter="wipe(right)">
                                      <p:cBhvr additive="repl">
                                        <p:cTn id="22" dur="500"/>
                                        <p:tgtEl>
                                          <p:spTgt spid="141"/>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xit" presetSubtype="21" fill="hold" nodeType="clickEffect">
                                  <p:stCondLst>
                                    <p:cond delay="0"/>
                                  </p:stCondLst>
                                  <p:childTnLst>
                                    <p:animEffect transition="out" filter="barn(inVertical)">
                                      <p:cBhvr additive="repl">
                                        <p:cTn id="26" dur="500"/>
                                        <p:tgtEl>
                                          <p:spTgt spid="141"/>
                                        </p:tgtEl>
                                      </p:cBhvr>
                                    </p:animEffect>
                                    <p:set>
                                      <p:cBhvr>
                                        <p:cTn id="27" dur="1" fill="hold">
                                          <p:stCondLst>
                                            <p:cond delay="499"/>
                                          </p:stCondLst>
                                        </p:cTn>
                                        <p:tgtEl>
                                          <p:spTgt spid="141"/>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nodeType="clickEffect">
                                  <p:stCondLst>
                                    <p:cond delay="0"/>
                                  </p:stCondLst>
                                  <p:childTnLst>
                                    <p:set>
                                      <p:cBhvr>
                                        <p:cTn id="31" dur="1" fill="hold">
                                          <p:stCondLst>
                                            <p:cond delay="0"/>
                                          </p:stCondLst>
                                        </p:cTn>
                                        <p:tgtEl>
                                          <p:spTgt spid="142"/>
                                        </p:tgtEl>
                                        <p:attrNameLst>
                                          <p:attrName>style.visibility</p:attrName>
                                        </p:attrNameLst>
                                      </p:cBhvr>
                                      <p:to>
                                        <p:strVal val="visible"/>
                                      </p:to>
                                    </p:set>
                                    <p:animEffect transition="in" filter="wipe(left)">
                                      <p:cBhvr additive="repl">
                                        <p:cTn id="32" dur="500"/>
                                        <p:tgtEl>
                                          <p:spTgt spid="142"/>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2" fill="hold" nodeType="clickEffect">
                                  <p:stCondLst>
                                    <p:cond delay="0"/>
                                  </p:stCondLst>
                                  <p:childTnLst>
                                    <p:set>
                                      <p:cBhvr>
                                        <p:cTn id="36" dur="1" fill="hold">
                                          <p:stCondLst>
                                            <p:cond delay="0"/>
                                          </p:stCondLst>
                                        </p:cTn>
                                        <p:tgtEl>
                                          <p:spTgt spid="143"/>
                                        </p:tgtEl>
                                        <p:attrNameLst>
                                          <p:attrName>style.visibility</p:attrName>
                                        </p:attrNameLst>
                                      </p:cBhvr>
                                      <p:to>
                                        <p:strVal val="visible"/>
                                      </p:to>
                                    </p:set>
                                    <p:animEffect transition="in" filter="wipe(right)">
                                      <p:cBhvr additive="repl">
                                        <p:cTn id="37" dur="500"/>
                                        <p:tgtEl>
                                          <p:spTgt spid="143"/>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nodeType="clickEffect">
                                  <p:stCondLst>
                                    <p:cond delay="0"/>
                                  </p:stCondLst>
                                  <p:childTnLst>
                                    <p:set>
                                      <p:cBhvr>
                                        <p:cTn id="41" dur="1" fill="hold">
                                          <p:stCondLst>
                                            <p:cond delay="0"/>
                                          </p:stCondLst>
                                        </p:cTn>
                                        <p:tgtEl>
                                          <p:spTgt spid="145"/>
                                        </p:tgtEl>
                                        <p:attrNameLst>
                                          <p:attrName>style.visibility</p:attrName>
                                        </p:attrNameLst>
                                      </p:cBhvr>
                                      <p:to>
                                        <p:strVal val="visible"/>
                                      </p:to>
                                    </p:set>
                                    <p:animEffect transition="in" filter="wipe(down)">
                                      <p:cBhvr additive="repl">
                                        <p:cTn id="42" dur="500"/>
                                        <p:tgtEl>
                                          <p:spTgt spid="145"/>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1" fill="hold" nodeType="clickEffect">
                                  <p:stCondLst>
                                    <p:cond delay="0"/>
                                  </p:stCondLst>
                                  <p:childTnLst>
                                    <p:set>
                                      <p:cBhvr>
                                        <p:cTn id="46" dur="1" fill="hold">
                                          <p:stCondLst>
                                            <p:cond delay="0"/>
                                          </p:stCondLst>
                                        </p:cTn>
                                        <p:tgtEl>
                                          <p:spTgt spid="146"/>
                                        </p:tgtEl>
                                        <p:attrNameLst>
                                          <p:attrName>style.visibility</p:attrName>
                                        </p:attrNameLst>
                                      </p:cBhvr>
                                      <p:to>
                                        <p:strVal val="visible"/>
                                      </p:to>
                                    </p:set>
                                    <p:animEffect transition="in" filter="wipe(up)">
                                      <p:cBhvr additive="repl">
                                        <p:cTn id="47" dur="500"/>
                                        <p:tgtEl>
                                          <p:spTgt spid="146"/>
                                        </p:tgtEl>
                                      </p:cBhvr>
                                    </p:animEffect>
                                  </p:childTnLst>
                                </p:cTn>
                              </p:par>
                            </p:childTnLst>
                          </p:cTn>
                        </p:par>
                      </p:childTnLst>
                    </p:cTn>
                  </p:par>
                  <p:par>
                    <p:cTn id="48" fill="hold">
                      <p:stCondLst>
                        <p:cond delay="indefinite"/>
                      </p:stCondLst>
                      <p:childTnLst>
                        <p:par>
                          <p:cTn id="49" fill="hold">
                            <p:stCondLst>
                              <p:cond delay="0"/>
                            </p:stCondLst>
                            <p:childTnLst>
                              <p:par>
                                <p:cTn id="50" presetID="53" presetClass="entr" presetSubtype="16" fill="hold" nodeType="clickEffect">
                                  <p:stCondLst>
                                    <p:cond delay="0"/>
                                  </p:stCondLst>
                                  <p:childTnLst>
                                    <p:set>
                                      <p:cBhvr>
                                        <p:cTn id="51" dur="1" fill="hold">
                                          <p:stCondLst>
                                            <p:cond delay="0"/>
                                          </p:stCondLst>
                                        </p:cTn>
                                        <p:tgtEl>
                                          <p:spTgt spid="146"/>
                                        </p:tgtEl>
                                        <p:attrNameLst>
                                          <p:attrName>style.visibility</p:attrName>
                                        </p:attrNameLst>
                                      </p:cBhvr>
                                      <p:to>
                                        <p:strVal val="visible"/>
                                      </p:to>
                                    </p:set>
                                    <p:anim calcmode="lin" valueType="num">
                                      <p:cBhvr additive="repl">
                                        <p:cTn id="52" dur="500" fill="hold"/>
                                        <p:tgtEl>
                                          <p:spTgt spid="146"/>
                                        </p:tgtEl>
                                        <p:attrNameLst>
                                          <p:attrName>ppt_w</p:attrName>
                                        </p:attrNameLst>
                                      </p:cBhvr>
                                      <p:tavLst>
                                        <p:tav tm="0">
                                          <p:val>
                                            <p:fltVal val="0"/>
                                          </p:val>
                                        </p:tav>
                                        <p:tav tm="100000">
                                          <p:val>
                                            <p:strVal val="#ppt_w"/>
                                          </p:val>
                                        </p:tav>
                                      </p:tavLst>
                                    </p:anim>
                                    <p:anim calcmode="lin" valueType="num">
                                      <p:cBhvr additive="repl">
                                        <p:cTn id="53" dur="500" fill="hold"/>
                                        <p:tgtEl>
                                          <p:spTgt spid="146"/>
                                        </p:tgtEl>
                                        <p:attrNameLst>
                                          <p:attrName>ppt_h</p:attrName>
                                        </p:attrNameLst>
                                      </p:cBhvr>
                                      <p:tavLst>
                                        <p:tav tm="0">
                                          <p:val>
                                            <p:fltVal val="0"/>
                                          </p:val>
                                        </p:tav>
                                        <p:tav tm="100000">
                                          <p:val>
                                            <p:strVal val="#ppt_h"/>
                                          </p:val>
                                        </p:tav>
                                      </p:tavLst>
                                    </p:anim>
                                    <p:animEffect transition="in" filter="fade">
                                      <p:cBhvr additive="repl">
                                        <p:cTn id="54" dur="500"/>
                                        <p:tgtEl>
                                          <p:spTgt spid="146"/>
                                        </p:tgtEl>
                                      </p:cBhvr>
                                    </p:animEffect>
                                  </p:childTnLst>
                                </p:cTn>
                              </p:par>
                            </p:childTnLst>
                          </p:cTn>
                        </p:par>
                      </p:childTnLst>
                    </p:cTn>
                  </p:par>
                  <p:par>
                    <p:cTn id="55" fill="hold">
                      <p:stCondLst>
                        <p:cond delay="indefinite"/>
                      </p:stCondLst>
                      <p:childTnLst>
                        <p:par>
                          <p:cTn id="56" fill="hold">
                            <p:stCondLst>
                              <p:cond delay="0"/>
                            </p:stCondLst>
                            <p:childTnLst>
                              <p:par>
                                <p:cTn id="57" presetID="53" presetClass="entr" presetSubtype="16" fill="hold" nodeType="clickEffect">
                                  <p:stCondLst>
                                    <p:cond delay="0"/>
                                  </p:stCondLst>
                                  <p:childTnLst>
                                    <p:set>
                                      <p:cBhvr>
                                        <p:cTn id="58" dur="1" fill="hold">
                                          <p:stCondLst>
                                            <p:cond delay="0"/>
                                          </p:stCondLst>
                                        </p:cTn>
                                        <p:tgtEl>
                                          <p:spTgt spid="147">
                                            <p:txEl>
                                              <p:pRg st="0" end="0"/>
                                            </p:txEl>
                                          </p:spTgt>
                                        </p:tgtEl>
                                        <p:attrNameLst>
                                          <p:attrName>style.visibility</p:attrName>
                                        </p:attrNameLst>
                                      </p:cBhvr>
                                      <p:to>
                                        <p:strVal val="visible"/>
                                      </p:to>
                                    </p:set>
                                    <p:anim calcmode="lin" valueType="num">
                                      <p:cBhvr additive="repl">
                                        <p:cTn id="59" dur="500" fill="hold"/>
                                        <p:tgtEl>
                                          <p:spTgt spid="147">
                                            <p:txEl>
                                              <p:pRg st="0" end="0"/>
                                            </p:txEl>
                                          </p:spTgt>
                                        </p:tgtEl>
                                        <p:attrNameLst>
                                          <p:attrName>ppt_w</p:attrName>
                                        </p:attrNameLst>
                                      </p:cBhvr>
                                      <p:tavLst>
                                        <p:tav tm="0">
                                          <p:val>
                                            <p:fltVal val="0"/>
                                          </p:val>
                                        </p:tav>
                                        <p:tav tm="100000">
                                          <p:val>
                                            <p:strVal val="#ppt_w"/>
                                          </p:val>
                                        </p:tav>
                                      </p:tavLst>
                                    </p:anim>
                                    <p:anim calcmode="lin" valueType="num">
                                      <p:cBhvr additive="repl">
                                        <p:cTn id="60" dur="500" fill="hold"/>
                                        <p:tgtEl>
                                          <p:spTgt spid="147">
                                            <p:txEl>
                                              <p:pRg st="0" end="0"/>
                                            </p:txEl>
                                          </p:spTgt>
                                        </p:tgtEl>
                                        <p:attrNameLst>
                                          <p:attrName>ppt_h</p:attrName>
                                        </p:attrNameLst>
                                      </p:cBhvr>
                                      <p:tavLst>
                                        <p:tav tm="0">
                                          <p:val>
                                            <p:fltVal val="0"/>
                                          </p:val>
                                        </p:tav>
                                        <p:tav tm="100000">
                                          <p:val>
                                            <p:strVal val="#ppt_h"/>
                                          </p:val>
                                        </p:tav>
                                      </p:tavLst>
                                    </p:anim>
                                    <p:animEffect transition="in" filter="fade">
                                      <p:cBhvr additive="repl">
                                        <p:cTn id="61" dur="500"/>
                                        <p:tgtEl>
                                          <p:spTgt spid="147">
                                            <p:txEl>
                                              <p:pRg st="0" end="0"/>
                                            </p:txEl>
                                          </p:spTgt>
                                        </p:tgtEl>
                                      </p:cBhvr>
                                    </p:animEffect>
                                  </p:childTnLst>
                                </p:cTn>
                              </p:par>
                            </p:childTnLst>
                          </p:cTn>
                        </p:par>
                      </p:childTnLst>
                    </p:cTn>
                  </p:par>
                  <p:par>
                    <p:cTn id="62" fill="hold">
                      <p:stCondLst>
                        <p:cond delay="indefinite"/>
                      </p:stCondLst>
                      <p:childTnLst>
                        <p:par>
                          <p:cTn id="63" fill="hold">
                            <p:stCondLst>
                              <p:cond delay="0"/>
                            </p:stCondLst>
                            <p:childTnLst>
                              <p:par>
                                <p:cTn id="64" presetID="45" presetClass="exit" fill="hold" nodeType="clickEffect">
                                  <p:stCondLst>
                                    <p:cond delay="0"/>
                                  </p:stCondLst>
                                  <p:childTnLst>
                                    <p:animEffect transition="out" filter="fade">
                                      <p:cBhvr additive="repl">
                                        <p:cTn id="65" dur="2000"/>
                                        <p:tgtEl>
                                          <p:spTgt spid="147">
                                            <p:txEl>
                                              <p:pRg st="0" end="0"/>
                                            </p:txEl>
                                          </p:spTgt>
                                        </p:tgtEl>
                                      </p:cBhvr>
                                    </p:animEffect>
                                    <p:anim calcmode="lin" valueType="num">
                                      <p:cBhvr additive="repl">
                                        <p:cTn id="66" dur="2000"/>
                                        <p:tgtEl>
                                          <p:spTgt spid="147">
                                            <p:txEl>
                                              <p:pRg st="0" end="0"/>
                                            </p:txEl>
                                          </p:spTgt>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additive="repl">
                                        <p:cTn id="67" dur="2000"/>
                                        <p:tgtEl>
                                          <p:spTgt spid="147">
                                            <p:txEl>
                                              <p:pRg st="0" end="0"/>
                                            </p:txEl>
                                          </p:spTgt>
                                        </p:tgtEl>
                                        <p:attrNameLst>
                                          <p:attrName>ppt_h</p:attrName>
                                        </p:attrNameLst>
                                      </p:cBhvr>
                                      <p:tavLst>
                                        <p:tav tm="0">
                                          <p:val>
                                            <p:strVal val="#ppt_h"/>
                                          </p:val>
                                        </p:tav>
                                        <p:tav tm="100000">
                                          <p:val>
                                            <p:strVal val="#ppt_h"/>
                                          </p:val>
                                        </p:tav>
                                      </p:tavLst>
                                    </p:anim>
                                    <p:set>
                                      <p:cBhvr>
                                        <p:cTn id="68" dur="1" fill="hold">
                                          <p:stCondLst>
                                            <p:cond delay="1999"/>
                                          </p:stCondLst>
                                        </p:cTn>
                                        <p:tgtEl>
                                          <p:spTgt spid="147">
                                            <p:txEl>
                                              <p:pRg st="0" end="0"/>
                                            </p:txEl>
                                          </p:spTgt>
                                        </p:tgtEl>
                                        <p:attrNameLst>
                                          <p:attrName>style.visibility</p:attrName>
                                        </p:attrNameLst>
                                      </p:cBhvr>
                                      <p:to>
                                        <p:strVal val="hidden"/>
                                      </p:to>
                                    </p:set>
                                  </p:childTnLst>
                                </p:cTn>
                              </p:par>
                            </p:childTnLst>
                          </p:cTn>
                        </p:par>
                      </p:childTnLst>
                    </p:cTn>
                  </p:par>
                  <p:par>
                    <p:cTn id="69" fill="hold">
                      <p:stCondLst>
                        <p:cond delay="indefinite"/>
                      </p:stCondLst>
                      <p:childTnLst>
                        <p:par>
                          <p:cTn id="70" fill="hold">
                            <p:stCondLst>
                              <p:cond delay="0"/>
                            </p:stCondLst>
                            <p:childTnLst>
                              <p:par>
                                <p:cTn id="71" presetID="2" presetClass="entr" presetSubtype="9" fill="hold" nodeType="clickEffect">
                                  <p:stCondLst>
                                    <p:cond delay="0"/>
                                  </p:stCondLst>
                                  <p:childTnLst>
                                    <p:set>
                                      <p:cBhvr>
                                        <p:cTn id="72" dur="1" fill="hold">
                                          <p:stCondLst>
                                            <p:cond delay="0"/>
                                          </p:stCondLst>
                                        </p:cTn>
                                        <p:tgtEl>
                                          <p:spTgt spid="148"/>
                                        </p:tgtEl>
                                        <p:attrNameLst>
                                          <p:attrName>style.visibility</p:attrName>
                                        </p:attrNameLst>
                                      </p:cBhvr>
                                      <p:to>
                                        <p:strVal val="visible"/>
                                      </p:to>
                                    </p:set>
                                    <p:anim calcmode="lin" valueType="num">
                                      <p:cBhvr additive="repl">
                                        <p:cTn id="73" dur="500" fill="hold"/>
                                        <p:tgtEl>
                                          <p:spTgt spid="148"/>
                                        </p:tgtEl>
                                        <p:attrNameLst>
                                          <p:attrName>ppt_x</p:attrName>
                                        </p:attrNameLst>
                                      </p:cBhvr>
                                      <p:tavLst>
                                        <p:tav tm="0">
                                          <p:val>
                                            <p:strVal val="0-#ppt_w/2"/>
                                          </p:val>
                                        </p:tav>
                                        <p:tav tm="100000">
                                          <p:val>
                                            <p:strVal val="#ppt_x"/>
                                          </p:val>
                                        </p:tav>
                                      </p:tavLst>
                                    </p:anim>
                                    <p:anim calcmode="lin" valueType="num">
                                      <p:cBhvr additive="repl">
                                        <p:cTn id="74" dur="500" fill="hold"/>
                                        <p:tgtEl>
                                          <p:spTgt spid="148"/>
                                        </p:tgtEl>
                                        <p:attrNameLst>
                                          <p:attrName>ppt_y</p:attrName>
                                        </p:attrNameLst>
                                      </p:cBhvr>
                                      <p:tavLst>
                                        <p:tav tm="0">
                                          <p:val>
                                            <p:strVal val="0-#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6" fill="hold" nodeType="clickEffect">
                                  <p:stCondLst>
                                    <p:cond delay="0"/>
                                  </p:stCondLst>
                                  <p:childTnLst>
                                    <p:set>
                                      <p:cBhvr>
                                        <p:cTn id="78" dur="1" fill="hold">
                                          <p:stCondLst>
                                            <p:cond delay="0"/>
                                          </p:stCondLst>
                                        </p:cTn>
                                        <p:tgtEl>
                                          <p:spTgt spid="149"/>
                                        </p:tgtEl>
                                        <p:attrNameLst>
                                          <p:attrName>style.visibility</p:attrName>
                                        </p:attrNameLst>
                                      </p:cBhvr>
                                      <p:to>
                                        <p:strVal val="visible"/>
                                      </p:to>
                                    </p:set>
                                    <p:anim calcmode="lin" valueType="num">
                                      <p:cBhvr additive="repl">
                                        <p:cTn id="79" dur="500" fill="hold"/>
                                        <p:tgtEl>
                                          <p:spTgt spid="149"/>
                                        </p:tgtEl>
                                        <p:attrNameLst>
                                          <p:attrName>ppt_x</p:attrName>
                                        </p:attrNameLst>
                                      </p:cBhvr>
                                      <p:tavLst>
                                        <p:tav tm="0">
                                          <p:val>
                                            <p:strVal val="1+#ppt_w/2"/>
                                          </p:val>
                                        </p:tav>
                                        <p:tav tm="100000">
                                          <p:val>
                                            <p:strVal val="#ppt_x"/>
                                          </p:val>
                                        </p:tav>
                                      </p:tavLst>
                                    </p:anim>
                                    <p:anim calcmode="lin" valueType="num">
                                      <p:cBhvr additive="repl">
                                        <p:cTn id="80" dur="500" fill="hold"/>
                                        <p:tgtEl>
                                          <p:spTgt spid="149"/>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45" presetClass="exit" fill="hold" nodeType="clickEffect">
                                  <p:stCondLst>
                                    <p:cond delay="0"/>
                                  </p:stCondLst>
                                  <p:childTnLst>
                                    <p:animEffect transition="out" filter="fade">
                                      <p:cBhvr additive="repl">
                                        <p:cTn id="84" dur="2000"/>
                                        <p:tgtEl>
                                          <p:spTgt spid="148"/>
                                        </p:tgtEl>
                                      </p:cBhvr>
                                    </p:animEffect>
                                    <p:anim calcmode="lin" valueType="num">
                                      <p:cBhvr additive="repl">
                                        <p:cTn id="85" dur="2000"/>
                                        <p:tgtEl>
                                          <p:spTgt spid="148"/>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additive="repl">
                                        <p:cTn id="86" dur="2000"/>
                                        <p:tgtEl>
                                          <p:spTgt spid="148"/>
                                        </p:tgtEl>
                                        <p:attrNameLst>
                                          <p:attrName>ppt_h</p:attrName>
                                        </p:attrNameLst>
                                      </p:cBhvr>
                                      <p:tavLst>
                                        <p:tav tm="0">
                                          <p:val>
                                            <p:strVal val="#ppt_h"/>
                                          </p:val>
                                        </p:tav>
                                        <p:tav tm="100000">
                                          <p:val>
                                            <p:strVal val="#ppt_h"/>
                                          </p:val>
                                        </p:tav>
                                      </p:tavLst>
                                    </p:anim>
                                    <p:set>
                                      <p:cBhvr>
                                        <p:cTn id="87" dur="1" fill="hold">
                                          <p:stCondLst>
                                            <p:cond delay="1999"/>
                                          </p:stCondLst>
                                        </p:cTn>
                                        <p:tgtEl>
                                          <p:spTgt spid="14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 name="Picture 2"/>
          <p:cNvPicPr/>
          <p:nvPr/>
        </p:nvPicPr>
        <p:blipFill>
          <a:blip r:embed="rId2"/>
          <a:stretch/>
        </p:blipFill>
        <p:spPr>
          <a:xfrm>
            <a:off x="986760" y="235080"/>
            <a:ext cx="6339960" cy="4748760"/>
          </a:xfrm>
          <a:prstGeom prst="rect">
            <a:avLst/>
          </a:prstGeom>
          <a:ln>
            <a:noFill/>
          </a:ln>
        </p:spPr>
      </p:pic>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53"/>
                                        </p:tgtEl>
                                        <p:attrNameLst>
                                          <p:attrName>style.visibility</p:attrName>
                                        </p:attrNameLst>
                                      </p:cBhvr>
                                      <p:to>
                                        <p:strVal val="visible"/>
                                      </p:to>
                                    </p:set>
                                    <p:animEffect transition="in" filter="wipe(down)">
                                      <p:cBhvr additive="repl">
                                        <p:cTn id="7" dur="500"/>
                                        <p:tgtEl>
                                          <p:spTgt spid="153"/>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xit" fill="hold" nodeType="clickEffect">
                                  <p:stCondLst>
                                    <p:cond delay="0"/>
                                  </p:stCondLst>
                                  <p:childTnLst>
                                    <p:anim calcmode="lin" valueType="num">
                                      <p:cBhvr additive="repl">
                                        <p:cTn id="11" dur="1000"/>
                                        <p:tgtEl>
                                          <p:spTgt spid="153"/>
                                        </p:tgtEl>
                                        <p:attrNameLst>
                                          <p:attrName>ppt_w</p:attrName>
                                        </p:attrNameLst>
                                      </p:cBhvr>
                                      <p:tavLst>
                                        <p:tav tm="0">
                                          <p:val>
                                            <p:strVal val="#ppt_w"/>
                                          </p:val>
                                        </p:tav>
                                        <p:tav tm="100000">
                                          <p:val>
                                            <p:fltVal val="0"/>
                                          </p:val>
                                        </p:tav>
                                      </p:tavLst>
                                    </p:anim>
                                    <p:anim calcmode="lin" valueType="num">
                                      <p:cBhvr additive="repl">
                                        <p:cTn id="12" dur="1000"/>
                                        <p:tgtEl>
                                          <p:spTgt spid="153"/>
                                        </p:tgtEl>
                                        <p:attrNameLst>
                                          <p:attrName>ppt_h</p:attrName>
                                        </p:attrNameLst>
                                      </p:cBhvr>
                                      <p:tavLst>
                                        <p:tav tm="0">
                                          <p:val>
                                            <p:strVal val="#ppt_h"/>
                                          </p:val>
                                        </p:tav>
                                        <p:tav tm="100000">
                                          <p:val>
                                            <p:fltVal val="0"/>
                                          </p:val>
                                        </p:tav>
                                      </p:tavLst>
                                    </p:anim>
                                    <p:anim calcmode="lin" valueType="num">
                                      <p:cBhvr additive="repl">
                                        <p:cTn id="13" dur="1000"/>
                                        <p:tgtEl>
                                          <p:spTgt spid="153"/>
                                        </p:tgtEl>
                                        <p:attrNameLst>
                                          <p:attrName>r</p:attrName>
                                        </p:attrNameLst>
                                      </p:cBhvr>
                                      <p:tavLst>
                                        <p:tav tm="0">
                                          <p:val>
                                            <p:strVal val="0"/>
                                          </p:val>
                                        </p:tav>
                                        <p:tav tm="100000">
                                          <p:val>
                                            <p:strVal val="90"/>
                                          </p:val>
                                        </p:tav>
                                      </p:tavLst>
                                    </p:anim>
                                    <p:animEffect transition="out" filter="fade">
                                      <p:cBhvr additive="repl">
                                        <p:cTn id="14" dur="1000"/>
                                        <p:tgtEl>
                                          <p:spTgt spid="153"/>
                                        </p:tgtEl>
                                      </p:cBhvr>
                                    </p:animEffect>
                                    <p:set>
                                      <p:cBhvr>
                                        <p:cTn id="15" dur="1" fill="hold">
                                          <p:stCondLst>
                                            <p:cond delay="999"/>
                                          </p:stCondLst>
                                        </p:cTn>
                                        <p:tgtEl>
                                          <p:spTgt spid="15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 name="CustomShape 1"/>
          <p:cNvSpPr/>
          <p:nvPr/>
        </p:nvSpPr>
        <p:spPr>
          <a:xfrm>
            <a:off x="0" y="0"/>
            <a:ext cx="10080000" cy="1520928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800" b="1" u="sng" strike="noStrike" spc="-1">
                <a:solidFill>
                  <a:srgbClr val="000000"/>
                </a:solidFill>
                <a:uFillTx/>
                <a:latin typeface="Arial"/>
                <a:ea typeface="NSimSun"/>
              </a:rPr>
              <a:t>References:</a:t>
            </a:r>
            <a:endParaRPr lang="en-GB" sz="800" b="0" strike="noStrike" spc="-1">
              <a:latin typeface="Arial"/>
            </a:endParaRPr>
          </a:p>
          <a:p>
            <a:pPr>
              <a:lnSpc>
                <a:spcPct val="100000"/>
              </a:lnSpc>
            </a:pPr>
            <a:r>
              <a:rPr lang="en-GB" sz="800" b="1" strike="noStrike" spc="-1">
                <a:solidFill>
                  <a:srgbClr val="000000"/>
                </a:solidFill>
                <a:latin typeface="Arial"/>
                <a:ea typeface="NSimSun"/>
              </a:rPr>
              <a:t> </a:t>
            </a:r>
            <a:endParaRPr lang="en-GB" sz="800" b="0" strike="noStrike" spc="-1">
              <a:latin typeface="Arial"/>
            </a:endParaRPr>
          </a:p>
          <a:p>
            <a:pPr>
              <a:lnSpc>
                <a:spcPct val="100000"/>
              </a:lnSpc>
            </a:pPr>
            <a:r>
              <a:rPr lang="en-GB" sz="800" b="0" strike="noStrike" spc="-1">
                <a:solidFill>
                  <a:srgbClr val="000000"/>
                </a:solidFill>
                <a:latin typeface="Arial"/>
                <a:ea typeface="NSimSun"/>
              </a:rPr>
              <a:t>Adobe (2024) </a:t>
            </a:r>
            <a:r>
              <a:rPr lang="en-GB" sz="800" b="1" strike="noStrike" spc="-1">
                <a:solidFill>
                  <a:srgbClr val="000000"/>
                </a:solidFill>
                <a:latin typeface="Arial"/>
                <a:ea typeface="NSimSun"/>
              </a:rPr>
              <a:t>pestle analysis</a:t>
            </a:r>
            <a:r>
              <a:rPr lang="en-GB" sz="800" b="0" strike="noStrike" spc="-1">
                <a:solidFill>
                  <a:srgbClr val="000000"/>
                </a:solidFill>
                <a:latin typeface="Arial"/>
                <a:ea typeface="NSimSun"/>
              </a:rPr>
              <a:t> </a:t>
            </a:r>
            <a:r>
              <a:rPr lang="en-GB" sz="800" b="0" strike="noStrike" spc="-1">
                <a:solidFill>
                  <a:srgbClr val="000000"/>
                </a:solidFill>
                <a:latin typeface="Arial"/>
                <a:ea typeface="Times New Roman"/>
              </a:rPr>
              <a:t>. [Online] Available at:</a:t>
            </a:r>
            <a:r>
              <a:rPr lang="en-GB" sz="800" b="0" strike="noStrike" spc="-1">
                <a:solidFill>
                  <a:srgbClr val="000000"/>
                </a:solidFill>
                <a:latin typeface="Arial"/>
                <a:ea typeface="NSimSun"/>
              </a:rPr>
              <a:t> </a:t>
            </a:r>
            <a:r>
              <a:rPr lang="en-GB" sz="800" b="0" u="sng" strike="noStrike" spc="-1">
                <a:solidFill>
                  <a:srgbClr val="99CA3C"/>
                </a:solidFill>
                <a:uFill>
                  <a:solidFill>
                    <a:srgbClr val="000000"/>
                  </a:solidFill>
                </a:uFill>
                <a:latin typeface="Arial"/>
                <a:ea typeface="NSimSun"/>
                <a:hlinkClick r:id="rId2"/>
              </a:rPr>
              <a:t>Pestle Analysis Images – Browse 42,525 Stock Photos, Vectors, and Video | Adobe Stock</a:t>
            </a:r>
            <a:r>
              <a:rPr lang="en-GB" sz="800" b="0" strike="noStrike" spc="-1">
                <a:solidFill>
                  <a:srgbClr val="000000"/>
                </a:solidFill>
                <a:latin typeface="Arial"/>
                <a:ea typeface="Times New Roman"/>
              </a:rPr>
              <a:t> Accessed 14th January 2024</a:t>
            </a:r>
            <a:endParaRPr lang="en-GB" sz="800" b="0" strike="noStrike" spc="-1">
              <a:latin typeface="Arial"/>
            </a:endParaRPr>
          </a:p>
          <a:p>
            <a:pPr>
              <a:lnSpc>
                <a:spcPct val="150000"/>
              </a:lnSpc>
            </a:pPr>
            <a:r>
              <a:rPr lang="en-GB" sz="800" b="0" strike="noStrike" spc="-1">
                <a:solidFill>
                  <a:srgbClr val="000000"/>
                </a:solidFill>
                <a:latin typeface="Arial"/>
                <a:ea typeface="NSimSun"/>
              </a:rPr>
              <a:t> </a:t>
            </a:r>
            <a:endParaRPr lang="en-GB" sz="800" b="0" strike="noStrike" spc="-1">
              <a:latin typeface="Arial"/>
            </a:endParaRPr>
          </a:p>
          <a:p>
            <a:pPr>
              <a:lnSpc>
                <a:spcPct val="150000"/>
              </a:lnSpc>
            </a:pPr>
            <a:r>
              <a:rPr lang="en-GB" sz="800" b="0" strike="noStrike" spc="-1">
                <a:solidFill>
                  <a:srgbClr val="000000"/>
                </a:solidFill>
                <a:latin typeface="Arial"/>
                <a:ea typeface="NSimSun"/>
              </a:rPr>
              <a:t>Accodia. C, (2022).  ‘The Routledge handbook of business events’ United Kingdom: Taylor and Francis.</a:t>
            </a:r>
            <a:endParaRPr lang="en-GB" sz="800" b="0" strike="noStrike" spc="-1">
              <a:latin typeface="Arial"/>
            </a:endParaRPr>
          </a:p>
          <a:p>
            <a:pPr>
              <a:lnSpc>
                <a:spcPct val="100000"/>
              </a:lnSpc>
            </a:pPr>
            <a:r>
              <a:rPr lang="en-GB" sz="800" b="0" strike="noStrike" spc="-1">
                <a:solidFill>
                  <a:srgbClr val="000000"/>
                </a:solidFill>
                <a:latin typeface="Arial"/>
                <a:ea typeface="NSimSun"/>
              </a:rPr>
              <a:t> </a:t>
            </a:r>
            <a:endParaRPr lang="en-GB" sz="800" b="0" strike="noStrike" spc="-1">
              <a:latin typeface="Arial"/>
            </a:endParaRPr>
          </a:p>
          <a:p>
            <a:pPr>
              <a:lnSpc>
                <a:spcPct val="150000"/>
              </a:lnSpc>
            </a:pPr>
            <a:r>
              <a:rPr lang="en-GB" sz="800" b="0" strike="noStrike" spc="-1">
                <a:solidFill>
                  <a:srgbClr val="000000"/>
                </a:solidFill>
                <a:latin typeface="Arial"/>
                <a:ea typeface="Times New Roman"/>
              </a:rPr>
              <a:t>Allied Market Research (2024</a:t>
            </a:r>
            <a:r>
              <a:rPr lang="en-GB" sz="800" b="0" i="1" strike="noStrike" spc="-1">
                <a:solidFill>
                  <a:srgbClr val="000000"/>
                </a:solidFill>
                <a:latin typeface="Arial"/>
                <a:ea typeface="Times New Roman"/>
              </a:rPr>
              <a:t>). Events Industry Size, Share &amp; Statistics Growth Forecast, 2028</a:t>
            </a:r>
            <a:r>
              <a:rPr lang="en-GB" sz="800" b="0" strike="noStrike" spc="-1">
                <a:solidFill>
                  <a:srgbClr val="000000"/>
                </a:solidFill>
                <a:latin typeface="Arial"/>
                <a:ea typeface="Times New Roman"/>
              </a:rPr>
              <a:t>. [Online] </a:t>
            </a:r>
            <a:r>
              <a:rPr lang="en-GB" sz="800" b="0" u="sng" strike="noStrike" spc="-1">
                <a:solidFill>
                  <a:srgbClr val="99CA3C"/>
                </a:solidFill>
                <a:uFill>
                  <a:solidFill>
                    <a:srgbClr val="000000"/>
                  </a:solidFill>
                </a:uFill>
                <a:latin typeface="Arial"/>
                <a:ea typeface="Times New Roman"/>
                <a:hlinkClick r:id="rId3"/>
              </a:rPr>
              <a:t>www.alliedmarketresearch.com</a:t>
            </a:r>
            <a:r>
              <a:rPr lang="en-GB" sz="800" b="0" strike="noStrike" spc="-1">
                <a:solidFill>
                  <a:srgbClr val="000000"/>
                </a:solidFill>
                <a:latin typeface="Arial"/>
                <a:ea typeface="Times New Roman"/>
              </a:rPr>
              <a:t> Accessed 14th January 2024</a:t>
            </a:r>
            <a:endParaRPr lang="en-GB" sz="800" b="0" strike="noStrike" spc="-1">
              <a:latin typeface="Arial"/>
            </a:endParaRPr>
          </a:p>
          <a:p>
            <a:pPr>
              <a:lnSpc>
                <a:spcPct val="150000"/>
              </a:lnSpc>
            </a:pPr>
            <a:r>
              <a:rPr lang="en-GB" sz="800" b="0" strike="noStrike" spc="-1">
                <a:solidFill>
                  <a:srgbClr val="000000"/>
                </a:solidFill>
                <a:latin typeface="Arial"/>
                <a:ea typeface="Times New Roman"/>
              </a:rPr>
              <a:t> </a:t>
            </a:r>
            <a:r>
              <a:rPr lang="en-GB" sz="800" b="0" strike="noStrike" spc="-1">
                <a:solidFill>
                  <a:srgbClr val="000000"/>
                </a:solidFill>
                <a:latin typeface="Arial"/>
                <a:ea typeface="NSimSun"/>
              </a:rPr>
              <a:t>Amazon.com (2024) </a:t>
            </a:r>
            <a:r>
              <a:rPr lang="en-GB" sz="800" b="0" i="1" strike="noStrike" spc="-1">
                <a:solidFill>
                  <a:srgbClr val="000000"/>
                </a:solidFill>
                <a:latin typeface="Arial"/>
                <a:ea typeface="NSimSun"/>
              </a:rPr>
              <a:t>Restaurant Order Pad with duplicate Sheet. </a:t>
            </a:r>
            <a:r>
              <a:rPr lang="en-GB" sz="800" b="0" u="sng" strike="noStrike" spc="-1">
                <a:solidFill>
                  <a:srgbClr val="99CA3C"/>
                </a:solidFill>
                <a:uFill>
                  <a:solidFill>
                    <a:srgbClr val="000000"/>
                  </a:solidFill>
                </a:uFill>
                <a:latin typeface="Arial"/>
                <a:ea typeface="NSimSun"/>
                <a:hlinkClick r:id="rId4"/>
              </a:rPr>
              <a:t>am</a:t>
            </a:r>
            <a:r>
              <a:rPr lang="en-GB" sz="800" b="0" i="1" u="sng" strike="noStrike" spc="-1">
                <a:solidFill>
                  <a:srgbClr val="99CA3C"/>
                </a:solidFill>
                <a:uFill>
                  <a:solidFill>
                    <a:srgbClr val="000000"/>
                  </a:solidFill>
                </a:uFill>
                <a:latin typeface="Arial"/>
                <a:ea typeface="NSimSun"/>
                <a:hlinkClick r:id="rId4"/>
              </a:rPr>
              <a:t>[</a:t>
            </a:r>
            <a:r>
              <a:rPr lang="en-GB" sz="800" b="0" u="sng" strike="noStrike" spc="-1">
                <a:solidFill>
                  <a:srgbClr val="99CA3C"/>
                </a:solidFill>
                <a:uFill>
                  <a:solidFill>
                    <a:srgbClr val="000000"/>
                  </a:solidFill>
                </a:uFill>
                <a:latin typeface="Arial"/>
                <a:ea typeface="NSimSun"/>
                <a:hlinkClick r:id="rId4"/>
              </a:rPr>
              <a:t>Online] Available at: https://www.azon.co.uk/Restaurant-Order-Pad-Duplicate-Sheet/dp/B01M2VQPHF/ref</a:t>
            </a:r>
            <a:r>
              <a:rPr lang="en-GB" sz="800" b="0" u="sng" strike="noStrike" spc="-1">
                <a:solidFill>
                  <a:srgbClr val="99CA3C"/>
                </a:solidFill>
                <a:uFill>
                  <a:solidFill>
                    <a:srgbClr val="000000"/>
                  </a:solidFill>
                </a:uFill>
                <a:latin typeface="Arial"/>
                <a:ea typeface="NSimSun"/>
                <a:hlinkClick r:id="rId5"/>
              </a:rPr>
              <a:t>=</a:t>
            </a:r>
            <a:endParaRPr lang="en-GB" sz="800" b="0" strike="noStrike" spc="-1">
              <a:latin typeface="Arial"/>
            </a:endParaRPr>
          </a:p>
          <a:p>
            <a:pPr marL="457200">
              <a:lnSpc>
                <a:spcPct val="100000"/>
              </a:lnSpc>
              <a:spcAft>
                <a:spcPts val="799"/>
              </a:spcAft>
            </a:pPr>
            <a:r>
              <a:rPr lang="en-GB" sz="800" b="0" strike="noStrike" spc="-1">
                <a:solidFill>
                  <a:srgbClr val="000000"/>
                </a:solidFill>
                <a:latin typeface="Arial"/>
                <a:ea typeface="NSimSun"/>
              </a:rPr>
              <a:t>(Accessed 26</a:t>
            </a:r>
            <a:r>
              <a:rPr lang="en-GB" sz="800" b="0" strike="noStrike" spc="-1" baseline="30000">
                <a:solidFill>
                  <a:srgbClr val="000000"/>
                </a:solidFill>
                <a:latin typeface="Arial"/>
                <a:ea typeface="NSimSun"/>
              </a:rPr>
              <a:t>th</a:t>
            </a:r>
            <a:r>
              <a:rPr lang="en-GB" sz="800" b="0" strike="noStrike" spc="-1">
                <a:solidFill>
                  <a:srgbClr val="000000"/>
                </a:solidFill>
                <a:latin typeface="Arial"/>
                <a:ea typeface="NSimSun"/>
              </a:rPr>
              <a:t> January 2024)</a:t>
            </a:r>
            <a:endParaRPr lang="en-GB" sz="800" b="0" strike="noStrike" spc="-1">
              <a:latin typeface="Arial"/>
            </a:endParaRPr>
          </a:p>
          <a:p>
            <a:pPr marL="457200">
              <a:lnSpc>
                <a:spcPct val="150000"/>
              </a:lnSpc>
            </a:pPr>
            <a:r>
              <a:rPr lang="en-GB" sz="800" b="0" strike="noStrike" spc="-1">
                <a:solidFill>
                  <a:srgbClr val="000000"/>
                </a:solidFill>
                <a:latin typeface="Arial"/>
                <a:ea typeface="NSimSun"/>
              </a:rPr>
              <a:t> Asda, (2024) </a:t>
            </a:r>
            <a:r>
              <a:rPr lang="en-GB" sz="800" b="0" i="1" strike="noStrike" spc="-1">
                <a:solidFill>
                  <a:srgbClr val="000000"/>
                </a:solidFill>
                <a:latin typeface="Arial"/>
                <a:ea typeface="NSimSun"/>
              </a:rPr>
              <a:t>Asda ballpoint pens. [</a:t>
            </a:r>
            <a:r>
              <a:rPr lang="en-GB" sz="800" b="0" strike="noStrike" spc="-1">
                <a:solidFill>
                  <a:srgbClr val="000000"/>
                </a:solidFill>
                <a:latin typeface="Arial"/>
                <a:ea typeface="NSimSun"/>
              </a:rPr>
              <a:t>Online] Available at:</a:t>
            </a:r>
            <a:r>
              <a:rPr lang="en-GB" sz="800" b="0" u="sng" strike="noStrike" spc="-1">
                <a:solidFill>
                  <a:srgbClr val="000000"/>
                </a:solidFill>
                <a:uFill>
                  <a:solidFill>
                    <a:srgbClr val="000000"/>
                  </a:solidFill>
                </a:uFill>
                <a:latin typeface="Arial"/>
                <a:ea typeface="NSimSun"/>
              </a:rPr>
              <a:t> </a:t>
            </a:r>
            <a:r>
              <a:rPr lang="en-GB" sz="800" b="0" u="sng" strike="noStrike" spc="-1">
                <a:solidFill>
                  <a:srgbClr val="99CA3C"/>
                </a:solidFill>
                <a:uFill>
                  <a:solidFill>
                    <a:srgbClr val="000000"/>
                  </a:solidFill>
                </a:uFill>
                <a:latin typeface="Arial"/>
                <a:ea typeface="NSimSun"/>
                <a:hlinkClick r:id="rId6"/>
              </a:rPr>
              <a:t>https://groceries.asda.com/product/pens/asda-ballopoint-pens</a:t>
            </a:r>
            <a:r>
              <a:rPr lang="en-GB" sz="800" b="0" u="sng" strike="noStrike" spc="-1">
                <a:solidFill>
                  <a:srgbClr val="000000"/>
                </a:solidFill>
                <a:uFill>
                  <a:solidFill>
                    <a:srgbClr val="000000"/>
                  </a:solidFill>
                </a:uFill>
                <a:latin typeface="Arial"/>
                <a:ea typeface="NSimSun"/>
              </a:rPr>
              <a:t> (Accessed 26</a:t>
            </a:r>
            <a:r>
              <a:rPr lang="en-GB" sz="800" b="0" u="sng" strike="noStrike" spc="-1" baseline="30000">
                <a:solidFill>
                  <a:srgbClr val="000000"/>
                </a:solidFill>
                <a:uFill>
                  <a:solidFill>
                    <a:srgbClr val="000000"/>
                  </a:solidFill>
                </a:uFill>
                <a:latin typeface="Arial"/>
                <a:ea typeface="NSimSun"/>
              </a:rPr>
              <a:t>th</a:t>
            </a:r>
            <a:r>
              <a:rPr lang="en-GB" sz="800" b="0" u="sng" strike="noStrike" spc="-1">
                <a:solidFill>
                  <a:srgbClr val="000000"/>
                </a:solidFill>
                <a:uFill>
                  <a:solidFill>
                    <a:srgbClr val="000000"/>
                  </a:solidFill>
                </a:uFill>
                <a:latin typeface="Arial"/>
                <a:ea typeface="NSimSun"/>
              </a:rPr>
              <a:t> January 2024)</a:t>
            </a:r>
            <a:endParaRPr lang="en-GB" sz="800" b="0" strike="noStrike" spc="-1">
              <a:latin typeface="Arial"/>
            </a:endParaRPr>
          </a:p>
          <a:p>
            <a:pPr marL="457200">
              <a:lnSpc>
                <a:spcPct val="100000"/>
              </a:lnSpc>
              <a:spcAft>
                <a:spcPts val="799"/>
              </a:spcAft>
            </a:pPr>
            <a:r>
              <a:rPr lang="en-GB" sz="800" b="0" strike="noStrike" spc="-1">
                <a:solidFill>
                  <a:srgbClr val="000000"/>
                </a:solidFill>
                <a:latin typeface="Arial"/>
                <a:ea typeface="NSimSun"/>
              </a:rPr>
              <a:t> </a:t>
            </a:r>
            <a:endParaRPr lang="en-GB" sz="800" b="0" strike="noStrike" spc="-1">
              <a:latin typeface="Arial"/>
            </a:endParaRPr>
          </a:p>
          <a:p>
            <a:pPr marL="457200">
              <a:lnSpc>
                <a:spcPct val="100000"/>
              </a:lnSpc>
            </a:pPr>
            <a:r>
              <a:rPr lang="en-GB" sz="800" b="0" strike="noStrike" spc="-1">
                <a:solidFill>
                  <a:srgbClr val="000000"/>
                </a:solidFill>
                <a:latin typeface="Arial"/>
                <a:ea typeface="Courier New"/>
              </a:rPr>
              <a:t>Banana print, (2024) </a:t>
            </a:r>
            <a:r>
              <a:rPr lang="en-GB" sz="800" b="0" i="1" strike="noStrike" spc="-1">
                <a:solidFill>
                  <a:srgbClr val="000000"/>
                </a:solidFill>
                <a:latin typeface="Arial"/>
                <a:ea typeface="Courier New"/>
              </a:rPr>
              <a:t>Leaflets- Flyers. </a:t>
            </a:r>
            <a:r>
              <a:rPr lang="en-GB" sz="800" b="0" strike="noStrike" spc="-1">
                <a:solidFill>
                  <a:srgbClr val="000000"/>
                </a:solidFill>
                <a:latin typeface="Arial"/>
                <a:ea typeface="Courier New"/>
              </a:rPr>
              <a:t>[Online]</a:t>
            </a:r>
            <a:r>
              <a:rPr lang="en-GB" sz="800" b="0" i="1" strike="noStrike" spc="-1">
                <a:solidFill>
                  <a:srgbClr val="000000"/>
                </a:solidFill>
                <a:latin typeface="Arial"/>
                <a:ea typeface="Courier New"/>
              </a:rPr>
              <a:t> </a:t>
            </a:r>
            <a:r>
              <a:rPr lang="en-GB" sz="800" b="0" strike="noStrike" spc="-1">
                <a:solidFill>
                  <a:srgbClr val="000000"/>
                </a:solidFill>
                <a:latin typeface="Arial"/>
                <a:ea typeface="Courier New"/>
              </a:rPr>
              <a:t>Available at:</a:t>
            </a:r>
            <a:r>
              <a:rPr lang="en-GB" sz="800" b="0" u="sng" strike="noStrike" spc="-1">
                <a:solidFill>
                  <a:srgbClr val="000000"/>
                </a:solidFill>
                <a:uFill>
                  <a:solidFill>
                    <a:srgbClr val="000000"/>
                  </a:solidFill>
                </a:uFill>
                <a:latin typeface="Arial"/>
                <a:ea typeface="Courier New"/>
              </a:rPr>
              <a:t> </a:t>
            </a:r>
            <a:r>
              <a:rPr lang="en-GB" sz="800" b="0" u="sng" strike="noStrike" spc="-1">
                <a:solidFill>
                  <a:srgbClr val="99CA3C"/>
                </a:solidFill>
                <a:uFill>
                  <a:solidFill>
                    <a:srgbClr val="000000"/>
                  </a:solidFill>
                </a:uFill>
                <a:latin typeface="Arial"/>
                <a:ea typeface="Courier New"/>
                <a:hlinkClick r:id="rId7"/>
              </a:rPr>
              <a:t>https://www.banana-print.co.uk/leaflets-flyers/</a:t>
            </a:r>
            <a:r>
              <a:rPr lang="en-GB" sz="800" b="0" u="sng" strike="noStrike" spc="-1">
                <a:solidFill>
                  <a:srgbClr val="000000"/>
                </a:solidFill>
                <a:uFill>
                  <a:solidFill>
                    <a:srgbClr val="000000"/>
                  </a:solidFill>
                </a:uFill>
                <a:latin typeface="Arial"/>
                <a:ea typeface="Courier New"/>
              </a:rPr>
              <a:t> (Accessed 26</a:t>
            </a:r>
            <a:r>
              <a:rPr lang="en-GB" sz="800" b="0" u="sng" strike="noStrike" spc="-1" baseline="30000">
                <a:solidFill>
                  <a:srgbClr val="000000"/>
                </a:solidFill>
                <a:uFill>
                  <a:solidFill>
                    <a:srgbClr val="000000"/>
                  </a:solidFill>
                </a:uFill>
                <a:latin typeface="Arial"/>
                <a:ea typeface="Courier New"/>
              </a:rPr>
              <a:t>TH</a:t>
            </a:r>
            <a:r>
              <a:rPr lang="en-GB" sz="800" b="0" u="sng" strike="noStrike" spc="-1">
                <a:solidFill>
                  <a:srgbClr val="000000"/>
                </a:solidFill>
                <a:uFill>
                  <a:solidFill>
                    <a:srgbClr val="000000"/>
                  </a:solidFill>
                </a:uFill>
                <a:latin typeface="Arial"/>
                <a:ea typeface="Courier New"/>
              </a:rPr>
              <a:t> January 2024)</a:t>
            </a:r>
            <a:endParaRPr lang="en-GB" sz="800" b="0" strike="noStrike" spc="-1">
              <a:latin typeface="Arial"/>
            </a:endParaRPr>
          </a:p>
          <a:p>
            <a:pPr marL="457200">
              <a:lnSpc>
                <a:spcPct val="100000"/>
              </a:lnSpc>
            </a:pPr>
            <a:r>
              <a:rPr lang="en-GB" sz="800" b="0" strike="noStrike" spc="-1">
                <a:solidFill>
                  <a:srgbClr val="000000"/>
                </a:solidFill>
                <a:latin typeface="Arial"/>
                <a:ea typeface="Courier New"/>
              </a:rPr>
              <a:t> </a:t>
            </a:r>
            <a:endParaRPr lang="en-GB" sz="800" b="0" strike="noStrike" spc="-1">
              <a:latin typeface="Arial"/>
            </a:endParaRPr>
          </a:p>
          <a:p>
            <a:pPr marL="457200">
              <a:lnSpc>
                <a:spcPct val="150000"/>
              </a:lnSpc>
            </a:pPr>
            <a:r>
              <a:rPr lang="en-GB" sz="800" b="0" strike="noStrike" spc="-1">
                <a:solidFill>
                  <a:srgbClr val="000000"/>
                </a:solidFill>
                <a:latin typeface="Arial"/>
                <a:ea typeface="Times New Roman"/>
              </a:rPr>
              <a:t>Barringer, B. R., &amp; Ireland, R, D. (2008) Entrepreneurship: Successfully launching new ventures ( 3</a:t>
            </a:r>
            <a:r>
              <a:rPr lang="en-GB" sz="800" b="0" strike="noStrike" spc="-1" baseline="30000">
                <a:solidFill>
                  <a:srgbClr val="000000"/>
                </a:solidFill>
                <a:latin typeface="Arial"/>
                <a:ea typeface="Times New Roman"/>
              </a:rPr>
              <a:t>RD</a:t>
            </a:r>
            <a:r>
              <a:rPr lang="en-GB" sz="800" b="0" strike="noStrike" spc="-1">
                <a:solidFill>
                  <a:srgbClr val="000000"/>
                </a:solidFill>
                <a:latin typeface="Arial"/>
                <a:ea typeface="Times New Roman"/>
              </a:rPr>
              <a:t> Ed.). Upper Saddle River, NJ: Pearson Prentice Hall.</a:t>
            </a:r>
            <a:endParaRPr lang="en-GB" sz="800" b="0" strike="noStrike" spc="-1">
              <a:latin typeface="Arial"/>
            </a:endParaRPr>
          </a:p>
          <a:p>
            <a:pPr marL="457200">
              <a:lnSpc>
                <a:spcPct val="100000"/>
              </a:lnSpc>
            </a:pPr>
            <a:r>
              <a:rPr lang="en-GB" sz="800" b="0" strike="noStrike" spc="-1">
                <a:solidFill>
                  <a:srgbClr val="000000"/>
                </a:solidFill>
                <a:latin typeface="Arial"/>
                <a:ea typeface="Courier New"/>
              </a:rPr>
              <a:t> </a:t>
            </a:r>
            <a:endParaRPr lang="en-GB" sz="800" b="0" strike="noStrike" spc="-1">
              <a:latin typeface="Arial"/>
            </a:endParaRPr>
          </a:p>
          <a:p>
            <a:pPr marL="457200">
              <a:lnSpc>
                <a:spcPct val="100000"/>
              </a:lnSpc>
            </a:pPr>
            <a:r>
              <a:rPr lang="en-GB" sz="800" b="0" strike="noStrike" spc="-1">
                <a:solidFill>
                  <a:srgbClr val="000000"/>
                </a:solidFill>
                <a:latin typeface="Arial"/>
                <a:ea typeface="Courier New"/>
              </a:rPr>
              <a:t>Bark.com (2024)  how much does social media</a:t>
            </a:r>
            <a:r>
              <a:rPr lang="en-GB" sz="800" b="0" u="sng" strike="noStrike" spc="-1">
                <a:solidFill>
                  <a:srgbClr val="000000"/>
                </a:solidFill>
                <a:uFill>
                  <a:solidFill>
                    <a:srgbClr val="000000"/>
                  </a:solidFill>
                </a:uFill>
                <a:latin typeface="Arial"/>
                <a:ea typeface="Courier New"/>
              </a:rPr>
              <a:t> </a:t>
            </a:r>
            <a:r>
              <a:rPr lang="en-GB" sz="800" b="0" strike="noStrike" spc="-1">
                <a:solidFill>
                  <a:srgbClr val="000000"/>
                </a:solidFill>
                <a:latin typeface="Arial"/>
                <a:ea typeface="Courier New"/>
              </a:rPr>
              <a:t>marketing cost? 2023 [online] available at: </a:t>
            </a:r>
            <a:r>
              <a:rPr lang="en-GB" sz="800" b="0" u="sng" strike="noStrike" spc="-1">
                <a:solidFill>
                  <a:srgbClr val="99CA3C"/>
                </a:solidFill>
                <a:uFill>
                  <a:solidFill>
                    <a:srgbClr val="000000"/>
                  </a:solidFill>
                </a:uFill>
                <a:latin typeface="Arial"/>
                <a:ea typeface="Courier New"/>
                <a:hlinkClick r:id="rId8"/>
              </a:rPr>
              <a:t>https://www.bark,com/en/gb/socail-media-marketying/-price-guide/</a:t>
            </a:r>
            <a:r>
              <a:rPr lang="en-GB" sz="800" b="0" u="sng" strike="noStrike" spc="-1">
                <a:solidFill>
                  <a:srgbClr val="000000"/>
                </a:solidFill>
                <a:uFill>
                  <a:solidFill>
                    <a:srgbClr val="000000"/>
                  </a:solidFill>
                </a:uFill>
                <a:latin typeface="Arial"/>
                <a:ea typeface="Courier New"/>
              </a:rPr>
              <a:t> Accessed 26</a:t>
            </a:r>
            <a:r>
              <a:rPr lang="en-GB" sz="800" b="0" u="sng" strike="noStrike" spc="-1" baseline="30000">
                <a:solidFill>
                  <a:srgbClr val="000000"/>
                </a:solidFill>
                <a:uFill>
                  <a:solidFill>
                    <a:srgbClr val="000000"/>
                  </a:solidFill>
                </a:uFill>
                <a:latin typeface="Arial"/>
                <a:ea typeface="Courier New"/>
              </a:rPr>
              <a:t>TH</a:t>
            </a:r>
            <a:r>
              <a:rPr lang="en-GB" sz="800" b="0" u="sng" strike="noStrike" spc="-1">
                <a:solidFill>
                  <a:srgbClr val="000000"/>
                </a:solidFill>
                <a:uFill>
                  <a:solidFill>
                    <a:srgbClr val="000000"/>
                  </a:solidFill>
                </a:uFill>
                <a:latin typeface="Arial"/>
                <a:ea typeface="Courier New"/>
              </a:rPr>
              <a:t> January 2024)</a:t>
            </a:r>
            <a:endParaRPr lang="en-GB" sz="800" b="0" strike="noStrike" spc="-1">
              <a:latin typeface="Arial"/>
            </a:endParaRPr>
          </a:p>
          <a:p>
            <a:pPr marL="457200">
              <a:lnSpc>
                <a:spcPct val="100000"/>
              </a:lnSpc>
            </a:pPr>
            <a:r>
              <a:rPr lang="en-GB" sz="800" b="0" strike="noStrike" spc="-1">
                <a:solidFill>
                  <a:srgbClr val="000000"/>
                </a:solidFill>
                <a:latin typeface="Arial"/>
                <a:ea typeface="NSimSun"/>
              </a:rPr>
              <a:t> </a:t>
            </a:r>
            <a:endParaRPr lang="en-GB" sz="800" b="0" strike="noStrike" spc="-1">
              <a:latin typeface="Arial"/>
            </a:endParaRPr>
          </a:p>
          <a:p>
            <a:pPr marL="457200">
              <a:lnSpc>
                <a:spcPct val="100000"/>
              </a:lnSpc>
            </a:pPr>
            <a:r>
              <a:rPr lang="en-GB" sz="800" b="0" strike="noStrike" spc="-1">
                <a:solidFill>
                  <a:srgbClr val="000000"/>
                </a:solidFill>
                <a:latin typeface="Arial"/>
                <a:ea typeface="NSimSun"/>
              </a:rPr>
              <a:t>Better up, (2024) Goal-setting theory: Why it’s important, and how to use it at work </a:t>
            </a:r>
            <a:r>
              <a:rPr lang="en-GB" sz="800" b="0" i="1" strike="noStrike" spc="-1">
                <a:solidFill>
                  <a:srgbClr val="000000"/>
                </a:solidFill>
                <a:latin typeface="Arial"/>
                <a:ea typeface="NSimSun"/>
              </a:rPr>
              <a:t>[</a:t>
            </a:r>
            <a:r>
              <a:rPr lang="en-GB" sz="800" b="0" strike="noStrike" spc="-1">
                <a:solidFill>
                  <a:srgbClr val="000000"/>
                </a:solidFill>
                <a:latin typeface="Arial"/>
                <a:ea typeface="NSimSun"/>
              </a:rPr>
              <a:t>Online] Available at:</a:t>
            </a:r>
            <a:r>
              <a:rPr lang="en-GB" sz="800" b="0" u="sng" strike="noStrike" spc="-1">
                <a:solidFill>
                  <a:srgbClr val="000000"/>
                </a:solidFill>
                <a:uFill>
                  <a:solidFill>
                    <a:srgbClr val="000000"/>
                  </a:solidFill>
                </a:uFill>
                <a:latin typeface="Arial"/>
                <a:ea typeface="NSimSun"/>
              </a:rPr>
              <a:t> </a:t>
            </a:r>
            <a:r>
              <a:rPr lang="en-GB" sz="800" b="0" u="sng" strike="noStrike" spc="-1">
                <a:solidFill>
                  <a:srgbClr val="99CA3C"/>
                </a:solidFill>
                <a:uFill>
                  <a:solidFill>
                    <a:srgbClr val="000000"/>
                  </a:solidFill>
                </a:uFill>
                <a:latin typeface="Arial"/>
                <a:ea typeface="NSimSun"/>
                <a:hlinkClick r:id="rId4"/>
              </a:rPr>
              <a:t>https://www.</a:t>
            </a:r>
            <a:r>
              <a:rPr lang="en-GB" sz="800" b="0" u="sng" strike="noStrike" spc="-1">
                <a:solidFill>
                  <a:srgbClr val="000000"/>
                </a:solidFill>
                <a:uFill>
                  <a:solidFill>
                    <a:srgbClr val="000000"/>
                  </a:solidFill>
                </a:uFill>
                <a:latin typeface="Arial"/>
                <a:ea typeface="NSimSun"/>
              </a:rPr>
              <a:t>.betterup.com/blog/goal-setting-theory (Accessed 26</a:t>
            </a:r>
            <a:r>
              <a:rPr lang="en-GB" sz="800" b="0" u="sng" strike="noStrike" spc="-1" baseline="30000">
                <a:solidFill>
                  <a:srgbClr val="000000"/>
                </a:solidFill>
                <a:uFill>
                  <a:solidFill>
                    <a:srgbClr val="000000"/>
                  </a:solidFill>
                </a:uFill>
                <a:latin typeface="Arial"/>
                <a:ea typeface="NSimSun"/>
              </a:rPr>
              <a:t>th</a:t>
            </a:r>
            <a:r>
              <a:rPr lang="en-GB" sz="800" b="0" u="sng" strike="noStrike" spc="-1">
                <a:solidFill>
                  <a:srgbClr val="000000"/>
                </a:solidFill>
                <a:uFill>
                  <a:solidFill>
                    <a:srgbClr val="000000"/>
                  </a:solidFill>
                </a:uFill>
                <a:latin typeface="Arial"/>
                <a:ea typeface="NSimSun"/>
              </a:rPr>
              <a:t> January 2024)</a:t>
            </a:r>
            <a:endParaRPr lang="en-GB" sz="800" b="0" strike="noStrike" spc="-1">
              <a:latin typeface="Arial"/>
            </a:endParaRPr>
          </a:p>
          <a:p>
            <a:pPr marL="457200">
              <a:lnSpc>
                <a:spcPct val="100000"/>
              </a:lnSpc>
            </a:pPr>
            <a:r>
              <a:rPr lang="en-GB" sz="800" b="1" strike="noStrike" spc="-1">
                <a:solidFill>
                  <a:srgbClr val="000000"/>
                </a:solidFill>
                <a:latin typeface="Arial"/>
                <a:ea typeface="Courier New"/>
              </a:rPr>
              <a:t> </a:t>
            </a:r>
            <a:endParaRPr lang="en-GB" sz="800" b="0" strike="noStrike" spc="-1">
              <a:latin typeface="Arial"/>
            </a:endParaRPr>
          </a:p>
          <a:p>
            <a:pPr marL="457200">
              <a:lnSpc>
                <a:spcPct val="150000"/>
              </a:lnSpc>
            </a:pPr>
            <a:r>
              <a:rPr lang="en-GB" sz="800" b="0" strike="noStrike" spc="-1">
                <a:solidFill>
                  <a:srgbClr val="000000"/>
                </a:solidFill>
                <a:latin typeface="Arial"/>
                <a:ea typeface="NSimSun"/>
              </a:rPr>
              <a:t>BMA house.org (2024). </a:t>
            </a:r>
            <a:r>
              <a:rPr lang="en-GB" sz="800" b="0" i="1" strike="noStrike" spc="-1">
                <a:solidFill>
                  <a:srgbClr val="000000"/>
                </a:solidFill>
                <a:latin typeface="Arial"/>
                <a:ea typeface="NSimSun"/>
              </a:rPr>
              <a:t>BMA House London</a:t>
            </a:r>
            <a:r>
              <a:rPr lang="en-GB" sz="800" b="0" strike="noStrike" spc="-1">
                <a:solidFill>
                  <a:srgbClr val="000000"/>
                </a:solidFill>
                <a:latin typeface="Arial"/>
                <a:ea typeface="NSimSun"/>
              </a:rPr>
              <a:t> </a:t>
            </a:r>
            <a:r>
              <a:rPr lang="en-GB" sz="800" b="0" i="1" strike="noStrike" spc="-1">
                <a:solidFill>
                  <a:srgbClr val="000000"/>
                </a:solidFill>
                <a:latin typeface="Arial"/>
                <a:ea typeface="Times New Roman"/>
              </a:rPr>
              <a:t>[</a:t>
            </a:r>
            <a:r>
              <a:rPr lang="en-GB" sz="800" b="0" strike="noStrike" spc="-1">
                <a:solidFill>
                  <a:srgbClr val="000000"/>
                </a:solidFill>
                <a:latin typeface="Arial"/>
                <a:ea typeface="Times New Roman"/>
              </a:rPr>
              <a:t>online] Available at: </a:t>
            </a:r>
            <a:r>
              <a:rPr lang="en-GB" sz="800" b="0" u="sng" strike="noStrike" spc="-1">
                <a:solidFill>
                  <a:srgbClr val="99CA3C"/>
                </a:solidFill>
                <a:uFill>
                  <a:solidFill>
                    <a:srgbClr val="000000"/>
                  </a:solidFill>
                </a:uFill>
                <a:latin typeface="Arial"/>
                <a:ea typeface="Times New Roman"/>
                <a:hlinkClick r:id="rId9"/>
              </a:rPr>
              <a:t>https://www.bmahouse.org.uk/meet-the-team/</a:t>
            </a:r>
            <a:r>
              <a:rPr lang="en-GB" sz="800" b="0" strike="noStrike" spc="-1">
                <a:solidFill>
                  <a:srgbClr val="000000"/>
                </a:solidFill>
                <a:latin typeface="Arial"/>
                <a:ea typeface="Times New Roman"/>
              </a:rPr>
              <a:t>(Accessed  17t</a:t>
            </a:r>
            <a:r>
              <a:rPr lang="en-GB" sz="800" b="0" strike="noStrike" spc="-1" baseline="30000">
                <a:solidFill>
                  <a:srgbClr val="000000"/>
                </a:solidFill>
                <a:latin typeface="Arial"/>
                <a:ea typeface="Times New Roman"/>
              </a:rPr>
              <a:t>h</a:t>
            </a:r>
            <a:r>
              <a:rPr lang="en-GB" sz="800" b="0" strike="noStrike" spc="-1">
                <a:solidFill>
                  <a:srgbClr val="000000"/>
                </a:solidFill>
                <a:latin typeface="Arial"/>
                <a:ea typeface="Times New Roman"/>
              </a:rPr>
              <a:t> January 2024)</a:t>
            </a:r>
            <a:endParaRPr lang="en-GB" sz="800" b="0" strike="noStrike" spc="-1">
              <a:latin typeface="Arial"/>
            </a:endParaRPr>
          </a:p>
          <a:p>
            <a:pPr marL="457200">
              <a:lnSpc>
                <a:spcPct val="150000"/>
              </a:lnSpc>
            </a:pPr>
            <a:r>
              <a:rPr lang="en-GB" sz="800" b="0" strike="noStrike" spc="-1">
                <a:solidFill>
                  <a:srgbClr val="000000"/>
                </a:solidFill>
                <a:latin typeface="Arial"/>
                <a:ea typeface="NSimSun"/>
              </a:rPr>
              <a:t>BMA.Org (2017).</a:t>
            </a:r>
            <a:r>
              <a:rPr lang="en-GB" sz="800" b="0" i="1" strike="noStrike" spc="-1">
                <a:solidFill>
                  <a:srgbClr val="000000"/>
                </a:solidFill>
                <a:latin typeface="Arial"/>
                <a:ea typeface="NSimSun"/>
              </a:rPr>
              <a:t> Accessibility Guide 2017</a:t>
            </a:r>
            <a:r>
              <a:rPr lang="en-GB" sz="800" b="0" i="1" strike="noStrike" spc="-1">
                <a:solidFill>
                  <a:srgbClr val="000000"/>
                </a:solidFill>
                <a:latin typeface="Arial"/>
                <a:ea typeface="Times New Roman"/>
              </a:rPr>
              <a:t>[</a:t>
            </a:r>
            <a:r>
              <a:rPr lang="en-GB" sz="800" b="0" strike="noStrike" spc="-1">
                <a:solidFill>
                  <a:srgbClr val="000000"/>
                </a:solidFill>
                <a:latin typeface="Arial"/>
                <a:ea typeface="Times New Roman"/>
              </a:rPr>
              <a:t>online] Available at: </a:t>
            </a:r>
            <a:r>
              <a:rPr lang="en-GB" sz="800" b="0" u="sng" strike="noStrike" spc="-1">
                <a:solidFill>
                  <a:srgbClr val="99CA3C"/>
                </a:solidFill>
                <a:uFill>
                  <a:solidFill>
                    <a:srgbClr val="000000"/>
                  </a:solidFill>
                </a:uFill>
                <a:latin typeface="Arial"/>
                <a:ea typeface="Times New Roman"/>
                <a:hlinkClick r:id="rId10"/>
              </a:rPr>
              <a:t>https://www.bma.org.uk/media/1547/bma-house-acsessibility- guide-2017.pdf</a:t>
            </a:r>
            <a:r>
              <a:rPr lang="en-GB" sz="800" b="0" strike="noStrike" spc="-1">
                <a:solidFill>
                  <a:srgbClr val="000000"/>
                </a:solidFill>
                <a:latin typeface="Arial"/>
                <a:ea typeface="NSimSun"/>
              </a:rPr>
              <a:t> (Accessed 16</a:t>
            </a:r>
            <a:r>
              <a:rPr lang="en-GB" sz="800" b="0" strike="noStrike" spc="-1" baseline="30000">
                <a:solidFill>
                  <a:srgbClr val="000000"/>
                </a:solidFill>
                <a:latin typeface="Arial"/>
                <a:ea typeface="NSimSun"/>
              </a:rPr>
              <a:t>th</a:t>
            </a:r>
            <a:r>
              <a:rPr lang="en-GB" sz="800" b="0" strike="noStrike" spc="-1">
                <a:solidFill>
                  <a:srgbClr val="000000"/>
                </a:solidFill>
                <a:latin typeface="Arial"/>
                <a:ea typeface="NSimSun"/>
              </a:rPr>
              <a:t> January 2024)</a:t>
            </a:r>
            <a:endParaRPr lang="en-GB" sz="800" b="0" strike="noStrike" spc="-1">
              <a:latin typeface="Arial"/>
            </a:endParaRPr>
          </a:p>
          <a:p>
            <a:pPr marL="457200">
              <a:lnSpc>
                <a:spcPct val="150000"/>
              </a:lnSpc>
            </a:pPr>
            <a:endParaRPr lang="en-GB" sz="800" b="0" strike="noStrike" spc="-1">
              <a:latin typeface="Arial"/>
            </a:endParaRPr>
          </a:p>
          <a:p>
            <a:pPr marL="457200">
              <a:lnSpc>
                <a:spcPct val="100000"/>
              </a:lnSpc>
            </a:pPr>
            <a:r>
              <a:rPr lang="en-GB" sz="800" b="0" strike="noStrike" spc="-1">
                <a:solidFill>
                  <a:srgbClr val="000000"/>
                </a:solidFill>
                <a:latin typeface="Arial"/>
                <a:ea typeface="NSimSun"/>
              </a:rPr>
              <a:t>Bowdin, G. et al, (2011.) Events Management (</a:t>
            </a:r>
            <a:r>
              <a:rPr lang="en-GB" sz="800" b="0" strike="noStrike" spc="-1" baseline="30000">
                <a:solidFill>
                  <a:srgbClr val="000000"/>
                </a:solidFill>
                <a:latin typeface="Arial"/>
                <a:ea typeface="NSimSun"/>
              </a:rPr>
              <a:t>2nd </a:t>
            </a:r>
            <a:r>
              <a:rPr lang="en-GB" sz="800" b="0" strike="noStrike" spc="-1">
                <a:solidFill>
                  <a:srgbClr val="000000"/>
                </a:solidFill>
                <a:latin typeface="Arial"/>
                <a:ea typeface="NSimSun"/>
              </a:rPr>
              <a:t> ED)  Oxford: Elsevier</a:t>
            </a:r>
            <a:endParaRPr lang="en-GB" sz="800" b="0" strike="noStrike" spc="-1">
              <a:latin typeface="Arial"/>
            </a:endParaRPr>
          </a:p>
          <a:p>
            <a:pPr marL="457200">
              <a:lnSpc>
                <a:spcPct val="150000"/>
              </a:lnSpc>
            </a:pPr>
            <a:r>
              <a:rPr lang="en-GB" sz="800" b="0" strike="noStrike" spc="-1">
                <a:solidFill>
                  <a:srgbClr val="000000"/>
                </a:solidFill>
                <a:latin typeface="Arial"/>
                <a:ea typeface="NSimSun"/>
              </a:rPr>
              <a:t> </a:t>
            </a:r>
            <a:endParaRPr lang="en-GB" sz="800" b="0" strike="noStrike" spc="-1">
              <a:latin typeface="Arial"/>
            </a:endParaRPr>
          </a:p>
          <a:p>
            <a:pPr marL="457200">
              <a:lnSpc>
                <a:spcPct val="150000"/>
              </a:lnSpc>
            </a:pPr>
            <a:r>
              <a:rPr lang="en-GB" sz="800" b="0" strike="noStrike" spc="-1">
                <a:solidFill>
                  <a:srgbClr val="000000"/>
                </a:solidFill>
                <a:latin typeface="Arial"/>
                <a:ea typeface="NSimSun"/>
              </a:rPr>
              <a:t>Bowdin, G. et al, (2012). Events Management (3</a:t>
            </a:r>
            <a:r>
              <a:rPr lang="en-GB" sz="800" b="0" strike="noStrike" spc="-1" baseline="30000">
                <a:solidFill>
                  <a:srgbClr val="000000"/>
                </a:solidFill>
                <a:latin typeface="Arial"/>
                <a:ea typeface="NSimSun"/>
              </a:rPr>
              <a:t>rd</a:t>
            </a:r>
            <a:r>
              <a:rPr lang="en-GB" sz="800" b="0" strike="noStrike" spc="-1">
                <a:solidFill>
                  <a:srgbClr val="000000"/>
                </a:solidFill>
                <a:latin typeface="Arial"/>
                <a:ea typeface="NSimSun"/>
              </a:rPr>
              <a:t> ED)  Netherlands Taylor &amp; Francis </a:t>
            </a:r>
            <a:endParaRPr lang="en-GB" sz="800" b="0" strike="noStrike" spc="-1">
              <a:latin typeface="Arial"/>
            </a:endParaRPr>
          </a:p>
          <a:p>
            <a:pPr marL="457200">
              <a:lnSpc>
                <a:spcPct val="100000"/>
              </a:lnSpc>
            </a:pPr>
            <a:r>
              <a:rPr lang="en-GB" sz="800" b="0" strike="noStrike" spc="-1">
                <a:solidFill>
                  <a:srgbClr val="000000"/>
                </a:solidFill>
                <a:latin typeface="Arial"/>
                <a:ea typeface="NSimSun"/>
              </a:rPr>
              <a:t> </a:t>
            </a:r>
            <a:endParaRPr lang="en-GB" sz="800" b="0" strike="noStrike" spc="-1">
              <a:latin typeface="Arial"/>
            </a:endParaRPr>
          </a:p>
          <a:p>
            <a:pPr marL="457200">
              <a:lnSpc>
                <a:spcPct val="100000"/>
              </a:lnSpc>
            </a:pPr>
            <a:r>
              <a:rPr lang="en-GB" sz="800" b="0" strike="noStrike" spc="-1">
                <a:solidFill>
                  <a:srgbClr val="000000"/>
                </a:solidFill>
                <a:latin typeface="Arial"/>
                <a:ea typeface="NSimSun"/>
              </a:rPr>
              <a:t>Buffer (2024) </a:t>
            </a:r>
            <a:r>
              <a:rPr lang="en-GB" sz="800" b="0" u="sng" strike="noStrike" spc="55">
                <a:solidFill>
                  <a:srgbClr val="99CA3C"/>
                </a:solidFill>
                <a:uFill>
                  <a:solidFill>
                    <a:srgbClr val="000000"/>
                  </a:solidFill>
                </a:uFill>
                <a:latin typeface="Arial"/>
                <a:ea typeface="NSimSun"/>
                <a:hlinkClick r:id="rId11"/>
              </a:rPr>
              <a:t>Buffer Marketing Library</a:t>
            </a:r>
            <a:r>
              <a:rPr lang="en-GB" sz="800" b="0" strike="noStrike" spc="-1">
                <a:solidFill>
                  <a:srgbClr val="000000"/>
                </a:solidFill>
                <a:latin typeface="Arial"/>
                <a:ea typeface="NSimSun"/>
              </a:rPr>
              <a:t> </a:t>
            </a:r>
            <a:r>
              <a:rPr lang="en-GB" sz="800" b="0" u="sng" strike="noStrike" spc="55">
                <a:solidFill>
                  <a:srgbClr val="99CA3C"/>
                </a:solidFill>
                <a:uFill>
                  <a:solidFill>
                    <a:srgbClr val="000000"/>
                  </a:solidFill>
                </a:uFill>
                <a:latin typeface="Arial"/>
                <a:ea typeface="NSimSun"/>
                <a:hlinkClick r:id="rId12"/>
              </a:rPr>
              <a:t>Social Media Marketing</a:t>
            </a:r>
            <a:r>
              <a:rPr lang="en-GB" sz="800" b="0" strike="noStrike" spc="-1">
                <a:solidFill>
                  <a:srgbClr val="000000"/>
                </a:solidFill>
                <a:latin typeface="Arial"/>
                <a:ea typeface="NSimSun"/>
              </a:rPr>
              <a:t> </a:t>
            </a:r>
            <a:r>
              <a:rPr lang="en-GB" sz="800" b="0" u="sng" strike="noStrike" spc="-1">
                <a:solidFill>
                  <a:srgbClr val="000000"/>
                </a:solidFill>
                <a:uFill>
                  <a:solidFill>
                    <a:srgbClr val="000000"/>
                  </a:solidFill>
                </a:uFill>
                <a:latin typeface="Arial"/>
                <a:ea typeface="NSimSun"/>
              </a:rPr>
              <a:t>[online] available at: </a:t>
            </a:r>
            <a:r>
              <a:rPr lang="en-GB" sz="800" b="0" u="sng" strike="noStrike" spc="-1">
                <a:solidFill>
                  <a:srgbClr val="99CA3C"/>
                </a:solidFill>
                <a:uFill>
                  <a:solidFill>
                    <a:srgbClr val="000000"/>
                  </a:solidFill>
                </a:uFill>
                <a:latin typeface="Arial"/>
                <a:ea typeface="NSimSun"/>
                <a:hlinkClick r:id="rId13"/>
              </a:rPr>
              <a:t>40 Beautiful [Free!] Social Media Icon Sets For Your Website (buffer.com)</a:t>
            </a:r>
            <a:r>
              <a:rPr lang="en-GB" sz="800" b="0" u="sng" strike="noStrike" spc="-1">
                <a:solidFill>
                  <a:srgbClr val="000000"/>
                </a:solidFill>
                <a:uFill>
                  <a:solidFill>
                    <a:srgbClr val="000000"/>
                  </a:solidFill>
                </a:uFill>
                <a:latin typeface="Arial"/>
                <a:ea typeface="NSimSun"/>
              </a:rPr>
              <a:t> </a:t>
            </a:r>
            <a:r>
              <a:rPr lang="en-GB" sz="800" b="0" strike="noStrike" spc="-1">
                <a:solidFill>
                  <a:srgbClr val="000000"/>
                </a:solidFill>
                <a:latin typeface="Arial"/>
                <a:ea typeface="NSimSun"/>
              </a:rPr>
              <a:t>Accessed 16</a:t>
            </a:r>
            <a:r>
              <a:rPr lang="en-GB" sz="800" b="0" strike="noStrike" spc="-1" baseline="30000">
                <a:solidFill>
                  <a:srgbClr val="000000"/>
                </a:solidFill>
                <a:latin typeface="Arial"/>
                <a:ea typeface="NSimSun"/>
              </a:rPr>
              <a:t>th</a:t>
            </a:r>
            <a:r>
              <a:rPr lang="en-GB" sz="800" b="0" strike="noStrike" spc="-1">
                <a:solidFill>
                  <a:srgbClr val="000000"/>
                </a:solidFill>
                <a:latin typeface="Arial"/>
                <a:ea typeface="NSimSun"/>
              </a:rPr>
              <a:t> January 2024)</a:t>
            </a:r>
            <a:endParaRPr lang="en-GB" sz="800" b="0" strike="noStrike" spc="-1">
              <a:latin typeface="Arial"/>
            </a:endParaRPr>
          </a:p>
          <a:p>
            <a:pPr marL="457200">
              <a:lnSpc>
                <a:spcPct val="100000"/>
              </a:lnSpc>
            </a:pPr>
            <a:r>
              <a:rPr lang="en-GB" sz="800" b="0" strike="noStrike" spc="-1">
                <a:solidFill>
                  <a:srgbClr val="000000"/>
                </a:solidFill>
                <a:latin typeface="Arial"/>
                <a:ea typeface="NSimSun"/>
              </a:rPr>
              <a:t> </a:t>
            </a:r>
            <a:endParaRPr lang="en-GB" sz="800" b="0" strike="noStrike" spc="-1">
              <a:latin typeface="Arial"/>
            </a:endParaRPr>
          </a:p>
          <a:p>
            <a:pPr marL="457200">
              <a:lnSpc>
                <a:spcPct val="150000"/>
              </a:lnSpc>
            </a:pPr>
            <a:r>
              <a:rPr lang="en-GB" sz="800" b="0" strike="noStrike" spc="-1">
                <a:solidFill>
                  <a:srgbClr val="000000"/>
                </a:solidFill>
                <a:latin typeface="Arial"/>
                <a:ea typeface="NSimSun"/>
              </a:rPr>
              <a:t>Dodd. A, (2016). ‘Beyoncé at Stadium of Light pollen hoodies reduce in price after complaints’ </a:t>
            </a:r>
            <a:r>
              <a:rPr lang="en-GB" sz="800" b="0" i="1" strike="noStrike" spc="-1">
                <a:solidFill>
                  <a:srgbClr val="000000"/>
                </a:solidFill>
                <a:latin typeface="Arial"/>
                <a:ea typeface="NSimSun"/>
              </a:rPr>
              <a:t>The Northern Echo, </a:t>
            </a:r>
            <a:r>
              <a:rPr lang="en-GB" sz="800" b="0" strike="noStrike" spc="-1">
                <a:solidFill>
                  <a:srgbClr val="000000"/>
                </a:solidFill>
                <a:latin typeface="Arial"/>
                <a:ea typeface="NSimSun"/>
              </a:rPr>
              <a:t>23rd May available at: </a:t>
            </a:r>
            <a:r>
              <a:rPr lang="en-GB" sz="800" b="0" u="sng" strike="noStrike" spc="-1">
                <a:solidFill>
                  <a:srgbClr val="99CA3C"/>
                </a:solidFill>
                <a:uFill>
                  <a:solidFill>
                    <a:srgbClr val="000000"/>
                  </a:solidFill>
                </a:uFill>
                <a:latin typeface="Arial"/>
                <a:ea typeface="NSimSun"/>
                <a:hlinkClick r:id="rId14"/>
              </a:rPr>
              <a:t>https://www.thenorthernecho.co.u/news23542185.beyonce-stadium-light-hoodies-reduce-price-complaints </a:t>
            </a:r>
            <a:r>
              <a:rPr lang="en-GB" sz="800" b="0" u="sng" strike="noStrike" spc="-1">
                <a:solidFill>
                  <a:srgbClr val="99CA3C"/>
                </a:solidFill>
                <a:uFill>
                  <a:solidFill>
                    <a:srgbClr val="000000"/>
                  </a:solidFill>
                </a:uFill>
                <a:latin typeface="Arial"/>
                <a:ea typeface="Times New Roman"/>
                <a:hlinkClick r:id="rId14"/>
              </a:rPr>
              <a:t>Accessed 16th January 2024</a:t>
            </a:r>
            <a:endParaRPr lang="en-GB" sz="800" b="0" strike="noStrike" spc="-1">
              <a:latin typeface="Arial"/>
            </a:endParaRPr>
          </a:p>
          <a:p>
            <a:pPr marL="457200">
              <a:lnSpc>
                <a:spcPct val="150000"/>
              </a:lnSpc>
            </a:pPr>
            <a:endParaRPr lang="en-GB" sz="800" b="0" strike="noStrike" spc="-1">
              <a:latin typeface="Arial"/>
            </a:endParaRPr>
          </a:p>
          <a:p>
            <a:pPr marL="457200">
              <a:lnSpc>
                <a:spcPct val="150000"/>
              </a:lnSpc>
            </a:pPr>
            <a:r>
              <a:rPr lang="en-GB" sz="800" b="0" strike="noStrike" spc="-1">
                <a:solidFill>
                  <a:srgbClr val="000000"/>
                </a:solidFill>
                <a:latin typeface="Arial"/>
                <a:ea typeface="NSimSun"/>
              </a:rPr>
              <a:t>edie24.net (2024). </a:t>
            </a:r>
            <a:r>
              <a:rPr lang="en-GB" sz="800" b="0" i="1" strike="noStrike" spc="-1">
                <a:solidFill>
                  <a:srgbClr val="000000"/>
                </a:solidFill>
                <a:latin typeface="Arial"/>
                <a:ea typeface="NSimSun"/>
              </a:rPr>
              <a:t>Accelerate the Transformation</a:t>
            </a:r>
            <a:r>
              <a:rPr lang="en-GB" sz="800" b="0" strike="noStrike" spc="-1">
                <a:solidFill>
                  <a:srgbClr val="000000"/>
                </a:solidFill>
                <a:latin typeface="Arial"/>
                <a:ea typeface="Times New Roman"/>
              </a:rPr>
              <a:t>[Online] Available at:</a:t>
            </a:r>
            <a:r>
              <a:rPr lang="en-GB" sz="800" b="0" strike="noStrike" spc="-1">
                <a:solidFill>
                  <a:srgbClr val="000000"/>
                </a:solidFill>
                <a:latin typeface="Arial"/>
                <a:ea typeface="NSimSun"/>
              </a:rPr>
              <a:t> </a:t>
            </a:r>
            <a:r>
              <a:rPr lang="en-GB" sz="800" b="0" u="sng" strike="noStrike" spc="-1">
                <a:solidFill>
                  <a:srgbClr val="99CA3C"/>
                </a:solidFill>
                <a:uFill>
                  <a:solidFill>
                    <a:srgbClr val="000000"/>
                  </a:solidFill>
                </a:uFill>
                <a:latin typeface="Arial"/>
                <a:ea typeface="NSimSun"/>
                <a:hlinkClick r:id="rId15"/>
              </a:rPr>
              <a:t>https://event-edie.net/forum</a:t>
            </a:r>
            <a:r>
              <a:rPr lang="en-GB" sz="800" b="0" strike="noStrike" spc="-1">
                <a:solidFill>
                  <a:srgbClr val="000000"/>
                </a:solidFill>
                <a:latin typeface="Arial"/>
                <a:ea typeface="NSimSun"/>
              </a:rPr>
              <a:t>Accessed 20</a:t>
            </a:r>
            <a:r>
              <a:rPr lang="en-GB" sz="800" b="0" strike="noStrike" spc="-1" baseline="30000">
                <a:solidFill>
                  <a:srgbClr val="000000"/>
                </a:solidFill>
                <a:latin typeface="Arial"/>
                <a:ea typeface="NSimSun"/>
              </a:rPr>
              <a:t>th</a:t>
            </a:r>
            <a:r>
              <a:rPr lang="en-GB" sz="800" b="0" strike="noStrike" spc="-1">
                <a:solidFill>
                  <a:srgbClr val="000000"/>
                </a:solidFill>
                <a:latin typeface="Arial"/>
                <a:ea typeface="NSimSun"/>
              </a:rPr>
              <a:t> January 2024</a:t>
            </a:r>
            <a:endParaRPr lang="en-GB" sz="800" b="0" strike="noStrike" spc="-1">
              <a:latin typeface="Arial"/>
            </a:endParaRPr>
          </a:p>
          <a:p>
            <a:pPr marL="457200">
              <a:lnSpc>
                <a:spcPct val="100000"/>
              </a:lnSpc>
            </a:pPr>
            <a:r>
              <a:rPr lang="en-GB" sz="800" b="1" strike="noStrike" spc="-1">
                <a:solidFill>
                  <a:srgbClr val="000000"/>
                </a:solidFill>
                <a:latin typeface="Arial"/>
                <a:ea typeface="NSimSun"/>
              </a:rPr>
              <a:t>Eezy LLC (2024) Demographic, Geographic, Psychographic, Behavioral Market Segmentation Pro Vector </a:t>
            </a:r>
            <a:r>
              <a:rPr lang="en-GB" sz="800" b="0" strike="noStrike" spc="-1">
                <a:solidFill>
                  <a:srgbClr val="000000"/>
                </a:solidFill>
                <a:latin typeface="Arial"/>
                <a:ea typeface="Times New Roman"/>
              </a:rPr>
              <a:t>[Online] Available at </a:t>
            </a:r>
            <a:r>
              <a:rPr lang="en-GB" sz="800" b="0" u="sng" strike="noStrike" spc="-1">
                <a:solidFill>
                  <a:srgbClr val="99CA3C"/>
                </a:solidFill>
                <a:uFill>
                  <a:solidFill>
                    <a:srgbClr val="000000"/>
                  </a:solidFill>
                </a:uFill>
                <a:latin typeface="Arial"/>
                <a:ea typeface="NSimSun"/>
                <a:hlinkClick r:id="rId16"/>
              </a:rPr>
              <a:t>Demographic, Geographic, Psychographic, Behavioral Market Segmentation 11412281 Vector Art at </a:t>
            </a:r>
            <a:endParaRPr lang="en-GB" sz="800" b="0" strike="noStrike" spc="-1">
              <a:latin typeface="Arial"/>
            </a:endParaRPr>
          </a:p>
          <a:p>
            <a:pPr marL="457200">
              <a:lnSpc>
                <a:spcPct val="100000"/>
              </a:lnSpc>
            </a:pPr>
            <a:r>
              <a:rPr lang="en-GB" sz="800" b="0" u="sng" strike="noStrike" spc="-1">
                <a:solidFill>
                  <a:srgbClr val="99CA3C"/>
                </a:solidFill>
                <a:uFill>
                  <a:solidFill>
                    <a:srgbClr val="000000"/>
                  </a:solidFill>
                </a:uFill>
                <a:latin typeface="Arial"/>
                <a:ea typeface="NSimSun"/>
                <a:hlinkClick r:id="rId16"/>
              </a:rPr>
              <a:t>Vecteezy</a:t>
            </a:r>
            <a:r>
              <a:rPr lang="en-GB" sz="800" b="0" strike="noStrike" spc="-1">
                <a:solidFill>
                  <a:srgbClr val="000000"/>
                </a:solidFill>
                <a:latin typeface="Arial"/>
                <a:ea typeface="NSimSun"/>
              </a:rPr>
              <a:t>(2024</a:t>
            </a:r>
            <a:r>
              <a:rPr lang="en-GB" sz="800" b="0" u="sng" strike="noStrike" spc="-1">
                <a:solidFill>
                  <a:srgbClr val="000000"/>
                </a:solidFill>
                <a:uFill>
                  <a:solidFill>
                    <a:srgbClr val="000000"/>
                  </a:solidFill>
                </a:uFill>
                <a:latin typeface="Arial"/>
                <a:ea typeface="NSimSun"/>
              </a:rPr>
              <a:t>)</a:t>
            </a:r>
            <a:r>
              <a:rPr lang="en-GB" sz="800" b="0" strike="noStrike" spc="-1">
                <a:solidFill>
                  <a:srgbClr val="000000"/>
                </a:solidFill>
                <a:latin typeface="Arial"/>
                <a:ea typeface="NSimSun"/>
              </a:rPr>
              <a:t> </a:t>
            </a:r>
            <a:r>
              <a:rPr lang="en-GB" sz="800" b="0" u="sng" strike="noStrike" spc="-1">
                <a:solidFill>
                  <a:srgbClr val="99CA3C"/>
                </a:solidFill>
                <a:uFill>
                  <a:solidFill>
                    <a:srgbClr val="000000"/>
                  </a:solidFill>
                </a:uFill>
                <a:latin typeface="Arial"/>
                <a:ea typeface="Times New Roman"/>
                <a:hlinkClick r:id="rId17"/>
              </a:rPr>
              <a:t>www.businesslive.co.uk</a:t>
            </a:r>
            <a:r>
              <a:rPr lang="en-GB" sz="800" b="0" strike="noStrike" spc="-1">
                <a:solidFill>
                  <a:srgbClr val="000000"/>
                </a:solidFill>
                <a:latin typeface="Arial"/>
                <a:ea typeface="Times New Roman"/>
              </a:rPr>
              <a:t>Accessed 14th January 2024.</a:t>
            </a:r>
            <a:endParaRPr lang="en-GB" sz="800" b="0" strike="noStrike" spc="-1">
              <a:latin typeface="Arial"/>
            </a:endParaRPr>
          </a:p>
          <a:p>
            <a:pPr marL="457200">
              <a:lnSpc>
                <a:spcPct val="150000"/>
              </a:lnSpc>
            </a:pPr>
            <a:r>
              <a:rPr lang="en-GB" sz="800" b="0" strike="noStrike" spc="-1">
                <a:solidFill>
                  <a:srgbClr val="000000"/>
                </a:solidFill>
                <a:latin typeface="Arial"/>
                <a:ea typeface="NSimSun"/>
              </a:rPr>
              <a:t> </a:t>
            </a:r>
            <a:endParaRPr lang="en-GB" sz="800" b="0" strike="noStrike" spc="-1">
              <a:latin typeface="Arial"/>
            </a:endParaRPr>
          </a:p>
          <a:p>
            <a:pPr marL="457200">
              <a:lnSpc>
                <a:spcPct val="150000"/>
              </a:lnSpc>
            </a:pPr>
            <a:r>
              <a:rPr lang="en-GB" sz="800" b="0" strike="noStrike" spc="-1">
                <a:solidFill>
                  <a:srgbClr val="000000"/>
                </a:solidFill>
                <a:latin typeface="Arial"/>
                <a:ea typeface="NSimSun"/>
              </a:rPr>
              <a:t>Eid R &amp; Alzahrani A (2019) ‘Technology',</a:t>
            </a:r>
            <a:r>
              <a:rPr lang="en-GB" sz="800" b="0" i="1" strike="noStrike" spc="-1">
                <a:solidFill>
                  <a:srgbClr val="000000"/>
                </a:solidFill>
                <a:latin typeface="Arial"/>
                <a:ea typeface="NSimSun"/>
              </a:rPr>
              <a:t> Journal of Food Science &amp; Technology  pgs 19-22</a:t>
            </a:r>
            <a:endParaRPr lang="en-GB" sz="800" b="0" strike="noStrike" spc="-1">
              <a:latin typeface="Arial"/>
            </a:endParaRPr>
          </a:p>
          <a:p>
            <a:pPr marL="457200">
              <a:lnSpc>
                <a:spcPct val="100000"/>
              </a:lnSpc>
            </a:pPr>
            <a:r>
              <a:rPr lang="en-GB" sz="800" b="0" strike="noStrike" spc="-1">
                <a:solidFill>
                  <a:srgbClr val="000000"/>
                </a:solidFill>
                <a:latin typeface="Arial"/>
                <a:ea typeface="Times New Roman"/>
              </a:rPr>
              <a:t> </a:t>
            </a:r>
            <a:endParaRPr lang="en-GB" sz="800" b="0" strike="noStrike" spc="-1">
              <a:latin typeface="Arial"/>
            </a:endParaRPr>
          </a:p>
          <a:p>
            <a:pPr marL="457200">
              <a:lnSpc>
                <a:spcPct val="100000"/>
              </a:lnSpc>
            </a:pPr>
            <a:r>
              <a:rPr lang="en-GB" sz="800" b="0" strike="noStrike" spc="-1">
                <a:solidFill>
                  <a:srgbClr val="000000"/>
                </a:solidFill>
                <a:latin typeface="Arial"/>
                <a:ea typeface="Times New Roman"/>
              </a:rPr>
              <a:t>Evans.D.J, (2022). </a:t>
            </a:r>
            <a:r>
              <a:rPr lang="en-GB" sz="800" b="0" i="1" strike="noStrike" spc="-1">
                <a:solidFill>
                  <a:srgbClr val="000000"/>
                </a:solidFill>
                <a:latin typeface="Arial"/>
                <a:ea typeface="Times New Roman"/>
              </a:rPr>
              <a:t>The huge economic impact of the UK's event industry</a:t>
            </a:r>
            <a:r>
              <a:rPr lang="en-GB" sz="800" b="0" strike="noStrike" spc="-1">
                <a:solidFill>
                  <a:srgbClr val="000000"/>
                </a:solidFill>
                <a:latin typeface="Arial"/>
                <a:ea typeface="Times New Roman"/>
              </a:rPr>
              <a:t>. [Online] Available at: </a:t>
            </a:r>
            <a:r>
              <a:rPr lang="en-GB" sz="800" b="0" u="sng" strike="noStrike" spc="-1">
                <a:solidFill>
                  <a:srgbClr val="99CA3C"/>
                </a:solidFill>
                <a:uFill>
                  <a:solidFill>
                    <a:srgbClr val="000000"/>
                  </a:solidFill>
                </a:uFill>
                <a:latin typeface="Arial"/>
                <a:ea typeface="Times New Roman"/>
                <a:hlinkClick r:id="rId17"/>
              </a:rPr>
              <a:t>www.businesslive.co.uk</a:t>
            </a:r>
            <a:r>
              <a:rPr lang="en-GB" sz="800" b="0" strike="noStrike" spc="-1">
                <a:solidFill>
                  <a:srgbClr val="000000"/>
                </a:solidFill>
                <a:latin typeface="Arial"/>
                <a:ea typeface="Times New Roman"/>
              </a:rPr>
              <a:t>Accessed 14th January 2024.</a:t>
            </a:r>
            <a:endParaRPr lang="en-GB" sz="800" b="0" strike="noStrike" spc="-1">
              <a:latin typeface="Arial"/>
            </a:endParaRPr>
          </a:p>
          <a:p>
            <a:pPr marL="457200">
              <a:lnSpc>
                <a:spcPct val="100000"/>
              </a:lnSpc>
            </a:pPr>
            <a:r>
              <a:rPr lang="en-GB" sz="800" b="0" strike="noStrike" spc="-1">
                <a:solidFill>
                  <a:srgbClr val="000000"/>
                </a:solidFill>
                <a:latin typeface="Arial"/>
                <a:ea typeface="NSimSun"/>
              </a:rPr>
              <a:t> </a:t>
            </a:r>
            <a:endParaRPr lang="en-GB" sz="800" b="0" strike="noStrike" spc="-1">
              <a:latin typeface="Arial"/>
            </a:endParaRPr>
          </a:p>
          <a:p>
            <a:pPr marL="457200">
              <a:lnSpc>
                <a:spcPct val="150000"/>
              </a:lnSpc>
            </a:pPr>
            <a:r>
              <a:rPr lang="en-GB" sz="800" b="0" strike="noStrike" spc="-1">
                <a:solidFill>
                  <a:srgbClr val="000000"/>
                </a:solidFill>
                <a:latin typeface="Arial"/>
                <a:ea typeface="NSimSun"/>
              </a:rPr>
              <a:t>Fox, D et al. (2014) Doing Events research: from theory to practice. Routledge: Oxford</a:t>
            </a:r>
            <a:endParaRPr lang="en-GB" sz="800" b="0" strike="noStrike" spc="-1">
              <a:latin typeface="Arial"/>
            </a:endParaRPr>
          </a:p>
          <a:p>
            <a:pPr marL="457200">
              <a:lnSpc>
                <a:spcPct val="150000"/>
              </a:lnSpc>
            </a:pPr>
            <a:r>
              <a:rPr lang="en-GB" sz="800" b="0" u="sng" strike="noStrike" spc="-1">
                <a:solidFill>
                  <a:srgbClr val="000000"/>
                </a:solidFill>
                <a:uFill>
                  <a:solidFill>
                    <a:srgbClr val="000000"/>
                  </a:solidFill>
                </a:uFill>
                <a:latin typeface="Arial"/>
                <a:ea typeface="NSimSun"/>
              </a:rPr>
              <a:t> </a:t>
            </a:r>
            <a:endParaRPr lang="en-GB" sz="800" b="0" strike="noStrike" spc="-1">
              <a:latin typeface="Arial"/>
            </a:endParaRPr>
          </a:p>
          <a:p>
            <a:pPr marL="457200">
              <a:lnSpc>
                <a:spcPct val="150000"/>
              </a:lnSpc>
            </a:pPr>
            <a:r>
              <a:rPr lang="en-GB" sz="800" b="0" strike="noStrike" spc="-1">
                <a:solidFill>
                  <a:srgbClr val="000000"/>
                </a:solidFill>
                <a:latin typeface="Arial"/>
                <a:ea typeface="NSimSun"/>
              </a:rPr>
              <a:t>Fullard. M (2020) </a:t>
            </a:r>
            <a:r>
              <a:rPr lang="en-GB" sz="800" b="0" i="1" strike="noStrike" spc="-1">
                <a:solidFill>
                  <a:srgbClr val="000000"/>
                </a:solidFill>
                <a:latin typeface="Arial"/>
                <a:ea typeface="NSimSun"/>
              </a:rPr>
              <a:t>The UK Events Report reveals depth of £70bn events industry. </a:t>
            </a:r>
            <a:r>
              <a:rPr lang="en-GB" sz="800" b="0" i="1" strike="noStrike" spc="-1">
                <a:solidFill>
                  <a:srgbClr val="000000"/>
                </a:solidFill>
                <a:latin typeface="Arial"/>
                <a:ea typeface="Times New Roman"/>
              </a:rPr>
              <a:t>[</a:t>
            </a:r>
            <a:r>
              <a:rPr lang="en-GB" sz="800" b="0" strike="noStrike" spc="-1">
                <a:solidFill>
                  <a:srgbClr val="000000"/>
                </a:solidFill>
                <a:latin typeface="Arial"/>
                <a:ea typeface="Times New Roman"/>
              </a:rPr>
              <a:t>online] Available at: </a:t>
            </a:r>
            <a:r>
              <a:rPr lang="en-GB" sz="800" b="0" u="sng" strike="noStrike" spc="-1">
                <a:solidFill>
                  <a:srgbClr val="99CA3C"/>
                </a:solidFill>
                <a:uFill>
                  <a:solidFill>
                    <a:srgbClr val="000000"/>
                  </a:solidFill>
                </a:uFill>
                <a:latin typeface="Arial"/>
                <a:ea typeface="Times New Roman"/>
                <a:hlinkClick r:id="rId18"/>
              </a:rPr>
              <a:t>https://www.conference-news.co.uk/news/uk-events-report-reveals-depthps70bn-events-industry</a:t>
            </a:r>
            <a:r>
              <a:rPr lang="en-GB" sz="800" b="0" u="sng" strike="noStrike" spc="-1">
                <a:solidFill>
                  <a:srgbClr val="000000"/>
                </a:solidFill>
                <a:uFill>
                  <a:solidFill>
                    <a:srgbClr val="000000"/>
                  </a:solidFill>
                </a:uFill>
                <a:latin typeface="Arial"/>
                <a:ea typeface="Times New Roman"/>
              </a:rPr>
              <a:t> </a:t>
            </a:r>
            <a:r>
              <a:rPr lang="en-GB" sz="800" b="0" strike="noStrike" spc="-1">
                <a:solidFill>
                  <a:srgbClr val="000000"/>
                </a:solidFill>
                <a:latin typeface="Arial"/>
                <a:ea typeface="NSimSun"/>
              </a:rPr>
              <a:t> </a:t>
            </a:r>
            <a:r>
              <a:rPr lang="en-GB" sz="800" b="0" strike="noStrike" spc="-1">
                <a:solidFill>
                  <a:srgbClr val="000000"/>
                </a:solidFill>
                <a:latin typeface="Arial"/>
                <a:ea typeface="Times New Roman"/>
              </a:rPr>
              <a:t>(Accessed  15t</a:t>
            </a:r>
            <a:r>
              <a:rPr lang="en-GB" sz="800" b="0" strike="noStrike" spc="-1" baseline="30000">
                <a:solidFill>
                  <a:srgbClr val="000000"/>
                </a:solidFill>
                <a:latin typeface="Arial"/>
                <a:ea typeface="Times New Roman"/>
              </a:rPr>
              <a:t>h</a:t>
            </a:r>
            <a:r>
              <a:rPr lang="en-GB" sz="800" b="0" strike="noStrike" spc="-1">
                <a:solidFill>
                  <a:srgbClr val="000000"/>
                </a:solidFill>
                <a:latin typeface="Arial"/>
                <a:ea typeface="Times New Roman"/>
              </a:rPr>
              <a:t> January, 2024)</a:t>
            </a:r>
            <a:endParaRPr lang="en-GB" sz="800" b="0" strike="noStrike" spc="-1">
              <a:latin typeface="Arial"/>
            </a:endParaRPr>
          </a:p>
          <a:p>
            <a:pPr marL="457200">
              <a:lnSpc>
                <a:spcPct val="150000"/>
              </a:lnSpc>
            </a:pPr>
            <a:r>
              <a:rPr lang="en-GB" sz="800" b="0" strike="noStrike" spc="-1">
                <a:solidFill>
                  <a:srgbClr val="000000"/>
                </a:solidFill>
                <a:latin typeface="Arial"/>
                <a:ea typeface="Times New Roman"/>
              </a:rPr>
              <a:t> </a:t>
            </a:r>
            <a:endParaRPr lang="en-GB" sz="800" b="0" strike="noStrike" spc="-1">
              <a:latin typeface="Arial"/>
            </a:endParaRPr>
          </a:p>
          <a:p>
            <a:pPr marL="457200">
              <a:lnSpc>
                <a:spcPct val="150000"/>
              </a:lnSpc>
            </a:pPr>
            <a:r>
              <a:rPr lang="en-GB" sz="800" b="0" strike="noStrike" spc="-1">
                <a:solidFill>
                  <a:srgbClr val="000000"/>
                </a:solidFill>
                <a:latin typeface="Arial"/>
                <a:ea typeface="NSimSun"/>
              </a:rPr>
              <a:t>Getz. D., S. J. (2016) Event Studies: Theory, Research and policy for planned events. United Kingdom: Taylor and Francis.</a:t>
            </a:r>
            <a:endParaRPr lang="en-GB" sz="800" b="0" strike="noStrike" spc="-1">
              <a:latin typeface="Arial"/>
            </a:endParaRPr>
          </a:p>
          <a:p>
            <a:pPr marL="457200">
              <a:lnSpc>
                <a:spcPct val="150000"/>
              </a:lnSpc>
            </a:pPr>
            <a:r>
              <a:rPr lang="en-GB" sz="800" b="0" strike="noStrike" spc="-1">
                <a:solidFill>
                  <a:srgbClr val="000000"/>
                </a:solidFill>
                <a:latin typeface="Arial"/>
                <a:ea typeface="NSimSun"/>
              </a:rPr>
              <a:t>LTOA (2024) Tower Hamlets[Online] Available at</a:t>
            </a:r>
            <a:r>
              <a:rPr lang="en-GB" sz="800" b="0" u="sng" strike="noStrike" spc="-1">
                <a:solidFill>
                  <a:srgbClr val="000000"/>
                </a:solidFill>
                <a:uFill>
                  <a:solidFill>
                    <a:srgbClr val="000000"/>
                  </a:solidFill>
                </a:uFill>
                <a:latin typeface="Arial"/>
                <a:ea typeface="NSimSun"/>
              </a:rPr>
              <a:t>:</a:t>
            </a:r>
            <a:r>
              <a:rPr lang="en-GB" sz="800" b="0" u="sng" strike="noStrike" spc="-1">
                <a:solidFill>
                  <a:srgbClr val="99CA3C"/>
                </a:solidFill>
                <a:uFill>
                  <a:solidFill>
                    <a:srgbClr val="000000"/>
                  </a:solidFill>
                </a:uFill>
                <a:latin typeface="Arial"/>
                <a:ea typeface="NSimSun"/>
                <a:hlinkClick r:id="rId19"/>
              </a:rPr>
              <a:t>https://www.</a:t>
            </a:r>
            <a:r>
              <a:rPr lang="en-GB" sz="800" b="0" u="sng" strike="noStrike" spc="-1">
                <a:solidFill>
                  <a:srgbClr val="99CA3C"/>
                </a:solidFill>
                <a:uFill>
                  <a:solidFill>
                    <a:srgbClr val="000000"/>
                  </a:solidFill>
                </a:uFill>
                <a:latin typeface="Arial"/>
                <a:ea typeface="NSimSun"/>
                <a:hlinkClick r:id="rId20"/>
              </a:rPr>
              <a:t>Tower Hamlets (ltoa.org.uk)</a:t>
            </a:r>
            <a:r>
              <a:rPr lang="en-GB" sz="800" b="0" u="sng" strike="noStrike" spc="-1">
                <a:solidFill>
                  <a:srgbClr val="000000"/>
                </a:solidFill>
                <a:uFill>
                  <a:solidFill>
                    <a:srgbClr val="000000"/>
                  </a:solidFill>
                </a:uFill>
                <a:latin typeface="Arial"/>
                <a:ea typeface="NSimSun"/>
              </a:rPr>
              <a:t> (Accessed 29</a:t>
            </a:r>
            <a:r>
              <a:rPr lang="en-GB" sz="800" b="0" u="sng" strike="noStrike" spc="-1" baseline="30000">
                <a:solidFill>
                  <a:srgbClr val="000000"/>
                </a:solidFill>
                <a:uFill>
                  <a:solidFill>
                    <a:srgbClr val="000000"/>
                  </a:solidFill>
                </a:uFill>
                <a:latin typeface="Arial"/>
                <a:ea typeface="NSimSun"/>
              </a:rPr>
              <a:t>th</a:t>
            </a:r>
            <a:r>
              <a:rPr lang="en-GB" sz="800" b="0" u="sng" strike="noStrike" spc="-1">
                <a:solidFill>
                  <a:srgbClr val="000000"/>
                </a:solidFill>
                <a:uFill>
                  <a:solidFill>
                    <a:srgbClr val="000000"/>
                  </a:solidFill>
                </a:uFill>
                <a:latin typeface="Arial"/>
                <a:ea typeface="NSimSun"/>
              </a:rPr>
              <a:t> January 2024)</a:t>
            </a:r>
            <a:endParaRPr lang="en-GB" sz="800" b="0" strike="noStrike" spc="-1">
              <a:latin typeface="Arial"/>
            </a:endParaRPr>
          </a:p>
          <a:p>
            <a:pPr marL="457200">
              <a:lnSpc>
                <a:spcPct val="100000"/>
              </a:lnSpc>
            </a:pPr>
            <a:r>
              <a:rPr lang="en-GB" sz="800" b="0" strike="noStrike" spc="-1">
                <a:solidFill>
                  <a:srgbClr val="000000"/>
                </a:solidFill>
                <a:latin typeface="Arial"/>
                <a:ea typeface="NSimSun"/>
              </a:rPr>
              <a:t> </a:t>
            </a:r>
            <a:endParaRPr lang="en-GB" sz="800" b="0" strike="noStrike" spc="-1">
              <a:latin typeface="Arial"/>
            </a:endParaRPr>
          </a:p>
          <a:p>
            <a:pPr marL="457200">
              <a:lnSpc>
                <a:spcPct val="150000"/>
              </a:lnSpc>
            </a:pPr>
            <a:r>
              <a:rPr lang="en-GB" sz="800" b="0" strike="noStrike" spc="-1">
                <a:solidFill>
                  <a:srgbClr val="000000"/>
                </a:solidFill>
                <a:latin typeface="Arial"/>
                <a:ea typeface="NSimSun"/>
              </a:rPr>
              <a:t>Imperial college London (2024) </a:t>
            </a:r>
            <a:r>
              <a:rPr lang="en-GB" sz="800" b="0" i="1" strike="noStrike" spc="-1">
                <a:solidFill>
                  <a:srgbClr val="000000"/>
                </a:solidFill>
                <a:latin typeface="Arial"/>
                <a:ea typeface="NSimSun"/>
              </a:rPr>
              <a:t>Imperial Zero Pollution </a:t>
            </a:r>
            <a:r>
              <a:rPr lang="en-GB" sz="800" b="0" i="1" strike="noStrike" spc="-1">
                <a:solidFill>
                  <a:srgbClr val="000000"/>
                </a:solidFill>
                <a:latin typeface="Arial"/>
                <a:ea typeface="Times New Roman"/>
              </a:rPr>
              <a:t>[</a:t>
            </a:r>
            <a:r>
              <a:rPr lang="en-GB" sz="800" b="0" strike="noStrike" spc="-1">
                <a:solidFill>
                  <a:srgbClr val="000000"/>
                </a:solidFill>
                <a:latin typeface="Arial"/>
                <a:ea typeface="Times New Roman"/>
              </a:rPr>
              <a:t>online] Available at: </a:t>
            </a:r>
            <a:r>
              <a:rPr lang="en-GB" sz="800" b="0" u="sng" strike="noStrike" spc="-1">
                <a:solidFill>
                  <a:srgbClr val="99CA3C"/>
                </a:solidFill>
                <a:uFill>
                  <a:solidFill>
                    <a:srgbClr val="000000"/>
                  </a:solidFill>
                </a:uFill>
                <a:latin typeface="Arial"/>
                <a:ea typeface="Times New Roman"/>
                <a:hlinkClick r:id="rId21"/>
              </a:rPr>
              <a:t>https://www.imperial.ac.uk/sustainability/</a:t>
            </a:r>
            <a:r>
              <a:rPr lang="en-GB" sz="800" b="0" strike="noStrike" spc="-1">
                <a:solidFill>
                  <a:srgbClr val="000000"/>
                </a:solidFill>
                <a:latin typeface="Arial"/>
                <a:ea typeface="Times New Roman"/>
              </a:rPr>
              <a:t> (Accessed 20</a:t>
            </a:r>
            <a:r>
              <a:rPr lang="en-GB" sz="800" b="0" strike="noStrike" spc="-1" baseline="30000">
                <a:solidFill>
                  <a:srgbClr val="000000"/>
                </a:solidFill>
                <a:latin typeface="Arial"/>
                <a:ea typeface="Times New Roman"/>
              </a:rPr>
              <a:t>th</a:t>
            </a:r>
            <a:r>
              <a:rPr lang="en-GB" sz="800" b="0" strike="noStrike" spc="-1">
                <a:solidFill>
                  <a:srgbClr val="000000"/>
                </a:solidFill>
                <a:latin typeface="Arial"/>
                <a:ea typeface="Times New Roman"/>
              </a:rPr>
              <a:t> January 2024)</a:t>
            </a:r>
            <a:endParaRPr lang="en-GB" sz="800" b="0" strike="noStrike" spc="-1">
              <a:latin typeface="Arial"/>
            </a:endParaRPr>
          </a:p>
          <a:p>
            <a:pPr marL="457200">
              <a:lnSpc>
                <a:spcPct val="150000"/>
              </a:lnSpc>
            </a:pPr>
            <a:r>
              <a:rPr lang="en-GB" sz="800" b="0" strike="noStrike" spc="-1">
                <a:solidFill>
                  <a:srgbClr val="000000"/>
                </a:solidFill>
                <a:latin typeface="Arial"/>
                <a:ea typeface="Times New Roman"/>
              </a:rPr>
              <a:t> </a:t>
            </a:r>
            <a:endParaRPr lang="en-GB" sz="800" b="0" strike="noStrike" spc="-1">
              <a:latin typeface="Arial"/>
            </a:endParaRPr>
          </a:p>
          <a:p>
            <a:pPr marL="457200">
              <a:lnSpc>
                <a:spcPct val="150000"/>
              </a:lnSpc>
            </a:pPr>
            <a:r>
              <a:rPr lang="en-GB" sz="800" b="0" u="sng" strike="noStrike" spc="-1">
                <a:solidFill>
                  <a:srgbClr val="000000"/>
                </a:solidFill>
                <a:uFill>
                  <a:solidFill>
                    <a:srgbClr val="000000"/>
                  </a:solidFill>
                </a:uFill>
                <a:latin typeface="Arial"/>
                <a:ea typeface="NSimSun"/>
              </a:rPr>
              <a:t>Lesonky.R, (2020) </a:t>
            </a:r>
            <a:r>
              <a:rPr lang="en-GB" sz="800" b="0" i="1" u="sng" strike="noStrike" spc="-1">
                <a:solidFill>
                  <a:srgbClr val="000000"/>
                </a:solidFill>
                <a:uFill>
                  <a:solidFill>
                    <a:srgbClr val="000000"/>
                  </a:solidFill>
                </a:uFill>
                <a:latin typeface="Arial"/>
                <a:ea typeface="NSimSun"/>
              </a:rPr>
              <a:t>'</a:t>
            </a:r>
            <a:r>
              <a:rPr lang="en-GB" sz="800" b="0" u="sng" strike="noStrike" spc="-1">
                <a:solidFill>
                  <a:srgbClr val="000000"/>
                </a:solidFill>
                <a:uFill>
                  <a:solidFill>
                    <a:srgbClr val="000000"/>
                  </a:solidFill>
                </a:uFill>
                <a:latin typeface="Arial"/>
                <a:ea typeface="NSimSun"/>
              </a:rPr>
              <a:t>Small Business Strategy' </a:t>
            </a:r>
            <a:r>
              <a:rPr lang="en-GB" sz="800" b="0" i="1" u="sng" strike="noStrike" spc="-1">
                <a:solidFill>
                  <a:srgbClr val="000000"/>
                </a:solidFill>
                <a:uFill>
                  <a:solidFill>
                    <a:srgbClr val="000000"/>
                  </a:solidFill>
                </a:uFill>
                <a:latin typeface="Arial"/>
                <a:ea typeface="NSimSun"/>
              </a:rPr>
              <a:t>Forbes, </a:t>
            </a:r>
            <a:r>
              <a:rPr lang="en-GB" sz="800" b="0" u="sng" strike="noStrike" spc="-1">
                <a:solidFill>
                  <a:srgbClr val="000000"/>
                </a:solidFill>
                <a:uFill>
                  <a:solidFill>
                    <a:srgbClr val="000000"/>
                  </a:solidFill>
                </a:uFill>
                <a:latin typeface="Arial"/>
                <a:ea typeface="NSimSun"/>
              </a:rPr>
              <a:t>26</a:t>
            </a:r>
            <a:r>
              <a:rPr lang="en-GB" sz="800" b="0" u="sng" strike="noStrike" spc="-1" baseline="30000">
                <a:solidFill>
                  <a:srgbClr val="000000"/>
                </a:solidFill>
                <a:uFill>
                  <a:solidFill>
                    <a:srgbClr val="000000"/>
                  </a:solidFill>
                </a:uFill>
                <a:latin typeface="Arial"/>
                <a:ea typeface="NSimSun"/>
              </a:rPr>
              <a:t>th</a:t>
            </a:r>
            <a:r>
              <a:rPr lang="en-GB" sz="800" b="0" u="sng" strike="noStrike" spc="-1">
                <a:solidFill>
                  <a:srgbClr val="000000"/>
                </a:solidFill>
                <a:uFill>
                  <a:solidFill>
                    <a:srgbClr val="000000"/>
                  </a:solidFill>
                </a:uFill>
                <a:latin typeface="Arial"/>
                <a:ea typeface="NSimSun"/>
              </a:rPr>
              <a:t> October</a:t>
            </a:r>
            <a:r>
              <a:rPr lang="en-GB" sz="800" b="0" i="1" u="sng" strike="noStrike" spc="-1">
                <a:solidFill>
                  <a:srgbClr val="000000"/>
                </a:solidFill>
                <a:uFill>
                  <a:solidFill>
                    <a:srgbClr val="000000"/>
                  </a:solidFill>
                </a:uFill>
                <a:latin typeface="Arial"/>
                <a:ea typeface="NSimSun"/>
              </a:rPr>
              <a:t>[</a:t>
            </a:r>
            <a:r>
              <a:rPr lang="en-GB" sz="800" b="0" u="sng" strike="noStrike" spc="-1">
                <a:solidFill>
                  <a:srgbClr val="000000"/>
                </a:solidFill>
                <a:uFill>
                  <a:solidFill>
                    <a:srgbClr val="000000"/>
                  </a:solidFill>
                </a:uFill>
                <a:latin typeface="Arial"/>
                <a:ea typeface="NSimSun"/>
              </a:rPr>
              <a:t>Online] Available at: </a:t>
            </a:r>
            <a:r>
              <a:rPr lang="en-GB" sz="800" b="0" u="sng" strike="noStrike" spc="-1">
                <a:solidFill>
                  <a:srgbClr val="99CA3C"/>
                </a:solidFill>
                <a:uFill>
                  <a:solidFill>
                    <a:srgbClr val="000000"/>
                  </a:solidFill>
                </a:uFill>
                <a:latin typeface="Arial"/>
                <a:ea typeface="NSimSun"/>
                <a:hlinkClick r:id="rId22"/>
              </a:rPr>
              <a:t>https://www.forbes.come/sites/allbusiness/2020/10/26/email-marketing-still-the-most-powerful-tool-to-take-your-business-to-the-next-level/</a:t>
            </a:r>
            <a:r>
              <a:rPr lang="en-GB" sz="800" b="0" u="sng" strike="noStrike" spc="-1">
                <a:solidFill>
                  <a:srgbClr val="000000"/>
                </a:solidFill>
                <a:uFill>
                  <a:solidFill>
                    <a:srgbClr val="000000"/>
                  </a:solidFill>
                </a:uFill>
                <a:latin typeface="Arial"/>
                <a:ea typeface="NSimSun"/>
              </a:rPr>
              <a:t> (Accessed 25</a:t>
            </a:r>
            <a:r>
              <a:rPr lang="en-GB" sz="800" b="0" u="sng" strike="noStrike" spc="-1" baseline="30000">
                <a:solidFill>
                  <a:srgbClr val="000000"/>
                </a:solidFill>
                <a:uFill>
                  <a:solidFill>
                    <a:srgbClr val="000000"/>
                  </a:solidFill>
                </a:uFill>
                <a:latin typeface="Arial"/>
                <a:ea typeface="NSimSun"/>
              </a:rPr>
              <a:t>TH</a:t>
            </a:r>
            <a:r>
              <a:rPr lang="en-GB" sz="800" b="0" u="sng" strike="noStrike" spc="-1">
                <a:solidFill>
                  <a:srgbClr val="000000"/>
                </a:solidFill>
                <a:uFill>
                  <a:solidFill>
                    <a:srgbClr val="000000"/>
                  </a:solidFill>
                </a:uFill>
                <a:latin typeface="Arial"/>
                <a:ea typeface="NSimSun"/>
              </a:rPr>
              <a:t> January 2024)</a:t>
            </a:r>
            <a:endParaRPr lang="en-GB" sz="800" b="0" strike="noStrike" spc="-1">
              <a:latin typeface="Arial"/>
            </a:endParaRPr>
          </a:p>
          <a:p>
            <a:pPr marL="457200">
              <a:lnSpc>
                <a:spcPct val="100000"/>
              </a:lnSpc>
            </a:pPr>
            <a:r>
              <a:rPr lang="en-GB" sz="800" b="0" u="sng" strike="noStrike" spc="-1">
                <a:solidFill>
                  <a:srgbClr val="000000"/>
                </a:solidFill>
                <a:uFill>
                  <a:solidFill>
                    <a:srgbClr val="000000"/>
                  </a:solidFill>
                </a:uFill>
                <a:latin typeface="Arial"/>
                <a:ea typeface="NSimSun"/>
              </a:rPr>
              <a:t> </a:t>
            </a:r>
            <a:endParaRPr lang="en-GB" sz="800" b="0" strike="noStrike" spc="-1">
              <a:latin typeface="Arial"/>
            </a:endParaRPr>
          </a:p>
          <a:p>
            <a:pPr marL="457200">
              <a:lnSpc>
                <a:spcPct val="100000"/>
              </a:lnSpc>
            </a:pPr>
            <a:r>
              <a:rPr lang="en-GB" sz="800" b="0" u="sng" strike="noStrike" spc="-1">
                <a:solidFill>
                  <a:srgbClr val="000000"/>
                </a:solidFill>
                <a:uFill>
                  <a:solidFill>
                    <a:srgbClr val="000000"/>
                  </a:solidFill>
                </a:uFill>
                <a:latin typeface="Arial"/>
                <a:ea typeface="NSimSun"/>
              </a:rPr>
              <a:t> Newsquest Media Group Ltd (2024) ‘News’ </a:t>
            </a:r>
            <a:r>
              <a:rPr lang="en-GB" sz="800" b="0" i="1" u="sng" strike="noStrike" spc="-1">
                <a:solidFill>
                  <a:srgbClr val="000000"/>
                </a:solidFill>
                <a:uFill>
                  <a:solidFill>
                    <a:srgbClr val="000000"/>
                  </a:solidFill>
                </a:uFill>
                <a:latin typeface="Arial"/>
                <a:ea typeface="Times New Roman"/>
              </a:rPr>
              <a:t>[</a:t>
            </a:r>
            <a:r>
              <a:rPr lang="en-GB" sz="800" b="0" u="sng" strike="noStrike" spc="-1">
                <a:solidFill>
                  <a:srgbClr val="000000"/>
                </a:solidFill>
                <a:uFill>
                  <a:solidFill>
                    <a:srgbClr val="000000"/>
                  </a:solidFill>
                </a:uFill>
                <a:latin typeface="Arial"/>
                <a:ea typeface="Times New Roman"/>
              </a:rPr>
              <a:t>online] Available at: </a:t>
            </a:r>
            <a:r>
              <a:rPr lang="en-GB" sz="800" b="0" u="sng" strike="noStrike" spc="-1">
                <a:solidFill>
                  <a:srgbClr val="99CA3C"/>
                </a:solidFill>
                <a:uFill>
                  <a:solidFill>
                    <a:srgbClr val="000000"/>
                  </a:solidFill>
                </a:uFill>
                <a:latin typeface="Arial"/>
                <a:ea typeface="NSimSun"/>
                <a:hlinkClick r:id="rId23"/>
              </a:rPr>
              <a:t>https://www.eastlondonadvertiser.co.uk/news/</a:t>
            </a:r>
            <a:r>
              <a:rPr lang="en-GB" sz="800" b="0" u="sng" strike="noStrike" spc="-1">
                <a:solidFill>
                  <a:srgbClr val="000000"/>
                </a:solidFill>
                <a:uFill>
                  <a:solidFill>
                    <a:srgbClr val="000000"/>
                  </a:solidFill>
                </a:uFill>
                <a:latin typeface="Arial"/>
                <a:ea typeface="NSimSun"/>
              </a:rPr>
              <a:t> Accessed:18</a:t>
            </a:r>
            <a:r>
              <a:rPr lang="en-GB" sz="800" b="0" u="sng" strike="noStrike" spc="-1" baseline="30000">
                <a:solidFill>
                  <a:srgbClr val="000000"/>
                </a:solidFill>
                <a:uFill>
                  <a:solidFill>
                    <a:srgbClr val="000000"/>
                  </a:solidFill>
                </a:uFill>
                <a:latin typeface="Arial"/>
                <a:ea typeface="NSimSun"/>
              </a:rPr>
              <a:t>th</a:t>
            </a:r>
            <a:r>
              <a:rPr lang="en-GB" sz="800" b="0" u="sng" strike="noStrike" spc="-1">
                <a:solidFill>
                  <a:srgbClr val="000000"/>
                </a:solidFill>
                <a:uFill>
                  <a:solidFill>
                    <a:srgbClr val="000000"/>
                  </a:solidFill>
                </a:uFill>
                <a:latin typeface="Arial"/>
                <a:ea typeface="NSimSun"/>
              </a:rPr>
              <a:t> January 2024</a:t>
            </a:r>
            <a:endParaRPr lang="en-GB" sz="800" b="0" strike="noStrike" spc="-1">
              <a:latin typeface="Arial"/>
            </a:endParaRPr>
          </a:p>
          <a:p>
            <a:pPr marL="457200">
              <a:lnSpc>
                <a:spcPct val="150000"/>
              </a:lnSpc>
            </a:pPr>
            <a:r>
              <a:rPr lang="en-GB" sz="800" b="0" strike="noStrike" spc="-1">
                <a:solidFill>
                  <a:srgbClr val="000000"/>
                </a:solidFill>
                <a:latin typeface="Arial"/>
                <a:ea typeface="NSimSun"/>
              </a:rPr>
              <a:t> </a:t>
            </a:r>
            <a:endParaRPr lang="en-GB" sz="800" b="0" strike="noStrike" spc="-1">
              <a:latin typeface="Arial"/>
            </a:endParaRPr>
          </a:p>
          <a:p>
            <a:pPr marL="457200">
              <a:lnSpc>
                <a:spcPct val="150000"/>
              </a:lnSpc>
            </a:pPr>
            <a:r>
              <a:rPr lang="en-GB" sz="800" b="0" u="sng" strike="noStrike" spc="-1">
                <a:solidFill>
                  <a:srgbClr val="000000"/>
                </a:solidFill>
                <a:uFill>
                  <a:solidFill>
                    <a:srgbClr val="000000"/>
                  </a:solidFill>
                </a:uFill>
                <a:latin typeface="Arial"/>
                <a:ea typeface="NSimSun"/>
              </a:rPr>
              <a:t>Nunes J.C. &amp; Dreze,X. (2006) 'Your Loyalty program is betraying you' Harvard Business Review. P 124-131</a:t>
            </a:r>
            <a:endParaRPr lang="en-GB" sz="800" b="0" strike="noStrike" spc="-1">
              <a:latin typeface="Arial"/>
            </a:endParaRPr>
          </a:p>
          <a:p>
            <a:pPr marL="457200">
              <a:lnSpc>
                <a:spcPct val="150000"/>
              </a:lnSpc>
            </a:pPr>
            <a:r>
              <a:rPr lang="en-GB" sz="800" b="0" strike="noStrike" spc="-1">
                <a:solidFill>
                  <a:srgbClr val="000000"/>
                </a:solidFill>
                <a:latin typeface="Arial"/>
                <a:ea typeface="NSimSun"/>
              </a:rPr>
              <a:t> </a:t>
            </a:r>
            <a:endParaRPr lang="en-GB" sz="800" b="0" strike="noStrike" spc="-1">
              <a:latin typeface="Arial"/>
            </a:endParaRPr>
          </a:p>
          <a:p>
            <a:pPr marL="457200">
              <a:lnSpc>
                <a:spcPct val="150000"/>
              </a:lnSpc>
            </a:pPr>
            <a:r>
              <a:rPr lang="en-GB" sz="800" b="0" strike="noStrike" spc="-1">
                <a:solidFill>
                  <a:srgbClr val="000000"/>
                </a:solidFill>
                <a:latin typeface="Arial"/>
                <a:ea typeface="NSimSun"/>
              </a:rPr>
              <a:t>O’Toole, W. (2011) Events feasibility and development: from strategy to operations. Elsevier: Oxford</a:t>
            </a:r>
            <a:endParaRPr lang="en-GB" sz="800" b="0" strike="noStrike" spc="-1">
              <a:latin typeface="Arial"/>
            </a:endParaRPr>
          </a:p>
          <a:p>
            <a:pPr marL="457200">
              <a:lnSpc>
                <a:spcPct val="150000"/>
              </a:lnSpc>
            </a:pPr>
            <a:r>
              <a:rPr lang="en-GB" sz="800" b="0" strike="noStrike" spc="-1">
                <a:solidFill>
                  <a:srgbClr val="000000"/>
                </a:solidFill>
                <a:latin typeface="Arial"/>
                <a:ea typeface="NSimSun"/>
              </a:rPr>
              <a:t> </a:t>
            </a:r>
            <a:endParaRPr lang="en-GB" sz="800" b="0" strike="noStrike" spc="-1">
              <a:latin typeface="Arial"/>
            </a:endParaRPr>
          </a:p>
          <a:p>
            <a:pPr marL="457200">
              <a:lnSpc>
                <a:spcPct val="150000"/>
              </a:lnSpc>
            </a:pPr>
            <a:r>
              <a:rPr lang="en-GB" sz="800" b="0" strike="noStrike" spc="-1">
                <a:solidFill>
                  <a:srgbClr val="000000"/>
                </a:solidFill>
                <a:latin typeface="Arial"/>
                <a:ea typeface="NSimSun"/>
              </a:rPr>
              <a:t>Quick. L, (2020) Managing Events: Real Challenges, Real Outcomes. Sage London</a:t>
            </a:r>
            <a:endParaRPr lang="en-GB" sz="800" b="0" strike="noStrike" spc="-1">
              <a:latin typeface="Arial"/>
            </a:endParaRPr>
          </a:p>
          <a:p>
            <a:pPr marL="457200">
              <a:lnSpc>
                <a:spcPct val="100000"/>
              </a:lnSpc>
            </a:pPr>
            <a:r>
              <a:rPr lang="en-GB" sz="800" b="0" strike="noStrike" spc="-1">
                <a:solidFill>
                  <a:srgbClr val="000000"/>
                </a:solidFill>
                <a:latin typeface="Arial"/>
                <a:ea typeface="NSimSun"/>
              </a:rPr>
              <a:t> </a:t>
            </a:r>
            <a:endParaRPr lang="en-GB" sz="800" b="0" strike="noStrike" spc="-1">
              <a:latin typeface="Arial"/>
            </a:endParaRPr>
          </a:p>
          <a:p>
            <a:pPr marL="457200">
              <a:lnSpc>
                <a:spcPct val="100000"/>
              </a:lnSpc>
            </a:pPr>
            <a:r>
              <a:rPr lang="en-GB" sz="800" b="0" strike="noStrike" spc="-1">
                <a:solidFill>
                  <a:srgbClr val="000000"/>
                </a:solidFill>
                <a:latin typeface="Arial"/>
                <a:ea typeface="Times New Roman"/>
              </a:rPr>
              <a:t>Quinn, B. (2013). Key concepts in event management. United Kingdom SAGE. Publications Ltd. </a:t>
            </a:r>
            <a:r>
              <a:rPr lang="en-GB" sz="800" b="0" u="sng" strike="noStrike" spc="-1">
                <a:solidFill>
                  <a:srgbClr val="99CA3C"/>
                </a:solidFill>
                <a:uFill>
                  <a:solidFill>
                    <a:srgbClr val="000000"/>
                  </a:solidFill>
                </a:uFill>
                <a:latin typeface="Arial"/>
                <a:ea typeface="Times New Roman"/>
                <a:hlinkClick r:id="rId24"/>
              </a:rPr>
              <a:t>http://www.doi-org.ezoproxy.uwstd.ac.uk/10.4135/9781473914742</a:t>
            </a:r>
            <a:endParaRPr lang="en-GB" sz="800" b="0" strike="noStrike" spc="-1">
              <a:latin typeface="Arial"/>
            </a:endParaRPr>
          </a:p>
          <a:p>
            <a:pPr marL="457200">
              <a:lnSpc>
                <a:spcPct val="100000"/>
              </a:lnSpc>
            </a:pPr>
            <a:r>
              <a:rPr lang="en-GB" sz="800" b="0" strike="noStrike" spc="-1">
                <a:solidFill>
                  <a:srgbClr val="000000"/>
                </a:solidFill>
                <a:latin typeface="Arial"/>
                <a:ea typeface="NSimSun"/>
              </a:rPr>
              <a:t> </a:t>
            </a:r>
            <a:endParaRPr lang="en-GB" sz="800" b="0" strike="noStrike" spc="-1">
              <a:latin typeface="Arial"/>
            </a:endParaRPr>
          </a:p>
          <a:p>
            <a:pPr marL="457200">
              <a:lnSpc>
                <a:spcPct val="100000"/>
              </a:lnSpc>
              <a:spcAft>
                <a:spcPts val="799"/>
              </a:spcAft>
            </a:pPr>
            <a:r>
              <a:rPr lang="en-GB" sz="800" b="0" u="sng" strike="noStrike" spc="-1">
                <a:solidFill>
                  <a:srgbClr val="000000"/>
                </a:solidFill>
                <a:uFill>
                  <a:solidFill>
                    <a:srgbClr val="000000"/>
                  </a:solidFill>
                </a:uFill>
                <a:latin typeface="Arial"/>
                <a:ea typeface="NSimSun"/>
              </a:rPr>
              <a:t>Prism Digital Solution Ltd, (2023) </a:t>
            </a:r>
            <a:r>
              <a:rPr lang="en-GB" sz="800" b="0" i="1" u="sng" strike="noStrike" spc="-1">
                <a:solidFill>
                  <a:srgbClr val="000000"/>
                </a:solidFill>
                <a:uFill>
                  <a:solidFill>
                    <a:srgbClr val="000000"/>
                  </a:solidFill>
                </a:uFill>
                <a:latin typeface="Arial"/>
                <a:ea typeface="NSimSun"/>
              </a:rPr>
              <a:t>Trade till rolls.[</a:t>
            </a:r>
            <a:r>
              <a:rPr lang="en-GB" sz="800" b="0" u="sng" strike="noStrike" spc="-1">
                <a:solidFill>
                  <a:srgbClr val="000000"/>
                </a:solidFill>
                <a:uFill>
                  <a:solidFill>
                    <a:srgbClr val="000000"/>
                  </a:solidFill>
                </a:uFill>
                <a:latin typeface="Arial"/>
                <a:ea typeface="NSimSun"/>
              </a:rPr>
              <a:t>Online] Available at:</a:t>
            </a:r>
            <a:endParaRPr lang="en-GB" sz="800" b="0" strike="noStrike" spc="-1">
              <a:latin typeface="Arial"/>
            </a:endParaRPr>
          </a:p>
          <a:p>
            <a:pPr marL="457200">
              <a:lnSpc>
                <a:spcPct val="100000"/>
              </a:lnSpc>
              <a:spcAft>
                <a:spcPts val="799"/>
              </a:spcAft>
            </a:pPr>
            <a:r>
              <a:rPr lang="en-GB" sz="800" b="0" u="sng" strike="noStrike" spc="-1">
                <a:solidFill>
                  <a:srgbClr val="99CA3C"/>
                </a:solidFill>
                <a:uFill>
                  <a:solidFill>
                    <a:srgbClr val="000000"/>
                  </a:solidFill>
                </a:uFill>
                <a:latin typeface="Arial"/>
                <a:ea typeface="NSimSun"/>
                <a:hlinkClick r:id="rId25"/>
              </a:rPr>
              <a:t>https://www.tradetillrolls.co.uk/57x40-till-rolls</a:t>
            </a:r>
            <a:r>
              <a:rPr lang="en-GB" sz="800" b="0" u="sng" strike="noStrike" spc="-1">
                <a:solidFill>
                  <a:srgbClr val="99CA3C"/>
                </a:solidFill>
                <a:uFill>
                  <a:solidFill>
                    <a:srgbClr val="000000"/>
                  </a:solidFill>
                </a:uFill>
                <a:latin typeface="Arial"/>
                <a:ea typeface="NSimSun"/>
                <a:hlinkClick r:id="rId26"/>
              </a:rPr>
              <a:t>?</a:t>
            </a:r>
            <a:r>
              <a:rPr lang="en-GB" sz="800" b="0" u="sng" strike="noStrike" spc="-1">
                <a:solidFill>
                  <a:srgbClr val="000000"/>
                </a:solidFill>
                <a:uFill>
                  <a:solidFill>
                    <a:srgbClr val="000000"/>
                  </a:solidFill>
                </a:uFill>
                <a:latin typeface="Arial"/>
                <a:ea typeface="NSimSun"/>
              </a:rPr>
              <a:t> (Accessed 26</a:t>
            </a:r>
            <a:r>
              <a:rPr lang="en-GB" sz="800" b="0" u="sng" strike="noStrike" spc="-1" baseline="30000">
                <a:solidFill>
                  <a:srgbClr val="000000"/>
                </a:solidFill>
                <a:uFill>
                  <a:solidFill>
                    <a:srgbClr val="000000"/>
                  </a:solidFill>
                </a:uFill>
                <a:latin typeface="Arial"/>
                <a:ea typeface="NSimSun"/>
              </a:rPr>
              <a:t>th</a:t>
            </a:r>
            <a:r>
              <a:rPr lang="en-GB" sz="800" b="0" u="sng" strike="noStrike" spc="-1">
                <a:solidFill>
                  <a:srgbClr val="000000"/>
                </a:solidFill>
                <a:uFill>
                  <a:solidFill>
                    <a:srgbClr val="000000"/>
                  </a:solidFill>
                </a:uFill>
                <a:latin typeface="Arial"/>
                <a:ea typeface="NSimSun"/>
              </a:rPr>
              <a:t> January 2024)</a:t>
            </a:r>
            <a:endParaRPr lang="en-GB" sz="800" b="0" strike="noStrike" spc="-1">
              <a:latin typeface="Arial"/>
            </a:endParaRPr>
          </a:p>
          <a:p>
            <a:pPr marL="457200">
              <a:lnSpc>
                <a:spcPct val="100000"/>
              </a:lnSpc>
              <a:spcAft>
                <a:spcPts val="799"/>
              </a:spcAft>
            </a:pPr>
            <a:r>
              <a:rPr lang="en-GB" sz="800" b="0" strike="noStrike" spc="-1">
                <a:solidFill>
                  <a:srgbClr val="000000"/>
                </a:solidFill>
                <a:latin typeface="Arial"/>
                <a:ea typeface="NSimSun"/>
              </a:rPr>
              <a:t> </a:t>
            </a:r>
            <a:endParaRPr lang="en-GB" sz="800" b="0" strike="noStrike" spc="-1">
              <a:latin typeface="Arial"/>
            </a:endParaRPr>
          </a:p>
          <a:p>
            <a:pPr marL="457200">
              <a:lnSpc>
                <a:spcPct val="100000"/>
              </a:lnSpc>
              <a:spcAft>
                <a:spcPts val="799"/>
              </a:spcAft>
            </a:pPr>
            <a:r>
              <a:rPr lang="en-GB" sz="800" b="0" strike="noStrike" spc="-1">
                <a:solidFill>
                  <a:srgbClr val="000000"/>
                </a:solidFill>
                <a:latin typeface="Arial"/>
                <a:ea typeface="Times New Roman"/>
              </a:rPr>
              <a:t>Rodgers. T (2013) Conferences and conventions: a global industry. 3rd edition. Routledge: Oxford</a:t>
            </a:r>
            <a:endParaRPr lang="en-GB" sz="800" b="0" strike="noStrike" spc="-1">
              <a:latin typeface="Arial"/>
            </a:endParaRPr>
          </a:p>
          <a:p>
            <a:pPr marL="457200">
              <a:lnSpc>
                <a:spcPct val="100000"/>
              </a:lnSpc>
            </a:pPr>
            <a:r>
              <a:rPr lang="en-GB" sz="800" b="0" strike="noStrike" spc="-1">
                <a:solidFill>
                  <a:srgbClr val="000000"/>
                </a:solidFill>
                <a:latin typeface="Arial"/>
                <a:ea typeface="NSimSun"/>
              </a:rPr>
              <a:t> </a:t>
            </a:r>
            <a:endParaRPr lang="en-GB" sz="800" b="0" strike="noStrike" spc="-1">
              <a:latin typeface="Arial"/>
            </a:endParaRPr>
          </a:p>
          <a:p>
            <a:pPr marL="457200">
              <a:lnSpc>
                <a:spcPct val="150000"/>
              </a:lnSpc>
            </a:pPr>
            <a:r>
              <a:rPr lang="en-GB" sz="800" b="0" u="sng" strike="noStrike" spc="-1">
                <a:solidFill>
                  <a:srgbClr val="000000"/>
                </a:solidFill>
                <a:uFill>
                  <a:solidFill>
                    <a:srgbClr val="000000"/>
                  </a:solidFill>
                </a:uFill>
                <a:latin typeface="Arial"/>
                <a:ea typeface="NSimSun"/>
              </a:rPr>
              <a:t>Sanremo,(2019) Lighten Your Carbon Footprint  [Online] Available at:</a:t>
            </a:r>
            <a:endParaRPr lang="en-GB" sz="800" b="0" strike="noStrike" spc="-1">
              <a:latin typeface="Arial"/>
            </a:endParaRPr>
          </a:p>
          <a:p>
            <a:pPr marL="457200">
              <a:lnSpc>
                <a:spcPct val="150000"/>
              </a:lnSpc>
            </a:pPr>
            <a:r>
              <a:rPr lang="en-GB" sz="800" b="0" u="sng" strike="noStrike" spc="-1">
                <a:solidFill>
                  <a:srgbClr val="99CA3C"/>
                </a:solidFill>
                <a:uFill>
                  <a:solidFill>
                    <a:srgbClr val="000000"/>
                  </a:solidFill>
                </a:uFill>
                <a:latin typeface="Arial"/>
                <a:ea typeface="NSimSun"/>
                <a:hlinkClick r:id="rId19"/>
              </a:rPr>
              <a:t>https://www.sanremouk.com/learn/sustainable-coffee-shop-ideas-for-2019</a:t>
            </a:r>
            <a:r>
              <a:rPr lang="en-GB" sz="800" b="0" u="sng" strike="noStrike" spc="-1">
                <a:solidFill>
                  <a:srgbClr val="000000"/>
                </a:solidFill>
                <a:uFill>
                  <a:solidFill>
                    <a:srgbClr val="000000"/>
                  </a:solidFill>
                </a:uFill>
                <a:latin typeface="Arial"/>
                <a:ea typeface="NSimSun"/>
              </a:rPr>
              <a:t>/(Accessed 25</a:t>
            </a:r>
            <a:r>
              <a:rPr lang="en-GB" sz="800" b="0" u="sng" strike="noStrike" spc="-1" baseline="30000">
                <a:solidFill>
                  <a:srgbClr val="000000"/>
                </a:solidFill>
                <a:uFill>
                  <a:solidFill>
                    <a:srgbClr val="000000"/>
                  </a:solidFill>
                </a:uFill>
                <a:latin typeface="Arial"/>
                <a:ea typeface="NSimSun"/>
              </a:rPr>
              <a:t>th</a:t>
            </a:r>
            <a:r>
              <a:rPr lang="en-GB" sz="800" b="0" u="sng" strike="noStrike" spc="-1">
                <a:solidFill>
                  <a:srgbClr val="000000"/>
                </a:solidFill>
                <a:uFill>
                  <a:solidFill>
                    <a:srgbClr val="000000"/>
                  </a:solidFill>
                </a:uFill>
                <a:latin typeface="Arial"/>
                <a:ea typeface="NSimSun"/>
              </a:rPr>
              <a:t> January 2024)</a:t>
            </a:r>
            <a:endParaRPr lang="en-GB" sz="800" b="0" strike="noStrike" spc="-1">
              <a:latin typeface="Arial"/>
            </a:endParaRPr>
          </a:p>
          <a:p>
            <a:pPr marL="457200">
              <a:lnSpc>
                <a:spcPct val="150000"/>
              </a:lnSpc>
            </a:pPr>
            <a:r>
              <a:rPr lang="en-GB" sz="800" b="0" strike="noStrike" spc="-1">
                <a:solidFill>
                  <a:srgbClr val="000000"/>
                </a:solidFill>
                <a:latin typeface="Arial"/>
                <a:ea typeface="NSimSun"/>
              </a:rPr>
              <a:t> </a:t>
            </a:r>
            <a:endParaRPr lang="en-GB" sz="800" b="0" strike="noStrike" spc="-1">
              <a:latin typeface="Arial"/>
            </a:endParaRPr>
          </a:p>
          <a:p>
            <a:pPr marL="457200">
              <a:lnSpc>
                <a:spcPct val="150000"/>
              </a:lnSpc>
            </a:pPr>
            <a:r>
              <a:rPr lang="en-GB" sz="800" b="0" strike="noStrike" spc="-1">
                <a:solidFill>
                  <a:srgbClr val="000000"/>
                </a:solidFill>
                <a:latin typeface="Arial"/>
                <a:ea typeface="Times New Roman"/>
              </a:rPr>
              <a:t>Schmitt, B.H. (1999) 'Experiential Marketing' Journal of Marketing Management, vol15, p53-67.</a:t>
            </a:r>
            <a:endParaRPr lang="en-GB" sz="800" b="0" strike="noStrike" spc="-1">
              <a:latin typeface="Arial"/>
            </a:endParaRPr>
          </a:p>
          <a:p>
            <a:pPr marL="457200">
              <a:lnSpc>
                <a:spcPct val="100000"/>
              </a:lnSpc>
            </a:pPr>
            <a:r>
              <a:rPr lang="en-GB" sz="800" b="1" strike="noStrike" spc="-1">
                <a:solidFill>
                  <a:srgbClr val="000000"/>
                </a:solidFill>
                <a:latin typeface="Arial"/>
                <a:ea typeface="NSimSun"/>
              </a:rPr>
              <a:t> </a:t>
            </a:r>
            <a:endParaRPr lang="en-GB" sz="800" b="0" strike="noStrike" spc="-1">
              <a:latin typeface="Arial"/>
            </a:endParaRPr>
          </a:p>
          <a:p>
            <a:pPr marL="457200">
              <a:lnSpc>
                <a:spcPct val="100000"/>
              </a:lnSpc>
            </a:pPr>
            <a:r>
              <a:rPr lang="en-GB" sz="800" b="0" strike="noStrike" spc="-1">
                <a:solidFill>
                  <a:srgbClr val="000000"/>
                </a:solidFill>
                <a:latin typeface="Arial"/>
                <a:ea typeface="NSimSun"/>
              </a:rPr>
              <a:t>Seven-Events.co.uk (2024) Safety steps you need to take to prevent the spread of covid-19 in events. [Online] Available at: https://www.sevenevents.co.uk/blog/safety-steps-prevent-spread-covid-19-events/ (Accessed 20th January 2024)</a:t>
            </a:r>
            <a:endParaRPr lang="en-GB" sz="800" b="0" strike="noStrike" spc="-1">
              <a:latin typeface="Arial"/>
            </a:endParaRPr>
          </a:p>
          <a:p>
            <a:pPr marL="457200">
              <a:lnSpc>
                <a:spcPct val="100000"/>
              </a:lnSpc>
            </a:pPr>
            <a:r>
              <a:rPr lang="en-GB" sz="800" b="1" strike="noStrike" spc="-1">
                <a:solidFill>
                  <a:srgbClr val="000000"/>
                </a:solidFill>
                <a:latin typeface="Arial"/>
                <a:ea typeface="NSimSun"/>
              </a:rPr>
              <a:t> </a:t>
            </a:r>
            <a:endParaRPr lang="en-GB" sz="800" b="0" strike="noStrike" spc="-1">
              <a:latin typeface="Arial"/>
            </a:endParaRPr>
          </a:p>
          <a:p>
            <a:pPr marL="457200">
              <a:lnSpc>
                <a:spcPct val="100000"/>
              </a:lnSpc>
              <a:spcBef>
                <a:spcPts val="1199"/>
              </a:spcBef>
              <a:spcAft>
                <a:spcPts val="601"/>
              </a:spcAft>
            </a:pPr>
            <a:r>
              <a:rPr lang="en-GB" sz="800" b="1" strike="noStrike" spc="-1">
                <a:solidFill>
                  <a:srgbClr val="000000"/>
                </a:solidFill>
                <a:latin typeface="Arial"/>
                <a:ea typeface="NSimSun"/>
              </a:rPr>
              <a:t>Shutterstock Inc (2024) </a:t>
            </a:r>
            <a:r>
              <a:rPr lang="en-GB" sz="800" b="0" strike="noStrike" spc="-1">
                <a:solidFill>
                  <a:srgbClr val="000000"/>
                </a:solidFill>
                <a:latin typeface="Arial"/>
                <a:ea typeface="NSimSun"/>
              </a:rPr>
              <a:t>Person Distributing Flyers royalty-free images </a:t>
            </a:r>
            <a:r>
              <a:rPr lang="en-GB" sz="800" b="1" strike="noStrike" spc="-1">
                <a:solidFill>
                  <a:srgbClr val="000000"/>
                </a:solidFill>
                <a:latin typeface="Arial"/>
                <a:ea typeface="NSimSun"/>
              </a:rPr>
              <a:t>. </a:t>
            </a:r>
            <a:r>
              <a:rPr lang="en-GB" sz="800" b="0" strike="noStrike" spc="-1">
                <a:solidFill>
                  <a:srgbClr val="000000"/>
                </a:solidFill>
                <a:latin typeface="Arial"/>
                <a:ea typeface="NSimSun"/>
              </a:rPr>
              <a:t>[Online] Available at: </a:t>
            </a:r>
            <a:r>
              <a:rPr lang="en-GB" sz="800" b="0" u="sng" strike="noStrike" spc="-1">
                <a:solidFill>
                  <a:srgbClr val="99CA3C"/>
                </a:solidFill>
                <a:uFill>
                  <a:solidFill>
                    <a:srgbClr val="000000"/>
                  </a:solidFill>
                </a:uFill>
                <a:latin typeface="Arial"/>
                <a:ea typeface="NSimSun"/>
                <a:hlinkClick r:id="rId27"/>
              </a:rPr>
              <a:t>https://www</a:t>
            </a:r>
            <a:r>
              <a:rPr lang="en-GB" sz="800" b="0" strike="noStrike" spc="-1">
                <a:solidFill>
                  <a:srgbClr val="000000"/>
                </a:solidFill>
                <a:latin typeface="Arial"/>
                <a:ea typeface="NSimSun"/>
              </a:rPr>
              <a:t> </a:t>
            </a:r>
            <a:r>
              <a:rPr lang="en-GB" sz="800" b="1" u="sng" strike="noStrike" spc="-1">
                <a:solidFill>
                  <a:srgbClr val="99CA3C"/>
                </a:solidFill>
                <a:uFill>
                  <a:solidFill>
                    <a:srgbClr val="000000"/>
                  </a:solidFill>
                </a:uFill>
                <a:latin typeface="Arial"/>
                <a:ea typeface="NSimSun"/>
                <a:hlinkClick r:id="rId28"/>
              </a:rPr>
              <a:t>612 Person Distributing Flyers Images, Stock Photos, 3D objects, &amp; Vectors | Shutterstock</a:t>
            </a:r>
            <a:r>
              <a:rPr lang="en-GB" sz="800" b="1" strike="noStrike" spc="-1">
                <a:solidFill>
                  <a:srgbClr val="000000"/>
                </a:solidFill>
                <a:latin typeface="Arial"/>
                <a:ea typeface="Times New Roman"/>
              </a:rPr>
              <a:t>(Accessed  13</a:t>
            </a:r>
            <a:r>
              <a:rPr lang="en-GB" sz="800" b="1" strike="noStrike" spc="-1" baseline="30000">
                <a:solidFill>
                  <a:srgbClr val="000000"/>
                </a:solidFill>
                <a:latin typeface="Arial"/>
                <a:ea typeface="Times New Roman"/>
              </a:rPr>
              <a:t>th</a:t>
            </a:r>
            <a:r>
              <a:rPr lang="en-GB" sz="800" b="1" strike="noStrike" spc="-1">
                <a:solidFill>
                  <a:srgbClr val="000000"/>
                </a:solidFill>
                <a:latin typeface="Arial"/>
                <a:ea typeface="Times New Roman"/>
              </a:rPr>
              <a:t> January, 2024)</a:t>
            </a:r>
            <a:endParaRPr lang="en-GB" sz="800" b="0" strike="noStrike" spc="-1">
              <a:latin typeface="Arial"/>
            </a:endParaRPr>
          </a:p>
          <a:p>
            <a:pPr marL="457200">
              <a:lnSpc>
                <a:spcPct val="115000"/>
              </a:lnSpc>
              <a:spcAft>
                <a:spcPts val="700"/>
              </a:spcAft>
            </a:pPr>
            <a:r>
              <a:rPr lang="en-GB" sz="800" b="0" strike="noStrike" spc="-1">
                <a:solidFill>
                  <a:srgbClr val="000000"/>
                </a:solidFill>
                <a:latin typeface="Arial"/>
                <a:ea typeface="NSimSun"/>
              </a:rPr>
              <a:t> </a:t>
            </a:r>
            <a:endParaRPr lang="en-GB" sz="800" b="0" strike="noStrike" spc="-1">
              <a:latin typeface="Arial"/>
            </a:endParaRPr>
          </a:p>
          <a:p>
            <a:pPr marL="457200">
              <a:lnSpc>
                <a:spcPct val="150000"/>
              </a:lnSpc>
            </a:pPr>
            <a:r>
              <a:rPr lang="en-GB" sz="800" b="0" strike="noStrike" spc="-1">
                <a:solidFill>
                  <a:srgbClr val="000000"/>
                </a:solidFill>
                <a:latin typeface="Arial"/>
                <a:ea typeface="NSimSun"/>
              </a:rPr>
              <a:t>Smith. A (2012)Events and urban regeneration: the strategic use of events to revitalise cities. Routledge: Oxford</a:t>
            </a:r>
            <a:endParaRPr lang="en-GB" sz="800" b="0" strike="noStrike" spc="-1">
              <a:latin typeface="Arial"/>
            </a:endParaRPr>
          </a:p>
          <a:p>
            <a:pPr marL="457200">
              <a:lnSpc>
                <a:spcPct val="100000"/>
              </a:lnSpc>
            </a:pPr>
            <a:r>
              <a:rPr lang="en-GB" sz="800" b="0" strike="noStrike" spc="-1">
                <a:solidFill>
                  <a:srgbClr val="000000"/>
                </a:solidFill>
                <a:latin typeface="Arial"/>
                <a:ea typeface="NSimSun"/>
              </a:rPr>
              <a:t> </a:t>
            </a:r>
            <a:endParaRPr lang="en-GB" sz="800" b="0" strike="noStrike" spc="-1">
              <a:latin typeface="Arial"/>
            </a:endParaRPr>
          </a:p>
          <a:p>
            <a:pPr marL="457200">
              <a:lnSpc>
                <a:spcPct val="150000"/>
              </a:lnSpc>
            </a:pPr>
            <a:r>
              <a:rPr lang="en-GB" sz="800" b="0" strike="noStrike" spc="-1">
                <a:solidFill>
                  <a:srgbClr val="000000"/>
                </a:solidFill>
                <a:latin typeface="Arial"/>
                <a:ea typeface="Arial"/>
              </a:rPr>
              <a:t>Swag-Pack.com, (2024) </a:t>
            </a:r>
            <a:r>
              <a:rPr lang="en-GB" sz="800" b="0" i="1" strike="noStrike" spc="-1">
                <a:solidFill>
                  <a:srgbClr val="000000"/>
                </a:solidFill>
                <a:latin typeface="Arial"/>
                <a:ea typeface="Arial"/>
              </a:rPr>
              <a:t>About Us </a:t>
            </a:r>
            <a:r>
              <a:rPr lang="en-GB" sz="800" b="0" i="1" strike="noStrike" spc="-1">
                <a:solidFill>
                  <a:srgbClr val="000000"/>
                </a:solidFill>
                <a:latin typeface="Arial"/>
                <a:ea typeface="Times New Roman"/>
              </a:rPr>
              <a:t>[</a:t>
            </a:r>
            <a:r>
              <a:rPr lang="en-GB" sz="800" b="0" strike="noStrike" spc="-1">
                <a:solidFill>
                  <a:srgbClr val="000000"/>
                </a:solidFill>
                <a:latin typeface="Arial"/>
                <a:ea typeface="Times New Roman"/>
              </a:rPr>
              <a:t>online] Available at: </a:t>
            </a:r>
            <a:r>
              <a:rPr lang="en-GB" sz="800" b="0" u="sng" strike="noStrike" spc="-1">
                <a:solidFill>
                  <a:srgbClr val="99CA3C"/>
                </a:solidFill>
                <a:uFill>
                  <a:solidFill>
                    <a:srgbClr val="000000"/>
                  </a:solidFill>
                </a:uFill>
                <a:latin typeface="Arial"/>
                <a:ea typeface="Arial"/>
                <a:hlinkClick r:id="rId29"/>
              </a:rPr>
              <a:t>https://swag-pack.com/swag-pack-about-us</a:t>
            </a:r>
            <a:r>
              <a:rPr lang="en-GB" sz="800" b="0" strike="noStrike" spc="-1">
                <a:solidFill>
                  <a:srgbClr val="000000"/>
                </a:solidFill>
                <a:latin typeface="Arial"/>
                <a:ea typeface="Arial"/>
              </a:rPr>
              <a:t>,Accessed 18</a:t>
            </a:r>
            <a:r>
              <a:rPr lang="en-GB" sz="800" b="0" strike="noStrike" spc="-1" baseline="30000">
                <a:solidFill>
                  <a:srgbClr val="000000"/>
                </a:solidFill>
                <a:latin typeface="Arial"/>
                <a:ea typeface="Arial"/>
              </a:rPr>
              <a:t>th</a:t>
            </a:r>
            <a:r>
              <a:rPr lang="en-GB" sz="800" b="0" strike="noStrike" spc="-1">
                <a:solidFill>
                  <a:srgbClr val="000000"/>
                </a:solidFill>
                <a:latin typeface="Arial"/>
                <a:ea typeface="Arial"/>
              </a:rPr>
              <a:t> January 2024</a:t>
            </a:r>
            <a:endParaRPr lang="en-GB" sz="800" b="0" strike="noStrike" spc="-1">
              <a:latin typeface="Arial"/>
            </a:endParaRPr>
          </a:p>
          <a:p>
            <a:pPr marL="457200">
              <a:lnSpc>
                <a:spcPct val="100000"/>
              </a:lnSpc>
            </a:pPr>
            <a:r>
              <a:rPr lang="en-GB" sz="800" b="0" strike="noStrike" spc="-1">
                <a:solidFill>
                  <a:srgbClr val="000000"/>
                </a:solidFill>
                <a:latin typeface="Arial"/>
                <a:ea typeface="NSimSun"/>
              </a:rPr>
              <a:t> </a:t>
            </a:r>
            <a:endParaRPr lang="en-GB" sz="800" b="0" strike="noStrike" spc="-1">
              <a:latin typeface="Arial"/>
            </a:endParaRPr>
          </a:p>
          <a:p>
            <a:pPr marL="457200">
              <a:lnSpc>
                <a:spcPct val="150000"/>
              </a:lnSpc>
            </a:pPr>
            <a:r>
              <a:rPr lang="en-GB" sz="800" b="0" strike="noStrike" spc="-1">
                <a:solidFill>
                  <a:srgbClr val="000000"/>
                </a:solidFill>
                <a:latin typeface="Arial"/>
                <a:ea typeface="NSimSun"/>
              </a:rPr>
              <a:t>The venue-booker (2024) </a:t>
            </a:r>
            <a:r>
              <a:rPr lang="en-GB" sz="800" b="0" i="1" strike="noStrike" spc="-1">
                <a:solidFill>
                  <a:srgbClr val="000000"/>
                </a:solidFill>
                <a:latin typeface="Arial"/>
                <a:ea typeface="NSimSun"/>
              </a:rPr>
              <a:t>Top ten sustainable hotels and conferences venues September 2021</a:t>
            </a:r>
            <a:r>
              <a:rPr lang="en-GB" sz="800" b="0" strike="noStrike" spc="-1">
                <a:solidFill>
                  <a:srgbClr val="000000"/>
                </a:solidFill>
                <a:latin typeface="Arial"/>
                <a:ea typeface="NSimSun"/>
              </a:rPr>
              <a:t> </a:t>
            </a:r>
            <a:r>
              <a:rPr lang="en-GB" sz="800" b="0" i="1" strike="noStrike" spc="-1">
                <a:solidFill>
                  <a:srgbClr val="000000"/>
                </a:solidFill>
                <a:latin typeface="Arial"/>
                <a:ea typeface="Times New Roman"/>
              </a:rPr>
              <a:t>[</a:t>
            </a:r>
            <a:r>
              <a:rPr lang="en-GB" sz="800" b="0" strike="noStrike" spc="-1">
                <a:solidFill>
                  <a:srgbClr val="000000"/>
                </a:solidFill>
                <a:latin typeface="Arial"/>
                <a:ea typeface="Times New Roman"/>
              </a:rPr>
              <a:t>online] Available at: </a:t>
            </a:r>
            <a:r>
              <a:rPr lang="en-GB" sz="800" b="0" u="sng" strike="noStrike" spc="-1">
                <a:solidFill>
                  <a:srgbClr val="99CA3C"/>
                </a:solidFill>
                <a:uFill>
                  <a:solidFill>
                    <a:srgbClr val="000000"/>
                  </a:solidFill>
                </a:uFill>
                <a:latin typeface="Arial"/>
                <a:ea typeface="Times New Roman"/>
                <a:hlinkClick r:id="rId30"/>
              </a:rPr>
              <a:t>https://www.thevenuebooker.co.uk/news/sustainable-conference-hotel-uk</a:t>
            </a:r>
            <a:r>
              <a:rPr lang="en-GB" sz="800" b="0" strike="noStrike" spc="-1">
                <a:solidFill>
                  <a:srgbClr val="000000"/>
                </a:solidFill>
                <a:latin typeface="Arial"/>
                <a:ea typeface="Times New Roman"/>
              </a:rPr>
              <a:t>(Accessed  13</a:t>
            </a:r>
            <a:r>
              <a:rPr lang="en-GB" sz="800" b="0" strike="noStrike" spc="-1" baseline="30000">
                <a:solidFill>
                  <a:srgbClr val="000000"/>
                </a:solidFill>
                <a:latin typeface="Arial"/>
                <a:ea typeface="Times New Roman"/>
              </a:rPr>
              <a:t>th</a:t>
            </a:r>
            <a:r>
              <a:rPr lang="en-GB" sz="800" b="0" strike="noStrike" spc="-1">
                <a:solidFill>
                  <a:srgbClr val="000000"/>
                </a:solidFill>
                <a:latin typeface="Arial"/>
                <a:ea typeface="Times New Roman"/>
              </a:rPr>
              <a:t> January, 2024)</a:t>
            </a:r>
            <a:endParaRPr lang="en-GB" sz="800" b="0" strike="noStrike" spc="-1">
              <a:latin typeface="Arial"/>
            </a:endParaRPr>
          </a:p>
          <a:p>
            <a:pPr marL="457200">
              <a:lnSpc>
                <a:spcPct val="150000"/>
              </a:lnSpc>
            </a:pPr>
            <a:r>
              <a:rPr lang="en-GB" sz="800" b="0" strike="noStrike" spc="-1">
                <a:solidFill>
                  <a:srgbClr val="000000"/>
                </a:solidFill>
                <a:latin typeface="Arial"/>
                <a:ea typeface="Times New Roman"/>
              </a:rPr>
              <a:t> </a:t>
            </a:r>
            <a:endParaRPr lang="en-GB" sz="800" b="0" strike="noStrike" spc="-1">
              <a:latin typeface="Arial"/>
            </a:endParaRPr>
          </a:p>
          <a:p>
            <a:pPr marL="457200">
              <a:lnSpc>
                <a:spcPct val="150000"/>
              </a:lnSpc>
            </a:pPr>
            <a:r>
              <a:rPr lang="en-GB" sz="800" b="0" strike="noStrike" spc="-1">
                <a:solidFill>
                  <a:srgbClr val="000000"/>
                </a:solidFill>
                <a:latin typeface="Arial"/>
                <a:ea typeface="NSimSun"/>
              </a:rPr>
              <a:t>Ted Restaurants.co.uk (2024) </a:t>
            </a:r>
            <a:r>
              <a:rPr lang="en-GB" sz="800" b="0" i="1" strike="noStrike" spc="-1">
                <a:solidFill>
                  <a:srgbClr val="000000"/>
                </a:solidFill>
                <a:latin typeface="Arial"/>
                <a:ea typeface="NSimSun"/>
              </a:rPr>
              <a:t>Welcome to T.E.D- A Taste of seasonal Britain </a:t>
            </a:r>
            <a:r>
              <a:rPr lang="en-GB" sz="800" b="0" i="1" strike="noStrike" spc="-1">
                <a:solidFill>
                  <a:srgbClr val="000000"/>
                </a:solidFill>
                <a:latin typeface="Arial"/>
                <a:ea typeface="Times New Roman"/>
              </a:rPr>
              <a:t>[</a:t>
            </a:r>
            <a:r>
              <a:rPr lang="en-GB" sz="800" b="0" strike="noStrike" spc="-1">
                <a:solidFill>
                  <a:srgbClr val="000000"/>
                </a:solidFill>
                <a:latin typeface="Arial"/>
                <a:ea typeface="Times New Roman"/>
              </a:rPr>
              <a:t>online] Available at: </a:t>
            </a:r>
            <a:r>
              <a:rPr lang="en-GB" sz="800" b="0" u="sng" strike="noStrike" spc="-1">
                <a:solidFill>
                  <a:srgbClr val="99CA3C"/>
                </a:solidFill>
                <a:uFill>
                  <a:solidFill>
                    <a:srgbClr val="000000"/>
                  </a:solidFill>
                </a:uFill>
                <a:latin typeface="Arial"/>
                <a:ea typeface="Times New Roman"/>
                <a:hlinkClick r:id="rId31"/>
              </a:rPr>
              <a:t>https://www.tedrestaurants.co.uk</a:t>
            </a:r>
            <a:r>
              <a:rPr lang="en-GB" sz="800" b="0" strike="noStrike" spc="-1">
                <a:solidFill>
                  <a:srgbClr val="000000"/>
                </a:solidFill>
                <a:latin typeface="Arial"/>
                <a:ea typeface="NSimSun"/>
              </a:rPr>
              <a:t>Accessed 18</a:t>
            </a:r>
            <a:r>
              <a:rPr lang="en-GB" sz="800" b="0" strike="noStrike" spc="-1" baseline="30000">
                <a:solidFill>
                  <a:srgbClr val="000000"/>
                </a:solidFill>
                <a:latin typeface="Arial"/>
                <a:ea typeface="NSimSun"/>
              </a:rPr>
              <a:t>th</a:t>
            </a:r>
            <a:r>
              <a:rPr lang="en-GB" sz="800" b="0" strike="noStrike" spc="-1">
                <a:solidFill>
                  <a:srgbClr val="000000"/>
                </a:solidFill>
                <a:latin typeface="Arial"/>
                <a:ea typeface="NSimSun"/>
              </a:rPr>
              <a:t> January 2024</a:t>
            </a:r>
            <a:endParaRPr lang="en-GB" sz="800" b="0" strike="noStrike" spc="-1">
              <a:latin typeface="Arial"/>
            </a:endParaRPr>
          </a:p>
          <a:p>
            <a:pPr marL="457200">
              <a:lnSpc>
                <a:spcPct val="150000"/>
              </a:lnSpc>
            </a:pPr>
            <a:r>
              <a:rPr lang="en-GB" sz="800" b="0" strike="noStrike" spc="-1">
                <a:solidFill>
                  <a:srgbClr val="000000"/>
                </a:solidFill>
                <a:latin typeface="Arial"/>
                <a:ea typeface="Times New Roman"/>
              </a:rPr>
              <a:t> </a:t>
            </a:r>
            <a:endParaRPr lang="en-GB" sz="800" b="0" strike="noStrike" spc="-1">
              <a:latin typeface="Arial"/>
            </a:endParaRPr>
          </a:p>
          <a:p>
            <a:pPr marL="457200">
              <a:lnSpc>
                <a:spcPct val="100000"/>
              </a:lnSpc>
              <a:spcAft>
                <a:spcPts val="799"/>
              </a:spcAft>
            </a:pPr>
            <a:r>
              <a:rPr lang="en-GB" sz="800" b="0" u="sng" strike="noStrike" spc="-1">
                <a:solidFill>
                  <a:srgbClr val="000000"/>
                </a:solidFill>
                <a:uFill>
                  <a:solidFill>
                    <a:srgbClr val="000000"/>
                  </a:solidFill>
                </a:uFill>
                <a:latin typeface="Arial"/>
                <a:ea typeface="NSimSun"/>
              </a:rPr>
              <a:t>Telecoms world, (2024) </a:t>
            </a:r>
            <a:r>
              <a:rPr lang="en-GB" sz="800" b="0" i="1" u="sng" strike="noStrike" spc="-1">
                <a:solidFill>
                  <a:srgbClr val="000000"/>
                </a:solidFill>
                <a:uFill>
                  <a:solidFill>
                    <a:srgbClr val="000000"/>
                  </a:solidFill>
                </a:uFill>
                <a:latin typeface="Arial"/>
                <a:ea typeface="NSimSun"/>
              </a:rPr>
              <a:t>Business Listing. [</a:t>
            </a:r>
            <a:r>
              <a:rPr lang="en-GB" sz="800" b="0" u="sng" strike="noStrike" spc="-1">
                <a:solidFill>
                  <a:srgbClr val="000000"/>
                </a:solidFill>
                <a:uFill>
                  <a:solidFill>
                    <a:srgbClr val="000000"/>
                  </a:solidFill>
                </a:uFill>
                <a:latin typeface="Arial"/>
                <a:ea typeface="NSimSun"/>
              </a:rPr>
              <a:t>Online] Available at: </a:t>
            </a:r>
            <a:r>
              <a:rPr lang="en-GB" sz="800" b="0" u="sng" strike="noStrike" spc="-1">
                <a:solidFill>
                  <a:srgbClr val="99CA3C"/>
                </a:solidFill>
                <a:uFill>
                  <a:solidFill>
                    <a:srgbClr val="000000"/>
                  </a:solidFill>
                </a:uFill>
                <a:latin typeface="Arial"/>
                <a:ea typeface="NSimSun"/>
                <a:hlinkClick r:id="rId32"/>
              </a:rPr>
              <a:t>https://www.telecomsworld.com/business-listing?ppc_keyword=your%20bisiness%20listed&amp;utm_term=your%20listed&amp;utm_term=your%20business%2020listed&amp;utm_campaign=utm_source=adwords&amp;utm_medium=ppc&amp;hsa_acc=6770579360&amp;hsa</a:t>
            </a:r>
            <a:r>
              <a:rPr lang="en-GB" sz="800" b="0" u="sng" strike="noStrike" spc="-1">
                <a:solidFill>
                  <a:srgbClr val="000000"/>
                </a:solidFill>
                <a:uFill>
                  <a:solidFill>
                    <a:srgbClr val="000000"/>
                  </a:solidFill>
                </a:uFill>
                <a:latin typeface="Arial"/>
                <a:ea typeface="NSimSun"/>
              </a:rPr>
              <a:t> (Accessed 29</a:t>
            </a:r>
            <a:r>
              <a:rPr lang="en-GB" sz="800" b="0" u="sng" strike="noStrike" spc="-1" baseline="30000">
                <a:solidFill>
                  <a:srgbClr val="000000"/>
                </a:solidFill>
                <a:uFill>
                  <a:solidFill>
                    <a:srgbClr val="000000"/>
                  </a:solidFill>
                </a:uFill>
                <a:latin typeface="Arial"/>
                <a:ea typeface="NSimSun"/>
              </a:rPr>
              <a:t>th</a:t>
            </a:r>
            <a:r>
              <a:rPr lang="en-GB" sz="800" b="0" u="sng" strike="noStrike" spc="-1">
                <a:solidFill>
                  <a:srgbClr val="000000"/>
                </a:solidFill>
                <a:uFill>
                  <a:solidFill>
                    <a:srgbClr val="000000"/>
                  </a:solidFill>
                </a:uFill>
                <a:latin typeface="Arial"/>
                <a:ea typeface="NSimSun"/>
              </a:rPr>
              <a:t> January 2024)</a:t>
            </a:r>
            <a:endParaRPr lang="en-GB" sz="800" b="0" strike="noStrike" spc="-1">
              <a:latin typeface="Arial"/>
            </a:endParaRPr>
          </a:p>
          <a:p>
            <a:pPr marL="457200">
              <a:lnSpc>
                <a:spcPct val="150000"/>
              </a:lnSpc>
            </a:pPr>
            <a:r>
              <a:rPr lang="en-GB" sz="800" b="0" strike="noStrike" spc="-1">
                <a:solidFill>
                  <a:srgbClr val="000000"/>
                </a:solidFill>
                <a:latin typeface="Arial"/>
                <a:ea typeface="Arial"/>
              </a:rPr>
              <a:t> </a:t>
            </a:r>
            <a:endParaRPr lang="en-GB" sz="800" b="0" strike="noStrike" spc="-1">
              <a:latin typeface="Arial"/>
            </a:endParaRPr>
          </a:p>
          <a:p>
            <a:pPr marL="457200">
              <a:lnSpc>
                <a:spcPct val="150000"/>
              </a:lnSpc>
            </a:pPr>
            <a:r>
              <a:rPr lang="en-GB" sz="800" b="0" u="sng" strike="noStrike" spc="-1">
                <a:solidFill>
                  <a:srgbClr val="000000"/>
                </a:solidFill>
                <a:uFill>
                  <a:solidFill>
                    <a:srgbClr val="000000"/>
                  </a:solidFill>
                </a:uFill>
                <a:latin typeface="Arial"/>
                <a:ea typeface="Arial"/>
              </a:rPr>
              <a:t>The girl with green sofa.com (2024) the rise of social media influences [online] available at: </a:t>
            </a:r>
            <a:r>
              <a:rPr lang="en-GB" sz="800" b="0" u="sng" strike="noStrike" spc="-1">
                <a:solidFill>
                  <a:srgbClr val="99CA3C"/>
                </a:solidFill>
                <a:uFill>
                  <a:solidFill>
                    <a:srgbClr val="000000"/>
                  </a:solidFill>
                </a:uFill>
                <a:latin typeface="Arial"/>
                <a:ea typeface="Arial"/>
                <a:hlinkClick r:id="rId33"/>
              </a:rPr>
              <a:t>https://www.thegirlwiththegreensofa.com/home/2018/1/10/social-media-influencers</a:t>
            </a:r>
            <a:r>
              <a:rPr lang="en-GB" sz="800" b="0" u="sng" strike="noStrike" spc="-1">
                <a:solidFill>
                  <a:srgbClr val="000000"/>
                </a:solidFill>
                <a:uFill>
                  <a:solidFill>
                    <a:srgbClr val="000000"/>
                  </a:solidFill>
                </a:uFill>
                <a:latin typeface="Arial"/>
                <a:ea typeface="Arial"/>
              </a:rPr>
              <a:t> Accessed 18</a:t>
            </a:r>
            <a:r>
              <a:rPr lang="en-GB" sz="800" b="0" u="sng" strike="noStrike" spc="-1" baseline="30000">
                <a:solidFill>
                  <a:srgbClr val="000000"/>
                </a:solidFill>
                <a:uFill>
                  <a:solidFill>
                    <a:srgbClr val="000000"/>
                  </a:solidFill>
                </a:uFill>
                <a:latin typeface="Arial"/>
                <a:ea typeface="Arial"/>
              </a:rPr>
              <a:t>th</a:t>
            </a:r>
            <a:r>
              <a:rPr lang="en-GB" sz="800" b="0" u="sng" strike="noStrike" spc="-1">
                <a:solidFill>
                  <a:srgbClr val="000000"/>
                </a:solidFill>
                <a:uFill>
                  <a:solidFill>
                    <a:srgbClr val="000000"/>
                  </a:solidFill>
                </a:uFill>
                <a:latin typeface="Arial"/>
                <a:ea typeface="Arial"/>
              </a:rPr>
              <a:t> January 2024</a:t>
            </a:r>
            <a:endParaRPr lang="en-GB" sz="800" b="0" strike="noStrike" spc="-1">
              <a:latin typeface="Arial"/>
            </a:endParaRPr>
          </a:p>
          <a:p>
            <a:pPr marL="457200">
              <a:lnSpc>
                <a:spcPct val="100000"/>
              </a:lnSpc>
              <a:spcAft>
                <a:spcPts val="799"/>
              </a:spcAft>
            </a:pPr>
            <a:r>
              <a:rPr lang="en-GB" sz="800" b="0" strike="noStrike" spc="-1">
                <a:solidFill>
                  <a:srgbClr val="000000"/>
                </a:solidFill>
                <a:latin typeface="Arial"/>
                <a:ea typeface="NSimSun"/>
              </a:rPr>
              <a:t> </a:t>
            </a:r>
            <a:endParaRPr lang="en-GB" sz="800" b="0" strike="noStrike" spc="-1">
              <a:latin typeface="Arial"/>
            </a:endParaRPr>
          </a:p>
          <a:p>
            <a:pPr marL="457200">
              <a:lnSpc>
                <a:spcPct val="100000"/>
              </a:lnSpc>
              <a:spcAft>
                <a:spcPts val="799"/>
              </a:spcAft>
            </a:pPr>
            <a:r>
              <a:rPr lang="en-GB" sz="800" b="0" u="sng" strike="noStrike" spc="-1">
                <a:solidFill>
                  <a:srgbClr val="000000"/>
                </a:solidFill>
                <a:uFill>
                  <a:solidFill>
                    <a:srgbClr val="000000"/>
                  </a:solidFill>
                </a:uFill>
                <a:latin typeface="Arial"/>
                <a:ea typeface="NSimSun"/>
              </a:rPr>
              <a:t>The sustainability speaker agency (2024) The #1 international environmental and sustainability speaker’s agency [online] available at: </a:t>
            </a:r>
            <a:r>
              <a:rPr lang="en-GB" sz="800" b="0" u="sng" strike="noStrike" spc="-1">
                <a:solidFill>
                  <a:srgbClr val="99CA3C"/>
                </a:solidFill>
                <a:uFill>
                  <a:solidFill>
                    <a:srgbClr val="000000"/>
                  </a:solidFill>
                </a:uFill>
                <a:latin typeface="Arial"/>
                <a:ea typeface="NSimSun"/>
                <a:hlinkClick r:id="rId34"/>
              </a:rPr>
              <a:t>https://www.sustainability-speakers.com/#:-:text=How%20Much%20Does%20A3100%20</a:t>
            </a:r>
            <a:r>
              <a:rPr lang="en-GB" sz="800" b="0" u="sng" strike="noStrike" spc="-1">
                <a:solidFill>
                  <a:srgbClr val="000000"/>
                </a:solidFill>
                <a:uFill>
                  <a:solidFill>
                    <a:srgbClr val="000000"/>
                  </a:solidFill>
                </a:uFill>
                <a:latin typeface="Arial"/>
                <a:ea typeface="NSimSun"/>
              </a:rPr>
              <a:t> (Accessed 26</a:t>
            </a:r>
            <a:r>
              <a:rPr lang="en-GB" sz="800" b="0" u="sng" strike="noStrike" spc="-1" baseline="30000">
                <a:solidFill>
                  <a:srgbClr val="000000"/>
                </a:solidFill>
                <a:uFill>
                  <a:solidFill>
                    <a:srgbClr val="000000"/>
                  </a:solidFill>
                </a:uFill>
                <a:latin typeface="Arial"/>
                <a:ea typeface="NSimSun"/>
              </a:rPr>
              <a:t>th</a:t>
            </a:r>
            <a:r>
              <a:rPr lang="en-GB" sz="800" b="0" u="sng" strike="noStrike" spc="-1">
                <a:solidFill>
                  <a:srgbClr val="000000"/>
                </a:solidFill>
                <a:uFill>
                  <a:solidFill>
                    <a:srgbClr val="000000"/>
                  </a:solidFill>
                </a:uFill>
                <a:latin typeface="Arial"/>
                <a:ea typeface="NSimSun"/>
              </a:rPr>
              <a:t> January 2024)</a:t>
            </a:r>
            <a:endParaRPr lang="en-GB" sz="800" b="0" strike="noStrike" spc="-1">
              <a:latin typeface="Arial"/>
            </a:endParaRPr>
          </a:p>
          <a:p>
            <a:pPr marL="457200">
              <a:lnSpc>
                <a:spcPct val="100000"/>
              </a:lnSpc>
            </a:pPr>
            <a:r>
              <a:rPr lang="en-GB" sz="800" b="1" strike="noStrike" spc="-1">
                <a:solidFill>
                  <a:srgbClr val="000000"/>
                </a:solidFill>
                <a:latin typeface="Arial"/>
                <a:ea typeface="NSimSun"/>
              </a:rPr>
              <a:t> </a:t>
            </a:r>
            <a:endParaRPr lang="en-GB" sz="800" b="0" strike="noStrike" spc="-1">
              <a:latin typeface="Arial"/>
            </a:endParaRPr>
          </a:p>
          <a:p>
            <a:pPr marL="457200">
              <a:lnSpc>
                <a:spcPct val="100000"/>
              </a:lnSpc>
            </a:pPr>
            <a:r>
              <a:rPr lang="en-GB" sz="800" b="0" i="1" strike="noStrike" spc="-1">
                <a:solidFill>
                  <a:srgbClr val="000000"/>
                </a:solidFill>
                <a:latin typeface="Arial"/>
                <a:ea typeface="NSimSun"/>
              </a:rPr>
              <a:t>Torrington. D,  Hall. L, Atkinson. C, Taylor. S , (2020) Human Resource Management, Pearson Education Limited, Harlow.</a:t>
            </a:r>
            <a:endParaRPr lang="en-GB" sz="800" b="0" strike="noStrike" spc="-1">
              <a:latin typeface="Arial"/>
            </a:endParaRPr>
          </a:p>
          <a:p>
            <a:pPr marL="457200">
              <a:lnSpc>
                <a:spcPct val="100000"/>
              </a:lnSpc>
            </a:pPr>
            <a:r>
              <a:rPr lang="en-GB" sz="800" b="0" strike="noStrike" spc="-1">
                <a:solidFill>
                  <a:srgbClr val="000000"/>
                </a:solidFill>
                <a:latin typeface="Arial"/>
                <a:ea typeface="NSimSun"/>
              </a:rPr>
              <a:t> </a:t>
            </a:r>
            <a:endParaRPr lang="en-GB" sz="800" b="0" strike="noStrike" spc="-1">
              <a:latin typeface="Arial"/>
            </a:endParaRPr>
          </a:p>
          <a:p>
            <a:pPr marL="457200">
              <a:lnSpc>
                <a:spcPct val="100000"/>
              </a:lnSpc>
            </a:pPr>
            <a:r>
              <a:rPr lang="en-GB" sz="800" b="0" strike="noStrike" spc="-1">
                <a:solidFill>
                  <a:srgbClr val="000000"/>
                </a:solidFill>
                <a:latin typeface="Arial"/>
                <a:ea typeface="NSimSun"/>
              </a:rPr>
              <a:t> </a:t>
            </a:r>
            <a:endParaRPr lang="en-GB" sz="800" b="0" strike="noStrike" spc="-1">
              <a:latin typeface="Arial"/>
            </a:endParaRPr>
          </a:p>
          <a:p>
            <a:pPr marL="457200">
              <a:lnSpc>
                <a:spcPct val="150000"/>
              </a:lnSpc>
            </a:pPr>
            <a:r>
              <a:rPr lang="en-GB" sz="800" b="0" strike="noStrike" spc="-1">
                <a:solidFill>
                  <a:srgbClr val="000000"/>
                </a:solidFill>
                <a:latin typeface="Arial"/>
                <a:ea typeface="Arial"/>
              </a:rPr>
              <a:t>Tower-Hamlets.gov.uk (2024) ‘Our East End’ </a:t>
            </a:r>
            <a:r>
              <a:rPr lang="en-GB" sz="800" b="0" i="1" strike="noStrike" spc="-1">
                <a:solidFill>
                  <a:srgbClr val="000000"/>
                </a:solidFill>
                <a:latin typeface="Arial"/>
                <a:ea typeface="Times New Roman"/>
              </a:rPr>
              <a:t>[</a:t>
            </a:r>
            <a:r>
              <a:rPr lang="en-GB" sz="800" b="0" strike="noStrike" spc="-1">
                <a:solidFill>
                  <a:srgbClr val="000000"/>
                </a:solidFill>
                <a:latin typeface="Arial"/>
                <a:ea typeface="Times New Roman"/>
              </a:rPr>
              <a:t>online] Available at: </a:t>
            </a:r>
            <a:r>
              <a:rPr lang="en-GB" sz="800" b="0" u="sng" strike="noStrike" spc="-1">
                <a:solidFill>
                  <a:srgbClr val="99CA3C"/>
                </a:solidFill>
                <a:uFill>
                  <a:solidFill>
                    <a:srgbClr val="000000"/>
                  </a:solidFill>
                </a:uFill>
                <a:latin typeface="Arial"/>
                <a:ea typeface="Arial"/>
                <a:hlinkClick r:id="rId35"/>
              </a:rPr>
              <a:t>https://www.towerhamlets.gov.uk/News_events/Our_East_End/Our_East_End.aspx Accessed 18</a:t>
            </a:r>
            <a:r>
              <a:rPr lang="en-GB" sz="800" b="0" u="sng" strike="noStrike" spc="-1" baseline="30000">
                <a:solidFill>
                  <a:srgbClr val="99CA3C"/>
                </a:solidFill>
                <a:uFill>
                  <a:solidFill>
                    <a:srgbClr val="000000"/>
                  </a:solidFill>
                </a:uFill>
                <a:latin typeface="Arial"/>
                <a:ea typeface="Arial"/>
                <a:hlinkClick r:id="rId35"/>
              </a:rPr>
              <a:t>th</a:t>
            </a:r>
            <a:r>
              <a:rPr lang="en-GB" sz="800" b="0" u="sng" strike="noStrike" spc="-1">
                <a:solidFill>
                  <a:srgbClr val="99CA3C"/>
                </a:solidFill>
                <a:uFill>
                  <a:solidFill>
                    <a:srgbClr val="000000"/>
                  </a:solidFill>
                </a:uFill>
                <a:latin typeface="Arial"/>
                <a:ea typeface="Arial"/>
                <a:hlinkClick r:id="rId35"/>
              </a:rPr>
              <a:t> January 2024</a:t>
            </a:r>
            <a:endParaRPr lang="en-GB" sz="800" b="0" strike="noStrike" spc="-1">
              <a:latin typeface="Arial"/>
            </a:endParaRPr>
          </a:p>
          <a:p>
            <a:pPr marL="457200">
              <a:lnSpc>
                <a:spcPct val="150000"/>
              </a:lnSpc>
            </a:pPr>
            <a:r>
              <a:rPr lang="en-GB" sz="800" b="0" strike="noStrike" spc="-1">
                <a:solidFill>
                  <a:srgbClr val="000000"/>
                </a:solidFill>
                <a:latin typeface="Arial"/>
                <a:ea typeface="Arial"/>
              </a:rPr>
              <a:t> </a:t>
            </a:r>
            <a:endParaRPr lang="en-GB" sz="800" b="0" strike="noStrike" spc="-1">
              <a:latin typeface="Arial"/>
            </a:endParaRPr>
          </a:p>
          <a:p>
            <a:pPr marL="457200">
              <a:lnSpc>
                <a:spcPct val="150000"/>
              </a:lnSpc>
            </a:pPr>
            <a:r>
              <a:rPr lang="en-GB" sz="800" b="0" strike="noStrike" spc="-1">
                <a:solidFill>
                  <a:srgbClr val="000000"/>
                </a:solidFill>
                <a:latin typeface="Arial"/>
                <a:ea typeface="NSimSun"/>
              </a:rPr>
              <a:t>Tower Hamlets.gov.uk (2023) </a:t>
            </a:r>
            <a:r>
              <a:rPr lang="en-GB" sz="800" b="0" i="1" strike="noStrike" spc="-1">
                <a:solidFill>
                  <a:srgbClr val="000000"/>
                </a:solidFill>
                <a:latin typeface="Arial"/>
                <a:ea typeface="NSimSun"/>
              </a:rPr>
              <a:t>Mayor &amp; Councillors </a:t>
            </a:r>
            <a:r>
              <a:rPr lang="en-GB" sz="800" b="0" strike="noStrike" spc="-1">
                <a:solidFill>
                  <a:srgbClr val="000000"/>
                </a:solidFill>
                <a:latin typeface="Arial"/>
                <a:ea typeface="Times New Roman"/>
              </a:rPr>
              <a:t>[Online] Available at: </a:t>
            </a:r>
            <a:r>
              <a:rPr lang="en-GB" sz="800" b="0" u="sng" strike="noStrike" spc="-1">
                <a:solidFill>
                  <a:srgbClr val="99CA3C"/>
                </a:solidFill>
                <a:uFill>
                  <a:solidFill>
                    <a:srgbClr val="000000"/>
                  </a:solidFill>
                </a:uFill>
                <a:latin typeface="Arial"/>
                <a:ea typeface="Times New Roman"/>
                <a:hlinkClick r:id="rId36"/>
              </a:rPr>
              <a:t>https://democracy.towerhamletys.gov.uk/mgMemberIndex.aspx?bcr=1</a:t>
            </a:r>
            <a:r>
              <a:rPr lang="en-GB" sz="800" b="0" strike="noStrike" spc="-1">
                <a:solidFill>
                  <a:srgbClr val="000000"/>
                </a:solidFill>
                <a:latin typeface="Arial"/>
                <a:ea typeface="NSimSun"/>
              </a:rPr>
              <a:t>(Accessed 17</a:t>
            </a:r>
            <a:r>
              <a:rPr lang="en-GB" sz="800" b="0" strike="noStrike" spc="-1" baseline="30000">
                <a:solidFill>
                  <a:srgbClr val="000000"/>
                </a:solidFill>
                <a:latin typeface="Arial"/>
                <a:ea typeface="NSimSun"/>
              </a:rPr>
              <a:t>th</a:t>
            </a:r>
            <a:r>
              <a:rPr lang="en-GB" sz="800" b="0" strike="noStrike" spc="-1">
                <a:solidFill>
                  <a:srgbClr val="000000"/>
                </a:solidFill>
                <a:latin typeface="Arial"/>
                <a:ea typeface="NSimSun"/>
              </a:rPr>
              <a:t> January 2024)</a:t>
            </a:r>
            <a:endParaRPr lang="en-GB" sz="800" b="0" strike="noStrike" spc="-1">
              <a:latin typeface="Arial"/>
            </a:endParaRPr>
          </a:p>
          <a:p>
            <a:pPr marL="457200">
              <a:lnSpc>
                <a:spcPct val="150000"/>
              </a:lnSpc>
            </a:pPr>
            <a:r>
              <a:rPr lang="en-GB" sz="800" b="0" strike="noStrike" spc="-1">
                <a:solidFill>
                  <a:srgbClr val="000000"/>
                </a:solidFill>
                <a:latin typeface="Arial"/>
                <a:ea typeface="Arial"/>
              </a:rPr>
              <a:t> </a:t>
            </a:r>
            <a:endParaRPr lang="en-GB" sz="800" b="0" strike="noStrike" spc="-1">
              <a:latin typeface="Arial"/>
            </a:endParaRPr>
          </a:p>
          <a:p>
            <a:pPr marL="457200">
              <a:lnSpc>
                <a:spcPct val="150000"/>
              </a:lnSpc>
            </a:pPr>
            <a:r>
              <a:rPr lang="en-GB" sz="800" b="0" strike="noStrike" spc="-1">
                <a:solidFill>
                  <a:srgbClr val="000000"/>
                </a:solidFill>
                <a:latin typeface="Arial"/>
                <a:ea typeface="Arial"/>
              </a:rPr>
              <a:t>Tower-Hamlets.gov.uk (2024) ‘Our East End’ </a:t>
            </a:r>
            <a:r>
              <a:rPr lang="en-GB" sz="800" b="0" i="1" strike="noStrike" spc="-1">
                <a:solidFill>
                  <a:srgbClr val="000000"/>
                </a:solidFill>
                <a:latin typeface="Arial"/>
                <a:ea typeface="Times New Roman"/>
              </a:rPr>
              <a:t>[</a:t>
            </a:r>
            <a:r>
              <a:rPr lang="en-GB" sz="800" b="0" strike="noStrike" spc="-1">
                <a:solidFill>
                  <a:srgbClr val="000000"/>
                </a:solidFill>
                <a:latin typeface="Arial"/>
                <a:ea typeface="Times New Roman"/>
              </a:rPr>
              <a:t>online] Available at: </a:t>
            </a:r>
            <a:r>
              <a:rPr lang="en-GB" sz="800" b="0" u="sng" strike="noStrike" spc="-1">
                <a:solidFill>
                  <a:srgbClr val="99CA3C"/>
                </a:solidFill>
                <a:uFill>
                  <a:solidFill>
                    <a:srgbClr val="000000"/>
                  </a:solidFill>
                </a:uFill>
                <a:latin typeface="Arial"/>
                <a:ea typeface="Arial"/>
                <a:hlinkClick r:id="rId35"/>
              </a:rPr>
              <a:t>https://www.towerhamlets.gov.uk/News_events/Our_East_End/Our_East_End.aspx Accessed 18</a:t>
            </a:r>
            <a:r>
              <a:rPr lang="en-GB" sz="800" b="0" u="sng" strike="noStrike" spc="-1" baseline="30000">
                <a:solidFill>
                  <a:srgbClr val="99CA3C"/>
                </a:solidFill>
                <a:uFill>
                  <a:solidFill>
                    <a:srgbClr val="000000"/>
                  </a:solidFill>
                </a:uFill>
                <a:latin typeface="Arial"/>
                <a:ea typeface="Arial"/>
                <a:hlinkClick r:id="rId35"/>
              </a:rPr>
              <a:t>th</a:t>
            </a:r>
            <a:r>
              <a:rPr lang="en-GB" sz="800" b="0" u="sng" strike="noStrike" spc="-1">
                <a:solidFill>
                  <a:srgbClr val="99CA3C"/>
                </a:solidFill>
                <a:uFill>
                  <a:solidFill>
                    <a:srgbClr val="000000"/>
                  </a:solidFill>
                </a:uFill>
                <a:latin typeface="Arial"/>
                <a:ea typeface="Arial"/>
                <a:hlinkClick r:id="rId35"/>
              </a:rPr>
              <a:t> January 2024</a:t>
            </a:r>
            <a:endParaRPr lang="en-GB" sz="800" b="0" strike="noStrike" spc="-1">
              <a:latin typeface="Arial"/>
            </a:endParaRPr>
          </a:p>
          <a:p>
            <a:pPr marL="457200">
              <a:lnSpc>
                <a:spcPct val="150000"/>
              </a:lnSpc>
            </a:pPr>
            <a:r>
              <a:rPr lang="en-GB" sz="800" b="0" strike="noStrike" spc="-1">
                <a:solidFill>
                  <a:srgbClr val="000000"/>
                </a:solidFill>
                <a:latin typeface="Arial"/>
                <a:ea typeface="NSimSun"/>
              </a:rPr>
              <a:t> </a:t>
            </a:r>
            <a:endParaRPr lang="en-GB" sz="800" b="0" strike="noStrike" spc="-1">
              <a:latin typeface="Arial"/>
            </a:endParaRPr>
          </a:p>
          <a:p>
            <a:pPr marL="457200">
              <a:lnSpc>
                <a:spcPct val="150000"/>
              </a:lnSpc>
            </a:pPr>
            <a:r>
              <a:rPr lang="en-GB" sz="800" b="0" i="1" strike="noStrike" spc="-1">
                <a:solidFill>
                  <a:srgbClr val="000000"/>
                </a:solidFill>
                <a:latin typeface="Arial"/>
                <a:ea typeface="NSimSun"/>
              </a:rPr>
              <a:t>Wirtz J, Patteson P.G, Kunz W, Grubber T, Lu V.N, &amp; Paluch S, (2018) ‘Brave New World: Service of robots in the frontline’ Journal of Service Management, pg907-1</a:t>
            </a:r>
            <a:endParaRPr lang="en-GB" sz="800" b="0" strike="noStrike" spc="-1">
              <a:latin typeface="Arial"/>
            </a:endParaRPr>
          </a:p>
          <a:p>
            <a:pPr marL="457200">
              <a:lnSpc>
                <a:spcPct val="100000"/>
              </a:lnSpc>
            </a:pPr>
            <a:r>
              <a:rPr lang="en-GB" sz="800" b="0" strike="noStrike" spc="-1">
                <a:solidFill>
                  <a:srgbClr val="000000"/>
                </a:solidFill>
                <a:latin typeface="Arial"/>
                <a:ea typeface="NSimSun"/>
              </a:rPr>
              <a:t> </a:t>
            </a:r>
            <a:endParaRPr lang="en-GB" sz="800" b="0" strike="noStrike" spc="-1">
              <a:latin typeface="Arial"/>
            </a:endParaRPr>
          </a:p>
          <a:p>
            <a:pPr marL="457200">
              <a:lnSpc>
                <a:spcPct val="100000"/>
              </a:lnSpc>
            </a:pPr>
            <a:r>
              <a:rPr lang="en-GB" sz="800" b="0" i="1" strike="noStrike" spc="-1">
                <a:solidFill>
                  <a:srgbClr val="000000"/>
                </a:solidFill>
                <a:latin typeface="Arial"/>
                <a:ea typeface="NSimSun"/>
              </a:rPr>
              <a:t> </a:t>
            </a:r>
            <a:r>
              <a:rPr lang="en-GB" sz="800" b="0" strike="noStrike" spc="-1">
                <a:solidFill>
                  <a:srgbClr val="000000"/>
                </a:solidFill>
                <a:latin typeface="Arial"/>
                <a:ea typeface="NSimSun"/>
              </a:rPr>
              <a:t>Yieldify (2024) Demographic Segmentation defined with 5 marketing examples </a:t>
            </a:r>
            <a:r>
              <a:rPr lang="en-GB" sz="800" b="0" i="1" strike="noStrike" spc="-1">
                <a:solidFill>
                  <a:srgbClr val="000000"/>
                </a:solidFill>
                <a:latin typeface="Arial"/>
                <a:ea typeface="Times New Roman"/>
              </a:rPr>
              <a:t>[</a:t>
            </a:r>
            <a:r>
              <a:rPr lang="en-GB" sz="800" b="0" strike="noStrike" spc="-1">
                <a:solidFill>
                  <a:srgbClr val="000000"/>
                </a:solidFill>
                <a:latin typeface="Arial"/>
                <a:ea typeface="Times New Roman"/>
              </a:rPr>
              <a:t>online] Available at:</a:t>
            </a:r>
            <a:r>
              <a:rPr lang="en-GB" sz="800" b="0" strike="noStrike" spc="-1">
                <a:solidFill>
                  <a:srgbClr val="000000"/>
                </a:solidFill>
                <a:latin typeface="Arial"/>
                <a:ea typeface="NSimSun"/>
              </a:rPr>
              <a:t> </a:t>
            </a:r>
            <a:r>
              <a:rPr lang="en-GB" sz="800" b="0" u="sng" strike="noStrike" spc="-1">
                <a:solidFill>
                  <a:srgbClr val="99CA3C"/>
                </a:solidFill>
                <a:uFill>
                  <a:solidFill>
                    <a:srgbClr val="000000"/>
                  </a:solidFill>
                </a:uFill>
                <a:latin typeface="Arial"/>
                <a:ea typeface="NSimSun"/>
                <a:hlinkClick r:id="rId37"/>
              </a:rPr>
              <a:t>Demographic Segmentation Defined With 5 Examples - Yieldify</a:t>
            </a:r>
            <a:r>
              <a:rPr lang="en-GB" sz="800" b="0" i="1" strike="noStrike" spc="-1">
                <a:solidFill>
                  <a:srgbClr val="000000"/>
                </a:solidFill>
                <a:latin typeface="Arial"/>
                <a:ea typeface="NSimSun"/>
              </a:rPr>
              <a:t>(Accessed: 22</a:t>
            </a:r>
            <a:r>
              <a:rPr lang="en-GB" sz="800" b="0" i="1" strike="noStrike" spc="-1" baseline="30000">
                <a:solidFill>
                  <a:srgbClr val="000000"/>
                </a:solidFill>
                <a:latin typeface="Arial"/>
                <a:ea typeface="NSimSun"/>
              </a:rPr>
              <a:t>ND</a:t>
            </a:r>
            <a:r>
              <a:rPr lang="en-GB" sz="800" b="0" i="1" strike="noStrike" spc="-1">
                <a:solidFill>
                  <a:srgbClr val="000000"/>
                </a:solidFill>
                <a:latin typeface="Arial"/>
                <a:ea typeface="NSimSun"/>
              </a:rPr>
              <a:t> January 2024)</a:t>
            </a:r>
            <a:endParaRPr lang="en-GB" sz="800" b="0" strike="noStrike" spc="-1">
              <a:latin typeface="Arial"/>
            </a:endParaRPr>
          </a:p>
          <a:p>
            <a:pPr marL="457200">
              <a:lnSpc>
                <a:spcPct val="100000"/>
              </a:lnSpc>
            </a:pPr>
            <a:r>
              <a:rPr lang="en-GB" sz="800" b="0" strike="noStrike" spc="-1">
                <a:solidFill>
                  <a:srgbClr val="000000"/>
                </a:solidFill>
                <a:latin typeface="Arial"/>
                <a:ea typeface="NSimSun"/>
              </a:rPr>
              <a:t> </a:t>
            </a:r>
            <a:endParaRPr lang="en-GB" sz="800" b="0" strike="noStrike" spc="-1">
              <a:latin typeface="Arial"/>
            </a:endParaRPr>
          </a:p>
          <a:p>
            <a:pPr marL="457200">
              <a:lnSpc>
                <a:spcPct val="100000"/>
              </a:lnSpc>
            </a:pPr>
            <a:r>
              <a:rPr lang="en-GB" sz="800" b="0" i="1" strike="noStrike" spc="-1">
                <a:solidFill>
                  <a:srgbClr val="000000"/>
                </a:solidFill>
                <a:latin typeface="Arial"/>
                <a:ea typeface="NSimSun"/>
              </a:rPr>
              <a:t>Zippia Inc, (2022) What Benefits does International hotels Offer?[[online] Available at: </a:t>
            </a:r>
            <a:r>
              <a:rPr lang="en-GB" sz="800" b="0" u="sng" strike="noStrike" spc="-1">
                <a:solidFill>
                  <a:srgbClr val="99CA3C"/>
                </a:solidFill>
                <a:uFill>
                  <a:solidFill>
                    <a:srgbClr val="000000"/>
                  </a:solidFill>
                </a:uFill>
                <a:latin typeface="Arial"/>
                <a:ea typeface="NSimSun"/>
                <a:hlinkClick r:id="rId38"/>
              </a:rPr>
              <a:t>https://www.zippia.com/answers/</a:t>
            </a:r>
            <a:r>
              <a:rPr lang="en-GB" sz="800" b="0" i="1" strike="noStrike" spc="-1">
                <a:solidFill>
                  <a:srgbClr val="000000"/>
                </a:solidFill>
                <a:latin typeface="Arial"/>
                <a:ea typeface="NSimSun"/>
              </a:rPr>
              <a:t>(Accessed: 22</a:t>
            </a:r>
            <a:r>
              <a:rPr lang="en-GB" sz="800" b="0" i="1" strike="noStrike" spc="-1" baseline="30000">
                <a:solidFill>
                  <a:srgbClr val="000000"/>
                </a:solidFill>
                <a:latin typeface="Arial"/>
                <a:ea typeface="NSimSun"/>
              </a:rPr>
              <a:t>ND</a:t>
            </a:r>
            <a:r>
              <a:rPr lang="en-GB" sz="800" b="0" i="1" strike="noStrike" spc="-1">
                <a:solidFill>
                  <a:srgbClr val="000000"/>
                </a:solidFill>
                <a:latin typeface="Arial"/>
                <a:ea typeface="NSimSun"/>
              </a:rPr>
              <a:t> January 2024)</a:t>
            </a:r>
            <a:endParaRPr lang="en-GB" sz="800" b="0" strike="noStrike" spc="-1">
              <a:latin typeface="Arial"/>
            </a:endParaRPr>
          </a:p>
          <a:p>
            <a:pPr marL="457200">
              <a:lnSpc>
                <a:spcPct val="100000"/>
              </a:lnSpc>
            </a:pPr>
            <a:r>
              <a:rPr lang="en-GB" sz="1800" b="1" strike="noStrike" spc="-1">
                <a:solidFill>
                  <a:srgbClr val="000000"/>
                </a:solidFill>
                <a:latin typeface="Arial"/>
                <a:ea typeface="NSimSun"/>
              </a:rPr>
              <a:t> </a:t>
            </a:r>
            <a:endParaRPr lang="en-GB" sz="1800" b="0" strike="noStrike" spc="-1">
              <a:latin typeface="Arial"/>
            </a:endParaRPr>
          </a:p>
          <a:p>
            <a:pPr marL="457200" algn="just">
              <a:lnSpc>
                <a:spcPct val="100000"/>
              </a:lnSpc>
              <a:spcAft>
                <a:spcPts val="799"/>
              </a:spcAft>
            </a:pPr>
            <a:r>
              <a:rPr lang="en-GB" sz="1800" b="1" strike="noStrike" spc="-1">
                <a:solidFill>
                  <a:srgbClr val="000000"/>
                </a:solidFill>
                <a:latin typeface="Arial"/>
                <a:ea typeface="NSimSun"/>
              </a:rPr>
              <a:t> </a:t>
            </a:r>
            <a:endParaRPr lang="en-GB" sz="1800" b="0" strike="noStrike" spc="-1">
              <a:latin typeface="Arial"/>
            </a:endParaRPr>
          </a:p>
          <a:p>
            <a:pPr marL="457200" algn="just">
              <a:lnSpc>
                <a:spcPct val="100000"/>
              </a:lnSpc>
              <a:spcAft>
                <a:spcPts val="799"/>
              </a:spcAft>
            </a:pPr>
            <a:r>
              <a:rPr lang="en-GB" sz="1800" b="0" strike="noStrike" spc="-1">
                <a:solidFill>
                  <a:srgbClr val="000000"/>
                </a:solidFill>
                <a:latin typeface="Arial"/>
                <a:ea typeface="NSimSun"/>
              </a:rPr>
              <a:t> </a:t>
            </a:r>
            <a:endParaRPr lang="en-GB" sz="1800" b="0" strike="noStrike" spc="-1">
              <a:latin typeface="Arial"/>
            </a:endParaRPr>
          </a:p>
          <a:p>
            <a:pPr marL="457200" algn="just">
              <a:lnSpc>
                <a:spcPct val="100000"/>
              </a:lnSpc>
              <a:spcAft>
                <a:spcPts val="799"/>
              </a:spcAft>
            </a:pPr>
            <a:r>
              <a:rPr lang="en-GB" sz="1800" b="0" strike="noStrike" spc="-1">
                <a:solidFill>
                  <a:srgbClr val="000000"/>
                </a:solidFill>
                <a:latin typeface="Arial"/>
                <a:ea typeface="NSimSun"/>
              </a:rPr>
              <a:t> </a:t>
            </a:r>
            <a:endParaRPr lang="en-GB" sz="1800" b="0" strike="noStrike" spc="-1">
              <a:latin typeface="Arial"/>
            </a:endParaRPr>
          </a:p>
          <a:p>
            <a:pPr marL="457200" algn="just">
              <a:lnSpc>
                <a:spcPct val="100000"/>
              </a:lnSpc>
              <a:spcAft>
                <a:spcPts val="799"/>
              </a:spcAft>
            </a:pPr>
            <a:r>
              <a:rPr lang="en-GB" sz="1800" b="0" strike="noStrike" spc="-1">
                <a:solidFill>
                  <a:srgbClr val="000000"/>
                </a:solidFill>
                <a:latin typeface="Arial"/>
                <a:ea typeface="NSimSun"/>
              </a:rPr>
              <a:t> </a:t>
            </a:r>
            <a:endParaRPr lang="en-GB" sz="1800" b="0" strike="noStrike" spc="-1">
              <a:latin typeface="Arial"/>
            </a:endParaRPr>
          </a:p>
          <a:p>
            <a:pPr marL="457200">
              <a:lnSpc>
                <a:spcPct val="100000"/>
              </a:lnSpc>
            </a:pPr>
            <a:endParaRPr lang="en-GB" sz="1800" b="0" strike="noStrike" spc="-1">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154"/>
                                        </p:tgtEl>
                                        <p:attrNameLst>
                                          <p:attrName>style.visibility</p:attrName>
                                        </p:attrNameLst>
                                      </p:cBhvr>
                                      <p:to>
                                        <p:strVal val="visible"/>
                                      </p:to>
                                    </p:set>
                                    <p:animEffect transition="in" filter="wipe(up)">
                                      <p:cBhvr additive="repl">
                                        <p:cTn id="7" dur="500"/>
                                        <p:tgtEl>
                                          <p:spTgt spid="154"/>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fill="hold" nodeType="clickEffect">
                                  <p:stCondLst>
                                    <p:cond delay="0"/>
                                  </p:stCondLst>
                                  <p:childTnLst>
                                    <p:set>
                                      <p:cBhvr>
                                        <p:cTn id="11" dur="1" fill="hold">
                                          <p:stCondLst>
                                            <p:cond delay="0"/>
                                          </p:stCondLst>
                                        </p:cTn>
                                        <p:tgtEl>
                                          <p:spTgt spid="154"/>
                                        </p:tgtEl>
                                        <p:attrNameLst>
                                          <p:attrName>style.visibility</p:attrName>
                                        </p:attrNameLst>
                                      </p:cBhvr>
                                      <p:to>
                                        <p:strVal val="visible"/>
                                      </p:to>
                                    </p:set>
                                    <p:animEffect transition="in" filter="wipe(down)">
                                      <p:cBhvr additive="repl">
                                        <p:cTn id="12" dur="580">
                                          <p:stCondLst>
                                            <p:cond delay="0"/>
                                          </p:stCondLst>
                                        </p:cTn>
                                        <p:tgtEl>
                                          <p:spTgt spid="154"/>
                                        </p:tgtEl>
                                      </p:cBhvr>
                                    </p:animEffect>
                                    <p:anim calcmode="lin" valueType="num">
                                      <p:cBhvr additive="repl">
                                        <p:cTn id="13" dur="1822">
                                          <p:stCondLst>
                                            <p:cond delay="0"/>
                                          </p:stCondLst>
                                        </p:cTn>
                                        <p:tgtEl>
                                          <p:spTgt spid="154"/>
                                        </p:tgtEl>
                                        <p:attrNameLst>
                                          <p:attrName>ppt_x</p:attrName>
                                        </p:attrNameLst>
                                      </p:cBhvr>
                                      <p:tavLst>
                                        <p:tav tm="0">
                                          <p:val>
                                            <p:strVal val="#ppt_x-0.25"/>
                                          </p:val>
                                        </p:tav>
                                        <p:tav tm="100000">
                                          <p:val>
                                            <p:strVal val="#ppt_x"/>
                                          </p:val>
                                        </p:tav>
                                      </p:tavLst>
                                    </p:anim>
                                    <p:anim calcmode="lin" valueType="num">
                                      <p:cBhvr additive="repl">
                                        <p:cTn id="14" dur="664">
                                          <p:stCondLst>
                                            <p:cond delay="0"/>
                                          </p:stCondLst>
                                        </p:cTn>
                                        <p:tgtEl>
                                          <p:spTgt spid="154"/>
                                        </p:tgtEl>
                                        <p:attrNameLst>
                                          <p:attrName>ppt_y</p:attrName>
                                        </p:attrNameLst>
                                      </p:cBhvr>
                                      <p:tavLst>
                                        <p:tav tm="0">
                                          <p:val>
                                            <p:fltVal val="0.5"/>
                                          </p:val>
                                        </p:tav>
                                        <p:tav tm="100000">
                                          <p:val>
                                            <p:fltVal val="1"/>
                                          </p:val>
                                        </p:tav>
                                      </p:tavLst>
                                    </p:anim>
                                    <p:anim calcmode="lin" valueType="num">
                                      <p:cBhvr additive="repl">
                                        <p:cTn id="15" dur="664">
                                          <p:stCondLst>
                                            <p:cond delay="664"/>
                                          </p:stCondLst>
                                        </p:cTn>
                                        <p:tgtEl>
                                          <p:spTgt spid="154"/>
                                        </p:tgtEl>
                                        <p:attrNameLst>
                                          <p:attrName>ppt_y</p:attrName>
                                        </p:attrNameLst>
                                      </p:cBhvr>
                                      <p:tavLst>
                                        <p:tav tm="0">
                                          <p:val>
                                            <p:fltVal val="0"/>
                                          </p:val>
                                        </p:tav>
                                        <p:tav tm="100000">
                                          <p:val>
                                            <p:fltVal val="1"/>
                                          </p:val>
                                        </p:tav>
                                      </p:tavLst>
                                    </p:anim>
                                    <p:anim calcmode="lin" valueType="num">
                                      <p:cBhvr additive="repl">
                                        <p:cTn id="16" dur="332">
                                          <p:stCondLst>
                                            <p:cond delay="1324"/>
                                          </p:stCondLst>
                                        </p:cTn>
                                        <p:tgtEl>
                                          <p:spTgt spid="154"/>
                                        </p:tgtEl>
                                        <p:attrNameLst>
                                          <p:attrName>ppt_y</p:attrName>
                                        </p:attrNameLst>
                                      </p:cBhvr>
                                      <p:tavLst>
                                        <p:tav tm="0">
                                          <p:val>
                                            <p:fltVal val="0"/>
                                          </p:val>
                                        </p:tav>
                                        <p:tav tm="100000">
                                          <p:val>
                                            <p:fltVal val="1"/>
                                          </p:val>
                                        </p:tav>
                                      </p:tavLst>
                                    </p:anim>
                                    <p:anim calcmode="lin" valueType="num">
                                      <p:cBhvr additive="repl">
                                        <p:cTn id="17" dur="164">
                                          <p:stCondLst>
                                            <p:cond delay="1656"/>
                                          </p:stCondLst>
                                        </p:cTn>
                                        <p:tgtEl>
                                          <p:spTgt spid="154"/>
                                        </p:tgtEl>
                                        <p:attrNameLst>
                                          <p:attrName>ppt_y</p:attrName>
                                        </p:attrNameLst>
                                      </p:cBhvr>
                                      <p:tavLst>
                                        <p:tav tm="0">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 name="CustomShape 1"/>
          <p:cNvSpPr/>
          <p:nvPr/>
        </p:nvSpPr>
        <p:spPr>
          <a:xfrm>
            <a:off x="120240" y="108360"/>
            <a:ext cx="9959760" cy="201888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oAutofit/>
          </a:bodyPr>
          <a:lstStyle/>
          <a:p>
            <a:pPr>
              <a:lnSpc>
                <a:spcPct val="100000"/>
              </a:lnSpc>
            </a:pPr>
            <a:r>
              <a:rPr lang="en-GB" sz="750" b="0" strike="noStrike" spc="-1">
                <a:solidFill>
                  <a:srgbClr val="90C226"/>
                </a:solidFill>
                <a:latin typeface="Arial"/>
                <a:ea typeface="NSimSun"/>
              </a:rPr>
              <a:t>Imperial college London (2024) </a:t>
            </a:r>
            <a:r>
              <a:rPr lang="en-GB" sz="750" b="0" i="1" u="sng" strike="noStrike" spc="-1">
                <a:solidFill>
                  <a:srgbClr val="90C226"/>
                </a:solidFill>
                <a:uFillTx/>
                <a:latin typeface="Arial"/>
                <a:ea typeface="NSimSun"/>
              </a:rPr>
              <a:t>Imperial Zero Pollution </a:t>
            </a:r>
            <a:r>
              <a:rPr lang="en-GB" sz="750" b="0" i="1" u="sng" strike="noStrike" spc="-1">
                <a:solidFill>
                  <a:srgbClr val="000000"/>
                </a:solidFill>
                <a:uFillTx/>
                <a:latin typeface="Arial"/>
                <a:ea typeface="Times New Roman"/>
              </a:rPr>
              <a:t>[</a:t>
            </a:r>
            <a:r>
              <a:rPr lang="en-GB" sz="750" b="0" u="sng" strike="noStrike" spc="-1">
                <a:solidFill>
                  <a:srgbClr val="000000"/>
                </a:solidFill>
                <a:uFillTx/>
                <a:latin typeface="Arial"/>
                <a:ea typeface="Times New Roman"/>
              </a:rPr>
              <a:t>online] Available at: </a:t>
            </a:r>
            <a:r>
              <a:rPr lang="en-GB" sz="750" b="0" u="sng" strike="noStrike" spc="-1">
                <a:solidFill>
                  <a:srgbClr val="99CA3C"/>
                </a:solidFill>
                <a:uFill>
                  <a:solidFill>
                    <a:srgbClr val="000000"/>
                  </a:solidFill>
                </a:uFill>
                <a:latin typeface="Arial"/>
                <a:ea typeface="Times New Roman"/>
                <a:hlinkClick r:id="rId2"/>
              </a:rPr>
              <a:t>https://www.imperial.ac.uk/sustainability/</a:t>
            </a:r>
            <a:r>
              <a:rPr lang="en-GB" sz="750" b="0" u="sng" strike="noStrike" spc="-1">
                <a:solidFill>
                  <a:srgbClr val="000000"/>
                </a:solidFill>
                <a:uFill>
                  <a:solidFill>
                    <a:srgbClr val="000000"/>
                  </a:solidFill>
                </a:uFill>
                <a:latin typeface="Arial"/>
                <a:ea typeface="Times New Roman"/>
              </a:rPr>
              <a:t> (</a:t>
            </a:r>
            <a:r>
              <a:rPr lang="en-GB" sz="750" b="0" strike="noStrike" spc="-1">
                <a:solidFill>
                  <a:srgbClr val="000000"/>
                </a:solidFill>
                <a:latin typeface="Arial"/>
                <a:ea typeface="Times New Roman"/>
              </a:rPr>
              <a:t>Accessed 20</a:t>
            </a:r>
            <a:r>
              <a:rPr lang="en-GB" sz="750" b="0" strike="noStrike" spc="-1" baseline="30000">
                <a:solidFill>
                  <a:srgbClr val="000000"/>
                </a:solidFill>
                <a:latin typeface="Arial"/>
                <a:ea typeface="Times New Roman"/>
              </a:rPr>
              <a:t>th</a:t>
            </a:r>
            <a:r>
              <a:rPr lang="en-GB" sz="750" b="0" strike="noStrike" spc="-1">
                <a:solidFill>
                  <a:srgbClr val="000000"/>
                </a:solidFill>
                <a:latin typeface="Arial"/>
                <a:ea typeface="Times New Roman"/>
              </a:rPr>
              <a:t> January 2024)</a:t>
            </a:r>
            <a:br/>
            <a:r>
              <a:rPr lang="en-GB" sz="750" b="0" u="sng" strike="noStrike" spc="-1">
                <a:solidFill>
                  <a:srgbClr val="000000"/>
                </a:solidFill>
                <a:uFill>
                  <a:solidFill>
                    <a:srgbClr val="000000"/>
                  </a:solidFill>
                </a:uFill>
                <a:latin typeface="Arial"/>
                <a:ea typeface="Times New Roman"/>
              </a:rPr>
              <a:t> </a:t>
            </a:r>
            <a:br/>
            <a:r>
              <a:rPr lang="en-GB" sz="750" b="0" u="sng" strike="noStrike" spc="-1">
                <a:solidFill>
                  <a:srgbClr val="000000"/>
                </a:solidFill>
                <a:uFill>
                  <a:solidFill>
                    <a:srgbClr val="000000"/>
                  </a:solidFill>
                </a:uFill>
                <a:latin typeface="Arial"/>
                <a:ea typeface="NSimSun"/>
              </a:rPr>
              <a:t>Lesonky.R, (2020) </a:t>
            </a:r>
            <a:r>
              <a:rPr lang="en-GB" sz="750" b="0" i="1" u="sng" strike="noStrike" spc="-1">
                <a:solidFill>
                  <a:srgbClr val="000000"/>
                </a:solidFill>
                <a:uFill>
                  <a:solidFill>
                    <a:srgbClr val="000000"/>
                  </a:solidFill>
                </a:uFill>
                <a:latin typeface="Arial"/>
                <a:ea typeface="NSimSun"/>
              </a:rPr>
              <a:t>'</a:t>
            </a:r>
            <a:r>
              <a:rPr lang="en-GB" sz="750" b="0" u="sng" strike="noStrike" spc="-1">
                <a:solidFill>
                  <a:srgbClr val="000000"/>
                </a:solidFill>
                <a:uFill>
                  <a:solidFill>
                    <a:srgbClr val="000000"/>
                  </a:solidFill>
                </a:uFill>
                <a:latin typeface="Arial"/>
                <a:ea typeface="NSimSun"/>
              </a:rPr>
              <a:t>Small Business Strategy' </a:t>
            </a:r>
            <a:r>
              <a:rPr lang="en-GB" sz="750" b="0" i="1" u="sng" strike="noStrike" spc="-1">
                <a:solidFill>
                  <a:srgbClr val="000000"/>
                </a:solidFill>
                <a:uFill>
                  <a:solidFill>
                    <a:srgbClr val="000000"/>
                  </a:solidFill>
                </a:uFill>
                <a:latin typeface="Arial"/>
                <a:ea typeface="NSimSun"/>
              </a:rPr>
              <a:t>Forbes, </a:t>
            </a:r>
            <a:r>
              <a:rPr lang="en-GB" sz="750" b="0" u="sng" strike="noStrike" spc="-1">
                <a:solidFill>
                  <a:srgbClr val="000000"/>
                </a:solidFill>
                <a:uFill>
                  <a:solidFill>
                    <a:srgbClr val="000000"/>
                  </a:solidFill>
                </a:uFill>
                <a:latin typeface="Arial"/>
                <a:ea typeface="NSimSun"/>
              </a:rPr>
              <a:t>26</a:t>
            </a:r>
            <a:r>
              <a:rPr lang="en-GB" sz="750" b="0" u="sng" strike="noStrike" spc="-1" baseline="30000">
                <a:solidFill>
                  <a:srgbClr val="000000"/>
                </a:solidFill>
                <a:uFill>
                  <a:solidFill>
                    <a:srgbClr val="000000"/>
                  </a:solidFill>
                </a:uFill>
                <a:latin typeface="Arial"/>
                <a:ea typeface="NSimSun"/>
              </a:rPr>
              <a:t>th</a:t>
            </a:r>
            <a:r>
              <a:rPr lang="en-GB" sz="750" b="0" u="sng" strike="noStrike" spc="-1">
                <a:solidFill>
                  <a:srgbClr val="000000"/>
                </a:solidFill>
                <a:uFill>
                  <a:solidFill>
                    <a:srgbClr val="000000"/>
                  </a:solidFill>
                </a:uFill>
                <a:latin typeface="Arial"/>
                <a:ea typeface="NSimSun"/>
              </a:rPr>
              <a:t> October</a:t>
            </a:r>
            <a:r>
              <a:rPr lang="en-GB" sz="750" b="0" i="1" u="sng" strike="noStrike" spc="-1">
                <a:solidFill>
                  <a:srgbClr val="000000"/>
                </a:solidFill>
                <a:uFill>
                  <a:solidFill>
                    <a:srgbClr val="000000"/>
                  </a:solidFill>
                </a:uFill>
                <a:latin typeface="Arial"/>
                <a:ea typeface="NSimSun"/>
              </a:rPr>
              <a:t>[</a:t>
            </a:r>
            <a:r>
              <a:rPr lang="en-GB" sz="750" b="0" u="sng" strike="noStrike" spc="-1">
                <a:solidFill>
                  <a:srgbClr val="000000"/>
                </a:solidFill>
                <a:uFill>
                  <a:solidFill>
                    <a:srgbClr val="000000"/>
                  </a:solidFill>
                </a:uFill>
                <a:latin typeface="Arial"/>
                <a:ea typeface="NSimSun"/>
              </a:rPr>
              <a:t>Online] Available at: </a:t>
            </a:r>
            <a:r>
              <a:rPr lang="en-GB" sz="750" b="0" u="sng" strike="noStrike" spc="-1">
                <a:solidFill>
                  <a:srgbClr val="99CA3C"/>
                </a:solidFill>
                <a:uFill>
                  <a:solidFill>
                    <a:srgbClr val="000000"/>
                  </a:solidFill>
                </a:uFill>
                <a:latin typeface="Arial"/>
                <a:ea typeface="NSimSun"/>
                <a:hlinkClick r:id="rId3"/>
              </a:rPr>
              <a:t>https://www.forbes.come/sites/allbusiness/2020/10/26/email-marketing-still-the-most-powerful-tool-to-take-your-business-to-the-next-level/</a:t>
            </a:r>
            <a:r>
              <a:rPr lang="en-GB" sz="750" b="0" u="sng" strike="noStrike" spc="-1">
                <a:solidFill>
                  <a:srgbClr val="000000"/>
                </a:solidFill>
                <a:uFill>
                  <a:solidFill>
                    <a:srgbClr val="000000"/>
                  </a:solidFill>
                </a:uFill>
                <a:latin typeface="Arial"/>
                <a:ea typeface="NSimSun"/>
              </a:rPr>
              <a:t> </a:t>
            </a:r>
            <a:r>
              <a:rPr lang="en-GB" sz="750" b="0" strike="noStrike" spc="-1">
                <a:solidFill>
                  <a:srgbClr val="000000"/>
                </a:solidFill>
                <a:latin typeface="Arial"/>
                <a:ea typeface="NSimSun"/>
              </a:rPr>
              <a:t>(Accessed 25</a:t>
            </a:r>
            <a:r>
              <a:rPr lang="en-GB" sz="750" b="0" strike="noStrike" spc="-1" baseline="30000">
                <a:solidFill>
                  <a:srgbClr val="000000"/>
                </a:solidFill>
                <a:latin typeface="Arial"/>
                <a:ea typeface="NSimSun"/>
              </a:rPr>
              <a:t>TH</a:t>
            </a:r>
            <a:r>
              <a:rPr lang="en-GB" sz="750" b="0" strike="noStrike" spc="-1">
                <a:solidFill>
                  <a:srgbClr val="000000"/>
                </a:solidFill>
                <a:latin typeface="Arial"/>
                <a:ea typeface="NSimSun"/>
              </a:rPr>
              <a:t> January 2024)</a:t>
            </a:r>
            <a:br/>
            <a:r>
              <a:rPr lang="en-GB" sz="750" b="0" u="sng" strike="noStrike" spc="-1">
                <a:solidFill>
                  <a:srgbClr val="0563C1"/>
                </a:solidFill>
                <a:uFill>
                  <a:solidFill>
                    <a:srgbClr val="000000"/>
                  </a:solidFill>
                </a:uFill>
                <a:latin typeface="Arial"/>
                <a:ea typeface="NSimSun"/>
              </a:rPr>
              <a:t> </a:t>
            </a:r>
            <a:br/>
            <a:r>
              <a:rPr lang="en-GB" sz="750" b="0" strike="noStrike" spc="-1">
                <a:solidFill>
                  <a:srgbClr val="1D2228"/>
                </a:solidFill>
                <a:latin typeface="Arial"/>
                <a:ea typeface="NSimSun"/>
              </a:rPr>
              <a:t> Newsquest Media Group Ltd (2024) ‘News’ </a:t>
            </a:r>
            <a:r>
              <a:rPr lang="en-GB" sz="750" b="0" i="1" strike="noStrike" spc="-1">
                <a:solidFill>
                  <a:srgbClr val="000000"/>
                </a:solidFill>
                <a:latin typeface="Arial"/>
                <a:ea typeface="Times New Roman"/>
              </a:rPr>
              <a:t>[</a:t>
            </a:r>
            <a:r>
              <a:rPr lang="en-GB" sz="750" b="0" strike="noStrike" spc="-1">
                <a:solidFill>
                  <a:srgbClr val="000000"/>
                </a:solidFill>
                <a:latin typeface="Arial"/>
                <a:ea typeface="Times New Roman"/>
              </a:rPr>
              <a:t>online] Available at</a:t>
            </a:r>
            <a:r>
              <a:rPr lang="en-GB" sz="750" b="0" u="sng" strike="noStrike" spc="-1">
                <a:solidFill>
                  <a:srgbClr val="000000"/>
                </a:solidFill>
                <a:uFill>
                  <a:solidFill>
                    <a:srgbClr val="000000"/>
                  </a:solidFill>
                </a:uFill>
                <a:latin typeface="Arial"/>
                <a:ea typeface="Times New Roman"/>
              </a:rPr>
              <a:t>: </a:t>
            </a:r>
            <a:r>
              <a:rPr lang="en-GB" sz="750" b="0" u="sng" strike="noStrike" spc="-1">
                <a:solidFill>
                  <a:srgbClr val="99CA3C"/>
                </a:solidFill>
                <a:uFill>
                  <a:solidFill>
                    <a:srgbClr val="000000"/>
                  </a:solidFill>
                </a:uFill>
                <a:latin typeface="Arial"/>
                <a:ea typeface="NSimSun"/>
                <a:hlinkClick r:id="rId4"/>
              </a:rPr>
              <a:t>https://www.eastlondonadvertiser.co.uk/news/</a:t>
            </a:r>
            <a:r>
              <a:rPr lang="en-GB" sz="750" b="0" u="sng" strike="noStrike" spc="-1">
                <a:solidFill>
                  <a:srgbClr val="0563C1"/>
                </a:solidFill>
                <a:uFill>
                  <a:solidFill>
                    <a:srgbClr val="000000"/>
                  </a:solidFill>
                </a:uFill>
                <a:latin typeface="Arial"/>
                <a:ea typeface="NSimSun"/>
              </a:rPr>
              <a:t> </a:t>
            </a:r>
            <a:r>
              <a:rPr lang="en-GB" sz="750" b="0" u="sng" strike="noStrike" spc="-1">
                <a:solidFill>
                  <a:srgbClr val="1D2228"/>
                </a:solidFill>
                <a:uFill>
                  <a:solidFill>
                    <a:srgbClr val="000000"/>
                  </a:solidFill>
                </a:uFill>
                <a:latin typeface="Arial"/>
                <a:ea typeface="NSimSun"/>
              </a:rPr>
              <a:t>Accessed:18</a:t>
            </a:r>
            <a:r>
              <a:rPr lang="en-GB" sz="750" b="0" u="sng" strike="noStrike" spc="-1" baseline="30000">
                <a:solidFill>
                  <a:srgbClr val="1D2228"/>
                </a:solidFill>
                <a:uFill>
                  <a:solidFill>
                    <a:srgbClr val="000000"/>
                  </a:solidFill>
                </a:uFill>
                <a:latin typeface="Arial"/>
                <a:ea typeface="NSimSun"/>
              </a:rPr>
              <a:t>th</a:t>
            </a:r>
            <a:r>
              <a:rPr lang="en-GB" sz="750" b="0" u="sng" strike="noStrike" spc="-1">
                <a:solidFill>
                  <a:srgbClr val="1D2228"/>
                </a:solidFill>
                <a:uFill>
                  <a:solidFill>
                    <a:srgbClr val="000000"/>
                  </a:solidFill>
                </a:uFill>
                <a:latin typeface="Arial"/>
                <a:ea typeface="NSimSun"/>
              </a:rPr>
              <a:t> January 2024</a:t>
            </a:r>
            <a:br/>
            <a:r>
              <a:rPr lang="en-GB" sz="750" b="0" u="sng" strike="noStrike" spc="-1">
                <a:solidFill>
                  <a:srgbClr val="90C226"/>
                </a:solidFill>
                <a:uFill>
                  <a:solidFill>
                    <a:srgbClr val="000000"/>
                  </a:solidFill>
                </a:uFill>
                <a:latin typeface="Arial"/>
                <a:ea typeface="NSimSun"/>
              </a:rPr>
              <a:t> </a:t>
            </a:r>
            <a:br/>
            <a:r>
              <a:rPr lang="en-GB" sz="750" b="0" strike="noStrike" spc="-1">
                <a:solidFill>
                  <a:srgbClr val="000000"/>
                </a:solidFill>
                <a:latin typeface="Arial"/>
                <a:ea typeface="NSimSun"/>
              </a:rPr>
              <a:t>Nunes J.C. &amp; Dreze,X. (2006) 'Your Loyalty program is betraying you' Harvard Business Review. P 124-131</a:t>
            </a:r>
            <a:br/>
            <a:r>
              <a:rPr lang="en-GB" sz="750" b="0" strike="noStrike" spc="-1">
                <a:solidFill>
                  <a:srgbClr val="1D2228"/>
                </a:solidFill>
                <a:latin typeface="Arial"/>
                <a:ea typeface="NSimSun"/>
              </a:rPr>
              <a:t> </a:t>
            </a:r>
            <a:br/>
            <a:r>
              <a:rPr lang="en-GB" sz="750" b="0" strike="noStrike" spc="-1">
                <a:solidFill>
                  <a:srgbClr val="1D2228"/>
                </a:solidFill>
                <a:latin typeface="Arial"/>
                <a:ea typeface="NSimSun"/>
              </a:rPr>
              <a:t>O’Toole, W. (2011) Events feasibility and development: from strategy to operations. Elsevier: Oxford</a:t>
            </a:r>
            <a:br/>
            <a:r>
              <a:rPr lang="en-GB" sz="750" b="0" strike="noStrike" spc="-1">
                <a:solidFill>
                  <a:srgbClr val="90C226"/>
                </a:solidFill>
                <a:latin typeface="Arial"/>
                <a:ea typeface="NSimSun"/>
              </a:rPr>
              <a:t> </a:t>
            </a:r>
            <a:br/>
            <a:r>
              <a:rPr lang="en-GB" sz="750" b="0" strike="noStrike" spc="-1">
                <a:solidFill>
                  <a:srgbClr val="90C226"/>
                </a:solidFill>
                <a:latin typeface="Arial"/>
                <a:ea typeface="NSimSun"/>
              </a:rPr>
              <a:t>Quick. L, (2020) Managing Events: Real Challenges, Real Outcomes. Sage London</a:t>
            </a:r>
            <a:br/>
            <a:r>
              <a:rPr lang="en-GB" sz="750" b="0" strike="noStrike" spc="-1">
                <a:solidFill>
                  <a:srgbClr val="90C226"/>
                </a:solidFill>
                <a:latin typeface="Arial"/>
                <a:ea typeface="NSimSun"/>
              </a:rPr>
              <a:t> </a:t>
            </a:r>
            <a:br/>
            <a:r>
              <a:rPr lang="en-GB" sz="750" b="0" strike="noStrike" spc="-1">
                <a:solidFill>
                  <a:srgbClr val="90C226"/>
                </a:solidFill>
                <a:latin typeface="Arial"/>
                <a:ea typeface="Times New Roman"/>
              </a:rPr>
              <a:t>Quinn, B. (2013). Key concepts in event management. United Kingdom SAGE. Publications Ltd. </a:t>
            </a:r>
            <a:r>
              <a:rPr lang="en-GB" sz="750" b="0" u="sng" strike="noStrike" spc="-1">
                <a:solidFill>
                  <a:srgbClr val="99CA3C"/>
                </a:solidFill>
                <a:uFill>
                  <a:solidFill>
                    <a:srgbClr val="000000"/>
                  </a:solidFill>
                </a:uFill>
                <a:latin typeface="Arial"/>
                <a:ea typeface="Times New Roman"/>
                <a:hlinkClick r:id="rId5"/>
              </a:rPr>
              <a:t>http://www.doi-org.ezoproxy.uwstd.ac.uk/10.4135/9781473914742</a:t>
            </a:r>
            <a:br/>
            <a:r>
              <a:rPr lang="en-GB" sz="750" b="0" strike="noStrike" spc="-1">
                <a:solidFill>
                  <a:srgbClr val="90C226"/>
                </a:solidFill>
                <a:latin typeface="Arial"/>
                <a:ea typeface="NSimSun"/>
              </a:rPr>
              <a:t> </a:t>
            </a:r>
            <a:br/>
            <a:r>
              <a:rPr lang="en-GB" sz="750" b="0" strike="noStrike" spc="-1">
                <a:solidFill>
                  <a:srgbClr val="1D2228"/>
                </a:solidFill>
                <a:latin typeface="Arial"/>
                <a:ea typeface="NSimSun"/>
              </a:rPr>
              <a:t>Prism Digital Solution Ltd, (2023) </a:t>
            </a:r>
            <a:r>
              <a:rPr lang="en-GB" sz="750" b="0" i="1" strike="noStrike" spc="-1">
                <a:solidFill>
                  <a:srgbClr val="1D2228"/>
                </a:solidFill>
                <a:latin typeface="Arial"/>
                <a:ea typeface="NSimSun"/>
              </a:rPr>
              <a:t>Trade till rolls.</a:t>
            </a:r>
            <a:r>
              <a:rPr lang="en-GB" sz="750" b="0" i="1" strike="noStrike" spc="-1">
                <a:solidFill>
                  <a:srgbClr val="000000"/>
                </a:solidFill>
                <a:latin typeface="Arial"/>
                <a:ea typeface="NSimSun"/>
              </a:rPr>
              <a:t>[</a:t>
            </a:r>
            <a:r>
              <a:rPr lang="en-GB" sz="750" b="0" u="sng" strike="noStrike" spc="-1">
                <a:solidFill>
                  <a:srgbClr val="000000"/>
                </a:solidFill>
                <a:uFill>
                  <a:solidFill>
                    <a:srgbClr val="000000"/>
                  </a:solidFill>
                </a:uFill>
                <a:latin typeface="Arial"/>
                <a:ea typeface="NSimSun"/>
              </a:rPr>
              <a:t>Online] Available at:</a:t>
            </a:r>
            <a:br/>
            <a:r>
              <a:rPr lang="en-GB" sz="750" b="0" u="sng" strike="noStrike" spc="-1">
                <a:solidFill>
                  <a:srgbClr val="99CA3C"/>
                </a:solidFill>
                <a:uFill>
                  <a:solidFill>
                    <a:srgbClr val="000000"/>
                  </a:solidFill>
                </a:uFill>
                <a:latin typeface="Arial"/>
                <a:ea typeface="NSimSun"/>
                <a:hlinkClick r:id="rId6"/>
              </a:rPr>
              <a:t>https://www.tradetillrolls.co.uk/57x40-till-rolls</a:t>
            </a:r>
            <a:r>
              <a:rPr lang="en-GB" sz="750" b="0" u="sng" strike="noStrike" spc="-1">
                <a:solidFill>
                  <a:srgbClr val="99CA3C"/>
                </a:solidFill>
                <a:uFill>
                  <a:solidFill>
                    <a:srgbClr val="000000"/>
                  </a:solidFill>
                </a:uFill>
                <a:latin typeface="Arial"/>
                <a:ea typeface="NSimSun"/>
                <a:hlinkClick r:id="rId7"/>
              </a:rPr>
              <a:t>?</a:t>
            </a:r>
            <a:r>
              <a:rPr lang="en-GB" sz="750" b="0" strike="noStrike" spc="-1">
                <a:solidFill>
                  <a:srgbClr val="000000"/>
                </a:solidFill>
                <a:latin typeface="Arial"/>
                <a:ea typeface="NSimSun"/>
              </a:rPr>
              <a:t> (Accessed 26</a:t>
            </a:r>
            <a:r>
              <a:rPr lang="en-GB" sz="750" b="0" strike="noStrike" spc="-1" baseline="30000">
                <a:solidFill>
                  <a:srgbClr val="000000"/>
                </a:solidFill>
                <a:latin typeface="Arial"/>
                <a:ea typeface="NSimSun"/>
              </a:rPr>
              <a:t>th</a:t>
            </a:r>
            <a:r>
              <a:rPr lang="en-GB" sz="750" b="0" strike="noStrike" spc="-1">
                <a:solidFill>
                  <a:srgbClr val="000000"/>
                </a:solidFill>
                <a:latin typeface="Arial"/>
                <a:ea typeface="NSimSun"/>
              </a:rPr>
              <a:t> January 2024)</a:t>
            </a:r>
            <a:br/>
            <a:r>
              <a:rPr lang="en-GB" sz="750" b="0" strike="noStrike" spc="-1">
                <a:solidFill>
                  <a:srgbClr val="90C226"/>
                </a:solidFill>
                <a:latin typeface="Arial"/>
                <a:ea typeface="NSimSun"/>
              </a:rPr>
              <a:t> </a:t>
            </a:r>
            <a:br/>
            <a:r>
              <a:rPr lang="en-GB" sz="750" b="0" strike="noStrike" spc="-1">
                <a:solidFill>
                  <a:srgbClr val="90C226"/>
                </a:solidFill>
                <a:latin typeface="Arial"/>
                <a:ea typeface="Times New Roman"/>
              </a:rPr>
              <a:t>Rodgers. T (2013) Conferences and conventions: a global industry. 3rd edition. Routledge: Oxford</a:t>
            </a:r>
            <a:br/>
            <a:r>
              <a:rPr lang="en-GB" sz="750" b="0" strike="noStrike" spc="-1">
                <a:solidFill>
                  <a:srgbClr val="90C226"/>
                </a:solidFill>
                <a:latin typeface="Arial"/>
                <a:ea typeface="NSimSun"/>
              </a:rPr>
              <a:t> </a:t>
            </a:r>
            <a:br/>
            <a:r>
              <a:rPr lang="en-GB" sz="750" b="0" strike="noStrike" spc="-1">
                <a:solidFill>
                  <a:srgbClr val="000000"/>
                </a:solidFill>
                <a:latin typeface="Arial"/>
                <a:ea typeface="NSimSun"/>
              </a:rPr>
              <a:t>Sanremo,(2019) Lighten Your Carbon Footprint  [Online] Available at:</a:t>
            </a:r>
            <a:br/>
            <a:r>
              <a:rPr lang="en-GB" sz="750" b="0" u="sng" strike="noStrike" spc="-1">
                <a:solidFill>
                  <a:srgbClr val="99CA3C"/>
                </a:solidFill>
                <a:uFill>
                  <a:solidFill>
                    <a:srgbClr val="000000"/>
                  </a:solidFill>
                </a:uFill>
                <a:latin typeface="Arial"/>
                <a:ea typeface="NSimSun"/>
                <a:hlinkClick r:id="rId8"/>
              </a:rPr>
              <a:t>https://www.sanremouk.com/learn/sustainable-coffee-shop-ideas-for-2019</a:t>
            </a:r>
            <a:r>
              <a:rPr lang="en-GB" sz="750" b="0" u="sng" strike="noStrike" spc="-1">
                <a:solidFill>
                  <a:srgbClr val="000000"/>
                </a:solidFill>
                <a:uFill>
                  <a:solidFill>
                    <a:srgbClr val="000000"/>
                  </a:solidFill>
                </a:uFill>
                <a:latin typeface="Arial"/>
                <a:ea typeface="NSimSun"/>
              </a:rPr>
              <a:t>/(</a:t>
            </a:r>
            <a:r>
              <a:rPr lang="en-GB" sz="750" b="0" strike="noStrike" spc="-1">
                <a:solidFill>
                  <a:srgbClr val="000000"/>
                </a:solidFill>
                <a:latin typeface="Arial"/>
                <a:ea typeface="NSimSun"/>
              </a:rPr>
              <a:t>Accessed 25</a:t>
            </a:r>
            <a:r>
              <a:rPr lang="en-GB" sz="750" b="0" strike="noStrike" spc="-1" baseline="30000">
                <a:solidFill>
                  <a:srgbClr val="000000"/>
                </a:solidFill>
                <a:latin typeface="Arial"/>
                <a:ea typeface="NSimSun"/>
              </a:rPr>
              <a:t>th</a:t>
            </a:r>
            <a:r>
              <a:rPr lang="en-GB" sz="750" b="0" strike="noStrike" spc="-1">
                <a:solidFill>
                  <a:srgbClr val="000000"/>
                </a:solidFill>
                <a:latin typeface="Arial"/>
                <a:ea typeface="NSimSun"/>
              </a:rPr>
              <a:t> January 2024)</a:t>
            </a:r>
            <a:br/>
            <a:r>
              <a:rPr lang="en-GB" sz="750" b="0" strike="noStrike" spc="-1">
                <a:solidFill>
                  <a:srgbClr val="90C226"/>
                </a:solidFill>
                <a:latin typeface="Arial"/>
                <a:ea typeface="NSimSun"/>
              </a:rPr>
              <a:t> </a:t>
            </a:r>
            <a:br/>
            <a:r>
              <a:rPr lang="en-GB" sz="750" b="0" strike="noStrike" spc="-1">
                <a:solidFill>
                  <a:srgbClr val="1D2228"/>
                </a:solidFill>
                <a:latin typeface="Arial"/>
                <a:ea typeface="Times New Roman"/>
              </a:rPr>
              <a:t>Schmitt, B.H. (1999) 'Experiential Marketing' Journal of Marketing Management, vol15, p53-67.</a:t>
            </a:r>
            <a:br/>
            <a:r>
              <a:rPr lang="en-GB" sz="750" b="1" strike="noStrike" spc="-1">
                <a:solidFill>
                  <a:srgbClr val="90C226"/>
                </a:solidFill>
                <a:latin typeface="Arial"/>
                <a:ea typeface="NSimSun"/>
              </a:rPr>
              <a:t> </a:t>
            </a:r>
            <a:br/>
            <a:r>
              <a:rPr lang="en-GB" sz="750" b="0" strike="noStrike" spc="-1">
                <a:solidFill>
                  <a:srgbClr val="1D2228"/>
                </a:solidFill>
                <a:latin typeface="Arial"/>
                <a:ea typeface="NSimSun"/>
              </a:rPr>
              <a:t>Seven-Events.co.uk (2024) Safety steps you need to take to prevent the spread of covid-19 in events. [Online] Available at: https://www.sevenevents.co.uk/blog/safety-steps-prevent-spread-covid-19-events/ (Accessed 20th January 2024)</a:t>
            </a:r>
            <a:br/>
            <a:r>
              <a:rPr lang="en-GB" sz="750" b="1" strike="noStrike" spc="-1">
                <a:solidFill>
                  <a:srgbClr val="90C226"/>
                </a:solidFill>
                <a:latin typeface="Arial"/>
                <a:ea typeface="NSimSun"/>
              </a:rPr>
              <a:t> </a:t>
            </a:r>
            <a:br/>
            <a:r>
              <a:rPr lang="en-GB" sz="750" b="1" strike="noStrike" spc="-1">
                <a:solidFill>
                  <a:srgbClr val="000000"/>
                </a:solidFill>
                <a:latin typeface="Arial"/>
                <a:ea typeface="NSimSun"/>
              </a:rPr>
              <a:t>Shutterstock Inc (2024) </a:t>
            </a:r>
            <a:r>
              <a:rPr lang="en-GB" sz="750" b="0" strike="noStrike" spc="-1">
                <a:solidFill>
                  <a:srgbClr val="000000"/>
                </a:solidFill>
                <a:latin typeface="Arial"/>
                <a:ea typeface="NSimSun"/>
              </a:rPr>
              <a:t>Person Distributing Flyers royalty-free images </a:t>
            </a:r>
            <a:r>
              <a:rPr lang="en-GB" sz="750" b="1" strike="noStrike" spc="-1">
                <a:solidFill>
                  <a:srgbClr val="1D2228"/>
                </a:solidFill>
                <a:latin typeface="Arial"/>
                <a:ea typeface="NSimSun"/>
              </a:rPr>
              <a:t>. </a:t>
            </a:r>
            <a:r>
              <a:rPr lang="en-GB" sz="750" b="0" strike="noStrike" spc="-1">
                <a:solidFill>
                  <a:srgbClr val="1D2228"/>
                </a:solidFill>
                <a:latin typeface="Arial"/>
                <a:ea typeface="NSimSun"/>
              </a:rPr>
              <a:t>[Online] Available at: </a:t>
            </a:r>
            <a:r>
              <a:rPr lang="en-GB" sz="750" b="0" u="sng" strike="noStrike" spc="-1">
                <a:solidFill>
                  <a:srgbClr val="99CA3C"/>
                </a:solidFill>
                <a:uFill>
                  <a:solidFill>
                    <a:srgbClr val="000000"/>
                  </a:solidFill>
                </a:uFill>
                <a:latin typeface="Arial"/>
                <a:ea typeface="NSimSun"/>
                <a:hlinkClick r:id="rId9"/>
              </a:rPr>
              <a:t>https://www</a:t>
            </a:r>
            <a:r>
              <a:rPr lang="en-GB" sz="750" b="0" strike="noStrike" spc="-1">
                <a:solidFill>
                  <a:srgbClr val="1D2228"/>
                </a:solidFill>
                <a:latin typeface="Arial"/>
                <a:ea typeface="NSimSun"/>
              </a:rPr>
              <a:t> </a:t>
            </a:r>
            <a:r>
              <a:rPr lang="en-GB" sz="750" b="1" u="sng" strike="noStrike" spc="-1">
                <a:solidFill>
                  <a:srgbClr val="99CA3C"/>
                </a:solidFill>
                <a:uFill>
                  <a:solidFill>
                    <a:srgbClr val="000000"/>
                  </a:solidFill>
                </a:uFill>
                <a:latin typeface="Arial"/>
                <a:ea typeface="NSimSun"/>
                <a:hlinkClick r:id="rId10"/>
              </a:rPr>
              <a:t>612 Person Distributing Flyers Images, Stock Photos, 3D objects, &amp; Vectors | Shutterstock</a:t>
            </a:r>
            <a:r>
              <a:rPr lang="en-GB" sz="750" b="1" strike="noStrike" spc="-1">
                <a:solidFill>
                  <a:srgbClr val="000000"/>
                </a:solidFill>
                <a:latin typeface="Arial"/>
                <a:ea typeface="Times New Roman"/>
              </a:rPr>
              <a:t>(Accessed  13</a:t>
            </a:r>
            <a:r>
              <a:rPr lang="en-GB" sz="750" b="1" strike="noStrike" spc="-1" baseline="30000">
                <a:solidFill>
                  <a:srgbClr val="000000"/>
                </a:solidFill>
                <a:latin typeface="Arial"/>
                <a:ea typeface="Times New Roman"/>
              </a:rPr>
              <a:t>th</a:t>
            </a:r>
            <a:r>
              <a:rPr lang="en-GB" sz="750" b="1" strike="noStrike" spc="-1">
                <a:solidFill>
                  <a:srgbClr val="000000"/>
                </a:solidFill>
                <a:latin typeface="Arial"/>
                <a:ea typeface="Times New Roman"/>
              </a:rPr>
              <a:t> January, 2024)</a:t>
            </a:r>
            <a:br/>
            <a:r>
              <a:rPr lang="en-GB" sz="750" b="0" strike="noStrike" spc="-1">
                <a:solidFill>
                  <a:srgbClr val="90C226"/>
                </a:solidFill>
                <a:latin typeface="Arial"/>
                <a:ea typeface="NSimSun"/>
              </a:rPr>
              <a:t> </a:t>
            </a:r>
            <a:br/>
            <a:r>
              <a:rPr lang="en-GB" sz="750" b="0" strike="noStrike" spc="-1">
                <a:solidFill>
                  <a:srgbClr val="1D2228"/>
                </a:solidFill>
                <a:latin typeface="Arial"/>
                <a:ea typeface="NSimSun"/>
              </a:rPr>
              <a:t>Smith. A (2012)Events and urban regeneration: the strategic use of events to revitalise cities. Routledge: Oxford</a:t>
            </a:r>
            <a:br/>
            <a:r>
              <a:rPr lang="en-GB" sz="750" b="0" strike="noStrike" spc="-1">
                <a:solidFill>
                  <a:srgbClr val="90C226"/>
                </a:solidFill>
                <a:latin typeface="Arial"/>
                <a:ea typeface="NSimSun"/>
              </a:rPr>
              <a:t> </a:t>
            </a:r>
            <a:br/>
            <a:r>
              <a:rPr lang="en-GB" sz="750" b="0" strike="noStrike" spc="-1">
                <a:solidFill>
                  <a:srgbClr val="90C226"/>
                </a:solidFill>
                <a:latin typeface="Arial"/>
                <a:ea typeface="Arial"/>
              </a:rPr>
              <a:t>Swag-Pack.com, (2024) </a:t>
            </a:r>
            <a:r>
              <a:rPr lang="en-GB" sz="750" b="0" i="1" strike="noStrike" spc="-1">
                <a:solidFill>
                  <a:srgbClr val="90C226"/>
                </a:solidFill>
                <a:latin typeface="Arial"/>
                <a:ea typeface="Arial"/>
              </a:rPr>
              <a:t>About Us </a:t>
            </a:r>
            <a:r>
              <a:rPr lang="en-GB" sz="750" b="0" i="1" strike="noStrike" spc="-1">
                <a:solidFill>
                  <a:srgbClr val="000000"/>
                </a:solidFill>
                <a:latin typeface="Arial"/>
                <a:ea typeface="Times New Roman"/>
              </a:rPr>
              <a:t>[</a:t>
            </a:r>
            <a:r>
              <a:rPr lang="en-GB" sz="750" b="0" strike="noStrike" spc="-1">
                <a:solidFill>
                  <a:srgbClr val="000000"/>
                </a:solidFill>
                <a:latin typeface="Arial"/>
                <a:ea typeface="Times New Roman"/>
              </a:rPr>
              <a:t>online] Available at: </a:t>
            </a:r>
            <a:r>
              <a:rPr lang="en-GB" sz="750" b="0" u="sng" strike="noStrike" spc="-1">
                <a:solidFill>
                  <a:srgbClr val="99CA3C"/>
                </a:solidFill>
                <a:uFill>
                  <a:solidFill>
                    <a:srgbClr val="000000"/>
                  </a:solidFill>
                </a:uFill>
                <a:latin typeface="Arial"/>
                <a:ea typeface="Arial"/>
                <a:hlinkClick r:id="rId11"/>
              </a:rPr>
              <a:t>https://swag-pack.com/swag-pack-about-us</a:t>
            </a:r>
            <a:r>
              <a:rPr lang="en-GB" sz="750" b="0" strike="noStrike" spc="-1">
                <a:solidFill>
                  <a:srgbClr val="90C226"/>
                </a:solidFill>
                <a:latin typeface="Arial"/>
                <a:ea typeface="Arial"/>
              </a:rPr>
              <a:t>,Accessed 18</a:t>
            </a:r>
            <a:r>
              <a:rPr lang="en-GB" sz="750" b="0" strike="noStrike" spc="-1" baseline="30000">
                <a:solidFill>
                  <a:srgbClr val="90C226"/>
                </a:solidFill>
                <a:latin typeface="Arial"/>
                <a:ea typeface="Arial"/>
              </a:rPr>
              <a:t>th</a:t>
            </a:r>
            <a:r>
              <a:rPr lang="en-GB" sz="750" b="0" strike="noStrike" spc="-1">
                <a:solidFill>
                  <a:srgbClr val="90C226"/>
                </a:solidFill>
                <a:latin typeface="Arial"/>
                <a:ea typeface="Arial"/>
              </a:rPr>
              <a:t> January 2024</a:t>
            </a:r>
            <a:br/>
            <a:r>
              <a:rPr lang="en-GB" sz="750" b="0" strike="noStrike" spc="-1">
                <a:solidFill>
                  <a:srgbClr val="90C226"/>
                </a:solidFill>
                <a:latin typeface="Arial"/>
                <a:ea typeface="NSimSun"/>
              </a:rPr>
              <a:t> </a:t>
            </a:r>
            <a:br/>
            <a:r>
              <a:rPr lang="en-GB" sz="750" b="0" strike="noStrike" spc="-1">
                <a:solidFill>
                  <a:srgbClr val="90C226"/>
                </a:solidFill>
                <a:latin typeface="Arial"/>
                <a:ea typeface="NSimSun"/>
              </a:rPr>
              <a:t>The venue-booker (2024) </a:t>
            </a:r>
            <a:r>
              <a:rPr lang="en-GB" sz="750" b="0" i="1" strike="noStrike" spc="-1">
                <a:solidFill>
                  <a:srgbClr val="90C226"/>
                </a:solidFill>
                <a:latin typeface="Arial"/>
                <a:ea typeface="NSimSun"/>
              </a:rPr>
              <a:t>Top ten sustainable hotels and conferences venues September 2021</a:t>
            </a:r>
            <a:r>
              <a:rPr lang="en-GB" sz="750" b="0" strike="noStrike" spc="-1">
                <a:solidFill>
                  <a:srgbClr val="90C226"/>
                </a:solidFill>
                <a:latin typeface="Arial"/>
                <a:ea typeface="NSimSun"/>
              </a:rPr>
              <a:t> </a:t>
            </a:r>
            <a:r>
              <a:rPr lang="en-GB" sz="750" b="0" i="1" strike="noStrike" spc="-1">
                <a:solidFill>
                  <a:srgbClr val="000000"/>
                </a:solidFill>
                <a:latin typeface="Arial"/>
                <a:ea typeface="Times New Roman"/>
              </a:rPr>
              <a:t>[</a:t>
            </a:r>
            <a:r>
              <a:rPr lang="en-GB" sz="750" b="0" strike="noStrike" spc="-1">
                <a:solidFill>
                  <a:srgbClr val="000000"/>
                </a:solidFill>
                <a:latin typeface="Arial"/>
                <a:ea typeface="Times New Roman"/>
              </a:rPr>
              <a:t>online] Available at: </a:t>
            </a:r>
            <a:r>
              <a:rPr lang="en-GB" sz="750" b="0" u="sng" strike="noStrike" spc="-1">
                <a:solidFill>
                  <a:srgbClr val="99CA3C"/>
                </a:solidFill>
                <a:uFill>
                  <a:solidFill>
                    <a:srgbClr val="000000"/>
                  </a:solidFill>
                </a:uFill>
                <a:latin typeface="Arial"/>
                <a:ea typeface="Times New Roman"/>
                <a:hlinkClick r:id="rId12"/>
              </a:rPr>
              <a:t>https://www.thevenuebooker.co.uk/news/sustainable-conference-hotel-uk</a:t>
            </a:r>
            <a:r>
              <a:rPr lang="en-GB" sz="750" b="0" strike="noStrike" spc="-1">
                <a:solidFill>
                  <a:srgbClr val="000000"/>
                </a:solidFill>
                <a:latin typeface="Arial"/>
                <a:ea typeface="Times New Roman"/>
              </a:rPr>
              <a:t>(Accessed  13</a:t>
            </a:r>
            <a:r>
              <a:rPr lang="en-GB" sz="750" b="0" strike="noStrike" spc="-1" baseline="30000">
                <a:solidFill>
                  <a:srgbClr val="000000"/>
                </a:solidFill>
                <a:latin typeface="Arial"/>
                <a:ea typeface="Times New Roman"/>
              </a:rPr>
              <a:t>th</a:t>
            </a:r>
            <a:r>
              <a:rPr lang="en-GB" sz="750" b="0" strike="noStrike" spc="-1">
                <a:solidFill>
                  <a:srgbClr val="000000"/>
                </a:solidFill>
                <a:latin typeface="Arial"/>
                <a:ea typeface="Times New Roman"/>
              </a:rPr>
              <a:t> January, 2024)</a:t>
            </a:r>
            <a:br/>
            <a:r>
              <a:rPr lang="en-GB" sz="750" b="0" strike="noStrike" spc="-1">
                <a:solidFill>
                  <a:srgbClr val="000000"/>
                </a:solidFill>
                <a:latin typeface="Arial"/>
                <a:ea typeface="Times New Roman"/>
              </a:rPr>
              <a:t> </a:t>
            </a:r>
            <a:br/>
            <a:r>
              <a:rPr lang="en-GB" sz="750" b="0" strike="noStrike" spc="-1">
                <a:solidFill>
                  <a:srgbClr val="90C226"/>
                </a:solidFill>
                <a:latin typeface="Arial"/>
                <a:ea typeface="NSimSun"/>
              </a:rPr>
              <a:t>Ted Restaurants.co.uk (2024) </a:t>
            </a:r>
            <a:r>
              <a:rPr lang="en-GB" sz="750" b="0" i="1" strike="noStrike" spc="-1">
                <a:solidFill>
                  <a:srgbClr val="90C226"/>
                </a:solidFill>
                <a:latin typeface="Arial"/>
                <a:ea typeface="NSimSun"/>
              </a:rPr>
              <a:t>Welcome to T.E.D- A Taste of seasonal Britain </a:t>
            </a:r>
            <a:r>
              <a:rPr lang="en-GB" sz="750" b="0" i="1" strike="noStrike" spc="-1">
                <a:solidFill>
                  <a:srgbClr val="000000"/>
                </a:solidFill>
                <a:latin typeface="Arial"/>
                <a:ea typeface="Times New Roman"/>
              </a:rPr>
              <a:t>[</a:t>
            </a:r>
            <a:r>
              <a:rPr lang="en-GB" sz="750" b="0" strike="noStrike" spc="-1">
                <a:solidFill>
                  <a:srgbClr val="000000"/>
                </a:solidFill>
                <a:latin typeface="Arial"/>
                <a:ea typeface="Times New Roman"/>
              </a:rPr>
              <a:t>online] Available at: </a:t>
            </a:r>
            <a:r>
              <a:rPr lang="en-GB" sz="750" b="0" u="sng" strike="noStrike" spc="-1">
                <a:solidFill>
                  <a:srgbClr val="99CA3C"/>
                </a:solidFill>
                <a:uFill>
                  <a:solidFill>
                    <a:srgbClr val="000000"/>
                  </a:solidFill>
                </a:uFill>
                <a:latin typeface="Arial"/>
                <a:ea typeface="Times New Roman"/>
                <a:hlinkClick r:id="rId13"/>
              </a:rPr>
              <a:t>https://www.tedrestaurants.co.uk</a:t>
            </a:r>
            <a:r>
              <a:rPr lang="en-GB" sz="750" b="0" strike="noStrike" spc="-1">
                <a:solidFill>
                  <a:srgbClr val="90C226"/>
                </a:solidFill>
                <a:latin typeface="Arial"/>
                <a:ea typeface="NSimSun"/>
              </a:rPr>
              <a:t>Accessed 18</a:t>
            </a:r>
            <a:r>
              <a:rPr lang="en-GB" sz="750" b="0" strike="noStrike" spc="-1" baseline="30000">
                <a:solidFill>
                  <a:srgbClr val="90C226"/>
                </a:solidFill>
                <a:latin typeface="Arial"/>
                <a:ea typeface="NSimSun"/>
              </a:rPr>
              <a:t>th</a:t>
            </a:r>
            <a:r>
              <a:rPr lang="en-GB" sz="750" b="0" strike="noStrike" spc="-1">
                <a:solidFill>
                  <a:srgbClr val="90C226"/>
                </a:solidFill>
                <a:latin typeface="Arial"/>
                <a:ea typeface="NSimSun"/>
              </a:rPr>
              <a:t> January 2024</a:t>
            </a:r>
            <a:br/>
            <a:r>
              <a:rPr lang="en-GB" sz="750" b="0" u="sng" strike="noStrike" spc="-1">
                <a:solidFill>
                  <a:srgbClr val="000000"/>
                </a:solidFill>
                <a:uFill>
                  <a:solidFill>
                    <a:srgbClr val="000000"/>
                  </a:solidFill>
                </a:uFill>
                <a:latin typeface="Arial"/>
                <a:ea typeface="Times New Roman"/>
              </a:rPr>
              <a:t> </a:t>
            </a:r>
            <a:br/>
            <a:r>
              <a:rPr lang="en-GB" sz="750" b="0" u="sng" strike="noStrike" spc="-1">
                <a:solidFill>
                  <a:srgbClr val="000000"/>
                </a:solidFill>
                <a:uFill>
                  <a:solidFill>
                    <a:srgbClr val="000000"/>
                  </a:solidFill>
                </a:uFill>
                <a:latin typeface="Arial"/>
                <a:ea typeface="NSimSun"/>
              </a:rPr>
              <a:t>Telecoms world, (2024) </a:t>
            </a:r>
            <a:r>
              <a:rPr lang="en-GB" sz="750" b="0" i="1" u="sng" strike="noStrike" spc="-1">
                <a:solidFill>
                  <a:srgbClr val="000000"/>
                </a:solidFill>
                <a:uFill>
                  <a:solidFill>
                    <a:srgbClr val="000000"/>
                  </a:solidFill>
                </a:uFill>
                <a:latin typeface="Arial"/>
                <a:ea typeface="NSimSun"/>
              </a:rPr>
              <a:t>Business Listing. [</a:t>
            </a:r>
            <a:r>
              <a:rPr lang="en-GB" sz="750" b="0" u="sng" strike="noStrike" spc="-1">
                <a:solidFill>
                  <a:srgbClr val="000000"/>
                </a:solidFill>
                <a:uFill>
                  <a:solidFill>
                    <a:srgbClr val="000000"/>
                  </a:solidFill>
                </a:uFill>
                <a:latin typeface="Arial"/>
                <a:ea typeface="NSimSun"/>
              </a:rPr>
              <a:t>Online] Available at: </a:t>
            </a:r>
            <a:r>
              <a:rPr lang="en-GB" sz="750" b="0" u="sng" strike="noStrike" spc="-1">
                <a:solidFill>
                  <a:srgbClr val="99CA3C"/>
                </a:solidFill>
                <a:uFill>
                  <a:solidFill>
                    <a:srgbClr val="000000"/>
                  </a:solidFill>
                </a:uFill>
                <a:latin typeface="Arial"/>
                <a:ea typeface="NSimSun"/>
                <a:hlinkClick r:id="rId14"/>
              </a:rPr>
              <a:t>https://www.telecomsworld.com/business-listing?ppc_keyword=your%20bisiness%20listed&amp;utm_term=your%20listed&amp;utm_term=your%20business%2020listed&amp;utm_campaign=utm_source=adwords&amp;utm_medium=ppc&amp;hsa_acc=6770579360&amp;hsa</a:t>
            </a:r>
            <a:r>
              <a:rPr lang="en-GB" sz="750" b="0" u="sng" strike="noStrike" spc="-1">
                <a:solidFill>
                  <a:srgbClr val="000000"/>
                </a:solidFill>
                <a:uFill>
                  <a:solidFill>
                    <a:srgbClr val="000000"/>
                  </a:solidFill>
                </a:uFill>
                <a:latin typeface="Arial"/>
                <a:ea typeface="NSimSun"/>
              </a:rPr>
              <a:t> </a:t>
            </a:r>
            <a:r>
              <a:rPr lang="en-GB" sz="750" b="0" strike="noStrike" spc="-1">
                <a:solidFill>
                  <a:srgbClr val="000000"/>
                </a:solidFill>
                <a:latin typeface="Arial"/>
                <a:ea typeface="NSimSun"/>
              </a:rPr>
              <a:t>(Accessed 29</a:t>
            </a:r>
            <a:r>
              <a:rPr lang="en-GB" sz="750" b="0" strike="noStrike" spc="-1" baseline="30000">
                <a:solidFill>
                  <a:srgbClr val="000000"/>
                </a:solidFill>
                <a:latin typeface="Arial"/>
                <a:ea typeface="NSimSun"/>
              </a:rPr>
              <a:t>th</a:t>
            </a:r>
            <a:r>
              <a:rPr lang="en-GB" sz="750" b="0" strike="noStrike" spc="-1">
                <a:solidFill>
                  <a:srgbClr val="000000"/>
                </a:solidFill>
                <a:latin typeface="Arial"/>
                <a:ea typeface="NSimSun"/>
              </a:rPr>
              <a:t> January 2024)</a:t>
            </a:r>
            <a:br/>
            <a:r>
              <a:rPr lang="en-GB" sz="750" b="0" strike="noStrike" spc="-1">
                <a:solidFill>
                  <a:srgbClr val="90C226"/>
                </a:solidFill>
                <a:latin typeface="Arial"/>
                <a:ea typeface="Arial"/>
              </a:rPr>
              <a:t> </a:t>
            </a:r>
            <a:br/>
            <a:r>
              <a:rPr lang="en-GB" sz="750" b="0" strike="noStrike" spc="-1">
                <a:solidFill>
                  <a:srgbClr val="1D2228"/>
                </a:solidFill>
                <a:latin typeface="Arial"/>
                <a:ea typeface="Arial"/>
              </a:rPr>
              <a:t>The girl with green sofa.com (2024) the rise of social media influences [online] available at</a:t>
            </a:r>
            <a:r>
              <a:rPr lang="en-GB" sz="750" b="0" u="sng" strike="noStrike" spc="-1">
                <a:solidFill>
                  <a:srgbClr val="1D2228"/>
                </a:solidFill>
                <a:uFill>
                  <a:solidFill>
                    <a:srgbClr val="000000"/>
                  </a:solidFill>
                </a:uFill>
                <a:latin typeface="Arial"/>
                <a:ea typeface="Arial"/>
              </a:rPr>
              <a:t>:</a:t>
            </a:r>
            <a:r>
              <a:rPr lang="en-GB" sz="750" b="0" u="sng" strike="noStrike" spc="-1">
                <a:solidFill>
                  <a:srgbClr val="000000"/>
                </a:solidFill>
                <a:uFill>
                  <a:solidFill>
                    <a:srgbClr val="000000"/>
                  </a:solidFill>
                </a:uFill>
                <a:latin typeface="Arial"/>
                <a:ea typeface="Arial"/>
              </a:rPr>
              <a:t> </a:t>
            </a:r>
            <a:r>
              <a:rPr lang="en-GB" sz="750" b="0" u="sng" strike="noStrike" spc="-1">
                <a:solidFill>
                  <a:srgbClr val="99CA3C"/>
                </a:solidFill>
                <a:uFill>
                  <a:solidFill>
                    <a:srgbClr val="000000"/>
                  </a:solidFill>
                </a:uFill>
                <a:latin typeface="Arial"/>
                <a:ea typeface="Arial"/>
                <a:hlinkClick r:id="rId15"/>
              </a:rPr>
              <a:t>https://www.thegirlwiththegreensofa.com/home/2018/1/10/social-media-influencers</a:t>
            </a:r>
            <a:r>
              <a:rPr lang="en-GB" sz="750" b="0" u="sng" strike="noStrike" spc="-1">
                <a:solidFill>
                  <a:srgbClr val="1D2228"/>
                </a:solidFill>
                <a:uFill>
                  <a:solidFill>
                    <a:srgbClr val="000000"/>
                  </a:solidFill>
                </a:uFill>
                <a:latin typeface="Arial"/>
                <a:ea typeface="Arial"/>
              </a:rPr>
              <a:t> </a:t>
            </a:r>
            <a:r>
              <a:rPr lang="en-GB" sz="750" b="0" u="sng" strike="noStrike" spc="-1">
                <a:solidFill>
                  <a:srgbClr val="000000"/>
                </a:solidFill>
                <a:uFill>
                  <a:solidFill>
                    <a:srgbClr val="000000"/>
                  </a:solidFill>
                </a:uFill>
                <a:latin typeface="Arial"/>
                <a:ea typeface="Arial"/>
              </a:rPr>
              <a:t>Accessed 18</a:t>
            </a:r>
            <a:r>
              <a:rPr lang="en-GB" sz="750" b="0" u="sng" strike="noStrike" spc="-1" baseline="30000">
                <a:solidFill>
                  <a:srgbClr val="000000"/>
                </a:solidFill>
                <a:uFill>
                  <a:solidFill>
                    <a:srgbClr val="000000"/>
                  </a:solidFill>
                </a:uFill>
                <a:latin typeface="Arial"/>
                <a:ea typeface="Arial"/>
              </a:rPr>
              <a:t>th</a:t>
            </a:r>
            <a:r>
              <a:rPr lang="en-GB" sz="750" b="0" u="sng" strike="noStrike" spc="-1">
                <a:solidFill>
                  <a:srgbClr val="000000"/>
                </a:solidFill>
                <a:uFill>
                  <a:solidFill>
                    <a:srgbClr val="000000"/>
                  </a:solidFill>
                </a:uFill>
                <a:latin typeface="Arial"/>
                <a:ea typeface="Arial"/>
              </a:rPr>
              <a:t> January 2024</a:t>
            </a:r>
            <a:br/>
            <a:r>
              <a:rPr lang="en-GB" sz="750" b="0" u="sng" strike="noStrike" spc="-1">
                <a:solidFill>
                  <a:srgbClr val="90C226"/>
                </a:solidFill>
                <a:uFill>
                  <a:solidFill>
                    <a:srgbClr val="000000"/>
                  </a:solidFill>
                </a:uFill>
                <a:latin typeface="Arial"/>
                <a:ea typeface="NSimSun"/>
              </a:rPr>
              <a:t> </a:t>
            </a:r>
            <a:br/>
            <a:r>
              <a:rPr lang="en-GB" sz="750" b="0" u="sng" strike="noStrike" spc="-1">
                <a:solidFill>
                  <a:srgbClr val="1D2228"/>
                </a:solidFill>
                <a:uFill>
                  <a:solidFill>
                    <a:srgbClr val="000000"/>
                  </a:solidFill>
                </a:uFill>
                <a:latin typeface="Arial"/>
                <a:ea typeface="NSimSun"/>
              </a:rPr>
              <a:t>The sustainability speaker agency (2024) The #1 international environmental and sustainability speaker’s agency [online] available at: </a:t>
            </a:r>
            <a:r>
              <a:rPr lang="en-GB" sz="750" b="0" u="sng" strike="noStrike" spc="-1">
                <a:solidFill>
                  <a:srgbClr val="99CA3C"/>
                </a:solidFill>
                <a:uFill>
                  <a:solidFill>
                    <a:srgbClr val="000000"/>
                  </a:solidFill>
                </a:uFill>
                <a:latin typeface="Arial"/>
                <a:ea typeface="NSimSun"/>
                <a:hlinkClick r:id="rId16"/>
              </a:rPr>
              <a:t>https://www.sustainability-speakers.com/#:-:text=How%20Much%20Does%20A3100%20</a:t>
            </a:r>
            <a:r>
              <a:rPr lang="en-GB" sz="750" b="0" u="sng" strike="noStrike" spc="-1">
                <a:solidFill>
                  <a:srgbClr val="1D2228"/>
                </a:solidFill>
                <a:uFill>
                  <a:solidFill>
                    <a:srgbClr val="000000"/>
                  </a:solidFill>
                </a:uFill>
                <a:latin typeface="Arial"/>
                <a:ea typeface="NSimSun"/>
              </a:rPr>
              <a:t> </a:t>
            </a:r>
            <a:r>
              <a:rPr lang="en-GB" sz="750" b="0" strike="noStrike" spc="-1">
                <a:solidFill>
                  <a:srgbClr val="1D2228"/>
                </a:solidFill>
                <a:latin typeface="Arial"/>
                <a:ea typeface="NSimSun"/>
              </a:rPr>
              <a:t>(Accessed 26</a:t>
            </a:r>
            <a:r>
              <a:rPr lang="en-GB" sz="750" b="0" strike="noStrike" spc="-1" baseline="30000">
                <a:solidFill>
                  <a:srgbClr val="1D2228"/>
                </a:solidFill>
                <a:latin typeface="Arial"/>
                <a:ea typeface="NSimSun"/>
              </a:rPr>
              <a:t>th</a:t>
            </a:r>
            <a:r>
              <a:rPr lang="en-GB" sz="750" b="0" strike="noStrike" spc="-1">
                <a:solidFill>
                  <a:srgbClr val="1D2228"/>
                </a:solidFill>
                <a:latin typeface="Arial"/>
                <a:ea typeface="NSimSun"/>
              </a:rPr>
              <a:t> January 2024)</a:t>
            </a:r>
            <a:br/>
            <a:r>
              <a:rPr lang="en-GB" sz="750" b="1" strike="noStrike" spc="-1">
                <a:solidFill>
                  <a:srgbClr val="90C226"/>
                </a:solidFill>
                <a:latin typeface="Arial"/>
                <a:ea typeface="NSimSun"/>
              </a:rPr>
              <a:t> </a:t>
            </a:r>
            <a:br/>
            <a:r>
              <a:rPr lang="en-GB" sz="750" b="0" i="1" strike="noStrike" spc="-1">
                <a:solidFill>
                  <a:srgbClr val="000000"/>
                </a:solidFill>
                <a:latin typeface="Arial"/>
                <a:ea typeface="NSimSun"/>
              </a:rPr>
              <a:t>Torrington. D,  Hall. L, Atkinson. C, Taylor. S , (2020) Human Resource Management, Pearson Education Limited, Harlow.</a:t>
            </a:r>
            <a:br/>
            <a:r>
              <a:rPr lang="en-GB" sz="750" b="0" strike="noStrike" spc="-1">
                <a:solidFill>
                  <a:srgbClr val="90C226"/>
                </a:solidFill>
                <a:latin typeface="Arial"/>
                <a:ea typeface="NSimSun"/>
              </a:rPr>
              <a:t> </a:t>
            </a:r>
            <a:br/>
            <a:r>
              <a:rPr lang="en-GB" sz="750" b="0" strike="noStrike" spc="-1">
                <a:solidFill>
                  <a:srgbClr val="90C226"/>
                </a:solidFill>
                <a:latin typeface="Arial"/>
                <a:ea typeface="NSimSun"/>
              </a:rPr>
              <a:t> </a:t>
            </a:r>
            <a:br/>
            <a:r>
              <a:rPr lang="en-GB" sz="750" b="0" strike="noStrike" spc="-1">
                <a:solidFill>
                  <a:srgbClr val="1D2228"/>
                </a:solidFill>
                <a:latin typeface="Arial"/>
                <a:ea typeface="Arial"/>
              </a:rPr>
              <a:t>Tower-Hamlets.gov.uk (2024) ‘Our East End’ </a:t>
            </a:r>
            <a:r>
              <a:rPr lang="en-GB" sz="750" b="0" i="1" strike="noStrike" spc="-1">
                <a:solidFill>
                  <a:srgbClr val="000000"/>
                </a:solidFill>
                <a:latin typeface="Arial"/>
                <a:ea typeface="Times New Roman"/>
              </a:rPr>
              <a:t>[</a:t>
            </a:r>
            <a:r>
              <a:rPr lang="en-GB" sz="750" b="0" strike="noStrike" spc="-1">
                <a:solidFill>
                  <a:srgbClr val="000000"/>
                </a:solidFill>
                <a:latin typeface="Arial"/>
                <a:ea typeface="Times New Roman"/>
              </a:rPr>
              <a:t>online] Available at: </a:t>
            </a:r>
            <a:r>
              <a:rPr lang="en-GB" sz="750" b="0" u="sng" strike="noStrike" spc="-1">
                <a:solidFill>
                  <a:srgbClr val="99CA3C"/>
                </a:solidFill>
                <a:uFill>
                  <a:solidFill>
                    <a:srgbClr val="000000"/>
                  </a:solidFill>
                </a:uFill>
                <a:latin typeface="Arial"/>
                <a:ea typeface="Arial"/>
                <a:hlinkClick r:id="rId17"/>
              </a:rPr>
              <a:t>https://www.towerhamlets.gov.uk/News_events/Our_East_End/Our_East_End.aspx Accessed 18</a:t>
            </a:r>
            <a:r>
              <a:rPr lang="en-GB" sz="750" b="0" u="sng" strike="noStrike" spc="-1" baseline="30000">
                <a:solidFill>
                  <a:srgbClr val="99CA3C"/>
                </a:solidFill>
                <a:uFill>
                  <a:solidFill>
                    <a:srgbClr val="000000"/>
                  </a:solidFill>
                </a:uFill>
                <a:latin typeface="Arial"/>
                <a:ea typeface="Arial"/>
                <a:hlinkClick r:id="rId17"/>
              </a:rPr>
              <a:t>th</a:t>
            </a:r>
            <a:r>
              <a:rPr lang="en-GB" sz="750" b="0" u="sng" strike="noStrike" spc="-1">
                <a:solidFill>
                  <a:srgbClr val="99CA3C"/>
                </a:solidFill>
                <a:uFill>
                  <a:solidFill>
                    <a:srgbClr val="000000"/>
                  </a:solidFill>
                </a:uFill>
                <a:latin typeface="Arial"/>
                <a:ea typeface="Arial"/>
                <a:hlinkClick r:id="rId17"/>
              </a:rPr>
              <a:t> January 2024</a:t>
            </a:r>
            <a:br/>
            <a:r>
              <a:rPr lang="en-GB" sz="750" b="0" strike="noStrike" spc="-1">
                <a:solidFill>
                  <a:srgbClr val="90C226"/>
                </a:solidFill>
                <a:latin typeface="Arial"/>
                <a:ea typeface="Arial"/>
              </a:rPr>
              <a:t> </a:t>
            </a:r>
            <a:br/>
            <a:r>
              <a:rPr lang="en-GB" sz="750" b="0" strike="noStrike" spc="-1">
                <a:solidFill>
                  <a:srgbClr val="90C226"/>
                </a:solidFill>
                <a:latin typeface="Arial"/>
                <a:ea typeface="NSimSun"/>
              </a:rPr>
              <a:t>Tower Hamlets.gov.uk (2023) </a:t>
            </a:r>
            <a:r>
              <a:rPr lang="en-GB" sz="750" b="0" i="1" strike="noStrike" spc="-1">
                <a:solidFill>
                  <a:srgbClr val="90C226"/>
                </a:solidFill>
                <a:latin typeface="Arial"/>
                <a:ea typeface="NSimSun"/>
              </a:rPr>
              <a:t>Mayor &amp; Councillors </a:t>
            </a:r>
            <a:r>
              <a:rPr lang="en-GB" sz="750" b="0" strike="noStrike" spc="-1">
                <a:solidFill>
                  <a:srgbClr val="000000"/>
                </a:solidFill>
                <a:latin typeface="Arial"/>
                <a:ea typeface="Times New Roman"/>
              </a:rPr>
              <a:t>[Online] Available at: </a:t>
            </a:r>
            <a:r>
              <a:rPr lang="en-GB" sz="750" b="0" u="sng" strike="noStrike" spc="-1">
                <a:solidFill>
                  <a:srgbClr val="99CA3C"/>
                </a:solidFill>
                <a:uFill>
                  <a:solidFill>
                    <a:srgbClr val="000000"/>
                  </a:solidFill>
                </a:uFill>
                <a:latin typeface="Arial"/>
                <a:ea typeface="Times New Roman"/>
                <a:hlinkClick r:id="rId18"/>
              </a:rPr>
              <a:t>https://democracy.towerhamletys.gov.uk/mgMemberIndex.aspx?bcr=1</a:t>
            </a:r>
            <a:r>
              <a:rPr lang="en-GB" sz="750" b="0" strike="noStrike" spc="-1">
                <a:solidFill>
                  <a:srgbClr val="90C226"/>
                </a:solidFill>
                <a:latin typeface="Arial"/>
                <a:ea typeface="NSimSun"/>
              </a:rPr>
              <a:t>(Accessed 17</a:t>
            </a:r>
            <a:r>
              <a:rPr lang="en-GB" sz="750" b="0" strike="noStrike" spc="-1" baseline="30000">
                <a:solidFill>
                  <a:srgbClr val="90C226"/>
                </a:solidFill>
                <a:latin typeface="Arial"/>
                <a:ea typeface="NSimSun"/>
              </a:rPr>
              <a:t>th</a:t>
            </a:r>
            <a:r>
              <a:rPr lang="en-GB" sz="750" b="0" strike="noStrike" spc="-1">
                <a:solidFill>
                  <a:srgbClr val="90C226"/>
                </a:solidFill>
                <a:latin typeface="Arial"/>
                <a:ea typeface="NSimSun"/>
              </a:rPr>
              <a:t> January 2024)</a:t>
            </a:r>
            <a:br/>
            <a:r>
              <a:rPr lang="en-GB" sz="750" b="0" strike="noStrike" spc="-1">
                <a:solidFill>
                  <a:srgbClr val="1D2228"/>
                </a:solidFill>
                <a:latin typeface="Arial"/>
                <a:ea typeface="Arial"/>
              </a:rPr>
              <a:t> </a:t>
            </a:r>
            <a:br/>
            <a:r>
              <a:rPr lang="en-GB" sz="750" b="0" strike="noStrike" spc="-1">
                <a:solidFill>
                  <a:srgbClr val="1D2228"/>
                </a:solidFill>
                <a:latin typeface="Arial"/>
                <a:ea typeface="Arial"/>
              </a:rPr>
              <a:t>Tower-Hamlets.gov.uk (2024) ‘Our East End’ </a:t>
            </a:r>
            <a:r>
              <a:rPr lang="en-GB" sz="750" b="0" i="1" strike="noStrike" spc="-1">
                <a:solidFill>
                  <a:srgbClr val="000000"/>
                </a:solidFill>
                <a:latin typeface="Arial"/>
                <a:ea typeface="Times New Roman"/>
              </a:rPr>
              <a:t>[</a:t>
            </a:r>
            <a:r>
              <a:rPr lang="en-GB" sz="750" b="0" strike="noStrike" spc="-1">
                <a:solidFill>
                  <a:srgbClr val="000000"/>
                </a:solidFill>
                <a:latin typeface="Arial"/>
                <a:ea typeface="Times New Roman"/>
              </a:rPr>
              <a:t>online] Available at: </a:t>
            </a:r>
            <a:r>
              <a:rPr lang="en-GB" sz="750" b="0" u="sng" strike="noStrike" spc="-1">
                <a:solidFill>
                  <a:srgbClr val="99CA3C"/>
                </a:solidFill>
                <a:uFill>
                  <a:solidFill>
                    <a:srgbClr val="000000"/>
                  </a:solidFill>
                </a:uFill>
                <a:latin typeface="Arial"/>
                <a:ea typeface="Arial"/>
                <a:hlinkClick r:id="rId17"/>
              </a:rPr>
              <a:t>https://www.towerhamlets.gov.uk/News_events/Our_East_End/Our_East_End.aspx Accessed 18</a:t>
            </a:r>
            <a:r>
              <a:rPr lang="en-GB" sz="750" b="0" u="sng" strike="noStrike" spc="-1" baseline="30000">
                <a:solidFill>
                  <a:srgbClr val="99CA3C"/>
                </a:solidFill>
                <a:uFill>
                  <a:solidFill>
                    <a:srgbClr val="000000"/>
                  </a:solidFill>
                </a:uFill>
                <a:latin typeface="Arial"/>
                <a:ea typeface="Arial"/>
                <a:hlinkClick r:id="rId17"/>
              </a:rPr>
              <a:t>th</a:t>
            </a:r>
            <a:r>
              <a:rPr lang="en-GB" sz="750" b="0" u="sng" strike="noStrike" spc="-1">
                <a:solidFill>
                  <a:srgbClr val="99CA3C"/>
                </a:solidFill>
                <a:uFill>
                  <a:solidFill>
                    <a:srgbClr val="000000"/>
                  </a:solidFill>
                </a:uFill>
                <a:latin typeface="Arial"/>
                <a:ea typeface="Arial"/>
                <a:hlinkClick r:id="rId17"/>
              </a:rPr>
              <a:t> January 2024</a:t>
            </a:r>
            <a:br/>
            <a:r>
              <a:rPr lang="en-GB" sz="750" b="0" strike="noStrike" spc="-1">
                <a:solidFill>
                  <a:srgbClr val="000000"/>
                </a:solidFill>
                <a:latin typeface="Arial"/>
                <a:ea typeface="NSimSun"/>
              </a:rPr>
              <a:t> </a:t>
            </a:r>
            <a:br/>
            <a:r>
              <a:rPr lang="en-GB" sz="750" b="0" i="1" strike="noStrike" spc="-1">
                <a:solidFill>
                  <a:srgbClr val="000000"/>
                </a:solidFill>
                <a:latin typeface="Arial"/>
                <a:ea typeface="NSimSun"/>
              </a:rPr>
              <a:t>Wirtz J, Patteson P.G, Kunz W, Grubber T, Lu V.N, &amp; Paluch S, (2018) ‘Brave New World: Service of robots in the frontline’ Journal of Service Management, pg907-1</a:t>
            </a:r>
            <a:br/>
            <a:r>
              <a:rPr lang="en-GB" sz="750" b="0" strike="noStrike" spc="-1">
                <a:solidFill>
                  <a:srgbClr val="90C226"/>
                </a:solidFill>
                <a:latin typeface="Arial"/>
                <a:ea typeface="NSimSun"/>
              </a:rPr>
              <a:t> </a:t>
            </a:r>
            <a:br/>
            <a:r>
              <a:rPr lang="en-GB" sz="750" b="0" i="1" strike="noStrike" spc="-1">
                <a:solidFill>
                  <a:srgbClr val="000000"/>
                </a:solidFill>
                <a:latin typeface="Arial"/>
                <a:ea typeface="NSimSun"/>
              </a:rPr>
              <a:t> </a:t>
            </a:r>
            <a:r>
              <a:rPr lang="en-GB" sz="750" b="0" strike="noStrike" spc="-1">
                <a:solidFill>
                  <a:srgbClr val="90C226"/>
                </a:solidFill>
                <a:latin typeface="Arial"/>
                <a:ea typeface="NSimSun"/>
              </a:rPr>
              <a:t>Yieldify (2024) Demographic Segmentation defined with 5 marketing examples </a:t>
            </a:r>
            <a:r>
              <a:rPr lang="en-GB" sz="750" b="0" i="1" strike="noStrike" spc="-1">
                <a:solidFill>
                  <a:srgbClr val="000000"/>
                </a:solidFill>
                <a:latin typeface="Arial"/>
                <a:ea typeface="Times New Roman"/>
              </a:rPr>
              <a:t>[</a:t>
            </a:r>
            <a:r>
              <a:rPr lang="en-GB" sz="750" b="0" strike="noStrike" spc="-1">
                <a:solidFill>
                  <a:srgbClr val="000000"/>
                </a:solidFill>
                <a:latin typeface="Arial"/>
                <a:ea typeface="Times New Roman"/>
              </a:rPr>
              <a:t>online] Available at:</a:t>
            </a:r>
            <a:r>
              <a:rPr lang="en-GB" sz="750" b="0" strike="noStrike" spc="-1">
                <a:solidFill>
                  <a:srgbClr val="90C226"/>
                </a:solidFill>
                <a:latin typeface="Arial"/>
                <a:ea typeface="NSimSun"/>
              </a:rPr>
              <a:t> </a:t>
            </a:r>
            <a:r>
              <a:rPr lang="en-GB" sz="750" b="0" u="sng" strike="noStrike" spc="-1">
                <a:solidFill>
                  <a:srgbClr val="99CA3C"/>
                </a:solidFill>
                <a:uFill>
                  <a:solidFill>
                    <a:srgbClr val="000000"/>
                  </a:solidFill>
                </a:uFill>
                <a:latin typeface="Arial"/>
                <a:ea typeface="NSimSun"/>
                <a:hlinkClick r:id="rId19"/>
              </a:rPr>
              <a:t>Demographic Segmentation Defined With 5 Examples - Yieldify</a:t>
            </a:r>
            <a:r>
              <a:rPr lang="en-GB" sz="750" b="0" i="1" strike="noStrike" spc="-1">
                <a:solidFill>
                  <a:srgbClr val="000000"/>
                </a:solidFill>
                <a:latin typeface="Arial"/>
                <a:ea typeface="NSimSun"/>
              </a:rPr>
              <a:t>(Accessed: 22</a:t>
            </a:r>
            <a:r>
              <a:rPr lang="en-GB" sz="750" b="0" i="1" strike="noStrike" spc="-1" baseline="30000">
                <a:solidFill>
                  <a:srgbClr val="000000"/>
                </a:solidFill>
                <a:latin typeface="Arial"/>
                <a:ea typeface="NSimSun"/>
              </a:rPr>
              <a:t>ND</a:t>
            </a:r>
            <a:r>
              <a:rPr lang="en-GB" sz="750" b="0" i="1" strike="noStrike" spc="-1">
                <a:solidFill>
                  <a:srgbClr val="000000"/>
                </a:solidFill>
                <a:latin typeface="Arial"/>
                <a:ea typeface="NSimSun"/>
              </a:rPr>
              <a:t> January 2024)</a:t>
            </a:r>
            <a:br/>
            <a:r>
              <a:rPr lang="en-GB" sz="750" b="0" strike="noStrike" spc="-1">
                <a:solidFill>
                  <a:srgbClr val="90C226"/>
                </a:solidFill>
                <a:latin typeface="Arial"/>
                <a:ea typeface="NSimSun"/>
              </a:rPr>
              <a:t> </a:t>
            </a:r>
            <a:br/>
            <a:r>
              <a:rPr lang="en-GB" sz="750" b="0" i="1" strike="noStrike" spc="-1">
                <a:solidFill>
                  <a:srgbClr val="000000"/>
                </a:solidFill>
                <a:latin typeface="Arial"/>
                <a:ea typeface="NSimSun"/>
              </a:rPr>
              <a:t>Zippia Inc, (2022) What Benefits does International hotels Offer?[[online] Available at: </a:t>
            </a:r>
            <a:r>
              <a:rPr lang="en-GB" sz="750" b="0" u="sng" strike="noStrike" spc="-1">
                <a:solidFill>
                  <a:srgbClr val="99CA3C"/>
                </a:solidFill>
                <a:uFill>
                  <a:solidFill>
                    <a:srgbClr val="000000"/>
                  </a:solidFill>
                </a:uFill>
                <a:latin typeface="Arial"/>
                <a:ea typeface="NSimSun"/>
                <a:hlinkClick r:id="rId20"/>
              </a:rPr>
              <a:t>https://www.zippia.com/answers/</a:t>
            </a:r>
            <a:r>
              <a:rPr lang="en-GB" sz="750" b="0" i="1" strike="noStrike" spc="-1">
                <a:solidFill>
                  <a:srgbClr val="000000"/>
                </a:solidFill>
                <a:latin typeface="Arial"/>
                <a:ea typeface="NSimSun"/>
              </a:rPr>
              <a:t>(Accessed: 22</a:t>
            </a:r>
            <a:r>
              <a:rPr lang="en-GB" sz="750" b="0" i="1" strike="noStrike" spc="-1" baseline="30000">
                <a:solidFill>
                  <a:srgbClr val="000000"/>
                </a:solidFill>
                <a:latin typeface="Arial"/>
                <a:ea typeface="NSimSun"/>
              </a:rPr>
              <a:t>ND</a:t>
            </a:r>
            <a:r>
              <a:rPr lang="en-GB" sz="750" b="0" i="1" strike="noStrike" spc="-1">
                <a:solidFill>
                  <a:srgbClr val="000000"/>
                </a:solidFill>
                <a:latin typeface="Arial"/>
                <a:ea typeface="NSimSun"/>
              </a:rPr>
              <a:t> January 2024)</a:t>
            </a:r>
            <a:br/>
            <a:r>
              <a:rPr lang="en-GB" sz="750" b="1" strike="noStrike" spc="-1">
                <a:solidFill>
                  <a:srgbClr val="90C226"/>
                </a:solidFill>
                <a:latin typeface="Arial"/>
                <a:ea typeface="NSimSun"/>
              </a:rPr>
              <a:t> </a:t>
            </a:r>
            <a:br/>
            <a:r>
              <a:rPr lang="en-GB" sz="750" b="1" strike="noStrike" spc="-1">
                <a:solidFill>
                  <a:srgbClr val="90C226"/>
                </a:solidFill>
                <a:latin typeface="Arial"/>
                <a:ea typeface="NSimSun"/>
              </a:rPr>
              <a:t> </a:t>
            </a:r>
            <a:br/>
            <a:r>
              <a:rPr lang="en-GB" sz="750" b="0" strike="noStrike" spc="-1">
                <a:solidFill>
                  <a:srgbClr val="90C226"/>
                </a:solidFill>
                <a:latin typeface="Arial"/>
                <a:ea typeface="NSimSun"/>
              </a:rPr>
              <a:t> </a:t>
            </a:r>
            <a:br/>
            <a:r>
              <a:rPr lang="en-GB" sz="750" b="0" strike="noStrike" spc="-1">
                <a:solidFill>
                  <a:srgbClr val="90C226"/>
                </a:solidFill>
                <a:latin typeface="Arial"/>
                <a:ea typeface="NSimSun"/>
              </a:rPr>
              <a:t> </a:t>
            </a:r>
            <a:br/>
            <a:r>
              <a:rPr lang="en-GB" sz="750" b="0" strike="noStrike" spc="-1">
                <a:solidFill>
                  <a:srgbClr val="90C226"/>
                </a:solidFill>
                <a:latin typeface="Arial"/>
                <a:ea typeface="NSimSun"/>
              </a:rPr>
              <a:t> </a:t>
            </a:r>
            <a:br/>
            <a:endParaRPr lang="en-GB" sz="750" b="0" strike="noStrike" spc="-1">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55"/>
                                        </p:tgtEl>
                                        <p:attrNameLst>
                                          <p:attrName>style.visibility</p:attrName>
                                        </p:attrNameLst>
                                      </p:cBhvr>
                                      <p:to>
                                        <p:strVal val="visible"/>
                                      </p:to>
                                    </p:set>
                                    <p:animEffect transition="in" filter="wipe(down)">
                                      <p:cBhvr additive="repl">
                                        <p:cTn id="7" dur="500"/>
                                        <p:tgtEl>
                                          <p:spTgt spid="155"/>
                                        </p:tgtEl>
                                      </p:cBhvr>
                                    </p:animEffect>
                                  </p:childTnLst>
                                </p:cTn>
                              </p:par>
                            </p:childTnLst>
                          </p:cTn>
                        </p:par>
                      </p:childTnLst>
                    </p:cTn>
                  </p:par>
                  <p:par>
                    <p:cTn id="8" fill="hold">
                      <p:stCondLst>
                        <p:cond delay="indefinite"/>
                      </p:stCondLst>
                      <p:childTnLst>
                        <p:par>
                          <p:cTn id="9" fill="hold">
                            <p:stCondLst>
                              <p:cond delay="0"/>
                            </p:stCondLst>
                            <p:childTnLst>
                              <p:par>
                                <p:cTn id="10" presetID="49" presetClass="exit" fill="hold" nodeType="clickEffect">
                                  <p:stCondLst>
                                    <p:cond delay="0"/>
                                  </p:stCondLst>
                                  <p:childTnLst>
                                    <p:anim calcmode="lin" valueType="num">
                                      <p:cBhvr additive="repl">
                                        <p:cTn id="11" dur="500"/>
                                        <p:tgtEl>
                                          <p:spTgt spid="155"/>
                                        </p:tgtEl>
                                        <p:attrNameLst>
                                          <p:attrName>ppt_w</p:attrName>
                                        </p:attrNameLst>
                                      </p:cBhvr>
                                      <p:tavLst>
                                        <p:tav tm="0">
                                          <p:val>
                                            <p:strVal val="#ppt_w"/>
                                          </p:val>
                                        </p:tav>
                                        <p:tav tm="100000">
                                          <p:val>
                                            <p:fltVal val="0"/>
                                          </p:val>
                                        </p:tav>
                                      </p:tavLst>
                                    </p:anim>
                                    <p:anim calcmode="lin" valueType="num">
                                      <p:cBhvr additive="repl">
                                        <p:cTn id="12" dur="500"/>
                                        <p:tgtEl>
                                          <p:spTgt spid="155"/>
                                        </p:tgtEl>
                                        <p:attrNameLst>
                                          <p:attrName>ppt_h</p:attrName>
                                        </p:attrNameLst>
                                      </p:cBhvr>
                                      <p:tavLst>
                                        <p:tav tm="0">
                                          <p:val>
                                            <p:strVal val="#ppt_h"/>
                                          </p:val>
                                        </p:tav>
                                        <p:tav tm="100000">
                                          <p:val>
                                            <p:fltVal val="0"/>
                                          </p:val>
                                        </p:tav>
                                      </p:tavLst>
                                    </p:anim>
                                    <p:anim calcmode="lin" valueType="num">
                                      <p:cBhvr additive="repl">
                                        <p:cTn id="13" dur="500"/>
                                        <p:tgtEl>
                                          <p:spTgt spid="155"/>
                                        </p:tgtEl>
                                        <p:attrNameLst>
                                          <p:attrName>r</p:attrName>
                                        </p:attrNameLst>
                                      </p:cBhvr>
                                      <p:tavLst>
                                        <p:tav tm="0">
                                          <p:val>
                                            <p:strVal val="0"/>
                                          </p:val>
                                        </p:tav>
                                        <p:tav tm="100000">
                                          <p:val>
                                            <p:strVal val="360"/>
                                          </p:val>
                                        </p:tav>
                                      </p:tavLst>
                                    </p:anim>
                                    <p:animEffect transition="out" filter="fade">
                                      <p:cBhvr additive="repl">
                                        <p:cTn id="14" dur="500"/>
                                        <p:tgtEl>
                                          <p:spTgt spid="155"/>
                                        </p:tgtEl>
                                      </p:cBhvr>
                                    </p:animEffect>
                                    <p:set>
                                      <p:cBhvr>
                                        <p:cTn id="15" dur="1" fill="hold">
                                          <p:stCondLst>
                                            <p:cond delay="499"/>
                                          </p:stCondLst>
                                        </p:cTn>
                                        <p:tgtEl>
                                          <p:spTgt spid="15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1586</TotalTime>
  <Words>9647</Words>
  <Application>Microsoft Office PowerPoint</Application>
  <PresentationFormat>Custom</PresentationFormat>
  <Paragraphs>548</Paragraphs>
  <Slides>16</Slides>
  <Notes>8</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16</vt:i4>
      </vt:variant>
    </vt:vector>
  </HeadingPairs>
  <TitlesOfParts>
    <vt:vector size="28" baseType="lpstr">
      <vt:lpstr>Arial</vt:lpstr>
      <vt:lpstr>Calibri</vt:lpstr>
      <vt:lpstr>Calibri Light</vt:lpstr>
      <vt:lpstr>Helvetica;Arial</vt:lpstr>
      <vt:lpstr>Liberation Sans</vt:lpstr>
      <vt:lpstr>Liberation Serif</vt:lpstr>
      <vt:lpstr>StarSymbol</vt:lpstr>
      <vt:lpstr>Symbol</vt:lpstr>
      <vt:lpstr>Times New Roman</vt:lpstr>
      <vt:lpstr>Trebuchet MS</vt:lpstr>
      <vt:lpstr>Wingdings</vt:lpstr>
      <vt:lpstr>Office Theme</vt:lpstr>
      <vt:lpstr>PowerPoint Presentation</vt:lpstr>
      <vt:lpstr>Contents Page </vt:lpstr>
      <vt:lpstr>               Vision- Concept   The Concept- As a council worker for Tower Hamlet London: been allocated to implement a project to reinforce sustainability awareness  focusing mainly on a better air quality and other measures for better sustainability.   -This been produced as part of reinforced responsibility under the management of quality of London local air, and to improve on other  sustainability measures  such as better sustainable infrastructure and better sustainable transport more cycle routes   - At the moment this is a national event due to budget constraint but in the future, we will be looking at delivering this event on an   international level as international tourism has a massive impact on this matter overall these are the main objectives of this event to raise   awareness on environmental sustainability and promote sustainable practices among businesses and the general public.     </vt:lpstr>
      <vt:lpstr>-The definition of event of management according to (Quick. L, 2020 p202) is to convey the concept &amp; theme of an event, looking into every single aspect this includes: --Examining each and every single scenario leading up to the occasion, from research into the event- looking into issues, trends, SWOT AND PESTEL research involved etc.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hospitality consultants asses the needs and challenges of a hospitality business?</dc:title>
  <dc:subject/>
  <dc:creator>Ruksana Begum</dc:creator>
  <dc:description/>
  <cp:lastModifiedBy>Ruksana Begum</cp:lastModifiedBy>
  <cp:revision>192</cp:revision>
  <dcterms:created xsi:type="dcterms:W3CDTF">2024-01-29T11:35:13Z</dcterms:created>
  <dcterms:modified xsi:type="dcterms:W3CDTF">2024-02-08T19:38:42Z</dcterms:modified>
  <dc:language>en-GB</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16.0000</vt:lpwstr>
  </property>
  <property fmtid="{D5CDD505-2E9C-101B-9397-08002B2CF9AE}" pid="3" name="HiddenSlides">
    <vt:i4>0</vt:i4>
  </property>
  <property fmtid="{D5CDD505-2E9C-101B-9397-08002B2CF9AE}" pid="4" name="HyperlinksChanged">
    <vt:bool>false</vt:bool>
  </property>
  <property fmtid="{D5CDD505-2E9C-101B-9397-08002B2CF9AE}" pid="5" name="LinksUpToDate">
    <vt:bool>false</vt:bool>
  </property>
  <property fmtid="{D5CDD505-2E9C-101B-9397-08002B2CF9AE}" pid="6" name="MMClips">
    <vt:i4>0</vt:i4>
  </property>
  <property fmtid="{D5CDD505-2E9C-101B-9397-08002B2CF9AE}" pid="7" name="Notes">
    <vt:i4>3</vt:i4>
  </property>
  <property fmtid="{D5CDD505-2E9C-101B-9397-08002B2CF9AE}" pid="8" name="PresentationFormat">
    <vt:lpwstr>Custom</vt:lpwstr>
  </property>
  <property fmtid="{D5CDD505-2E9C-101B-9397-08002B2CF9AE}" pid="9" name="ScaleCrop">
    <vt:bool>false</vt:bool>
  </property>
  <property fmtid="{D5CDD505-2E9C-101B-9397-08002B2CF9AE}" pid="10" name="ShareDoc">
    <vt:bool>false</vt:bool>
  </property>
  <property fmtid="{D5CDD505-2E9C-101B-9397-08002B2CF9AE}" pid="11" name="Slides">
    <vt:i4>13</vt:i4>
  </property>
</Properties>
</file>