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sldIdLst>
    <p:sldId id="256" r:id="rId5"/>
    <p:sldId id="282"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71" r:id="rId19"/>
    <p:sldId id="281" r:id="rId20"/>
    <p:sldId id="269" r:id="rId21"/>
    <p:sldId id="272" r:id="rId22"/>
    <p:sldId id="273" r:id="rId23"/>
    <p:sldId id="274" r:id="rId24"/>
    <p:sldId id="276" r:id="rId25"/>
    <p:sldId id="275" r:id="rId26"/>
    <p:sldId id="277" r:id="rId27"/>
    <p:sldId id="278" r:id="rId28"/>
    <p:sldId id="279" r:id="rId29"/>
    <p:sldId id="280" r:id="rId30"/>
    <p:sldId id="283" r:id="rId31"/>
    <p:sldId id="285" r:id="rId32"/>
    <p:sldId id="28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A8EB56-E1BF-6F75-B84A-B710C27909E0}" v="9" dt="2024-10-18T14:20:34.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ABC8449B-FF21-447F-B55D-6CD8197FA6CF}"/>
    <pc:docChg chg="undo redo custSel addSld delSld modSld">
      <pc:chgData name="Nathan Morgan" userId="72fd7c22-3ae8-4a57-b9f9-9fbe9cf82915" providerId="ADAL" clId="{ABC8449B-FF21-447F-B55D-6CD8197FA6CF}" dt="2024-10-14T10:42:38.775" v="333" actId="20577"/>
      <pc:docMkLst>
        <pc:docMk/>
      </pc:docMkLst>
      <pc:sldChg chg="modSp mod">
        <pc:chgData name="Nathan Morgan" userId="72fd7c22-3ae8-4a57-b9f9-9fbe9cf82915" providerId="ADAL" clId="{ABC8449B-FF21-447F-B55D-6CD8197FA6CF}" dt="2024-10-11T18:44:10.938" v="271" actId="20577"/>
        <pc:sldMkLst>
          <pc:docMk/>
          <pc:sldMk cId="1091289614" sldId="271"/>
        </pc:sldMkLst>
        <pc:spChg chg="mod">
          <ac:chgData name="Nathan Morgan" userId="72fd7c22-3ae8-4a57-b9f9-9fbe9cf82915" providerId="ADAL" clId="{ABC8449B-FF21-447F-B55D-6CD8197FA6CF}" dt="2024-10-11T18:44:10.938" v="271" actId="20577"/>
          <ac:spMkLst>
            <pc:docMk/>
            <pc:sldMk cId="1091289614" sldId="271"/>
            <ac:spMk id="3" creationId="{37B18D42-19C4-0621-09D4-536FD6456634}"/>
          </ac:spMkLst>
        </pc:spChg>
      </pc:sldChg>
      <pc:sldChg chg="modSp new mod">
        <pc:chgData name="Nathan Morgan" userId="72fd7c22-3ae8-4a57-b9f9-9fbe9cf82915" providerId="ADAL" clId="{ABC8449B-FF21-447F-B55D-6CD8197FA6CF}" dt="2024-10-11T18:40:39.368" v="222" actId="20577"/>
        <pc:sldMkLst>
          <pc:docMk/>
          <pc:sldMk cId="2662989806" sldId="279"/>
        </pc:sldMkLst>
        <pc:spChg chg="mod">
          <ac:chgData name="Nathan Morgan" userId="72fd7c22-3ae8-4a57-b9f9-9fbe9cf82915" providerId="ADAL" clId="{ABC8449B-FF21-447F-B55D-6CD8197FA6CF}" dt="2024-10-11T18:38:14.245" v="66" actId="5793"/>
          <ac:spMkLst>
            <pc:docMk/>
            <pc:sldMk cId="2662989806" sldId="279"/>
            <ac:spMk id="2" creationId="{5B0DFF3F-DD59-50C1-4BBC-88BB5B2719FC}"/>
          </ac:spMkLst>
        </pc:spChg>
        <pc:spChg chg="mod">
          <ac:chgData name="Nathan Morgan" userId="72fd7c22-3ae8-4a57-b9f9-9fbe9cf82915" providerId="ADAL" clId="{ABC8449B-FF21-447F-B55D-6CD8197FA6CF}" dt="2024-10-11T18:40:39.368" v="222" actId="20577"/>
          <ac:spMkLst>
            <pc:docMk/>
            <pc:sldMk cId="2662989806" sldId="279"/>
            <ac:spMk id="3" creationId="{36E1F432-6AAD-6E4B-2947-7D1454C98861}"/>
          </ac:spMkLst>
        </pc:spChg>
      </pc:sldChg>
      <pc:sldChg chg="modSp new mod">
        <pc:chgData name="Nathan Morgan" userId="72fd7c22-3ae8-4a57-b9f9-9fbe9cf82915" providerId="ADAL" clId="{ABC8449B-FF21-447F-B55D-6CD8197FA6CF}" dt="2024-10-11T18:41:54.234" v="250" actId="20577"/>
        <pc:sldMkLst>
          <pc:docMk/>
          <pc:sldMk cId="2289976701" sldId="280"/>
        </pc:sldMkLst>
        <pc:spChg chg="mod">
          <ac:chgData name="Nathan Morgan" userId="72fd7c22-3ae8-4a57-b9f9-9fbe9cf82915" providerId="ADAL" clId="{ABC8449B-FF21-447F-B55D-6CD8197FA6CF}" dt="2024-10-11T18:41:54.234" v="250" actId="20577"/>
          <ac:spMkLst>
            <pc:docMk/>
            <pc:sldMk cId="2289976701" sldId="280"/>
            <ac:spMk id="2" creationId="{DE68BD54-3314-7CF4-4737-3AF2ADFA3B7D}"/>
          </ac:spMkLst>
        </pc:spChg>
      </pc:sldChg>
      <pc:sldChg chg="modSp add mod">
        <pc:chgData name="Nathan Morgan" userId="72fd7c22-3ae8-4a57-b9f9-9fbe9cf82915" providerId="ADAL" clId="{ABC8449B-FF21-447F-B55D-6CD8197FA6CF}" dt="2024-10-11T18:43:43.277" v="253" actId="27636"/>
        <pc:sldMkLst>
          <pc:docMk/>
          <pc:sldMk cId="1794526685" sldId="281"/>
        </pc:sldMkLst>
        <pc:spChg chg="mod">
          <ac:chgData name="Nathan Morgan" userId="72fd7c22-3ae8-4a57-b9f9-9fbe9cf82915" providerId="ADAL" clId="{ABC8449B-FF21-447F-B55D-6CD8197FA6CF}" dt="2024-10-11T18:43:43.277" v="253" actId="27636"/>
          <ac:spMkLst>
            <pc:docMk/>
            <pc:sldMk cId="1794526685" sldId="281"/>
            <ac:spMk id="3" creationId="{37B18D42-19C4-0621-09D4-536FD6456634}"/>
          </ac:spMkLst>
        </pc:spChg>
      </pc:sldChg>
      <pc:sldChg chg="modSp new mod">
        <pc:chgData name="Nathan Morgan" userId="72fd7c22-3ae8-4a57-b9f9-9fbe9cf82915" providerId="ADAL" clId="{ABC8449B-FF21-447F-B55D-6CD8197FA6CF}" dt="2024-10-14T10:41:23.426" v="290" actId="27636"/>
        <pc:sldMkLst>
          <pc:docMk/>
          <pc:sldMk cId="2695767865" sldId="282"/>
        </pc:sldMkLst>
        <pc:spChg chg="mod">
          <ac:chgData name="Nathan Morgan" userId="72fd7c22-3ae8-4a57-b9f9-9fbe9cf82915" providerId="ADAL" clId="{ABC8449B-FF21-447F-B55D-6CD8197FA6CF}" dt="2024-10-14T10:41:21.849" v="288" actId="20577"/>
          <ac:spMkLst>
            <pc:docMk/>
            <pc:sldMk cId="2695767865" sldId="282"/>
            <ac:spMk id="2" creationId="{06FE9317-8C3C-0D00-AD18-4756B8C60084}"/>
          </ac:spMkLst>
        </pc:spChg>
        <pc:spChg chg="mod">
          <ac:chgData name="Nathan Morgan" userId="72fd7c22-3ae8-4a57-b9f9-9fbe9cf82915" providerId="ADAL" clId="{ABC8449B-FF21-447F-B55D-6CD8197FA6CF}" dt="2024-10-14T10:41:23.426" v="290" actId="27636"/>
          <ac:spMkLst>
            <pc:docMk/>
            <pc:sldMk cId="2695767865" sldId="282"/>
            <ac:spMk id="3" creationId="{19A04334-393D-A1A6-C4BB-B834329B5D69}"/>
          </ac:spMkLst>
        </pc:spChg>
      </pc:sldChg>
      <pc:sldChg chg="modSp new add del mod">
        <pc:chgData name="Nathan Morgan" userId="72fd7c22-3ae8-4a57-b9f9-9fbe9cf82915" providerId="ADAL" clId="{ABC8449B-FF21-447F-B55D-6CD8197FA6CF}" dt="2024-10-14T10:42:38.775" v="333" actId="20577"/>
        <pc:sldMkLst>
          <pc:docMk/>
          <pc:sldMk cId="1383132944" sldId="283"/>
        </pc:sldMkLst>
        <pc:spChg chg="mod">
          <ac:chgData name="Nathan Morgan" userId="72fd7c22-3ae8-4a57-b9f9-9fbe9cf82915" providerId="ADAL" clId="{ABC8449B-FF21-447F-B55D-6CD8197FA6CF}" dt="2024-10-14T10:42:04.389" v="316" actId="20577"/>
          <ac:spMkLst>
            <pc:docMk/>
            <pc:sldMk cId="1383132944" sldId="283"/>
            <ac:spMk id="2" creationId="{140F7C67-B6D6-EC96-CA03-66C66C98FEC1}"/>
          </ac:spMkLst>
        </pc:spChg>
        <pc:spChg chg="mod">
          <ac:chgData name="Nathan Morgan" userId="72fd7c22-3ae8-4a57-b9f9-9fbe9cf82915" providerId="ADAL" clId="{ABC8449B-FF21-447F-B55D-6CD8197FA6CF}" dt="2024-10-14T10:42:38.775" v="333" actId="20577"/>
          <ac:spMkLst>
            <pc:docMk/>
            <pc:sldMk cId="1383132944" sldId="283"/>
            <ac:spMk id="3" creationId="{1FC6B76B-8BC4-D684-1238-15E3A8208D7D}"/>
          </ac:spMkLst>
        </pc:spChg>
      </pc:sldChg>
    </pc:docChg>
  </pc:docChgLst>
  <pc:docChgLst>
    <pc:chgData name="Nathan Morgan" userId="S::n.morgan@uwtsd.ac.uk::72fd7c22-3ae8-4a57-b9f9-9fbe9cf82915" providerId="AD" clId="Web-{C9A8EB56-E1BF-6F75-B84A-B710C27909E0}"/>
    <pc:docChg chg="addSld modSld sldOrd">
      <pc:chgData name="Nathan Morgan" userId="S::n.morgan@uwtsd.ac.uk::72fd7c22-3ae8-4a57-b9f9-9fbe9cf82915" providerId="AD" clId="Web-{C9A8EB56-E1BF-6F75-B84A-B710C27909E0}" dt="2024-10-18T14:20:34.777" v="9" actId="20577"/>
      <pc:docMkLst>
        <pc:docMk/>
      </pc:docMkLst>
      <pc:sldChg chg="modSp ord">
        <pc:chgData name="Nathan Morgan" userId="S::n.morgan@uwtsd.ac.uk::72fd7c22-3ae8-4a57-b9f9-9fbe9cf82915" providerId="AD" clId="Web-{C9A8EB56-E1BF-6F75-B84A-B710C27909E0}" dt="2024-10-18T14:20:29.746" v="8" actId="20577"/>
        <pc:sldMkLst>
          <pc:docMk/>
          <pc:sldMk cId="1383132944" sldId="283"/>
        </pc:sldMkLst>
        <pc:spChg chg="mod">
          <ac:chgData name="Nathan Morgan" userId="S::n.morgan@uwtsd.ac.uk::72fd7c22-3ae8-4a57-b9f9-9fbe9cf82915" providerId="AD" clId="Web-{C9A8EB56-E1BF-6F75-B84A-B710C27909E0}" dt="2024-10-18T14:20:29.746" v="8" actId="20577"/>
          <ac:spMkLst>
            <pc:docMk/>
            <pc:sldMk cId="1383132944" sldId="283"/>
            <ac:spMk id="3" creationId="{1FC6B76B-8BC4-D684-1238-15E3A8208D7D}"/>
          </ac:spMkLst>
        </pc:spChg>
      </pc:sldChg>
      <pc:sldChg chg="add ord replId">
        <pc:chgData name="Nathan Morgan" userId="S::n.morgan@uwtsd.ac.uk::72fd7c22-3ae8-4a57-b9f9-9fbe9cf82915" providerId="AD" clId="Web-{C9A8EB56-E1BF-6F75-B84A-B710C27909E0}" dt="2024-10-18T14:20:08.589" v="1"/>
        <pc:sldMkLst>
          <pc:docMk/>
          <pc:sldMk cId="1443743992" sldId="284"/>
        </pc:sldMkLst>
      </pc:sldChg>
      <pc:sldChg chg="modSp add replId">
        <pc:chgData name="Nathan Morgan" userId="S::n.morgan@uwtsd.ac.uk::72fd7c22-3ae8-4a57-b9f9-9fbe9cf82915" providerId="AD" clId="Web-{C9A8EB56-E1BF-6F75-B84A-B710C27909E0}" dt="2024-10-18T14:20:34.777" v="9" actId="20577"/>
        <pc:sldMkLst>
          <pc:docMk/>
          <pc:sldMk cId="2374771024" sldId="285"/>
        </pc:sldMkLst>
        <pc:spChg chg="mod">
          <ac:chgData name="Nathan Morgan" userId="S::n.morgan@uwtsd.ac.uk::72fd7c22-3ae8-4a57-b9f9-9fbe9cf82915" providerId="AD" clId="Web-{C9A8EB56-E1BF-6F75-B84A-B710C27909E0}" dt="2024-10-18T14:20:34.777" v="9" actId="20577"/>
          <ac:spMkLst>
            <pc:docMk/>
            <pc:sldMk cId="2374771024" sldId="285"/>
            <ac:spMk id="3" creationId="{1FC6B76B-8BC4-D684-1238-15E3A8208D7D}"/>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11T15:35:14.714"/>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11T15:35:41.062"/>
    </inkml:context>
    <inkml:brush xml:id="br0">
      <inkml:brushProperty name="width" value="0.035" units="cm"/>
      <inkml:brushProperty name="height" value="0.035" units="cm"/>
      <inkml:brushProperty name="color" value="#E71224"/>
    </inkml:brush>
  </inkml:definitions>
  <inkml:trace contextRef="#ctx0" brushRef="#br0">0 32 24575,'0'-4'0,"5"-2"0,1-5 0,0 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11T15:35:14.714"/>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11T15:35:41.062"/>
    </inkml:context>
    <inkml:brush xml:id="br0">
      <inkml:brushProperty name="width" value="0.035" units="cm"/>
      <inkml:brushProperty name="height" value="0.035" units="cm"/>
      <inkml:brushProperty name="color" value="#E71224"/>
    </inkml:brush>
  </inkml:definitions>
  <inkml:trace contextRef="#ctx0" brushRef="#br0">0 32 24575,'0'-4'0,"5"-2"0,1-5 0,0 0-8191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10/18/2024</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708104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10/18/2024</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7423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10/18/2024</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64789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10/18/2024</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8549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10/18/2024</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683071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10/18/2024</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34594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10/18/2024</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90559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10/18/2024</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88023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10/18/2024</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72148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10/18/2024</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9419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10/18/2024</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13665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10/18/2024</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23086914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698" r:id="rId6"/>
    <p:sldLayoutId id="2147483694" r:id="rId7"/>
    <p:sldLayoutId id="2147483695" r:id="rId8"/>
    <p:sldLayoutId id="2147483696" r:id="rId9"/>
    <p:sldLayoutId id="2147483697" r:id="rId10"/>
    <p:sldLayoutId id="214748369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w3schools.com/cpp/cpp_data_types.asp"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customXml" Target="../ink/ink2.xm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customXml" Target="../ink/ink4.xml"/><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EC4B212-982C-FEFA-98D4-048D705D55D3}"/>
              </a:ext>
            </a:extLst>
          </p:cNvPr>
          <p:cNvSpPr>
            <a:spLocks noGrp="1"/>
          </p:cNvSpPr>
          <p:nvPr>
            <p:ph type="ctrTitle"/>
          </p:nvPr>
        </p:nvSpPr>
        <p:spPr>
          <a:xfrm>
            <a:off x="530352" y="1122363"/>
            <a:ext cx="5313400" cy="1978346"/>
          </a:xfrm>
        </p:spPr>
        <p:txBody>
          <a:bodyPr>
            <a:normAutofit/>
          </a:bodyPr>
          <a:lstStyle/>
          <a:p>
            <a:r>
              <a:rPr lang="en-GB" dirty="0"/>
              <a:t>Vertex Buffer &amp; Index buffer</a:t>
            </a:r>
          </a:p>
        </p:txBody>
      </p:sp>
      <p:sp>
        <p:nvSpPr>
          <p:cNvPr id="3" name="Subtitle 2">
            <a:extLst>
              <a:ext uri="{FF2B5EF4-FFF2-40B4-BE49-F238E27FC236}">
                <a16:creationId xmlns:a16="http://schemas.microsoft.com/office/drawing/2014/main" id="{26E5CC3E-979E-EA0D-68AC-B387B148A99C}"/>
              </a:ext>
            </a:extLst>
          </p:cNvPr>
          <p:cNvSpPr>
            <a:spLocks noGrp="1"/>
          </p:cNvSpPr>
          <p:nvPr>
            <p:ph type="subTitle" idx="1"/>
          </p:nvPr>
        </p:nvSpPr>
        <p:spPr>
          <a:xfrm>
            <a:off x="530352" y="3509963"/>
            <a:ext cx="5313400" cy="2418188"/>
          </a:xfrm>
        </p:spPr>
        <p:txBody>
          <a:bodyPr>
            <a:normAutofit/>
          </a:bodyPr>
          <a:lstStyle/>
          <a:p>
            <a:endParaRPr lang="en-GB"/>
          </a:p>
        </p:txBody>
      </p:sp>
      <p:sp>
        <p:nvSpPr>
          <p:cNvPr id="11" name="Freeform: Shape 1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70"/>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oup 1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1701611" y="285553"/>
            <a:ext cx="886141" cy="802496"/>
            <a:chOff x="10948005" y="3272152"/>
            <a:chExt cx="868640" cy="786648"/>
          </a:xfrm>
          <a:solidFill>
            <a:schemeClr val="accent1"/>
          </a:solidFill>
        </p:grpSpPr>
        <p:sp>
          <p:nvSpPr>
            <p:cNvPr id="14" name="Freeform: Shape 1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3">
            <a:extLst>
              <a:ext uri="{FF2B5EF4-FFF2-40B4-BE49-F238E27FC236}">
                <a16:creationId xmlns:a16="http://schemas.microsoft.com/office/drawing/2014/main" id="{F3ABA602-EEFB-6DE7-78CB-AEF2C935BF17}"/>
              </a:ext>
            </a:extLst>
          </p:cNvPr>
          <p:cNvPicPr>
            <a:picLocks noChangeAspect="1"/>
          </p:cNvPicPr>
          <p:nvPr/>
        </p:nvPicPr>
        <p:blipFill>
          <a:blip r:embed="rId2"/>
          <a:srcRect l="23824" r="26783" b="2"/>
          <a:stretch/>
        </p:blipFill>
        <p:spPr>
          <a:xfrm>
            <a:off x="6522720" y="10"/>
            <a:ext cx="5669280" cy="6857990"/>
          </a:xfrm>
          <a:prstGeom prst="rect">
            <a:avLst/>
          </a:prstGeom>
        </p:spPr>
      </p:pic>
    </p:spTree>
    <p:extLst>
      <p:ext uri="{BB962C8B-B14F-4D97-AF65-F5344CB8AC3E}">
        <p14:creationId xmlns:p14="http://schemas.microsoft.com/office/powerpoint/2010/main" val="3696802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E9317-8C3C-0D00-AD18-4756B8C60084}"/>
              </a:ext>
            </a:extLst>
          </p:cNvPr>
          <p:cNvSpPr>
            <a:spLocks noGrp="1"/>
          </p:cNvSpPr>
          <p:nvPr>
            <p:ph type="title"/>
          </p:nvPr>
        </p:nvSpPr>
        <p:spPr/>
        <p:txBody>
          <a:bodyPr/>
          <a:lstStyle/>
          <a:p>
            <a:r>
              <a:rPr lang="en-GB" dirty="0"/>
              <a:t>What a buffer is</a:t>
            </a:r>
          </a:p>
        </p:txBody>
      </p:sp>
      <p:sp>
        <p:nvSpPr>
          <p:cNvPr id="3" name="Content Placeholder 2">
            <a:extLst>
              <a:ext uri="{FF2B5EF4-FFF2-40B4-BE49-F238E27FC236}">
                <a16:creationId xmlns:a16="http://schemas.microsoft.com/office/drawing/2014/main" id="{19A04334-393D-A1A6-C4BB-B834329B5D69}"/>
              </a:ext>
            </a:extLst>
          </p:cNvPr>
          <p:cNvSpPr>
            <a:spLocks noGrp="1"/>
          </p:cNvSpPr>
          <p:nvPr>
            <p:ph idx="1"/>
          </p:nvPr>
        </p:nvSpPr>
        <p:spPr/>
        <p:txBody>
          <a:bodyPr>
            <a:normAutofit lnSpcReduction="10000"/>
          </a:bodyPr>
          <a:lstStyle/>
          <a:p>
            <a:r>
              <a:rPr lang="en-GB" dirty="0"/>
              <a:t>A </a:t>
            </a:r>
            <a:r>
              <a:rPr lang="en-GB" b="1" dirty="0"/>
              <a:t>buffer</a:t>
            </a:r>
            <a:r>
              <a:rPr lang="en-GB" dirty="0"/>
              <a:t> in OpenGL is a contiguous block of memory on the GPU that stores data needed for rendering, such as vertex positions, </a:t>
            </a:r>
            <a:r>
              <a:rPr lang="en-GB" dirty="0" err="1"/>
              <a:t>colors</a:t>
            </a:r>
            <a:r>
              <a:rPr lang="en-GB" dirty="0"/>
              <a:t>, </a:t>
            </a:r>
            <a:r>
              <a:rPr lang="en-GB" dirty="0" err="1"/>
              <a:t>normals</a:t>
            </a:r>
            <a:r>
              <a:rPr lang="en-GB" dirty="0"/>
              <a:t>, indices, or any other custom data. Buffers, such as </a:t>
            </a:r>
            <a:r>
              <a:rPr lang="en-GB" b="1" dirty="0"/>
              <a:t>Vertex Buffer Objects (VBOs)</a:t>
            </a:r>
            <a:r>
              <a:rPr lang="en-GB" dirty="0"/>
              <a:t> and </a:t>
            </a:r>
            <a:r>
              <a:rPr lang="en-GB" b="1" dirty="0"/>
              <a:t>Index Buffer Objects (IBOs)</a:t>
            </a:r>
            <a:r>
              <a:rPr lang="en-GB" dirty="0"/>
              <a:t>, are essential for sending large amounts of data to the GPU efficiently. Instead of sending vertex data directly from the CPU to the GPU for every frame, buffers allow the data to reside on the GPU's memory, which significantly improves performance. Buffers are flexible and can be used for different purposes depending on how they are configured. For example, a buffer can hold vertex attributes (VBO), index data for element drawing (IBO or EBO), or other data used by shaders. By binding the appropriate buffer to the OpenGL pipeline, the GPU can efficiently access the data needed to process and render 3D objects.</a:t>
            </a:r>
          </a:p>
        </p:txBody>
      </p:sp>
    </p:spTree>
    <p:extLst>
      <p:ext uri="{BB962C8B-B14F-4D97-AF65-F5344CB8AC3E}">
        <p14:creationId xmlns:p14="http://schemas.microsoft.com/office/powerpoint/2010/main" val="2695767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4B2C-A805-7C9B-2DD4-B7A6DB12F4E4}"/>
              </a:ext>
            </a:extLst>
          </p:cNvPr>
          <p:cNvSpPr>
            <a:spLocks noGrp="1"/>
          </p:cNvSpPr>
          <p:nvPr>
            <p:ph type="title"/>
          </p:nvPr>
        </p:nvSpPr>
        <p:spPr>
          <a:xfrm>
            <a:off x="525717" y="895223"/>
            <a:ext cx="10077557" cy="1325563"/>
          </a:xfrm>
        </p:spPr>
        <p:txBody>
          <a:bodyPr/>
          <a:lstStyle/>
          <a:p>
            <a:r>
              <a:rPr lang="en-GB" dirty="0"/>
              <a:t>Vertex buffer</a:t>
            </a:r>
          </a:p>
        </p:txBody>
      </p:sp>
      <p:sp>
        <p:nvSpPr>
          <p:cNvPr id="3" name="Content Placeholder 2">
            <a:extLst>
              <a:ext uri="{FF2B5EF4-FFF2-40B4-BE49-F238E27FC236}">
                <a16:creationId xmlns:a16="http://schemas.microsoft.com/office/drawing/2014/main" id="{E8C9E896-38CC-12AA-F0C5-3C396001EAC7}"/>
              </a:ext>
            </a:extLst>
          </p:cNvPr>
          <p:cNvSpPr>
            <a:spLocks noGrp="1"/>
          </p:cNvSpPr>
          <p:nvPr>
            <p:ph idx="1"/>
          </p:nvPr>
        </p:nvSpPr>
        <p:spPr/>
        <p:txBody>
          <a:bodyPr>
            <a:normAutofit fontScale="92500" lnSpcReduction="20000"/>
          </a:bodyPr>
          <a:lstStyle/>
          <a:p>
            <a:r>
              <a:rPr lang="en-GB" dirty="0"/>
              <a:t>A vertex buffer (VBO) is used to store vertex data, such as position, colour, </a:t>
            </a:r>
            <a:r>
              <a:rPr lang="en-GB" dirty="0" err="1"/>
              <a:t>normals</a:t>
            </a:r>
            <a:r>
              <a:rPr lang="en-GB" dirty="0"/>
              <a:t>, or texture coordinates, on the GPU for rendering. </a:t>
            </a:r>
            <a:br>
              <a:rPr lang="en-GB" dirty="0"/>
            </a:br>
            <a:endParaRPr lang="en-GB" dirty="0"/>
          </a:p>
          <a:p>
            <a:r>
              <a:rPr lang="en-GB" dirty="0"/>
              <a:t>When you create and bind a VBO, you upload your vertex data from the CPU to the GPU's memory. </a:t>
            </a:r>
            <a:br>
              <a:rPr lang="en-GB" dirty="0"/>
            </a:br>
            <a:br>
              <a:rPr lang="en-GB" dirty="0"/>
            </a:br>
            <a:r>
              <a:rPr lang="en-GB" dirty="0"/>
              <a:t>This data is then used by the GPU to efficiently render objects in the scene. </a:t>
            </a:r>
            <a:br>
              <a:rPr lang="en-GB" dirty="0"/>
            </a:br>
            <a:br>
              <a:rPr lang="en-GB" dirty="0"/>
            </a:br>
            <a:r>
              <a:rPr lang="en-GB" dirty="0"/>
              <a:t>The VBO is part of the graphics pipeline, and it works in conjunction with vertex shaders to process each vertex. By storing vertex data in the GPU's memory, OpenGL minimizes the overhead of repeatedly sending data from the CPU, improving rendering performance, especially in complex scenes or real-time applications like games.</a:t>
            </a:r>
          </a:p>
        </p:txBody>
      </p:sp>
    </p:spTree>
    <p:extLst>
      <p:ext uri="{BB962C8B-B14F-4D97-AF65-F5344CB8AC3E}">
        <p14:creationId xmlns:p14="http://schemas.microsoft.com/office/powerpoint/2010/main" val="1474720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4B2C-A805-7C9B-2DD4-B7A6DB12F4E4}"/>
              </a:ext>
            </a:extLst>
          </p:cNvPr>
          <p:cNvSpPr>
            <a:spLocks noGrp="1"/>
          </p:cNvSpPr>
          <p:nvPr>
            <p:ph type="title"/>
          </p:nvPr>
        </p:nvSpPr>
        <p:spPr>
          <a:xfrm>
            <a:off x="525717" y="895223"/>
            <a:ext cx="10077557" cy="1325563"/>
          </a:xfrm>
        </p:spPr>
        <p:txBody>
          <a:bodyPr/>
          <a:lstStyle/>
          <a:p>
            <a:r>
              <a:rPr lang="en-GB" dirty="0"/>
              <a:t>Vertex data, such as position, colour, </a:t>
            </a:r>
            <a:r>
              <a:rPr lang="en-GB" dirty="0" err="1"/>
              <a:t>normals</a:t>
            </a:r>
            <a:r>
              <a:rPr lang="en-GB" dirty="0"/>
              <a:t>, or texture coordinates</a:t>
            </a:r>
          </a:p>
        </p:txBody>
      </p:sp>
      <p:sp>
        <p:nvSpPr>
          <p:cNvPr id="3" name="Content Placeholder 2">
            <a:extLst>
              <a:ext uri="{FF2B5EF4-FFF2-40B4-BE49-F238E27FC236}">
                <a16:creationId xmlns:a16="http://schemas.microsoft.com/office/drawing/2014/main" id="{E8C9E896-38CC-12AA-F0C5-3C396001EAC7}"/>
              </a:ext>
            </a:extLst>
          </p:cNvPr>
          <p:cNvSpPr>
            <a:spLocks noGrp="1"/>
          </p:cNvSpPr>
          <p:nvPr>
            <p:ph idx="1"/>
          </p:nvPr>
        </p:nvSpPr>
        <p:spPr/>
        <p:txBody>
          <a:bodyPr>
            <a:normAutofit/>
          </a:bodyPr>
          <a:lstStyle/>
          <a:p>
            <a:r>
              <a:rPr lang="en-GB" b="1" dirty="0"/>
              <a:t>Position:</a:t>
            </a:r>
          </a:p>
          <a:p>
            <a:r>
              <a:rPr lang="en-GB" dirty="0"/>
              <a:t>This defines the 3D coordinates of a vertex in space (x, y, z). </a:t>
            </a:r>
          </a:p>
          <a:p>
            <a:r>
              <a:rPr lang="en-GB" b="1" dirty="0"/>
              <a:t>Colour:</a:t>
            </a:r>
          </a:p>
          <a:p>
            <a:r>
              <a:rPr lang="en-GB" dirty="0"/>
              <a:t>This represents the colour of the vertex, typically in RGB format, with values ranging from 0 to 1 (where 0 is no intensity and 1 is full intensity).</a:t>
            </a:r>
          </a:p>
          <a:p>
            <a:r>
              <a:rPr lang="en-GB" dirty="0"/>
              <a:t> For instance, a red vertex would be:</a:t>
            </a:r>
          </a:p>
          <a:p>
            <a:br>
              <a:rPr lang="en-GB" dirty="0"/>
            </a:br>
            <a:endParaRPr lang="en-GB" dirty="0"/>
          </a:p>
        </p:txBody>
      </p:sp>
      <p:pic>
        <p:nvPicPr>
          <p:cNvPr id="9" name="Picture 8">
            <a:extLst>
              <a:ext uri="{FF2B5EF4-FFF2-40B4-BE49-F238E27FC236}">
                <a16:creationId xmlns:a16="http://schemas.microsoft.com/office/drawing/2014/main" id="{0282BAB9-5D3C-B9C3-4BE7-9BF0A6AD7B48}"/>
              </a:ext>
            </a:extLst>
          </p:cNvPr>
          <p:cNvPicPr>
            <a:picLocks noChangeAspect="1"/>
          </p:cNvPicPr>
          <p:nvPr/>
        </p:nvPicPr>
        <p:blipFill>
          <a:blip r:embed="rId2"/>
          <a:stretch>
            <a:fillRect/>
          </a:stretch>
        </p:blipFill>
        <p:spPr>
          <a:xfrm>
            <a:off x="1588726" y="5046099"/>
            <a:ext cx="6248400" cy="1504950"/>
          </a:xfrm>
          <a:prstGeom prst="rect">
            <a:avLst/>
          </a:prstGeom>
        </p:spPr>
      </p:pic>
    </p:spTree>
    <p:extLst>
      <p:ext uri="{BB962C8B-B14F-4D97-AF65-F5344CB8AC3E}">
        <p14:creationId xmlns:p14="http://schemas.microsoft.com/office/powerpoint/2010/main" val="1498508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4B2C-A805-7C9B-2DD4-B7A6DB12F4E4}"/>
              </a:ext>
            </a:extLst>
          </p:cNvPr>
          <p:cNvSpPr>
            <a:spLocks noGrp="1"/>
          </p:cNvSpPr>
          <p:nvPr>
            <p:ph type="title"/>
          </p:nvPr>
        </p:nvSpPr>
        <p:spPr>
          <a:xfrm>
            <a:off x="525717" y="895223"/>
            <a:ext cx="10077557" cy="1325563"/>
          </a:xfrm>
        </p:spPr>
        <p:txBody>
          <a:bodyPr/>
          <a:lstStyle/>
          <a:p>
            <a:r>
              <a:rPr lang="en-GB" dirty="0"/>
              <a:t>Vertex data, such as position, colour, </a:t>
            </a:r>
            <a:r>
              <a:rPr lang="en-GB" dirty="0" err="1"/>
              <a:t>normals</a:t>
            </a:r>
            <a:r>
              <a:rPr lang="en-GB" dirty="0"/>
              <a:t>, or texture coordinates</a:t>
            </a:r>
          </a:p>
        </p:txBody>
      </p:sp>
      <p:sp>
        <p:nvSpPr>
          <p:cNvPr id="3" name="Content Placeholder 2">
            <a:extLst>
              <a:ext uri="{FF2B5EF4-FFF2-40B4-BE49-F238E27FC236}">
                <a16:creationId xmlns:a16="http://schemas.microsoft.com/office/drawing/2014/main" id="{E8C9E896-38CC-12AA-F0C5-3C396001EAC7}"/>
              </a:ext>
            </a:extLst>
          </p:cNvPr>
          <p:cNvSpPr>
            <a:spLocks noGrp="1"/>
          </p:cNvSpPr>
          <p:nvPr>
            <p:ph idx="1"/>
          </p:nvPr>
        </p:nvSpPr>
        <p:spPr/>
        <p:txBody>
          <a:bodyPr>
            <a:normAutofit/>
          </a:bodyPr>
          <a:lstStyle/>
          <a:p>
            <a:r>
              <a:rPr lang="en-GB" b="1" dirty="0" err="1"/>
              <a:t>Normals</a:t>
            </a:r>
            <a:r>
              <a:rPr lang="en-GB" b="1" dirty="0"/>
              <a:t>:</a:t>
            </a:r>
          </a:p>
          <a:p>
            <a:r>
              <a:rPr lang="en-GB" dirty="0" err="1"/>
              <a:t>Normals</a:t>
            </a:r>
            <a:r>
              <a:rPr lang="en-GB" dirty="0"/>
              <a:t> are 3D vectors that indicate the direction a surface is facing, useful for lighting calculations. </a:t>
            </a:r>
          </a:p>
          <a:p>
            <a:r>
              <a:rPr lang="en-GB" b="1" dirty="0"/>
              <a:t>Texture Coordinates:</a:t>
            </a:r>
          </a:p>
          <a:p>
            <a:r>
              <a:rPr lang="en-GB" dirty="0"/>
              <a:t>These are 2D coordinates (u, v) that map the vertex to a specific location on a texture image. Values usually range from 0 to 1, where (0, 0) is the bottom-left corner of the texture and (1, 1) is the top-right. </a:t>
            </a:r>
            <a:br>
              <a:rPr lang="en-GB" dirty="0"/>
            </a:br>
            <a:endParaRPr lang="en-GB" dirty="0"/>
          </a:p>
        </p:txBody>
      </p:sp>
    </p:spTree>
    <p:extLst>
      <p:ext uri="{BB962C8B-B14F-4D97-AF65-F5344CB8AC3E}">
        <p14:creationId xmlns:p14="http://schemas.microsoft.com/office/powerpoint/2010/main" val="3349280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BF04-7349-1B1D-980C-6B04F341F290}"/>
              </a:ext>
            </a:extLst>
          </p:cNvPr>
          <p:cNvSpPr>
            <a:spLocks noGrp="1"/>
          </p:cNvSpPr>
          <p:nvPr>
            <p:ph type="title"/>
          </p:nvPr>
        </p:nvSpPr>
        <p:spPr/>
        <p:txBody>
          <a:bodyPr/>
          <a:lstStyle/>
          <a:p>
            <a:r>
              <a:rPr lang="en-GB" dirty="0"/>
              <a:t>What a vertex may look like</a:t>
            </a:r>
          </a:p>
        </p:txBody>
      </p:sp>
      <p:pic>
        <p:nvPicPr>
          <p:cNvPr id="5" name="Picture 4">
            <a:extLst>
              <a:ext uri="{FF2B5EF4-FFF2-40B4-BE49-F238E27FC236}">
                <a16:creationId xmlns:a16="http://schemas.microsoft.com/office/drawing/2014/main" id="{6C7CFF24-CA13-F93C-05CD-CF9CCB8267A0}"/>
              </a:ext>
            </a:extLst>
          </p:cNvPr>
          <p:cNvPicPr>
            <a:picLocks noChangeAspect="1"/>
          </p:cNvPicPr>
          <p:nvPr/>
        </p:nvPicPr>
        <p:blipFill>
          <a:blip r:embed="rId2"/>
          <a:stretch>
            <a:fillRect/>
          </a:stretch>
        </p:blipFill>
        <p:spPr>
          <a:xfrm>
            <a:off x="2440295" y="2112631"/>
            <a:ext cx="6248400" cy="3981450"/>
          </a:xfrm>
          <a:prstGeom prst="rect">
            <a:avLst/>
          </a:prstGeom>
        </p:spPr>
      </p:pic>
    </p:spTree>
    <p:extLst>
      <p:ext uri="{BB962C8B-B14F-4D97-AF65-F5344CB8AC3E}">
        <p14:creationId xmlns:p14="http://schemas.microsoft.com/office/powerpoint/2010/main" val="1934453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04352-8218-BCCE-858F-A333C083E802}"/>
              </a:ext>
            </a:extLst>
          </p:cNvPr>
          <p:cNvSpPr>
            <a:spLocks noGrp="1"/>
          </p:cNvSpPr>
          <p:nvPr>
            <p:ph type="title"/>
          </p:nvPr>
        </p:nvSpPr>
        <p:spPr/>
        <p:txBody>
          <a:bodyPr/>
          <a:lstStyle/>
          <a:p>
            <a:r>
              <a:rPr lang="en-GB" dirty="0"/>
              <a:t>Array of Vertices</a:t>
            </a:r>
          </a:p>
        </p:txBody>
      </p:sp>
      <p:pic>
        <p:nvPicPr>
          <p:cNvPr id="5" name="Picture 4">
            <a:extLst>
              <a:ext uri="{FF2B5EF4-FFF2-40B4-BE49-F238E27FC236}">
                <a16:creationId xmlns:a16="http://schemas.microsoft.com/office/drawing/2014/main" id="{788A4ED2-6B83-BE4B-A68A-E15A63CCCB26}"/>
              </a:ext>
            </a:extLst>
          </p:cNvPr>
          <p:cNvPicPr>
            <a:picLocks noChangeAspect="1"/>
          </p:cNvPicPr>
          <p:nvPr/>
        </p:nvPicPr>
        <p:blipFill>
          <a:blip r:embed="rId2"/>
          <a:stretch>
            <a:fillRect/>
          </a:stretch>
        </p:blipFill>
        <p:spPr>
          <a:xfrm>
            <a:off x="1209367" y="2885306"/>
            <a:ext cx="8534400" cy="2562225"/>
          </a:xfrm>
          <a:prstGeom prst="rect">
            <a:avLst/>
          </a:prstGeom>
        </p:spPr>
      </p:pic>
    </p:spTree>
    <p:extLst>
      <p:ext uri="{BB962C8B-B14F-4D97-AF65-F5344CB8AC3E}">
        <p14:creationId xmlns:p14="http://schemas.microsoft.com/office/powerpoint/2010/main" val="2655666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4B2C-A805-7C9B-2DD4-B7A6DB12F4E4}"/>
              </a:ext>
            </a:extLst>
          </p:cNvPr>
          <p:cNvSpPr>
            <a:spLocks noGrp="1"/>
          </p:cNvSpPr>
          <p:nvPr>
            <p:ph type="title"/>
          </p:nvPr>
        </p:nvSpPr>
        <p:spPr>
          <a:xfrm>
            <a:off x="525717" y="895223"/>
            <a:ext cx="10077557" cy="1325563"/>
          </a:xfrm>
        </p:spPr>
        <p:txBody>
          <a:bodyPr/>
          <a:lstStyle/>
          <a:p>
            <a:r>
              <a:rPr lang="en-GB" dirty="0"/>
              <a:t>Vertex buffer</a:t>
            </a:r>
          </a:p>
        </p:txBody>
      </p:sp>
      <p:sp>
        <p:nvSpPr>
          <p:cNvPr id="3" name="Content Placeholder 2">
            <a:extLst>
              <a:ext uri="{FF2B5EF4-FFF2-40B4-BE49-F238E27FC236}">
                <a16:creationId xmlns:a16="http://schemas.microsoft.com/office/drawing/2014/main" id="{E8C9E896-38CC-12AA-F0C5-3C396001EAC7}"/>
              </a:ext>
            </a:extLst>
          </p:cNvPr>
          <p:cNvSpPr>
            <a:spLocks noGrp="1"/>
          </p:cNvSpPr>
          <p:nvPr>
            <p:ph idx="1"/>
          </p:nvPr>
        </p:nvSpPr>
        <p:spPr>
          <a:xfrm>
            <a:off x="643704" y="2512053"/>
            <a:ext cx="10077557" cy="3549045"/>
          </a:xfrm>
        </p:spPr>
        <p:txBody>
          <a:bodyPr>
            <a:normAutofit/>
          </a:bodyPr>
          <a:lstStyle/>
          <a:p>
            <a:r>
              <a:rPr lang="en-GB" dirty="0"/>
              <a:t>When you create and bind a VBO, you upload your vertex data from the CPU to the GPU's memory. </a:t>
            </a:r>
            <a:br>
              <a:rPr lang="en-GB" dirty="0"/>
            </a:br>
            <a:br>
              <a:rPr lang="en-GB" dirty="0"/>
            </a:br>
            <a:r>
              <a:rPr lang="en-GB" dirty="0"/>
              <a:t>This data is then used by the GPU to efficiently render objects in the scene. </a:t>
            </a:r>
            <a:br>
              <a:rPr lang="en-GB" dirty="0"/>
            </a:br>
            <a:br>
              <a:rPr lang="en-GB" dirty="0"/>
            </a:br>
            <a:endParaRPr lang="en-GB" dirty="0"/>
          </a:p>
        </p:txBody>
      </p:sp>
    </p:spTree>
    <p:extLst>
      <p:ext uri="{BB962C8B-B14F-4D97-AF65-F5344CB8AC3E}">
        <p14:creationId xmlns:p14="http://schemas.microsoft.com/office/powerpoint/2010/main" val="3640674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321E0-4CB7-C1EA-B15A-FE53A9595A90}"/>
              </a:ext>
            </a:extLst>
          </p:cNvPr>
          <p:cNvSpPr>
            <a:spLocks noGrp="1"/>
          </p:cNvSpPr>
          <p:nvPr>
            <p:ph type="title"/>
          </p:nvPr>
        </p:nvSpPr>
        <p:spPr/>
        <p:txBody>
          <a:bodyPr/>
          <a:lstStyle/>
          <a:p>
            <a:r>
              <a:rPr lang="en-GB" dirty="0"/>
              <a:t>Vertex buffer</a:t>
            </a:r>
          </a:p>
        </p:txBody>
      </p:sp>
      <p:sp>
        <p:nvSpPr>
          <p:cNvPr id="3" name="Content Placeholder 2">
            <a:extLst>
              <a:ext uri="{FF2B5EF4-FFF2-40B4-BE49-F238E27FC236}">
                <a16:creationId xmlns:a16="http://schemas.microsoft.com/office/drawing/2014/main" id="{B31F59F0-C4AF-0B7E-B88E-A0501117FA8A}"/>
              </a:ext>
            </a:extLst>
          </p:cNvPr>
          <p:cNvSpPr>
            <a:spLocks noGrp="1"/>
          </p:cNvSpPr>
          <p:nvPr>
            <p:ph idx="1"/>
          </p:nvPr>
        </p:nvSpPr>
        <p:spPr/>
        <p:txBody>
          <a:bodyPr/>
          <a:lstStyle/>
          <a:p>
            <a:r>
              <a:rPr lang="en-GB" dirty="0"/>
              <a:t>The VBO is part of the </a:t>
            </a:r>
            <a:r>
              <a:rPr lang="en-GB" b="1" dirty="0"/>
              <a:t>graphics pipeline</a:t>
            </a:r>
            <a:r>
              <a:rPr lang="en-GB" dirty="0"/>
              <a:t>, and it works in conjunction with vertex shaders to process each vertex. </a:t>
            </a:r>
          </a:p>
          <a:p>
            <a:endParaRPr lang="en-GB" dirty="0"/>
          </a:p>
        </p:txBody>
      </p:sp>
    </p:spTree>
    <p:extLst>
      <p:ext uri="{BB962C8B-B14F-4D97-AF65-F5344CB8AC3E}">
        <p14:creationId xmlns:p14="http://schemas.microsoft.com/office/powerpoint/2010/main" val="1742499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96D93-1265-F1A7-6FA2-1A46DC96D77D}"/>
              </a:ext>
            </a:extLst>
          </p:cNvPr>
          <p:cNvSpPr>
            <a:spLocks noGrp="1"/>
          </p:cNvSpPr>
          <p:nvPr>
            <p:ph type="title"/>
          </p:nvPr>
        </p:nvSpPr>
        <p:spPr/>
        <p:txBody>
          <a:bodyPr/>
          <a:lstStyle/>
          <a:p>
            <a:r>
              <a:rPr lang="en-GB" dirty="0"/>
              <a:t>Vertex shader</a:t>
            </a:r>
          </a:p>
        </p:txBody>
      </p:sp>
      <p:sp>
        <p:nvSpPr>
          <p:cNvPr id="3" name="Content Placeholder 2">
            <a:extLst>
              <a:ext uri="{FF2B5EF4-FFF2-40B4-BE49-F238E27FC236}">
                <a16:creationId xmlns:a16="http://schemas.microsoft.com/office/drawing/2014/main" id="{073701B2-0CA3-EF9C-1063-A7E21D81D974}"/>
              </a:ext>
            </a:extLst>
          </p:cNvPr>
          <p:cNvSpPr>
            <a:spLocks noGrp="1"/>
          </p:cNvSpPr>
          <p:nvPr>
            <p:ph idx="1"/>
          </p:nvPr>
        </p:nvSpPr>
        <p:spPr/>
        <p:txBody>
          <a:bodyPr>
            <a:normAutofit/>
          </a:bodyPr>
          <a:lstStyle/>
          <a:p>
            <a:r>
              <a:rPr lang="en-GB" dirty="0"/>
              <a:t>A vertex shader is a programmable stage in the graphics pipeline that processes individual vertices.</a:t>
            </a:r>
          </a:p>
          <a:p>
            <a:r>
              <a:rPr lang="en-GB" dirty="0"/>
              <a:t> It takes vertex attributes like position, colour, </a:t>
            </a:r>
            <a:r>
              <a:rPr lang="en-GB" dirty="0" err="1"/>
              <a:t>normals</a:t>
            </a:r>
            <a:r>
              <a:rPr lang="en-GB" dirty="0"/>
              <a:t>, and texture coordinates as input and performs operations such as transforming the vertex's position (from local space to world space or camera space), applying lighting effects, and passing data to later stages of the pipeline. </a:t>
            </a:r>
          </a:p>
          <a:p>
            <a:r>
              <a:rPr lang="en-GB" dirty="0"/>
              <a:t>The vertex shader outputs transformed vertex data, which is then used by subsequent stages (like the fragment shader) to generate the final rendered image. It runs on the GPU and allows for flexible, real-time vertex manipulation.</a:t>
            </a:r>
          </a:p>
        </p:txBody>
      </p:sp>
    </p:spTree>
    <p:extLst>
      <p:ext uri="{BB962C8B-B14F-4D97-AF65-F5344CB8AC3E}">
        <p14:creationId xmlns:p14="http://schemas.microsoft.com/office/powerpoint/2010/main" val="748032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CE391-8FEA-2700-44D2-7D42405C2CF0}"/>
              </a:ext>
            </a:extLst>
          </p:cNvPr>
          <p:cNvSpPr>
            <a:spLocks noGrp="1"/>
          </p:cNvSpPr>
          <p:nvPr>
            <p:ph type="title"/>
          </p:nvPr>
        </p:nvSpPr>
        <p:spPr/>
        <p:txBody>
          <a:bodyPr/>
          <a:lstStyle/>
          <a:p>
            <a:r>
              <a:rPr lang="en-GB" dirty="0"/>
              <a:t>But why? </a:t>
            </a:r>
          </a:p>
        </p:txBody>
      </p:sp>
      <p:sp>
        <p:nvSpPr>
          <p:cNvPr id="3" name="Content Placeholder 2">
            <a:extLst>
              <a:ext uri="{FF2B5EF4-FFF2-40B4-BE49-F238E27FC236}">
                <a16:creationId xmlns:a16="http://schemas.microsoft.com/office/drawing/2014/main" id="{94452A7D-0830-407D-ED30-AE1490F054EB}"/>
              </a:ext>
            </a:extLst>
          </p:cNvPr>
          <p:cNvSpPr>
            <a:spLocks noGrp="1"/>
          </p:cNvSpPr>
          <p:nvPr>
            <p:ph idx="1"/>
          </p:nvPr>
        </p:nvSpPr>
        <p:spPr/>
        <p:txBody>
          <a:bodyPr/>
          <a:lstStyle/>
          <a:p>
            <a:r>
              <a:rPr lang="en-GB" dirty="0"/>
              <a:t>By storing vertex data in the GPU's memory, OpenGL minimises the overhead of repeatedly sending data from the CPU, improving rendering performance, especially in complex scenes or real-time applications like games.</a:t>
            </a:r>
          </a:p>
          <a:p>
            <a:endParaRPr lang="en-GB" dirty="0"/>
          </a:p>
        </p:txBody>
      </p:sp>
    </p:spTree>
    <p:extLst>
      <p:ext uri="{BB962C8B-B14F-4D97-AF65-F5344CB8AC3E}">
        <p14:creationId xmlns:p14="http://schemas.microsoft.com/office/powerpoint/2010/main" val="1595179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BD71B-7F7F-B3F7-562B-3B39CF909531}"/>
              </a:ext>
            </a:extLst>
          </p:cNvPr>
          <p:cNvSpPr>
            <a:spLocks noGrp="1"/>
          </p:cNvSpPr>
          <p:nvPr>
            <p:ph type="title"/>
          </p:nvPr>
        </p:nvSpPr>
        <p:spPr/>
        <p:txBody>
          <a:bodyPr/>
          <a:lstStyle/>
          <a:p>
            <a:r>
              <a:rPr lang="en-GB" dirty="0"/>
              <a:t>Lets have a look at the data again </a:t>
            </a:r>
          </a:p>
        </p:txBody>
      </p:sp>
      <p:sp>
        <p:nvSpPr>
          <p:cNvPr id="6" name="Rectangle 1">
            <a:extLst>
              <a:ext uri="{FF2B5EF4-FFF2-40B4-BE49-F238E27FC236}">
                <a16:creationId xmlns:a16="http://schemas.microsoft.com/office/drawing/2014/main" id="{B8ACCA90-E7C4-6FD0-B102-A5EFD3D80BCD}"/>
              </a:ext>
            </a:extLst>
          </p:cNvPr>
          <p:cNvSpPr>
            <a:spLocks noGrp="1" noChangeArrowheads="1"/>
          </p:cNvSpPr>
          <p:nvPr>
            <p:ph idx="1"/>
          </p:nvPr>
        </p:nvSpPr>
        <p:spPr bwMode="auto">
          <a:xfrm>
            <a:off x="525717" y="3419245"/>
            <a:ext cx="3724161"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Position: 3 floats (x, y, z)</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Colour: 3 floats (x, y, z)</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Normal: 3 floats (</a:t>
            </a:r>
            <a:r>
              <a:rPr kumimoji="0" lang="en-GB" altLang="en-US" sz="1800" b="0" i="0" u="none" strike="noStrike" cap="none" normalizeH="0" baseline="0" dirty="0" err="1">
                <a:ln>
                  <a:noFill/>
                </a:ln>
                <a:solidFill>
                  <a:schemeClr val="tx1"/>
                </a:solidFill>
                <a:effectLst/>
              </a:rPr>
              <a:t>nx</a:t>
            </a:r>
            <a:r>
              <a:rPr kumimoji="0" lang="en-GB" altLang="en-US" sz="1800" b="0" i="0" u="none" strike="noStrike" cap="none" normalizeH="0" baseline="0" dirty="0">
                <a:ln>
                  <a:noFill/>
                </a:ln>
                <a:solidFill>
                  <a:schemeClr val="tx1"/>
                </a:solidFill>
                <a:effectLst/>
              </a:rPr>
              <a:t>, </a:t>
            </a:r>
            <a:r>
              <a:rPr kumimoji="0" lang="en-GB" altLang="en-US" sz="1800" b="0" i="0" u="none" strike="noStrike" cap="none" normalizeH="0" baseline="0" dirty="0" err="1">
                <a:ln>
                  <a:noFill/>
                </a:ln>
                <a:solidFill>
                  <a:schemeClr val="tx1"/>
                </a:solidFill>
                <a:effectLst/>
              </a:rPr>
              <a:t>ny</a:t>
            </a:r>
            <a:r>
              <a:rPr kumimoji="0" lang="en-GB" altLang="en-US" sz="1800" b="0" i="0" u="none" strike="noStrike" cap="none" normalizeH="0" baseline="0" dirty="0">
                <a:ln>
                  <a:noFill/>
                </a:ln>
                <a:solidFill>
                  <a:schemeClr val="tx1"/>
                </a:solidFill>
                <a:effectLst/>
              </a:rPr>
              <a:t>, </a:t>
            </a:r>
            <a:r>
              <a:rPr kumimoji="0" lang="en-GB" altLang="en-US" sz="1800" b="0" i="0" u="none" strike="noStrike" cap="none" normalizeH="0" baseline="0" dirty="0" err="1">
                <a:ln>
                  <a:noFill/>
                </a:ln>
                <a:solidFill>
                  <a:schemeClr val="tx1"/>
                </a:solidFill>
                <a:effectLst/>
              </a:rPr>
              <a:t>nz</a:t>
            </a:r>
            <a:r>
              <a:rPr kumimoji="0" lang="en-GB" altLang="en-US" sz="180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Texture coordinates: 2 floats (u, v)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endParaRPr>
          </a:p>
        </p:txBody>
      </p:sp>
      <p:pic>
        <p:nvPicPr>
          <p:cNvPr id="8" name="Picture 7">
            <a:extLst>
              <a:ext uri="{FF2B5EF4-FFF2-40B4-BE49-F238E27FC236}">
                <a16:creationId xmlns:a16="http://schemas.microsoft.com/office/drawing/2014/main" id="{A7C7DAE9-9EAA-532F-7B6F-F681A2A5AB27}"/>
              </a:ext>
            </a:extLst>
          </p:cNvPr>
          <p:cNvPicPr>
            <a:picLocks noChangeAspect="1"/>
          </p:cNvPicPr>
          <p:nvPr/>
        </p:nvPicPr>
        <p:blipFill>
          <a:blip r:embed="rId2"/>
          <a:stretch>
            <a:fillRect/>
          </a:stretch>
        </p:blipFill>
        <p:spPr>
          <a:xfrm>
            <a:off x="5331542" y="2521885"/>
            <a:ext cx="6248400" cy="3981450"/>
          </a:xfrm>
          <a:prstGeom prst="rect">
            <a:avLst/>
          </a:prstGeom>
        </p:spPr>
      </p:pic>
    </p:spTree>
    <p:extLst>
      <p:ext uri="{BB962C8B-B14F-4D97-AF65-F5344CB8AC3E}">
        <p14:creationId xmlns:p14="http://schemas.microsoft.com/office/powerpoint/2010/main" val="2485714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80087-FACB-8E51-F937-D458624CAAF7}"/>
              </a:ext>
            </a:extLst>
          </p:cNvPr>
          <p:cNvSpPr>
            <a:spLocks noGrp="1"/>
          </p:cNvSpPr>
          <p:nvPr>
            <p:ph type="title"/>
          </p:nvPr>
        </p:nvSpPr>
        <p:spPr/>
        <p:txBody>
          <a:bodyPr/>
          <a:lstStyle/>
          <a:p>
            <a:r>
              <a:rPr lang="en-GB" dirty="0"/>
              <a:t>How much memory for that vertex?</a:t>
            </a:r>
          </a:p>
        </p:txBody>
      </p:sp>
      <p:sp>
        <p:nvSpPr>
          <p:cNvPr id="6" name="Rectangle 1">
            <a:extLst>
              <a:ext uri="{FF2B5EF4-FFF2-40B4-BE49-F238E27FC236}">
                <a16:creationId xmlns:a16="http://schemas.microsoft.com/office/drawing/2014/main" id="{B8ACCA90-E7C4-6FD0-B102-A5EFD3D80BCD}"/>
              </a:ext>
            </a:extLst>
          </p:cNvPr>
          <p:cNvSpPr>
            <a:spLocks noGrp="1" noChangeArrowheads="1"/>
          </p:cNvSpPr>
          <p:nvPr>
            <p:ph idx="1"/>
          </p:nvPr>
        </p:nvSpPr>
        <p:spPr bwMode="auto">
          <a:xfrm>
            <a:off x="525463" y="2415029"/>
            <a:ext cx="9621427" cy="3763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sz="1800" dirty="0"/>
              <a:t>Each float is 4 bytes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Position: 3 floats (x, y, z)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Colour: 3 floats (x, y, z)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Normal: 3 floats (</a:t>
            </a:r>
            <a:r>
              <a:rPr kumimoji="0" lang="en-GB" altLang="en-US" sz="1800" b="0" i="0" u="none" strike="noStrike" cap="none" normalizeH="0" baseline="0" dirty="0" err="1">
                <a:ln>
                  <a:noFill/>
                </a:ln>
                <a:solidFill>
                  <a:schemeClr val="tx1"/>
                </a:solidFill>
                <a:effectLst/>
              </a:rPr>
              <a:t>nx</a:t>
            </a:r>
            <a:r>
              <a:rPr kumimoji="0" lang="en-GB" altLang="en-US" sz="1800" b="0" i="0" u="none" strike="noStrike" cap="none" normalizeH="0" baseline="0" dirty="0">
                <a:ln>
                  <a:noFill/>
                </a:ln>
                <a:solidFill>
                  <a:schemeClr val="tx1"/>
                </a:solidFill>
                <a:effectLst/>
              </a:rPr>
              <a:t>, </a:t>
            </a:r>
            <a:r>
              <a:rPr kumimoji="0" lang="en-GB" altLang="en-US" sz="1800" b="0" i="0" u="none" strike="noStrike" cap="none" normalizeH="0" baseline="0" dirty="0" err="1">
                <a:ln>
                  <a:noFill/>
                </a:ln>
                <a:solidFill>
                  <a:schemeClr val="tx1"/>
                </a:solidFill>
                <a:effectLst/>
              </a:rPr>
              <a:t>ny</a:t>
            </a:r>
            <a:r>
              <a:rPr kumimoji="0" lang="en-GB" altLang="en-US" sz="1800" b="0" i="0" u="none" strike="noStrike" cap="none" normalizeH="0" baseline="0" dirty="0">
                <a:ln>
                  <a:noFill/>
                </a:ln>
                <a:solidFill>
                  <a:schemeClr val="tx1"/>
                </a:solidFill>
                <a:effectLst/>
              </a:rPr>
              <a:t>, </a:t>
            </a:r>
            <a:r>
              <a:rPr kumimoji="0" lang="en-GB" altLang="en-US" sz="1800" b="0" i="0" u="none" strike="noStrike" cap="none" normalizeH="0" baseline="0" dirty="0" err="1">
                <a:ln>
                  <a:noFill/>
                </a:ln>
                <a:solidFill>
                  <a:schemeClr val="tx1"/>
                </a:solidFill>
                <a:effectLst/>
              </a:rPr>
              <a:t>nz</a:t>
            </a:r>
            <a:r>
              <a:rPr kumimoji="0" lang="en-GB" altLang="en-US" sz="18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Texture coordinates: 2 floats (u, v)</a:t>
            </a:r>
          </a:p>
          <a:p>
            <a:r>
              <a:rPr lang="en-GB" sz="1800" dirty="0"/>
              <a:t>Each vertex thus requires:</a:t>
            </a:r>
          </a:p>
          <a:p>
            <a:r>
              <a:rPr lang="en-GB" sz="1800" dirty="0"/>
              <a:t>	3+3+3+2=11 floats</a:t>
            </a:r>
          </a:p>
          <a:p>
            <a:endParaRPr lang="en-GB" sz="1800" dirty="0"/>
          </a:p>
          <a:p>
            <a:r>
              <a:rPr lang="en-GB" sz="1800" dirty="0"/>
              <a:t>So each vertex takes 11×4 = 44 bytes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890226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5E886F4-061C-AE5D-06FD-4D651C33D124}"/>
              </a:ext>
            </a:extLst>
          </p:cNvPr>
          <p:cNvSpPr>
            <a:spLocks noGrp="1"/>
          </p:cNvSpPr>
          <p:nvPr>
            <p:ph type="title"/>
          </p:nvPr>
        </p:nvSpPr>
        <p:spPr>
          <a:xfrm>
            <a:off x="525717" y="787068"/>
            <a:ext cx="4663649" cy="1455091"/>
          </a:xfrm>
        </p:spPr>
        <p:txBody>
          <a:bodyPr>
            <a:normAutofit/>
          </a:bodyPr>
          <a:lstStyle/>
          <a:p>
            <a:r>
              <a:rPr lang="en-GB" dirty="0"/>
              <a:t>That doesn’t seem that much… </a:t>
            </a:r>
          </a:p>
        </p:txBody>
      </p:sp>
      <p:sp>
        <p:nvSpPr>
          <p:cNvPr id="2057" name="Freeform: Shape 2056">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59"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2060"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061"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062"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063"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64"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65"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004964F-0169-56EE-A28F-8EA04C85BDFB}"/>
              </a:ext>
            </a:extLst>
          </p:cNvPr>
          <p:cNvSpPr>
            <a:spLocks noGrp="1"/>
          </p:cNvSpPr>
          <p:nvPr>
            <p:ph idx="1"/>
          </p:nvPr>
        </p:nvSpPr>
        <p:spPr>
          <a:xfrm>
            <a:off x="525717" y="2796427"/>
            <a:ext cx="4663649" cy="3274503"/>
          </a:xfrm>
        </p:spPr>
        <p:txBody>
          <a:bodyPr>
            <a:normAutofit/>
          </a:bodyPr>
          <a:lstStyle/>
          <a:p>
            <a:r>
              <a:rPr lang="en-GB" dirty="0"/>
              <a:t>Well… all of that for one triangle </a:t>
            </a:r>
          </a:p>
          <a:p>
            <a:endParaRPr lang="en-GB" dirty="0"/>
          </a:p>
        </p:txBody>
      </p:sp>
      <p:pic>
        <p:nvPicPr>
          <p:cNvPr id="2050" name="Picture 2" descr="LearnOpenGL - Hello Triangle">
            <a:extLst>
              <a:ext uri="{FF2B5EF4-FFF2-40B4-BE49-F238E27FC236}">
                <a16:creationId xmlns:a16="http://schemas.microsoft.com/office/drawing/2014/main" id="{B3659F7E-C28F-C30E-6B73-FF06B2DE03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53780" y="1157470"/>
            <a:ext cx="5660211" cy="4452102"/>
          </a:xfrm>
          <a:prstGeom prst="rect">
            <a:avLst/>
          </a:prstGeom>
          <a:noFill/>
          <a:extLst>
            <a:ext uri="{909E8E84-426E-40DD-AFC4-6F175D3DCCD1}">
              <a14:hiddenFill xmlns:a14="http://schemas.microsoft.com/office/drawing/2010/main">
                <a:solidFill>
                  <a:srgbClr val="FFFFFF"/>
                </a:solidFill>
              </a14:hiddenFill>
            </a:ext>
          </a:extLst>
        </p:spPr>
      </p:pic>
      <p:sp>
        <p:nvSpPr>
          <p:cNvPr id="2067" name="Freeform: Shape 2066">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69" name="Group 2068">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070" name="Freeform: Shape 2069">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71" name="Freeform: Shape 2070">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72" name="Freeform: Shape 2071">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073"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074"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75"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76" name="Freeform: Shape 2075">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31097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8C054-A50D-FF9F-87D8-A6A4D8CA04BA}"/>
              </a:ext>
            </a:extLst>
          </p:cNvPr>
          <p:cNvSpPr>
            <a:spLocks noGrp="1"/>
          </p:cNvSpPr>
          <p:nvPr>
            <p:ph type="title"/>
          </p:nvPr>
        </p:nvSpPr>
        <p:spPr/>
        <p:txBody>
          <a:bodyPr/>
          <a:lstStyle/>
          <a:p>
            <a:r>
              <a:rPr lang="en-GB" dirty="0"/>
              <a:t>A cube</a:t>
            </a:r>
          </a:p>
        </p:txBody>
      </p:sp>
      <p:sp>
        <p:nvSpPr>
          <p:cNvPr id="3" name="Content Placeholder 2">
            <a:extLst>
              <a:ext uri="{FF2B5EF4-FFF2-40B4-BE49-F238E27FC236}">
                <a16:creationId xmlns:a16="http://schemas.microsoft.com/office/drawing/2014/main" id="{37B18D42-19C4-0621-09D4-536FD6456634}"/>
              </a:ext>
            </a:extLst>
          </p:cNvPr>
          <p:cNvSpPr>
            <a:spLocks noGrp="1"/>
          </p:cNvSpPr>
          <p:nvPr>
            <p:ph idx="1"/>
          </p:nvPr>
        </p:nvSpPr>
        <p:spPr>
          <a:xfrm>
            <a:off x="525717" y="2521885"/>
            <a:ext cx="6799315" cy="3549045"/>
          </a:xfrm>
        </p:spPr>
        <p:txBody>
          <a:bodyPr/>
          <a:lstStyle/>
          <a:p>
            <a:r>
              <a:rPr lang="en-GB" dirty="0"/>
              <a:t>To render a cube you'd need to specify 36 vertices </a:t>
            </a:r>
          </a:p>
          <a:p>
            <a:r>
              <a:rPr lang="en-GB" dirty="0"/>
              <a:t>(6 faces × 2 triangles per face × 3 vertices per triangle), so the total memory required would be:</a:t>
            </a:r>
          </a:p>
          <a:p>
            <a:r>
              <a:rPr lang="en-GB" dirty="0"/>
              <a:t>36 vertices×44 bytes per vertex= 1,584 bytes</a:t>
            </a:r>
          </a:p>
        </p:txBody>
      </p:sp>
      <p:pic>
        <p:nvPicPr>
          <p:cNvPr id="5122" name="Picture 2" descr="JOGL - 3D Cube">
            <a:extLst>
              <a:ext uri="{FF2B5EF4-FFF2-40B4-BE49-F238E27FC236}">
                <a16:creationId xmlns:a16="http://schemas.microsoft.com/office/drawing/2014/main" id="{5FB0233C-F1F0-C6C9-4256-4D09FB663D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7311" y="944895"/>
            <a:ext cx="3819525" cy="3800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289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8C054-A50D-FF9F-87D8-A6A4D8CA04BA}"/>
              </a:ext>
            </a:extLst>
          </p:cNvPr>
          <p:cNvSpPr>
            <a:spLocks noGrp="1"/>
          </p:cNvSpPr>
          <p:nvPr>
            <p:ph type="title"/>
          </p:nvPr>
        </p:nvSpPr>
        <p:spPr/>
        <p:txBody>
          <a:bodyPr/>
          <a:lstStyle/>
          <a:p>
            <a:r>
              <a:rPr lang="en-GB" dirty="0"/>
              <a:t>A cube</a:t>
            </a:r>
          </a:p>
        </p:txBody>
      </p:sp>
      <p:sp>
        <p:nvSpPr>
          <p:cNvPr id="3" name="Content Placeholder 2">
            <a:extLst>
              <a:ext uri="{FF2B5EF4-FFF2-40B4-BE49-F238E27FC236}">
                <a16:creationId xmlns:a16="http://schemas.microsoft.com/office/drawing/2014/main" id="{37B18D42-19C4-0621-09D4-536FD6456634}"/>
              </a:ext>
            </a:extLst>
          </p:cNvPr>
          <p:cNvSpPr>
            <a:spLocks noGrp="1"/>
          </p:cNvSpPr>
          <p:nvPr>
            <p:ph idx="1"/>
          </p:nvPr>
        </p:nvSpPr>
        <p:spPr>
          <a:xfrm>
            <a:off x="525717" y="2521885"/>
            <a:ext cx="6799315" cy="3549045"/>
          </a:xfrm>
        </p:spPr>
        <p:txBody>
          <a:bodyPr>
            <a:normAutofit fontScale="92500" lnSpcReduction="20000"/>
          </a:bodyPr>
          <a:lstStyle/>
          <a:p>
            <a:r>
              <a:rPr lang="en-GB" dirty="0"/>
              <a:t>The 8 unique vertices of the cube are:</a:t>
            </a:r>
          </a:p>
          <a:p>
            <a:pPr>
              <a:buFont typeface="+mj-lt"/>
              <a:buAutoNum type="arabicPeriod"/>
            </a:pPr>
            <a:r>
              <a:rPr lang="en-GB" dirty="0"/>
              <a:t>(1, 1, 1)</a:t>
            </a:r>
          </a:p>
          <a:p>
            <a:pPr>
              <a:buFont typeface="+mj-lt"/>
              <a:buAutoNum type="arabicPeriod"/>
            </a:pPr>
            <a:r>
              <a:rPr lang="en-GB" dirty="0"/>
              <a:t>(-1, 1, 1)</a:t>
            </a:r>
          </a:p>
          <a:p>
            <a:pPr>
              <a:buFont typeface="+mj-lt"/>
              <a:buAutoNum type="arabicPeriod"/>
            </a:pPr>
            <a:r>
              <a:rPr lang="en-GB" dirty="0"/>
              <a:t>(-1, -1, 1)</a:t>
            </a:r>
          </a:p>
          <a:p>
            <a:pPr>
              <a:buFont typeface="+mj-lt"/>
              <a:buAutoNum type="arabicPeriod"/>
            </a:pPr>
            <a:r>
              <a:rPr lang="en-GB" dirty="0"/>
              <a:t>(1, -1, 1)</a:t>
            </a:r>
          </a:p>
          <a:p>
            <a:pPr>
              <a:buFont typeface="+mj-lt"/>
              <a:buAutoNum type="arabicPeriod"/>
            </a:pPr>
            <a:r>
              <a:rPr lang="en-GB" dirty="0"/>
              <a:t>(1, 1, -1)</a:t>
            </a:r>
          </a:p>
          <a:p>
            <a:pPr>
              <a:buFont typeface="+mj-lt"/>
              <a:buAutoNum type="arabicPeriod"/>
            </a:pPr>
            <a:r>
              <a:rPr lang="en-GB" dirty="0"/>
              <a:t>(-1, 1, -1)</a:t>
            </a:r>
          </a:p>
          <a:p>
            <a:pPr>
              <a:buFont typeface="+mj-lt"/>
              <a:buAutoNum type="arabicPeriod"/>
            </a:pPr>
            <a:r>
              <a:rPr lang="en-GB" dirty="0"/>
              <a:t>(-1, -1, -1)</a:t>
            </a:r>
          </a:p>
          <a:p>
            <a:pPr>
              <a:buFont typeface="+mj-lt"/>
              <a:buAutoNum type="arabicPeriod"/>
            </a:pPr>
            <a:r>
              <a:rPr lang="en-GB" dirty="0"/>
              <a:t>(1, -1, -1)</a:t>
            </a:r>
          </a:p>
        </p:txBody>
      </p:sp>
      <p:pic>
        <p:nvPicPr>
          <p:cNvPr id="5122" name="Picture 2" descr="JOGL - 3D Cube">
            <a:extLst>
              <a:ext uri="{FF2B5EF4-FFF2-40B4-BE49-F238E27FC236}">
                <a16:creationId xmlns:a16="http://schemas.microsoft.com/office/drawing/2014/main" id="{5FB0233C-F1F0-C6C9-4256-4D09FB663D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7311" y="944895"/>
            <a:ext cx="3819525" cy="3800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526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3" name="Freeform: Shape 4102">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105" name="Group 410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106" name="Freeform: Shape 4105">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07" name="Freeform: Shape 4106">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08" name="Freeform: Shape 4107">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09"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110"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11"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12" name="Freeform: Shape 4111">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114" name="Freeform: Shape 4113">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116"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4117"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118"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119"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120"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121"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22"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124" name="Rectangle 4123">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098" name="Picture 2" descr="undefined">
            <a:extLst>
              <a:ext uri="{FF2B5EF4-FFF2-40B4-BE49-F238E27FC236}">
                <a16:creationId xmlns:a16="http://schemas.microsoft.com/office/drawing/2014/main" id="{28D6AED0-9002-6FEE-FE17-0518BAA21EB2}"/>
              </a:ext>
            </a:extLst>
          </p:cNvPr>
          <p:cNvPicPr>
            <a:picLocks noChangeAspect="1" noChangeArrowheads="1"/>
          </p:cNvPicPr>
          <p:nvPr/>
        </p:nvPicPr>
        <p:blipFill>
          <a:blip r:embed="rId2">
            <a:alphaModFix amt="40000"/>
            <a:extLst>
              <a:ext uri="{28A0092B-C50C-407E-A947-70E740481C1C}">
                <a14:useLocalDpi xmlns:a14="http://schemas.microsoft.com/office/drawing/2010/main" val="0"/>
              </a:ext>
            </a:extLst>
          </a:blip>
          <a:srcRect t="5111" r="-1" b="3772"/>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3C4F0C4-7202-8A6D-3A0A-78140C61036C}"/>
              </a:ext>
            </a:extLst>
          </p:cNvPr>
          <p:cNvSpPr>
            <a:spLocks noGrp="1"/>
          </p:cNvSpPr>
          <p:nvPr>
            <p:ph type="title"/>
          </p:nvPr>
        </p:nvSpPr>
        <p:spPr>
          <a:xfrm>
            <a:off x="1549238" y="1145080"/>
            <a:ext cx="9090476" cy="2179601"/>
          </a:xfrm>
        </p:spPr>
        <p:txBody>
          <a:bodyPr vert="horz" lIns="91440" tIns="45720" rIns="91440" bIns="45720" rtlCol="0" anchor="b">
            <a:normAutofit/>
          </a:bodyPr>
          <a:lstStyle/>
          <a:p>
            <a:pPr algn="ctr"/>
            <a:r>
              <a:rPr lang="en-US" sz="4000">
                <a:solidFill>
                  <a:srgbClr val="FFFFFF"/>
                </a:solidFill>
              </a:rPr>
              <a:t>Look at more complex things </a:t>
            </a:r>
          </a:p>
        </p:txBody>
      </p:sp>
      <p:sp>
        <p:nvSpPr>
          <p:cNvPr id="4126" name="Freeform: Shape 4125">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128"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4129"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130"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131"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132"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133"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34"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4136" name="Freeform: Shape 4135">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138" name="Group 4137">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4139" name="Freeform: Shape 4138">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0" name="Freeform: Shape 4139">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1" name="Freeform: Shape 4140">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42"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143"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44"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45" name="Freeform: Shape 4144">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5124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1" name="Freeform: Shape 615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153" name="Group 6152">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154" name="Freeform: Shape 615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55" name="Freeform: Shape 615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56" name="Freeform: Shape 615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57"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158"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159"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160" name="Freeform: Shape 615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162" name="Freeform: Shape 616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164"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6165"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166"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67"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168"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169"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170"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6172" name="Rectangle 6171">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6146" name="Picture 2" descr="Toy Story (film) - D23">
            <a:extLst>
              <a:ext uri="{FF2B5EF4-FFF2-40B4-BE49-F238E27FC236}">
                <a16:creationId xmlns:a16="http://schemas.microsoft.com/office/drawing/2014/main" id="{BF786A9B-3700-80E5-70E3-5A181DE062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6742" r="3086" b="-1"/>
          <a:stretch/>
        </p:blipFill>
        <p:spPr bwMode="auto">
          <a:xfrm>
            <a:off x="20" y="10"/>
            <a:ext cx="12185156" cy="6857990"/>
          </a:xfrm>
          <a:prstGeom prst="rect">
            <a:avLst/>
          </a:prstGeom>
          <a:noFill/>
          <a:extLst>
            <a:ext uri="{909E8E84-426E-40DD-AFC4-6F175D3DCCD1}">
              <a14:hiddenFill xmlns:a14="http://schemas.microsoft.com/office/drawing/2010/main">
                <a:solidFill>
                  <a:srgbClr val="FFFFFF"/>
                </a:solidFill>
              </a14:hiddenFill>
            </a:ext>
          </a:extLst>
        </p:spPr>
      </p:pic>
      <p:sp>
        <p:nvSpPr>
          <p:cNvPr id="6174" name="Rectangle 6173">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F1BA2-3D82-919E-0B90-77ADABB3D985}"/>
              </a:ext>
            </a:extLst>
          </p:cNvPr>
          <p:cNvSpPr>
            <a:spLocks noGrp="1"/>
          </p:cNvSpPr>
          <p:nvPr>
            <p:ph type="title"/>
          </p:nvPr>
        </p:nvSpPr>
        <p:spPr>
          <a:xfrm>
            <a:off x="530352" y="799521"/>
            <a:ext cx="5565648" cy="2179601"/>
          </a:xfrm>
        </p:spPr>
        <p:txBody>
          <a:bodyPr vert="horz" lIns="91440" tIns="45720" rIns="91440" bIns="45720" rtlCol="0" anchor="b">
            <a:normAutofit/>
          </a:bodyPr>
          <a:lstStyle/>
          <a:p>
            <a:r>
              <a:rPr lang="en-US" sz="4400">
                <a:solidFill>
                  <a:srgbClr val="FFFFFF"/>
                </a:solidFill>
              </a:rPr>
              <a:t>What about incredibly complex scenes</a:t>
            </a:r>
          </a:p>
        </p:txBody>
      </p:sp>
      <p:grpSp>
        <p:nvGrpSpPr>
          <p:cNvPr id="6176"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6177"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178"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79"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180"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181"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182"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55231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8C2C438-9264-9F34-74FB-4660D02C34E7}"/>
              </a:ext>
            </a:extLst>
          </p:cNvPr>
          <p:cNvSpPr>
            <a:spLocks noGrp="1"/>
          </p:cNvSpPr>
          <p:nvPr>
            <p:ph type="title"/>
          </p:nvPr>
        </p:nvSpPr>
        <p:spPr>
          <a:xfrm>
            <a:off x="525718" y="775402"/>
            <a:ext cx="5512288" cy="1739355"/>
          </a:xfrm>
        </p:spPr>
        <p:txBody>
          <a:bodyPr anchor="t">
            <a:normAutofit/>
          </a:bodyPr>
          <a:lstStyle/>
          <a:p>
            <a:r>
              <a:rPr lang="en-GB" dirty="0"/>
              <a:t>Well, how can we optimise this?</a:t>
            </a:r>
          </a:p>
        </p:txBody>
      </p:sp>
      <p:grpSp>
        <p:nvGrpSpPr>
          <p:cNvPr id="38"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39"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0"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1"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2"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3"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4"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E725DBB-39A3-1EB6-A1A9-ED078748C59F}"/>
              </a:ext>
            </a:extLst>
          </p:cNvPr>
          <p:cNvSpPr>
            <a:spLocks noGrp="1"/>
          </p:cNvSpPr>
          <p:nvPr>
            <p:ph idx="1"/>
          </p:nvPr>
        </p:nvSpPr>
        <p:spPr>
          <a:xfrm>
            <a:off x="6444040" y="1114691"/>
            <a:ext cx="4159233" cy="1396237"/>
          </a:xfrm>
        </p:spPr>
        <p:txBody>
          <a:bodyPr>
            <a:normAutofit/>
          </a:bodyPr>
          <a:lstStyle/>
          <a:p>
            <a:r>
              <a:rPr lang="en-GB" dirty="0">
                <a:hlinkClick r:id="rId2"/>
              </a:rPr>
              <a:t>https://www.w3schools.com/cpp/cpp_data_types.asp</a:t>
            </a:r>
            <a:r>
              <a:rPr lang="en-GB" dirty="0"/>
              <a:t> </a:t>
            </a:r>
          </a:p>
          <a:p>
            <a:endParaRPr lang="en-GB" dirty="0"/>
          </a:p>
        </p:txBody>
      </p:sp>
      <p:pic>
        <p:nvPicPr>
          <p:cNvPr id="5" name="Picture 4">
            <a:extLst>
              <a:ext uri="{FF2B5EF4-FFF2-40B4-BE49-F238E27FC236}">
                <a16:creationId xmlns:a16="http://schemas.microsoft.com/office/drawing/2014/main" id="{BA8E455C-8C24-8DF0-8A3A-5E240DDF865A}"/>
              </a:ext>
            </a:extLst>
          </p:cNvPr>
          <p:cNvPicPr>
            <a:picLocks noChangeAspect="1"/>
          </p:cNvPicPr>
          <p:nvPr/>
        </p:nvPicPr>
        <p:blipFill>
          <a:blip r:embed="rId3"/>
          <a:stretch>
            <a:fillRect/>
          </a:stretch>
        </p:blipFill>
        <p:spPr>
          <a:xfrm>
            <a:off x="1869408" y="2814628"/>
            <a:ext cx="8421908" cy="3431928"/>
          </a:xfrm>
          <a:prstGeom prst="rect">
            <a:avLst/>
          </a:prstGeom>
        </p:spPr>
      </p:pic>
    </p:spTree>
    <p:extLst>
      <p:ext uri="{BB962C8B-B14F-4D97-AF65-F5344CB8AC3E}">
        <p14:creationId xmlns:p14="http://schemas.microsoft.com/office/powerpoint/2010/main" val="981845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91BE0E4-8DE5-DB79-15E4-7C551B8EA795}"/>
              </a:ext>
            </a:extLst>
          </p:cNvPr>
          <p:cNvSpPr>
            <a:spLocks noGrp="1"/>
          </p:cNvSpPr>
          <p:nvPr>
            <p:ph type="title"/>
          </p:nvPr>
        </p:nvSpPr>
        <p:spPr>
          <a:xfrm>
            <a:off x="525717" y="787068"/>
            <a:ext cx="5566263" cy="1455091"/>
          </a:xfrm>
        </p:spPr>
        <p:txBody>
          <a:bodyPr>
            <a:normAutofit/>
          </a:bodyPr>
          <a:lstStyle/>
          <a:p>
            <a:r>
              <a:rPr lang="en-GB" dirty="0"/>
              <a:t>Introducing </a:t>
            </a:r>
          </a:p>
        </p:txBody>
      </p:sp>
      <p:sp>
        <p:nvSpPr>
          <p:cNvPr id="8201" name="Freeform: Shape 820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20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820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20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20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20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20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20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ACC08CE4-DFDB-FC41-BFB8-689E38BDB1AB}"/>
              </a:ext>
            </a:extLst>
          </p:cNvPr>
          <p:cNvSpPr>
            <a:spLocks noGrp="1"/>
          </p:cNvSpPr>
          <p:nvPr>
            <p:ph idx="1"/>
          </p:nvPr>
        </p:nvSpPr>
        <p:spPr>
          <a:xfrm>
            <a:off x="525717" y="2796427"/>
            <a:ext cx="5566263" cy="3274503"/>
          </a:xfrm>
        </p:spPr>
        <p:txBody>
          <a:bodyPr>
            <a:normAutofit/>
          </a:bodyPr>
          <a:lstStyle/>
          <a:p>
            <a:r>
              <a:rPr lang="en-GB" dirty="0"/>
              <a:t>The index buffer (also known as an element buffer or EBO) is used to store indices that reference vertices in a vertex buffer.</a:t>
            </a:r>
          </a:p>
          <a:p>
            <a:r>
              <a:rPr lang="en-GB" dirty="0"/>
              <a:t> Instead of sending redundant vertex data multiple times for shapes that share vertices, like a cube or a mesh, the index buffer holds the order in which vertices should be drawn to form triangles or other primitives. </a:t>
            </a:r>
          </a:p>
        </p:txBody>
      </p:sp>
      <p:sp>
        <p:nvSpPr>
          <p:cNvPr id="8211" name="Freeform: Shape 821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213" name="Group 821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8214" name="Freeform: Shape 821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215" name="Freeform: Shape 821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216" name="Freeform: Shape 821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21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821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21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220" name="Freeform: Shape 821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196" name="Picture 4" descr="OpenGL Sphere">
            <a:extLst>
              <a:ext uri="{FF2B5EF4-FFF2-40B4-BE49-F238E27FC236}">
                <a16:creationId xmlns:a16="http://schemas.microsoft.com/office/drawing/2014/main" id="{88EA2CB4-9C27-CB22-C3AF-51EF833572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1980" y="0"/>
            <a:ext cx="6219825" cy="66675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FAEED989-7860-ABC9-E55B-18D8E14AA366}"/>
              </a:ext>
            </a:extLst>
          </p:cNvPr>
          <p:cNvSpPr/>
          <p:nvPr/>
        </p:nvSpPr>
        <p:spPr>
          <a:xfrm>
            <a:off x="8479770" y="2967335"/>
            <a:ext cx="575799"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a</a:t>
            </a:r>
          </a:p>
        </p:txBody>
      </p:sp>
    </p:spTree>
    <p:extLst>
      <p:ext uri="{BB962C8B-B14F-4D97-AF65-F5344CB8AC3E}">
        <p14:creationId xmlns:p14="http://schemas.microsoft.com/office/powerpoint/2010/main" val="2031435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BE0E4-8DE5-DB79-15E4-7C551B8EA795}"/>
              </a:ext>
            </a:extLst>
          </p:cNvPr>
          <p:cNvSpPr>
            <a:spLocks noGrp="1"/>
          </p:cNvSpPr>
          <p:nvPr>
            <p:ph type="title"/>
          </p:nvPr>
        </p:nvSpPr>
        <p:spPr/>
        <p:txBody>
          <a:bodyPr/>
          <a:lstStyle/>
          <a:p>
            <a:r>
              <a:rPr lang="en-GB" dirty="0"/>
              <a:t>Introducing </a:t>
            </a:r>
          </a:p>
        </p:txBody>
      </p:sp>
      <p:sp>
        <p:nvSpPr>
          <p:cNvPr id="3" name="Content Placeholder 2">
            <a:extLst>
              <a:ext uri="{FF2B5EF4-FFF2-40B4-BE49-F238E27FC236}">
                <a16:creationId xmlns:a16="http://schemas.microsoft.com/office/drawing/2014/main" id="{ACC08CE4-DFDB-FC41-BFB8-689E38BDB1AB}"/>
              </a:ext>
            </a:extLst>
          </p:cNvPr>
          <p:cNvSpPr>
            <a:spLocks noGrp="1"/>
          </p:cNvSpPr>
          <p:nvPr>
            <p:ph idx="1"/>
          </p:nvPr>
        </p:nvSpPr>
        <p:spPr/>
        <p:txBody>
          <a:bodyPr>
            <a:normAutofit/>
          </a:bodyPr>
          <a:lstStyle/>
          <a:p>
            <a:r>
              <a:rPr lang="en-GB" dirty="0"/>
              <a:t>Each index in the buffer corresponds to a vertex in the vertex buffer, allowing OpenGL to reuse vertex data efficiently.</a:t>
            </a:r>
          </a:p>
          <a:p>
            <a:r>
              <a:rPr lang="en-GB" dirty="0"/>
              <a:t> When rendering, the GPU looks at the index buffer to know which vertices to connect, reducing memory usage and improving performance by avoiding duplicated vertex data. </a:t>
            </a:r>
          </a:p>
          <a:p>
            <a:r>
              <a:rPr lang="en-GB" dirty="0"/>
              <a:t>This is especially useful for complex models with many shared vertices.</a:t>
            </a:r>
          </a:p>
        </p:txBody>
      </p:sp>
    </p:spTree>
    <p:extLst>
      <p:ext uri="{BB962C8B-B14F-4D97-AF65-F5344CB8AC3E}">
        <p14:creationId xmlns:p14="http://schemas.microsoft.com/office/powerpoint/2010/main" val="3269397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4795B-E29D-B635-D547-26701FBD04F1}"/>
              </a:ext>
            </a:extLst>
          </p:cNvPr>
          <p:cNvSpPr>
            <a:spLocks noGrp="1"/>
          </p:cNvSpPr>
          <p:nvPr>
            <p:ph type="title"/>
          </p:nvPr>
        </p:nvSpPr>
        <p:spPr/>
        <p:txBody>
          <a:bodyPr/>
          <a:lstStyle/>
          <a:p>
            <a:r>
              <a:rPr lang="en-GB" dirty="0"/>
              <a:t>Previous example</a:t>
            </a:r>
          </a:p>
        </p:txBody>
      </p:sp>
      <p:pic>
        <p:nvPicPr>
          <p:cNvPr id="4" name="Picture 2" descr="JOGL - 3D Cube">
            <a:extLst>
              <a:ext uri="{FF2B5EF4-FFF2-40B4-BE49-F238E27FC236}">
                <a16:creationId xmlns:a16="http://schemas.microsoft.com/office/drawing/2014/main" id="{A9F82A7E-3EAE-DE8B-C6F0-0C1595439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4124" y="2521885"/>
            <a:ext cx="3819525" cy="380047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E8394F41-277E-B7A2-43F7-8E0A55BF2957}"/>
              </a:ext>
            </a:extLst>
          </p:cNvPr>
          <p:cNvSpPr>
            <a:spLocks noGrp="1"/>
          </p:cNvSpPr>
          <p:nvPr>
            <p:ph idx="1"/>
          </p:nvPr>
        </p:nvSpPr>
        <p:spPr>
          <a:xfrm>
            <a:off x="525717" y="2521885"/>
            <a:ext cx="7261431" cy="3549045"/>
          </a:xfrm>
        </p:spPr>
        <p:txBody>
          <a:bodyPr>
            <a:normAutofit/>
          </a:bodyPr>
          <a:lstStyle/>
          <a:p>
            <a:r>
              <a:rPr lang="en-GB" dirty="0"/>
              <a:t>In the example of the cube we had to repeat a lot of data points to draw it </a:t>
            </a:r>
          </a:p>
          <a:p>
            <a:r>
              <a:rPr lang="en-GB" dirty="0"/>
              <a:t>In fact we needed this much memory</a:t>
            </a:r>
            <a:br>
              <a:rPr lang="en-GB" dirty="0"/>
            </a:br>
            <a:r>
              <a:rPr lang="en-GB" dirty="0"/>
              <a:t>36 vertices×44 bytes per vertex= 1,584 bytes</a:t>
            </a:r>
            <a:br>
              <a:rPr lang="en-GB" dirty="0"/>
            </a:br>
            <a:endParaRPr lang="en-GB" dirty="0"/>
          </a:p>
        </p:txBody>
      </p:sp>
    </p:spTree>
    <p:extLst>
      <p:ext uri="{BB962C8B-B14F-4D97-AF65-F5344CB8AC3E}">
        <p14:creationId xmlns:p14="http://schemas.microsoft.com/office/powerpoint/2010/main" val="36840213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4795B-E29D-B635-D547-26701FBD04F1}"/>
              </a:ext>
            </a:extLst>
          </p:cNvPr>
          <p:cNvSpPr>
            <a:spLocks noGrp="1"/>
          </p:cNvSpPr>
          <p:nvPr>
            <p:ph type="title"/>
          </p:nvPr>
        </p:nvSpPr>
        <p:spPr/>
        <p:txBody>
          <a:bodyPr/>
          <a:lstStyle/>
          <a:p>
            <a:r>
              <a:rPr lang="en-GB" dirty="0"/>
              <a:t>Previous example</a:t>
            </a:r>
          </a:p>
        </p:txBody>
      </p:sp>
      <p:pic>
        <p:nvPicPr>
          <p:cNvPr id="4" name="Picture 2" descr="JOGL - 3D Cube">
            <a:extLst>
              <a:ext uri="{FF2B5EF4-FFF2-40B4-BE49-F238E27FC236}">
                <a16:creationId xmlns:a16="http://schemas.microsoft.com/office/drawing/2014/main" id="{A9F82A7E-3EAE-DE8B-C6F0-0C1595439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4124" y="2521885"/>
            <a:ext cx="3819525" cy="380047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E8394F41-277E-B7A2-43F7-8E0A55BF2957}"/>
              </a:ext>
            </a:extLst>
          </p:cNvPr>
          <p:cNvSpPr>
            <a:spLocks noGrp="1"/>
          </p:cNvSpPr>
          <p:nvPr>
            <p:ph idx="1"/>
          </p:nvPr>
        </p:nvSpPr>
        <p:spPr>
          <a:xfrm>
            <a:off x="525717" y="2521885"/>
            <a:ext cx="7261431" cy="3549045"/>
          </a:xfrm>
        </p:spPr>
        <p:txBody>
          <a:bodyPr>
            <a:normAutofit lnSpcReduction="10000"/>
          </a:bodyPr>
          <a:lstStyle/>
          <a:p>
            <a:r>
              <a:rPr lang="en-GB" dirty="0"/>
              <a:t>Now, if you use an index buffer, you only need to store the 8 unique vertices, and the indices will reference them to form the cube’s faces.</a:t>
            </a:r>
          </a:p>
          <a:p>
            <a:r>
              <a:rPr lang="en-GB" dirty="0"/>
              <a:t>8 vertices× 44 bytes per vertex= 352 bytes</a:t>
            </a:r>
          </a:p>
          <a:p>
            <a:endParaRPr lang="en-GB" dirty="0"/>
          </a:p>
          <a:p>
            <a:r>
              <a:rPr lang="en-GB" dirty="0"/>
              <a:t>The index buffer itself stores the indices of these vertices. Since each triangle requires 3 indices, and the cube has 12 triangles (2 per face), you need:</a:t>
            </a:r>
          </a:p>
          <a:p>
            <a:r>
              <a:rPr lang="en-GB" dirty="0"/>
              <a:t>12×3= 36 indices.</a:t>
            </a:r>
          </a:p>
        </p:txBody>
      </p:sp>
      <mc:AlternateContent xmlns:mc="http://schemas.openxmlformats.org/markup-compatibility/2006" xmlns:p14="http://schemas.microsoft.com/office/powerpoint/2010/main">
        <mc:Choice Requires="p14">
          <p:contentPart p14:bwMode="auto" r:id="rId3">
            <p14:nvContentPartPr>
              <p14:cNvPr id="14" name="Ink 13">
                <a:extLst>
                  <a:ext uri="{FF2B5EF4-FFF2-40B4-BE49-F238E27FC236}">
                    <a16:creationId xmlns:a16="http://schemas.microsoft.com/office/drawing/2014/main" id="{B1F33C24-0656-133E-3985-CA66AC2970A8}"/>
                  </a:ext>
                </a:extLst>
              </p14:cNvPr>
              <p14:cNvContentPartPr/>
              <p14:nvPr/>
            </p14:nvContentPartPr>
            <p14:xfrm>
              <a:off x="4729297" y="5624148"/>
              <a:ext cx="360" cy="360"/>
            </p14:xfrm>
          </p:contentPart>
        </mc:Choice>
        <mc:Fallback xmlns="">
          <p:pic>
            <p:nvPicPr>
              <p:cNvPr id="14" name="Ink 13">
                <a:extLst>
                  <a:ext uri="{FF2B5EF4-FFF2-40B4-BE49-F238E27FC236}">
                    <a16:creationId xmlns:a16="http://schemas.microsoft.com/office/drawing/2014/main" id="{B1F33C24-0656-133E-3985-CA66AC2970A8}"/>
                  </a:ext>
                </a:extLst>
              </p:cNvPr>
              <p:cNvPicPr/>
              <p:nvPr/>
            </p:nvPicPr>
            <p:blipFill>
              <a:blip r:embed="rId4"/>
              <a:stretch>
                <a:fillRect/>
              </a:stretch>
            </p:blipFill>
            <p:spPr>
              <a:xfrm>
                <a:off x="4723177" y="561802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C157C629-9DC1-3389-81A9-A7F621123B76}"/>
                  </a:ext>
                </a:extLst>
              </p14:cNvPr>
              <p14:cNvContentPartPr/>
              <p14:nvPr/>
            </p14:nvContentPartPr>
            <p14:xfrm>
              <a:off x="1789537" y="5356668"/>
              <a:ext cx="6480" cy="11880"/>
            </p14:xfrm>
          </p:contentPart>
        </mc:Choice>
        <mc:Fallback xmlns="">
          <p:pic>
            <p:nvPicPr>
              <p:cNvPr id="15" name="Ink 14">
                <a:extLst>
                  <a:ext uri="{FF2B5EF4-FFF2-40B4-BE49-F238E27FC236}">
                    <a16:creationId xmlns:a16="http://schemas.microsoft.com/office/drawing/2014/main" id="{C157C629-9DC1-3389-81A9-A7F621123B76}"/>
                  </a:ext>
                </a:extLst>
              </p:cNvPr>
              <p:cNvPicPr/>
              <p:nvPr/>
            </p:nvPicPr>
            <p:blipFill>
              <a:blip r:embed="rId6"/>
              <a:stretch>
                <a:fillRect/>
              </a:stretch>
            </p:blipFill>
            <p:spPr>
              <a:xfrm>
                <a:off x="1783417" y="5350548"/>
                <a:ext cx="18720" cy="24120"/>
              </a:xfrm>
              <a:prstGeom prst="rect">
                <a:avLst/>
              </a:prstGeom>
            </p:spPr>
          </p:pic>
        </mc:Fallback>
      </mc:AlternateContent>
    </p:spTree>
    <p:extLst>
      <p:ext uri="{BB962C8B-B14F-4D97-AF65-F5344CB8AC3E}">
        <p14:creationId xmlns:p14="http://schemas.microsoft.com/office/powerpoint/2010/main" val="1510024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4795B-E29D-B635-D547-26701FBD04F1}"/>
              </a:ext>
            </a:extLst>
          </p:cNvPr>
          <p:cNvSpPr>
            <a:spLocks noGrp="1"/>
          </p:cNvSpPr>
          <p:nvPr>
            <p:ph type="title"/>
          </p:nvPr>
        </p:nvSpPr>
        <p:spPr/>
        <p:txBody>
          <a:bodyPr/>
          <a:lstStyle/>
          <a:p>
            <a:r>
              <a:rPr lang="en-GB" dirty="0"/>
              <a:t>Previous example</a:t>
            </a:r>
          </a:p>
        </p:txBody>
      </p:sp>
      <p:pic>
        <p:nvPicPr>
          <p:cNvPr id="4" name="Picture 2" descr="JOGL - 3D Cube">
            <a:extLst>
              <a:ext uri="{FF2B5EF4-FFF2-40B4-BE49-F238E27FC236}">
                <a16:creationId xmlns:a16="http://schemas.microsoft.com/office/drawing/2014/main" id="{A9F82A7E-3EAE-DE8B-C6F0-0C1595439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4124" y="2521885"/>
            <a:ext cx="3819525" cy="380047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E8394F41-277E-B7A2-43F7-8E0A55BF2957}"/>
              </a:ext>
            </a:extLst>
          </p:cNvPr>
          <p:cNvSpPr>
            <a:spLocks noGrp="1"/>
          </p:cNvSpPr>
          <p:nvPr>
            <p:ph idx="1"/>
          </p:nvPr>
        </p:nvSpPr>
        <p:spPr>
          <a:xfrm>
            <a:off x="525717" y="2521885"/>
            <a:ext cx="7261431" cy="3549045"/>
          </a:xfrm>
        </p:spPr>
        <p:txBody>
          <a:bodyPr>
            <a:normAutofit lnSpcReduction="10000"/>
          </a:bodyPr>
          <a:lstStyle/>
          <a:p>
            <a:r>
              <a:rPr lang="en-GB" dirty="0"/>
              <a:t>If each index is an unsigned int (2 bytes), the index buffer requires:</a:t>
            </a:r>
          </a:p>
          <a:p>
            <a:r>
              <a:rPr lang="en-GB" dirty="0"/>
              <a:t>36 * 2  = 72 bytes</a:t>
            </a:r>
          </a:p>
          <a:p>
            <a:r>
              <a:rPr lang="en-GB" dirty="0"/>
              <a:t>Totalling: </a:t>
            </a:r>
          </a:p>
          <a:p>
            <a:pPr lvl="1"/>
            <a:r>
              <a:rPr lang="en-GB" dirty="0"/>
              <a:t>VBO: 352 bytes</a:t>
            </a:r>
          </a:p>
          <a:p>
            <a:pPr lvl="1"/>
            <a:r>
              <a:rPr lang="en-GB" dirty="0"/>
              <a:t>IB: 72 bytes</a:t>
            </a:r>
          </a:p>
          <a:p>
            <a:pPr lvl="1"/>
            <a:r>
              <a:rPr lang="en-GB" dirty="0"/>
              <a:t>Total: 424</a:t>
            </a:r>
          </a:p>
          <a:p>
            <a:r>
              <a:rPr lang="en-GB" dirty="0"/>
              <a:t>Memory usage with just a vertex buffer: 1,584 bytes</a:t>
            </a:r>
          </a:p>
          <a:p>
            <a:r>
              <a:rPr lang="en-GB" dirty="0"/>
              <a:t>Total saved: 1,160</a:t>
            </a:r>
          </a:p>
        </p:txBody>
      </p:sp>
      <mc:AlternateContent xmlns:mc="http://schemas.openxmlformats.org/markup-compatibility/2006" xmlns:p14="http://schemas.microsoft.com/office/powerpoint/2010/main">
        <mc:Choice Requires="p14">
          <p:contentPart p14:bwMode="auto" r:id="rId3">
            <p14:nvContentPartPr>
              <p14:cNvPr id="14" name="Ink 13">
                <a:extLst>
                  <a:ext uri="{FF2B5EF4-FFF2-40B4-BE49-F238E27FC236}">
                    <a16:creationId xmlns:a16="http://schemas.microsoft.com/office/drawing/2014/main" id="{B1F33C24-0656-133E-3985-CA66AC2970A8}"/>
                  </a:ext>
                </a:extLst>
              </p14:cNvPr>
              <p14:cNvContentPartPr/>
              <p14:nvPr/>
            </p14:nvContentPartPr>
            <p14:xfrm>
              <a:off x="4729297" y="5624148"/>
              <a:ext cx="360" cy="360"/>
            </p14:xfrm>
          </p:contentPart>
        </mc:Choice>
        <mc:Fallback xmlns="">
          <p:pic>
            <p:nvPicPr>
              <p:cNvPr id="14" name="Ink 13">
                <a:extLst>
                  <a:ext uri="{FF2B5EF4-FFF2-40B4-BE49-F238E27FC236}">
                    <a16:creationId xmlns:a16="http://schemas.microsoft.com/office/drawing/2014/main" id="{B1F33C24-0656-133E-3985-CA66AC2970A8}"/>
                  </a:ext>
                </a:extLst>
              </p:cNvPr>
              <p:cNvPicPr/>
              <p:nvPr/>
            </p:nvPicPr>
            <p:blipFill>
              <a:blip r:embed="rId4"/>
              <a:stretch>
                <a:fillRect/>
              </a:stretch>
            </p:blipFill>
            <p:spPr>
              <a:xfrm>
                <a:off x="4723177" y="561802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C157C629-9DC1-3389-81A9-A7F621123B76}"/>
                  </a:ext>
                </a:extLst>
              </p14:cNvPr>
              <p14:cNvContentPartPr/>
              <p14:nvPr/>
            </p14:nvContentPartPr>
            <p14:xfrm>
              <a:off x="1789537" y="5356668"/>
              <a:ext cx="6480" cy="11880"/>
            </p14:xfrm>
          </p:contentPart>
        </mc:Choice>
        <mc:Fallback xmlns="">
          <p:pic>
            <p:nvPicPr>
              <p:cNvPr id="15" name="Ink 14">
                <a:extLst>
                  <a:ext uri="{FF2B5EF4-FFF2-40B4-BE49-F238E27FC236}">
                    <a16:creationId xmlns:a16="http://schemas.microsoft.com/office/drawing/2014/main" id="{C157C629-9DC1-3389-81A9-A7F621123B76}"/>
                  </a:ext>
                </a:extLst>
              </p:cNvPr>
              <p:cNvPicPr/>
              <p:nvPr/>
            </p:nvPicPr>
            <p:blipFill>
              <a:blip r:embed="rId6"/>
              <a:stretch>
                <a:fillRect/>
              </a:stretch>
            </p:blipFill>
            <p:spPr>
              <a:xfrm>
                <a:off x="1783417" y="5350548"/>
                <a:ext cx="18720" cy="24120"/>
              </a:xfrm>
              <a:prstGeom prst="rect">
                <a:avLst/>
              </a:prstGeom>
            </p:spPr>
          </p:pic>
        </mc:Fallback>
      </mc:AlternateContent>
    </p:spTree>
    <p:extLst>
      <p:ext uri="{BB962C8B-B14F-4D97-AF65-F5344CB8AC3E}">
        <p14:creationId xmlns:p14="http://schemas.microsoft.com/office/powerpoint/2010/main" val="39153223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DFF3F-DD59-50C1-4BBC-88BB5B2719FC}"/>
              </a:ext>
            </a:extLst>
          </p:cNvPr>
          <p:cNvSpPr>
            <a:spLocks noGrp="1"/>
          </p:cNvSpPr>
          <p:nvPr>
            <p:ph type="title"/>
          </p:nvPr>
        </p:nvSpPr>
        <p:spPr/>
        <p:txBody>
          <a:bodyPr/>
          <a:lstStyle/>
          <a:p>
            <a:r>
              <a:rPr lang="en-GB" dirty="0"/>
              <a:t>This is way more efficient </a:t>
            </a:r>
          </a:p>
        </p:txBody>
      </p:sp>
      <p:sp>
        <p:nvSpPr>
          <p:cNvPr id="3" name="Content Placeholder 2">
            <a:extLst>
              <a:ext uri="{FF2B5EF4-FFF2-40B4-BE49-F238E27FC236}">
                <a16:creationId xmlns:a16="http://schemas.microsoft.com/office/drawing/2014/main" id="{36E1F432-6AAD-6E4B-2947-7D1454C98861}"/>
              </a:ext>
            </a:extLst>
          </p:cNvPr>
          <p:cNvSpPr>
            <a:spLocks noGrp="1"/>
          </p:cNvSpPr>
          <p:nvPr>
            <p:ph idx="1"/>
          </p:nvPr>
        </p:nvSpPr>
        <p:spPr/>
        <p:txBody>
          <a:bodyPr/>
          <a:lstStyle/>
          <a:p>
            <a:r>
              <a:rPr lang="en-GB" dirty="0"/>
              <a:t>In this example, we saved roughly 73% of the memory we would require to render the cube. </a:t>
            </a:r>
          </a:p>
          <a:p>
            <a:endParaRPr lang="en-GB" dirty="0"/>
          </a:p>
          <a:p>
            <a:r>
              <a:rPr lang="en-GB" dirty="0"/>
              <a:t>This savings grows with more complex models. For example, a highly detailed mesh with thousands of vertices and shared edges would benefit much more from using an index buffer, resulting in even greater reductions in memory usage.</a:t>
            </a:r>
          </a:p>
        </p:txBody>
      </p:sp>
    </p:spTree>
    <p:extLst>
      <p:ext uri="{BB962C8B-B14F-4D97-AF65-F5344CB8AC3E}">
        <p14:creationId xmlns:p14="http://schemas.microsoft.com/office/powerpoint/2010/main" val="2662989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8BD54-3314-7CF4-4737-3AF2ADFA3B7D}"/>
              </a:ext>
            </a:extLst>
          </p:cNvPr>
          <p:cNvSpPr>
            <a:spLocks noGrp="1"/>
          </p:cNvSpPr>
          <p:nvPr>
            <p:ph type="title"/>
          </p:nvPr>
        </p:nvSpPr>
        <p:spPr/>
        <p:txBody>
          <a:bodyPr/>
          <a:lstStyle/>
          <a:p>
            <a:r>
              <a:rPr lang="en-GB" dirty="0"/>
              <a:t>Lets implement it together </a:t>
            </a:r>
          </a:p>
        </p:txBody>
      </p:sp>
      <p:sp>
        <p:nvSpPr>
          <p:cNvPr id="3" name="Content Placeholder 2">
            <a:extLst>
              <a:ext uri="{FF2B5EF4-FFF2-40B4-BE49-F238E27FC236}">
                <a16:creationId xmlns:a16="http://schemas.microsoft.com/office/drawing/2014/main" id="{EF0AFA96-A5A3-AEAA-94C8-221187CC7C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899767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7C67-B6D6-EC96-CA03-66C66C98FEC1}"/>
              </a:ext>
            </a:extLst>
          </p:cNvPr>
          <p:cNvSpPr>
            <a:spLocks noGrp="1"/>
          </p:cNvSpPr>
          <p:nvPr>
            <p:ph type="title"/>
          </p:nvPr>
        </p:nvSpPr>
        <p:spPr/>
        <p:txBody>
          <a:bodyPr/>
          <a:lstStyle/>
          <a:p>
            <a:r>
              <a:rPr lang="en-GB" dirty="0"/>
              <a:t>Vertex Array buffer</a:t>
            </a:r>
          </a:p>
        </p:txBody>
      </p:sp>
      <p:sp>
        <p:nvSpPr>
          <p:cNvPr id="3" name="Content Placeholder 2">
            <a:extLst>
              <a:ext uri="{FF2B5EF4-FFF2-40B4-BE49-F238E27FC236}">
                <a16:creationId xmlns:a16="http://schemas.microsoft.com/office/drawing/2014/main" id="{1FC6B76B-8BC4-D684-1238-15E3A8208D7D}"/>
              </a:ext>
            </a:extLst>
          </p:cNvPr>
          <p:cNvSpPr>
            <a:spLocks noGrp="1"/>
          </p:cNvSpPr>
          <p:nvPr>
            <p:ph idx="1"/>
          </p:nvPr>
        </p:nvSpPr>
        <p:spPr/>
        <p:txBody>
          <a:bodyPr vert="horz" lIns="91440" tIns="45720" rIns="91440" bIns="45720" rtlCol="0" anchor="t">
            <a:normAutofit/>
          </a:bodyPr>
          <a:lstStyle/>
          <a:p>
            <a:r>
              <a:rPr lang="en-GB" dirty="0"/>
              <a:t>A vertex array in OpenGL is a container that holds references to multiple vertex buffer objects (VBOs) and potentially an index buffer. It organises and defines how the GPU will interpret vertex data for rendering. </a:t>
            </a:r>
          </a:p>
          <a:p>
            <a:r>
              <a:rPr lang="en-GB" dirty="0"/>
              <a:t>Specifically, it tells OpenGL how to associate the data in the vertex buffers (such as positions, colours, </a:t>
            </a:r>
            <a:r>
              <a:rPr lang="en-GB" dirty="0" err="1"/>
              <a:t>normals</a:t>
            </a:r>
            <a:r>
              <a:rPr lang="en-GB" dirty="0"/>
              <a:t>, and texture coordinates) with shader attributes. </a:t>
            </a:r>
          </a:p>
          <a:p>
            <a:endParaRPr lang="en-GB" dirty="0"/>
          </a:p>
        </p:txBody>
      </p:sp>
    </p:spTree>
    <p:extLst>
      <p:ext uri="{BB962C8B-B14F-4D97-AF65-F5344CB8AC3E}">
        <p14:creationId xmlns:p14="http://schemas.microsoft.com/office/powerpoint/2010/main" val="1383132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7C67-B6D6-EC96-CA03-66C66C98FEC1}"/>
              </a:ext>
            </a:extLst>
          </p:cNvPr>
          <p:cNvSpPr>
            <a:spLocks noGrp="1"/>
          </p:cNvSpPr>
          <p:nvPr>
            <p:ph type="title"/>
          </p:nvPr>
        </p:nvSpPr>
        <p:spPr/>
        <p:txBody>
          <a:bodyPr/>
          <a:lstStyle/>
          <a:p>
            <a:r>
              <a:rPr lang="en-GB" dirty="0"/>
              <a:t>Vertex Array buffer</a:t>
            </a:r>
          </a:p>
        </p:txBody>
      </p:sp>
      <p:sp>
        <p:nvSpPr>
          <p:cNvPr id="3" name="Content Placeholder 2">
            <a:extLst>
              <a:ext uri="{FF2B5EF4-FFF2-40B4-BE49-F238E27FC236}">
                <a16:creationId xmlns:a16="http://schemas.microsoft.com/office/drawing/2014/main" id="{1FC6B76B-8BC4-D684-1238-15E3A8208D7D}"/>
              </a:ext>
            </a:extLst>
          </p:cNvPr>
          <p:cNvSpPr>
            <a:spLocks noGrp="1"/>
          </p:cNvSpPr>
          <p:nvPr>
            <p:ph idx="1"/>
          </p:nvPr>
        </p:nvSpPr>
        <p:spPr/>
        <p:txBody>
          <a:bodyPr vert="horz" lIns="91440" tIns="45720" rIns="91440" bIns="45720" rtlCol="0" anchor="t">
            <a:normAutofit/>
          </a:bodyPr>
          <a:lstStyle/>
          <a:p>
            <a:r>
              <a:rPr lang="en-GB" dirty="0"/>
              <a:t>When using a vertex array object (VAO), you only need to bind the VAO once, and it will remember all the vertex attribute pointers (e.g., the layout of the vertex data) and the index buffer. This makes it more efficient, as switching between different sets of vertex data is streamlined, reducing the overhead of repeatedly specifying how the vertex data is structured. The VAO effectively acts as a "blueprint" for rendering </a:t>
            </a:r>
            <a:r>
              <a:rPr lang="en-GB"/>
              <a:t>geometry, making the rendering pipeline faster and more organised.</a:t>
            </a:r>
            <a:endParaRPr lang="en-US"/>
          </a:p>
        </p:txBody>
      </p:sp>
    </p:spTree>
    <p:extLst>
      <p:ext uri="{BB962C8B-B14F-4D97-AF65-F5344CB8AC3E}">
        <p14:creationId xmlns:p14="http://schemas.microsoft.com/office/powerpoint/2010/main" val="23747710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8BD54-3314-7CF4-4737-3AF2ADFA3B7D}"/>
              </a:ext>
            </a:extLst>
          </p:cNvPr>
          <p:cNvSpPr>
            <a:spLocks noGrp="1"/>
          </p:cNvSpPr>
          <p:nvPr>
            <p:ph type="title"/>
          </p:nvPr>
        </p:nvSpPr>
        <p:spPr/>
        <p:txBody>
          <a:bodyPr/>
          <a:lstStyle/>
          <a:p>
            <a:r>
              <a:rPr lang="en-GB" dirty="0"/>
              <a:t>Lets implement it together </a:t>
            </a:r>
          </a:p>
        </p:txBody>
      </p:sp>
      <p:sp>
        <p:nvSpPr>
          <p:cNvPr id="3" name="Content Placeholder 2">
            <a:extLst>
              <a:ext uri="{FF2B5EF4-FFF2-40B4-BE49-F238E27FC236}">
                <a16:creationId xmlns:a16="http://schemas.microsoft.com/office/drawing/2014/main" id="{EF0AFA96-A5A3-AEAA-94C8-221187CC7C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43743992"/>
      </p:ext>
    </p:extLst>
  </p:cSld>
  <p:clrMapOvr>
    <a:masterClrMapping/>
  </p:clrMapOvr>
</p:sld>
</file>

<file path=ppt/theme/theme1.xml><?xml version="1.0" encoding="utf-8"?>
<a:theme xmlns:a="http://schemas.openxmlformats.org/drawingml/2006/main" name="RocaVTI">
  <a:themeElements>
    <a:clrScheme name="AnalogousFromLightSeedRightStep">
      <a:dk1>
        <a:srgbClr val="000000"/>
      </a:dk1>
      <a:lt1>
        <a:srgbClr val="FFFFFF"/>
      </a:lt1>
      <a:dk2>
        <a:srgbClr val="2C3A21"/>
      </a:dk2>
      <a:lt2>
        <a:srgbClr val="E2E6E8"/>
      </a:lt2>
      <a:accent1>
        <a:srgbClr val="C79783"/>
      </a:accent1>
      <a:accent2>
        <a:srgbClr val="B3A06E"/>
      </a:accent2>
      <a:accent3>
        <a:srgbClr val="9EA573"/>
      </a:accent3>
      <a:accent4>
        <a:srgbClr val="88AD6A"/>
      </a:accent4>
      <a:accent5>
        <a:srgbClr val="79B077"/>
      </a:accent5>
      <a:accent6>
        <a:srgbClr val="6BAF85"/>
      </a:accent6>
      <a:hlink>
        <a:srgbClr val="5E899C"/>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B8484B76-C51D-4416-B490-EA0AF638F3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8879D3-8690-45E2-9B26-B21B3E7D691E}">
  <ds:schemaRefs>
    <ds:schemaRef ds:uri="http://schemas.microsoft.com/sharepoint/v3/contenttype/forms"/>
  </ds:schemaRefs>
</ds:datastoreItem>
</file>

<file path=customXml/itemProps3.xml><?xml version="1.0" encoding="utf-8"?>
<ds:datastoreItem xmlns:ds="http://schemas.openxmlformats.org/officeDocument/2006/customXml" ds:itemID="{F9F6A1FD-6184-4105-8CBE-6A51086E68CF}">
  <ds:schemaRefs>
    <ds:schemaRef ds:uri="http://purl.org/dc/elements/1.1/"/>
    <ds:schemaRef ds:uri="e89b0d28-101f-4150-bb20-b1c24cca2db8"/>
    <ds:schemaRef ds:uri="http://schemas.microsoft.com/office/2006/documentManagement/types"/>
    <ds:schemaRef ds:uri="http://www.w3.org/XML/1998/namespace"/>
    <ds:schemaRef ds:uri="http://schemas.microsoft.com/office/infopath/2007/PartnerControls"/>
    <ds:schemaRef ds:uri="http://purl.org/dc/dcmitype/"/>
    <ds:schemaRef ds:uri="http://schemas.openxmlformats.org/package/2006/metadata/core-properties"/>
    <ds:schemaRef ds:uri="97e90ac9-f7c9-4ef0-b151-0ad37f9b04e3"/>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2869</TotalTime>
  <Words>1538</Words>
  <Application>Microsoft Office PowerPoint</Application>
  <PresentationFormat>Widescreen</PresentationFormat>
  <Paragraphs>102</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RocaVTI</vt:lpstr>
      <vt:lpstr>Vertex Buffer &amp; Index buffer</vt:lpstr>
      <vt:lpstr>What a buffer is</vt:lpstr>
      <vt:lpstr>Vertex buffer</vt:lpstr>
      <vt:lpstr>Vertex data, such as position, colour, normals, or texture coordinates</vt:lpstr>
      <vt:lpstr>Vertex data, such as position, colour, normals, or texture coordinates</vt:lpstr>
      <vt:lpstr>What a vertex may look like</vt:lpstr>
      <vt:lpstr>Array of Vertices</vt:lpstr>
      <vt:lpstr>Vertex buffer</vt:lpstr>
      <vt:lpstr>Vertex buffer</vt:lpstr>
      <vt:lpstr>Vertex shader</vt:lpstr>
      <vt:lpstr>But why? </vt:lpstr>
      <vt:lpstr>Lets have a look at the data again </vt:lpstr>
      <vt:lpstr>How much memory for that vertex?</vt:lpstr>
      <vt:lpstr>That doesn’t seem that much… </vt:lpstr>
      <vt:lpstr>A cube</vt:lpstr>
      <vt:lpstr>A cube</vt:lpstr>
      <vt:lpstr>Look at more complex things </vt:lpstr>
      <vt:lpstr>What about incredibly complex scenes</vt:lpstr>
      <vt:lpstr>Well, how can we optimise this?</vt:lpstr>
      <vt:lpstr>Introducing </vt:lpstr>
      <vt:lpstr>Introducing </vt:lpstr>
      <vt:lpstr>Previous example</vt:lpstr>
      <vt:lpstr>Previous example</vt:lpstr>
      <vt:lpstr>Previous example</vt:lpstr>
      <vt:lpstr>This is way more efficient </vt:lpstr>
      <vt:lpstr>Lets implement it together </vt:lpstr>
      <vt:lpstr>Vertex Array buffer</vt:lpstr>
      <vt:lpstr>Vertex Array buffer</vt:lpstr>
      <vt:lpstr>Lets implement it together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5</cp:revision>
  <dcterms:created xsi:type="dcterms:W3CDTF">2024-10-11T11:53:21Z</dcterms:created>
  <dcterms:modified xsi:type="dcterms:W3CDTF">2024-10-18T14:20:38Z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