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21"/>
  </p:notesMasterIdLst>
  <p:sldIdLst>
    <p:sldId id="294" r:id="rId2"/>
    <p:sldId id="301" r:id="rId3"/>
    <p:sldId id="291" r:id="rId4"/>
    <p:sldId id="292" r:id="rId5"/>
    <p:sldId id="277" r:id="rId6"/>
    <p:sldId id="281" r:id="rId7"/>
    <p:sldId id="270" r:id="rId8"/>
    <p:sldId id="272" r:id="rId9"/>
    <p:sldId id="257" r:id="rId10"/>
    <p:sldId id="262" r:id="rId11"/>
    <p:sldId id="258" r:id="rId12"/>
    <p:sldId id="260" r:id="rId13"/>
    <p:sldId id="299" r:id="rId14"/>
    <p:sldId id="261" r:id="rId15"/>
    <p:sldId id="264" r:id="rId16"/>
    <p:sldId id="273" r:id="rId17"/>
    <p:sldId id="297" r:id="rId18"/>
    <p:sldId id="293" r:id="rId19"/>
    <p:sldId id="27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017" autoAdjust="0"/>
    <p:restoredTop sz="88139" autoAdjust="0"/>
  </p:normalViewPr>
  <p:slideViewPr>
    <p:cSldViewPr>
      <p:cViewPr varScale="1">
        <p:scale>
          <a:sx n="64" d="100"/>
          <a:sy n="64" d="100"/>
        </p:scale>
        <p:origin x="1626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492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567BC5-FA9C-4763-A699-419966C6E16C}" type="datetimeFigureOut">
              <a:rPr lang="en-GB" smtClean="0"/>
              <a:pPr/>
              <a:t>20/10/2019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171C0A-326B-4BAC-8D4C-CD9A33E845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835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2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2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2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2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2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2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2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2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2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7D0DCB00-3A29-4F11-B18A-AD9593D7C791}" type="slidenum">
              <a:rPr lang="en-GB" altLang="en-US" smtClean="0">
                <a:cs typeface="Arial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GB" altLang="en-US" smtClean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96402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From industrial economy to service economy to </a:t>
            </a:r>
            <a:r>
              <a:rPr lang="en-GB" dirty="0" smtClean="0"/>
              <a:t>experiential </a:t>
            </a:r>
            <a:r>
              <a:rPr lang="en-GB" dirty="0" smtClean="0"/>
              <a:t>economy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171C0A-326B-4BAC-8D4C-CD9A33E84532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7655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171C0A-326B-4BAC-8D4C-CD9A33E84532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0460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171C0A-326B-4BAC-8D4C-CD9A33E84532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3637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The ‘triple bottom line’ (1): economics</a:t>
            </a:r>
            <a:endParaRPr lang="en-GB" dirty="0" smtClean="0"/>
          </a:p>
          <a:p>
            <a:r>
              <a:rPr lang="en-GB" dirty="0" smtClean="0"/>
              <a:t>The consultancy </a:t>
            </a:r>
            <a:r>
              <a:rPr lang="en-GB" dirty="0" err="1" smtClean="0"/>
              <a:t>SustainAbility</a:t>
            </a:r>
            <a:r>
              <a:rPr lang="en-GB" dirty="0" smtClean="0"/>
              <a:t> claims that it coined the phrase ‘triple bottom line’ in 1994 (</a:t>
            </a:r>
            <a:r>
              <a:rPr lang="en-GB" dirty="0" err="1" smtClean="0"/>
              <a:t>SustainAbility</a:t>
            </a:r>
            <a:r>
              <a:rPr lang="en-GB" dirty="0" smtClean="0"/>
              <a:t> 2007). The phrase refers to the idea that the corporate pursuit of a profit in economics is compatible with – nay, can actually be inspired by – the pursuit of moral goals in ecology and society. It is an attractive idea; but even if the Olympics were a classical corporation, they would not be able to realise it in practice.</a:t>
            </a:r>
          </a:p>
          <a:p>
            <a:r>
              <a:rPr lang="en-GB" dirty="0" smtClean="0"/>
              <a:t>In principle, there’s nothing wrong with trying to do more than one thing at a time. Human beings are multi-</a:t>
            </a:r>
            <a:r>
              <a:rPr lang="en-GB" dirty="0" err="1" smtClean="0"/>
              <a:t>taskers</a:t>
            </a:r>
            <a:r>
              <a:rPr lang="en-GB" dirty="0" smtClean="0"/>
              <a:t>, after all. But to hope that a sporting event, and the infrastructure that goes with it, can turn east London round is an illusion. </a:t>
            </a:r>
            <a:r>
              <a:rPr lang="en-GB" smtClean="0"/>
              <a:t>If the experience of the Millennium Dome is anything to go by, to get the Games to open and be run without a hitch will be success enough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171C0A-326B-4BAC-8D4C-CD9A33E84532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7911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171C0A-326B-4BAC-8D4C-CD9A33E84532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191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9837D0-4545-4735-AAB1-0BBF6F17F099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4527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171C0A-326B-4BAC-8D4C-CD9A33E84532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1142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171C0A-326B-4BAC-8D4C-CD9A33E84532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1069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171C0A-326B-4BAC-8D4C-CD9A33E84532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8824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171C0A-326B-4BAC-8D4C-CD9A33E84532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9994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171C0A-326B-4BAC-8D4C-CD9A33E84532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1537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171C0A-326B-4BAC-8D4C-CD9A33E84532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7123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20/10/2019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20/10/2019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20/10/2019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20/10/2019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20/10/2019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20/10/2019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20/10/2019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20/10/2019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20/10/2019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20/10/2019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ED7D4-B5B1-471C-B7A3-0DE6DA1F4F6B}" type="datetimeFigureOut">
              <a:rPr lang="en-GB" smtClean="0"/>
              <a:pPr/>
              <a:t>20/10/2019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3C6E4D57-EE4E-4F4B-9FDE-569BB5EDD4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97EED7D4-B5B1-471C-B7A3-0DE6DA1F4F6B}" type="datetimeFigureOut">
              <a:rPr lang="en-GB" smtClean="0"/>
              <a:pPr/>
              <a:t>20/10/2019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user/EventScotlandNews" TargetMode="External"/><Relationship Id="rId2" Type="http://schemas.openxmlformats.org/officeDocument/2006/relationships/hyperlink" Target="https://www.youtube.com/watch?v=l5_hIozyEA0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ventimpacts.com/social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Strategic Events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125" cy="1066800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Suzanne Wells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Social and Cultural Impacts of Events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1097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Economic Impact of events</a:t>
            </a:r>
          </a:p>
          <a:p>
            <a:r>
              <a:rPr lang="en-GB" dirty="0" smtClean="0"/>
              <a:t>What are the key drivers of economic impact?</a:t>
            </a:r>
          </a:p>
          <a:p>
            <a:r>
              <a:rPr lang="en-GB" dirty="0" smtClean="0"/>
              <a:t>What needs to be in place to maximise economic impact?</a:t>
            </a:r>
          </a:p>
          <a:p>
            <a:r>
              <a:rPr lang="en-GB" dirty="0" smtClean="0"/>
              <a:t>What external factors can impact economic impact?</a:t>
            </a:r>
          </a:p>
          <a:p>
            <a:r>
              <a:rPr lang="en-GB" dirty="0" smtClean="0"/>
              <a:t>Why consider pre, during and post event studies?</a:t>
            </a:r>
          </a:p>
          <a:p>
            <a:r>
              <a:rPr lang="en-GB" dirty="0" smtClean="0"/>
              <a:t>Describe the concept of the economic </a:t>
            </a:r>
            <a:r>
              <a:rPr lang="en-GB" dirty="0" err="1" smtClean="0"/>
              <a:t>multiplyer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9784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200" dirty="0">
                <a:hlinkClick r:id="rId2"/>
              </a:rPr>
              <a:t>https://</a:t>
            </a:r>
            <a:r>
              <a:rPr lang="en-GB" sz="3200" dirty="0" smtClean="0">
                <a:hlinkClick r:id="rId2"/>
              </a:rPr>
              <a:t>www.youtube.com/watch?v=l5_hIozyEA0</a:t>
            </a:r>
            <a:endParaRPr lang="en-GB" sz="3200" dirty="0" smtClean="0"/>
          </a:p>
          <a:p>
            <a:r>
              <a:rPr lang="en-GB" sz="3200" dirty="0">
                <a:hlinkClick r:id="rId3"/>
              </a:rPr>
              <a:t>https://</a:t>
            </a:r>
            <a:r>
              <a:rPr lang="en-GB" sz="3200" dirty="0" smtClean="0">
                <a:hlinkClick r:id="rId3"/>
              </a:rPr>
              <a:t>www.youtube.com/user/EventScotlandNews</a:t>
            </a:r>
            <a:endParaRPr lang="en-GB" sz="3200" dirty="0" smtClean="0"/>
          </a:p>
          <a:p>
            <a:endParaRPr lang="en-GB" sz="3200" dirty="0" smtClean="0"/>
          </a:p>
          <a:p>
            <a:r>
              <a:rPr lang="en-GB" sz="3200" dirty="0" smtClean="0"/>
              <a:t>Make a list of the social and cultural impacts which may result from the staging of events</a:t>
            </a:r>
            <a:endParaRPr lang="en-GB" sz="3200" dirty="0"/>
          </a:p>
          <a:p>
            <a:r>
              <a:rPr lang="en-GB" sz="3200" dirty="0" smtClean="0"/>
              <a:t>Can these factors be grouped under any like headings?</a:t>
            </a:r>
          </a:p>
          <a:p>
            <a:r>
              <a:rPr lang="en-GB" sz="3200" dirty="0" smtClean="0"/>
              <a:t>Compare and contrast the two web sites hosting the strategies </a:t>
            </a:r>
          </a:p>
          <a:p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58665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Impact Analysis</a:t>
            </a:r>
            <a:br>
              <a:rPr lang="en-GB" dirty="0" smtClean="0"/>
            </a:br>
            <a:r>
              <a:rPr lang="en-GB" dirty="0" smtClean="0"/>
              <a:t>Eventimpacts.com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One of the areas to measure is the levels of satisfaction of the population.</a:t>
            </a:r>
          </a:p>
          <a:p>
            <a:r>
              <a:rPr lang="en-GB" sz="2400" dirty="0"/>
              <a:t>Event Impact site: </a:t>
            </a:r>
            <a:r>
              <a:rPr lang="en-GB" sz="2400" dirty="0">
                <a:hlinkClick r:id="rId2"/>
              </a:rPr>
              <a:t>http://www.eventimpacts.com/social/</a:t>
            </a:r>
            <a:endParaRPr lang="en-GB" sz="2400" dirty="0"/>
          </a:p>
          <a:p>
            <a:pPr lvl="1"/>
            <a:r>
              <a:rPr lang="en-GB" sz="2400" dirty="0"/>
              <a:t> 5 key areas to measure social impacts:</a:t>
            </a:r>
          </a:p>
          <a:p>
            <a:pPr lvl="2"/>
            <a:r>
              <a:rPr lang="en-GB" sz="2400" dirty="0"/>
              <a:t>Satisfaction</a:t>
            </a:r>
          </a:p>
          <a:p>
            <a:pPr lvl="2"/>
            <a:r>
              <a:rPr lang="en-GB" sz="2400" dirty="0"/>
              <a:t>Image and identity</a:t>
            </a:r>
          </a:p>
          <a:p>
            <a:pPr lvl="2"/>
            <a:r>
              <a:rPr lang="en-GB" sz="2400" dirty="0"/>
              <a:t>Participation</a:t>
            </a:r>
          </a:p>
          <a:p>
            <a:pPr lvl="2"/>
            <a:r>
              <a:rPr lang="en-GB" sz="2400" dirty="0"/>
              <a:t>Volunteering and skills</a:t>
            </a:r>
          </a:p>
          <a:p>
            <a:pPr lvl="2"/>
            <a:r>
              <a:rPr lang="en-GB" sz="2400" dirty="0"/>
              <a:t>Children and young </a:t>
            </a:r>
            <a:r>
              <a:rPr lang="en-GB" sz="2400" dirty="0" smtClean="0"/>
              <a:t>people</a:t>
            </a:r>
          </a:p>
          <a:p>
            <a:pPr lvl="2"/>
            <a:endParaRPr lang="en-GB" sz="2400" dirty="0"/>
          </a:p>
          <a:p>
            <a:pPr lvl="2"/>
            <a:r>
              <a:rPr lang="en-GB" sz="2400" dirty="0" smtClean="0"/>
              <a:t>How does your list compare with the above?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030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Benefits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Bull </a:t>
            </a:r>
            <a:r>
              <a:rPr lang="en-GB" i="1" dirty="0" smtClean="0"/>
              <a:t>et al </a:t>
            </a:r>
            <a:r>
              <a:rPr lang="en-GB" dirty="0" smtClean="0"/>
              <a:t>(2007, p.234) notes how many business cases for events list intangible aspects such as: </a:t>
            </a:r>
            <a:r>
              <a:rPr lang="en-GB" b="1" i="1" dirty="0" smtClean="0"/>
              <a:t>civic pride, community cohesion</a:t>
            </a:r>
            <a:r>
              <a:rPr lang="en-GB" dirty="0" smtClean="0"/>
              <a:t> and </a:t>
            </a:r>
            <a:r>
              <a:rPr lang="en-GB" b="1" i="1" dirty="0" smtClean="0"/>
              <a:t>sense of spectacle and atmosphere</a:t>
            </a:r>
            <a:r>
              <a:rPr lang="en-GB" dirty="0" smtClean="0"/>
              <a:t>, </a:t>
            </a:r>
            <a:r>
              <a:rPr lang="en-GB" b="1" i="1" dirty="0" smtClean="0"/>
              <a:t>increased cultural and social understanding,  community confidence and identity, achieving ‘strategic leverage’ and promote inclusion</a:t>
            </a:r>
            <a:r>
              <a:rPr lang="en-GB" dirty="0" smtClean="0"/>
              <a:t>, </a:t>
            </a:r>
          </a:p>
          <a:p>
            <a:r>
              <a:rPr lang="en-GB" dirty="0"/>
              <a:t>Bull </a:t>
            </a:r>
            <a:r>
              <a:rPr lang="en-GB" i="1" dirty="0"/>
              <a:t>et al </a:t>
            </a:r>
            <a:r>
              <a:rPr lang="en-GB" dirty="0"/>
              <a:t>(2007, </a:t>
            </a:r>
            <a:r>
              <a:rPr lang="en-GB" dirty="0" smtClean="0"/>
              <a:t>p.235) citing Shaw &amp; Williams (2004, p.22) note how the </a:t>
            </a:r>
            <a:r>
              <a:rPr lang="en-GB" b="1" i="1" dirty="0" smtClean="0"/>
              <a:t>‘experiential economy</a:t>
            </a:r>
            <a:r>
              <a:rPr lang="en-GB" dirty="0" smtClean="0"/>
              <a:t>’ is used to </a:t>
            </a:r>
            <a:r>
              <a:rPr lang="en-GB" b="1" i="1" dirty="0" smtClean="0"/>
              <a:t>create atmosphere and involvement, feel good factors, encouraging non-serious behaviour and joining in with the party atmosphere of locals, with tourists.</a:t>
            </a:r>
          </a:p>
          <a:p>
            <a:r>
              <a:rPr lang="en-GB" dirty="0" smtClean="0"/>
              <a:t>Stated, but rarely measured (evidence based arguments!)</a:t>
            </a:r>
          </a:p>
          <a:p>
            <a:r>
              <a:rPr lang="en-GB" b="1" i="1" dirty="0" smtClean="0"/>
              <a:t>Question: How do you measure them? 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3500337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- for any major event, consider…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What did you hear about the event?</a:t>
            </a:r>
          </a:p>
          <a:p>
            <a:r>
              <a:rPr lang="en-GB" sz="2800" dirty="0" smtClean="0"/>
              <a:t>What were your feelings in the run up the event?</a:t>
            </a:r>
          </a:p>
          <a:p>
            <a:r>
              <a:rPr lang="en-GB" sz="2800" dirty="0" smtClean="0"/>
              <a:t>What are the reasons for these feelings?</a:t>
            </a:r>
          </a:p>
          <a:p>
            <a:r>
              <a:rPr lang="en-GB" sz="2800" dirty="0" smtClean="0"/>
              <a:t>Did you participate in the event?</a:t>
            </a:r>
          </a:p>
          <a:p>
            <a:r>
              <a:rPr lang="en-GB" sz="2800" dirty="0" smtClean="0"/>
              <a:t>What are the reasons for participation/non-participation?</a:t>
            </a:r>
          </a:p>
          <a:p>
            <a:r>
              <a:rPr lang="en-GB" sz="2800" dirty="0" smtClean="0"/>
              <a:t>Where did you find out about it?</a:t>
            </a:r>
          </a:p>
          <a:p>
            <a:endParaRPr lang="en-GB" sz="2800" dirty="0"/>
          </a:p>
          <a:p>
            <a:r>
              <a:rPr lang="en-GB" sz="2800" dirty="0" smtClean="0"/>
              <a:t>Adapted from Bull </a:t>
            </a:r>
            <a:r>
              <a:rPr lang="en-GB" sz="2800" i="1" dirty="0" smtClean="0"/>
              <a:t>et al </a:t>
            </a:r>
            <a:r>
              <a:rPr lang="en-GB" sz="2800" dirty="0" smtClean="0"/>
              <a:t>(2007)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22664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620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Social Impact Analysis</a:t>
            </a:r>
            <a:br>
              <a:rPr lang="en-GB" dirty="0" smtClean="0"/>
            </a:br>
            <a:r>
              <a:rPr lang="en-GB" dirty="0" err="1" smtClean="0"/>
              <a:t>Barget</a:t>
            </a:r>
            <a:r>
              <a:rPr lang="en-GB" dirty="0" smtClean="0"/>
              <a:t> et al (2010)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Economic impact more tangible - main focus used to ‘legitimise’ decisions</a:t>
            </a:r>
          </a:p>
          <a:p>
            <a:r>
              <a:rPr lang="en-GB" dirty="0" smtClean="0"/>
              <a:t>Proper cost-benefit analysis must however  be done to consider impacts on communities, or ‘social utility’</a:t>
            </a:r>
          </a:p>
          <a:p>
            <a:r>
              <a:rPr lang="en-GB" dirty="0" smtClean="0"/>
              <a:t>Note how the costs and benefits are not only economic (e.g. employment) but the social well-being of the community </a:t>
            </a:r>
          </a:p>
          <a:p>
            <a:r>
              <a:rPr lang="en-GB" dirty="0" smtClean="0"/>
              <a:t>See cost benefit balance sheet</a:t>
            </a:r>
            <a:endParaRPr lang="en-GB" dirty="0"/>
          </a:p>
          <a:p>
            <a:endParaRPr lang="en-GB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780356" y="4365104"/>
            <a:ext cx="705678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‘An </a:t>
            </a:r>
            <a:r>
              <a:rPr lang="en-GB" sz="1400" dirty="0"/>
              <a:t>economic impact assessment alone cannot justify </a:t>
            </a:r>
            <a:r>
              <a:rPr lang="en-GB" sz="1400" dirty="0" smtClean="0"/>
              <a:t>public </a:t>
            </a:r>
            <a:r>
              <a:rPr lang="en-GB" sz="1400" dirty="0"/>
              <a:t>support for </a:t>
            </a:r>
            <a:r>
              <a:rPr lang="en-GB" sz="1400" dirty="0" smtClean="0"/>
              <a:t>hosting mega-sporting </a:t>
            </a:r>
            <a:r>
              <a:rPr lang="en-GB" sz="1400" dirty="0"/>
              <a:t>events. A cost-benefit analysis in order to measure the net social </a:t>
            </a:r>
            <a:r>
              <a:rPr lang="en-GB" sz="1400" dirty="0" smtClean="0"/>
              <a:t>utility for </a:t>
            </a:r>
            <a:r>
              <a:rPr lang="en-GB" sz="1400" dirty="0"/>
              <a:t>the population is also relevant. Nevertheless, if there is always a high demand </a:t>
            </a:r>
            <a:r>
              <a:rPr lang="en-GB" sz="1400" dirty="0" smtClean="0"/>
              <a:t>of economic </a:t>
            </a:r>
            <a:r>
              <a:rPr lang="en-GB" sz="1400" dirty="0"/>
              <a:t>impact studies by public authorities before hosting an event, the </a:t>
            </a:r>
            <a:r>
              <a:rPr lang="en-GB" sz="1400" dirty="0" smtClean="0"/>
              <a:t>cost-benefit studies </a:t>
            </a:r>
            <a:r>
              <a:rPr lang="en-GB" sz="1400" dirty="0"/>
              <a:t>are never made, so there is a high risk to make decisions that are </a:t>
            </a:r>
            <a:r>
              <a:rPr lang="en-GB" sz="1400" dirty="0" smtClean="0"/>
              <a:t>not rational</a:t>
            </a:r>
            <a:r>
              <a:rPr lang="en-GB" sz="1400" dirty="0"/>
              <a:t>. In this paper, to take into account </a:t>
            </a:r>
            <a:r>
              <a:rPr lang="en-GB" sz="1400" dirty="0" smtClean="0"/>
              <a:t>simultaneously </a:t>
            </a:r>
            <a:r>
              <a:rPr lang="en-GB" sz="1400" dirty="0"/>
              <a:t>the economic impact </a:t>
            </a:r>
            <a:r>
              <a:rPr lang="en-GB" sz="1400" dirty="0" smtClean="0"/>
              <a:t>and the </a:t>
            </a:r>
            <a:r>
              <a:rPr lang="en-GB" sz="1400" dirty="0"/>
              <a:t>social </a:t>
            </a:r>
            <a:r>
              <a:rPr lang="en-GB" sz="1400" dirty="0" smtClean="0"/>
              <a:t>utility </a:t>
            </a:r>
            <a:r>
              <a:rPr lang="en-GB" sz="1400" dirty="0"/>
              <a:t>of mega-sporting events, we propose a legitimacy test we </a:t>
            </a:r>
            <a:r>
              <a:rPr lang="en-GB" sz="1400" dirty="0" smtClean="0"/>
              <a:t>illustrate with </a:t>
            </a:r>
            <a:r>
              <a:rPr lang="en-GB" sz="1400" dirty="0"/>
              <a:t>the example of the Rugby World Cup 2007 in France</a:t>
            </a:r>
            <a:r>
              <a:rPr lang="en-GB" sz="1400" dirty="0" smtClean="0"/>
              <a:t>.’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006694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conduct social impact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 smtClean="0"/>
              <a:t>Meet aims and objectives</a:t>
            </a:r>
          </a:p>
          <a:p>
            <a:r>
              <a:rPr lang="en-GB" sz="3200" dirty="0" smtClean="0"/>
              <a:t>Maximise benefits/minimise problems</a:t>
            </a:r>
          </a:p>
          <a:p>
            <a:r>
              <a:rPr lang="en-GB" sz="3200" dirty="0" smtClean="0"/>
              <a:t>Ensure proper legacies</a:t>
            </a:r>
          </a:p>
          <a:p>
            <a:r>
              <a:rPr lang="en-GB" sz="3200" dirty="0" smtClean="0"/>
              <a:t>Solve social problems</a:t>
            </a:r>
          </a:p>
          <a:p>
            <a:r>
              <a:rPr lang="en-GB" sz="3200" dirty="0" smtClean="0"/>
              <a:t>Increase social capital</a:t>
            </a:r>
          </a:p>
          <a:p>
            <a:r>
              <a:rPr lang="en-GB" sz="3200" dirty="0" smtClean="0"/>
              <a:t>Triple bottom </a:t>
            </a:r>
            <a:r>
              <a:rPr lang="en-GB" sz="3200" dirty="0"/>
              <a:t>line </a:t>
            </a:r>
            <a:r>
              <a:rPr lang="en-GB" sz="3200" dirty="0" smtClean="0"/>
              <a:t>economics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1070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Factors that affect social impacts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Population impacts (rural transformations, family changes, age profiles)</a:t>
            </a:r>
          </a:p>
          <a:p>
            <a:r>
              <a:rPr lang="en-GB" sz="2800" dirty="0" smtClean="0"/>
              <a:t>Health (disease, mental, physical)</a:t>
            </a:r>
          </a:p>
          <a:p>
            <a:r>
              <a:rPr lang="en-GB" sz="2800" dirty="0" smtClean="0"/>
              <a:t>Moral behaviour (crime, drugs etc.)</a:t>
            </a:r>
          </a:p>
          <a:p>
            <a:r>
              <a:rPr lang="en-GB" sz="2800" dirty="0" smtClean="0"/>
              <a:t>Community involvement/pride</a:t>
            </a:r>
          </a:p>
          <a:p>
            <a:r>
              <a:rPr lang="en-GB" sz="2800" dirty="0" smtClean="0"/>
              <a:t>Cultural impacts (authenticity issues, cultures)</a:t>
            </a:r>
          </a:p>
          <a:p>
            <a:r>
              <a:rPr lang="en-GB" sz="2800" dirty="0" smtClean="0"/>
              <a:t>New social and cultural spaces </a:t>
            </a:r>
          </a:p>
          <a:p>
            <a:r>
              <a:rPr lang="en-GB" sz="2800" dirty="0" smtClean="0"/>
              <a:t>Quality of life</a:t>
            </a:r>
          </a:p>
          <a:p>
            <a:r>
              <a:rPr lang="en-GB" sz="2800" dirty="0" smtClean="0"/>
              <a:t>Satisfaction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19735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impacts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Positive</a:t>
            </a:r>
          </a:p>
          <a:p>
            <a:pPr lvl="1"/>
            <a:r>
              <a:rPr lang="en-GB" dirty="0" smtClean="0"/>
              <a:t>Sense of well being</a:t>
            </a:r>
          </a:p>
          <a:p>
            <a:pPr lvl="1"/>
            <a:r>
              <a:rPr lang="en-GB" dirty="0" smtClean="0"/>
              <a:t>Pride</a:t>
            </a:r>
          </a:p>
          <a:p>
            <a:pPr lvl="1"/>
            <a:r>
              <a:rPr lang="en-GB" dirty="0" smtClean="0"/>
              <a:t>Artistic flourishing</a:t>
            </a:r>
          </a:p>
          <a:p>
            <a:pPr lvl="1"/>
            <a:r>
              <a:rPr lang="en-GB" dirty="0" smtClean="0"/>
              <a:t>Rejuvenation</a:t>
            </a:r>
          </a:p>
          <a:p>
            <a:pPr lvl="1"/>
            <a:r>
              <a:rPr lang="en-GB" dirty="0" smtClean="0"/>
              <a:t>Improved mobility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Negative</a:t>
            </a:r>
          </a:p>
          <a:p>
            <a:pPr lvl="1"/>
            <a:r>
              <a:rPr lang="en-GB" dirty="0" smtClean="0"/>
              <a:t>Increased crime (drugs, prostitution, theft)</a:t>
            </a:r>
          </a:p>
          <a:p>
            <a:pPr lvl="1"/>
            <a:r>
              <a:rPr lang="en-GB" dirty="0" smtClean="0"/>
              <a:t>Forced relocations</a:t>
            </a:r>
          </a:p>
          <a:p>
            <a:pPr lvl="1"/>
            <a:r>
              <a:rPr lang="en-GB" dirty="0" smtClean="0"/>
              <a:t>Inflated land values</a:t>
            </a:r>
          </a:p>
          <a:p>
            <a:pPr lvl="1"/>
            <a:r>
              <a:rPr lang="en-GB" dirty="0" smtClean="0"/>
              <a:t>Frustrations</a:t>
            </a:r>
          </a:p>
          <a:p>
            <a:pPr lvl="1"/>
            <a:r>
              <a:rPr lang="en-GB" dirty="0" smtClean="0"/>
              <a:t>Changed landscapes</a:t>
            </a:r>
          </a:p>
          <a:p>
            <a:pPr lvl="1"/>
            <a:r>
              <a:rPr lang="en-GB" dirty="0" smtClean="0"/>
              <a:t>Break up of communities</a:t>
            </a:r>
          </a:p>
          <a:p>
            <a:pPr lvl="1"/>
            <a:r>
              <a:rPr lang="en-GB" dirty="0" smtClean="0"/>
              <a:t>Disruption and frustrations</a:t>
            </a:r>
          </a:p>
          <a:p>
            <a:pPr lvl="1"/>
            <a:r>
              <a:rPr lang="en-GB" dirty="0" smtClean="0"/>
              <a:t>Violence of fans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1116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Measures to establish social impacts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Basic dichotomy “Hosts </a:t>
            </a:r>
            <a:r>
              <a:rPr lang="en-GB" sz="2800" dirty="0" err="1" smtClean="0"/>
              <a:t>vs</a:t>
            </a:r>
            <a:r>
              <a:rPr lang="en-GB" sz="2800" dirty="0" smtClean="0"/>
              <a:t> guests”</a:t>
            </a:r>
          </a:p>
          <a:p>
            <a:r>
              <a:rPr lang="en-GB" sz="2800" dirty="0" smtClean="0"/>
              <a:t>Visitor: host ratio</a:t>
            </a:r>
          </a:p>
          <a:p>
            <a:r>
              <a:rPr lang="en-GB" sz="2800" dirty="0" smtClean="0"/>
              <a:t>Surveys</a:t>
            </a:r>
          </a:p>
          <a:p>
            <a:r>
              <a:rPr lang="en-GB" sz="2800" dirty="0" smtClean="0"/>
              <a:t>% of locals who work in area/industry</a:t>
            </a:r>
          </a:p>
          <a:p>
            <a:r>
              <a:rPr lang="en-GB" sz="2800" dirty="0" smtClean="0"/>
              <a:t>Differences in age distributions</a:t>
            </a:r>
          </a:p>
          <a:p>
            <a:r>
              <a:rPr lang="en-GB" sz="2800" dirty="0" smtClean="0"/>
              <a:t>Social composition of locals v visitors</a:t>
            </a:r>
          </a:p>
          <a:p>
            <a:endParaRPr lang="en-GB" sz="2800" dirty="0"/>
          </a:p>
          <a:p>
            <a:r>
              <a:rPr lang="en-GB" sz="2800" dirty="0" smtClean="0"/>
              <a:t>Case of </a:t>
            </a:r>
            <a:r>
              <a:rPr lang="en-GB" sz="2800" dirty="0" err="1" smtClean="0"/>
              <a:t>Fistral</a:t>
            </a:r>
            <a:r>
              <a:rPr lang="en-GB" sz="2800" dirty="0" smtClean="0"/>
              <a:t> Beach Cornwall.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826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(tourism) concepts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Cultural authenticity</a:t>
            </a:r>
          </a:p>
          <a:p>
            <a:pPr lvl="1"/>
            <a:r>
              <a:rPr lang="en-GB" dirty="0" smtClean="0"/>
              <a:t>Tourism corrupts and cheapens cultures, habits and customs diluted and trivialised to meet stereotypical expectations OR it saves and stimulates the culture &amp; language</a:t>
            </a:r>
          </a:p>
          <a:p>
            <a:r>
              <a:rPr lang="en-GB" dirty="0" smtClean="0"/>
              <a:t>Demonstration effect</a:t>
            </a:r>
          </a:p>
          <a:p>
            <a:pPr lvl="1"/>
            <a:r>
              <a:rPr lang="en-GB" dirty="0" smtClean="0"/>
              <a:t>Behaviour of non-resident groups/tourists creates frustrations, anger or raises expectations</a:t>
            </a:r>
          </a:p>
          <a:p>
            <a:r>
              <a:rPr lang="en-GB" dirty="0" smtClean="0"/>
              <a:t>Culture clash</a:t>
            </a:r>
          </a:p>
          <a:p>
            <a:pPr lvl="1"/>
            <a:r>
              <a:rPr lang="en-GB" dirty="0" smtClean="0"/>
              <a:t>Bigger the differences culturally, the bigger the clash and source for tensions</a:t>
            </a:r>
          </a:p>
          <a:p>
            <a:r>
              <a:rPr lang="en-GB" dirty="0" smtClean="0"/>
              <a:t>Transformation of values</a:t>
            </a:r>
          </a:p>
          <a:p>
            <a:pPr lvl="1"/>
            <a:r>
              <a:rPr lang="en-GB" dirty="0" smtClean="0"/>
              <a:t>Demonstration effect (local people adjust behaviour, aspire or feel frustrated by tourists and the inability of their own systems to deliver). Political (e.g. freedoms), social (cultural drift), moral (crime), religious (</a:t>
            </a:r>
            <a:r>
              <a:rPr lang="en-GB" dirty="0" err="1" smtClean="0"/>
              <a:t>e.g</a:t>
            </a:r>
            <a:r>
              <a:rPr lang="en-GB" dirty="0" smtClean="0"/>
              <a:t> dress codes</a:t>
            </a:r>
            <a:r>
              <a:rPr lang="en-GB" dirty="0"/>
              <a:t>)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74670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Put together 10 questions to gain qualitative responses on social impacts for an event/festival of your choice.</a:t>
            </a:r>
          </a:p>
          <a:p>
            <a:endParaRPr lang="en-GB" sz="3600" dirty="0"/>
          </a:p>
          <a:p>
            <a:r>
              <a:rPr lang="en-GB" sz="3600" dirty="0" smtClean="0"/>
              <a:t>Feedback to the group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9577668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effects social impacts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Type of tourist/visitor (culture clash)</a:t>
            </a:r>
          </a:p>
          <a:p>
            <a:r>
              <a:rPr lang="en-GB" sz="2800" dirty="0" smtClean="0"/>
              <a:t>Duration</a:t>
            </a:r>
          </a:p>
          <a:p>
            <a:r>
              <a:rPr lang="en-GB" sz="2800" dirty="0" smtClean="0"/>
              <a:t>Scale of disruptions pre, during and post event.</a:t>
            </a:r>
          </a:p>
          <a:p>
            <a:r>
              <a:rPr lang="en-GB" sz="2800" dirty="0" smtClean="0"/>
              <a:t>Degree of development (e.g. poor peasant community v rich westerners)</a:t>
            </a:r>
          </a:p>
          <a:p>
            <a:endParaRPr lang="en-GB" sz="2800" dirty="0"/>
          </a:p>
          <a:p>
            <a:r>
              <a:rPr lang="en-GB" sz="2800" dirty="0" smtClean="0"/>
              <a:t>Consider mega events in South Africa and Brazil</a:t>
            </a:r>
          </a:p>
        </p:txBody>
      </p:sp>
    </p:spTree>
    <p:extLst>
      <p:ext uri="{BB962C8B-B14F-4D97-AF65-F5344CB8AC3E}">
        <p14:creationId xmlns:p14="http://schemas.microsoft.com/office/powerpoint/2010/main" val="1491828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 smtClean="0"/>
              <a:t>Bull </a:t>
            </a:r>
            <a:r>
              <a:rPr lang="en-GB" sz="2400" i="1" dirty="0" smtClean="0"/>
              <a:t>et al (2007 p. 236) </a:t>
            </a:r>
            <a:r>
              <a:rPr lang="en-GB" sz="2400" dirty="0" smtClean="0"/>
              <a:t>notes how previous events can create negative perceptions from the outset which organising bodies need to manage. P.R has to be in place and managed from the beginning.</a:t>
            </a:r>
          </a:p>
          <a:p>
            <a:r>
              <a:rPr lang="en-GB" sz="2400" dirty="0" smtClean="0"/>
              <a:t>Help create a sense of attachment-promote and train volunteers</a:t>
            </a:r>
          </a:p>
          <a:p>
            <a:r>
              <a:rPr lang="en-GB" sz="2400" dirty="0" smtClean="0"/>
              <a:t>Ownership of projects</a:t>
            </a:r>
          </a:p>
          <a:p>
            <a:r>
              <a:rPr lang="en-GB" sz="2400" dirty="0"/>
              <a:t>How </a:t>
            </a:r>
            <a:r>
              <a:rPr lang="en-GB" sz="2400" dirty="0" smtClean="0"/>
              <a:t>Can Events Help </a:t>
            </a:r>
            <a:r>
              <a:rPr lang="en-GB" sz="2400" dirty="0"/>
              <a:t>Strengthen Social Capital</a:t>
            </a:r>
            <a:r>
              <a:rPr lang="en-GB" sz="2400" dirty="0" smtClean="0"/>
              <a:t>?</a:t>
            </a:r>
          </a:p>
          <a:p>
            <a:pPr lvl="1"/>
            <a:r>
              <a:rPr lang="en-GB" sz="2400" dirty="0"/>
              <a:t>Young people joining </a:t>
            </a:r>
            <a:r>
              <a:rPr lang="en-GB" sz="2400" dirty="0" smtClean="0"/>
              <a:t>clubs</a:t>
            </a:r>
            <a:endParaRPr lang="en-GB" sz="2400" dirty="0"/>
          </a:p>
          <a:p>
            <a:pPr lvl="1"/>
            <a:r>
              <a:rPr lang="en-GB" sz="2400" dirty="0"/>
              <a:t>Adults volunteering (note the idea of the Big Society Idea)</a:t>
            </a:r>
          </a:p>
          <a:p>
            <a:pPr lvl="1"/>
            <a:r>
              <a:rPr lang="en-GB" sz="2400" dirty="0"/>
              <a:t>Strengthening of personal relationships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5259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Social impacts can be more difficult to measure</a:t>
            </a:r>
          </a:p>
          <a:p>
            <a:r>
              <a:rPr lang="en-GB" sz="3200" dirty="0" smtClean="0"/>
              <a:t>At the most the basic level it can relate to satisfaction surveys.</a:t>
            </a:r>
          </a:p>
          <a:p>
            <a:r>
              <a:rPr lang="en-GB" sz="3200" dirty="0" smtClean="0"/>
              <a:t>It can be more complex, particularly when one examines the ambitious social objectives sometimes stated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83788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Coffee break Task – Social Capital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Read the introduction to the article by </a:t>
            </a:r>
            <a:r>
              <a:rPr lang="en-GB" dirty="0" err="1" smtClean="0"/>
              <a:t>Misener</a:t>
            </a:r>
            <a:r>
              <a:rPr lang="en-GB" dirty="0" smtClean="0"/>
              <a:t> and Mason (</a:t>
            </a:r>
            <a:r>
              <a:rPr lang="en-GB" dirty="0" smtClean="0"/>
              <a:t>2009)</a:t>
            </a:r>
            <a:endParaRPr lang="en-GB" dirty="0" smtClean="0"/>
          </a:p>
          <a:p>
            <a:r>
              <a:rPr lang="en-GB" dirty="0" smtClean="0"/>
              <a:t>How can you define Social Capital?</a:t>
            </a:r>
          </a:p>
          <a:p>
            <a:r>
              <a:rPr lang="en-GB" dirty="0" smtClean="0"/>
              <a:t>What is the framework on which the study is based?</a:t>
            </a:r>
          </a:p>
          <a:p>
            <a:r>
              <a:rPr lang="en-GB" dirty="0" smtClean="0"/>
              <a:t>How can you apply this to a festival?</a:t>
            </a:r>
          </a:p>
          <a:p>
            <a:r>
              <a:rPr lang="en-GB" dirty="0"/>
              <a:t>Consider </a:t>
            </a:r>
            <a:r>
              <a:rPr lang="en-GB" dirty="0" smtClean="0"/>
              <a:t>a local festival you know of. </a:t>
            </a:r>
            <a:r>
              <a:rPr lang="en-GB" dirty="0"/>
              <a:t>How could they turn good intentions for community involvement into a more strategic approach </a:t>
            </a:r>
            <a:r>
              <a:rPr lang="en-GB" dirty="0" smtClean="0"/>
              <a:t>to social capital?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Tip – </a:t>
            </a:r>
            <a:r>
              <a:rPr lang="en-GB" dirty="0" err="1" smtClean="0"/>
              <a:t>Misener</a:t>
            </a:r>
            <a:r>
              <a:rPr lang="en-GB" dirty="0" smtClean="0"/>
              <a:t> and Mason have written many useful articles in this area. </a:t>
            </a:r>
          </a:p>
          <a:p>
            <a:r>
              <a:rPr lang="en-GB" dirty="0" smtClean="0"/>
              <a:t>N.B. Find the remainder of the article and read.</a:t>
            </a:r>
            <a:endParaRPr lang="en-GB" dirty="0"/>
          </a:p>
          <a:p>
            <a:endParaRPr lang="en-GB" dirty="0"/>
          </a:p>
        </p:txBody>
      </p:sp>
      <p:pic>
        <p:nvPicPr>
          <p:cNvPr id="1026" name="Picture 2" descr="C:\Users\bus-sw2\AppData\Local\Microsoft\Windows\Temporary Internet Files\Content.IE5\5LS0LQCI\Boston + NY 2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836712"/>
            <a:ext cx="288032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48813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</a:t>
            </a:r>
            <a:r>
              <a:rPr lang="en-GB" dirty="0" err="1" smtClean="0"/>
              <a:t>contiinued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 smtClean="0"/>
              <a:t>In small groups, you will be asked to discuss the journal reading to address the following questions… </a:t>
            </a:r>
          </a:p>
          <a:p>
            <a:pPr lvl="1"/>
            <a:r>
              <a:rPr lang="en-GB" sz="2400" dirty="0" smtClean="0"/>
              <a:t>Why is measurement of social impact necessary?</a:t>
            </a:r>
          </a:p>
          <a:p>
            <a:pPr lvl="1"/>
            <a:r>
              <a:rPr lang="en-GB" sz="2400" dirty="0" smtClean="0"/>
              <a:t>How are social impacts defined here?</a:t>
            </a:r>
          </a:p>
          <a:p>
            <a:pPr lvl="1"/>
            <a:r>
              <a:rPr lang="en-GB" sz="2400" dirty="0" smtClean="0"/>
              <a:t>Explain the social impact evaluation framework</a:t>
            </a:r>
          </a:p>
          <a:p>
            <a:pPr lvl="1"/>
            <a:r>
              <a:rPr lang="en-GB" sz="2400" dirty="0" smtClean="0"/>
              <a:t>Analyse this against an event you know</a:t>
            </a:r>
          </a:p>
          <a:p>
            <a:endParaRPr lang="en-GB" sz="2400" dirty="0" smtClean="0"/>
          </a:p>
          <a:p>
            <a:r>
              <a:rPr lang="en-GB" sz="2400" dirty="0" smtClean="0"/>
              <a:t>You will then be asked to disseminate your findings to others in the seminar group.</a:t>
            </a:r>
            <a:endParaRPr lang="en-GB" sz="2400" dirty="0"/>
          </a:p>
          <a:p>
            <a:endParaRPr lang="en-GB" sz="2400" dirty="0" smtClean="0"/>
          </a:p>
          <a:p>
            <a:r>
              <a:rPr lang="en-GB" sz="2400" dirty="0" smtClean="0"/>
              <a:t>Please also bring TWO other article titles in the area of social impacts and write the references in Harvard style.</a:t>
            </a:r>
          </a:p>
          <a:p>
            <a:pPr marL="1143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7845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 err="1"/>
              <a:t>Barget</a:t>
            </a:r>
            <a:r>
              <a:rPr lang="en-GB" sz="2000" dirty="0"/>
              <a:t>, E, &amp; </a:t>
            </a:r>
            <a:r>
              <a:rPr lang="en-GB" sz="2000" dirty="0" err="1"/>
              <a:t>Gouguet</a:t>
            </a:r>
            <a:r>
              <a:rPr lang="en-GB" sz="2000" dirty="0"/>
              <a:t>, J (2010), 'Hosting Mega-Sporting Events: Which Decision-Making Rule?', </a:t>
            </a:r>
            <a:r>
              <a:rPr lang="en-GB" sz="2000" i="1" dirty="0"/>
              <a:t>International Journal of Sport Finance</a:t>
            </a:r>
            <a:r>
              <a:rPr lang="en-GB" sz="2000" dirty="0"/>
              <a:t>, 5, 2, pp. </a:t>
            </a:r>
            <a:r>
              <a:rPr lang="en-GB" sz="2000" dirty="0" smtClean="0"/>
              <a:t>141-162</a:t>
            </a:r>
            <a:endParaRPr lang="en-GB" sz="2000" dirty="0"/>
          </a:p>
          <a:p>
            <a:r>
              <a:rPr lang="en-GB" sz="2000" dirty="0" err="1" smtClean="0"/>
              <a:t>Balduck</a:t>
            </a:r>
            <a:r>
              <a:rPr lang="en-GB" sz="2000" dirty="0"/>
              <a:t>, A, </a:t>
            </a:r>
            <a:r>
              <a:rPr lang="en-GB" sz="2000" dirty="0" err="1"/>
              <a:t>Maes</a:t>
            </a:r>
            <a:r>
              <a:rPr lang="en-GB" sz="2000" dirty="0"/>
              <a:t>, M, &amp; </a:t>
            </a:r>
            <a:r>
              <a:rPr lang="en-GB" sz="2000" dirty="0" err="1"/>
              <a:t>Buelens</a:t>
            </a:r>
            <a:r>
              <a:rPr lang="en-GB" sz="2000" dirty="0"/>
              <a:t>, M (2011), 'The Social Impact of the Tour de France: Comparisons of Residents' Pre- and Post-event Perceptions', </a:t>
            </a:r>
            <a:r>
              <a:rPr lang="en-GB" sz="2000" i="1" dirty="0"/>
              <a:t>European Sport Management Quarterly</a:t>
            </a:r>
            <a:r>
              <a:rPr lang="en-GB" sz="2000" dirty="0"/>
              <a:t>, 11, 2, pp. </a:t>
            </a:r>
            <a:r>
              <a:rPr lang="en-GB" sz="2000" dirty="0" smtClean="0"/>
              <a:t>91-113</a:t>
            </a:r>
          </a:p>
          <a:p>
            <a:r>
              <a:rPr lang="en-GB" sz="2000" dirty="0" smtClean="0"/>
              <a:t>Bull</a:t>
            </a:r>
            <a:r>
              <a:rPr lang="en-GB" sz="2000" dirty="0"/>
              <a:t>, C, &amp; Lovell, J </a:t>
            </a:r>
            <a:r>
              <a:rPr lang="en-GB" sz="2000" dirty="0" smtClean="0"/>
              <a:t>(2007), </a:t>
            </a:r>
            <a:r>
              <a:rPr lang="en-GB" sz="2000" dirty="0"/>
              <a:t>'The Impact of Hosting Major Sporting Events on Local Residents: an Analysis of the Views and Perceptions of Canterbury Residents in Relation to the Tour de France 2007', </a:t>
            </a:r>
            <a:r>
              <a:rPr lang="en-GB" sz="2000" i="1" dirty="0"/>
              <a:t>Journal of Sport &amp; Tourism</a:t>
            </a:r>
            <a:r>
              <a:rPr lang="en-GB" sz="2000" dirty="0"/>
              <a:t>, 12, 3/4, pp. </a:t>
            </a:r>
            <a:r>
              <a:rPr lang="en-GB" sz="2000" dirty="0" smtClean="0"/>
              <a:t>229-248</a:t>
            </a:r>
          </a:p>
          <a:p>
            <a:r>
              <a:rPr lang="en-GB" sz="2000" dirty="0" smtClean="0"/>
              <a:t>Knop, P &amp; </a:t>
            </a:r>
            <a:r>
              <a:rPr lang="en-GB" sz="2000" dirty="0" err="1" smtClean="0"/>
              <a:t>Standeven</a:t>
            </a:r>
            <a:r>
              <a:rPr lang="en-GB" sz="2000" dirty="0" smtClean="0"/>
              <a:t>, J. (1999), Sport Tourism, Champaign Illinois: Human Kinetics.</a:t>
            </a:r>
          </a:p>
          <a:p>
            <a:r>
              <a:rPr lang="en-GB" sz="2000" dirty="0" err="1"/>
              <a:t>Preuss</a:t>
            </a:r>
            <a:r>
              <a:rPr lang="en-GB" sz="2000" dirty="0"/>
              <a:t>, H, &amp; Solberg, H 2006, 'Attracting Major Sporting Events: The Role of Local Residents', </a:t>
            </a:r>
            <a:r>
              <a:rPr lang="en-GB" sz="2000" i="1" dirty="0"/>
              <a:t>European Sport Management Quarterly</a:t>
            </a:r>
            <a:r>
              <a:rPr lang="en-GB" sz="2000" dirty="0"/>
              <a:t>, 6, 4, pp. </a:t>
            </a:r>
            <a:r>
              <a:rPr lang="en-GB" sz="2000" dirty="0" smtClean="0"/>
              <a:t>391-411</a:t>
            </a: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/>
            </a:r>
            <a:br>
              <a:rPr lang="en-GB" sz="2000" dirty="0"/>
            </a:b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12420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2345</TotalTime>
  <Words>1539</Words>
  <Application>Microsoft Office PowerPoint</Application>
  <PresentationFormat>On-screen Show (4:3)</PresentationFormat>
  <Paragraphs>170</Paragraphs>
  <Slides>19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Cambria</vt:lpstr>
      <vt:lpstr>Adjacency</vt:lpstr>
      <vt:lpstr> Strategic Events Management</vt:lpstr>
      <vt:lpstr>Recap </vt:lpstr>
      <vt:lpstr>Task</vt:lpstr>
      <vt:lpstr>Social Impact Analysis Eventimpacts.com</vt:lpstr>
      <vt:lpstr>Social Benefits</vt:lpstr>
      <vt:lpstr>Task - for any major event, consider…</vt:lpstr>
      <vt:lpstr>Social Impact Analysis Barget et al (2010)</vt:lpstr>
      <vt:lpstr>Why conduct social impact analysis</vt:lpstr>
      <vt:lpstr>Factors that affect social impacts</vt:lpstr>
      <vt:lpstr>Examples of impacts</vt:lpstr>
      <vt:lpstr>Measures to establish social impacts</vt:lpstr>
      <vt:lpstr>Useful (tourism) concepts</vt:lpstr>
      <vt:lpstr>Task</vt:lpstr>
      <vt:lpstr>What effects social impacts</vt:lpstr>
      <vt:lpstr>Strategies</vt:lpstr>
      <vt:lpstr>Conclusion</vt:lpstr>
      <vt:lpstr>Coffee break Task – Social Capital</vt:lpstr>
      <vt:lpstr>Task contiinued</vt:lpstr>
      <vt:lpstr>References</vt:lpstr>
    </vt:vector>
  </TitlesOfParts>
  <Company>University of Worcester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SPRT 3020</dc:title>
  <dc:creator>Mark Piekarz</dc:creator>
  <cp:lastModifiedBy>Suzanne Wells</cp:lastModifiedBy>
  <cp:revision>82</cp:revision>
  <dcterms:created xsi:type="dcterms:W3CDTF">2011-01-31T13:31:54Z</dcterms:created>
  <dcterms:modified xsi:type="dcterms:W3CDTF">2019-10-20T20:49:55Z</dcterms:modified>
</cp:coreProperties>
</file>