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49"/>
  </p:notesMasterIdLst>
  <p:sldIdLst>
    <p:sldId id="719" r:id="rId6"/>
    <p:sldId id="301" r:id="rId7"/>
    <p:sldId id="302" r:id="rId8"/>
    <p:sldId id="832" r:id="rId9"/>
    <p:sldId id="740" r:id="rId10"/>
    <p:sldId id="783" r:id="rId11"/>
    <p:sldId id="814" r:id="rId12"/>
    <p:sldId id="815" r:id="rId13"/>
    <p:sldId id="786" r:id="rId14"/>
    <p:sldId id="813" r:id="rId15"/>
    <p:sldId id="805" r:id="rId16"/>
    <p:sldId id="787" r:id="rId17"/>
    <p:sldId id="816" r:id="rId18"/>
    <p:sldId id="817" r:id="rId19"/>
    <p:sldId id="807" r:id="rId20"/>
    <p:sldId id="820" r:id="rId21"/>
    <p:sldId id="819" r:id="rId22"/>
    <p:sldId id="789" r:id="rId23"/>
    <p:sldId id="790" r:id="rId24"/>
    <p:sldId id="821" r:id="rId25"/>
    <p:sldId id="822" r:id="rId26"/>
    <p:sldId id="830" r:id="rId27"/>
    <p:sldId id="791" r:id="rId28"/>
    <p:sldId id="823" r:id="rId29"/>
    <p:sldId id="829" r:id="rId30"/>
    <p:sldId id="792" r:id="rId31"/>
    <p:sldId id="824" r:id="rId32"/>
    <p:sldId id="828" r:id="rId33"/>
    <p:sldId id="794" r:id="rId34"/>
    <p:sldId id="827" r:id="rId35"/>
    <p:sldId id="795" r:id="rId36"/>
    <p:sldId id="796" r:id="rId37"/>
    <p:sldId id="797" r:id="rId38"/>
    <p:sldId id="831" r:id="rId39"/>
    <p:sldId id="809" r:id="rId40"/>
    <p:sldId id="798" r:id="rId41"/>
    <p:sldId id="799" r:id="rId42"/>
    <p:sldId id="800" r:id="rId43"/>
    <p:sldId id="801" r:id="rId44"/>
    <p:sldId id="812" r:id="rId45"/>
    <p:sldId id="811" r:id="rId46"/>
    <p:sldId id="802" r:id="rId47"/>
    <p:sldId id="72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A9F4F7-9614-458E-9732-9F6E2262EC8D}" v="124" dt="2024-07-08T13:11:54.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89144" autoAdjust="0"/>
  </p:normalViewPr>
  <p:slideViewPr>
    <p:cSldViewPr snapToGrid="0">
      <p:cViewPr varScale="1">
        <p:scale>
          <a:sx n="84" d="100"/>
          <a:sy n="84" d="100"/>
        </p:scale>
        <p:origin x="208" y="43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78335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74294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1682192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966972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819924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451092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4219718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557864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1018913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3367133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284082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2474013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2289566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93761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20940561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3966648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4249521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756523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830022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201933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95358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18777350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42350451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1566656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585253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27638431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0046245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7993838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18484980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22395158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33385849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14279332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37112561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4393641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35466684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41595473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2084983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HTTP (Hypertext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HTTPS (HTTP Secure)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FTP (File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SMTP (Simple Mail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DNS (Domain Name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DHCP (Dynamic Host Configuration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Telnet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SSH (Secure Shell)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SIP (Session Initiation Protocol)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42</a:t>
            </a:fld>
            <a:endParaRPr lang="en-US" dirty="0"/>
          </a:p>
        </p:txBody>
      </p:sp>
    </p:spTree>
    <p:extLst>
      <p:ext uri="{BB962C8B-B14F-4D97-AF65-F5344CB8AC3E}">
        <p14:creationId xmlns:p14="http://schemas.microsoft.com/office/powerpoint/2010/main" val="37124509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43</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23/11/2024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3.xml"/><Relationship Id="rId1" Type="http://schemas.openxmlformats.org/officeDocument/2006/relationships/video" Target="https://www.youtube.com/embed/Ilk7UXzV_Qc?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624875" cy="5230549"/>
          </a:xfrm>
        </p:spPr>
        <p:txBody>
          <a:bodyPr>
            <a:normAutofit/>
          </a:bodyPr>
          <a:lstStyle/>
          <a:p>
            <a:pPr marL="446088" indent="-357188"/>
            <a:r>
              <a:rPr lang="en-GB" sz="3200" b="1" dirty="0">
                <a:cs typeface="Times New Roman" panose="02020603050405020304" pitchFamily="18" charset="0"/>
              </a:rPr>
              <a:t>OSI Reference model</a:t>
            </a:r>
          </a:p>
          <a:p>
            <a:pPr marL="446088" indent="-357188"/>
            <a:r>
              <a:rPr lang="en-GB" sz="3200" b="1" dirty="0">
                <a:cs typeface="Times New Roman" panose="02020603050405020304" pitchFamily="18" charset="0"/>
              </a:rPr>
              <a:t>TCP/ IP Reference Model</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endParaRPr lang="en-IN" sz="3200" dirty="0"/>
          </a:p>
          <a:p>
            <a:r>
              <a:rPr lang="en-IN" sz="3200" dirty="0"/>
              <a:t>List the layers of OSI Model</a:t>
            </a:r>
          </a:p>
          <a:p>
            <a:r>
              <a:rPr lang="en-IN" sz="3200" dirty="0"/>
              <a:t>Describe the functions of OSI and TCP/IP Reference Model.</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FFDBFB-9A90-592B-B0E6-1CEC89D8C75B}"/>
              </a:ext>
            </a:extLst>
          </p:cNvPr>
          <p:cNvSpPr>
            <a:spLocks noGrp="1"/>
          </p:cNvSpPr>
          <p:nvPr>
            <p:ph idx="1"/>
          </p:nvPr>
        </p:nvSpPr>
        <p:spPr>
          <a:xfrm>
            <a:off x="609600" y="1356361"/>
            <a:ext cx="10972800" cy="3917032"/>
          </a:xfrm>
        </p:spPr>
        <p:txBody>
          <a:bodyPr>
            <a:normAutofit/>
          </a:bodyPr>
          <a:lstStyle/>
          <a:p>
            <a:r>
              <a:rPr lang="en-GB" sz="3200" b="1" dirty="0"/>
              <a:t>What is the </a:t>
            </a:r>
            <a:r>
              <a:rPr lang="en-GB" sz="3200" b="1" dirty="0">
                <a:cs typeface="Times New Roman" panose="02020603050405020304" pitchFamily="18" charset="0"/>
              </a:rPr>
              <a:t>OSI Reference model? </a:t>
            </a:r>
          </a:p>
        </p:txBody>
      </p:sp>
      <p:sp>
        <p:nvSpPr>
          <p:cNvPr id="4" name="Footer Placeholder 3">
            <a:extLst>
              <a:ext uri="{FF2B5EF4-FFF2-40B4-BE49-F238E27FC236}">
                <a16:creationId xmlns:a16="http://schemas.microsoft.com/office/drawing/2014/main" id="{B5A37828-9D94-F72F-6D82-C1726C2E0DC4}"/>
              </a:ext>
            </a:extLst>
          </p:cNvPr>
          <p:cNvSpPr>
            <a:spLocks noGrp="1"/>
          </p:cNvSpPr>
          <p:nvPr>
            <p:ph type="ftr" sz="quarter" idx="11"/>
          </p:nvPr>
        </p:nvSpPr>
        <p:spPr/>
        <p:txBody>
          <a:bodyPr/>
          <a:lstStyle/>
          <a:p>
            <a:r>
              <a:rPr lang="en-GB"/>
              <a:t>Computer Systems Fundamentals </a:t>
            </a:r>
            <a:endParaRPr lang="en-GB" dirty="0"/>
          </a:p>
        </p:txBody>
      </p:sp>
      <p:sp>
        <p:nvSpPr>
          <p:cNvPr id="5" name="Slide Number Placeholder 4">
            <a:extLst>
              <a:ext uri="{FF2B5EF4-FFF2-40B4-BE49-F238E27FC236}">
                <a16:creationId xmlns:a16="http://schemas.microsoft.com/office/drawing/2014/main" id="{C4CA0F8D-43A1-C8B9-173D-4E3228EEFAF3}"/>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6" name="Online Media 5" descr="What is OSI Model?">
            <a:hlinkClick r:id="" action="ppaction://media"/>
            <a:extLst>
              <a:ext uri="{FF2B5EF4-FFF2-40B4-BE49-F238E27FC236}">
                <a16:creationId xmlns:a16="http://schemas.microsoft.com/office/drawing/2014/main" id="{CCDA43DE-F60D-2DBB-7742-4ABD1D26B138}"/>
              </a:ext>
            </a:extLst>
          </p:cNvPr>
          <p:cNvPicPr>
            <a:picLocks noRot="1" noChangeAspect="1"/>
          </p:cNvPicPr>
          <p:nvPr>
            <a:videoFile r:link="rId1"/>
          </p:nvPr>
        </p:nvPicPr>
        <p:blipFill>
          <a:blip r:embed="rId3"/>
          <a:stretch>
            <a:fillRect/>
          </a:stretch>
        </p:blipFill>
        <p:spPr>
          <a:xfrm>
            <a:off x="2518511" y="2160118"/>
            <a:ext cx="7154978" cy="4042562"/>
          </a:xfrm>
          <a:prstGeom prst="rect">
            <a:avLst/>
          </a:prstGeom>
        </p:spPr>
      </p:pic>
    </p:spTree>
    <p:extLst>
      <p:ext uri="{BB962C8B-B14F-4D97-AF65-F5344CB8AC3E}">
        <p14:creationId xmlns:p14="http://schemas.microsoft.com/office/powerpoint/2010/main" val="3538040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49432" y="1474516"/>
            <a:ext cx="10505209" cy="5044170"/>
          </a:xfrm>
        </p:spPr>
        <p:txBody>
          <a:bodyPr>
            <a:normAutofit/>
          </a:bodyPr>
          <a:lstStyle/>
          <a:p>
            <a:pPr fontAlgn="base"/>
            <a:r>
              <a:rPr lang="en-GB" sz="3200" dirty="0"/>
              <a:t>This model is based on a proposal developed by the </a:t>
            </a:r>
            <a:r>
              <a:rPr lang="en-GB" sz="3200" b="1" dirty="0"/>
              <a:t>International Standards Organisation (ISO) </a:t>
            </a:r>
            <a:r>
              <a:rPr lang="en-GB" sz="3200" dirty="0"/>
              <a:t>as a first step toward </a:t>
            </a:r>
            <a:r>
              <a:rPr lang="en-GB" sz="3200" b="1" dirty="0"/>
              <a:t>International standardisation of the Communication protocols.</a:t>
            </a:r>
          </a:p>
          <a:p>
            <a:pPr fontAlgn="base"/>
            <a:r>
              <a:rPr lang="en-GB" sz="3200" dirty="0"/>
              <a:t>The model is called the </a:t>
            </a:r>
            <a:r>
              <a:rPr lang="en-GB" sz="3200" b="1" dirty="0"/>
              <a:t>ISO-OSI (Open Systems Interconnection</a:t>
            </a:r>
            <a:r>
              <a:rPr lang="en-GB" sz="3200" dirty="0"/>
              <a:t>) </a:t>
            </a:r>
            <a:r>
              <a:rPr lang="en-GB" sz="3200" b="1" dirty="0"/>
              <a:t>Reference Model, </a:t>
            </a:r>
            <a:r>
              <a:rPr lang="en-GB" sz="3200" dirty="0"/>
              <a:t>because it deals with </a:t>
            </a:r>
            <a:r>
              <a:rPr lang="en-GB" sz="3200" b="1" dirty="0"/>
              <a:t>systems that are open for communication with other systems.</a:t>
            </a:r>
          </a:p>
          <a:p>
            <a:pPr fontAlgn="base"/>
            <a:r>
              <a:rPr lang="en-GB" sz="3200" dirty="0"/>
              <a:t>The OSI model has </a:t>
            </a:r>
            <a:r>
              <a:rPr lang="en-GB" sz="3200" b="1" dirty="0"/>
              <a:t>seven layers</a:t>
            </a:r>
            <a:r>
              <a:rPr lang="en-GB" sz="3200"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59402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288473"/>
            <a:ext cx="11097544" cy="5230213"/>
          </a:xfrm>
        </p:spPr>
        <p:txBody>
          <a:bodyPr>
            <a:normAutofit/>
          </a:bodyPr>
          <a:lstStyle/>
          <a:p>
            <a:pPr marL="0" indent="0" fontAlgn="base">
              <a:buNone/>
            </a:pPr>
            <a:r>
              <a:rPr lang="en-GB" dirty="0"/>
              <a:t>The </a:t>
            </a:r>
            <a:r>
              <a:rPr lang="en-GB" b="1" dirty="0"/>
              <a:t>principles </a:t>
            </a:r>
            <a:r>
              <a:rPr lang="en-GB" dirty="0"/>
              <a:t>that were applied to arrive at the </a:t>
            </a:r>
            <a:r>
              <a:rPr lang="en-GB" b="1" dirty="0"/>
              <a:t>seven layers </a:t>
            </a:r>
            <a:r>
              <a:rPr lang="en-GB" dirty="0"/>
              <a:t>can be briefly summarised as follows: </a:t>
            </a:r>
          </a:p>
          <a:p>
            <a:pPr fontAlgn="base">
              <a:buFont typeface="+mj-lt"/>
              <a:buAutoNum type="arabicPeriod"/>
            </a:pPr>
            <a:r>
              <a:rPr lang="en-GB" dirty="0"/>
              <a:t>A layer should be created where a </a:t>
            </a:r>
            <a:r>
              <a:rPr lang="en-GB" b="1" dirty="0"/>
              <a:t>different abstraction is needed</a:t>
            </a:r>
            <a:r>
              <a:rPr lang="en-GB" dirty="0"/>
              <a:t>. </a:t>
            </a:r>
          </a:p>
          <a:p>
            <a:pPr fontAlgn="base">
              <a:buFont typeface="+mj-lt"/>
              <a:buAutoNum type="arabicPeriod"/>
            </a:pPr>
            <a:r>
              <a:rPr lang="en-GB" dirty="0"/>
              <a:t>Each layer should perform a </a:t>
            </a:r>
            <a:r>
              <a:rPr lang="en-GB" b="1" dirty="0"/>
              <a:t>well-defined function</a:t>
            </a:r>
            <a:r>
              <a:rPr lang="en-GB" dirty="0"/>
              <a:t>. </a:t>
            </a:r>
          </a:p>
          <a:p>
            <a:pPr fontAlgn="base">
              <a:buFont typeface="+mj-lt"/>
              <a:buAutoNum type="arabicPeriod"/>
            </a:pPr>
            <a:r>
              <a:rPr lang="en-GB" dirty="0"/>
              <a:t>The function of each layer should be chosen toward </a:t>
            </a:r>
            <a:r>
              <a:rPr lang="en-GB" b="1" dirty="0"/>
              <a:t>defining internationally standardised protocols.</a:t>
            </a:r>
          </a:p>
          <a:p>
            <a:pPr fontAlgn="base">
              <a:buFont typeface="+mj-lt"/>
              <a:buAutoNum type="arabicPeriod"/>
            </a:pPr>
            <a:r>
              <a:rPr lang="en-GB" dirty="0"/>
              <a:t>The </a:t>
            </a:r>
            <a:r>
              <a:rPr lang="en-GB" b="1" dirty="0"/>
              <a:t>layer boundaries </a:t>
            </a:r>
            <a:r>
              <a:rPr lang="en-GB" dirty="0"/>
              <a:t>should be chosen to </a:t>
            </a:r>
            <a:r>
              <a:rPr lang="en-GB" b="1" dirty="0"/>
              <a:t>minimise the information flow across the interfaces. </a:t>
            </a:r>
          </a:p>
          <a:p>
            <a:pPr fontAlgn="base">
              <a:buFont typeface="+mj-lt"/>
              <a:buAutoNum type="arabicPeriod"/>
            </a:pPr>
            <a:r>
              <a:rPr lang="en-GB" dirty="0"/>
              <a:t>The </a:t>
            </a:r>
            <a:r>
              <a:rPr lang="en-GB" b="1" dirty="0"/>
              <a:t>number of layers </a:t>
            </a:r>
            <a:r>
              <a:rPr lang="en-GB" dirty="0"/>
              <a:t>should be </a:t>
            </a:r>
            <a:r>
              <a:rPr lang="en-GB" b="1" dirty="0"/>
              <a:t>large enough </a:t>
            </a:r>
            <a:r>
              <a:rPr lang="en-GB" dirty="0"/>
              <a:t>that </a:t>
            </a:r>
            <a:r>
              <a:rPr lang="en-GB" b="1" dirty="0"/>
              <a:t>distinct functions need not be thrown together in the same layer </a:t>
            </a:r>
            <a:r>
              <a:rPr lang="en-GB" dirty="0"/>
              <a:t>out of necessity and small enough that the </a:t>
            </a:r>
            <a:r>
              <a:rPr lang="en-GB" b="1" dirty="0"/>
              <a:t>architecture does not become unwieldy</a:t>
            </a:r>
            <a:r>
              <a:rPr lang="en-GB" dirty="0"/>
              <a:t>.</a:t>
            </a: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75466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5" name="Picture 4">
            <a:extLst>
              <a:ext uri="{FF2B5EF4-FFF2-40B4-BE49-F238E27FC236}">
                <a16:creationId xmlns:a16="http://schemas.microsoft.com/office/drawing/2014/main" id="{C221BD2B-38C5-29B7-7F91-1A9F263BD7A9}"/>
              </a:ext>
            </a:extLst>
          </p:cNvPr>
          <p:cNvPicPr>
            <a:picLocks noChangeAspect="1"/>
          </p:cNvPicPr>
          <p:nvPr/>
        </p:nvPicPr>
        <p:blipFill>
          <a:blip r:embed="rId3"/>
          <a:stretch>
            <a:fillRect/>
          </a:stretch>
        </p:blipFill>
        <p:spPr>
          <a:xfrm>
            <a:off x="4805203" y="1226614"/>
            <a:ext cx="2860400" cy="5367497"/>
          </a:xfrm>
          <a:prstGeom prst="rect">
            <a:avLst/>
          </a:prstGeom>
        </p:spPr>
      </p:pic>
    </p:spTree>
    <p:extLst>
      <p:ext uri="{BB962C8B-B14F-4D97-AF65-F5344CB8AC3E}">
        <p14:creationId xmlns:p14="http://schemas.microsoft.com/office/powerpoint/2010/main" val="2229849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4" name="Picture 3" descr="osi_applicationsample.gif">
            <a:extLst>
              <a:ext uri="{FF2B5EF4-FFF2-40B4-BE49-F238E27FC236}">
                <a16:creationId xmlns:a16="http://schemas.microsoft.com/office/drawing/2014/main" id="{8C883707-8441-40BA-417E-3B9AF870A0CA}"/>
              </a:ext>
            </a:extLst>
          </p:cNvPr>
          <p:cNvPicPr>
            <a:picLocks noChangeAspect="1"/>
          </p:cNvPicPr>
          <p:nvPr/>
        </p:nvPicPr>
        <p:blipFill>
          <a:blip r:embed="rId3" cstate="print"/>
          <a:srcRect l="617" t="6940" r="777" b="868"/>
          <a:stretch>
            <a:fillRect/>
          </a:stretch>
        </p:blipFill>
        <p:spPr>
          <a:xfrm>
            <a:off x="2200937" y="1349276"/>
            <a:ext cx="7810500" cy="5394424"/>
          </a:xfrm>
          <a:prstGeom prst="rect">
            <a:avLst/>
          </a:prstGeom>
        </p:spPr>
      </p:pic>
    </p:spTree>
    <p:extLst>
      <p:ext uri="{BB962C8B-B14F-4D97-AF65-F5344CB8AC3E}">
        <p14:creationId xmlns:p14="http://schemas.microsoft.com/office/powerpoint/2010/main" val="150797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1026" name="Picture 2" descr="What is OSI Model | Comprehensive Guide to OSI Model">
            <a:extLst>
              <a:ext uri="{FF2B5EF4-FFF2-40B4-BE49-F238E27FC236}">
                <a16:creationId xmlns:a16="http://schemas.microsoft.com/office/drawing/2014/main" id="{47D30CD8-3C02-B67C-63A8-77DEAAE9F0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1659" y="1474516"/>
            <a:ext cx="7039408" cy="5155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84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5122" name="Picture 2" descr="Data Encapsulation and De-encapsulation Explained">
            <a:extLst>
              <a:ext uri="{FF2B5EF4-FFF2-40B4-BE49-F238E27FC236}">
                <a16:creationId xmlns:a16="http://schemas.microsoft.com/office/drawing/2014/main" id="{06DBBD31-E572-710F-B892-24EF0D329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3482" y="1870300"/>
            <a:ext cx="6629400" cy="4314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599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pic>
        <p:nvPicPr>
          <p:cNvPr id="4" name="Picture 11">
            <a:extLst>
              <a:ext uri="{FF2B5EF4-FFF2-40B4-BE49-F238E27FC236}">
                <a16:creationId xmlns:a16="http://schemas.microsoft.com/office/drawing/2014/main" id="{636EFB3B-CB20-B7BF-5D1F-BD1E4B1D9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3494" y="1175945"/>
            <a:ext cx="6535737"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748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628597" y="1329044"/>
            <a:ext cx="11180671" cy="5044170"/>
          </a:xfrm>
        </p:spPr>
        <p:txBody>
          <a:bodyPr>
            <a:normAutofit/>
          </a:bodyPr>
          <a:lstStyle/>
          <a:p>
            <a:pPr marL="0" indent="0" fontAlgn="base">
              <a:buNone/>
            </a:pPr>
            <a:r>
              <a:rPr lang="en-GB" b="1" dirty="0"/>
              <a:t>1. The Physical Layer </a:t>
            </a:r>
          </a:p>
          <a:p>
            <a:pPr fontAlgn="base"/>
            <a:r>
              <a:rPr lang="en-GB" sz="3200" dirty="0"/>
              <a:t>The physical layer is responsible for the </a:t>
            </a:r>
            <a:r>
              <a:rPr lang="en-GB" sz="3200" b="1" dirty="0"/>
              <a:t>transmission of raw bit streams </a:t>
            </a:r>
            <a:r>
              <a:rPr lang="en-GB" sz="3200" dirty="0"/>
              <a:t>over a physical communication channel.</a:t>
            </a:r>
          </a:p>
          <a:p>
            <a:pPr fontAlgn="base"/>
            <a:r>
              <a:rPr lang="en-GB" sz="3200" dirty="0"/>
              <a:t>It converts the </a:t>
            </a:r>
            <a:r>
              <a:rPr lang="en-GB" sz="3200" b="1" dirty="0"/>
              <a:t>digital bits into signals</a:t>
            </a:r>
            <a:r>
              <a:rPr lang="en-GB" sz="3200" dirty="0"/>
              <a:t> that can be transmitted.</a:t>
            </a:r>
            <a:endParaRPr lang="en-GB" sz="3200" b="1" dirty="0"/>
          </a:p>
          <a:p>
            <a:pPr fontAlgn="base"/>
            <a:r>
              <a:rPr lang="en-GB" sz="3200" b="0" i="0" dirty="0">
                <a:solidFill>
                  <a:srgbClr val="0D0D0D"/>
                </a:solidFill>
                <a:effectLst/>
                <a:highlight>
                  <a:srgbClr val="FFFFFF"/>
                </a:highlight>
              </a:rPr>
              <a:t>It defines </a:t>
            </a:r>
            <a:r>
              <a:rPr lang="en-GB" sz="3200" b="1" i="0" dirty="0">
                <a:solidFill>
                  <a:srgbClr val="0D0D0D"/>
                </a:solidFill>
                <a:effectLst/>
                <a:highlight>
                  <a:srgbClr val="FFFFFF"/>
                </a:highlight>
              </a:rPr>
              <a:t>how fast data can move over the network</a:t>
            </a:r>
            <a:r>
              <a:rPr lang="en-GB" sz="3200" dirty="0">
                <a:solidFill>
                  <a:srgbClr val="0D0D0D"/>
                </a:solidFill>
                <a:highlight>
                  <a:srgbClr val="FFFFFF"/>
                </a:highlight>
              </a:rPr>
              <a:t>.</a:t>
            </a:r>
            <a:endParaRPr lang="en-GB" sz="3200" b="0" i="0" dirty="0">
              <a:solidFill>
                <a:srgbClr val="0D0D0D"/>
              </a:solidFill>
              <a:effectLst/>
              <a:highlight>
                <a:srgbClr val="FFFFFF"/>
              </a:highlight>
            </a:endParaRPr>
          </a:p>
          <a:p>
            <a:pPr fontAlgn="base"/>
            <a:r>
              <a:rPr lang="en-GB" sz="3200" b="0" i="0" dirty="0">
                <a:solidFill>
                  <a:srgbClr val="0D0D0D"/>
                </a:solidFill>
                <a:effectLst/>
                <a:highlight>
                  <a:srgbClr val="FFFFFF"/>
                </a:highlight>
              </a:rPr>
              <a:t>when the </a:t>
            </a:r>
            <a:r>
              <a:rPr lang="en-GB" sz="3200" b="1" i="0" dirty="0">
                <a:solidFill>
                  <a:srgbClr val="0D0D0D"/>
                </a:solidFill>
                <a:effectLst/>
                <a:highlight>
                  <a:srgbClr val="FFFFFF"/>
                </a:highlight>
              </a:rPr>
              <a:t>transmitter transmits a bit 1</a:t>
            </a:r>
            <a:r>
              <a:rPr lang="en-GB" sz="3200" b="0" i="0" dirty="0">
                <a:solidFill>
                  <a:srgbClr val="0D0D0D"/>
                </a:solidFill>
                <a:effectLst/>
                <a:highlight>
                  <a:srgbClr val="FFFFFF"/>
                </a:highlight>
              </a:rPr>
              <a:t>, it is reliably received by the receiver as a bit 1, and not as a bit 0. </a:t>
            </a:r>
          </a:p>
          <a:p>
            <a:pPr fontAlgn="base"/>
            <a:endParaRPr lang="en-GB" b="0"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80348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154641" y="1329044"/>
            <a:ext cx="11654627" cy="5044170"/>
          </a:xfrm>
        </p:spPr>
        <p:txBody>
          <a:bodyPr>
            <a:normAutofit/>
          </a:bodyPr>
          <a:lstStyle/>
          <a:p>
            <a:pPr fontAlgn="base"/>
            <a:r>
              <a:rPr lang="en-GB" sz="3200" b="0" i="0" dirty="0">
                <a:solidFill>
                  <a:srgbClr val="0D0D0D"/>
                </a:solidFill>
                <a:effectLst/>
                <a:highlight>
                  <a:srgbClr val="FFFFFF"/>
                </a:highlight>
              </a:rPr>
              <a:t>It deals with and compensate for various types of </a:t>
            </a:r>
            <a:r>
              <a:rPr lang="en-GB" sz="3200" b="1" i="0" dirty="0">
                <a:solidFill>
                  <a:srgbClr val="0D0D0D"/>
                </a:solidFill>
                <a:effectLst/>
                <a:highlight>
                  <a:srgbClr val="FFFFFF"/>
                </a:highlight>
              </a:rPr>
              <a:t>noise, interference,</a:t>
            </a:r>
            <a:r>
              <a:rPr lang="en-GB" sz="3200" b="0" i="0" dirty="0">
                <a:solidFill>
                  <a:srgbClr val="0D0D0D"/>
                </a:solidFill>
                <a:effectLst/>
                <a:highlight>
                  <a:srgbClr val="FFFFFF"/>
                </a:highlight>
              </a:rPr>
              <a:t> and </a:t>
            </a:r>
            <a:r>
              <a:rPr lang="en-GB" sz="3200" b="1" i="0" dirty="0">
                <a:solidFill>
                  <a:srgbClr val="0D0D0D"/>
                </a:solidFill>
                <a:effectLst/>
                <a:highlight>
                  <a:srgbClr val="FFFFFF"/>
                </a:highlight>
              </a:rPr>
              <a:t>signal attenuation.</a:t>
            </a:r>
          </a:p>
          <a:p>
            <a:pPr fontAlgn="base"/>
            <a:r>
              <a:rPr lang="en-GB" sz="3200" b="0" i="0" dirty="0">
                <a:solidFill>
                  <a:srgbClr val="0D0D0D"/>
                </a:solidFill>
                <a:effectLst/>
                <a:highlight>
                  <a:srgbClr val="FFFFFF"/>
                </a:highlight>
              </a:rPr>
              <a:t>Handles some </a:t>
            </a:r>
            <a:r>
              <a:rPr lang="en-GB" sz="3200" b="1" i="0" dirty="0">
                <a:solidFill>
                  <a:srgbClr val="0D0D0D"/>
                </a:solidFill>
                <a:effectLst/>
                <a:highlight>
                  <a:srgbClr val="FFFFFF"/>
                </a:highlight>
              </a:rPr>
              <a:t>basic forms of error detection </a:t>
            </a:r>
            <a:r>
              <a:rPr lang="en-GB" sz="3200" b="0" i="0" dirty="0">
                <a:solidFill>
                  <a:srgbClr val="0D0D0D"/>
                </a:solidFill>
                <a:effectLst/>
                <a:highlight>
                  <a:srgbClr val="FFFFFF"/>
                </a:highlight>
              </a:rPr>
              <a:t>(e.g., parity bits), most error-checking responsibilities lies in the higher layers.</a:t>
            </a:r>
          </a:p>
          <a:p>
            <a:pPr fontAlgn="base"/>
            <a:r>
              <a:rPr lang="en-GB" sz="3200" b="1" i="0" dirty="0">
                <a:solidFill>
                  <a:srgbClr val="0D0D0D"/>
                </a:solidFill>
                <a:effectLst/>
                <a:highlight>
                  <a:srgbClr val="FFFFFF"/>
                </a:highlight>
              </a:rPr>
              <a:t>How data is sent between devices</a:t>
            </a:r>
            <a:r>
              <a:rPr lang="en-GB" sz="3200" b="0" i="0" dirty="0">
                <a:solidFill>
                  <a:srgbClr val="0D0D0D"/>
                </a:solidFill>
                <a:effectLst/>
                <a:highlight>
                  <a:srgbClr val="FFFFFF"/>
                </a:highlight>
              </a:rPr>
              <a:t>—whether it's simplex (one-way), half-duplex (two-way but not simultaneously), or full-duplex (two-way simultaneously).</a:t>
            </a:r>
          </a:p>
          <a:p>
            <a:pPr fontAlgn="base"/>
            <a:endParaRPr lang="en-GB" sz="3200" b="1"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1839724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161365" y="1329044"/>
            <a:ext cx="6306671" cy="5044170"/>
          </a:xfrm>
        </p:spPr>
        <p:txBody>
          <a:bodyPr>
            <a:normAutofit/>
          </a:bodyPr>
          <a:lstStyle/>
          <a:p>
            <a:pPr fontAlgn="base"/>
            <a:r>
              <a:rPr lang="en-GB" sz="3200" b="1" i="0" dirty="0">
                <a:solidFill>
                  <a:srgbClr val="0D0D0D"/>
                </a:solidFill>
                <a:effectLst/>
                <a:highlight>
                  <a:srgbClr val="FFFFFF"/>
                </a:highlight>
              </a:rPr>
              <a:t>Physical and electrical characteristics of the devices and media,</a:t>
            </a:r>
            <a:r>
              <a:rPr lang="en-GB" sz="3200" b="0" i="0" dirty="0">
                <a:solidFill>
                  <a:srgbClr val="0D0D0D"/>
                </a:solidFill>
                <a:effectLst/>
                <a:highlight>
                  <a:srgbClr val="FFFFFF"/>
                </a:highlight>
              </a:rPr>
              <a:t> including </a:t>
            </a:r>
            <a:r>
              <a:rPr lang="en-GB" sz="3200" b="1" i="0" dirty="0">
                <a:solidFill>
                  <a:srgbClr val="0D0D0D"/>
                </a:solidFill>
                <a:effectLst/>
                <a:highlight>
                  <a:srgbClr val="FFFFFF"/>
                </a:highlight>
              </a:rPr>
              <a:t>voltage levels, timing of voltage changes, physical connectors, and other related characteristics </a:t>
            </a:r>
          </a:p>
          <a:p>
            <a:pPr fontAlgn="base"/>
            <a:r>
              <a:rPr lang="en-GB" sz="3200" b="0" i="0" dirty="0">
                <a:solidFill>
                  <a:srgbClr val="0D0D0D"/>
                </a:solidFill>
                <a:effectLst/>
                <a:highlight>
                  <a:srgbClr val="FFFFFF"/>
                </a:highlight>
              </a:rPr>
              <a:t>The medium can vary widely, including </a:t>
            </a:r>
            <a:r>
              <a:rPr lang="en-GB" sz="3200" b="1" i="0" dirty="0">
                <a:solidFill>
                  <a:srgbClr val="0D0D0D"/>
                </a:solidFill>
                <a:effectLst/>
                <a:highlight>
                  <a:srgbClr val="FFFFFF"/>
                </a:highlight>
              </a:rPr>
              <a:t>copper wires, </a:t>
            </a:r>
            <a:r>
              <a:rPr lang="en-GB" sz="3200" b="1" i="0" dirty="0" err="1">
                <a:solidFill>
                  <a:srgbClr val="0D0D0D"/>
                </a:solidFill>
                <a:effectLst/>
                <a:highlight>
                  <a:srgbClr val="FFFFFF"/>
                </a:highlight>
              </a:rPr>
              <a:t>fiber</a:t>
            </a:r>
            <a:r>
              <a:rPr lang="en-GB" sz="3200" b="1" i="0" dirty="0">
                <a:solidFill>
                  <a:srgbClr val="0D0D0D"/>
                </a:solidFill>
                <a:effectLst/>
                <a:highlight>
                  <a:srgbClr val="FFFFFF"/>
                </a:highlight>
              </a:rPr>
              <a:t>-optic cables, radio waves, or even satellite links.</a:t>
            </a:r>
          </a:p>
          <a:p>
            <a:pPr fontAlgn="base"/>
            <a:endParaRPr lang="en-GB" sz="3200" b="1"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1028" name="Picture 4" descr="OSI Model - TAE">
            <a:extLst>
              <a:ext uri="{FF2B5EF4-FFF2-40B4-BE49-F238E27FC236}">
                <a16:creationId xmlns:a16="http://schemas.microsoft.com/office/drawing/2014/main" id="{341F31A4-54F6-EEB5-2491-18CD949E24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723" y="2799277"/>
            <a:ext cx="5739471" cy="2398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50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1406468" cy="5044170"/>
          </a:xfrm>
        </p:spPr>
        <p:txBody>
          <a:bodyPr>
            <a:normAutofit/>
          </a:bodyPr>
          <a:lstStyle/>
          <a:p>
            <a:pPr marL="0" indent="0" fontAlgn="base">
              <a:buNone/>
            </a:pPr>
            <a:r>
              <a:rPr lang="en-GB" b="1" dirty="0"/>
              <a:t>2. The Data Link Layer</a:t>
            </a:r>
          </a:p>
          <a:p>
            <a:pPr fontAlgn="base"/>
            <a:r>
              <a:rPr lang="en-GB" sz="3200" dirty="0"/>
              <a:t>Its primary responsibilities include </a:t>
            </a:r>
            <a:r>
              <a:rPr lang="en-GB" sz="3200" b="1" dirty="0"/>
              <a:t>framing, addressing, error detection and handling, and flow control</a:t>
            </a:r>
          </a:p>
          <a:p>
            <a:pPr fontAlgn="base"/>
            <a:r>
              <a:rPr lang="en-GB" sz="3200" dirty="0"/>
              <a:t>It divide the stream of bits received from the </a:t>
            </a:r>
            <a:r>
              <a:rPr lang="en-GB" sz="3200" b="1" dirty="0"/>
              <a:t>Physical Layer or into manageable frames. </a:t>
            </a:r>
          </a:p>
          <a:p>
            <a:pPr fontAlgn="base"/>
            <a:r>
              <a:rPr lang="en-GB" sz="3200" dirty="0"/>
              <a:t>A </a:t>
            </a:r>
            <a:r>
              <a:rPr lang="en-GB" sz="3200" b="1" dirty="0"/>
              <a:t>frame is a structured unit of data, often with a header and trailer</a:t>
            </a:r>
            <a:r>
              <a:rPr lang="en-GB" sz="3200" dirty="0"/>
              <a:t>, that encapsulates the actual data along with control information</a:t>
            </a:r>
          </a:p>
          <a:p>
            <a:pPr fontAlgn="base"/>
            <a:r>
              <a:rPr lang="en-GB" sz="3200" b="1" dirty="0"/>
              <a:t>Allows </a:t>
            </a:r>
            <a:r>
              <a:rPr lang="en-GB" sz="3200" b="0" i="0" dirty="0">
                <a:effectLst/>
              </a:rPr>
              <a:t>devices to recognise the </a:t>
            </a:r>
            <a:r>
              <a:rPr lang="en-GB" sz="3200" b="1" i="0" dirty="0">
                <a:effectLst/>
              </a:rPr>
              <a:t>start and end of each transmission.</a:t>
            </a:r>
            <a:endParaRPr lang="en-GB" sz="3200"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4012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lnSpcReduction="10000"/>
          </a:bodyPr>
          <a:lstStyle/>
          <a:p>
            <a:pPr fontAlgn="base"/>
            <a:r>
              <a:rPr lang="en-GB" dirty="0"/>
              <a:t>The Data Link Layer is further divided into two sub-layers: the </a:t>
            </a:r>
            <a:r>
              <a:rPr lang="en-GB" b="1" dirty="0"/>
              <a:t>Logical Link Control (LLC) and the MAC (Media Access Control)</a:t>
            </a:r>
          </a:p>
          <a:p>
            <a:pPr fontAlgn="base"/>
            <a:r>
              <a:rPr lang="en-GB" b="1" dirty="0"/>
              <a:t>MAC</a:t>
            </a:r>
            <a:r>
              <a:rPr lang="en-GB" dirty="0"/>
              <a:t> addresses are unique identifiers assigned to network interface cards (NICs) or network adapters. </a:t>
            </a:r>
          </a:p>
          <a:p>
            <a:pPr fontAlgn="base"/>
            <a:r>
              <a:rPr lang="en-GB" dirty="0"/>
              <a:t>These addresses are used to </a:t>
            </a:r>
            <a:r>
              <a:rPr lang="en-GB" b="1" dirty="0"/>
              <a:t>identify devices on a local network segment</a:t>
            </a:r>
            <a:r>
              <a:rPr lang="en-GB" dirty="0"/>
              <a:t>. </a:t>
            </a:r>
          </a:p>
          <a:p>
            <a:pPr fontAlgn="base"/>
            <a:r>
              <a:rPr lang="en-GB" b="1" dirty="0"/>
              <a:t>It adds the MAC address information to the frame's header.</a:t>
            </a:r>
          </a:p>
          <a:p>
            <a:pPr fontAlgn="base"/>
            <a:r>
              <a:rPr lang="en-GB" dirty="0"/>
              <a:t>Switches operate at this layer and use </a:t>
            </a:r>
            <a:r>
              <a:rPr lang="en-GB" b="1" dirty="0"/>
              <a:t>MAC addresses to determine how to forward frames.</a:t>
            </a:r>
            <a:r>
              <a:rPr lang="en-GB" dirty="0"/>
              <a:t> When a </a:t>
            </a:r>
            <a:r>
              <a:rPr lang="en-GB" b="1" dirty="0"/>
              <a:t>frame arrives at a switch</a:t>
            </a:r>
            <a:r>
              <a:rPr lang="en-GB" dirty="0"/>
              <a:t>, it examines the </a:t>
            </a:r>
            <a:r>
              <a:rPr lang="en-GB" b="1" dirty="0"/>
              <a:t>MAC address</a:t>
            </a:r>
            <a:r>
              <a:rPr lang="en-GB" dirty="0"/>
              <a:t> in the frame's header to make forwarding decisions. It </a:t>
            </a:r>
            <a:r>
              <a:rPr lang="en-GB" b="1" dirty="0"/>
              <a:t>minimises network congestion and enhancing overall network performance</a:t>
            </a:r>
          </a:p>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Tree>
    <p:extLst>
      <p:ext uri="{BB962C8B-B14F-4D97-AF65-F5344CB8AC3E}">
        <p14:creationId xmlns:p14="http://schemas.microsoft.com/office/powerpoint/2010/main" val="206167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a:bodyPr>
          <a:lstStyle/>
          <a:p>
            <a:pPr fontAlgn="base"/>
            <a:r>
              <a:rPr lang="en-GB" dirty="0"/>
              <a:t>The LLC sub-layer is responsible for managing </a:t>
            </a:r>
            <a:r>
              <a:rPr lang="en-GB" b="1" dirty="0"/>
              <a:t>flow control, error checking, and addressing within the Data Link Layer. </a:t>
            </a:r>
          </a:p>
          <a:p>
            <a:pPr fontAlgn="base"/>
            <a:r>
              <a:rPr lang="en-GB" dirty="0"/>
              <a:t>Transmit the frames sequentially. </a:t>
            </a:r>
          </a:p>
          <a:p>
            <a:pPr fontAlgn="base"/>
            <a:r>
              <a:rPr lang="en-GB" dirty="0"/>
              <a:t>Flow control mechanism ensures that the transmitting device </a:t>
            </a:r>
            <a:r>
              <a:rPr lang="en-GB" b="1" dirty="0"/>
              <a:t>does not send more data than the receiving device can process.</a:t>
            </a:r>
          </a:p>
          <a:p>
            <a:pPr fontAlgn="base"/>
            <a:r>
              <a:rPr lang="en-GB" dirty="0"/>
              <a:t>The </a:t>
            </a:r>
            <a:r>
              <a:rPr lang="en-GB" b="1" dirty="0"/>
              <a:t>receiver confirms correct receipt </a:t>
            </a:r>
            <a:r>
              <a:rPr lang="en-GB" dirty="0"/>
              <a:t>of </a:t>
            </a:r>
            <a:r>
              <a:rPr lang="en-GB" b="1" dirty="0"/>
              <a:t>each frame by sending back an acknowledgement frame. </a:t>
            </a:r>
          </a:p>
          <a:p>
            <a:pPr fontAlgn="base"/>
            <a:r>
              <a:rPr lang="en-GB" dirty="0"/>
              <a:t>The Data Link Layer manages the </a:t>
            </a:r>
            <a:r>
              <a:rPr lang="en-GB" b="1" dirty="0"/>
              <a:t>initialisation, maintenance, and termination of the link between two physically connected devices.</a:t>
            </a:r>
          </a:p>
          <a:p>
            <a:pPr fontAlgn="base"/>
            <a:r>
              <a:rPr lang="en-GB" b="0" i="0" dirty="0">
                <a:solidFill>
                  <a:srgbClr val="0D0D0D"/>
                </a:solidFill>
                <a:effectLst/>
                <a:highlight>
                  <a:srgbClr val="FFFFFF"/>
                </a:highlight>
                <a:latin typeface="Söhne"/>
              </a:rPr>
              <a:t>Protocols that operate at the Data Link Layer include Ethernet for wired networks and IEEE 802.11 (Wi-Fi) for wireless networks</a:t>
            </a:r>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310317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a:bodyPr>
          <a:lstStyle/>
          <a:p>
            <a:pPr marL="0" indent="0" fontAlgn="base">
              <a:buNone/>
            </a:pP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9" name="Picture 8">
            <a:extLst>
              <a:ext uri="{FF2B5EF4-FFF2-40B4-BE49-F238E27FC236}">
                <a16:creationId xmlns:a16="http://schemas.microsoft.com/office/drawing/2014/main" id="{DEADEF94-A506-8552-9C37-7A2DBF826E59}"/>
              </a:ext>
            </a:extLst>
          </p:cNvPr>
          <p:cNvPicPr>
            <a:picLocks noChangeAspect="1"/>
          </p:cNvPicPr>
          <p:nvPr/>
        </p:nvPicPr>
        <p:blipFill>
          <a:blip r:embed="rId3"/>
          <a:stretch>
            <a:fillRect/>
          </a:stretch>
        </p:blipFill>
        <p:spPr>
          <a:xfrm>
            <a:off x="1294381" y="1407219"/>
            <a:ext cx="9623612" cy="5111467"/>
          </a:xfrm>
          <a:prstGeom prst="rect">
            <a:avLst/>
          </a:prstGeom>
        </p:spPr>
      </p:pic>
    </p:spTree>
    <p:extLst>
      <p:ext uri="{BB962C8B-B14F-4D97-AF65-F5344CB8AC3E}">
        <p14:creationId xmlns:p14="http://schemas.microsoft.com/office/powerpoint/2010/main" val="1371462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3. The Network Layer </a:t>
            </a:r>
          </a:p>
          <a:p>
            <a:pPr fontAlgn="base"/>
            <a:r>
              <a:rPr lang="en-GB" dirty="0"/>
              <a:t>Its primary role is to manage the </a:t>
            </a:r>
            <a:r>
              <a:rPr lang="en-GB" b="1" dirty="0"/>
              <a:t>routing of data packets from the source to the destination across multiple networks.</a:t>
            </a:r>
            <a:endParaRPr lang="en-GB" dirty="0"/>
          </a:p>
          <a:p>
            <a:pPr fontAlgn="base"/>
            <a:r>
              <a:rPr lang="en-GB" dirty="0"/>
              <a:t>It </a:t>
            </a:r>
            <a:r>
              <a:rPr lang="en-GB" b="1" dirty="0"/>
              <a:t>assigns logical address to devices such as IP addresses, </a:t>
            </a:r>
            <a:r>
              <a:rPr lang="en-GB" dirty="0"/>
              <a:t>which helps to identify the </a:t>
            </a:r>
            <a:r>
              <a:rPr lang="en-GB" b="1" dirty="0"/>
              <a:t>source and destination of packets </a:t>
            </a:r>
            <a:r>
              <a:rPr lang="en-GB" dirty="0"/>
              <a:t>across multiple networks.</a:t>
            </a:r>
          </a:p>
          <a:p>
            <a:pPr fontAlgn="base"/>
            <a:r>
              <a:rPr lang="en-GB" b="0" i="0" dirty="0">
                <a:effectLst/>
              </a:rPr>
              <a:t>Network Layer handles </a:t>
            </a:r>
            <a:r>
              <a:rPr lang="en-GB" b="1" i="0" dirty="0">
                <a:effectLst/>
              </a:rPr>
              <a:t>packet forwarding</a:t>
            </a:r>
            <a:r>
              <a:rPr lang="en-GB" b="0" i="0" dirty="0">
                <a:effectLst/>
              </a:rPr>
              <a:t>. This involves inspecting the </a:t>
            </a:r>
            <a:r>
              <a:rPr lang="en-GB" b="1" i="0" dirty="0">
                <a:effectLst/>
              </a:rPr>
              <a:t>destination IP address in each packet's header </a:t>
            </a:r>
            <a:r>
              <a:rPr lang="en-GB" b="0" i="0" dirty="0">
                <a:effectLst/>
              </a:rPr>
              <a:t>and determining the next hop (next network device) on the route to the destination.</a:t>
            </a:r>
          </a:p>
          <a:p>
            <a:pPr fontAlgn="base"/>
            <a:r>
              <a:rPr lang="en-GB" dirty="0"/>
              <a:t>Routes the packets through the</a:t>
            </a:r>
            <a:r>
              <a:rPr lang="en-GB" b="1" dirty="0"/>
              <a:t> most efficient route.</a:t>
            </a:r>
          </a:p>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327823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effectLst/>
              </a:rPr>
              <a:t>The Network Layer also manages the </a:t>
            </a:r>
            <a:r>
              <a:rPr lang="en-GB" b="1" i="0" dirty="0">
                <a:effectLst/>
              </a:rPr>
              <a:t>encapsulation and decapsulation of data packets </a:t>
            </a:r>
            <a:r>
              <a:rPr lang="en-GB" b="0" i="0" dirty="0">
                <a:effectLst/>
              </a:rPr>
              <a:t>for transmission and reception.</a:t>
            </a:r>
          </a:p>
          <a:p>
            <a:pPr fontAlgn="base"/>
            <a:r>
              <a:rPr lang="en-GB" b="0" i="0" dirty="0">
                <a:effectLst/>
              </a:rPr>
              <a:t>It acts as the boundary where data moves between </a:t>
            </a:r>
            <a:r>
              <a:rPr lang="en-GB" b="1" i="0" dirty="0">
                <a:effectLst/>
              </a:rPr>
              <a:t>local area networks (LANs) and wide area networks (WANs).</a:t>
            </a:r>
          </a:p>
          <a:p>
            <a:pPr fontAlgn="base"/>
            <a:r>
              <a:rPr lang="en-GB" dirty="0"/>
              <a:t>The Network Layer may perform </a:t>
            </a:r>
            <a:r>
              <a:rPr lang="en-GB" b="1" dirty="0"/>
              <a:t>basic error detection and reporting</a:t>
            </a:r>
            <a:r>
              <a:rPr lang="en-GB" dirty="0"/>
              <a:t>. If a packet is found to be </a:t>
            </a:r>
            <a:r>
              <a:rPr lang="en-GB" b="1" dirty="0"/>
              <a:t>corrupt or undeliverable, the Network Layer may discard it or request retransmission.</a:t>
            </a:r>
          </a:p>
          <a:p>
            <a:pPr fontAlgn="base"/>
            <a:r>
              <a:rPr lang="en-GB" dirty="0"/>
              <a:t>More generally, the </a:t>
            </a:r>
            <a:r>
              <a:rPr lang="en-GB" b="1" dirty="0"/>
              <a:t>quality of service provided </a:t>
            </a:r>
            <a:r>
              <a:rPr lang="en-GB" dirty="0"/>
              <a:t>(delay, transit time, jitter, etc.) is </a:t>
            </a:r>
            <a:r>
              <a:rPr lang="en-GB" b="1" dirty="0"/>
              <a:t>also a network layer issue.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98209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4" name="Picture 2" descr="1-10">
            <a:extLst>
              <a:ext uri="{FF2B5EF4-FFF2-40B4-BE49-F238E27FC236}">
                <a16:creationId xmlns:a16="http://schemas.microsoft.com/office/drawing/2014/main" id="{5FAC44FA-AECF-2330-F4DB-90C7B83FD625}"/>
              </a:ext>
            </a:extLst>
          </p:cNvPr>
          <p:cNvPicPr>
            <a:picLocks noChangeAspect="1" noChangeArrowheads="1"/>
          </p:cNvPicPr>
          <p:nvPr/>
        </p:nvPicPr>
        <p:blipFill>
          <a:blip r:embed="rId3" cstate="print"/>
          <a:srcRect/>
          <a:stretch>
            <a:fillRect/>
          </a:stretch>
        </p:blipFill>
        <p:spPr bwMode="auto">
          <a:xfrm>
            <a:off x="1034490" y="1698544"/>
            <a:ext cx="9623650" cy="3460912"/>
          </a:xfrm>
          <a:prstGeom prst="rect">
            <a:avLst/>
          </a:prstGeom>
          <a:noFill/>
          <a:ln w="9525">
            <a:noFill/>
            <a:miter lim="800000"/>
            <a:headEnd/>
            <a:tailEnd/>
          </a:ln>
        </p:spPr>
      </p:pic>
    </p:spTree>
    <p:extLst>
      <p:ext uri="{BB962C8B-B14F-4D97-AF65-F5344CB8AC3E}">
        <p14:creationId xmlns:p14="http://schemas.microsoft.com/office/powerpoint/2010/main" val="247730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6" name="Picture 5">
            <a:extLst>
              <a:ext uri="{FF2B5EF4-FFF2-40B4-BE49-F238E27FC236}">
                <a16:creationId xmlns:a16="http://schemas.microsoft.com/office/drawing/2014/main" id="{DDD79C85-A37A-FB8A-6766-90D3C5A1625C}"/>
              </a:ext>
            </a:extLst>
          </p:cNvPr>
          <p:cNvPicPr>
            <a:picLocks noChangeAspect="1"/>
          </p:cNvPicPr>
          <p:nvPr/>
        </p:nvPicPr>
        <p:blipFill>
          <a:blip r:embed="rId3"/>
          <a:stretch>
            <a:fillRect/>
          </a:stretch>
        </p:blipFill>
        <p:spPr>
          <a:xfrm>
            <a:off x="1305854" y="1374468"/>
            <a:ext cx="9711018" cy="5048079"/>
          </a:xfrm>
          <a:prstGeom prst="rect">
            <a:avLst/>
          </a:prstGeom>
        </p:spPr>
      </p:pic>
    </p:spTree>
    <p:extLst>
      <p:ext uri="{BB962C8B-B14F-4D97-AF65-F5344CB8AC3E}">
        <p14:creationId xmlns:p14="http://schemas.microsoft.com/office/powerpoint/2010/main" val="928984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4. The Transport Layer</a:t>
            </a:r>
          </a:p>
          <a:p>
            <a:pPr fontAlgn="base"/>
            <a:r>
              <a:rPr lang="en-GB" b="0" i="0" dirty="0">
                <a:effectLst/>
              </a:rPr>
              <a:t>It manages the </a:t>
            </a:r>
            <a:r>
              <a:rPr lang="en-GB" b="1" i="0" dirty="0">
                <a:effectLst/>
              </a:rPr>
              <a:t>end-to-end communication </a:t>
            </a:r>
            <a:r>
              <a:rPr lang="en-GB" b="0" i="0" dirty="0">
                <a:effectLst/>
              </a:rPr>
              <a:t>process between </a:t>
            </a:r>
            <a:r>
              <a:rPr lang="en-GB" b="1" i="0" dirty="0">
                <a:effectLst/>
              </a:rPr>
              <a:t>host computers on a network</a:t>
            </a:r>
            <a:r>
              <a:rPr lang="en-GB" b="0" i="0" dirty="0">
                <a:effectLst/>
              </a:rPr>
              <a:t>. It ensures that data are </a:t>
            </a:r>
            <a:r>
              <a:rPr lang="en-GB" b="1" i="0" dirty="0">
                <a:effectLst/>
              </a:rPr>
              <a:t>transferred reliably and efficiently from one point to another.</a:t>
            </a:r>
          </a:p>
          <a:p>
            <a:pPr fontAlgn="base"/>
            <a:r>
              <a:rPr lang="en-GB" b="0" i="0" dirty="0">
                <a:effectLst/>
              </a:rPr>
              <a:t>The Transport Layer takes large data blocks from the Application Layer, </a:t>
            </a:r>
            <a:r>
              <a:rPr lang="en-GB" b="1" i="0" dirty="0">
                <a:effectLst/>
              </a:rPr>
              <a:t>breaks them down into smaller segments</a:t>
            </a:r>
            <a:r>
              <a:rPr lang="en-GB" b="0" i="0" dirty="0">
                <a:effectLst/>
              </a:rPr>
              <a:t>, and ensures that these segments are </a:t>
            </a:r>
            <a:r>
              <a:rPr lang="en-GB" b="1" i="0" dirty="0">
                <a:effectLst/>
              </a:rPr>
              <a:t>properly reassembled at the destination.</a:t>
            </a:r>
          </a:p>
          <a:p>
            <a:pPr fontAlgn="base"/>
            <a:r>
              <a:rPr lang="en-GB" b="0" i="0" dirty="0">
                <a:effectLst/>
              </a:rPr>
              <a:t>(TCP)Transport Layer establishes a </a:t>
            </a:r>
            <a:r>
              <a:rPr lang="en-GB" b="1" i="0" dirty="0">
                <a:effectLst/>
              </a:rPr>
              <a:t>reliable connection between the sender and receiver before transmitting data.</a:t>
            </a:r>
            <a:r>
              <a:rPr lang="en-GB" b="0" i="0" dirty="0">
                <a:effectLst/>
              </a:rPr>
              <a:t> This involves setting up the connection, managing it, and terminating it once the communication is complete.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87754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fontAlgn="base"/>
            <a:r>
              <a:rPr lang="en-GB" b="0" i="0" dirty="0">
                <a:solidFill>
                  <a:srgbClr val="0D0D0D"/>
                </a:solidFill>
                <a:effectLst/>
              </a:rPr>
              <a:t>User Datagram Protocol(UDP) The Transport Layer sends segments </a:t>
            </a:r>
            <a:r>
              <a:rPr lang="en-GB" b="1" i="0" dirty="0">
                <a:solidFill>
                  <a:srgbClr val="0D0D0D"/>
                </a:solidFill>
                <a:effectLst/>
              </a:rPr>
              <a:t>without establishing a prior connection,</a:t>
            </a:r>
            <a:r>
              <a:rPr lang="en-GB" b="0" i="0" dirty="0">
                <a:solidFill>
                  <a:srgbClr val="0D0D0D"/>
                </a:solidFill>
                <a:effectLst/>
              </a:rPr>
              <a:t> providing no guarantee of packet delivery.</a:t>
            </a:r>
          </a:p>
          <a:p>
            <a:pPr fontAlgn="base"/>
            <a:r>
              <a:rPr lang="en-GB" b="0" i="0" dirty="0">
                <a:solidFill>
                  <a:srgbClr val="0D0D0D"/>
                </a:solidFill>
                <a:effectLst/>
              </a:rPr>
              <a:t>Manages the rate of data transmission between two devices to prevent a fast sender from overwhelming a slow receiver.</a:t>
            </a:r>
          </a:p>
          <a:p>
            <a:pPr fontAlgn="base"/>
            <a:r>
              <a:rPr lang="en-GB" b="1" i="0" dirty="0">
                <a:solidFill>
                  <a:srgbClr val="0D0D0D"/>
                </a:solidFill>
                <a:effectLst/>
              </a:rPr>
              <a:t>Detects and, in some cases</a:t>
            </a:r>
            <a:r>
              <a:rPr lang="en-GB" b="0" i="0" dirty="0">
                <a:solidFill>
                  <a:srgbClr val="0D0D0D"/>
                </a:solidFill>
                <a:effectLst/>
              </a:rPr>
              <a:t>, corrects errors that may occur during transmission.</a:t>
            </a:r>
          </a:p>
          <a:p>
            <a:pPr fontAlgn="base"/>
            <a:r>
              <a:rPr lang="en-GB" b="1" i="0" dirty="0">
                <a:solidFill>
                  <a:srgbClr val="0D0D0D"/>
                </a:solidFill>
                <a:effectLst/>
              </a:rPr>
              <a:t>Multiplexing</a:t>
            </a:r>
            <a:r>
              <a:rPr lang="en-GB" b="0" i="0" dirty="0">
                <a:solidFill>
                  <a:srgbClr val="0D0D0D"/>
                </a:solidFill>
                <a:effectLst/>
              </a:rPr>
              <a:t> is the process of combining multiple data streams into a single stream for transmission over the network. </a:t>
            </a:r>
          </a:p>
          <a:p>
            <a:pPr fontAlgn="base"/>
            <a:r>
              <a:rPr lang="en-GB" b="0" i="0" dirty="0">
                <a:solidFill>
                  <a:srgbClr val="0D0D0D"/>
                </a:solidFill>
                <a:effectLst/>
              </a:rPr>
              <a:t>At the receiving end, </a:t>
            </a:r>
            <a:r>
              <a:rPr lang="en-GB" b="1" i="0" dirty="0">
                <a:solidFill>
                  <a:srgbClr val="0D0D0D"/>
                </a:solidFill>
                <a:effectLst/>
              </a:rPr>
              <a:t>demultiplexing</a:t>
            </a:r>
            <a:r>
              <a:rPr lang="en-GB" b="0" i="0" dirty="0">
                <a:solidFill>
                  <a:srgbClr val="0D0D0D"/>
                </a:solidFill>
                <a:effectLst/>
              </a:rPr>
              <a:t> separates the combined stream back into </a:t>
            </a:r>
            <a:r>
              <a:rPr lang="en-GB" b="1" i="0" dirty="0">
                <a:solidFill>
                  <a:srgbClr val="0D0D0D"/>
                </a:solidFill>
                <a:effectLst/>
              </a:rPr>
              <a:t>individual data streams </a:t>
            </a:r>
            <a:r>
              <a:rPr lang="en-GB" b="0" i="0" dirty="0">
                <a:solidFill>
                  <a:srgbClr val="0D0D0D"/>
                </a:solidFill>
                <a:effectLst/>
              </a:rPr>
              <a:t>using the destination port information in the Transport Layer header.</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240700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pic>
        <p:nvPicPr>
          <p:cNvPr id="5" name="Picture 4">
            <a:extLst>
              <a:ext uri="{FF2B5EF4-FFF2-40B4-BE49-F238E27FC236}">
                <a16:creationId xmlns:a16="http://schemas.microsoft.com/office/drawing/2014/main" id="{D7417831-7393-F232-89BF-2178C1FFA9CA}"/>
              </a:ext>
            </a:extLst>
          </p:cNvPr>
          <p:cNvPicPr>
            <a:picLocks noChangeAspect="1"/>
          </p:cNvPicPr>
          <p:nvPr/>
        </p:nvPicPr>
        <p:blipFill>
          <a:blip r:embed="rId3"/>
          <a:stretch>
            <a:fillRect/>
          </a:stretch>
        </p:blipFill>
        <p:spPr>
          <a:xfrm>
            <a:off x="934570" y="1387416"/>
            <a:ext cx="10685929" cy="4815674"/>
          </a:xfrm>
          <a:prstGeom prst="rect">
            <a:avLst/>
          </a:prstGeom>
        </p:spPr>
      </p:pic>
    </p:spTree>
    <p:extLst>
      <p:ext uri="{BB962C8B-B14F-4D97-AF65-F5344CB8AC3E}">
        <p14:creationId xmlns:p14="http://schemas.microsoft.com/office/powerpoint/2010/main" val="2869900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5.The Session Layer </a:t>
            </a:r>
          </a:p>
          <a:p>
            <a:pPr fontAlgn="base"/>
            <a:r>
              <a:rPr lang="en-GB" b="0" i="0" dirty="0">
                <a:solidFill>
                  <a:srgbClr val="202122"/>
                </a:solidFill>
                <a:effectLst/>
              </a:rPr>
              <a:t>The session layer provides the mechanism for </a:t>
            </a:r>
            <a:r>
              <a:rPr lang="en-GB" b="1" i="0" dirty="0">
                <a:solidFill>
                  <a:srgbClr val="202122"/>
                </a:solidFill>
                <a:effectLst/>
              </a:rPr>
              <a:t>opening, closing and managing a </a:t>
            </a:r>
            <a:r>
              <a:rPr lang="en-GB" b="1" i="0" u="none" strike="noStrike" dirty="0">
                <a:effectLst/>
              </a:rPr>
              <a:t>session</a:t>
            </a:r>
            <a:r>
              <a:rPr lang="en-GB" b="1" i="0" dirty="0">
                <a:effectLst/>
              </a:rPr>
              <a:t> </a:t>
            </a:r>
            <a:r>
              <a:rPr lang="en-GB" b="1" i="0" dirty="0">
                <a:solidFill>
                  <a:srgbClr val="202122"/>
                </a:solidFill>
                <a:effectLst/>
              </a:rPr>
              <a:t>between end-user application processes</a:t>
            </a:r>
            <a:r>
              <a:rPr lang="en-GB" dirty="0">
                <a:solidFill>
                  <a:srgbClr val="202122"/>
                </a:solidFill>
              </a:rPr>
              <a:t>.</a:t>
            </a:r>
          </a:p>
          <a:p>
            <a:pPr fontAlgn="base"/>
            <a:r>
              <a:rPr lang="en-GB" dirty="0">
                <a:solidFill>
                  <a:srgbClr val="202122"/>
                </a:solidFill>
              </a:rPr>
              <a:t>E</a:t>
            </a:r>
            <a:r>
              <a:rPr lang="en-GB" b="0" i="0" dirty="0">
                <a:solidFill>
                  <a:srgbClr val="202122"/>
                </a:solidFill>
                <a:effectLst/>
              </a:rPr>
              <a:t>nsuring that data exchange between applications is </a:t>
            </a:r>
            <a:r>
              <a:rPr lang="en-GB" b="1" i="0" dirty="0">
                <a:solidFill>
                  <a:srgbClr val="202122"/>
                </a:solidFill>
                <a:effectLst/>
              </a:rPr>
              <a:t>synchronised, organised, and reliable.</a:t>
            </a:r>
          </a:p>
          <a:p>
            <a:pPr fontAlgn="base"/>
            <a:r>
              <a:rPr lang="en-GB" dirty="0">
                <a:solidFill>
                  <a:srgbClr val="202122"/>
                </a:solidFill>
              </a:rPr>
              <a:t>R</a:t>
            </a:r>
            <a:r>
              <a:rPr lang="en-GB" b="0" i="0" dirty="0">
                <a:solidFill>
                  <a:srgbClr val="202122"/>
                </a:solidFill>
                <a:effectLst/>
              </a:rPr>
              <a:t>esponsible for initiating communication sessions between devices. This involves </a:t>
            </a:r>
            <a:r>
              <a:rPr lang="en-GB" b="1" i="0" dirty="0">
                <a:solidFill>
                  <a:srgbClr val="202122"/>
                </a:solidFill>
                <a:effectLst/>
              </a:rPr>
              <a:t>setting up parameters for communication, such as session identifiers, authentication, and synchronisation points</a:t>
            </a:r>
            <a:r>
              <a:rPr lang="en-GB" b="0" i="0" dirty="0">
                <a:solidFill>
                  <a:srgbClr val="202122"/>
                </a:solidFill>
                <a:effectLst/>
              </a:rPr>
              <a:t>. </a:t>
            </a:r>
          </a:p>
          <a:p>
            <a:pPr fontAlgn="base"/>
            <a:r>
              <a:rPr lang="en-GB" b="0" i="0" dirty="0">
                <a:solidFill>
                  <a:srgbClr val="202122"/>
                </a:solidFill>
                <a:effectLst/>
              </a:rPr>
              <a:t>Session establishment ensures that </a:t>
            </a:r>
            <a:r>
              <a:rPr lang="en-GB" b="1" i="0" dirty="0">
                <a:solidFill>
                  <a:srgbClr val="202122"/>
                </a:solidFill>
                <a:effectLst/>
              </a:rPr>
              <a:t>both sender and receiver are ready to exchange data.</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0022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effectLst/>
              </a:rPr>
              <a:t>Once a </a:t>
            </a:r>
            <a:r>
              <a:rPr lang="en-GB" b="1" i="0" dirty="0">
                <a:effectLst/>
              </a:rPr>
              <a:t>communication session has concluded or is no longer needed</a:t>
            </a:r>
            <a:r>
              <a:rPr lang="en-GB" b="0" i="0" dirty="0">
                <a:effectLst/>
              </a:rPr>
              <a:t>, the Session Layer facilitates its termination.</a:t>
            </a:r>
          </a:p>
          <a:p>
            <a:pPr fontAlgn="base"/>
            <a:r>
              <a:rPr lang="en-GB" dirty="0"/>
              <a:t>It</a:t>
            </a:r>
            <a:r>
              <a:rPr lang="en-GB" b="0" i="0" dirty="0">
                <a:effectLst/>
              </a:rPr>
              <a:t> is responsible for managing the dialog between devices, which involves </a:t>
            </a:r>
            <a:r>
              <a:rPr lang="en-GB" b="1" i="0" dirty="0">
                <a:effectLst/>
              </a:rPr>
              <a:t>determining which device can transmit and when.</a:t>
            </a:r>
          </a:p>
          <a:p>
            <a:pPr fontAlgn="base"/>
            <a:r>
              <a:rPr lang="en-GB" dirty="0"/>
              <a:t>It</a:t>
            </a:r>
            <a:r>
              <a:rPr lang="en-GB" b="0" i="0" dirty="0">
                <a:effectLst/>
              </a:rPr>
              <a:t> establishes synchronisation points within the data stream, allowing </a:t>
            </a:r>
            <a:r>
              <a:rPr lang="en-GB" b="1" i="0" dirty="0">
                <a:effectLst/>
              </a:rPr>
              <a:t>devices to resume communication from specific points in case of interruptions.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68628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5" name="Picture 4">
            <a:extLst>
              <a:ext uri="{FF2B5EF4-FFF2-40B4-BE49-F238E27FC236}">
                <a16:creationId xmlns:a16="http://schemas.microsoft.com/office/drawing/2014/main" id="{171F2956-033F-3B3B-F680-DDD57B06CC51}"/>
              </a:ext>
            </a:extLst>
          </p:cNvPr>
          <p:cNvPicPr>
            <a:picLocks noChangeAspect="1"/>
          </p:cNvPicPr>
          <p:nvPr/>
        </p:nvPicPr>
        <p:blipFill>
          <a:blip r:embed="rId3"/>
          <a:stretch>
            <a:fillRect/>
          </a:stretch>
        </p:blipFill>
        <p:spPr>
          <a:xfrm>
            <a:off x="407397" y="1672318"/>
            <a:ext cx="11507932" cy="4452379"/>
          </a:xfrm>
          <a:prstGeom prst="rect">
            <a:avLst/>
          </a:prstGeom>
        </p:spPr>
      </p:pic>
    </p:spTree>
    <p:extLst>
      <p:ext uri="{BB962C8B-B14F-4D97-AF65-F5344CB8AC3E}">
        <p14:creationId xmlns:p14="http://schemas.microsoft.com/office/powerpoint/2010/main" val="1168912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Presentation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6. The Presentation Layer </a:t>
            </a:r>
          </a:p>
          <a:p>
            <a:pPr fontAlgn="base"/>
            <a:r>
              <a:rPr lang="en-GB" dirty="0"/>
              <a:t>This layer serves as a </a:t>
            </a:r>
            <a:r>
              <a:rPr lang="en-GB" b="1" dirty="0"/>
              <a:t>translator,</a:t>
            </a:r>
            <a:r>
              <a:rPr lang="en-GB" dirty="0"/>
              <a:t> providing data format standardisation between systems involved in communication. </a:t>
            </a:r>
          </a:p>
          <a:p>
            <a:pPr fontAlgn="base"/>
            <a:r>
              <a:rPr lang="en-GB" dirty="0"/>
              <a:t>It manages </a:t>
            </a:r>
            <a:r>
              <a:rPr lang="en-GB" b="1" dirty="0"/>
              <a:t>data encoding </a:t>
            </a:r>
            <a:r>
              <a:rPr lang="en-GB" dirty="0"/>
              <a:t>and ensures that the information sent by the application layer of one system is </a:t>
            </a:r>
            <a:r>
              <a:rPr lang="en-GB" b="1" dirty="0"/>
              <a:t>readable by the application layer of another system.</a:t>
            </a:r>
          </a:p>
          <a:p>
            <a:pPr fontAlgn="base"/>
            <a:r>
              <a:rPr lang="en-GB" dirty="0"/>
              <a:t>The Presentation Layer converts the data received from the application layer into a </a:t>
            </a:r>
            <a:r>
              <a:rPr lang="en-GB" b="1" dirty="0"/>
              <a:t>standard format that can be understood at the network level.</a:t>
            </a:r>
          </a:p>
          <a:p>
            <a:pPr fontAlgn="base"/>
            <a:r>
              <a:rPr lang="en-GB" b="1" dirty="0"/>
              <a:t>Reducing the size </a:t>
            </a:r>
            <a:r>
              <a:rPr lang="en-GB" dirty="0"/>
              <a:t>of the data being transmitted.</a:t>
            </a:r>
          </a:p>
          <a:p>
            <a:pPr fontAlgn="base"/>
            <a:r>
              <a:rPr lang="en-GB" dirty="0"/>
              <a:t>The Presentation Layer handles the encryption and </a:t>
            </a:r>
            <a:r>
              <a:rPr lang="en-GB" b="1" dirty="0"/>
              <a:t>decryption of data for secure transmissions. </a:t>
            </a:r>
          </a:p>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Tree>
    <p:extLst>
      <p:ext uri="{BB962C8B-B14F-4D97-AF65-F5344CB8AC3E}">
        <p14:creationId xmlns:p14="http://schemas.microsoft.com/office/powerpoint/2010/main" val="399883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Presentation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5" name="Picture 4">
            <a:extLst>
              <a:ext uri="{FF2B5EF4-FFF2-40B4-BE49-F238E27FC236}">
                <a16:creationId xmlns:a16="http://schemas.microsoft.com/office/drawing/2014/main" id="{6514D947-AEBA-9A2C-08FD-8443F863A0F1}"/>
              </a:ext>
            </a:extLst>
          </p:cNvPr>
          <p:cNvPicPr>
            <a:picLocks noChangeAspect="1"/>
          </p:cNvPicPr>
          <p:nvPr/>
        </p:nvPicPr>
        <p:blipFill>
          <a:blip r:embed="rId3"/>
          <a:stretch>
            <a:fillRect/>
          </a:stretch>
        </p:blipFill>
        <p:spPr>
          <a:xfrm>
            <a:off x="1176617" y="1488448"/>
            <a:ext cx="10437159" cy="5279805"/>
          </a:xfrm>
          <a:prstGeom prst="rect">
            <a:avLst/>
          </a:prstGeom>
        </p:spPr>
      </p:pic>
    </p:spTree>
    <p:extLst>
      <p:ext uri="{BB962C8B-B14F-4D97-AF65-F5344CB8AC3E}">
        <p14:creationId xmlns:p14="http://schemas.microsoft.com/office/powerpoint/2010/main" val="35678635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Application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7. The Application Layer </a:t>
            </a:r>
          </a:p>
          <a:p>
            <a:pPr fontAlgn="base"/>
            <a:r>
              <a:rPr lang="en-GB" dirty="0"/>
              <a:t>This layer </a:t>
            </a:r>
            <a:r>
              <a:rPr lang="en-GB" b="1" dirty="0"/>
              <a:t>interfaces directly with end users and serves as the window for users and application</a:t>
            </a:r>
            <a:r>
              <a:rPr lang="en-GB" dirty="0"/>
              <a:t> processes to access network services.</a:t>
            </a:r>
          </a:p>
          <a:p>
            <a:pPr fontAlgn="base"/>
            <a:r>
              <a:rPr lang="en-GB" dirty="0"/>
              <a:t>It </a:t>
            </a:r>
            <a:r>
              <a:rPr lang="en-GB" b="1" dirty="0"/>
              <a:t>provides services directly to user applications </a:t>
            </a:r>
            <a:r>
              <a:rPr lang="en-GB" dirty="0"/>
              <a:t>such as </a:t>
            </a:r>
            <a:r>
              <a:rPr lang="en-GB" b="1" dirty="0"/>
              <a:t>web browsers, email clients, and file transfer </a:t>
            </a:r>
            <a:r>
              <a:rPr lang="en-GB" dirty="0"/>
              <a:t>programs. </a:t>
            </a:r>
          </a:p>
          <a:p>
            <a:pPr fontAlgn="base"/>
            <a:r>
              <a:rPr lang="en-GB" dirty="0"/>
              <a:t>It enables these </a:t>
            </a:r>
            <a:r>
              <a:rPr lang="en-GB" b="1" dirty="0"/>
              <a:t>applications to use network services without needing to understand the details of the underlying network </a:t>
            </a:r>
            <a:r>
              <a:rPr lang="en-GB" dirty="0"/>
              <a:t>technologies.</a:t>
            </a:r>
          </a:p>
          <a:p>
            <a:pPr fontAlgn="base"/>
            <a:r>
              <a:rPr lang="en-GB" b="0" i="0" dirty="0">
                <a:solidFill>
                  <a:srgbClr val="0D0D0D"/>
                </a:solidFill>
                <a:effectLst/>
                <a:highlight>
                  <a:srgbClr val="FFFFFF"/>
                </a:highlight>
              </a:rPr>
              <a:t>This layer is responsible for taking user input and turning it into data that can be used by network services, as well as </a:t>
            </a:r>
            <a:r>
              <a:rPr lang="en-GB" b="1" i="0" dirty="0">
                <a:solidFill>
                  <a:srgbClr val="0D0D0D"/>
                </a:solidFill>
                <a:effectLst/>
                <a:highlight>
                  <a:srgbClr val="FFFFFF"/>
                </a:highlight>
              </a:rPr>
              <a:t>receiving data from below layers</a:t>
            </a:r>
            <a:r>
              <a:rPr lang="en-GB" b="0" i="0" dirty="0">
                <a:solidFill>
                  <a:srgbClr val="0D0D0D"/>
                </a:solidFill>
                <a:effectLst/>
                <a:highlight>
                  <a:srgbClr val="FFFFFF"/>
                </a:highlight>
              </a:rPr>
              <a:t> and </a:t>
            </a:r>
            <a:r>
              <a:rPr lang="en-GB" b="1" i="0" dirty="0">
                <a:solidFill>
                  <a:srgbClr val="0D0D0D"/>
                </a:solidFill>
                <a:effectLst/>
                <a:highlight>
                  <a:srgbClr val="FFFFFF"/>
                </a:highlight>
              </a:rPr>
              <a:t>presenting it to the user </a:t>
            </a:r>
            <a:r>
              <a:rPr lang="en-GB" b="0" i="0" dirty="0">
                <a:solidFill>
                  <a:srgbClr val="0D0D0D"/>
                </a:solidFill>
                <a:effectLst/>
                <a:highlight>
                  <a:srgbClr val="FFFFFF"/>
                </a:highlight>
              </a:rPr>
              <a:t>in a comprehensible format. </a:t>
            </a:r>
          </a:p>
          <a:p>
            <a:pPr fontAlgn="base"/>
            <a:r>
              <a:rPr lang="en-GB" b="1" dirty="0"/>
              <a:t>Manages sessions between application </a:t>
            </a:r>
            <a:r>
              <a:rPr lang="en-GB" dirty="0"/>
              <a:t>processes, such as </a:t>
            </a:r>
            <a:r>
              <a:rPr lang="en-GB" b="1" dirty="0"/>
              <a:t>initiating, controlling, and terminating</a:t>
            </a:r>
            <a:r>
              <a:rPr lang="en-GB" dirty="0"/>
              <a:t> the dialogues between user applications.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29714643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dirty="0"/>
              <a:t>This architecture later known as the </a:t>
            </a:r>
            <a:r>
              <a:rPr lang="en-GB" b="1" dirty="0"/>
              <a:t>TCP(</a:t>
            </a:r>
            <a:r>
              <a:rPr lang="en-GB" dirty="0"/>
              <a:t>Transmission control Protocol ) </a:t>
            </a:r>
            <a:r>
              <a:rPr lang="en-GB" b="1" dirty="0"/>
              <a:t>/IP </a:t>
            </a:r>
            <a:r>
              <a:rPr lang="en-GB" dirty="0"/>
              <a:t>(Internet Protocol) </a:t>
            </a:r>
            <a:r>
              <a:rPr lang="en-GB" b="1" dirty="0"/>
              <a:t>Reference Model</a:t>
            </a:r>
            <a:r>
              <a:rPr lang="en-GB" dirty="0"/>
              <a:t>.</a:t>
            </a:r>
          </a:p>
          <a:p>
            <a:pPr fontAlgn="base"/>
            <a:r>
              <a:rPr lang="en-GB" dirty="0"/>
              <a:t>TCP/IP specifies how data should be </a:t>
            </a:r>
            <a:r>
              <a:rPr lang="en-GB" dirty="0" err="1"/>
              <a:t>packetised</a:t>
            </a:r>
            <a:r>
              <a:rPr lang="en-GB" dirty="0"/>
              <a:t>, addressed, transmitted, routed, and received at the destination.</a:t>
            </a:r>
          </a:p>
          <a:p>
            <a:pPr fontAlgn="base"/>
            <a:r>
              <a:rPr lang="en-GB" dirty="0"/>
              <a:t>It includes a set of protocols that cover a wide range of functions in the network.</a:t>
            </a:r>
          </a:p>
          <a:p>
            <a:pPr fontAlgn="base"/>
            <a:r>
              <a:rPr lang="en-GB" b="1" dirty="0"/>
              <a:t>Connections to remain intact as long as the source and destination machines were functioning</a:t>
            </a:r>
            <a:r>
              <a:rPr lang="en-GB" dirty="0"/>
              <a:t>, even if some of the machines or transmission lines in between were suddenly put out of operation.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Tree>
    <p:extLst>
      <p:ext uri="{BB962C8B-B14F-4D97-AF65-F5344CB8AC3E}">
        <p14:creationId xmlns:p14="http://schemas.microsoft.com/office/powerpoint/2010/main" val="24913797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6" name="Picture 5">
            <a:extLst>
              <a:ext uri="{FF2B5EF4-FFF2-40B4-BE49-F238E27FC236}">
                <a16:creationId xmlns:a16="http://schemas.microsoft.com/office/drawing/2014/main" id="{EFD9A3D6-DF6D-0BF5-A7C2-9F06EB42E7E3}"/>
              </a:ext>
            </a:extLst>
          </p:cNvPr>
          <p:cNvPicPr>
            <a:picLocks noChangeAspect="1"/>
          </p:cNvPicPr>
          <p:nvPr/>
        </p:nvPicPr>
        <p:blipFill>
          <a:blip r:embed="rId3"/>
          <a:stretch>
            <a:fillRect/>
          </a:stretch>
        </p:blipFill>
        <p:spPr>
          <a:xfrm>
            <a:off x="2869082" y="1335233"/>
            <a:ext cx="6738918" cy="5394960"/>
          </a:xfrm>
          <a:prstGeom prst="rect">
            <a:avLst/>
          </a:prstGeom>
        </p:spPr>
      </p:pic>
    </p:spTree>
    <p:extLst>
      <p:ext uri="{BB962C8B-B14F-4D97-AF65-F5344CB8AC3E}">
        <p14:creationId xmlns:p14="http://schemas.microsoft.com/office/powerpoint/2010/main" val="3257140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6" name="Picture 5">
            <a:extLst>
              <a:ext uri="{FF2B5EF4-FFF2-40B4-BE49-F238E27FC236}">
                <a16:creationId xmlns:a16="http://schemas.microsoft.com/office/drawing/2014/main" id="{B5FCC41E-B564-DB05-7C29-7DDEED7680D6}"/>
              </a:ext>
            </a:extLst>
          </p:cNvPr>
          <p:cNvPicPr>
            <a:picLocks noChangeAspect="1"/>
          </p:cNvPicPr>
          <p:nvPr/>
        </p:nvPicPr>
        <p:blipFill>
          <a:blip r:embed="rId3"/>
          <a:stretch>
            <a:fillRect/>
          </a:stretch>
        </p:blipFill>
        <p:spPr>
          <a:xfrm>
            <a:off x="1142676" y="1201015"/>
            <a:ext cx="9927021" cy="5582559"/>
          </a:xfrm>
          <a:prstGeom prst="rect">
            <a:avLst/>
          </a:prstGeom>
        </p:spPr>
      </p:pic>
    </p:spTree>
    <p:extLst>
      <p:ext uri="{BB962C8B-B14F-4D97-AF65-F5344CB8AC3E}">
        <p14:creationId xmlns:p14="http://schemas.microsoft.com/office/powerpoint/2010/main" val="21279312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2050" name="Picture 2" descr="1: TCP/IP reference model. The upper diagram shows the network... |  Download Scientific Diagram">
            <a:extLst>
              <a:ext uri="{FF2B5EF4-FFF2-40B4-BE49-F238E27FC236}">
                <a16:creationId xmlns:a16="http://schemas.microsoft.com/office/drawing/2014/main" id="{A4981958-9FD5-FB80-9BA7-AB1077DCFA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7885" y="1214917"/>
            <a:ext cx="6534330" cy="5611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3435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Network Access Layer</a:t>
            </a: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Network Access Layer</a:t>
            </a:r>
          </a:p>
          <a:p>
            <a:pPr fontAlgn="base"/>
            <a:r>
              <a:rPr lang="en-GB" b="0" i="0" dirty="0">
                <a:effectLst/>
              </a:rPr>
              <a:t>It </a:t>
            </a:r>
            <a:r>
              <a:rPr lang="en-GB" dirty="0"/>
              <a:t>is </a:t>
            </a:r>
            <a:r>
              <a:rPr lang="en-GB" b="0" i="0" dirty="0">
                <a:effectLst/>
              </a:rPr>
              <a:t>also sometimes referred to as the </a:t>
            </a:r>
            <a:r>
              <a:rPr lang="en-GB" b="1" i="0" dirty="0">
                <a:effectLst/>
              </a:rPr>
              <a:t>Link Layer or the Network Interface </a:t>
            </a:r>
            <a:r>
              <a:rPr lang="en-GB" b="0" i="0" dirty="0">
                <a:effectLst/>
              </a:rPr>
              <a:t>Layer, represents the lowest layer.</a:t>
            </a:r>
          </a:p>
          <a:p>
            <a:pPr fontAlgn="base"/>
            <a:r>
              <a:rPr lang="en-GB" b="0" i="0" dirty="0">
                <a:effectLst/>
              </a:rPr>
              <a:t>Sending and receiving data on a physical network link, including the handling of the </a:t>
            </a:r>
            <a:r>
              <a:rPr lang="en-GB" b="1" i="0" dirty="0">
                <a:effectLst/>
              </a:rPr>
              <a:t>electrical, optical, or wireless transmission and reception of data</a:t>
            </a:r>
            <a:r>
              <a:rPr lang="en-GB" b="0" i="0" dirty="0">
                <a:effectLst/>
              </a:rPr>
              <a:t>.</a:t>
            </a:r>
          </a:p>
          <a:p>
            <a:pPr fontAlgn="base"/>
            <a:r>
              <a:rPr lang="en-GB" b="1" i="0" dirty="0">
                <a:effectLst/>
              </a:rPr>
              <a:t>Manages hardware addressing </a:t>
            </a:r>
            <a:r>
              <a:rPr lang="en-GB" b="0" i="0" dirty="0">
                <a:effectLst/>
              </a:rPr>
              <a:t>and </a:t>
            </a:r>
            <a:r>
              <a:rPr lang="en-GB" b="1" i="0" dirty="0">
                <a:effectLst/>
              </a:rPr>
              <a:t>defines the protocols </a:t>
            </a:r>
            <a:r>
              <a:rPr lang="en-GB" b="0" i="0" dirty="0">
                <a:effectLst/>
              </a:rPr>
              <a:t>needed to operate the physical medium, such as Ethernet for wired networks or IEEE 802.11 for wireless networks.</a:t>
            </a:r>
          </a:p>
          <a:p>
            <a:pPr fontAlgn="base"/>
            <a:r>
              <a:rPr lang="en-GB" b="0" i="0" dirty="0">
                <a:effectLst/>
              </a:rPr>
              <a:t>Implements </a:t>
            </a:r>
            <a:r>
              <a:rPr lang="en-GB" b="1" i="0" dirty="0">
                <a:effectLst/>
              </a:rPr>
              <a:t>error detection and correction algorithms </a:t>
            </a:r>
            <a:r>
              <a:rPr lang="en-GB" b="0" i="0" dirty="0">
                <a:effectLst/>
              </a:rPr>
              <a:t>to ensure data integrity over physical mediums.</a:t>
            </a:r>
          </a:p>
          <a:p>
            <a:pPr fontAlgn="base"/>
            <a:r>
              <a:rPr lang="en-GB" dirty="0"/>
              <a:t>It is an </a:t>
            </a:r>
            <a:r>
              <a:rPr lang="en-GB" b="1" dirty="0"/>
              <a:t>interface between hosts and transmission links</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Tree>
    <p:extLst>
      <p:ext uri="{BB962C8B-B14F-4D97-AF65-F5344CB8AC3E}">
        <p14:creationId xmlns:p14="http://schemas.microsoft.com/office/powerpoint/2010/main" val="1745880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fontScale="90000"/>
          </a:bodyPr>
          <a:lstStyle/>
          <a:p>
            <a:pPr algn="ctr"/>
            <a:r>
              <a:rPr lang="en-GB" b="1" dirty="0">
                <a:solidFill>
                  <a:schemeClr val="bg1"/>
                </a:solidFill>
              </a:rPr>
              <a:t>Internet</a:t>
            </a:r>
            <a:r>
              <a:rPr lang="en-GB" b="1">
                <a:solidFill>
                  <a:schemeClr val="bg1"/>
                </a:solidFill>
              </a:rPr>
              <a:t>/Network </a:t>
            </a:r>
            <a:r>
              <a:rPr lang="en-GB" b="1" dirty="0">
                <a:solidFill>
                  <a:schemeClr val="bg1"/>
                </a:solidFill>
              </a:rPr>
              <a:t>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The Internet Layer </a:t>
            </a:r>
          </a:p>
          <a:p>
            <a:pPr fontAlgn="base"/>
            <a:r>
              <a:rPr lang="en-GB" b="0" i="0" u="none" strike="noStrike" dirty="0">
                <a:effectLst/>
              </a:rPr>
              <a:t>Internetworking</a:t>
            </a:r>
            <a:r>
              <a:rPr lang="en-GB" b="0" i="0" dirty="0">
                <a:effectLst/>
              </a:rPr>
              <a:t> requires sending data from the </a:t>
            </a:r>
            <a:r>
              <a:rPr lang="en-GB" b="1" i="0" dirty="0">
                <a:effectLst/>
              </a:rPr>
              <a:t>source network to the destination network</a:t>
            </a:r>
            <a:r>
              <a:rPr lang="en-GB" b="0" i="0" dirty="0">
                <a:effectLst/>
              </a:rPr>
              <a:t>.</a:t>
            </a:r>
          </a:p>
          <a:p>
            <a:pPr fontAlgn="base"/>
            <a:r>
              <a:rPr lang="en-GB" b="0" i="0" dirty="0">
                <a:effectLst/>
              </a:rPr>
              <a:t>This process is called </a:t>
            </a:r>
            <a:r>
              <a:rPr lang="en-GB" b="1" i="0" u="none" strike="noStrike" dirty="0">
                <a:effectLst/>
              </a:rPr>
              <a:t>routing</a:t>
            </a:r>
            <a:r>
              <a:rPr lang="en-GB" b="1" i="0" dirty="0">
                <a:effectLst/>
              </a:rPr>
              <a:t> and is supported by host addressing and identification using the hierarchical </a:t>
            </a:r>
            <a:r>
              <a:rPr lang="en-GB" b="1" i="0" u="none" strike="noStrike" dirty="0">
                <a:effectLst/>
              </a:rPr>
              <a:t>IP </a:t>
            </a:r>
            <a:r>
              <a:rPr lang="en-GB" b="0" i="0" u="none" strike="noStrike" dirty="0">
                <a:effectLst/>
              </a:rPr>
              <a:t>addressing</a:t>
            </a:r>
            <a:r>
              <a:rPr lang="en-GB" b="0" i="0" dirty="0">
                <a:effectLst/>
              </a:rPr>
              <a:t> system. </a:t>
            </a:r>
          </a:p>
          <a:p>
            <a:pPr fontAlgn="base"/>
            <a:r>
              <a:rPr lang="en-GB" dirty="0"/>
              <a:t>Its job is to </a:t>
            </a:r>
            <a:r>
              <a:rPr lang="en-GB" b="1" dirty="0"/>
              <a:t>permit hosts to inject packets into any network and have them travel independently to the destination</a:t>
            </a:r>
            <a:r>
              <a:rPr lang="en-GB" dirty="0"/>
              <a:t> (potentially on a different network). </a:t>
            </a:r>
          </a:p>
          <a:p>
            <a:pPr fontAlgn="base"/>
            <a:r>
              <a:rPr lang="en-GB" b="0" i="0" dirty="0">
                <a:effectLst/>
              </a:rPr>
              <a:t>The internet layer has the responsibility of </a:t>
            </a:r>
            <a:r>
              <a:rPr lang="en-GB" b="1" i="0" dirty="0">
                <a:effectLst/>
              </a:rPr>
              <a:t>sending packets across potentially multiple networks. </a:t>
            </a:r>
            <a:endParaRPr lang="en-GB" b="1" dirty="0"/>
          </a:p>
          <a:p>
            <a:pPr fontAlgn="base"/>
            <a:r>
              <a:rPr lang="en-GB" dirty="0"/>
              <a:t>They may even arrive in a completely </a:t>
            </a:r>
            <a:r>
              <a:rPr lang="en-GB" b="1" dirty="0"/>
              <a:t>different order than they were sent, in which case it is the job of higher layers to rearrange them, </a:t>
            </a:r>
            <a:r>
              <a:rPr lang="en-GB" dirty="0"/>
              <a:t>if in-order delivery is desired.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18093305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Internet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fontAlgn="base"/>
            <a:r>
              <a:rPr lang="en-GB" dirty="0"/>
              <a:t>A person can drop a sequence of </a:t>
            </a:r>
            <a:r>
              <a:rPr lang="en-GB" b="1" dirty="0"/>
              <a:t>international letters into a mailbox in one country,</a:t>
            </a:r>
            <a:r>
              <a:rPr lang="en-GB" dirty="0"/>
              <a:t> and with a little luck, most of them will be </a:t>
            </a:r>
            <a:r>
              <a:rPr lang="en-GB" b="1" dirty="0"/>
              <a:t>delivered to the correct address in the destination country. </a:t>
            </a:r>
          </a:p>
          <a:p>
            <a:pPr fontAlgn="base"/>
            <a:r>
              <a:rPr lang="en-GB" dirty="0"/>
              <a:t>The letters will probably travel through </a:t>
            </a:r>
            <a:r>
              <a:rPr lang="en-GB" b="1" dirty="0"/>
              <a:t>one or more international mail gateways along the way,</a:t>
            </a:r>
            <a:r>
              <a:rPr lang="en-GB" dirty="0"/>
              <a:t> but this is </a:t>
            </a:r>
            <a:r>
              <a:rPr lang="en-GB" b="1" dirty="0"/>
              <a:t>transparent to the users</a:t>
            </a:r>
            <a:r>
              <a:rPr lang="en-GB" dirty="0"/>
              <a:t>. </a:t>
            </a:r>
          </a:p>
          <a:p>
            <a:pPr fontAlgn="base"/>
            <a:r>
              <a:rPr lang="en-GB" dirty="0"/>
              <a:t>Furthermore, that each country (i.e., each network) has its </a:t>
            </a:r>
            <a:r>
              <a:rPr lang="en-GB" b="1" dirty="0"/>
              <a:t>own stamps, preferred envelope sizes, and delivery rules is hidden from the users</a:t>
            </a:r>
            <a:r>
              <a:rPr lang="en-GB" dirty="0"/>
              <a:t>. </a:t>
            </a:r>
          </a:p>
          <a:p>
            <a:pPr fontAlgn="base"/>
            <a:r>
              <a:rPr lang="en-GB" dirty="0"/>
              <a:t>The internet layer defines an </a:t>
            </a:r>
            <a:r>
              <a:rPr lang="en-GB" b="1" dirty="0"/>
              <a:t>official packet format and protocol called IP (Internet Protocol), plus a companion protocol called ICMP (Internet Control Message Protocol) that helps it function. </a:t>
            </a:r>
          </a:p>
          <a:p>
            <a:pPr fontAlgn="base"/>
            <a:r>
              <a:rPr lang="en-GB" dirty="0"/>
              <a:t>The job of the internet layer is to deliver </a:t>
            </a:r>
            <a:r>
              <a:rPr lang="en-GB" b="1" dirty="0"/>
              <a:t>IP packets where they are supposed to go</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25643011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The Transport Layer </a:t>
            </a:r>
          </a:p>
          <a:p>
            <a:pPr fontAlgn="base"/>
            <a:r>
              <a:rPr lang="en-GB" dirty="0"/>
              <a:t>The layer above the internet layer in the TCP/IP model is called the </a:t>
            </a:r>
            <a:r>
              <a:rPr lang="en-GB" b="1" dirty="0"/>
              <a:t>transport layer. </a:t>
            </a:r>
          </a:p>
          <a:p>
            <a:pPr fontAlgn="base"/>
            <a:r>
              <a:rPr lang="en-GB" dirty="0"/>
              <a:t>It is designed to allow peer entities on the </a:t>
            </a:r>
            <a:r>
              <a:rPr lang="en-GB" b="1" dirty="0"/>
              <a:t>source and destination hosts to carry on a conversation</a:t>
            </a:r>
            <a:r>
              <a:rPr lang="en-GB" dirty="0"/>
              <a:t>, just as in the OSI transport layer. </a:t>
            </a:r>
          </a:p>
          <a:p>
            <a:pPr fontAlgn="base"/>
            <a:r>
              <a:rPr lang="en-GB" b="0" i="0" dirty="0">
                <a:effectLst/>
              </a:rPr>
              <a:t>The protocols in this layer may provide </a:t>
            </a:r>
            <a:r>
              <a:rPr lang="en-GB" b="1" i="0" u="none" strike="noStrike" dirty="0">
                <a:effectLst/>
              </a:rPr>
              <a:t>error control</a:t>
            </a:r>
            <a:r>
              <a:rPr lang="en-GB" b="1" i="0" dirty="0">
                <a:effectLst/>
              </a:rPr>
              <a:t>, </a:t>
            </a:r>
            <a:r>
              <a:rPr lang="en-GB" b="1" i="0" u="none" strike="noStrike" dirty="0">
                <a:effectLst/>
              </a:rPr>
              <a:t>segmentation</a:t>
            </a:r>
            <a:r>
              <a:rPr lang="en-GB" b="1" i="0" dirty="0">
                <a:effectLst/>
              </a:rPr>
              <a:t>, </a:t>
            </a:r>
            <a:r>
              <a:rPr lang="en-GB" b="1" i="0" u="none" strike="noStrike" dirty="0">
                <a:effectLst/>
              </a:rPr>
              <a:t>flow control</a:t>
            </a:r>
            <a:r>
              <a:rPr lang="en-GB" b="1" i="0" dirty="0">
                <a:effectLst/>
              </a:rPr>
              <a:t>, </a:t>
            </a:r>
            <a:r>
              <a:rPr lang="en-GB" b="1" i="0" u="none" strike="noStrike" dirty="0">
                <a:effectLst/>
              </a:rPr>
              <a:t>congestion control</a:t>
            </a:r>
            <a:r>
              <a:rPr lang="en-GB" b="1" i="0" dirty="0">
                <a:effectLst/>
              </a:rPr>
              <a:t>, and application addressing</a:t>
            </a:r>
            <a:r>
              <a:rPr lang="en-GB" b="0" i="0" dirty="0">
                <a:effectLst/>
              </a:rPr>
              <a:t>.</a:t>
            </a: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38897822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2"/>
            <a:ext cx="10879282" cy="5294167"/>
          </a:xfrm>
        </p:spPr>
        <p:txBody>
          <a:bodyPr>
            <a:normAutofit fontScale="92500" lnSpcReduction="20000"/>
          </a:bodyPr>
          <a:lstStyle/>
          <a:p>
            <a:pPr fontAlgn="base"/>
            <a:r>
              <a:rPr lang="en-GB" dirty="0"/>
              <a:t>Two </a:t>
            </a:r>
            <a:r>
              <a:rPr lang="en-GB" b="1" dirty="0"/>
              <a:t>end-to-end transport protocols </a:t>
            </a:r>
            <a:r>
              <a:rPr lang="en-GB" dirty="0"/>
              <a:t>have been defined here. </a:t>
            </a:r>
          </a:p>
          <a:p>
            <a:pPr fontAlgn="base"/>
            <a:r>
              <a:rPr lang="en-GB" b="1" dirty="0"/>
              <a:t>TCP (Transmission Control Protocol), </a:t>
            </a:r>
          </a:p>
          <a:p>
            <a:pPr fontAlgn="base"/>
            <a:r>
              <a:rPr lang="en-GB" b="0" i="0" dirty="0">
                <a:effectLst/>
              </a:rPr>
              <a:t>TCP is a connection-oriented protocol that addresses numerous reliability issues in providing a </a:t>
            </a:r>
            <a:r>
              <a:rPr lang="en-GB" b="0" i="0" u="none" strike="noStrike" dirty="0">
                <a:effectLst/>
              </a:rPr>
              <a:t>reliable byte stream</a:t>
            </a:r>
            <a:r>
              <a:rPr lang="en-GB" b="0" i="0" dirty="0">
                <a:effectLst/>
              </a:rPr>
              <a:t>:</a:t>
            </a:r>
          </a:p>
          <a:p>
            <a:pPr lvl="1"/>
            <a:r>
              <a:rPr lang="en-GB" b="0" i="0" dirty="0">
                <a:effectLst/>
              </a:rPr>
              <a:t>data arrives in-order</a:t>
            </a:r>
          </a:p>
          <a:p>
            <a:pPr lvl="1"/>
            <a:r>
              <a:rPr lang="en-GB" b="0" i="0" dirty="0">
                <a:effectLst/>
              </a:rPr>
              <a:t>data has minimal error (i.e., correctness)</a:t>
            </a:r>
          </a:p>
          <a:p>
            <a:pPr lvl="1"/>
            <a:r>
              <a:rPr lang="en-GB" b="0" i="0" dirty="0">
                <a:effectLst/>
              </a:rPr>
              <a:t>duplicate data is discarded</a:t>
            </a:r>
          </a:p>
          <a:p>
            <a:pPr lvl="1"/>
            <a:r>
              <a:rPr lang="en-GB" b="0" i="0" dirty="0">
                <a:effectLst/>
              </a:rPr>
              <a:t>lost or discarded packets are resent</a:t>
            </a:r>
          </a:p>
          <a:p>
            <a:pPr lvl="1"/>
            <a:r>
              <a:rPr lang="en-GB" b="0" i="0" dirty="0">
                <a:effectLst/>
              </a:rPr>
              <a:t>includes traffic congestion control</a:t>
            </a:r>
          </a:p>
          <a:p>
            <a:pPr fontAlgn="base"/>
            <a:r>
              <a:rPr lang="en-GB" dirty="0"/>
              <a:t>It segments the incoming </a:t>
            </a:r>
            <a:r>
              <a:rPr lang="en-GB" b="1" dirty="0"/>
              <a:t>byte stream into discrete messages and passes each one on to the internet layer. </a:t>
            </a:r>
          </a:p>
          <a:p>
            <a:pPr fontAlgn="base"/>
            <a:r>
              <a:rPr lang="en-GB" dirty="0"/>
              <a:t>At the destination, the </a:t>
            </a:r>
            <a:r>
              <a:rPr lang="en-GB" b="1" dirty="0"/>
              <a:t>receiving TCP process reassembles the received messages into the output stream. </a:t>
            </a:r>
          </a:p>
          <a:p>
            <a:pPr fontAlgn="base"/>
            <a:r>
              <a:rPr lang="en-GB" dirty="0"/>
              <a:t>TCP also </a:t>
            </a:r>
            <a:r>
              <a:rPr lang="en-GB" b="1" dirty="0"/>
              <a:t>handles flow control to make sure a fast sender cannot </a:t>
            </a:r>
            <a:r>
              <a:rPr lang="en-GB" dirty="0"/>
              <a:t>swamp a </a:t>
            </a:r>
            <a:r>
              <a:rPr lang="en-GB" b="1" dirty="0"/>
              <a:t>slow receiver with more messages </a:t>
            </a:r>
            <a:r>
              <a:rPr lang="en-GB" dirty="0"/>
              <a:t>than it can handle.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spTree>
    <p:extLst>
      <p:ext uri="{BB962C8B-B14F-4D97-AF65-F5344CB8AC3E}">
        <p14:creationId xmlns:p14="http://schemas.microsoft.com/office/powerpoint/2010/main" val="24691949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1" dirty="0"/>
              <a:t>UDP (User Datagram Protoco</a:t>
            </a:r>
            <a:r>
              <a:rPr lang="en-GB" dirty="0"/>
              <a:t>l), is an unreliable, connectionless protocol for applications that do not want TCP’s sequencing or flow control and wish to provide their own. </a:t>
            </a:r>
          </a:p>
          <a:p>
            <a:pPr fontAlgn="base"/>
            <a:r>
              <a:rPr lang="en-GB" dirty="0"/>
              <a:t>It is also widely used for </a:t>
            </a:r>
            <a:r>
              <a:rPr lang="en-GB" b="1" dirty="0"/>
              <a:t>one-shot, such as transmitting speech or video</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Tree>
    <p:extLst>
      <p:ext uri="{BB962C8B-B14F-4D97-AF65-F5344CB8AC3E}">
        <p14:creationId xmlns:p14="http://schemas.microsoft.com/office/powerpoint/2010/main" val="4410803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Application layer</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The Application Layer </a:t>
            </a:r>
          </a:p>
          <a:p>
            <a:pPr fontAlgn="base"/>
            <a:r>
              <a:rPr lang="en-GB" dirty="0"/>
              <a:t>The TCP/IP model does not have session or presentation layers. </a:t>
            </a:r>
          </a:p>
          <a:p>
            <a:pPr fontAlgn="base"/>
            <a:r>
              <a:rPr lang="en-GB" dirty="0"/>
              <a:t>Instead, applications simply include any session and presentation functions that they require. </a:t>
            </a:r>
          </a:p>
          <a:p>
            <a:pPr fontAlgn="base"/>
            <a:r>
              <a:rPr lang="en-GB" dirty="0"/>
              <a:t>It contains all the </a:t>
            </a:r>
            <a:r>
              <a:rPr lang="en-GB" b="1" dirty="0"/>
              <a:t>higher-level protocols</a:t>
            </a:r>
            <a:r>
              <a:rPr lang="en-GB" dirty="0"/>
              <a:t>. </a:t>
            </a:r>
            <a:r>
              <a:rPr lang="en-GB" b="1" dirty="0"/>
              <a:t>virtual terminal (TELNET), file transfer (FTP), and electronic mail (SMTP), Domain Name System (DNS), for mapping host names onto their network addresses, HTTP, the protocol for fetching pages on the World Wide Web, and RTP, the </a:t>
            </a:r>
            <a:r>
              <a:rPr lang="en-GB" dirty="0"/>
              <a:t>protocol for delivering real-time media such as voice or movies.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42</a:t>
            </a:fld>
            <a:endParaRPr lang="en-US" dirty="0"/>
          </a:p>
        </p:txBody>
      </p:sp>
    </p:spTree>
    <p:extLst>
      <p:ext uri="{BB962C8B-B14F-4D97-AF65-F5344CB8AC3E}">
        <p14:creationId xmlns:p14="http://schemas.microsoft.com/office/powerpoint/2010/main" val="20335395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43</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TotalTime>
  <Words>2644</Words>
  <Application>Microsoft Macintosh PowerPoint</Application>
  <PresentationFormat>Widescreen</PresentationFormat>
  <Paragraphs>338</Paragraphs>
  <Slides>43</Slides>
  <Notes>40</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43</vt:i4>
      </vt:variant>
    </vt:vector>
  </HeadingPairs>
  <TitlesOfParts>
    <vt:vector size="50" baseType="lpstr">
      <vt:lpstr>Arial</vt:lpstr>
      <vt:lpstr>Calibri</vt:lpstr>
      <vt:lpstr>Calibri Light</vt:lpstr>
      <vt:lpstr>Söhne</vt:lpstr>
      <vt:lpstr>Times New Roman</vt:lpstr>
      <vt:lpstr>UWTSD 200_Title Page 2</vt:lpstr>
      <vt:lpstr>UWTSD 200_Text 4</vt:lpstr>
      <vt:lpstr>PowerPoint Presentation</vt:lpstr>
      <vt:lpstr>Content</vt:lpstr>
      <vt:lpstr>Learning Outcome</vt:lpstr>
      <vt:lpstr>PowerPoint Presentation</vt:lpstr>
      <vt:lpstr>OSI Reference model</vt:lpstr>
      <vt:lpstr>OSI Reference model</vt:lpstr>
      <vt:lpstr>OSI Reference model</vt:lpstr>
      <vt:lpstr>OSI Reference model</vt:lpstr>
      <vt:lpstr>OSI Reference model</vt:lpstr>
      <vt:lpstr>OSI Reference model</vt:lpstr>
      <vt:lpstr>OSI Reference model</vt:lpstr>
      <vt:lpstr>Physical Layer</vt:lpstr>
      <vt:lpstr>Physical Layer</vt:lpstr>
      <vt:lpstr>Physical Layer</vt:lpstr>
      <vt:lpstr>Data Link Layer</vt:lpstr>
      <vt:lpstr>Data Link Layer</vt:lpstr>
      <vt:lpstr>Data Link Layer</vt:lpstr>
      <vt:lpstr>Data Link Layer</vt:lpstr>
      <vt:lpstr>Network Layer</vt:lpstr>
      <vt:lpstr>Network Layer</vt:lpstr>
      <vt:lpstr>Network Layer</vt:lpstr>
      <vt:lpstr>Network Layer</vt:lpstr>
      <vt:lpstr>Transport Layer</vt:lpstr>
      <vt:lpstr>Transport Layer</vt:lpstr>
      <vt:lpstr>Transport Layer</vt:lpstr>
      <vt:lpstr>Session Layer </vt:lpstr>
      <vt:lpstr>Session Layer </vt:lpstr>
      <vt:lpstr>Session Layer </vt:lpstr>
      <vt:lpstr>Presentation Layer</vt:lpstr>
      <vt:lpstr>Presentation Layer</vt:lpstr>
      <vt:lpstr>Application Layer</vt:lpstr>
      <vt:lpstr>TCP/IP Reference model</vt:lpstr>
      <vt:lpstr>TCP/IP Reference model</vt:lpstr>
      <vt:lpstr>TCP/IP Reference model</vt:lpstr>
      <vt:lpstr>TCP/IP Reference model</vt:lpstr>
      <vt:lpstr>Network Access Layer</vt:lpstr>
      <vt:lpstr>Internet/Network Layer</vt:lpstr>
      <vt:lpstr>Internet Layer</vt:lpstr>
      <vt:lpstr>Transport Layer</vt:lpstr>
      <vt:lpstr>Transport Layer</vt:lpstr>
      <vt:lpstr>TCP/IP Reference model</vt:lpstr>
      <vt:lpstr>Application layer</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Redhwan Al-amri</cp:lastModifiedBy>
  <cp:revision>152</cp:revision>
  <dcterms:created xsi:type="dcterms:W3CDTF">2021-03-09T15:35:42Z</dcterms:created>
  <dcterms:modified xsi:type="dcterms:W3CDTF">2024-11-23T07:36:42Z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