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6" autoAdjust="0"/>
    <p:restoredTop sz="90604" autoAdjust="0"/>
  </p:normalViewPr>
  <p:slideViewPr>
    <p:cSldViewPr snapToGrid="0">
      <p:cViewPr>
        <p:scale>
          <a:sx n="110" d="100"/>
          <a:sy n="110" d="100"/>
        </p:scale>
        <p:origin x="648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DAE24B-68A2-4F09-91B0-3D751442F92C}" type="doc">
      <dgm:prSet loTypeId="urn:microsoft.com/office/officeart/2005/8/layout/hProcess9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540B055-8D9B-456A-A145-65B126976D19}">
      <dgm:prSet/>
      <dgm:spPr/>
      <dgm:t>
        <a:bodyPr/>
        <a:lstStyle/>
        <a:p>
          <a:r>
            <a:rPr lang="en-US"/>
            <a:t>Some of the key skill requirements for employees at Ritz hotels include:</a:t>
          </a:r>
        </a:p>
      </dgm:t>
    </dgm:pt>
    <dgm:pt modelId="{F7504509-85D5-4E53-9B53-7E5DE53448B2}" type="parTrans" cxnId="{3BBD3E7B-A525-4093-8429-EEFB2346734E}">
      <dgm:prSet/>
      <dgm:spPr/>
      <dgm:t>
        <a:bodyPr/>
        <a:lstStyle/>
        <a:p>
          <a:endParaRPr lang="en-US"/>
        </a:p>
      </dgm:t>
    </dgm:pt>
    <dgm:pt modelId="{5F71ECD9-3221-437B-A310-C1179268856C}" type="sibTrans" cxnId="{3BBD3E7B-A525-4093-8429-EEFB2346734E}">
      <dgm:prSet/>
      <dgm:spPr/>
      <dgm:t>
        <a:bodyPr/>
        <a:lstStyle/>
        <a:p>
          <a:endParaRPr lang="en-US"/>
        </a:p>
      </dgm:t>
    </dgm:pt>
    <dgm:pt modelId="{BEADC7D4-9346-4F38-BB79-435A0FEA7BC5}">
      <dgm:prSet/>
      <dgm:spPr/>
      <dgm:t>
        <a:bodyPr/>
        <a:lstStyle/>
        <a:p>
          <a:r>
            <a:rPr lang="en-US"/>
            <a:t>Customer service (Kuo, Chen, and Tseng, 2017)</a:t>
          </a:r>
        </a:p>
      </dgm:t>
    </dgm:pt>
    <dgm:pt modelId="{7734EA4B-1B3D-4F25-AEE5-8F651EA606B5}" type="parTrans" cxnId="{A22CCDF2-94B4-4B21-8114-3B2F46E52000}">
      <dgm:prSet/>
      <dgm:spPr/>
      <dgm:t>
        <a:bodyPr/>
        <a:lstStyle/>
        <a:p>
          <a:endParaRPr lang="en-US"/>
        </a:p>
      </dgm:t>
    </dgm:pt>
    <dgm:pt modelId="{5F346A0D-19F0-4227-B5F3-286EB93726EF}" type="sibTrans" cxnId="{A22CCDF2-94B4-4B21-8114-3B2F46E52000}">
      <dgm:prSet/>
      <dgm:spPr/>
      <dgm:t>
        <a:bodyPr/>
        <a:lstStyle/>
        <a:p>
          <a:endParaRPr lang="en-US"/>
        </a:p>
      </dgm:t>
    </dgm:pt>
    <dgm:pt modelId="{B249D699-0453-4DDC-9924-5392F474BDD1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B96D6E39-D333-44BF-AE4C-F64D463703AA}" type="parTrans" cxnId="{D60C1CAB-BB13-460F-B2FE-737BB13690A9}">
      <dgm:prSet/>
      <dgm:spPr/>
      <dgm:t>
        <a:bodyPr/>
        <a:lstStyle/>
        <a:p>
          <a:endParaRPr lang="en-US"/>
        </a:p>
      </dgm:t>
    </dgm:pt>
    <dgm:pt modelId="{3CFC1937-8C09-4FA6-9129-B49BE5DE2709}" type="sibTrans" cxnId="{D60C1CAB-BB13-460F-B2FE-737BB13690A9}">
      <dgm:prSet/>
      <dgm:spPr/>
      <dgm:t>
        <a:bodyPr/>
        <a:lstStyle/>
        <a:p>
          <a:endParaRPr lang="en-US"/>
        </a:p>
      </dgm:t>
    </dgm:pt>
    <dgm:pt modelId="{3A6E4F18-AA04-4952-B13F-0E7A17A43923}">
      <dgm:prSet/>
      <dgm:spPr/>
      <dgm:t>
        <a:bodyPr/>
        <a:lstStyle/>
        <a:p>
          <a:r>
            <a:rPr lang="en-US"/>
            <a:t>Attention to detail (Bharwani, and Talib, 2017)</a:t>
          </a:r>
        </a:p>
      </dgm:t>
    </dgm:pt>
    <dgm:pt modelId="{F9D72B0D-3E22-436E-B0B4-C653F6544960}" type="parTrans" cxnId="{95DE1D13-1398-4E51-A757-199C87950110}">
      <dgm:prSet/>
      <dgm:spPr/>
      <dgm:t>
        <a:bodyPr/>
        <a:lstStyle/>
        <a:p>
          <a:endParaRPr lang="en-US"/>
        </a:p>
      </dgm:t>
    </dgm:pt>
    <dgm:pt modelId="{C768B4C8-0D59-4A67-9FD6-8DBB12394D19}" type="sibTrans" cxnId="{95DE1D13-1398-4E51-A757-199C87950110}">
      <dgm:prSet/>
      <dgm:spPr/>
      <dgm:t>
        <a:bodyPr/>
        <a:lstStyle/>
        <a:p>
          <a:endParaRPr lang="en-US"/>
        </a:p>
      </dgm:t>
    </dgm:pt>
    <dgm:pt modelId="{80038E56-A94D-41B9-B522-E329C02CEF3A}">
      <dgm:prSet/>
      <dgm:spPr/>
      <dgm:t>
        <a:bodyPr/>
        <a:lstStyle/>
        <a:p>
          <a:r>
            <a:rPr lang="en-US"/>
            <a:t>In terms of operational issues, Ritz, like all hotels, faces a number of challenges, including:</a:t>
          </a:r>
        </a:p>
      </dgm:t>
    </dgm:pt>
    <dgm:pt modelId="{44058147-5EAA-4AED-AB2F-CDF56A37C9C0}" type="parTrans" cxnId="{5B354282-4852-4344-B6BB-AFA03C62190D}">
      <dgm:prSet/>
      <dgm:spPr/>
      <dgm:t>
        <a:bodyPr/>
        <a:lstStyle/>
        <a:p>
          <a:endParaRPr lang="en-US"/>
        </a:p>
      </dgm:t>
    </dgm:pt>
    <dgm:pt modelId="{4D84C247-913F-42A0-AA15-5E33E4017F84}" type="sibTrans" cxnId="{5B354282-4852-4344-B6BB-AFA03C62190D}">
      <dgm:prSet/>
      <dgm:spPr/>
      <dgm:t>
        <a:bodyPr/>
        <a:lstStyle/>
        <a:p>
          <a:endParaRPr lang="en-US"/>
        </a:p>
      </dgm:t>
    </dgm:pt>
    <dgm:pt modelId="{77057156-EC4B-4C35-B61C-FAA3802F67FD}">
      <dgm:prSet/>
      <dgm:spPr/>
      <dgm:t>
        <a:bodyPr/>
        <a:lstStyle/>
        <a:p>
          <a:r>
            <a:rPr lang="en-US"/>
            <a:t>Competition (Nam, et al, 2021)</a:t>
          </a:r>
        </a:p>
      </dgm:t>
    </dgm:pt>
    <dgm:pt modelId="{3A3092A5-B720-429B-BD50-3A28AC48294B}" type="parTrans" cxnId="{DB385309-8D0D-450E-8561-E49BDEA1DC4C}">
      <dgm:prSet/>
      <dgm:spPr/>
      <dgm:t>
        <a:bodyPr/>
        <a:lstStyle/>
        <a:p>
          <a:endParaRPr lang="en-US"/>
        </a:p>
      </dgm:t>
    </dgm:pt>
    <dgm:pt modelId="{E831908C-C29C-40CA-A66C-59E2EC70CCED}" type="sibTrans" cxnId="{DB385309-8D0D-450E-8561-E49BDEA1DC4C}">
      <dgm:prSet/>
      <dgm:spPr/>
      <dgm:t>
        <a:bodyPr/>
        <a:lstStyle/>
        <a:p>
          <a:endParaRPr lang="en-US"/>
        </a:p>
      </dgm:t>
    </dgm:pt>
    <dgm:pt modelId="{D201B12F-E854-4B63-8270-7EFE7117ECFC}">
      <dgm:prSet/>
      <dgm:spPr/>
      <dgm:t>
        <a:bodyPr/>
        <a:lstStyle/>
        <a:p>
          <a:r>
            <a:rPr lang="en-US"/>
            <a:t>Labor costs</a:t>
          </a:r>
        </a:p>
      </dgm:t>
    </dgm:pt>
    <dgm:pt modelId="{968BC5E0-4EB3-4BEA-AD48-80858F4AC27B}" type="parTrans" cxnId="{047FC71F-CCA3-418C-A851-C54C2E3276C2}">
      <dgm:prSet/>
      <dgm:spPr/>
      <dgm:t>
        <a:bodyPr/>
        <a:lstStyle/>
        <a:p>
          <a:endParaRPr lang="en-US"/>
        </a:p>
      </dgm:t>
    </dgm:pt>
    <dgm:pt modelId="{7BEC9AAF-D959-4328-8DAD-4688951CC429}" type="sibTrans" cxnId="{047FC71F-CCA3-418C-A851-C54C2E3276C2}">
      <dgm:prSet/>
      <dgm:spPr/>
      <dgm:t>
        <a:bodyPr/>
        <a:lstStyle/>
        <a:p>
          <a:endParaRPr lang="en-US"/>
        </a:p>
      </dgm:t>
    </dgm:pt>
    <dgm:pt modelId="{B3F49DE4-D7E0-458F-A918-9E8B66D84B9B}">
      <dgm:prSet/>
      <dgm:spPr/>
      <dgm:t>
        <a:bodyPr/>
        <a:lstStyle/>
        <a:p>
          <a:r>
            <a:rPr lang="en-US"/>
            <a:t>Maintenance and upkeep (Lugosi, and Jameson, 2017)</a:t>
          </a:r>
        </a:p>
      </dgm:t>
    </dgm:pt>
    <dgm:pt modelId="{40734DC6-B9DF-41EA-B9D5-45797E5EC65E}" type="parTrans" cxnId="{B968474F-3F50-42AA-A988-F34147426BC0}">
      <dgm:prSet/>
      <dgm:spPr/>
      <dgm:t>
        <a:bodyPr/>
        <a:lstStyle/>
        <a:p>
          <a:endParaRPr lang="en-US"/>
        </a:p>
      </dgm:t>
    </dgm:pt>
    <dgm:pt modelId="{3A066C43-6BE8-42D9-8907-010E6DE0C812}" type="sibTrans" cxnId="{B968474F-3F50-42AA-A988-F34147426BC0}">
      <dgm:prSet/>
      <dgm:spPr/>
      <dgm:t>
        <a:bodyPr/>
        <a:lstStyle/>
        <a:p>
          <a:endParaRPr lang="en-US"/>
        </a:p>
      </dgm:t>
    </dgm:pt>
    <dgm:pt modelId="{C4C3A35C-4F1F-4EEC-9EDD-48E7F92A2ADC}" type="pres">
      <dgm:prSet presAssocID="{E3DAE24B-68A2-4F09-91B0-3D751442F92C}" presName="CompostProcess" presStyleCnt="0">
        <dgm:presLayoutVars>
          <dgm:dir/>
          <dgm:resizeHandles val="exact"/>
        </dgm:presLayoutVars>
      </dgm:prSet>
      <dgm:spPr/>
    </dgm:pt>
    <dgm:pt modelId="{DE78ADA9-474D-40E0-8C3B-C589A296FE60}" type="pres">
      <dgm:prSet presAssocID="{E3DAE24B-68A2-4F09-91B0-3D751442F92C}" presName="arrow" presStyleLbl="bgShp" presStyleIdx="0" presStyleCnt="1"/>
      <dgm:spPr/>
    </dgm:pt>
    <dgm:pt modelId="{93EE733C-5418-43FA-AFE2-D291B7825053}" type="pres">
      <dgm:prSet presAssocID="{E3DAE24B-68A2-4F09-91B0-3D751442F92C}" presName="linearProcess" presStyleCnt="0"/>
      <dgm:spPr/>
    </dgm:pt>
    <dgm:pt modelId="{B14AFD7F-6126-4311-BA04-5D886BE409BA}" type="pres">
      <dgm:prSet presAssocID="{4540B055-8D9B-456A-A145-65B126976D19}" presName="textNode" presStyleLbl="node1" presStyleIdx="0" presStyleCnt="8">
        <dgm:presLayoutVars>
          <dgm:bulletEnabled val="1"/>
        </dgm:presLayoutVars>
      </dgm:prSet>
      <dgm:spPr/>
    </dgm:pt>
    <dgm:pt modelId="{6D135F7F-2CA4-42D5-A3D1-F470A734EACB}" type="pres">
      <dgm:prSet presAssocID="{5F71ECD9-3221-437B-A310-C1179268856C}" presName="sibTrans" presStyleCnt="0"/>
      <dgm:spPr/>
    </dgm:pt>
    <dgm:pt modelId="{344A9DC8-5BC7-464A-AAFF-166B4C1C8805}" type="pres">
      <dgm:prSet presAssocID="{BEADC7D4-9346-4F38-BB79-435A0FEA7BC5}" presName="textNode" presStyleLbl="node1" presStyleIdx="1" presStyleCnt="8">
        <dgm:presLayoutVars>
          <dgm:bulletEnabled val="1"/>
        </dgm:presLayoutVars>
      </dgm:prSet>
      <dgm:spPr/>
    </dgm:pt>
    <dgm:pt modelId="{71C4F598-AE83-49A9-9F43-FE74703F06E4}" type="pres">
      <dgm:prSet presAssocID="{5F346A0D-19F0-4227-B5F3-286EB93726EF}" presName="sibTrans" presStyleCnt="0"/>
      <dgm:spPr/>
    </dgm:pt>
    <dgm:pt modelId="{8BAA3EB7-D725-47D0-B561-5B4735606827}" type="pres">
      <dgm:prSet presAssocID="{B249D699-0453-4DDC-9924-5392F474BDD1}" presName="textNode" presStyleLbl="node1" presStyleIdx="2" presStyleCnt="8">
        <dgm:presLayoutVars>
          <dgm:bulletEnabled val="1"/>
        </dgm:presLayoutVars>
      </dgm:prSet>
      <dgm:spPr/>
    </dgm:pt>
    <dgm:pt modelId="{EBCC8AFB-3C0B-4653-AA88-A4A90AB6F8B4}" type="pres">
      <dgm:prSet presAssocID="{3CFC1937-8C09-4FA6-9129-B49BE5DE2709}" presName="sibTrans" presStyleCnt="0"/>
      <dgm:spPr/>
    </dgm:pt>
    <dgm:pt modelId="{F20C5A36-5686-4214-9C8B-9AB2879A1408}" type="pres">
      <dgm:prSet presAssocID="{3A6E4F18-AA04-4952-B13F-0E7A17A43923}" presName="textNode" presStyleLbl="node1" presStyleIdx="3" presStyleCnt="8">
        <dgm:presLayoutVars>
          <dgm:bulletEnabled val="1"/>
        </dgm:presLayoutVars>
      </dgm:prSet>
      <dgm:spPr/>
    </dgm:pt>
    <dgm:pt modelId="{15F772D4-E69D-43F3-86A6-0A109E1E7EE7}" type="pres">
      <dgm:prSet presAssocID="{C768B4C8-0D59-4A67-9FD6-8DBB12394D19}" presName="sibTrans" presStyleCnt="0"/>
      <dgm:spPr/>
    </dgm:pt>
    <dgm:pt modelId="{4CB6FA76-688E-4B70-B15D-1A06190B6EC8}" type="pres">
      <dgm:prSet presAssocID="{80038E56-A94D-41B9-B522-E329C02CEF3A}" presName="textNode" presStyleLbl="node1" presStyleIdx="4" presStyleCnt="8">
        <dgm:presLayoutVars>
          <dgm:bulletEnabled val="1"/>
        </dgm:presLayoutVars>
      </dgm:prSet>
      <dgm:spPr/>
    </dgm:pt>
    <dgm:pt modelId="{F2E74227-4301-495E-A9E3-EF6A2375C931}" type="pres">
      <dgm:prSet presAssocID="{4D84C247-913F-42A0-AA15-5E33E4017F84}" presName="sibTrans" presStyleCnt="0"/>
      <dgm:spPr/>
    </dgm:pt>
    <dgm:pt modelId="{1555F291-642F-4738-97CB-93EBF6E2FCAD}" type="pres">
      <dgm:prSet presAssocID="{77057156-EC4B-4C35-B61C-FAA3802F67FD}" presName="textNode" presStyleLbl="node1" presStyleIdx="5" presStyleCnt="8">
        <dgm:presLayoutVars>
          <dgm:bulletEnabled val="1"/>
        </dgm:presLayoutVars>
      </dgm:prSet>
      <dgm:spPr/>
    </dgm:pt>
    <dgm:pt modelId="{3B545BD4-68A1-4C63-B0CD-ACEBF48B2F08}" type="pres">
      <dgm:prSet presAssocID="{E831908C-C29C-40CA-A66C-59E2EC70CCED}" presName="sibTrans" presStyleCnt="0"/>
      <dgm:spPr/>
    </dgm:pt>
    <dgm:pt modelId="{75A6B6F6-68DA-4366-B517-56E1AB0DA989}" type="pres">
      <dgm:prSet presAssocID="{D201B12F-E854-4B63-8270-7EFE7117ECFC}" presName="textNode" presStyleLbl="node1" presStyleIdx="6" presStyleCnt="8">
        <dgm:presLayoutVars>
          <dgm:bulletEnabled val="1"/>
        </dgm:presLayoutVars>
      </dgm:prSet>
      <dgm:spPr/>
    </dgm:pt>
    <dgm:pt modelId="{B7D511AC-4536-4925-80D6-74D5BE7EB1F0}" type="pres">
      <dgm:prSet presAssocID="{7BEC9AAF-D959-4328-8DAD-4688951CC429}" presName="sibTrans" presStyleCnt="0"/>
      <dgm:spPr/>
    </dgm:pt>
    <dgm:pt modelId="{595ECC6B-E3D0-42A2-96F8-2A7272039BD3}" type="pres">
      <dgm:prSet presAssocID="{B3F49DE4-D7E0-458F-A918-9E8B66D84B9B}" presName="textNode" presStyleLbl="node1" presStyleIdx="7" presStyleCnt="8">
        <dgm:presLayoutVars>
          <dgm:bulletEnabled val="1"/>
        </dgm:presLayoutVars>
      </dgm:prSet>
      <dgm:spPr/>
    </dgm:pt>
  </dgm:ptLst>
  <dgm:cxnLst>
    <dgm:cxn modelId="{DB385309-8D0D-450E-8561-E49BDEA1DC4C}" srcId="{E3DAE24B-68A2-4F09-91B0-3D751442F92C}" destId="{77057156-EC4B-4C35-B61C-FAA3802F67FD}" srcOrd="5" destOrd="0" parTransId="{3A3092A5-B720-429B-BD50-3A28AC48294B}" sibTransId="{E831908C-C29C-40CA-A66C-59E2EC70CCED}"/>
    <dgm:cxn modelId="{F11C950A-1092-46E6-8B6A-B215C2DEA6F3}" type="presOf" srcId="{B249D699-0453-4DDC-9924-5392F474BDD1}" destId="{8BAA3EB7-D725-47D0-B561-5B4735606827}" srcOrd="0" destOrd="0" presId="urn:microsoft.com/office/officeart/2005/8/layout/hProcess9"/>
    <dgm:cxn modelId="{95DE1D13-1398-4E51-A757-199C87950110}" srcId="{E3DAE24B-68A2-4F09-91B0-3D751442F92C}" destId="{3A6E4F18-AA04-4952-B13F-0E7A17A43923}" srcOrd="3" destOrd="0" parTransId="{F9D72B0D-3E22-436E-B0B4-C653F6544960}" sibTransId="{C768B4C8-0D59-4A67-9FD6-8DBB12394D19}"/>
    <dgm:cxn modelId="{047FC71F-CCA3-418C-A851-C54C2E3276C2}" srcId="{E3DAE24B-68A2-4F09-91B0-3D751442F92C}" destId="{D201B12F-E854-4B63-8270-7EFE7117ECFC}" srcOrd="6" destOrd="0" parTransId="{968BC5E0-4EB3-4BEA-AD48-80858F4AC27B}" sibTransId="{7BEC9AAF-D959-4328-8DAD-4688951CC429}"/>
    <dgm:cxn modelId="{64DAD81F-675F-451A-8178-208FA232B8F0}" type="presOf" srcId="{80038E56-A94D-41B9-B522-E329C02CEF3A}" destId="{4CB6FA76-688E-4B70-B15D-1A06190B6EC8}" srcOrd="0" destOrd="0" presId="urn:microsoft.com/office/officeart/2005/8/layout/hProcess9"/>
    <dgm:cxn modelId="{751A2142-DE09-4E6E-BBE9-658A2129E1CD}" type="presOf" srcId="{BEADC7D4-9346-4F38-BB79-435A0FEA7BC5}" destId="{344A9DC8-5BC7-464A-AAFF-166B4C1C8805}" srcOrd="0" destOrd="0" presId="urn:microsoft.com/office/officeart/2005/8/layout/hProcess9"/>
    <dgm:cxn modelId="{B968474F-3F50-42AA-A988-F34147426BC0}" srcId="{E3DAE24B-68A2-4F09-91B0-3D751442F92C}" destId="{B3F49DE4-D7E0-458F-A918-9E8B66D84B9B}" srcOrd="7" destOrd="0" parTransId="{40734DC6-B9DF-41EA-B9D5-45797E5EC65E}" sibTransId="{3A066C43-6BE8-42D9-8907-010E6DE0C812}"/>
    <dgm:cxn modelId="{FC985768-74F2-4BA2-B5D6-0DC6A1A5CE1C}" type="presOf" srcId="{77057156-EC4B-4C35-B61C-FAA3802F67FD}" destId="{1555F291-642F-4738-97CB-93EBF6E2FCAD}" srcOrd="0" destOrd="0" presId="urn:microsoft.com/office/officeart/2005/8/layout/hProcess9"/>
    <dgm:cxn modelId="{3BBD3E7B-A525-4093-8429-EEFB2346734E}" srcId="{E3DAE24B-68A2-4F09-91B0-3D751442F92C}" destId="{4540B055-8D9B-456A-A145-65B126976D19}" srcOrd="0" destOrd="0" parTransId="{F7504509-85D5-4E53-9B53-7E5DE53448B2}" sibTransId="{5F71ECD9-3221-437B-A310-C1179268856C}"/>
    <dgm:cxn modelId="{5B354282-4852-4344-B6BB-AFA03C62190D}" srcId="{E3DAE24B-68A2-4F09-91B0-3D751442F92C}" destId="{80038E56-A94D-41B9-B522-E329C02CEF3A}" srcOrd="4" destOrd="0" parTransId="{44058147-5EAA-4AED-AB2F-CDF56A37C9C0}" sibTransId="{4D84C247-913F-42A0-AA15-5E33E4017F84}"/>
    <dgm:cxn modelId="{D60C1CAB-BB13-460F-B2FE-737BB13690A9}" srcId="{E3DAE24B-68A2-4F09-91B0-3D751442F92C}" destId="{B249D699-0453-4DDC-9924-5392F474BDD1}" srcOrd="2" destOrd="0" parTransId="{B96D6E39-D333-44BF-AE4C-F64D463703AA}" sibTransId="{3CFC1937-8C09-4FA6-9129-B49BE5DE2709}"/>
    <dgm:cxn modelId="{90C07AB3-4CFC-4EA8-9A95-8D0DC9711D1F}" type="presOf" srcId="{D201B12F-E854-4B63-8270-7EFE7117ECFC}" destId="{75A6B6F6-68DA-4366-B517-56E1AB0DA989}" srcOrd="0" destOrd="0" presId="urn:microsoft.com/office/officeart/2005/8/layout/hProcess9"/>
    <dgm:cxn modelId="{1764C2DF-DA30-461A-B45F-B9F06A70AF1F}" type="presOf" srcId="{B3F49DE4-D7E0-458F-A918-9E8B66D84B9B}" destId="{595ECC6B-E3D0-42A2-96F8-2A7272039BD3}" srcOrd="0" destOrd="0" presId="urn:microsoft.com/office/officeart/2005/8/layout/hProcess9"/>
    <dgm:cxn modelId="{EB2386E6-5940-43FD-BF35-83D4F61DD49A}" type="presOf" srcId="{4540B055-8D9B-456A-A145-65B126976D19}" destId="{B14AFD7F-6126-4311-BA04-5D886BE409BA}" srcOrd="0" destOrd="0" presId="urn:microsoft.com/office/officeart/2005/8/layout/hProcess9"/>
    <dgm:cxn modelId="{88178DF0-F283-4F36-8F4F-9CF2EE99E183}" type="presOf" srcId="{3A6E4F18-AA04-4952-B13F-0E7A17A43923}" destId="{F20C5A36-5686-4214-9C8B-9AB2879A1408}" srcOrd="0" destOrd="0" presId="urn:microsoft.com/office/officeart/2005/8/layout/hProcess9"/>
    <dgm:cxn modelId="{C4D697F2-CF7E-47E1-9977-A3A5D3A0E6AF}" type="presOf" srcId="{E3DAE24B-68A2-4F09-91B0-3D751442F92C}" destId="{C4C3A35C-4F1F-4EEC-9EDD-48E7F92A2ADC}" srcOrd="0" destOrd="0" presId="urn:microsoft.com/office/officeart/2005/8/layout/hProcess9"/>
    <dgm:cxn modelId="{A22CCDF2-94B4-4B21-8114-3B2F46E52000}" srcId="{E3DAE24B-68A2-4F09-91B0-3D751442F92C}" destId="{BEADC7D4-9346-4F38-BB79-435A0FEA7BC5}" srcOrd="1" destOrd="0" parTransId="{7734EA4B-1B3D-4F25-AEE5-8F651EA606B5}" sibTransId="{5F346A0D-19F0-4227-B5F3-286EB93726EF}"/>
    <dgm:cxn modelId="{7C7D8D2A-2A21-430A-995F-3BDEB2525729}" type="presParOf" srcId="{C4C3A35C-4F1F-4EEC-9EDD-48E7F92A2ADC}" destId="{DE78ADA9-474D-40E0-8C3B-C589A296FE60}" srcOrd="0" destOrd="0" presId="urn:microsoft.com/office/officeart/2005/8/layout/hProcess9"/>
    <dgm:cxn modelId="{7DB5AEB4-5C36-4AFC-ACC3-1763B10E3B8B}" type="presParOf" srcId="{C4C3A35C-4F1F-4EEC-9EDD-48E7F92A2ADC}" destId="{93EE733C-5418-43FA-AFE2-D291B7825053}" srcOrd="1" destOrd="0" presId="urn:microsoft.com/office/officeart/2005/8/layout/hProcess9"/>
    <dgm:cxn modelId="{AF2F9DE7-495A-491D-8108-EAE2755745E9}" type="presParOf" srcId="{93EE733C-5418-43FA-AFE2-D291B7825053}" destId="{B14AFD7F-6126-4311-BA04-5D886BE409BA}" srcOrd="0" destOrd="0" presId="urn:microsoft.com/office/officeart/2005/8/layout/hProcess9"/>
    <dgm:cxn modelId="{9D6CAE91-2915-49BD-BB21-6020E32EC7EF}" type="presParOf" srcId="{93EE733C-5418-43FA-AFE2-D291B7825053}" destId="{6D135F7F-2CA4-42D5-A3D1-F470A734EACB}" srcOrd="1" destOrd="0" presId="urn:microsoft.com/office/officeart/2005/8/layout/hProcess9"/>
    <dgm:cxn modelId="{2D92F017-9D08-4513-97F7-C5B52FB8862D}" type="presParOf" srcId="{93EE733C-5418-43FA-AFE2-D291B7825053}" destId="{344A9DC8-5BC7-464A-AAFF-166B4C1C8805}" srcOrd="2" destOrd="0" presId="urn:microsoft.com/office/officeart/2005/8/layout/hProcess9"/>
    <dgm:cxn modelId="{25C8E959-0500-437E-A005-24DB0E20FD26}" type="presParOf" srcId="{93EE733C-5418-43FA-AFE2-D291B7825053}" destId="{71C4F598-AE83-49A9-9F43-FE74703F06E4}" srcOrd="3" destOrd="0" presId="urn:microsoft.com/office/officeart/2005/8/layout/hProcess9"/>
    <dgm:cxn modelId="{F56BD90A-FF2E-41CD-A6FF-7E479553490C}" type="presParOf" srcId="{93EE733C-5418-43FA-AFE2-D291B7825053}" destId="{8BAA3EB7-D725-47D0-B561-5B4735606827}" srcOrd="4" destOrd="0" presId="urn:microsoft.com/office/officeart/2005/8/layout/hProcess9"/>
    <dgm:cxn modelId="{F741F09C-9822-4239-B42D-1FD0813F74FB}" type="presParOf" srcId="{93EE733C-5418-43FA-AFE2-D291B7825053}" destId="{EBCC8AFB-3C0B-4653-AA88-A4A90AB6F8B4}" srcOrd="5" destOrd="0" presId="urn:microsoft.com/office/officeart/2005/8/layout/hProcess9"/>
    <dgm:cxn modelId="{D2500615-54A2-42EB-A05F-B91F4901F281}" type="presParOf" srcId="{93EE733C-5418-43FA-AFE2-D291B7825053}" destId="{F20C5A36-5686-4214-9C8B-9AB2879A1408}" srcOrd="6" destOrd="0" presId="urn:microsoft.com/office/officeart/2005/8/layout/hProcess9"/>
    <dgm:cxn modelId="{6C8EEAF0-91E2-4C2C-A8F2-1FB4015146E0}" type="presParOf" srcId="{93EE733C-5418-43FA-AFE2-D291B7825053}" destId="{15F772D4-E69D-43F3-86A6-0A109E1E7EE7}" srcOrd="7" destOrd="0" presId="urn:microsoft.com/office/officeart/2005/8/layout/hProcess9"/>
    <dgm:cxn modelId="{823743BD-F978-42B2-A037-967CC66AA990}" type="presParOf" srcId="{93EE733C-5418-43FA-AFE2-D291B7825053}" destId="{4CB6FA76-688E-4B70-B15D-1A06190B6EC8}" srcOrd="8" destOrd="0" presId="urn:microsoft.com/office/officeart/2005/8/layout/hProcess9"/>
    <dgm:cxn modelId="{20B39DCE-DB29-4FB0-B4AC-4C1D617E0F30}" type="presParOf" srcId="{93EE733C-5418-43FA-AFE2-D291B7825053}" destId="{F2E74227-4301-495E-A9E3-EF6A2375C931}" srcOrd="9" destOrd="0" presId="urn:microsoft.com/office/officeart/2005/8/layout/hProcess9"/>
    <dgm:cxn modelId="{2CB4CF23-457A-4A74-9870-A26AEE961298}" type="presParOf" srcId="{93EE733C-5418-43FA-AFE2-D291B7825053}" destId="{1555F291-642F-4738-97CB-93EBF6E2FCAD}" srcOrd="10" destOrd="0" presId="urn:microsoft.com/office/officeart/2005/8/layout/hProcess9"/>
    <dgm:cxn modelId="{9622DD57-1FF6-4281-95DF-6E35A5D8B3DD}" type="presParOf" srcId="{93EE733C-5418-43FA-AFE2-D291B7825053}" destId="{3B545BD4-68A1-4C63-B0CD-ACEBF48B2F08}" srcOrd="11" destOrd="0" presId="urn:microsoft.com/office/officeart/2005/8/layout/hProcess9"/>
    <dgm:cxn modelId="{008D7173-63F5-4F94-93E1-BAF7912997D7}" type="presParOf" srcId="{93EE733C-5418-43FA-AFE2-D291B7825053}" destId="{75A6B6F6-68DA-4366-B517-56E1AB0DA989}" srcOrd="12" destOrd="0" presId="urn:microsoft.com/office/officeart/2005/8/layout/hProcess9"/>
    <dgm:cxn modelId="{F1595B76-735D-443B-858F-2C815B1A87E3}" type="presParOf" srcId="{93EE733C-5418-43FA-AFE2-D291B7825053}" destId="{B7D511AC-4536-4925-80D6-74D5BE7EB1F0}" srcOrd="13" destOrd="0" presId="urn:microsoft.com/office/officeart/2005/8/layout/hProcess9"/>
    <dgm:cxn modelId="{0591FAD1-CD68-4806-B680-745A46D4C827}" type="presParOf" srcId="{93EE733C-5418-43FA-AFE2-D291B7825053}" destId="{595ECC6B-E3D0-42A2-96F8-2A7272039BD3}" srcOrd="1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8ADA9-474D-40E0-8C3B-C589A296FE60}">
      <dsp:nvSpPr>
        <dsp:cNvPr id="0" name=""/>
        <dsp:cNvSpPr/>
      </dsp:nvSpPr>
      <dsp:spPr>
        <a:xfrm>
          <a:off x="812298" y="0"/>
          <a:ext cx="9206044" cy="3598863"/>
        </a:xfrm>
        <a:prstGeom prst="rightArrow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4AFD7F-6126-4311-BA04-5D886BE409BA}">
      <dsp:nvSpPr>
        <dsp:cNvPr id="0" name=""/>
        <dsp:cNvSpPr/>
      </dsp:nvSpPr>
      <dsp:spPr>
        <a:xfrm>
          <a:off x="429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Some of the key skill requirements for employees at Ritz hotels include:</a:t>
          </a:r>
        </a:p>
      </dsp:txBody>
      <dsp:txXfrm>
        <a:off x="63742" y="1142971"/>
        <a:ext cx="1170353" cy="1312919"/>
      </dsp:txXfrm>
    </dsp:sp>
    <dsp:sp modelId="{344A9DC8-5BC7-464A-AAFF-166B4C1C8805}">
      <dsp:nvSpPr>
        <dsp:cNvPr id="0" name=""/>
        <dsp:cNvSpPr/>
      </dsp:nvSpPr>
      <dsp:spPr>
        <a:xfrm>
          <a:off x="1362258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Customer service (Kuo, Chen, and Tseng, 2017)</a:t>
          </a:r>
        </a:p>
      </dsp:txBody>
      <dsp:txXfrm>
        <a:off x="1425571" y="1142971"/>
        <a:ext cx="1170353" cy="1312919"/>
      </dsp:txXfrm>
    </dsp:sp>
    <dsp:sp modelId="{8BAA3EB7-D725-47D0-B561-5B4735606827}">
      <dsp:nvSpPr>
        <dsp:cNvPr id="0" name=""/>
        <dsp:cNvSpPr/>
      </dsp:nvSpPr>
      <dsp:spPr>
        <a:xfrm>
          <a:off x="2724087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Communication</a:t>
          </a:r>
        </a:p>
      </dsp:txBody>
      <dsp:txXfrm>
        <a:off x="2787400" y="1142971"/>
        <a:ext cx="1170353" cy="1312919"/>
      </dsp:txXfrm>
    </dsp:sp>
    <dsp:sp modelId="{F20C5A36-5686-4214-9C8B-9AB2879A1408}">
      <dsp:nvSpPr>
        <dsp:cNvPr id="0" name=""/>
        <dsp:cNvSpPr/>
      </dsp:nvSpPr>
      <dsp:spPr>
        <a:xfrm>
          <a:off x="4085916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Attention to detail (Bharwani, and Talib, 2017)</a:t>
          </a:r>
        </a:p>
      </dsp:txBody>
      <dsp:txXfrm>
        <a:off x="4149229" y="1142971"/>
        <a:ext cx="1170353" cy="1312919"/>
      </dsp:txXfrm>
    </dsp:sp>
    <dsp:sp modelId="{4CB6FA76-688E-4B70-B15D-1A06190B6EC8}">
      <dsp:nvSpPr>
        <dsp:cNvPr id="0" name=""/>
        <dsp:cNvSpPr/>
      </dsp:nvSpPr>
      <dsp:spPr>
        <a:xfrm>
          <a:off x="5447744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 terms of operational issues, Ritz, like all hotels, faces a number of challenges, including:</a:t>
          </a:r>
        </a:p>
      </dsp:txBody>
      <dsp:txXfrm>
        <a:off x="5511057" y="1142971"/>
        <a:ext cx="1170353" cy="1312919"/>
      </dsp:txXfrm>
    </dsp:sp>
    <dsp:sp modelId="{1555F291-642F-4738-97CB-93EBF6E2FCAD}">
      <dsp:nvSpPr>
        <dsp:cNvPr id="0" name=""/>
        <dsp:cNvSpPr/>
      </dsp:nvSpPr>
      <dsp:spPr>
        <a:xfrm>
          <a:off x="6809573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Competition (Nam, et al, 2021)</a:t>
          </a:r>
        </a:p>
      </dsp:txBody>
      <dsp:txXfrm>
        <a:off x="6872886" y="1142971"/>
        <a:ext cx="1170353" cy="1312919"/>
      </dsp:txXfrm>
    </dsp:sp>
    <dsp:sp modelId="{75A6B6F6-68DA-4366-B517-56E1AB0DA989}">
      <dsp:nvSpPr>
        <dsp:cNvPr id="0" name=""/>
        <dsp:cNvSpPr/>
      </dsp:nvSpPr>
      <dsp:spPr>
        <a:xfrm>
          <a:off x="8171402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Labor costs</a:t>
          </a:r>
        </a:p>
      </dsp:txBody>
      <dsp:txXfrm>
        <a:off x="8234715" y="1142971"/>
        <a:ext cx="1170353" cy="1312919"/>
      </dsp:txXfrm>
    </dsp:sp>
    <dsp:sp modelId="{595ECC6B-E3D0-42A2-96F8-2A7272039BD3}">
      <dsp:nvSpPr>
        <dsp:cNvPr id="0" name=""/>
        <dsp:cNvSpPr/>
      </dsp:nvSpPr>
      <dsp:spPr>
        <a:xfrm>
          <a:off x="9533231" y="1079658"/>
          <a:ext cx="1296979" cy="143954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Maintenance and upkeep (Lugosi, and Jameson, 2017)</a:t>
          </a:r>
        </a:p>
      </dsp:txBody>
      <dsp:txXfrm>
        <a:off x="9596544" y="1142971"/>
        <a:ext cx="1170353" cy="1312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2B123-B2E5-4478-A140-E91774FF2941}" type="datetimeFigureOut">
              <a:rPr lang="en-US" smtClean="0"/>
              <a:t>2/9/23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5EE0D1-8A04-4607-A374-1ED287380C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775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EE0D1-8A04-4607-A374-1ED287380C6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144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EE0D1-8A04-4607-A374-1ED287380C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5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EE0D1-8A04-4607-A374-1ED287380C6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73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EE0D1-8A04-4607-A374-1ED287380C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37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EE0D1-8A04-4607-A374-1ED287380C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5404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EE0D1-8A04-4607-A374-1ED287380C6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210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B9F84-5214-4F14-9C5B-F4CFC397FF9B}" type="datetime1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691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BF197-6D76-4B95-9E56-FDA2FD0CA391}" type="datetime1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074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E7610-B082-4660-9F2A-E4E83E2BBDA6}" type="datetime1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801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2B1DC-3F68-4FB0-9EEA-56BBB5AC5666}" type="datetime1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171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A50CC-8B65-4449-A288-8C18040021A5}" type="datetime1">
              <a:rPr lang="en-US" smtClean="0"/>
              <a:t>2/9/23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28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D662E-5DBA-47BD-9695-0387675B232D}" type="datetime1">
              <a:rPr lang="en-US" smtClean="0"/>
              <a:t>2/9/23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590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EA48-E3DD-4B8F-B648-8E36E1B63A3F}" type="datetime1">
              <a:rPr lang="en-US" smtClean="0"/>
              <a:t>2/9/23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37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B9EA-DDDA-4090-9D20-3E0A370F80CC}" type="datetime1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117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E25E6-D45A-49D5-85E1-BA674107F686}" type="datetime1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449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E61D5-0141-4B93-B377-2FDF36929177}" type="datetime1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50180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E61D5-0141-4B93-B377-2FDF36929177}" type="datetime1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5476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E61D5-0141-4B93-B377-2FDF36929177}" type="datetime1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3724125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E61D5-0141-4B93-B377-2FDF36929177}" type="datetime1">
              <a:rPr lang="en-US" smtClean="0"/>
              <a:t>2/9/23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10540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E61D5-0141-4B93-B377-2FDF36929177}" type="datetime1">
              <a:rPr lang="en-US" smtClean="0"/>
              <a:t>2/9/23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938825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E61D5-0141-4B93-B377-2FDF36929177}" type="datetime1">
              <a:rPr lang="en-US" smtClean="0"/>
              <a:t>2/9/23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240171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70BFE-FE51-467C-ABFB-65C9EB98823D}" type="datetime1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540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0298917-E767-496D-9E54-801529C04F79}" type="datetime1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45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E61D5-0141-4B93-B377-2FDF36929177}" type="datetime1">
              <a:rPr lang="en-US" smtClean="0"/>
              <a:t>2/9/23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D7EE0A-6917-4867-8C50-BB05F5E7B7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2752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smahadewi.com/2018/02/getting-to-know-hospitality-guest.html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www.flickr.com/photos/herry/5618599326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fashionjournalist.com/2013/11/places-ritz-carlton-hotel-riyadh-saudi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adkapasta.wordpress.com/2014/02/13/restaurant-review-riwaz-at-the-ritz-carlton-bangalore/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fashionjournalist.com/2013/11/places-ritz-carlton-hotel-riyadh-saudi.html" TargetMode="External"/><Relationship Id="rId5" Type="http://schemas.openxmlformats.org/officeDocument/2006/relationships/image" Target="../media/image10.jp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080" y="2063262"/>
            <a:ext cx="4754880" cy="2811926"/>
          </a:xfrm>
        </p:spPr>
        <p:txBody>
          <a:bodyPr anchor="ctr">
            <a:normAutofit/>
          </a:bodyPr>
          <a:lstStyle/>
          <a:p>
            <a:pPr algn="ctr"/>
            <a:r>
              <a:rPr lang="en-US" sz="3000" b="1" dirty="0">
                <a:latin typeface="Algerian" panose="04020705040A02060702" pitchFamily="82" charset="0"/>
              </a:rPr>
              <a:t>The Role &amp; Importance of Hospitality &amp; Guest Services within the Hotel Industry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41351" y="5072502"/>
            <a:ext cx="5069807" cy="1264370"/>
          </a:xfrm>
        </p:spPr>
        <p:txBody>
          <a:bodyPr>
            <a:normAutofit/>
          </a:bodyPr>
          <a:lstStyle/>
          <a:p>
            <a:r>
              <a:rPr lang="en-US" dirty="0"/>
              <a:t>Student name: Ana-Maria </a:t>
            </a:r>
            <a:r>
              <a:rPr lang="en-US" dirty="0" err="1"/>
              <a:t>Bosuioc</a:t>
            </a:r>
            <a:r>
              <a:rPr lang="en-US" dirty="0"/>
              <a:t> </a:t>
            </a:r>
          </a:p>
          <a:p>
            <a:r>
              <a:rPr lang="en-US" dirty="0"/>
              <a:t>Student ID:2126864</a:t>
            </a:r>
          </a:p>
          <a:p>
            <a:r>
              <a:rPr lang="en-US" dirty="0"/>
              <a:t>Tutor </a:t>
            </a:r>
            <a:r>
              <a:rPr lang="en-US" dirty="0" err="1"/>
              <a:t>Name:Kathryn</a:t>
            </a:r>
            <a:r>
              <a:rPr lang="en-US"/>
              <a:t> Flynn </a:t>
            </a:r>
            <a:endParaRPr lang="en-US" dirty="0"/>
          </a:p>
          <a:p>
            <a:endParaRPr lang="en-US" dirty="0"/>
          </a:p>
        </p:txBody>
      </p: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D33B6E72-9914-09D8-610A-DFB84003FD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84606" y="1785497"/>
            <a:ext cx="6260963" cy="328700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281776" y="6336872"/>
            <a:ext cx="722655" cy="36576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 sz="14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67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905A9BAA-B344-45D2-838C-73856C4B1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390434AA-4632-440E-9AE7-411396A7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462FD1E-E713-4FD4-8746-671C946723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A picture containing indoor, table, wall, set&#10;&#10;Description automatically generated">
            <a:extLst>
              <a:ext uri="{FF2B5EF4-FFF2-40B4-BE49-F238E27FC236}">
                <a16:creationId xmlns:a16="http://schemas.microsoft.com/office/drawing/2014/main" id="{DA57BD18-C627-9A81-E1FD-57FF3E5B574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381" r="-2" b="-2"/>
          <a:stretch/>
        </p:blipFill>
        <p:spPr>
          <a:xfrm>
            <a:off x="4636008" y="10"/>
            <a:ext cx="7552815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8A4CDE5-C7BC-41E1-8A4A-79E024CC0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5018565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3679028" cy="1080938"/>
          </a:xfrm>
        </p:spPr>
        <p:txBody>
          <a:bodyPr>
            <a:normAutofit/>
          </a:bodyPr>
          <a:lstStyle/>
          <a:p>
            <a:r>
              <a:rPr lang="en-US" sz="3200" b="1">
                <a:latin typeface="Agency FB" panose="020B0503020202020204" pitchFamily="34" charset="0"/>
              </a:rPr>
              <a:t>Introduction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25C7952-5703-489E-8DBD-F2EFAC8EE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5029200" cy="20273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176" y="2336873"/>
            <a:ext cx="4760371" cy="4075502"/>
          </a:xfrm>
        </p:spPr>
        <p:txBody>
          <a:bodyPr>
            <a:normAutofit/>
          </a:bodyPr>
          <a:lstStyle/>
          <a:p>
            <a:r>
              <a:rPr lang="en-US" sz="1500" dirty="0"/>
              <a:t>The hospitality and guest services within the hotel industry play a crucial role. </a:t>
            </a:r>
          </a:p>
          <a:p>
            <a:r>
              <a:rPr lang="en-US" sz="1500" dirty="0"/>
              <a:t>This sector is responsible for creating an </a:t>
            </a:r>
          </a:p>
          <a:p>
            <a:pPr marL="0" indent="0">
              <a:buNone/>
            </a:pPr>
            <a:r>
              <a:rPr lang="en-US" sz="1500" dirty="0"/>
              <a:t>                 atmosphere of comfort, </a:t>
            </a:r>
          </a:p>
          <a:p>
            <a:pPr marL="0" indent="0">
              <a:buNone/>
            </a:pPr>
            <a:r>
              <a:rPr lang="en-US" sz="1500" dirty="0"/>
              <a:t>                  convenience,</a:t>
            </a:r>
          </a:p>
          <a:p>
            <a:pPr marL="0" indent="0">
              <a:buNone/>
            </a:pPr>
            <a:r>
              <a:rPr lang="en-US" sz="1500" dirty="0"/>
              <a:t>                   hospitality for guests, </a:t>
            </a:r>
          </a:p>
          <a:p>
            <a:pPr marL="0" indent="0">
              <a:buNone/>
            </a:pPr>
            <a:r>
              <a:rPr lang="en-US" sz="1500" dirty="0"/>
              <a:t>     providing a wide range of services and amenities.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 sz="1050">
                <a:solidFill>
                  <a:prstClr val="white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105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034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 b="1">
                <a:latin typeface="Agency FB" panose="020B0503020202020204" pitchFamily="34" charset="0"/>
              </a:rPr>
              <a:t>International and UK Hospitality Industry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729455" y="753227"/>
            <a:ext cx="1154151" cy="109078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2" y="2336873"/>
            <a:ext cx="3489341" cy="3599316"/>
          </a:xfrm>
        </p:spPr>
        <p:txBody>
          <a:bodyPr>
            <a:normAutofit/>
          </a:bodyPr>
          <a:lstStyle/>
          <a:p>
            <a:r>
              <a:rPr lang="en-US" sz="1500"/>
              <a:t>The hospitality industry, both internationally and in the UK, has faced significant challenges in recent years due to the COVID-19 pandemic. </a:t>
            </a:r>
          </a:p>
          <a:p>
            <a:r>
              <a:rPr lang="en-US" sz="1500"/>
              <a:t>Many hotels, restaurants, and other tourist-related businesses have been forced to close or greatly reduce their operations, leading to significant financial losses and job cuts (Filimonau, and Mika, 2019). </a:t>
            </a:r>
          </a:p>
          <a:p>
            <a:r>
              <a:rPr lang="en-US" sz="1500"/>
              <a:t>Positive developments in the UK hotel industry (Jooss, Burbach and Ruel,eds.,2021).</a:t>
            </a:r>
          </a:p>
        </p:txBody>
      </p:sp>
      <p:pic>
        <p:nvPicPr>
          <p:cNvPr id="7" name="Picture 6" descr="A picture containing outdoor, building, government building, line">
            <a:extLst>
              <a:ext uri="{FF2B5EF4-FFF2-40B4-BE49-F238E27FC236}">
                <a16:creationId xmlns:a16="http://schemas.microsoft.com/office/drawing/2014/main" id="{8B407F15-3F99-55E0-B98A-5378BD1800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654295" y="2655761"/>
            <a:ext cx="5639886" cy="296094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50235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4979F40-3A44-4CCB-9EB7-F8318BCE5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15291D39-6B03-4BB5-BFC6-CBF11E90B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AFD071FA-0514-4371-9568-86216A1F4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211DDA4-E7B5-4325-A844-B7F59B08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US" sz="2400" b="1">
                <a:latin typeface="Agency FB" panose="020B0503020202020204" pitchFamily="34" charset="0"/>
              </a:rPr>
              <a:t>Consumers</a:t>
            </a: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0D58E222-6309-4F79-AC20-9D3C69CD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3656289" cy="3599316"/>
          </a:xfrm>
        </p:spPr>
        <p:txBody>
          <a:bodyPr>
            <a:normAutofit/>
          </a:bodyPr>
          <a:lstStyle/>
          <a:p>
            <a:r>
              <a:rPr lang="en-US" sz="1400"/>
              <a:t>The consumers of Ritz hotels are:</a:t>
            </a:r>
          </a:p>
          <a:p>
            <a:pPr marL="0" indent="0">
              <a:buNone/>
            </a:pPr>
            <a:r>
              <a:rPr lang="en-US" sz="1400"/>
              <a:t>                              individual travelers, </a:t>
            </a:r>
          </a:p>
          <a:p>
            <a:pPr marL="0" indent="0">
              <a:buNone/>
            </a:pPr>
            <a:r>
              <a:rPr lang="en-US" sz="1400"/>
              <a:t>                               business travelers, </a:t>
            </a:r>
          </a:p>
          <a:p>
            <a:pPr marL="0" indent="0">
              <a:buNone/>
            </a:pPr>
            <a:r>
              <a:rPr lang="en-US" sz="1400"/>
              <a:t>                              families, and groups. </a:t>
            </a:r>
          </a:p>
          <a:p>
            <a:r>
              <a:rPr lang="en-GB" sz="1400">
                <a:effectLst/>
              </a:rPr>
              <a:t>The Ritz hotel is part of the Marriott complex, which serves a wide range of needs and budgets and provides a variety of hotel brands, including luxury, upscale, and select-service hotels (Murdock, 2016).</a:t>
            </a:r>
          </a:p>
          <a:p>
            <a:pPr marL="0" indent="0">
              <a:buNone/>
            </a:pPr>
            <a:endParaRPr lang="en-US" sz="1400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7061D75B-4D58-417C-8BCE-B90D465CA4F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3592" b="13593"/>
          <a:stretch/>
        </p:blipFill>
        <p:spPr>
          <a:xfrm>
            <a:off x="5276090" y="1665722"/>
            <a:ext cx="6269479" cy="352655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 sz="1050">
                <a:solidFill>
                  <a:prstClr val="white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 sz="105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880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 b="1">
                <a:latin typeface="Agency FB" panose="020B0503020202020204" pitchFamily="34" charset="0"/>
              </a:rPr>
              <a:t>Hospitality Skill Requirements and Operational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729455" y="753227"/>
            <a:ext cx="1154151" cy="109078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EB6D85D-72D6-A030-D235-01E53EC301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6149277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4862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9" name="Picture 6" descr="Hotel reception bell">
            <a:extLst>
              <a:ext uri="{FF2B5EF4-FFF2-40B4-BE49-F238E27FC236}">
                <a16:creationId xmlns:a16="http://schemas.microsoft.com/office/drawing/2014/main" id="{60C06F6A-603D-B841-0E48-3977E39B42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455" r="24362"/>
          <a:stretch/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b="1">
                <a:latin typeface="Agency FB" panose="020B0503020202020204" pitchFamily="34" charset="0"/>
              </a:rPr>
              <a:t>Guest Services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txBody>
          <a:bodyPr>
            <a:normAutofit/>
          </a:bodyPr>
          <a:lstStyle/>
          <a:p>
            <a:r>
              <a:rPr lang="en-US" sz="1700"/>
              <a:t>Some of the key guest services of Ritz hotel are:</a:t>
            </a:r>
          </a:p>
          <a:p>
            <a:r>
              <a:rPr lang="en-US" sz="1700"/>
              <a:t>Accommodations (Holtom, and Burch, 2016)</a:t>
            </a:r>
          </a:p>
          <a:p>
            <a:r>
              <a:rPr lang="en-US" sz="1700"/>
              <a:t>Dinning</a:t>
            </a:r>
          </a:p>
          <a:p>
            <a:r>
              <a:rPr lang="en-US" sz="1700"/>
              <a:t>Fitness centers</a:t>
            </a:r>
          </a:p>
          <a:p>
            <a:r>
              <a:rPr lang="en-US" sz="1700"/>
              <a:t>Meeting and event spaces</a:t>
            </a:r>
          </a:p>
          <a:p>
            <a:r>
              <a:rPr lang="en-US" sz="1700"/>
              <a:t>High speed internet </a:t>
            </a:r>
          </a:p>
          <a:p>
            <a:r>
              <a:rPr lang="en-US" sz="1700"/>
              <a:t>Business centers</a:t>
            </a:r>
          </a:p>
          <a:p>
            <a:r>
              <a:rPr lang="en-US" sz="1700"/>
              <a:t>Concierge</a:t>
            </a:r>
          </a:p>
          <a:p>
            <a:r>
              <a:rPr lang="en-US" sz="1700"/>
              <a:t>Spa and wellness services (Gnewuch, Morana, and Maedche, 2017)</a:t>
            </a:r>
          </a:p>
          <a:p>
            <a:endParaRPr lang="en-US" sz="17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900372" y="5936189"/>
            <a:ext cx="914400" cy="36512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 sz="1050">
                <a:solidFill>
                  <a:prstClr val="white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 sz="105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043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4979F40-3A44-4CCB-9EB7-F8318BCE5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33">
            <a:extLst>
              <a:ext uri="{FF2B5EF4-FFF2-40B4-BE49-F238E27FC236}">
                <a16:creationId xmlns:a16="http://schemas.microsoft.com/office/drawing/2014/main" id="{15291D39-6B03-4BB5-BFC6-CBF11E90B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AFD071FA-0514-4371-9568-86216A1F4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211DDA4-E7B5-4325-A844-B7F59B084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US" sz="2400" b="1">
                <a:latin typeface="Agency FB" panose="020B0503020202020204" pitchFamily="34" charset="0"/>
              </a:rPr>
              <a:t>Conclusion</a:t>
            </a:r>
          </a:p>
        </p:txBody>
      </p:sp>
      <p:pic>
        <p:nvPicPr>
          <p:cNvPr id="47" name="Picture 39">
            <a:extLst>
              <a:ext uri="{FF2B5EF4-FFF2-40B4-BE49-F238E27FC236}">
                <a16:creationId xmlns:a16="http://schemas.microsoft.com/office/drawing/2014/main" id="{0D58E222-6309-4F79-AC20-9D3C69CD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3656289" cy="4521127"/>
          </a:xfrm>
        </p:spPr>
        <p:txBody>
          <a:bodyPr>
            <a:normAutofit/>
          </a:bodyPr>
          <a:lstStyle/>
          <a:p>
            <a:r>
              <a:rPr lang="en-US" sz="2000" dirty="0"/>
              <a:t>The role and importance of hospitality and guest services within the hotel industry cannot be overstated. </a:t>
            </a:r>
          </a:p>
          <a:p>
            <a:r>
              <a:rPr lang="en-US" sz="2000" dirty="0"/>
              <a:t>Best example is Ritz hotel</a:t>
            </a:r>
          </a:p>
          <a:p>
            <a:r>
              <a:rPr lang="en-GB" sz="2000" dirty="0">
                <a:latin typeface="Trebuchet MS" panose="020B0603020202020204" pitchFamily="34" charset="0"/>
                <a:ea typeface="Calibri" panose="020F0502020204030204" pitchFamily="34" charset="0"/>
              </a:rPr>
              <a:t>“W</a:t>
            </a:r>
            <a:r>
              <a:rPr lang="en-GB" sz="2000" dirty="0">
                <a:effectLst/>
                <a:latin typeface="Trebuchet MS" panose="020B0603020202020204" pitchFamily="34" charset="0"/>
                <a:ea typeface="Calibri" panose="020F0502020204030204" pitchFamily="34" charset="0"/>
              </a:rPr>
              <a:t>here the real care and comfort of our visitors is our top purpose</a:t>
            </a:r>
            <a:r>
              <a:rPr lang="en-GB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.”(Ritz-Carlton, 2022)</a:t>
            </a:r>
            <a:endParaRPr lang="en-US" sz="2000" dirty="0"/>
          </a:p>
        </p:txBody>
      </p:sp>
      <p:pic>
        <p:nvPicPr>
          <p:cNvPr id="27" name="Picture 26" descr="A picture containing indoor, floor, ceiling, hall&#10;&#10;Description automatically generated">
            <a:extLst>
              <a:ext uri="{FF2B5EF4-FFF2-40B4-BE49-F238E27FC236}">
                <a16:creationId xmlns:a16="http://schemas.microsoft.com/office/drawing/2014/main" id="{334E7D68-11C4-688E-2408-B21E046385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76090" y="1665709"/>
            <a:ext cx="6269479" cy="3526581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900372" y="6310314"/>
            <a:ext cx="914400" cy="36512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 sz="1050">
                <a:solidFill>
                  <a:prstClr val="white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 sz="105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582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US" sz="4400" b="1">
                <a:solidFill>
                  <a:srgbClr val="FFFFFF"/>
                </a:solidFill>
                <a:latin typeface="Agency FB" panose="020B0503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9493" y="328034"/>
            <a:ext cx="6355864" cy="5836172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Bharwani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S. and Talib, P. (2017) ‘Competencies of hotel general managers: A conceptual framework’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Journal of Contemporary Hospitality Management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Gnewuch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U.,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Morana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S. and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Maedche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A. (2017)  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Towards Designing Cooperative and Social Conversational Agents for Customer Service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In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ICIS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Ioanas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E. (2020) ‘Social media and its impact on consumers behavior.’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1200" i="1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Jurnal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Analisa Kesehatan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(1), pp.1-1.</a:t>
            </a:r>
          </a:p>
          <a:p>
            <a:pPr>
              <a:buFont typeface="+mj-lt"/>
              <a:buAutoNum type="arabicPeriod"/>
            </a:pP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Filimonau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V. and Mika, M. (2019) ‘Return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labour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migration: an exploratory study of Polish migrant workers from the UK hospitality industry’,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Current Issues in Tourism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(3), pp.357-378.</a:t>
            </a:r>
          </a:p>
          <a:p>
            <a:pPr>
              <a:buFont typeface="+mj-lt"/>
              <a:buAutoNum type="arabicPeriod"/>
            </a:pP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Holtom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B.C. and Burch, T.C. (2016) ‘A model of turnover-based disruption in customer services’, 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Human Resource Management Review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26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(1), pp.25-36.</a:t>
            </a:r>
          </a:p>
          <a:p>
            <a:pPr>
              <a:buFont typeface="+mj-lt"/>
              <a:buAutoNum type="arabicPeriod"/>
            </a:pP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Jooss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S., Burbach, R. and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Ruël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H. (2021)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Talent management innovations in the international hospitality industry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Emerald Group Publishing.</a:t>
            </a:r>
          </a:p>
          <a:p>
            <a:pPr>
              <a:buFont typeface="+mj-lt"/>
              <a:buAutoNum type="arabicPeriod"/>
            </a:pP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Kuo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C.M., Chen, L.C. and Tseng, C.Y. (2017) ‘Investigating an innovative service with hospitality robots’,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International Journal of Contemporary Hospitality Management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Lugosi, P. and Jameson, S. (2017) ‘Challenges in hospitality management education: Perspectives from the United Kingdom’,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Journal of Hospitality and Tourism Management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31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pp.163-172.</a:t>
            </a:r>
          </a:p>
          <a:p>
            <a:pPr>
              <a:buFont typeface="+mj-lt"/>
              <a:buAutoNum type="arabicPeriod"/>
            </a:pP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Murdock, G. (2016) ‘Citizens, consumers, and public culture’, In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Media cultures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(pp. 17-41). Routledge.</a:t>
            </a:r>
          </a:p>
          <a:p>
            <a:pPr>
              <a:buFont typeface="+mj-lt"/>
              <a:buAutoNum type="arabicPeriod"/>
            </a:pP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Nam, K.,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Dutt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C.S.,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Chathoth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P.,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Daghfous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A. and Khan, M.S. (2021) ‘The adoption of artificial intelligence and robotics in the hotel industry: Prospects and challenges’,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Electronic Markets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US" sz="1200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31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pp.553-574.</a:t>
            </a:r>
          </a:p>
          <a:p>
            <a:pPr>
              <a:buFont typeface="+mj-lt"/>
              <a:buAutoNum type="arabicPeriod"/>
            </a:pPr>
            <a:r>
              <a:rPr lang="en-GB" sz="1200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Ritz-Carlton company website. </a:t>
            </a:r>
            <a:r>
              <a:rPr lang="en-GB" sz="12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http://</a:t>
            </a:r>
            <a:r>
              <a:rPr lang="en-GB" sz="1200" b="0" i="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www.ritzcarlton.com</a:t>
            </a:r>
            <a:r>
              <a:rPr lang="en-GB" sz="12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200" b="0" i="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</a:t>
            </a:r>
            <a:r>
              <a:rPr lang="en-GB" sz="12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/Corporate/</a:t>
            </a:r>
            <a:r>
              <a:rPr lang="en-GB" sz="1200" b="0" i="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Default.htm</a:t>
            </a:r>
            <a:endParaRPr lang="en-US" sz="12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+mj-lt"/>
              <a:buAutoNum type="arabicPeriod"/>
            </a:pPr>
            <a:endParaRPr lang="en-US" sz="12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+mj-lt"/>
              <a:buAutoNum type="arabicPeriod"/>
            </a:pPr>
            <a:endParaRPr lang="en-US" sz="11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281776" y="6164207"/>
            <a:ext cx="722655" cy="36576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2D7EE0A-6917-4867-8C50-BB05F5E7B7C2}" type="slidenum">
              <a:rPr lang="en-US" sz="105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 sz="105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01985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243</TotalTime>
  <Words>777</Words>
  <Application>Microsoft Macintosh PowerPoint</Application>
  <PresentationFormat>Widescreen</PresentationFormat>
  <Paragraphs>70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Agency FB</vt:lpstr>
      <vt:lpstr>Algerian</vt:lpstr>
      <vt:lpstr>Arial</vt:lpstr>
      <vt:lpstr>Calibri</vt:lpstr>
      <vt:lpstr>Times New Roman</vt:lpstr>
      <vt:lpstr>Trebuchet MS</vt:lpstr>
      <vt:lpstr>Berlin</vt:lpstr>
      <vt:lpstr>The Role &amp; Importance of Hospitality &amp; Guest Services within the Hotel Industry</vt:lpstr>
      <vt:lpstr>Introduction</vt:lpstr>
      <vt:lpstr>International and UK Hospitality Industry</vt:lpstr>
      <vt:lpstr>Consumers</vt:lpstr>
      <vt:lpstr>Hospitality Skill Requirements and Operational Issues</vt:lpstr>
      <vt:lpstr>Guest Services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&amp; Importance of Hospitality &amp; Guest Services within the Hotel Industry</dc:title>
  <dc:creator>DEBASHISH</dc:creator>
  <cp:lastModifiedBy>Bosuioc Marius Robert</cp:lastModifiedBy>
  <cp:revision>11</cp:revision>
  <dcterms:created xsi:type="dcterms:W3CDTF">2023-02-04T05:35:08Z</dcterms:created>
  <dcterms:modified xsi:type="dcterms:W3CDTF">2023-02-09T16:27:00Z</dcterms:modified>
</cp:coreProperties>
</file>