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9601200" cy="12801600" type="A3"/>
  <p:notesSz cx="6858000" cy="9144000"/>
  <p:embeddedFontLst>
    <p:embeddedFont>
      <p:font typeface="League Spartan" panose="020B0604020202020204" charset="0"/>
      <p:regular r:id="rId4"/>
    </p:embeddedFont>
    <p:embeddedFont>
      <p:font typeface="Times New Roman Bold" panose="02020803070505020304" pitchFamily="18" charset="0"/>
      <p:bold r:id="rId5"/>
    </p:embeddedFont>
  </p:embeddedFontLst>
  <p:defaultTextStyle>
    <a:defPPr>
      <a:defRPr lang="en-US"/>
    </a:defPPr>
    <a:lvl1pPr marL="0" algn="l" defTabSz="561237" rtl="0" eaLnBrk="1" latinLnBrk="0" hangingPunct="1">
      <a:defRPr sz="1105" kern="1200">
        <a:solidFill>
          <a:schemeClr val="tx1"/>
        </a:solidFill>
        <a:latin typeface="+mn-lt"/>
        <a:ea typeface="+mn-ea"/>
        <a:cs typeface="+mn-cs"/>
      </a:defRPr>
    </a:lvl1pPr>
    <a:lvl2pPr marL="280618" algn="l" defTabSz="561237" rtl="0" eaLnBrk="1" latinLnBrk="0" hangingPunct="1">
      <a:defRPr sz="1105" kern="1200">
        <a:solidFill>
          <a:schemeClr val="tx1"/>
        </a:solidFill>
        <a:latin typeface="+mn-lt"/>
        <a:ea typeface="+mn-ea"/>
        <a:cs typeface="+mn-cs"/>
      </a:defRPr>
    </a:lvl2pPr>
    <a:lvl3pPr marL="561237" algn="l" defTabSz="561237" rtl="0" eaLnBrk="1" latinLnBrk="0" hangingPunct="1">
      <a:defRPr sz="1105" kern="1200">
        <a:solidFill>
          <a:schemeClr val="tx1"/>
        </a:solidFill>
        <a:latin typeface="+mn-lt"/>
        <a:ea typeface="+mn-ea"/>
        <a:cs typeface="+mn-cs"/>
      </a:defRPr>
    </a:lvl3pPr>
    <a:lvl4pPr marL="841855" algn="l" defTabSz="561237" rtl="0" eaLnBrk="1" latinLnBrk="0" hangingPunct="1">
      <a:defRPr sz="1105" kern="1200">
        <a:solidFill>
          <a:schemeClr val="tx1"/>
        </a:solidFill>
        <a:latin typeface="+mn-lt"/>
        <a:ea typeface="+mn-ea"/>
        <a:cs typeface="+mn-cs"/>
      </a:defRPr>
    </a:lvl4pPr>
    <a:lvl5pPr marL="1122473" algn="l" defTabSz="561237" rtl="0" eaLnBrk="1" latinLnBrk="0" hangingPunct="1">
      <a:defRPr sz="1105" kern="1200">
        <a:solidFill>
          <a:schemeClr val="tx1"/>
        </a:solidFill>
        <a:latin typeface="+mn-lt"/>
        <a:ea typeface="+mn-ea"/>
        <a:cs typeface="+mn-cs"/>
      </a:defRPr>
    </a:lvl5pPr>
    <a:lvl6pPr marL="1403091" algn="l" defTabSz="561237" rtl="0" eaLnBrk="1" latinLnBrk="0" hangingPunct="1">
      <a:defRPr sz="1105" kern="1200">
        <a:solidFill>
          <a:schemeClr val="tx1"/>
        </a:solidFill>
        <a:latin typeface="+mn-lt"/>
        <a:ea typeface="+mn-ea"/>
        <a:cs typeface="+mn-cs"/>
      </a:defRPr>
    </a:lvl6pPr>
    <a:lvl7pPr marL="1683709" algn="l" defTabSz="561237" rtl="0" eaLnBrk="1" latinLnBrk="0" hangingPunct="1">
      <a:defRPr sz="1105" kern="1200">
        <a:solidFill>
          <a:schemeClr val="tx1"/>
        </a:solidFill>
        <a:latin typeface="+mn-lt"/>
        <a:ea typeface="+mn-ea"/>
        <a:cs typeface="+mn-cs"/>
      </a:defRPr>
    </a:lvl7pPr>
    <a:lvl8pPr marL="1964328" algn="l" defTabSz="561237" rtl="0" eaLnBrk="1" latinLnBrk="0" hangingPunct="1">
      <a:defRPr sz="1105" kern="1200">
        <a:solidFill>
          <a:schemeClr val="tx1"/>
        </a:solidFill>
        <a:latin typeface="+mn-lt"/>
        <a:ea typeface="+mn-ea"/>
        <a:cs typeface="+mn-cs"/>
      </a:defRPr>
    </a:lvl8pPr>
    <a:lvl9pPr marL="2244946" algn="l" defTabSz="561237" rtl="0" eaLnBrk="1" latinLnBrk="0" hangingPunct="1">
      <a:defRPr sz="110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94" userDrawn="1">
          <p15:clr>
            <a:srgbClr val="A4A3A4"/>
          </p15:clr>
        </p15:guide>
        <p15:guide id="2" pos="183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033" autoAdjust="0"/>
  </p:normalViewPr>
  <p:slideViewPr>
    <p:cSldViewPr>
      <p:cViewPr varScale="1">
        <p:scale>
          <a:sx n="40" d="100"/>
          <a:sy n="40" d="100"/>
        </p:scale>
        <p:origin x="1980" y="48"/>
      </p:cViewPr>
      <p:guideLst>
        <p:guide orient="horz" pos="1294"/>
        <p:guide pos="183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10" Type="http://schemas.microsoft.com/office/2016/11/relationships/changesInfo" Target="changesInfos/changesInfo1.xml"/><Relationship Id="rId4" Type="http://schemas.openxmlformats.org/officeDocument/2006/relationships/font" Target="fonts/font1.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ema saxena" userId="08aefd070d818e11" providerId="LiveId" clId="{6A6C9030-C461-48E8-A947-9100CE4257F8}"/>
    <pc:docChg chg="modSld">
      <pc:chgData name="seema saxena" userId="08aefd070d818e11" providerId="LiveId" clId="{6A6C9030-C461-48E8-A947-9100CE4257F8}" dt="2026-10-26T13:28:59.130" v="22" actId="20577"/>
      <pc:docMkLst>
        <pc:docMk/>
      </pc:docMkLst>
      <pc:sldChg chg="modSp mod">
        <pc:chgData name="seema saxena" userId="08aefd070d818e11" providerId="LiveId" clId="{6A6C9030-C461-48E8-A947-9100CE4257F8}" dt="2026-10-26T13:28:59.130" v="22" actId="20577"/>
        <pc:sldMkLst>
          <pc:docMk/>
          <pc:sldMk cId="0" sldId="256"/>
        </pc:sldMkLst>
        <pc:spChg chg="mod">
          <ac:chgData name="seema saxena" userId="08aefd070d818e11" providerId="LiveId" clId="{6A6C9030-C461-48E8-A947-9100CE4257F8}" dt="2026-10-26T13:28:59.130" v="22" actId="20577"/>
          <ac:spMkLst>
            <pc:docMk/>
            <pc:sldMk cId="0" sldId="256"/>
            <ac:spMk id="30" creationId="{00000000-0000-0000-0000-000000000000}"/>
          </ac:spMkLst>
        </pc:spChg>
      </pc:sldChg>
    </pc:docChg>
  </pc:docChgLst>
  <pc:docChgLst>
    <pc:chgData name="pujadutta.online@outlook.com" userId="86f943f225bc8f43" providerId="LiveId" clId="{B4A45BC2-41EA-457B-91EB-FC0A82CF14DC}"/>
    <pc:docChg chg="undo custSel modSld">
      <pc:chgData name="pujadutta.online@outlook.com" userId="86f943f225bc8f43" providerId="LiveId" clId="{B4A45BC2-41EA-457B-91EB-FC0A82CF14DC}" dt="2026-10-13T11:26:17.188" v="67" actId="14100"/>
      <pc:docMkLst>
        <pc:docMk/>
      </pc:docMkLst>
      <pc:sldChg chg="addSp delSp modSp mod modNotesTx">
        <pc:chgData name="pujadutta.online@outlook.com" userId="86f943f225bc8f43" providerId="LiveId" clId="{B4A45BC2-41EA-457B-91EB-FC0A82CF14DC}" dt="2026-10-13T11:26:17.188" v="67" actId="14100"/>
        <pc:sldMkLst>
          <pc:docMk/>
          <pc:sldMk cId="0" sldId="256"/>
        </pc:sldMkLst>
        <pc:spChg chg="mod">
          <ac:chgData name="pujadutta.online@outlook.com" userId="86f943f225bc8f43" providerId="LiveId" clId="{B4A45BC2-41EA-457B-91EB-FC0A82CF14DC}" dt="2026-10-13T10:27:38.945" v="22" actId="14100"/>
          <ac:spMkLst>
            <pc:docMk/>
            <pc:sldMk cId="0" sldId="256"/>
            <ac:spMk id="19" creationId="{00000000-0000-0000-0000-000000000000}"/>
          </ac:spMkLst>
        </pc:spChg>
        <pc:spChg chg="mod">
          <ac:chgData name="pujadutta.online@outlook.com" userId="86f943f225bc8f43" providerId="LiveId" clId="{B4A45BC2-41EA-457B-91EB-FC0A82CF14DC}" dt="2026-10-13T10:26:08.206" v="19" actId="14100"/>
          <ac:spMkLst>
            <pc:docMk/>
            <pc:sldMk cId="0" sldId="256"/>
            <ac:spMk id="25" creationId="{00000000-0000-0000-0000-000000000000}"/>
          </ac:spMkLst>
        </pc:spChg>
        <pc:spChg chg="mod">
          <ac:chgData name="pujadutta.online@outlook.com" userId="86f943f225bc8f43" providerId="LiveId" clId="{B4A45BC2-41EA-457B-91EB-FC0A82CF14DC}" dt="2026-10-13T10:28:16.998" v="27" actId="114"/>
          <ac:spMkLst>
            <pc:docMk/>
            <pc:sldMk cId="0" sldId="256"/>
            <ac:spMk id="32" creationId="{00000000-0000-0000-0000-000000000000}"/>
          </ac:spMkLst>
        </pc:spChg>
        <pc:spChg chg="mod">
          <ac:chgData name="pujadutta.online@outlook.com" userId="86f943f225bc8f43" providerId="LiveId" clId="{B4A45BC2-41EA-457B-91EB-FC0A82CF14DC}" dt="2026-10-13T10:28:40.585" v="29" actId="114"/>
          <ac:spMkLst>
            <pc:docMk/>
            <pc:sldMk cId="0" sldId="256"/>
            <ac:spMk id="35" creationId="{00000000-0000-0000-0000-000000000000}"/>
          </ac:spMkLst>
        </pc:spChg>
        <pc:spChg chg="mod">
          <ac:chgData name="pujadutta.online@outlook.com" userId="86f943f225bc8f43" providerId="LiveId" clId="{B4A45BC2-41EA-457B-91EB-FC0A82CF14DC}" dt="2026-10-13T10:25:29.979" v="16" actId="123"/>
          <ac:spMkLst>
            <pc:docMk/>
            <pc:sldMk cId="0" sldId="256"/>
            <ac:spMk id="37" creationId="{00000000-0000-0000-0000-000000000000}"/>
          </ac:spMkLst>
        </pc:spChg>
        <pc:spChg chg="mod">
          <ac:chgData name="pujadutta.online@outlook.com" userId="86f943f225bc8f43" providerId="LiveId" clId="{B4A45BC2-41EA-457B-91EB-FC0A82CF14DC}" dt="2026-10-13T10:25:52.468" v="18" actId="20577"/>
          <ac:spMkLst>
            <pc:docMk/>
            <pc:sldMk cId="0" sldId="256"/>
            <ac:spMk id="38" creationId="{00000000-0000-0000-0000-000000000000}"/>
          </ac:spMkLst>
        </pc:spChg>
        <pc:spChg chg="mod">
          <ac:chgData name="pujadutta.online@outlook.com" userId="86f943f225bc8f43" providerId="LiveId" clId="{B4A45BC2-41EA-457B-91EB-FC0A82CF14DC}" dt="2026-10-13T11:25:00.259" v="60" actId="20577"/>
          <ac:spMkLst>
            <pc:docMk/>
            <pc:sldMk cId="0" sldId="256"/>
            <ac:spMk id="41" creationId="{00000000-0000-0000-0000-000000000000}"/>
          </ac:spMkLst>
        </pc:spChg>
        <pc:spChg chg="mod">
          <ac:chgData name="pujadutta.online@outlook.com" userId="86f943f225bc8f43" providerId="LiveId" clId="{B4A45BC2-41EA-457B-91EB-FC0A82CF14DC}" dt="2026-10-13T11:26:17.188" v="67" actId="14100"/>
          <ac:spMkLst>
            <pc:docMk/>
            <pc:sldMk cId="0" sldId="256"/>
            <ac:spMk id="44" creationId="{00000000-0000-0000-0000-000000000000}"/>
          </ac:spMkLst>
        </pc:spChg>
        <pc:picChg chg="add mod">
          <ac:chgData name="pujadutta.online@outlook.com" userId="86f943f225bc8f43" providerId="LiveId" clId="{B4A45BC2-41EA-457B-91EB-FC0A82CF14DC}" dt="2026-10-13T10:30:56.648" v="41" actId="1076"/>
          <ac:picMkLst>
            <pc:docMk/>
            <pc:sldMk cId="0" sldId="256"/>
            <ac:picMk id="50" creationId="{EE35BA3B-6474-A51F-6E59-3AAE8BE098D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57BE0C-8293-4431-A025-B41413F2810C}" type="datetimeFigureOut">
              <a:rPr lang="en-GB" smtClean="0"/>
              <a:t>26/10/2026</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F345EF-E17E-45DF-A817-854CCACB9FF4}" type="slidenum">
              <a:rPr lang="en-GB" smtClean="0"/>
              <a:t>‹#›</a:t>
            </a:fld>
            <a:endParaRPr lang="en-GB"/>
          </a:p>
        </p:txBody>
      </p:sp>
    </p:spTree>
    <p:extLst>
      <p:ext uri="{BB962C8B-B14F-4D97-AF65-F5344CB8AC3E}">
        <p14:creationId xmlns:p14="http://schemas.microsoft.com/office/powerpoint/2010/main" val="2690807164"/>
      </p:ext>
    </p:extLst>
  </p:cSld>
  <p:clrMap bg1="lt1" tx1="dk1" bg2="lt2" tx2="dk2" accent1="accent1" accent2="accent2" accent3="accent3" accent4="accent4" accent5="accent5" accent6="accent6" hlink="hlink" folHlink="folHlink"/>
  <p:notesStyle>
    <a:lvl1pPr marL="0" algn="l" defTabSz="561237" rtl="0" eaLnBrk="1" latinLnBrk="0" hangingPunct="1">
      <a:defRPr sz="737" kern="1200">
        <a:solidFill>
          <a:schemeClr val="tx1"/>
        </a:solidFill>
        <a:latin typeface="+mn-lt"/>
        <a:ea typeface="+mn-ea"/>
        <a:cs typeface="+mn-cs"/>
      </a:defRPr>
    </a:lvl1pPr>
    <a:lvl2pPr marL="280618" algn="l" defTabSz="561237" rtl="0" eaLnBrk="1" latinLnBrk="0" hangingPunct="1">
      <a:defRPr sz="737" kern="1200">
        <a:solidFill>
          <a:schemeClr val="tx1"/>
        </a:solidFill>
        <a:latin typeface="+mn-lt"/>
        <a:ea typeface="+mn-ea"/>
        <a:cs typeface="+mn-cs"/>
      </a:defRPr>
    </a:lvl2pPr>
    <a:lvl3pPr marL="561237" algn="l" defTabSz="561237" rtl="0" eaLnBrk="1" latinLnBrk="0" hangingPunct="1">
      <a:defRPr sz="737" kern="1200">
        <a:solidFill>
          <a:schemeClr val="tx1"/>
        </a:solidFill>
        <a:latin typeface="+mn-lt"/>
        <a:ea typeface="+mn-ea"/>
        <a:cs typeface="+mn-cs"/>
      </a:defRPr>
    </a:lvl3pPr>
    <a:lvl4pPr marL="841855" algn="l" defTabSz="561237" rtl="0" eaLnBrk="1" latinLnBrk="0" hangingPunct="1">
      <a:defRPr sz="737" kern="1200">
        <a:solidFill>
          <a:schemeClr val="tx1"/>
        </a:solidFill>
        <a:latin typeface="+mn-lt"/>
        <a:ea typeface="+mn-ea"/>
        <a:cs typeface="+mn-cs"/>
      </a:defRPr>
    </a:lvl4pPr>
    <a:lvl5pPr marL="1122473" algn="l" defTabSz="561237" rtl="0" eaLnBrk="1" latinLnBrk="0" hangingPunct="1">
      <a:defRPr sz="737" kern="1200">
        <a:solidFill>
          <a:schemeClr val="tx1"/>
        </a:solidFill>
        <a:latin typeface="+mn-lt"/>
        <a:ea typeface="+mn-ea"/>
        <a:cs typeface="+mn-cs"/>
      </a:defRPr>
    </a:lvl5pPr>
    <a:lvl6pPr marL="1403091" algn="l" defTabSz="561237" rtl="0" eaLnBrk="1" latinLnBrk="0" hangingPunct="1">
      <a:defRPr sz="737" kern="1200">
        <a:solidFill>
          <a:schemeClr val="tx1"/>
        </a:solidFill>
        <a:latin typeface="+mn-lt"/>
        <a:ea typeface="+mn-ea"/>
        <a:cs typeface="+mn-cs"/>
      </a:defRPr>
    </a:lvl6pPr>
    <a:lvl7pPr marL="1683709" algn="l" defTabSz="561237" rtl="0" eaLnBrk="1" latinLnBrk="0" hangingPunct="1">
      <a:defRPr sz="737" kern="1200">
        <a:solidFill>
          <a:schemeClr val="tx1"/>
        </a:solidFill>
        <a:latin typeface="+mn-lt"/>
        <a:ea typeface="+mn-ea"/>
        <a:cs typeface="+mn-cs"/>
      </a:defRPr>
    </a:lvl7pPr>
    <a:lvl8pPr marL="1964328" algn="l" defTabSz="561237" rtl="0" eaLnBrk="1" latinLnBrk="0" hangingPunct="1">
      <a:defRPr sz="737" kern="1200">
        <a:solidFill>
          <a:schemeClr val="tx1"/>
        </a:solidFill>
        <a:latin typeface="+mn-lt"/>
        <a:ea typeface="+mn-ea"/>
        <a:cs typeface="+mn-cs"/>
      </a:defRPr>
    </a:lvl8pPr>
    <a:lvl9pPr marL="2244946" algn="l" defTabSz="561237" rtl="0" eaLnBrk="1" latinLnBrk="0" hangingPunct="1">
      <a:defRPr sz="73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older population of the UK highly rely on coordinated health and social care services to remain safe and independent at home after hospital discharge. The Integrated Health and Social Care (IHSC) is an arrangement of partnership between NHS organisations and local councils that aims to provide health and social care services for their local population (Lalani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This poster proposes research investigating the effectiveness of the IHSC in preventing hospital readmission among older adults in Leeds, England. </a:t>
            </a:r>
          </a:p>
          <a:p>
            <a:r>
              <a:rPr lang="en-GB" sz="1200" b="1" kern="1200" dirty="0">
                <a:solidFill>
                  <a:schemeClr val="tx1"/>
                </a:solidFill>
                <a:effectLst/>
                <a:latin typeface="+mn-lt"/>
                <a:ea typeface="+mn-ea"/>
                <a:cs typeface="+mn-cs"/>
              </a:rPr>
              <a:t>Prevalence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scale of prevalence of readmission among the older population reflects the importance of the topic area. In England, some 250,000 potentially avoidable hospital admission cases for individuals above 75 years of age were followed by a readmission case within 30 days during 2022/23. In 2021, there were 126,700 people above 65 years in Leeds, with those above 80 expected to rise by 51% till 2043, reflecting the increasing risk of high hospital readmission. Dementia, isolation, and frailty increase the care needs of the elderly population of Leeds, demanding focused research. </a:t>
            </a:r>
          </a:p>
          <a:p>
            <a:r>
              <a:rPr lang="en-GB" sz="1200" b="1" kern="1200" dirty="0">
                <a:solidFill>
                  <a:schemeClr val="tx1"/>
                </a:solidFill>
                <a:effectLst/>
                <a:latin typeface="+mn-lt"/>
                <a:ea typeface="+mn-ea"/>
                <a:cs typeface="+mn-cs"/>
              </a:rPr>
              <a:t>Rationale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study is relevant because the prevention of avoidable readmission from hospitals among older individuals depends on the coordinated effort between hospitals and community services. Government policy seeks to develop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based services in order to develop community services. Existing studies indicate lack of coordination between the two institutions. In Leeds, the </a:t>
            </a:r>
            <a:r>
              <a:rPr lang="en-GB" sz="1200" kern="1200" dirty="0" err="1">
                <a:solidFill>
                  <a:schemeClr val="tx1"/>
                </a:solidFill>
                <a:effectLst/>
                <a:latin typeface="+mn-lt"/>
                <a:ea typeface="+mn-ea"/>
                <a:cs typeface="+mn-cs"/>
              </a:rPr>
              <a:t>HomeFirst</a:t>
            </a:r>
            <a:r>
              <a:rPr lang="en-GB" sz="1200" kern="1200" dirty="0">
                <a:solidFill>
                  <a:schemeClr val="tx1"/>
                </a:solidFill>
                <a:effectLst/>
                <a:latin typeface="+mn-lt"/>
                <a:ea typeface="+mn-ea"/>
                <a:cs typeface="+mn-cs"/>
              </a:rPr>
              <a:t> program has prevented 899 admissions each year and 31% decrease in discharge time by March 2025. There are 126,700 people aged over 65 years in Leeds reflecting growing care demand and need for in-depth study in the area.  </a:t>
            </a:r>
          </a:p>
          <a:p>
            <a:r>
              <a:rPr lang="en-GB" sz="1200" b="1" kern="1200" dirty="0">
                <a:solidFill>
                  <a:schemeClr val="tx1"/>
                </a:solidFill>
                <a:effectLst/>
                <a:latin typeface="+mn-lt"/>
                <a:ea typeface="+mn-ea"/>
                <a:cs typeface="+mn-cs"/>
              </a:rPr>
              <a:t>Research Question, Aims and Objectives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study will seek to answer the Research Question ‘</a:t>
            </a:r>
            <a:r>
              <a:rPr lang="en-GB" sz="1200" kern="1200" dirty="0">
                <a:solidFill>
                  <a:schemeClr val="tx1"/>
                </a:solidFill>
                <a:effectLst/>
                <a:latin typeface="+mn-lt"/>
                <a:ea typeface="+mn-ea"/>
                <a:cs typeface="+mn-cs"/>
              </a:rPr>
              <a:t>What is the role of Integrated Health and Social Care (IHSC) in Preventing Hospital Readmission among the Older Population in Leeds, England?’</a:t>
            </a:r>
          </a:p>
          <a:p>
            <a:r>
              <a:rPr lang="en-GB" sz="1200" b="1" kern="1200" dirty="0">
                <a:solidFill>
                  <a:schemeClr val="tx1"/>
                </a:solidFill>
                <a:effectLst/>
                <a:latin typeface="+mn-lt"/>
                <a:ea typeface="+mn-ea"/>
                <a:cs typeface="+mn-cs"/>
              </a:rPr>
              <a:t>It will aim</a:t>
            </a:r>
            <a:r>
              <a:rPr lang="en-GB" sz="1200" kern="1200" dirty="0">
                <a:solidFill>
                  <a:schemeClr val="tx1"/>
                </a:solidFill>
                <a:effectLst/>
                <a:latin typeface="+mn-lt"/>
                <a:ea typeface="+mn-ea"/>
                <a:cs typeface="+mn-cs"/>
              </a:rPr>
              <a:t> to explore how IHSC helps prevent 30-day hospital readmission among older people in Leeds. </a:t>
            </a:r>
          </a:p>
          <a:p>
            <a:r>
              <a:rPr lang="en-GB" sz="1200" b="1" kern="1200" dirty="0">
                <a:solidFill>
                  <a:schemeClr val="tx1"/>
                </a:solidFill>
                <a:effectLst/>
                <a:latin typeface="+mn-lt"/>
                <a:ea typeface="+mn-ea"/>
                <a:cs typeface="+mn-cs"/>
              </a:rPr>
              <a:t>The objectives will be achieved are:</a:t>
            </a:r>
            <a:endParaRPr lang="en-GB"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To explore the role of IHSC in preventing 30-day hospital readmission among older people in Leeds. </a:t>
            </a:r>
          </a:p>
          <a:p>
            <a:pPr lvl="0"/>
            <a:r>
              <a:rPr lang="en-GB" sz="1200" u="none" strike="noStrike" kern="1200" dirty="0">
                <a:solidFill>
                  <a:schemeClr val="tx1"/>
                </a:solidFill>
                <a:effectLst/>
                <a:latin typeface="+mn-lt"/>
                <a:ea typeface="+mn-ea"/>
                <a:cs typeface="+mn-cs"/>
              </a:rPr>
              <a:t>To examine the coordination between hospital and community care services for older people in Leeds.</a:t>
            </a:r>
          </a:p>
          <a:p>
            <a:pPr lvl="0"/>
            <a:r>
              <a:rPr lang="en-GB" sz="1200" u="none" strike="noStrike" kern="1200" dirty="0">
                <a:solidFill>
                  <a:schemeClr val="tx1"/>
                </a:solidFill>
                <a:effectLst/>
                <a:latin typeface="+mn-lt"/>
                <a:ea typeface="+mn-ea"/>
                <a:cs typeface="+mn-cs"/>
              </a:rPr>
              <a:t>To evaluate the effectiveness of integrated health and social care interventions in reducing 30-day hospital readmissions among older people in Leeds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Research Impact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findings can be useful for elderly people of 65 years and older, along with their caregivers, by providing information on efficient care transition processes that minimise unnecessary readmissions and subsequent deconditioning. Moreover, the results of the study can reveal the requirements of vulnerable elderly people residing in deprived areas. From the perspective of the Leeds services, the findings can be helpful in minimising the hospital bed occupancy levels and promoting the community-based care pathways. From the policy-makers’ perspective, the research can assist in healthcare planning in the neighbourhoods and in justifying the investments in the area of adult social care.</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GB" dirty="0">
              <a:effectLst/>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3F345EF-E17E-45DF-A817-854CCACB9FF4}" type="slidenum">
              <a:rPr lang="en-GB" smtClean="0"/>
              <a:t>1</a:t>
            </a:fld>
            <a:endParaRPr lang="en-GB"/>
          </a:p>
        </p:txBody>
      </p:sp>
    </p:spTree>
    <p:extLst>
      <p:ext uri="{BB962C8B-B14F-4D97-AF65-F5344CB8AC3E}">
        <p14:creationId xmlns:p14="http://schemas.microsoft.com/office/powerpoint/2010/main" val="2558361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35685" y="1275978"/>
            <a:ext cx="4937760" cy="880443"/>
          </a:xfrm>
        </p:spPr>
        <p:txBody>
          <a:bodyPr/>
          <a:lstStyle/>
          <a:p>
            <a:r>
              <a:rPr lang="en-US"/>
              <a:t>Click to edit Master title style</a:t>
            </a:r>
          </a:p>
        </p:txBody>
      </p:sp>
      <p:sp>
        <p:nvSpPr>
          <p:cNvPr id="3" name="Subtitle 2"/>
          <p:cNvSpPr>
            <a:spLocks noGrp="1"/>
          </p:cNvSpPr>
          <p:nvPr>
            <p:ph type="subTitle" idx="1"/>
          </p:nvPr>
        </p:nvSpPr>
        <p:spPr>
          <a:xfrm>
            <a:off x="871370" y="2327563"/>
            <a:ext cx="4066391" cy="1049686"/>
          </a:xfrm>
        </p:spPr>
        <p:txBody>
          <a:bodyPr/>
          <a:lstStyle>
            <a:lvl1pPr marL="0" indent="0" algn="ctr">
              <a:buNone/>
              <a:defRPr>
                <a:solidFill>
                  <a:schemeClr val="tx1">
                    <a:tint val="75000"/>
                  </a:schemeClr>
                </a:solidFill>
              </a:defRPr>
            </a:lvl1pPr>
            <a:lvl2pPr marL="273817" indent="0" algn="ctr">
              <a:buNone/>
              <a:defRPr>
                <a:solidFill>
                  <a:schemeClr val="tx1">
                    <a:tint val="75000"/>
                  </a:schemeClr>
                </a:solidFill>
              </a:defRPr>
            </a:lvl2pPr>
            <a:lvl3pPr marL="547634" indent="0" algn="ctr">
              <a:buNone/>
              <a:defRPr>
                <a:solidFill>
                  <a:schemeClr val="tx1">
                    <a:tint val="75000"/>
                  </a:schemeClr>
                </a:solidFill>
              </a:defRPr>
            </a:lvl3pPr>
            <a:lvl4pPr marL="821451" indent="0" algn="ctr">
              <a:buNone/>
              <a:defRPr>
                <a:solidFill>
                  <a:schemeClr val="tx1">
                    <a:tint val="75000"/>
                  </a:schemeClr>
                </a:solidFill>
              </a:defRPr>
            </a:lvl4pPr>
            <a:lvl5pPr marL="1095268" indent="0" algn="ctr">
              <a:buNone/>
              <a:defRPr>
                <a:solidFill>
                  <a:schemeClr val="tx1">
                    <a:tint val="75000"/>
                  </a:schemeClr>
                </a:solidFill>
              </a:defRPr>
            </a:lvl5pPr>
            <a:lvl6pPr marL="1369085" indent="0" algn="ctr">
              <a:buNone/>
              <a:defRPr>
                <a:solidFill>
                  <a:schemeClr val="tx1">
                    <a:tint val="75000"/>
                  </a:schemeClr>
                </a:solidFill>
              </a:defRPr>
            </a:lvl6pPr>
            <a:lvl7pPr marL="1642902" indent="0" algn="ctr">
              <a:buNone/>
              <a:defRPr>
                <a:solidFill>
                  <a:schemeClr val="tx1">
                    <a:tint val="75000"/>
                  </a:schemeClr>
                </a:solidFill>
              </a:defRPr>
            </a:lvl7pPr>
            <a:lvl8pPr marL="1916720" indent="0" algn="ctr">
              <a:buNone/>
              <a:defRPr>
                <a:solidFill>
                  <a:schemeClr val="tx1">
                    <a:tint val="75000"/>
                  </a:schemeClr>
                </a:solidFill>
              </a:defRPr>
            </a:lvl8pPr>
            <a:lvl9pPr marL="219053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8881" y="2639427"/>
            <a:ext cx="4937760" cy="815788"/>
          </a:xfrm>
        </p:spPr>
        <p:txBody>
          <a:bodyPr anchor="t"/>
          <a:lstStyle>
            <a:lvl1pPr algn="l">
              <a:defRPr sz="2396" b="1" cap="all"/>
            </a:lvl1pPr>
          </a:lstStyle>
          <a:p>
            <a:r>
              <a:rPr lang="en-US"/>
              <a:t>Click to edit Master title style</a:t>
            </a:r>
          </a:p>
        </p:txBody>
      </p:sp>
      <p:sp>
        <p:nvSpPr>
          <p:cNvPr id="3" name="Text Placeholder 2"/>
          <p:cNvSpPr>
            <a:spLocks noGrp="1"/>
          </p:cNvSpPr>
          <p:nvPr>
            <p:ph type="body" idx="1"/>
          </p:nvPr>
        </p:nvSpPr>
        <p:spPr>
          <a:xfrm>
            <a:off x="458881" y="1740919"/>
            <a:ext cx="4937760" cy="898508"/>
          </a:xfrm>
        </p:spPr>
        <p:txBody>
          <a:bodyPr anchor="b"/>
          <a:lstStyle>
            <a:lvl1pPr marL="0" indent="0">
              <a:buNone/>
              <a:defRPr sz="1198">
                <a:solidFill>
                  <a:schemeClr val="tx1">
                    <a:tint val="75000"/>
                  </a:schemeClr>
                </a:solidFill>
              </a:defRPr>
            </a:lvl1pPr>
            <a:lvl2pPr marL="273817" indent="0">
              <a:buNone/>
              <a:defRPr sz="1078">
                <a:solidFill>
                  <a:schemeClr val="tx1">
                    <a:tint val="75000"/>
                  </a:schemeClr>
                </a:solidFill>
              </a:defRPr>
            </a:lvl2pPr>
            <a:lvl3pPr marL="547634" indent="0">
              <a:buNone/>
              <a:defRPr sz="958">
                <a:solidFill>
                  <a:schemeClr val="tx1">
                    <a:tint val="75000"/>
                  </a:schemeClr>
                </a:solidFill>
              </a:defRPr>
            </a:lvl3pPr>
            <a:lvl4pPr marL="821451" indent="0">
              <a:buNone/>
              <a:defRPr sz="838">
                <a:solidFill>
                  <a:schemeClr val="tx1">
                    <a:tint val="75000"/>
                  </a:schemeClr>
                </a:solidFill>
              </a:defRPr>
            </a:lvl4pPr>
            <a:lvl5pPr marL="1095268" indent="0">
              <a:buNone/>
              <a:defRPr sz="838">
                <a:solidFill>
                  <a:schemeClr val="tx1">
                    <a:tint val="75000"/>
                  </a:schemeClr>
                </a:solidFill>
              </a:defRPr>
            </a:lvl5pPr>
            <a:lvl6pPr marL="1369085" indent="0">
              <a:buNone/>
              <a:defRPr sz="838">
                <a:solidFill>
                  <a:schemeClr val="tx1">
                    <a:tint val="75000"/>
                  </a:schemeClr>
                </a:solidFill>
              </a:defRPr>
            </a:lvl6pPr>
            <a:lvl7pPr marL="1642902" indent="0">
              <a:buNone/>
              <a:defRPr sz="838">
                <a:solidFill>
                  <a:schemeClr val="tx1">
                    <a:tint val="75000"/>
                  </a:schemeClr>
                </a:solidFill>
              </a:defRPr>
            </a:lvl7pPr>
            <a:lvl8pPr marL="1916720" indent="0">
              <a:buNone/>
              <a:defRPr sz="838">
                <a:solidFill>
                  <a:schemeClr val="tx1">
                    <a:tint val="75000"/>
                  </a:schemeClr>
                </a:solidFill>
              </a:defRPr>
            </a:lvl8pPr>
            <a:lvl9pPr marL="2190537" indent="0">
              <a:buNone/>
              <a:defRPr sz="83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90456" y="958410"/>
            <a:ext cx="2565699" cy="2710737"/>
          </a:xfrm>
        </p:spPr>
        <p:txBody>
          <a:bodyPr/>
          <a:lstStyle>
            <a:lvl1pPr>
              <a:defRPr sz="1677"/>
            </a:lvl1pPr>
            <a:lvl2pPr>
              <a:defRPr sz="1437"/>
            </a:lvl2pPr>
            <a:lvl3pPr>
              <a:defRPr sz="1198"/>
            </a:lvl3pPr>
            <a:lvl4pPr>
              <a:defRPr sz="1078"/>
            </a:lvl4pPr>
            <a:lvl5pPr>
              <a:defRPr sz="1078"/>
            </a:lvl5pPr>
            <a:lvl6pPr>
              <a:defRPr sz="1078"/>
            </a:lvl6pPr>
            <a:lvl7pPr>
              <a:defRPr sz="1078"/>
            </a:lvl7pPr>
            <a:lvl8pPr>
              <a:defRPr sz="1078"/>
            </a:lvl8pPr>
            <a:lvl9pPr>
              <a:defRPr sz="10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952975" y="958410"/>
            <a:ext cx="2565699" cy="2710737"/>
          </a:xfrm>
        </p:spPr>
        <p:txBody>
          <a:bodyPr/>
          <a:lstStyle>
            <a:lvl1pPr>
              <a:defRPr sz="1677"/>
            </a:lvl1pPr>
            <a:lvl2pPr>
              <a:defRPr sz="1437"/>
            </a:lvl2pPr>
            <a:lvl3pPr>
              <a:defRPr sz="1198"/>
            </a:lvl3pPr>
            <a:lvl4pPr>
              <a:defRPr sz="1078"/>
            </a:lvl4pPr>
            <a:lvl5pPr>
              <a:defRPr sz="1078"/>
            </a:lvl5pPr>
            <a:lvl6pPr>
              <a:defRPr sz="1078"/>
            </a:lvl6pPr>
            <a:lvl7pPr>
              <a:defRPr sz="1078"/>
            </a:lvl7pPr>
            <a:lvl8pPr>
              <a:defRPr sz="1078"/>
            </a:lvl8pPr>
            <a:lvl9pPr>
              <a:defRPr sz="10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90456" y="919427"/>
            <a:ext cx="2566708" cy="383173"/>
          </a:xfrm>
        </p:spPr>
        <p:txBody>
          <a:bodyPr anchor="b"/>
          <a:lstStyle>
            <a:lvl1pPr marL="0" indent="0">
              <a:buNone/>
              <a:defRPr sz="1437" b="1"/>
            </a:lvl1pPr>
            <a:lvl2pPr marL="273817" indent="0">
              <a:buNone/>
              <a:defRPr sz="1198" b="1"/>
            </a:lvl2pPr>
            <a:lvl3pPr marL="547634" indent="0">
              <a:buNone/>
              <a:defRPr sz="1078" b="1"/>
            </a:lvl3pPr>
            <a:lvl4pPr marL="821451" indent="0">
              <a:buNone/>
              <a:defRPr sz="958" b="1"/>
            </a:lvl4pPr>
            <a:lvl5pPr marL="1095268" indent="0">
              <a:buNone/>
              <a:defRPr sz="958" b="1"/>
            </a:lvl5pPr>
            <a:lvl6pPr marL="1369085" indent="0">
              <a:buNone/>
              <a:defRPr sz="958" b="1"/>
            </a:lvl6pPr>
            <a:lvl7pPr marL="1642902" indent="0">
              <a:buNone/>
              <a:defRPr sz="958" b="1"/>
            </a:lvl7pPr>
            <a:lvl8pPr marL="1916720" indent="0">
              <a:buNone/>
              <a:defRPr sz="958" b="1"/>
            </a:lvl8pPr>
            <a:lvl9pPr marL="2190537" indent="0">
              <a:buNone/>
              <a:defRPr sz="958" b="1"/>
            </a:lvl9pPr>
          </a:lstStyle>
          <a:p>
            <a:pPr lvl="0"/>
            <a:r>
              <a:rPr lang="en-US"/>
              <a:t>Click to edit Master text styles</a:t>
            </a:r>
          </a:p>
        </p:txBody>
      </p:sp>
      <p:sp>
        <p:nvSpPr>
          <p:cNvPr id="4" name="Content Placeholder 3"/>
          <p:cNvSpPr>
            <a:spLocks noGrp="1"/>
          </p:cNvSpPr>
          <p:nvPr>
            <p:ph sz="half" idx="2"/>
          </p:nvPr>
        </p:nvSpPr>
        <p:spPr>
          <a:xfrm>
            <a:off x="290456" y="1302599"/>
            <a:ext cx="2566708" cy="2366547"/>
          </a:xfrm>
        </p:spPr>
        <p:txBody>
          <a:bodyPr/>
          <a:lstStyle>
            <a:lvl1pPr>
              <a:defRPr sz="1437"/>
            </a:lvl1pPr>
            <a:lvl2pPr>
              <a:defRPr sz="1198"/>
            </a:lvl2pPr>
            <a:lvl3pPr>
              <a:defRPr sz="1078"/>
            </a:lvl3pPr>
            <a:lvl4pPr>
              <a:defRPr sz="958"/>
            </a:lvl4pPr>
            <a:lvl5pPr>
              <a:defRPr sz="958"/>
            </a:lvl5pPr>
            <a:lvl6pPr>
              <a:defRPr sz="958"/>
            </a:lvl6pPr>
            <a:lvl7pPr>
              <a:defRPr sz="958"/>
            </a:lvl7pPr>
            <a:lvl8pPr>
              <a:defRPr sz="958"/>
            </a:lvl8pPr>
            <a:lvl9pPr>
              <a:defRPr sz="95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950957" y="919427"/>
            <a:ext cx="2567716" cy="383173"/>
          </a:xfrm>
        </p:spPr>
        <p:txBody>
          <a:bodyPr anchor="b"/>
          <a:lstStyle>
            <a:lvl1pPr marL="0" indent="0">
              <a:buNone/>
              <a:defRPr sz="1437" b="1"/>
            </a:lvl1pPr>
            <a:lvl2pPr marL="273817" indent="0">
              <a:buNone/>
              <a:defRPr sz="1198" b="1"/>
            </a:lvl2pPr>
            <a:lvl3pPr marL="547634" indent="0">
              <a:buNone/>
              <a:defRPr sz="1078" b="1"/>
            </a:lvl3pPr>
            <a:lvl4pPr marL="821451" indent="0">
              <a:buNone/>
              <a:defRPr sz="958" b="1"/>
            </a:lvl4pPr>
            <a:lvl5pPr marL="1095268" indent="0">
              <a:buNone/>
              <a:defRPr sz="958" b="1"/>
            </a:lvl5pPr>
            <a:lvl6pPr marL="1369085" indent="0">
              <a:buNone/>
              <a:defRPr sz="958" b="1"/>
            </a:lvl6pPr>
            <a:lvl7pPr marL="1642902" indent="0">
              <a:buNone/>
              <a:defRPr sz="958" b="1"/>
            </a:lvl7pPr>
            <a:lvl8pPr marL="1916720" indent="0">
              <a:buNone/>
              <a:defRPr sz="958" b="1"/>
            </a:lvl8pPr>
            <a:lvl9pPr marL="2190537" indent="0">
              <a:buNone/>
              <a:defRPr sz="958" b="1"/>
            </a:lvl9pPr>
          </a:lstStyle>
          <a:p>
            <a:pPr lvl="0"/>
            <a:r>
              <a:rPr lang="en-US"/>
              <a:t>Click to edit Master text styles</a:t>
            </a:r>
          </a:p>
        </p:txBody>
      </p:sp>
      <p:sp>
        <p:nvSpPr>
          <p:cNvPr id="6" name="Content Placeholder 5"/>
          <p:cNvSpPr>
            <a:spLocks noGrp="1"/>
          </p:cNvSpPr>
          <p:nvPr>
            <p:ph sz="quarter" idx="4"/>
          </p:nvPr>
        </p:nvSpPr>
        <p:spPr>
          <a:xfrm>
            <a:off x="2950957" y="1302599"/>
            <a:ext cx="2567716" cy="2366547"/>
          </a:xfrm>
        </p:spPr>
        <p:txBody>
          <a:bodyPr/>
          <a:lstStyle>
            <a:lvl1pPr>
              <a:defRPr sz="1437"/>
            </a:lvl1pPr>
            <a:lvl2pPr>
              <a:defRPr sz="1198"/>
            </a:lvl2pPr>
            <a:lvl3pPr>
              <a:defRPr sz="1078"/>
            </a:lvl3pPr>
            <a:lvl4pPr>
              <a:defRPr sz="958"/>
            </a:lvl4pPr>
            <a:lvl5pPr>
              <a:defRPr sz="958"/>
            </a:lvl5pPr>
            <a:lvl6pPr>
              <a:defRPr sz="958"/>
            </a:lvl6pPr>
            <a:lvl7pPr>
              <a:defRPr sz="958"/>
            </a:lvl7pPr>
            <a:lvl8pPr>
              <a:defRPr sz="958"/>
            </a:lvl8pPr>
            <a:lvl9pPr>
              <a:defRPr sz="95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0457" y="163539"/>
            <a:ext cx="1911164" cy="695987"/>
          </a:xfrm>
        </p:spPr>
        <p:txBody>
          <a:bodyPr anchor="b"/>
          <a:lstStyle>
            <a:lvl1pPr algn="l">
              <a:defRPr sz="1198" b="1"/>
            </a:lvl1pPr>
          </a:lstStyle>
          <a:p>
            <a:r>
              <a:rPr lang="en-US"/>
              <a:t>Click to edit Master title style</a:t>
            </a:r>
          </a:p>
        </p:txBody>
      </p:sp>
      <p:sp>
        <p:nvSpPr>
          <p:cNvPr id="3" name="Content Placeholder 2"/>
          <p:cNvSpPr>
            <a:spLocks noGrp="1"/>
          </p:cNvSpPr>
          <p:nvPr>
            <p:ph idx="1"/>
          </p:nvPr>
        </p:nvSpPr>
        <p:spPr>
          <a:xfrm>
            <a:off x="2271209" y="163538"/>
            <a:ext cx="3247465" cy="3505608"/>
          </a:xfrm>
        </p:spPr>
        <p:txBody>
          <a:bodyPr/>
          <a:lstStyle>
            <a:lvl1pPr>
              <a:defRPr sz="1916"/>
            </a:lvl1pPr>
            <a:lvl2pPr>
              <a:defRPr sz="1677"/>
            </a:lvl2pPr>
            <a:lvl3pPr>
              <a:defRPr sz="1437"/>
            </a:lvl3pPr>
            <a:lvl4pPr>
              <a:defRPr sz="1198"/>
            </a:lvl4pPr>
            <a:lvl5pPr>
              <a:defRPr sz="1198"/>
            </a:lvl5pPr>
            <a:lvl6pPr>
              <a:defRPr sz="1198"/>
            </a:lvl6pPr>
            <a:lvl7pPr>
              <a:defRPr sz="1198"/>
            </a:lvl7pPr>
            <a:lvl8pPr>
              <a:defRPr sz="1198"/>
            </a:lvl8pPr>
            <a:lvl9pPr>
              <a:defRPr sz="119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90457" y="859525"/>
            <a:ext cx="1911164" cy="2809621"/>
          </a:xfrm>
        </p:spPr>
        <p:txBody>
          <a:bodyPr/>
          <a:lstStyle>
            <a:lvl1pPr marL="0" indent="0">
              <a:buNone/>
              <a:defRPr sz="838"/>
            </a:lvl1pPr>
            <a:lvl2pPr marL="273817" indent="0">
              <a:buNone/>
              <a:defRPr sz="719"/>
            </a:lvl2pPr>
            <a:lvl3pPr marL="547634" indent="0">
              <a:buNone/>
              <a:defRPr sz="599"/>
            </a:lvl3pPr>
            <a:lvl4pPr marL="821451" indent="0">
              <a:buNone/>
              <a:defRPr sz="539"/>
            </a:lvl4pPr>
            <a:lvl5pPr marL="1095268" indent="0">
              <a:buNone/>
              <a:defRPr sz="539"/>
            </a:lvl5pPr>
            <a:lvl6pPr marL="1369085" indent="0">
              <a:buNone/>
              <a:defRPr sz="539"/>
            </a:lvl6pPr>
            <a:lvl7pPr marL="1642902" indent="0">
              <a:buNone/>
              <a:defRPr sz="539"/>
            </a:lvl7pPr>
            <a:lvl8pPr marL="1916720" indent="0">
              <a:buNone/>
              <a:defRPr sz="539"/>
            </a:lvl8pPr>
            <a:lvl9pPr marL="2190537" indent="0">
              <a:buNone/>
              <a:defRPr sz="53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8630" y="2875227"/>
            <a:ext cx="3485478" cy="339437"/>
          </a:xfrm>
        </p:spPr>
        <p:txBody>
          <a:bodyPr anchor="b"/>
          <a:lstStyle>
            <a:lvl1pPr algn="l">
              <a:defRPr sz="1198" b="1"/>
            </a:lvl1pPr>
          </a:lstStyle>
          <a:p>
            <a:r>
              <a:rPr lang="en-US"/>
              <a:t>Click to edit Master title style</a:t>
            </a:r>
          </a:p>
        </p:txBody>
      </p:sp>
      <p:sp>
        <p:nvSpPr>
          <p:cNvPr id="3" name="Picture Placeholder 2"/>
          <p:cNvSpPr>
            <a:spLocks noGrp="1"/>
          </p:cNvSpPr>
          <p:nvPr>
            <p:ph type="pic" idx="1"/>
          </p:nvPr>
        </p:nvSpPr>
        <p:spPr>
          <a:xfrm>
            <a:off x="1138630" y="367010"/>
            <a:ext cx="3485478" cy="2464479"/>
          </a:xfrm>
        </p:spPr>
        <p:txBody>
          <a:bodyPr/>
          <a:lstStyle>
            <a:lvl1pPr marL="0" indent="0">
              <a:buNone/>
              <a:defRPr sz="1916"/>
            </a:lvl1pPr>
            <a:lvl2pPr marL="273817" indent="0">
              <a:buNone/>
              <a:defRPr sz="1677"/>
            </a:lvl2pPr>
            <a:lvl3pPr marL="547634" indent="0">
              <a:buNone/>
              <a:defRPr sz="1437"/>
            </a:lvl3pPr>
            <a:lvl4pPr marL="821451" indent="0">
              <a:buNone/>
              <a:defRPr sz="1198"/>
            </a:lvl4pPr>
            <a:lvl5pPr marL="1095268" indent="0">
              <a:buNone/>
              <a:defRPr sz="1198"/>
            </a:lvl5pPr>
            <a:lvl6pPr marL="1369085" indent="0">
              <a:buNone/>
              <a:defRPr sz="1198"/>
            </a:lvl6pPr>
            <a:lvl7pPr marL="1642902" indent="0">
              <a:buNone/>
              <a:defRPr sz="1198"/>
            </a:lvl7pPr>
            <a:lvl8pPr marL="1916720" indent="0">
              <a:buNone/>
              <a:defRPr sz="1198"/>
            </a:lvl8pPr>
            <a:lvl9pPr marL="2190537" indent="0">
              <a:buNone/>
              <a:defRPr sz="1198"/>
            </a:lvl9pPr>
          </a:lstStyle>
          <a:p>
            <a:endParaRPr lang="en-US"/>
          </a:p>
        </p:txBody>
      </p:sp>
      <p:sp>
        <p:nvSpPr>
          <p:cNvPr id="4" name="Text Placeholder 3"/>
          <p:cNvSpPr>
            <a:spLocks noGrp="1"/>
          </p:cNvSpPr>
          <p:nvPr>
            <p:ph type="body" sz="half" idx="2"/>
          </p:nvPr>
        </p:nvSpPr>
        <p:spPr>
          <a:xfrm>
            <a:off x="1138630" y="3214663"/>
            <a:ext cx="3485478" cy="482056"/>
          </a:xfrm>
        </p:spPr>
        <p:txBody>
          <a:bodyPr/>
          <a:lstStyle>
            <a:lvl1pPr marL="0" indent="0">
              <a:buNone/>
              <a:defRPr sz="838"/>
            </a:lvl1pPr>
            <a:lvl2pPr marL="273817" indent="0">
              <a:buNone/>
              <a:defRPr sz="719"/>
            </a:lvl2pPr>
            <a:lvl3pPr marL="547634" indent="0">
              <a:buNone/>
              <a:defRPr sz="599"/>
            </a:lvl3pPr>
            <a:lvl4pPr marL="821451" indent="0">
              <a:buNone/>
              <a:defRPr sz="539"/>
            </a:lvl4pPr>
            <a:lvl5pPr marL="1095268" indent="0">
              <a:buNone/>
              <a:defRPr sz="539"/>
            </a:lvl5pPr>
            <a:lvl6pPr marL="1369085" indent="0">
              <a:buNone/>
              <a:defRPr sz="539"/>
            </a:lvl6pPr>
            <a:lvl7pPr marL="1642902" indent="0">
              <a:buNone/>
              <a:defRPr sz="539"/>
            </a:lvl7pPr>
            <a:lvl8pPr marL="1916720" indent="0">
              <a:buNone/>
              <a:defRPr sz="539"/>
            </a:lvl8pPr>
            <a:lvl9pPr marL="2190537" indent="0">
              <a:buNone/>
              <a:defRPr sz="53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211619" y="164489"/>
            <a:ext cx="1307054" cy="35046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0456" y="164489"/>
            <a:ext cx="3824344" cy="35046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0457" y="164489"/>
            <a:ext cx="5228216" cy="68457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90457" y="958410"/>
            <a:ext cx="5228216" cy="27107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90456" y="3807012"/>
            <a:ext cx="1355464" cy="218684"/>
          </a:xfrm>
          <a:prstGeom prst="rect">
            <a:avLst/>
          </a:prstGeom>
        </p:spPr>
        <p:txBody>
          <a:bodyPr vert="horz" lIns="91440" tIns="45720" rIns="91440" bIns="45720" rtlCol="0" anchor="ctr"/>
          <a:lstStyle>
            <a:lvl1pPr algn="l">
              <a:defRPr sz="719">
                <a:solidFill>
                  <a:schemeClr val="tx1">
                    <a:tint val="75000"/>
                  </a:schemeClr>
                </a:solidFill>
              </a:defRPr>
            </a:lvl1pPr>
          </a:lstStyle>
          <a:p>
            <a:fld id="{1D8BD707-D9CF-40AE-B4C6-C98DA3205C09}" type="datetimeFigureOut">
              <a:rPr lang="en-US" smtClean="0"/>
              <a:pPr/>
              <a:t>10/26/2026</a:t>
            </a:fld>
            <a:endParaRPr lang="en-US"/>
          </a:p>
        </p:txBody>
      </p:sp>
      <p:sp>
        <p:nvSpPr>
          <p:cNvPr id="5" name="Footer Placeholder 4"/>
          <p:cNvSpPr>
            <a:spLocks noGrp="1"/>
          </p:cNvSpPr>
          <p:nvPr>
            <p:ph type="ftr" sz="quarter" idx="3"/>
          </p:nvPr>
        </p:nvSpPr>
        <p:spPr>
          <a:xfrm>
            <a:off x="1984786" y="3807012"/>
            <a:ext cx="1839558" cy="218684"/>
          </a:xfrm>
          <a:prstGeom prst="rect">
            <a:avLst/>
          </a:prstGeom>
        </p:spPr>
        <p:txBody>
          <a:bodyPr vert="horz" lIns="91440" tIns="45720" rIns="91440" bIns="45720" rtlCol="0" anchor="ctr"/>
          <a:lstStyle>
            <a:lvl1pPr algn="ctr">
              <a:defRPr sz="71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163209" y="3807012"/>
            <a:ext cx="1355464" cy="218684"/>
          </a:xfrm>
          <a:prstGeom prst="rect">
            <a:avLst/>
          </a:prstGeom>
        </p:spPr>
        <p:txBody>
          <a:bodyPr vert="horz" lIns="91440" tIns="45720" rIns="91440" bIns="45720" rtlCol="0" anchor="ctr"/>
          <a:lstStyle>
            <a:lvl1pPr algn="r">
              <a:defRPr sz="71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547634" rtl="0" eaLnBrk="1" latinLnBrk="0" hangingPunct="1">
        <a:spcBef>
          <a:spcPct val="0"/>
        </a:spcBef>
        <a:buNone/>
        <a:defRPr sz="2635" kern="1200">
          <a:solidFill>
            <a:schemeClr val="tx1"/>
          </a:solidFill>
          <a:latin typeface="+mj-lt"/>
          <a:ea typeface="+mj-ea"/>
          <a:cs typeface="+mj-cs"/>
        </a:defRPr>
      </a:lvl1pPr>
    </p:titleStyle>
    <p:bodyStyle>
      <a:lvl1pPr marL="205363" indent="-205363" algn="l" defTabSz="547634" rtl="0" eaLnBrk="1" latinLnBrk="0" hangingPunct="1">
        <a:spcBef>
          <a:spcPct val="20000"/>
        </a:spcBef>
        <a:buFont typeface="Arial" pitchFamily="34" charset="0"/>
        <a:buChar char="•"/>
        <a:defRPr sz="1916" kern="1200">
          <a:solidFill>
            <a:schemeClr val="tx1"/>
          </a:solidFill>
          <a:latin typeface="+mn-lt"/>
          <a:ea typeface="+mn-ea"/>
          <a:cs typeface="+mn-cs"/>
        </a:defRPr>
      </a:lvl1pPr>
      <a:lvl2pPr marL="444953" indent="-171136" algn="l" defTabSz="547634" rtl="0" eaLnBrk="1" latinLnBrk="0" hangingPunct="1">
        <a:spcBef>
          <a:spcPct val="20000"/>
        </a:spcBef>
        <a:buFont typeface="Arial" pitchFamily="34" charset="0"/>
        <a:buChar char="–"/>
        <a:defRPr sz="1677" kern="1200">
          <a:solidFill>
            <a:schemeClr val="tx1"/>
          </a:solidFill>
          <a:latin typeface="+mn-lt"/>
          <a:ea typeface="+mn-ea"/>
          <a:cs typeface="+mn-cs"/>
        </a:defRPr>
      </a:lvl2pPr>
      <a:lvl3pPr marL="684543" indent="-136909" algn="l" defTabSz="547634" rtl="0" eaLnBrk="1" latinLnBrk="0" hangingPunct="1">
        <a:spcBef>
          <a:spcPct val="20000"/>
        </a:spcBef>
        <a:buFont typeface="Arial" pitchFamily="34" charset="0"/>
        <a:buChar char="•"/>
        <a:defRPr sz="1437" kern="1200">
          <a:solidFill>
            <a:schemeClr val="tx1"/>
          </a:solidFill>
          <a:latin typeface="+mn-lt"/>
          <a:ea typeface="+mn-ea"/>
          <a:cs typeface="+mn-cs"/>
        </a:defRPr>
      </a:lvl3pPr>
      <a:lvl4pPr marL="958360"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4pPr>
      <a:lvl5pPr marL="1232177"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5pPr>
      <a:lvl6pPr marL="1505994"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6pPr>
      <a:lvl7pPr marL="1779811"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7pPr>
      <a:lvl8pPr marL="2053628"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8pPr>
      <a:lvl9pPr marL="2327445" indent="-136909" algn="l" defTabSz="547634" rtl="0" eaLnBrk="1" latinLnBrk="0" hangingPunct="1">
        <a:spcBef>
          <a:spcPct val="20000"/>
        </a:spcBef>
        <a:buFont typeface="Arial" pitchFamily="34" charset="0"/>
        <a:buChar char="•"/>
        <a:defRPr sz="1198" kern="1200">
          <a:solidFill>
            <a:schemeClr val="tx1"/>
          </a:solidFill>
          <a:latin typeface="+mn-lt"/>
          <a:ea typeface="+mn-ea"/>
          <a:cs typeface="+mn-cs"/>
        </a:defRPr>
      </a:lvl9pPr>
    </p:bodyStyle>
    <p:otherStyle>
      <a:defPPr>
        <a:defRPr lang="en-US"/>
      </a:defPPr>
      <a:lvl1pPr marL="0" algn="l" defTabSz="547634" rtl="0" eaLnBrk="1" latinLnBrk="0" hangingPunct="1">
        <a:defRPr sz="1078" kern="1200">
          <a:solidFill>
            <a:schemeClr val="tx1"/>
          </a:solidFill>
          <a:latin typeface="+mn-lt"/>
          <a:ea typeface="+mn-ea"/>
          <a:cs typeface="+mn-cs"/>
        </a:defRPr>
      </a:lvl1pPr>
      <a:lvl2pPr marL="273817" algn="l" defTabSz="547634" rtl="0" eaLnBrk="1" latinLnBrk="0" hangingPunct="1">
        <a:defRPr sz="1078" kern="1200">
          <a:solidFill>
            <a:schemeClr val="tx1"/>
          </a:solidFill>
          <a:latin typeface="+mn-lt"/>
          <a:ea typeface="+mn-ea"/>
          <a:cs typeface="+mn-cs"/>
        </a:defRPr>
      </a:lvl2pPr>
      <a:lvl3pPr marL="547634" algn="l" defTabSz="547634" rtl="0" eaLnBrk="1" latinLnBrk="0" hangingPunct="1">
        <a:defRPr sz="1078" kern="1200">
          <a:solidFill>
            <a:schemeClr val="tx1"/>
          </a:solidFill>
          <a:latin typeface="+mn-lt"/>
          <a:ea typeface="+mn-ea"/>
          <a:cs typeface="+mn-cs"/>
        </a:defRPr>
      </a:lvl3pPr>
      <a:lvl4pPr marL="821451" algn="l" defTabSz="547634" rtl="0" eaLnBrk="1" latinLnBrk="0" hangingPunct="1">
        <a:defRPr sz="1078" kern="1200">
          <a:solidFill>
            <a:schemeClr val="tx1"/>
          </a:solidFill>
          <a:latin typeface="+mn-lt"/>
          <a:ea typeface="+mn-ea"/>
          <a:cs typeface="+mn-cs"/>
        </a:defRPr>
      </a:lvl4pPr>
      <a:lvl5pPr marL="1095268" algn="l" defTabSz="547634" rtl="0" eaLnBrk="1" latinLnBrk="0" hangingPunct="1">
        <a:defRPr sz="1078" kern="1200">
          <a:solidFill>
            <a:schemeClr val="tx1"/>
          </a:solidFill>
          <a:latin typeface="+mn-lt"/>
          <a:ea typeface="+mn-ea"/>
          <a:cs typeface="+mn-cs"/>
        </a:defRPr>
      </a:lvl5pPr>
      <a:lvl6pPr marL="1369085" algn="l" defTabSz="547634" rtl="0" eaLnBrk="1" latinLnBrk="0" hangingPunct="1">
        <a:defRPr sz="1078" kern="1200">
          <a:solidFill>
            <a:schemeClr val="tx1"/>
          </a:solidFill>
          <a:latin typeface="+mn-lt"/>
          <a:ea typeface="+mn-ea"/>
          <a:cs typeface="+mn-cs"/>
        </a:defRPr>
      </a:lvl6pPr>
      <a:lvl7pPr marL="1642902" algn="l" defTabSz="547634" rtl="0" eaLnBrk="1" latinLnBrk="0" hangingPunct="1">
        <a:defRPr sz="1078" kern="1200">
          <a:solidFill>
            <a:schemeClr val="tx1"/>
          </a:solidFill>
          <a:latin typeface="+mn-lt"/>
          <a:ea typeface="+mn-ea"/>
          <a:cs typeface="+mn-cs"/>
        </a:defRPr>
      </a:lvl7pPr>
      <a:lvl8pPr marL="1916720" algn="l" defTabSz="547634" rtl="0" eaLnBrk="1" latinLnBrk="0" hangingPunct="1">
        <a:defRPr sz="1078" kern="1200">
          <a:solidFill>
            <a:schemeClr val="tx1"/>
          </a:solidFill>
          <a:latin typeface="+mn-lt"/>
          <a:ea typeface="+mn-ea"/>
          <a:cs typeface="+mn-cs"/>
        </a:defRPr>
      </a:lvl8pPr>
      <a:lvl9pPr marL="2190537" algn="l" defTabSz="547634" rtl="0" eaLnBrk="1" latinLnBrk="0" hangingPunct="1">
        <a:defRPr sz="107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hyperlink" Target="https://academic.oup.com/ageing/article/54/6/afaf174/8178278" TargetMode="External"/><Relationship Id="rId18" Type="http://schemas.openxmlformats.org/officeDocument/2006/relationships/hyperlink" Target="https://leedshealthandcareacademy.org/wp-content/uploads/2025/01/Leeds_One_Workforce_Strategy_2030_final_160125.pdf" TargetMode="External"/><Relationship Id="rId3" Type="http://schemas.openxmlformats.org/officeDocument/2006/relationships/image" Target="../media/image1.svg"/><Relationship Id="rId21" Type="http://schemas.openxmlformats.org/officeDocument/2006/relationships/hyperlink" Target="https://www.birmingham.ac.uk/news/2025/nhs-ten-year-plan-for-england-whats-in-it-and-whats-needed-to-make-it-work" TargetMode="External"/><Relationship Id="rId7" Type="http://schemas.openxmlformats.org/officeDocument/2006/relationships/image" Target="../media/image5.png"/><Relationship Id="rId12" Type="http://schemas.openxmlformats.org/officeDocument/2006/relationships/hyperlink" Target="https://research.manchester.ac.uk/files/220620201/main_document_revision1_figure.pdf" TargetMode="External"/><Relationship Id="rId17" Type="http://schemas.openxmlformats.org/officeDocument/2006/relationships/hyperlink" Target="https://www.local.gov.uk/case-studies/hicm-intermediate-care-leeds" TargetMode="External"/><Relationship Id="rId2" Type="http://schemas.openxmlformats.org/officeDocument/2006/relationships/notesSlide" Target="../notesSlides/notesSlide1.xml"/><Relationship Id="rId16" Type="http://schemas.openxmlformats.org/officeDocument/2006/relationships/hyperlink" Target="https://www.leeds.gov.uk/plans-and-strategies/health-and-wellbeing-strategy" TargetMode="External"/><Relationship Id="rId20" Type="http://schemas.openxmlformats.org/officeDocument/2006/relationships/hyperlink" Target="https://www.england.nhs.uk/long-read/transforming-the-frailty-pathway/" TargetMode="Externa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hyperlink" Target="https://assets.publishing.service.gov.uk/media/6888a0996478525675738f3a/fit-for-the-future-10-year-health-plan-for-england-executive-summary.pdf" TargetMode="External"/><Relationship Id="rId5" Type="http://schemas.openxmlformats.org/officeDocument/2006/relationships/image" Target="../media/image3.svg"/><Relationship Id="rId15" Type="http://schemas.openxmlformats.org/officeDocument/2006/relationships/hyperlink" Target="https://democracy.leeds.gov.uk/%28X%281%29S%28fkn0jfigeevz5oferbjpjk55%29%29/documents/s250374/ASC%20Local%20Account%20Report%20Appendix%201%20061023.pdf" TargetMode="External"/><Relationship Id="rId23" Type="http://schemas.openxmlformats.org/officeDocument/2006/relationships/image" Target="../media/image7.png"/><Relationship Id="rId10" Type="http://schemas.openxmlformats.org/officeDocument/2006/relationships/hyperlink" Target="https://pubmed.ncbi.nlm.nih.gov/39378782/" TargetMode="External"/><Relationship Id="rId19" Type="http://schemas.openxmlformats.org/officeDocument/2006/relationships/hyperlink" Target="https://doi.org/10.5334/ijic.9018" TargetMode="External"/><Relationship Id="rId4" Type="http://schemas.openxmlformats.org/officeDocument/2006/relationships/image" Target="../media/image2.png"/><Relationship Id="rId9" Type="http://schemas.openxmlformats.org/officeDocument/2006/relationships/hyperlink" Target="https://www.ageuk.org.uk/siteassets/documents/reports-and-publications/reports-and-briefings/care--support/policy-position---urgent-and-emergency-care-and-flow-sep-2024.pdf" TargetMode="External"/><Relationship Id="rId14" Type="http://schemas.openxmlformats.org/officeDocument/2006/relationships/hyperlink" Target="https://pmc.ncbi.nlm.nih.gov/articles/PMC11845859/" TargetMode="External"/><Relationship Id="rId22" Type="http://schemas.openxmlformats.org/officeDocument/2006/relationships/hyperlink" Target="https://pmc.ncbi.nlm.nih.gov/articles/PMC125868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AF8"/>
        </a:solidFill>
        <a:effectLst/>
      </p:bgPr>
    </p:bg>
    <p:spTree>
      <p:nvGrpSpPr>
        <p:cNvPr id="1" name=""/>
        <p:cNvGrpSpPr/>
        <p:nvPr/>
      </p:nvGrpSpPr>
      <p:grpSpPr>
        <a:xfrm>
          <a:off x="0" y="0"/>
          <a:ext cx="0" cy="0"/>
          <a:chOff x="0" y="0"/>
          <a:chExt cx="0" cy="0"/>
        </a:xfrm>
      </p:grpSpPr>
      <p:grpSp>
        <p:nvGrpSpPr>
          <p:cNvPr id="2" name="Group 2"/>
          <p:cNvGrpSpPr/>
          <p:nvPr/>
        </p:nvGrpSpPr>
        <p:grpSpPr>
          <a:xfrm>
            <a:off x="196494" y="-192936"/>
            <a:ext cx="9129925" cy="2823460"/>
            <a:chOff x="0" y="0"/>
            <a:chExt cx="3219793" cy="900371"/>
          </a:xfrm>
        </p:grpSpPr>
        <p:sp>
          <p:nvSpPr>
            <p:cNvPr id="3" name="Freeform 3"/>
            <p:cNvSpPr/>
            <p:nvPr/>
          </p:nvSpPr>
          <p:spPr>
            <a:xfrm>
              <a:off x="0" y="0"/>
              <a:ext cx="3219793" cy="900371"/>
            </a:xfrm>
            <a:custGeom>
              <a:avLst/>
              <a:gdLst/>
              <a:ahLst/>
              <a:cxnLst/>
              <a:rect l="l" t="t" r="r" b="b"/>
              <a:pathLst>
                <a:path w="3219793" h="900371">
                  <a:moveTo>
                    <a:pt x="0" y="0"/>
                  </a:moveTo>
                  <a:lnTo>
                    <a:pt x="3219793" y="0"/>
                  </a:lnTo>
                  <a:lnTo>
                    <a:pt x="3219793" y="900371"/>
                  </a:lnTo>
                  <a:lnTo>
                    <a:pt x="0" y="900371"/>
                  </a:lnTo>
                  <a:close/>
                </a:path>
              </a:pathLst>
            </a:custGeom>
            <a:solidFill>
              <a:srgbClr val="33475C"/>
            </a:solidFill>
          </p:spPr>
        </p:sp>
        <p:sp>
          <p:nvSpPr>
            <p:cNvPr id="4" name="TextBox 4"/>
            <p:cNvSpPr txBox="1"/>
            <p:nvPr/>
          </p:nvSpPr>
          <p:spPr>
            <a:xfrm>
              <a:off x="0" y="-76200"/>
              <a:ext cx="3219793" cy="976571"/>
            </a:xfrm>
            <a:prstGeom prst="rect">
              <a:avLst/>
            </a:prstGeom>
          </p:spPr>
          <p:txBody>
            <a:bodyPr lIns="30423" tIns="30423" rIns="30423" bIns="30423" rtlCol="0" anchor="ctr"/>
            <a:lstStyle/>
            <a:p>
              <a:pPr algn="ctr">
                <a:lnSpc>
                  <a:spcPts val="2431"/>
                </a:lnSpc>
                <a:spcBef>
                  <a:spcPct val="0"/>
                </a:spcBef>
              </a:pPr>
              <a:endParaRPr sz="662"/>
            </a:p>
          </p:txBody>
        </p:sp>
      </p:grpSp>
      <p:grpSp>
        <p:nvGrpSpPr>
          <p:cNvPr id="5" name="Group 5"/>
          <p:cNvGrpSpPr/>
          <p:nvPr/>
        </p:nvGrpSpPr>
        <p:grpSpPr>
          <a:xfrm>
            <a:off x="5195941" y="5375164"/>
            <a:ext cx="3721660" cy="1999779"/>
            <a:chOff x="0" y="0"/>
            <a:chExt cx="1113450" cy="598296"/>
          </a:xfrm>
        </p:grpSpPr>
        <p:sp>
          <p:nvSpPr>
            <p:cNvPr id="6" name="Freeform 6"/>
            <p:cNvSpPr/>
            <p:nvPr/>
          </p:nvSpPr>
          <p:spPr>
            <a:xfrm>
              <a:off x="0" y="0"/>
              <a:ext cx="1113450" cy="598296"/>
            </a:xfrm>
            <a:custGeom>
              <a:avLst/>
              <a:gdLst/>
              <a:ahLst/>
              <a:cxnLst/>
              <a:rect l="l" t="t" r="r" b="b"/>
              <a:pathLst>
                <a:path w="1113450" h="598296">
                  <a:moveTo>
                    <a:pt x="0" y="0"/>
                  </a:moveTo>
                  <a:lnTo>
                    <a:pt x="1113450" y="0"/>
                  </a:lnTo>
                  <a:lnTo>
                    <a:pt x="1113450" y="598296"/>
                  </a:lnTo>
                  <a:lnTo>
                    <a:pt x="0" y="598296"/>
                  </a:lnTo>
                  <a:close/>
                </a:path>
              </a:pathLst>
            </a:custGeom>
            <a:solidFill>
              <a:srgbClr val="33475C"/>
            </a:solidFill>
            <a:ln cap="sq">
              <a:noFill/>
              <a:prstDash val="solid"/>
              <a:miter/>
            </a:ln>
          </p:spPr>
        </p:sp>
        <p:sp>
          <p:nvSpPr>
            <p:cNvPr id="7" name="TextBox 7"/>
            <p:cNvSpPr txBox="1"/>
            <p:nvPr/>
          </p:nvSpPr>
          <p:spPr>
            <a:xfrm>
              <a:off x="0" y="-76200"/>
              <a:ext cx="1113450" cy="674496"/>
            </a:xfrm>
            <a:prstGeom prst="rect">
              <a:avLst/>
            </a:prstGeom>
          </p:spPr>
          <p:txBody>
            <a:bodyPr lIns="43026" tIns="43026" rIns="43026" bIns="43026" rtlCol="0" anchor="ctr"/>
            <a:lstStyle/>
            <a:p>
              <a:pPr algn="ctr">
                <a:lnSpc>
                  <a:spcPts val="2431"/>
                </a:lnSpc>
              </a:pPr>
              <a:endParaRPr sz="662"/>
            </a:p>
          </p:txBody>
        </p:sp>
      </p:grpSp>
      <p:sp>
        <p:nvSpPr>
          <p:cNvPr id="8" name="AutoShape 8"/>
          <p:cNvSpPr/>
          <p:nvPr/>
        </p:nvSpPr>
        <p:spPr>
          <a:xfrm>
            <a:off x="-138576" y="7283665"/>
            <a:ext cx="5196386" cy="11410"/>
          </a:xfrm>
          <a:prstGeom prst="line">
            <a:avLst/>
          </a:prstGeom>
          <a:ln w="38100" cap="flat">
            <a:solidFill>
              <a:srgbClr val="968769"/>
            </a:solidFill>
            <a:prstDash val="lgDash"/>
            <a:headEnd type="none" w="sm" len="sm"/>
            <a:tailEnd type="none" w="sm" len="sm"/>
          </a:ln>
        </p:spPr>
      </p:sp>
      <p:sp>
        <p:nvSpPr>
          <p:cNvPr id="9" name="AutoShape 9"/>
          <p:cNvSpPr/>
          <p:nvPr/>
        </p:nvSpPr>
        <p:spPr>
          <a:xfrm flipH="1" flipV="1">
            <a:off x="5046425" y="2585580"/>
            <a:ext cx="11410" cy="5868554"/>
          </a:xfrm>
          <a:prstGeom prst="line">
            <a:avLst/>
          </a:prstGeom>
          <a:ln w="38100" cap="flat">
            <a:solidFill>
              <a:srgbClr val="968769"/>
            </a:solidFill>
            <a:prstDash val="lgDash"/>
            <a:headEnd type="none" w="sm" len="sm"/>
            <a:tailEnd type="none" w="sm" len="sm"/>
          </a:ln>
        </p:spPr>
      </p:sp>
      <p:grpSp>
        <p:nvGrpSpPr>
          <p:cNvPr id="10" name="Group 10"/>
          <p:cNvGrpSpPr/>
          <p:nvPr/>
        </p:nvGrpSpPr>
        <p:grpSpPr>
          <a:xfrm>
            <a:off x="-480306" y="12785733"/>
            <a:ext cx="10760922" cy="401199"/>
            <a:chOff x="0" y="0"/>
            <a:chExt cx="3219793" cy="120043"/>
          </a:xfrm>
        </p:grpSpPr>
        <p:sp>
          <p:nvSpPr>
            <p:cNvPr id="11" name="Freeform 11"/>
            <p:cNvSpPr/>
            <p:nvPr/>
          </p:nvSpPr>
          <p:spPr>
            <a:xfrm>
              <a:off x="0" y="0"/>
              <a:ext cx="3219793" cy="120043"/>
            </a:xfrm>
            <a:custGeom>
              <a:avLst/>
              <a:gdLst/>
              <a:ahLst/>
              <a:cxnLst/>
              <a:rect l="l" t="t" r="r" b="b"/>
              <a:pathLst>
                <a:path w="3219793" h="120043">
                  <a:moveTo>
                    <a:pt x="0" y="0"/>
                  </a:moveTo>
                  <a:lnTo>
                    <a:pt x="3219793" y="0"/>
                  </a:lnTo>
                  <a:lnTo>
                    <a:pt x="3219793" y="120043"/>
                  </a:lnTo>
                  <a:lnTo>
                    <a:pt x="0" y="120043"/>
                  </a:lnTo>
                  <a:close/>
                </a:path>
              </a:pathLst>
            </a:custGeom>
            <a:solidFill>
              <a:srgbClr val="33475C"/>
            </a:solidFill>
          </p:spPr>
        </p:sp>
        <p:sp>
          <p:nvSpPr>
            <p:cNvPr id="12" name="TextBox 12"/>
            <p:cNvSpPr txBox="1"/>
            <p:nvPr/>
          </p:nvSpPr>
          <p:spPr>
            <a:xfrm>
              <a:off x="0" y="-76200"/>
              <a:ext cx="3219793" cy="196243"/>
            </a:xfrm>
            <a:prstGeom prst="rect">
              <a:avLst/>
            </a:prstGeom>
          </p:spPr>
          <p:txBody>
            <a:bodyPr lIns="30423" tIns="30423" rIns="30423" bIns="30423" rtlCol="0" anchor="ctr"/>
            <a:lstStyle/>
            <a:p>
              <a:pPr algn="ctr">
                <a:lnSpc>
                  <a:spcPts val="2431"/>
                </a:lnSpc>
                <a:spcBef>
                  <a:spcPct val="0"/>
                </a:spcBef>
              </a:pPr>
              <a:endParaRPr sz="662"/>
            </a:p>
          </p:txBody>
        </p:sp>
      </p:grpSp>
      <p:sp>
        <p:nvSpPr>
          <p:cNvPr id="13" name="Freeform 13"/>
          <p:cNvSpPr/>
          <p:nvPr/>
        </p:nvSpPr>
        <p:spPr>
          <a:xfrm>
            <a:off x="196494" y="7213386"/>
            <a:ext cx="339227" cy="323113"/>
          </a:xfrm>
          <a:custGeom>
            <a:avLst/>
            <a:gdLst/>
            <a:ahLst/>
            <a:cxnLst/>
            <a:rect l="l" t="t" r="r" b="b"/>
            <a:pathLst>
              <a:path w="566388" h="539484">
                <a:moveTo>
                  <a:pt x="0" y="0"/>
                </a:moveTo>
                <a:lnTo>
                  <a:pt x="566388" y="0"/>
                </a:lnTo>
                <a:lnTo>
                  <a:pt x="566388" y="539484"/>
                </a:lnTo>
                <a:lnTo>
                  <a:pt x="0" y="53948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4" name="Freeform 14"/>
          <p:cNvSpPr/>
          <p:nvPr/>
        </p:nvSpPr>
        <p:spPr>
          <a:xfrm>
            <a:off x="283119" y="5831025"/>
            <a:ext cx="252602" cy="240603"/>
          </a:xfrm>
          <a:custGeom>
            <a:avLst/>
            <a:gdLst/>
            <a:ahLst/>
            <a:cxnLst/>
            <a:rect l="l" t="t" r="r" b="b"/>
            <a:pathLst>
              <a:path w="421755" h="401721">
                <a:moveTo>
                  <a:pt x="0" y="0"/>
                </a:moveTo>
                <a:lnTo>
                  <a:pt x="421755" y="0"/>
                </a:lnTo>
                <a:lnTo>
                  <a:pt x="421755" y="401721"/>
                </a:lnTo>
                <a:lnTo>
                  <a:pt x="0" y="40172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5" name="Freeform 15"/>
          <p:cNvSpPr/>
          <p:nvPr/>
        </p:nvSpPr>
        <p:spPr>
          <a:xfrm>
            <a:off x="274782" y="75626"/>
            <a:ext cx="9006060" cy="2564157"/>
          </a:xfrm>
          <a:custGeom>
            <a:avLst/>
            <a:gdLst/>
            <a:ahLst/>
            <a:cxnLst/>
            <a:rect l="l" t="t" r="r" b="b"/>
            <a:pathLst>
              <a:path w="16771855" h="12096000">
                <a:moveTo>
                  <a:pt x="0" y="0"/>
                </a:moveTo>
                <a:lnTo>
                  <a:pt x="16771855" y="0"/>
                </a:lnTo>
                <a:lnTo>
                  <a:pt x="16771855" y="12096000"/>
                </a:lnTo>
                <a:lnTo>
                  <a:pt x="0" y="12096000"/>
                </a:lnTo>
                <a:lnTo>
                  <a:pt x="0" y="0"/>
                </a:lnTo>
                <a:close/>
              </a:path>
            </a:pathLst>
          </a:custGeom>
          <a:blipFill>
            <a:blip r:embed="rId4">
              <a:alphaModFix amt="19999"/>
            </a:blip>
            <a:stretch>
              <a:fillRect t="-17330" b="-21325"/>
            </a:stretch>
          </a:blipFill>
        </p:spPr>
      </p:sp>
      <p:sp>
        <p:nvSpPr>
          <p:cNvPr id="16" name="Freeform 16"/>
          <p:cNvSpPr/>
          <p:nvPr/>
        </p:nvSpPr>
        <p:spPr>
          <a:xfrm>
            <a:off x="-2615" y="-179598"/>
            <a:ext cx="9220092" cy="2981045"/>
          </a:xfrm>
          <a:custGeom>
            <a:avLst/>
            <a:gdLst/>
            <a:ahLst/>
            <a:cxnLst/>
            <a:rect l="l" t="t" r="r" b="b"/>
            <a:pathLst>
              <a:path w="22624001" h="4977280">
                <a:moveTo>
                  <a:pt x="0" y="0"/>
                </a:moveTo>
                <a:lnTo>
                  <a:pt x="22624001" y="0"/>
                </a:lnTo>
                <a:lnTo>
                  <a:pt x="22624001" y="4977280"/>
                </a:lnTo>
                <a:lnTo>
                  <a:pt x="0" y="497728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7" name="Freeform 17"/>
          <p:cNvSpPr/>
          <p:nvPr/>
        </p:nvSpPr>
        <p:spPr>
          <a:xfrm>
            <a:off x="580998" y="4847965"/>
            <a:ext cx="1626818" cy="28524"/>
          </a:xfrm>
          <a:custGeom>
            <a:avLst/>
            <a:gdLst/>
            <a:ahLst/>
            <a:cxnLst/>
            <a:rect l="l" t="t" r="r" b="b"/>
            <a:pathLst>
              <a:path w="2716205" h="47625">
                <a:moveTo>
                  <a:pt x="0" y="0"/>
                </a:moveTo>
                <a:lnTo>
                  <a:pt x="2716206" y="0"/>
                </a:lnTo>
                <a:lnTo>
                  <a:pt x="2716206" y="47625"/>
                </a:lnTo>
                <a:lnTo>
                  <a:pt x="0" y="47625"/>
                </a:lnTo>
                <a:lnTo>
                  <a:pt x="0" y="0"/>
                </a:lnTo>
                <a:close/>
              </a:path>
            </a:pathLst>
          </a:custGeom>
          <a:blipFill>
            <a:blip r:embed="rId6"/>
            <a:stretch>
              <a:fillRect b="-2173350"/>
            </a:stretch>
          </a:blipFill>
        </p:spPr>
      </p:sp>
      <p:sp>
        <p:nvSpPr>
          <p:cNvPr id="18" name="Freeform 18"/>
          <p:cNvSpPr/>
          <p:nvPr/>
        </p:nvSpPr>
        <p:spPr>
          <a:xfrm>
            <a:off x="643875" y="1125952"/>
            <a:ext cx="1626818" cy="648452"/>
          </a:xfrm>
          <a:custGeom>
            <a:avLst/>
            <a:gdLst/>
            <a:ahLst/>
            <a:cxnLst/>
            <a:rect l="l" t="t" r="r" b="b"/>
            <a:pathLst>
              <a:path w="2716205" h="1082683">
                <a:moveTo>
                  <a:pt x="0" y="0"/>
                </a:moveTo>
                <a:lnTo>
                  <a:pt x="2716205" y="0"/>
                </a:lnTo>
                <a:lnTo>
                  <a:pt x="2716205" y="1082683"/>
                </a:lnTo>
                <a:lnTo>
                  <a:pt x="0" y="1082683"/>
                </a:lnTo>
                <a:lnTo>
                  <a:pt x="0" y="0"/>
                </a:lnTo>
                <a:close/>
              </a:path>
            </a:pathLst>
          </a:custGeom>
          <a:blipFill>
            <a:blip r:embed="rId6"/>
            <a:stretch>
              <a:fillRect/>
            </a:stretch>
          </a:blipFill>
        </p:spPr>
      </p:sp>
      <p:sp>
        <p:nvSpPr>
          <p:cNvPr id="19" name="Freeform 19"/>
          <p:cNvSpPr/>
          <p:nvPr/>
        </p:nvSpPr>
        <p:spPr>
          <a:xfrm>
            <a:off x="1074366" y="4962061"/>
            <a:ext cx="2733597" cy="1827422"/>
          </a:xfrm>
          <a:custGeom>
            <a:avLst/>
            <a:gdLst/>
            <a:ahLst/>
            <a:cxnLst/>
            <a:rect l="l" t="t" r="r" b="b"/>
            <a:pathLst>
              <a:path w="4532542" h="3021695">
                <a:moveTo>
                  <a:pt x="0" y="0"/>
                </a:moveTo>
                <a:lnTo>
                  <a:pt x="4532542" y="0"/>
                </a:lnTo>
                <a:lnTo>
                  <a:pt x="4532542" y="3021695"/>
                </a:lnTo>
                <a:lnTo>
                  <a:pt x="0" y="3021695"/>
                </a:lnTo>
                <a:lnTo>
                  <a:pt x="0" y="0"/>
                </a:lnTo>
                <a:close/>
              </a:path>
            </a:pathLst>
          </a:custGeom>
          <a:blipFill>
            <a:blip r:embed="rId7"/>
            <a:stretch>
              <a:fillRect/>
            </a:stretch>
          </a:blipFill>
        </p:spPr>
      </p:sp>
      <p:sp>
        <p:nvSpPr>
          <p:cNvPr id="20" name="AutoShape 20"/>
          <p:cNvSpPr/>
          <p:nvPr/>
        </p:nvSpPr>
        <p:spPr>
          <a:xfrm flipV="1">
            <a:off x="5057835" y="5951326"/>
            <a:ext cx="0" cy="5355683"/>
          </a:xfrm>
          <a:prstGeom prst="line">
            <a:avLst/>
          </a:prstGeom>
          <a:ln w="38100" cap="flat">
            <a:solidFill>
              <a:srgbClr val="968769"/>
            </a:solidFill>
            <a:prstDash val="lgDash"/>
            <a:headEnd type="none" w="sm" len="sm"/>
            <a:tailEnd type="none" w="sm" len="sm"/>
          </a:ln>
        </p:spPr>
      </p:sp>
      <p:sp>
        <p:nvSpPr>
          <p:cNvPr id="22" name="TextBox 22"/>
          <p:cNvSpPr txBox="1"/>
          <p:nvPr/>
        </p:nvSpPr>
        <p:spPr>
          <a:xfrm>
            <a:off x="5419280" y="2847951"/>
            <a:ext cx="3643111" cy="282898"/>
          </a:xfrm>
          <a:prstGeom prst="rect">
            <a:avLst/>
          </a:prstGeom>
        </p:spPr>
        <p:txBody>
          <a:bodyPr lIns="0" tIns="0" rIns="0" bIns="0" rtlCol="0" anchor="t">
            <a:spAutoFit/>
          </a:bodyPr>
          <a:lstStyle/>
          <a:p>
            <a:pPr algn="ctr">
              <a:lnSpc>
                <a:spcPts val="1078"/>
              </a:lnSpc>
            </a:pPr>
            <a:r>
              <a:rPr lang="en-US" sz="1200" b="1" dirty="0">
                <a:solidFill>
                  <a:srgbClr val="33475C"/>
                </a:solidFill>
                <a:latin typeface="Times New Roman Bold"/>
                <a:ea typeface="Times New Roman Bold"/>
                <a:cs typeface="Times New Roman Bold"/>
                <a:sym typeface="Times New Roman Bold"/>
              </a:rPr>
              <a:t>RESEARCH QUESTION, AIMS AND OBJECTIVES </a:t>
            </a:r>
          </a:p>
          <a:p>
            <a:pPr algn="ctr">
              <a:lnSpc>
                <a:spcPts val="1078"/>
              </a:lnSpc>
            </a:pPr>
            <a:endParaRPr lang="en-US" sz="1200" b="1" dirty="0">
              <a:solidFill>
                <a:srgbClr val="33475C"/>
              </a:solidFill>
              <a:latin typeface="Times New Roman Bold"/>
              <a:ea typeface="Times New Roman Bold"/>
              <a:cs typeface="Times New Roman Bold"/>
              <a:sym typeface="Times New Roman Bold"/>
            </a:endParaRPr>
          </a:p>
        </p:txBody>
      </p:sp>
      <p:grpSp>
        <p:nvGrpSpPr>
          <p:cNvPr id="23" name="Group 23"/>
          <p:cNvGrpSpPr/>
          <p:nvPr/>
        </p:nvGrpSpPr>
        <p:grpSpPr>
          <a:xfrm>
            <a:off x="5096194" y="3003105"/>
            <a:ext cx="4234416" cy="684817"/>
            <a:chOff x="0" y="0"/>
            <a:chExt cx="4493610" cy="726735"/>
          </a:xfrm>
        </p:grpSpPr>
        <p:sp>
          <p:nvSpPr>
            <p:cNvPr id="24" name="Freeform 24"/>
            <p:cNvSpPr/>
            <p:nvPr/>
          </p:nvSpPr>
          <p:spPr>
            <a:xfrm>
              <a:off x="0" y="0"/>
              <a:ext cx="4493610" cy="726735"/>
            </a:xfrm>
            <a:custGeom>
              <a:avLst/>
              <a:gdLst/>
              <a:ahLst/>
              <a:cxnLst/>
              <a:rect l="l" t="t" r="r" b="b"/>
              <a:pathLst>
                <a:path w="4493610" h="726735">
                  <a:moveTo>
                    <a:pt x="4369150" y="726735"/>
                  </a:moveTo>
                  <a:lnTo>
                    <a:pt x="124460" y="726735"/>
                  </a:lnTo>
                  <a:cubicBezTo>
                    <a:pt x="55880" y="726735"/>
                    <a:pt x="0" y="670855"/>
                    <a:pt x="0" y="602275"/>
                  </a:cubicBezTo>
                  <a:lnTo>
                    <a:pt x="0" y="124460"/>
                  </a:lnTo>
                  <a:cubicBezTo>
                    <a:pt x="0" y="55880"/>
                    <a:pt x="55880" y="0"/>
                    <a:pt x="124460" y="0"/>
                  </a:cubicBezTo>
                  <a:lnTo>
                    <a:pt x="4369150" y="0"/>
                  </a:lnTo>
                  <a:cubicBezTo>
                    <a:pt x="4437730" y="0"/>
                    <a:pt x="4493610" y="55880"/>
                    <a:pt x="4493610" y="124460"/>
                  </a:cubicBezTo>
                  <a:lnTo>
                    <a:pt x="4493610" y="602275"/>
                  </a:lnTo>
                  <a:cubicBezTo>
                    <a:pt x="4493610" y="670855"/>
                    <a:pt x="4437730" y="726735"/>
                    <a:pt x="4369150" y="726735"/>
                  </a:cubicBezTo>
                  <a:close/>
                </a:path>
              </a:pathLst>
            </a:custGeom>
            <a:solidFill>
              <a:srgbClr val="D6EBED"/>
            </a:solidFill>
          </p:spPr>
        </p:sp>
      </p:grpSp>
      <p:sp>
        <p:nvSpPr>
          <p:cNvPr id="25" name="TextBox 25"/>
          <p:cNvSpPr txBox="1"/>
          <p:nvPr/>
        </p:nvSpPr>
        <p:spPr>
          <a:xfrm>
            <a:off x="5156715" y="3050233"/>
            <a:ext cx="3981734" cy="624723"/>
          </a:xfrm>
          <a:prstGeom prst="rect">
            <a:avLst/>
          </a:prstGeom>
        </p:spPr>
        <p:txBody>
          <a:bodyPr wrap="square" lIns="0" tIns="0" rIns="0" bIns="0" rtlCol="0" anchor="t">
            <a:spAutoFit/>
          </a:bodyPr>
          <a:lstStyle/>
          <a:p>
            <a:pPr algn="just">
              <a:lnSpc>
                <a:spcPts val="1668"/>
              </a:lnSpc>
            </a:pPr>
            <a:r>
              <a:rPr lang="en-US" sz="838" b="1" dirty="0">
                <a:solidFill>
                  <a:srgbClr val="000000"/>
                </a:solidFill>
                <a:latin typeface="Times New Roman Bold"/>
                <a:ea typeface="Times New Roman Bold"/>
                <a:cs typeface="Times New Roman Bold"/>
                <a:sym typeface="Times New Roman Bold"/>
              </a:rPr>
              <a:t>Research Question:</a:t>
            </a:r>
            <a:r>
              <a:rPr lang="en-US" sz="838" dirty="0">
                <a:solidFill>
                  <a:srgbClr val="000000"/>
                </a:solidFill>
                <a:latin typeface="Times New Roman"/>
                <a:ea typeface="Times New Roman"/>
                <a:cs typeface="Times New Roman"/>
                <a:sym typeface="Times New Roman"/>
              </a:rPr>
              <a:t> How does integrated health and social care help prevent hospital readmissions among older adults in Leeds, England?</a:t>
            </a:r>
          </a:p>
          <a:p>
            <a:pPr algn="just">
              <a:lnSpc>
                <a:spcPts val="1668"/>
              </a:lnSpc>
            </a:pPr>
            <a:endParaRPr lang="en-US" sz="838" dirty="0">
              <a:solidFill>
                <a:srgbClr val="000000"/>
              </a:solidFill>
              <a:latin typeface="Times New Roman"/>
              <a:ea typeface="Times New Roman"/>
              <a:cs typeface="Times New Roman"/>
              <a:sym typeface="Times New Roman"/>
            </a:endParaRPr>
          </a:p>
        </p:txBody>
      </p:sp>
      <p:grpSp>
        <p:nvGrpSpPr>
          <p:cNvPr id="26" name="Group 26"/>
          <p:cNvGrpSpPr/>
          <p:nvPr/>
        </p:nvGrpSpPr>
        <p:grpSpPr>
          <a:xfrm>
            <a:off x="5057835" y="3553211"/>
            <a:ext cx="4226995" cy="1659638"/>
            <a:chOff x="0" y="0"/>
            <a:chExt cx="4481643" cy="1639801"/>
          </a:xfrm>
        </p:grpSpPr>
        <p:sp>
          <p:nvSpPr>
            <p:cNvPr id="27" name="Freeform 27"/>
            <p:cNvSpPr/>
            <p:nvPr/>
          </p:nvSpPr>
          <p:spPr>
            <a:xfrm>
              <a:off x="0" y="0"/>
              <a:ext cx="4481643" cy="1639801"/>
            </a:xfrm>
            <a:custGeom>
              <a:avLst/>
              <a:gdLst/>
              <a:ahLst/>
              <a:cxnLst/>
              <a:rect l="l" t="t" r="r" b="b"/>
              <a:pathLst>
                <a:path w="4481643" h="1639801">
                  <a:moveTo>
                    <a:pt x="4357182" y="1639801"/>
                  </a:moveTo>
                  <a:lnTo>
                    <a:pt x="124460" y="1639801"/>
                  </a:lnTo>
                  <a:cubicBezTo>
                    <a:pt x="55880" y="1639801"/>
                    <a:pt x="0" y="1583921"/>
                    <a:pt x="0" y="1515341"/>
                  </a:cubicBezTo>
                  <a:lnTo>
                    <a:pt x="0" y="124460"/>
                  </a:lnTo>
                  <a:cubicBezTo>
                    <a:pt x="0" y="55880"/>
                    <a:pt x="55880" y="0"/>
                    <a:pt x="124460" y="0"/>
                  </a:cubicBezTo>
                  <a:lnTo>
                    <a:pt x="4357183" y="0"/>
                  </a:lnTo>
                  <a:cubicBezTo>
                    <a:pt x="4425763" y="0"/>
                    <a:pt x="4481643" y="55880"/>
                    <a:pt x="4481643" y="124460"/>
                  </a:cubicBezTo>
                  <a:lnTo>
                    <a:pt x="4481643" y="1515341"/>
                  </a:lnTo>
                  <a:cubicBezTo>
                    <a:pt x="4481643" y="1583921"/>
                    <a:pt x="4425763" y="1639801"/>
                    <a:pt x="4357183" y="1639801"/>
                  </a:cubicBezTo>
                  <a:close/>
                </a:path>
              </a:pathLst>
            </a:custGeom>
            <a:solidFill>
              <a:srgbClr val="D6EBED"/>
            </a:solidFill>
          </p:spPr>
        </p:sp>
      </p:grpSp>
      <p:sp>
        <p:nvSpPr>
          <p:cNvPr id="28" name="Freeform 28"/>
          <p:cNvSpPr/>
          <p:nvPr/>
        </p:nvSpPr>
        <p:spPr>
          <a:xfrm>
            <a:off x="5261002" y="5441850"/>
            <a:ext cx="3591533" cy="1830406"/>
          </a:xfrm>
          <a:custGeom>
            <a:avLst/>
            <a:gdLst/>
            <a:ahLst/>
            <a:cxnLst/>
            <a:rect l="l" t="t" r="r" b="b"/>
            <a:pathLst>
              <a:path w="5996578" h="3056124">
                <a:moveTo>
                  <a:pt x="0" y="0"/>
                </a:moveTo>
                <a:lnTo>
                  <a:pt x="5996578" y="0"/>
                </a:lnTo>
                <a:lnTo>
                  <a:pt x="5996578" y="3056124"/>
                </a:lnTo>
                <a:lnTo>
                  <a:pt x="0" y="3056124"/>
                </a:lnTo>
                <a:lnTo>
                  <a:pt x="0" y="0"/>
                </a:lnTo>
                <a:close/>
              </a:path>
            </a:pathLst>
          </a:custGeom>
          <a:blipFill>
            <a:blip r:embed="rId8"/>
            <a:stretch>
              <a:fillRect/>
            </a:stretch>
          </a:blipFill>
        </p:spPr>
      </p:sp>
      <p:sp>
        <p:nvSpPr>
          <p:cNvPr id="29" name="TextBox 29"/>
          <p:cNvSpPr txBox="1"/>
          <p:nvPr/>
        </p:nvSpPr>
        <p:spPr>
          <a:xfrm>
            <a:off x="107863" y="2826980"/>
            <a:ext cx="3111182" cy="147926"/>
          </a:xfrm>
          <a:prstGeom prst="rect">
            <a:avLst/>
          </a:prstGeom>
        </p:spPr>
        <p:txBody>
          <a:bodyPr lIns="0" tIns="0" rIns="0" bIns="0" rtlCol="0" anchor="t">
            <a:spAutoFit/>
          </a:bodyPr>
          <a:lstStyle/>
          <a:p>
            <a:pPr algn="ctr">
              <a:lnSpc>
                <a:spcPts val="1078"/>
              </a:lnSpc>
            </a:pPr>
            <a:r>
              <a:rPr lang="en-US" sz="1400" b="1" dirty="0">
                <a:solidFill>
                  <a:srgbClr val="33475C"/>
                </a:solidFill>
                <a:latin typeface="Times New Roman Bold"/>
                <a:ea typeface="Times New Roman Bold"/>
                <a:cs typeface="Times New Roman Bold"/>
                <a:sym typeface="Times New Roman Bold"/>
              </a:rPr>
              <a:t>PREVELANVCE</a:t>
            </a:r>
          </a:p>
        </p:txBody>
      </p:sp>
      <p:sp>
        <p:nvSpPr>
          <p:cNvPr id="30" name="TextBox 30"/>
          <p:cNvSpPr txBox="1"/>
          <p:nvPr/>
        </p:nvSpPr>
        <p:spPr>
          <a:xfrm>
            <a:off x="1663454" y="922698"/>
            <a:ext cx="7753131" cy="1436291"/>
          </a:xfrm>
          <a:prstGeom prst="rect">
            <a:avLst/>
          </a:prstGeom>
        </p:spPr>
        <p:txBody>
          <a:bodyPr lIns="0" tIns="0" rIns="0" bIns="0" rtlCol="0" anchor="t">
            <a:spAutoFit/>
          </a:bodyPr>
          <a:lstStyle/>
          <a:p>
            <a:pPr algn="ctr">
              <a:lnSpc>
                <a:spcPts val="1437"/>
              </a:lnSpc>
            </a:pPr>
            <a:r>
              <a:rPr lang="en-US" sz="1437" b="1" spc="36" dirty="0">
                <a:solidFill>
                  <a:srgbClr val="000000"/>
                </a:solidFill>
                <a:latin typeface="Times New Roman Bold"/>
                <a:ea typeface="Times New Roman Bold"/>
                <a:cs typeface="Times New Roman Bold"/>
                <a:sym typeface="Times New Roman Bold"/>
              </a:rPr>
              <a:t>Student Name: Simran Khaitan</a:t>
            </a:r>
          </a:p>
          <a:p>
            <a:pPr algn="ctr">
              <a:lnSpc>
                <a:spcPts val="1437"/>
              </a:lnSpc>
            </a:pPr>
            <a:r>
              <a:rPr lang="en-US" sz="1437" b="1" spc="36" dirty="0">
                <a:solidFill>
                  <a:srgbClr val="000000"/>
                </a:solidFill>
                <a:latin typeface="Times New Roman Bold"/>
                <a:ea typeface="Times New Roman Bold"/>
                <a:cs typeface="Times New Roman Bold"/>
                <a:sym typeface="Times New Roman Bold"/>
              </a:rPr>
              <a:t>Student </a:t>
            </a:r>
            <a:r>
              <a:rPr lang="en-US" sz="1437" b="1" spc="36">
                <a:solidFill>
                  <a:srgbClr val="000000"/>
                </a:solidFill>
                <a:latin typeface="Times New Roman Bold"/>
                <a:ea typeface="Times New Roman Bold"/>
                <a:cs typeface="Times New Roman Bold"/>
                <a:sym typeface="Times New Roman Bold"/>
              </a:rPr>
              <a:t>ID: 2531472</a:t>
            </a:r>
            <a:endParaRPr lang="en-US" sz="1437" b="1" spc="36" dirty="0">
              <a:solidFill>
                <a:srgbClr val="000000"/>
              </a:solidFill>
              <a:latin typeface="Times New Roman Bold"/>
              <a:ea typeface="Times New Roman Bold"/>
              <a:cs typeface="Times New Roman Bold"/>
              <a:sym typeface="Times New Roman Bold"/>
            </a:endParaRPr>
          </a:p>
          <a:p>
            <a:pPr algn="ctr">
              <a:lnSpc>
                <a:spcPts val="1437"/>
              </a:lnSpc>
            </a:pPr>
            <a:endParaRPr lang="en-US" sz="1437" b="1" spc="36" dirty="0">
              <a:solidFill>
                <a:srgbClr val="000000"/>
              </a:solidFill>
              <a:latin typeface="Times New Roman Bold"/>
              <a:ea typeface="Times New Roman Bold"/>
              <a:cs typeface="Times New Roman Bold"/>
              <a:sym typeface="Times New Roman Bold"/>
            </a:endParaRPr>
          </a:p>
          <a:p>
            <a:pPr algn="ctr">
              <a:lnSpc>
                <a:spcPts val="1437"/>
              </a:lnSpc>
            </a:pPr>
            <a:r>
              <a:rPr lang="en-US" sz="1437" b="1" spc="36" dirty="0" err="1">
                <a:solidFill>
                  <a:srgbClr val="000000"/>
                </a:solidFill>
                <a:latin typeface="Times New Roman Bold"/>
                <a:ea typeface="Times New Roman Bold"/>
                <a:cs typeface="Times New Roman Bold"/>
                <a:sym typeface="Times New Roman Bold"/>
              </a:rPr>
              <a:t>Programme</a:t>
            </a:r>
            <a:r>
              <a:rPr lang="en-US" sz="1437" b="1" spc="36" dirty="0">
                <a:solidFill>
                  <a:srgbClr val="000000"/>
                </a:solidFill>
                <a:latin typeface="Times New Roman Bold"/>
                <a:ea typeface="Times New Roman Bold"/>
                <a:cs typeface="Times New Roman Bold"/>
                <a:sym typeface="Times New Roman Bold"/>
              </a:rPr>
              <a:t>: MSc Public Health and Social Care in Practice </a:t>
            </a:r>
          </a:p>
          <a:p>
            <a:pPr algn="ctr">
              <a:lnSpc>
                <a:spcPts val="1437"/>
              </a:lnSpc>
            </a:pPr>
            <a:r>
              <a:rPr lang="en-US" sz="1437" b="1" spc="36" dirty="0">
                <a:solidFill>
                  <a:srgbClr val="000000"/>
                </a:solidFill>
                <a:latin typeface="Times New Roman Bold"/>
                <a:ea typeface="Times New Roman Bold"/>
                <a:cs typeface="Times New Roman Bold"/>
                <a:sym typeface="Times New Roman Bold"/>
              </a:rPr>
              <a:t>Module: Practice-Based Research </a:t>
            </a:r>
          </a:p>
          <a:p>
            <a:pPr algn="ctr">
              <a:lnSpc>
                <a:spcPts val="1437"/>
              </a:lnSpc>
            </a:pPr>
            <a:r>
              <a:rPr lang="en-US" sz="1437" b="1" spc="36" dirty="0">
                <a:solidFill>
                  <a:srgbClr val="000000"/>
                </a:solidFill>
                <a:latin typeface="Times New Roman Bold"/>
                <a:ea typeface="Times New Roman Bold"/>
                <a:cs typeface="Times New Roman Bold"/>
                <a:sym typeface="Times New Roman Bold"/>
              </a:rPr>
              <a:t>Module code: LCHS7008</a:t>
            </a:r>
          </a:p>
          <a:p>
            <a:pPr algn="ctr">
              <a:lnSpc>
                <a:spcPts val="1437"/>
              </a:lnSpc>
            </a:pPr>
            <a:r>
              <a:rPr lang="en-US" sz="1437" b="1" spc="36" dirty="0">
                <a:solidFill>
                  <a:srgbClr val="000000"/>
                </a:solidFill>
                <a:latin typeface="Times New Roman Bold"/>
                <a:ea typeface="Times New Roman Bold"/>
                <a:cs typeface="Times New Roman Bold"/>
                <a:sym typeface="Times New Roman Bold"/>
              </a:rPr>
              <a:t>Assignment Title: Component 1 Poster Presentation </a:t>
            </a:r>
          </a:p>
          <a:p>
            <a:pPr algn="ctr">
              <a:lnSpc>
                <a:spcPts val="1437"/>
              </a:lnSpc>
            </a:pPr>
            <a:endParaRPr lang="en-US" sz="1437" b="1" spc="36" dirty="0">
              <a:solidFill>
                <a:srgbClr val="000000"/>
              </a:solidFill>
              <a:latin typeface="Times New Roman Bold"/>
              <a:ea typeface="Times New Roman Bold"/>
              <a:cs typeface="Times New Roman Bold"/>
              <a:sym typeface="Times New Roman Bold"/>
            </a:endParaRPr>
          </a:p>
        </p:txBody>
      </p:sp>
      <p:sp>
        <p:nvSpPr>
          <p:cNvPr id="31" name="TextBox 31"/>
          <p:cNvSpPr txBox="1"/>
          <p:nvPr/>
        </p:nvSpPr>
        <p:spPr>
          <a:xfrm>
            <a:off x="383724" y="258277"/>
            <a:ext cx="9032862" cy="446020"/>
          </a:xfrm>
          <a:prstGeom prst="rect">
            <a:avLst/>
          </a:prstGeom>
        </p:spPr>
        <p:txBody>
          <a:bodyPr wrap="square" lIns="0" tIns="0" rIns="0" bIns="0" rtlCol="0" anchor="t">
            <a:spAutoFit/>
          </a:bodyPr>
          <a:lstStyle/>
          <a:p>
            <a:pPr algn="ctr">
              <a:lnSpc>
                <a:spcPts val="1677"/>
              </a:lnSpc>
            </a:pPr>
            <a:r>
              <a:rPr lang="en-US" sz="1677" spc="77" dirty="0">
                <a:solidFill>
                  <a:srgbClr val="000000"/>
                </a:solidFill>
                <a:latin typeface="League Spartan"/>
                <a:ea typeface="League Spartan"/>
                <a:cs typeface="League Spartan"/>
                <a:sym typeface="League Spartan"/>
              </a:rPr>
              <a:t>The role of integrated health and social care in preventing hospital readmission among the older population in Leeds, England</a:t>
            </a:r>
          </a:p>
        </p:txBody>
      </p:sp>
      <p:sp>
        <p:nvSpPr>
          <p:cNvPr id="32" name="TextBox 32"/>
          <p:cNvSpPr txBox="1"/>
          <p:nvPr/>
        </p:nvSpPr>
        <p:spPr>
          <a:xfrm>
            <a:off x="324507" y="2972754"/>
            <a:ext cx="4607842" cy="2157963"/>
          </a:xfrm>
          <a:prstGeom prst="rect">
            <a:avLst/>
          </a:prstGeom>
        </p:spPr>
        <p:txBody>
          <a:bodyPr lIns="0" tIns="0" rIns="0" bIns="0" rtlCol="0" anchor="t">
            <a:spAutoFit/>
          </a:bodyPr>
          <a:lstStyle/>
          <a:p>
            <a:pPr marL="155164" lvl="1" indent="-77582" algn="just">
              <a:lnSpc>
                <a:spcPct val="150000"/>
              </a:lnSpc>
              <a:buFont typeface="Arial"/>
              <a:buChar char="•"/>
            </a:pPr>
            <a:endParaRPr lang="en-US" sz="719" dirty="0">
              <a:solidFill>
                <a:srgbClr val="000000"/>
              </a:solidFill>
              <a:latin typeface="Times New Roman"/>
              <a:ea typeface="Times New Roman"/>
              <a:cs typeface="Times New Roman"/>
              <a:sym typeface="Times New Roman"/>
            </a:endParaRPr>
          </a:p>
          <a:p>
            <a:pPr marL="155164" lvl="1" indent="-77582" algn="just">
              <a:lnSpc>
                <a:spcPct val="150000"/>
              </a:lnSpc>
              <a:buFont typeface="Arial"/>
              <a:buChar char="•"/>
            </a:pPr>
            <a:r>
              <a:rPr lang="en-GB" sz="719" dirty="0">
                <a:latin typeface="Times New Roman" panose="02020603050405020304" pitchFamily="18" charset="0"/>
                <a:cs typeface="Times New Roman" panose="02020603050405020304" pitchFamily="18" charset="0"/>
              </a:rPr>
              <a:t>The Integrated Health and Social Care (IHSC) aims to provide health and social care services for its local population (Lalani </a:t>
            </a:r>
            <a:r>
              <a:rPr lang="en-GB" sz="719" i="1" dirty="0">
                <a:latin typeface="Times New Roman" panose="02020603050405020304" pitchFamily="18" charset="0"/>
                <a:cs typeface="Times New Roman" panose="02020603050405020304" pitchFamily="18" charset="0"/>
              </a:rPr>
              <a:t>et al.,</a:t>
            </a:r>
            <a:r>
              <a:rPr lang="en-GB" sz="719" dirty="0">
                <a:latin typeface="Times New Roman" panose="02020603050405020304" pitchFamily="18" charset="0"/>
                <a:cs typeface="Times New Roman" panose="02020603050405020304" pitchFamily="18" charset="0"/>
              </a:rPr>
              <a:t> 2025). </a:t>
            </a:r>
          </a:p>
          <a:p>
            <a:pPr marL="155164" lvl="1" indent="-77582" algn="just">
              <a:lnSpc>
                <a:spcPct val="150000"/>
              </a:lnSpc>
              <a:buFont typeface="Arial"/>
              <a:buChar char="•"/>
            </a:pPr>
            <a:r>
              <a:rPr lang="en-US" sz="719" dirty="0">
                <a:solidFill>
                  <a:srgbClr val="000000"/>
                </a:solidFill>
                <a:latin typeface="Times New Roman"/>
                <a:ea typeface="Times New Roman"/>
                <a:cs typeface="Times New Roman"/>
                <a:sym typeface="Times New Roman"/>
              </a:rPr>
              <a:t>Hospital readmission of the older population is a critical problem in the Health and Social Care area across England.</a:t>
            </a:r>
            <a:r>
              <a:rPr lang="en-GB" sz="662" dirty="0"/>
              <a:t> </a:t>
            </a:r>
          </a:p>
          <a:p>
            <a:pPr marL="155164" lvl="1" indent="-77582" algn="just">
              <a:lnSpc>
                <a:spcPct val="150000"/>
              </a:lnSpc>
              <a:buFont typeface="Arial"/>
              <a:buChar char="•"/>
            </a:pPr>
            <a:r>
              <a:rPr lang="en-US" sz="719" dirty="0">
                <a:solidFill>
                  <a:srgbClr val="000000"/>
                </a:solidFill>
                <a:latin typeface="Times New Roman"/>
                <a:ea typeface="Times New Roman"/>
                <a:cs typeface="Times New Roman"/>
                <a:sym typeface="Times New Roman"/>
              </a:rPr>
              <a:t>In 2022/23, there were about 250,000 avoidable emergency admissions of people above 75 who were readmitted within 30 days (Age UK, 2024)</a:t>
            </a:r>
          </a:p>
          <a:p>
            <a:pPr marL="155164" lvl="1" indent="-77582" algn="just">
              <a:lnSpc>
                <a:spcPct val="150000"/>
              </a:lnSpc>
              <a:buFont typeface="Arial"/>
              <a:buChar char="•"/>
            </a:pPr>
            <a:r>
              <a:rPr lang="en-US" sz="719" dirty="0">
                <a:solidFill>
                  <a:srgbClr val="000000"/>
                </a:solidFill>
                <a:latin typeface="Times New Roman"/>
                <a:ea typeface="Times New Roman"/>
                <a:cs typeface="Times New Roman"/>
                <a:sym typeface="Times New Roman"/>
              </a:rPr>
              <a:t>In 2021, Leeds had 126,700 residents aged over 65, and the number of people over 80 is expected to rise by 51% by 2043 (LCC, 2023)</a:t>
            </a:r>
          </a:p>
          <a:p>
            <a:pPr marL="155164" lvl="1" indent="-77582" algn="just">
              <a:lnSpc>
                <a:spcPct val="150000"/>
              </a:lnSpc>
              <a:buFont typeface="Arial"/>
              <a:buChar char="•"/>
            </a:pPr>
            <a:r>
              <a:rPr lang="en-US" sz="719" dirty="0">
                <a:solidFill>
                  <a:srgbClr val="000000"/>
                </a:solidFill>
                <a:latin typeface="Times New Roman"/>
                <a:ea typeface="Times New Roman"/>
                <a:cs typeface="Times New Roman"/>
                <a:sym typeface="Times New Roman"/>
              </a:rPr>
              <a:t>In Leeds, 8,500 people over 65 are living with dementia, and 1 in 8 households contain an older person living alone (LCC, 2023) </a:t>
            </a:r>
          </a:p>
          <a:p>
            <a:pPr marL="155164" lvl="1" indent="-77582" algn="just">
              <a:lnSpc>
                <a:spcPct val="150000"/>
              </a:lnSpc>
              <a:buFont typeface="Arial"/>
              <a:buChar char="•"/>
            </a:pPr>
            <a:r>
              <a:rPr lang="en-US" sz="719" dirty="0">
                <a:solidFill>
                  <a:srgbClr val="000000"/>
                </a:solidFill>
                <a:latin typeface="Times New Roman"/>
                <a:ea typeface="Times New Roman"/>
                <a:cs typeface="Times New Roman"/>
                <a:sym typeface="Times New Roman"/>
              </a:rPr>
              <a:t>According to </a:t>
            </a:r>
            <a:r>
              <a:rPr lang="en-US" sz="719" dirty="0" err="1">
                <a:solidFill>
                  <a:srgbClr val="000000"/>
                </a:solidFill>
                <a:latin typeface="Times New Roman"/>
                <a:ea typeface="Times New Roman"/>
                <a:cs typeface="Times New Roman"/>
                <a:sym typeface="Times New Roman"/>
              </a:rPr>
              <a:t>Bourriquen</a:t>
            </a:r>
            <a:r>
              <a:rPr lang="en-US" sz="719" dirty="0">
                <a:solidFill>
                  <a:srgbClr val="000000"/>
                </a:solidFill>
                <a:latin typeface="Times New Roman"/>
                <a:ea typeface="Times New Roman"/>
                <a:cs typeface="Times New Roman"/>
                <a:sym typeface="Times New Roman"/>
              </a:rPr>
              <a:t> </a:t>
            </a:r>
            <a:r>
              <a:rPr lang="en-US" sz="719" i="1" dirty="0">
                <a:solidFill>
                  <a:srgbClr val="000000"/>
                </a:solidFill>
                <a:latin typeface="Times New Roman"/>
                <a:ea typeface="Times New Roman"/>
                <a:cs typeface="Times New Roman"/>
                <a:sym typeface="Times New Roman"/>
              </a:rPr>
              <a:t>et al</a:t>
            </a:r>
            <a:r>
              <a:rPr lang="en-US" sz="719" dirty="0">
                <a:solidFill>
                  <a:srgbClr val="000000"/>
                </a:solidFill>
                <a:latin typeface="Times New Roman"/>
                <a:ea typeface="Times New Roman"/>
                <a:cs typeface="Times New Roman"/>
                <a:sym typeface="Times New Roman"/>
              </a:rPr>
              <a:t>., (2024), frailty is widely associated with unplanned readmission risk in older adults </a:t>
            </a:r>
          </a:p>
          <a:p>
            <a:pPr algn="just">
              <a:lnSpc>
                <a:spcPct val="150000"/>
              </a:lnSpc>
            </a:pPr>
            <a:endParaRPr lang="en-US" sz="719" dirty="0">
              <a:solidFill>
                <a:srgbClr val="000000"/>
              </a:solidFill>
              <a:latin typeface="Times New Roman"/>
              <a:ea typeface="Times New Roman"/>
              <a:cs typeface="Times New Roman"/>
              <a:sym typeface="Times New Roman"/>
            </a:endParaRPr>
          </a:p>
          <a:p>
            <a:pPr algn="just">
              <a:lnSpc>
                <a:spcPts val="1509"/>
              </a:lnSpc>
            </a:pPr>
            <a:endParaRPr lang="en-US" sz="719" dirty="0">
              <a:solidFill>
                <a:srgbClr val="000000"/>
              </a:solidFill>
              <a:latin typeface="Times New Roman"/>
              <a:ea typeface="Times New Roman"/>
              <a:cs typeface="Times New Roman"/>
              <a:sym typeface="Times New Roman"/>
            </a:endParaRPr>
          </a:p>
        </p:txBody>
      </p:sp>
      <p:sp>
        <p:nvSpPr>
          <p:cNvPr id="33" name="TextBox 33"/>
          <p:cNvSpPr txBox="1"/>
          <p:nvPr/>
        </p:nvSpPr>
        <p:spPr>
          <a:xfrm>
            <a:off x="1074366" y="6855023"/>
            <a:ext cx="3168210" cy="374270"/>
          </a:xfrm>
          <a:prstGeom prst="rect">
            <a:avLst/>
          </a:prstGeom>
        </p:spPr>
        <p:txBody>
          <a:bodyPr lIns="0" tIns="0" rIns="0" bIns="0" rtlCol="0" anchor="t">
            <a:spAutoFit/>
          </a:bodyPr>
          <a:lstStyle/>
          <a:p>
            <a:pPr algn="ctr">
              <a:lnSpc>
                <a:spcPts val="1006"/>
              </a:lnSpc>
              <a:spcBef>
                <a:spcPct val="0"/>
              </a:spcBef>
            </a:pPr>
            <a:r>
              <a:rPr lang="en-US" sz="719" b="1">
                <a:solidFill>
                  <a:srgbClr val="000000"/>
                </a:solidFill>
                <a:latin typeface="Times New Roman Bold"/>
                <a:ea typeface="Times New Roman Bold"/>
                <a:cs typeface="Times New Roman Bold"/>
                <a:sym typeface="Times New Roman Bold"/>
              </a:rPr>
              <a:t>Figure 1: Age Structure and Population Overview of Leeds (2021 Census Data)</a:t>
            </a:r>
          </a:p>
          <a:p>
            <a:pPr algn="ctr">
              <a:lnSpc>
                <a:spcPts val="1006"/>
              </a:lnSpc>
              <a:spcBef>
                <a:spcPct val="0"/>
              </a:spcBef>
            </a:pPr>
            <a:r>
              <a:rPr lang="en-US" sz="719">
                <a:solidFill>
                  <a:srgbClr val="000000"/>
                </a:solidFill>
                <a:latin typeface="Times New Roman"/>
                <a:ea typeface="Times New Roman"/>
                <a:cs typeface="Times New Roman"/>
                <a:sym typeface="Times New Roman"/>
              </a:rPr>
              <a:t>(Source: LCC, 2023)</a:t>
            </a:r>
          </a:p>
          <a:p>
            <a:pPr algn="ctr">
              <a:lnSpc>
                <a:spcPts val="1006"/>
              </a:lnSpc>
              <a:spcBef>
                <a:spcPct val="0"/>
              </a:spcBef>
            </a:pPr>
            <a:endParaRPr lang="en-US" sz="719">
              <a:solidFill>
                <a:srgbClr val="000000"/>
              </a:solidFill>
              <a:latin typeface="Times New Roman"/>
              <a:ea typeface="Times New Roman"/>
              <a:cs typeface="Times New Roman"/>
              <a:sym typeface="Times New Roman"/>
            </a:endParaRPr>
          </a:p>
        </p:txBody>
      </p:sp>
      <p:sp>
        <p:nvSpPr>
          <p:cNvPr id="34" name="TextBox 34"/>
          <p:cNvSpPr txBox="1"/>
          <p:nvPr/>
        </p:nvSpPr>
        <p:spPr>
          <a:xfrm>
            <a:off x="46279" y="7374592"/>
            <a:ext cx="3111182" cy="266740"/>
          </a:xfrm>
          <a:prstGeom prst="rect">
            <a:avLst/>
          </a:prstGeom>
        </p:spPr>
        <p:txBody>
          <a:bodyPr lIns="0" tIns="0" rIns="0" bIns="0" rtlCol="0" anchor="t">
            <a:spAutoFit/>
          </a:bodyPr>
          <a:lstStyle/>
          <a:p>
            <a:pPr algn="ctr">
              <a:lnSpc>
                <a:spcPts val="1078"/>
              </a:lnSpc>
            </a:pPr>
            <a:r>
              <a:rPr lang="en-US" sz="1200" b="1" dirty="0">
                <a:solidFill>
                  <a:srgbClr val="33475C"/>
                </a:solidFill>
                <a:latin typeface="Times New Roman Bold"/>
                <a:ea typeface="Times New Roman Bold"/>
                <a:cs typeface="Times New Roman Bold"/>
                <a:sym typeface="Times New Roman Bold"/>
              </a:rPr>
              <a:t>RATIONALE </a:t>
            </a:r>
          </a:p>
          <a:p>
            <a:pPr algn="ctr">
              <a:lnSpc>
                <a:spcPts val="1078"/>
              </a:lnSpc>
            </a:pPr>
            <a:endParaRPr lang="en-US" sz="662" b="1" dirty="0">
              <a:solidFill>
                <a:srgbClr val="33475C"/>
              </a:solidFill>
              <a:latin typeface="Times New Roman Bold"/>
              <a:ea typeface="Times New Roman Bold"/>
              <a:cs typeface="Times New Roman Bold"/>
              <a:sym typeface="Times New Roman Bold"/>
            </a:endParaRPr>
          </a:p>
        </p:txBody>
      </p:sp>
      <p:sp>
        <p:nvSpPr>
          <p:cNvPr id="35" name="TextBox 35"/>
          <p:cNvSpPr txBox="1"/>
          <p:nvPr/>
        </p:nvSpPr>
        <p:spPr>
          <a:xfrm>
            <a:off x="283119" y="7540847"/>
            <a:ext cx="4579344" cy="1534972"/>
          </a:xfrm>
          <a:prstGeom prst="rect">
            <a:avLst/>
          </a:prstGeom>
        </p:spPr>
        <p:txBody>
          <a:bodyPr lIns="0" tIns="0" rIns="0" bIns="0" rtlCol="0" anchor="t">
            <a:spAutoFit/>
          </a:bodyPr>
          <a:lstStyle/>
          <a:p>
            <a:pPr marL="155164" lvl="1" indent="-77582" algn="just">
              <a:buFont typeface="Arial"/>
              <a:buChar char="•"/>
            </a:pPr>
            <a:r>
              <a:rPr lang="en-GB" sz="719" noProof="0" dirty="0">
                <a:solidFill>
                  <a:srgbClr val="000000"/>
                </a:solidFill>
                <a:latin typeface="Times New Roman"/>
                <a:ea typeface="Times New Roman"/>
                <a:cs typeface="Times New Roman"/>
                <a:sym typeface="Times New Roman"/>
              </a:rPr>
              <a:t>Current national policy seeks to promote neighbourhoods' services where hospital care is increasingly shifted to the community setting throughout England (DHSC, 2025).</a:t>
            </a:r>
          </a:p>
          <a:p>
            <a:pPr marL="155164" lvl="1" indent="-77582" algn="just">
              <a:lnSpc>
                <a:spcPts val="1294"/>
              </a:lnSpc>
              <a:buFont typeface="Arial"/>
              <a:buChar char="•"/>
            </a:pPr>
            <a:r>
              <a:rPr lang="en-GB" sz="719" noProof="0" dirty="0">
                <a:solidFill>
                  <a:srgbClr val="000000"/>
                </a:solidFill>
                <a:latin typeface="Times New Roman"/>
                <a:ea typeface="Times New Roman"/>
                <a:cs typeface="Times New Roman"/>
                <a:sym typeface="Times New Roman"/>
              </a:rPr>
              <a:t>The Study conducted by Steiner </a:t>
            </a:r>
            <a:r>
              <a:rPr lang="en-GB" sz="719" i="1" noProof="0" dirty="0">
                <a:solidFill>
                  <a:srgbClr val="000000"/>
                </a:solidFill>
                <a:latin typeface="Times New Roman"/>
                <a:ea typeface="Times New Roman"/>
                <a:cs typeface="Times New Roman"/>
                <a:sym typeface="Times New Roman"/>
              </a:rPr>
              <a:t>et al</a:t>
            </a:r>
            <a:r>
              <a:rPr lang="en-GB" sz="719" noProof="0" dirty="0">
                <a:solidFill>
                  <a:srgbClr val="000000"/>
                </a:solidFill>
                <a:latin typeface="Times New Roman"/>
                <a:ea typeface="Times New Roman"/>
                <a:cs typeface="Times New Roman"/>
                <a:sym typeface="Times New Roman"/>
              </a:rPr>
              <a:t>. (2025) with 25 randomised trials reflects a temporary reduction in readmission rates after transitional care. </a:t>
            </a:r>
          </a:p>
          <a:p>
            <a:pPr marL="155164" lvl="1" indent="-77582" algn="just">
              <a:lnSpc>
                <a:spcPts val="1294"/>
              </a:lnSpc>
              <a:buFont typeface="Arial"/>
              <a:buChar char="•"/>
            </a:pPr>
            <a:r>
              <a:rPr lang="en-GB" sz="719" noProof="0" dirty="0">
                <a:solidFill>
                  <a:srgbClr val="000000"/>
                </a:solidFill>
                <a:latin typeface="Times New Roman"/>
                <a:ea typeface="Times New Roman"/>
                <a:cs typeface="Times New Roman"/>
                <a:sym typeface="Times New Roman"/>
              </a:rPr>
              <a:t>The Leeds </a:t>
            </a:r>
            <a:r>
              <a:rPr lang="en-GB" sz="719" noProof="0" dirty="0" err="1">
                <a:solidFill>
                  <a:srgbClr val="000000"/>
                </a:solidFill>
                <a:latin typeface="Times New Roman"/>
                <a:ea typeface="Times New Roman"/>
                <a:cs typeface="Times New Roman"/>
                <a:sym typeface="Times New Roman"/>
              </a:rPr>
              <a:t>HomeFirst</a:t>
            </a:r>
            <a:r>
              <a:rPr lang="en-GB" sz="719" noProof="0" dirty="0">
                <a:solidFill>
                  <a:srgbClr val="000000"/>
                </a:solidFill>
                <a:latin typeface="Times New Roman"/>
                <a:ea typeface="Times New Roman"/>
                <a:cs typeface="Times New Roman"/>
                <a:sym typeface="Times New Roman"/>
              </a:rPr>
              <a:t> project achieved 899 people prevented from admission per year and a 31% reduction in discharge delay by March 2025 (LGA, 2026)</a:t>
            </a:r>
          </a:p>
          <a:p>
            <a:pPr marL="155164" lvl="1" indent="-77582" algn="just">
              <a:lnSpc>
                <a:spcPts val="1294"/>
              </a:lnSpc>
              <a:buFont typeface="Arial"/>
              <a:buChar char="•"/>
            </a:pPr>
            <a:r>
              <a:rPr lang="en-GB" sz="719" noProof="0" dirty="0">
                <a:solidFill>
                  <a:srgbClr val="000000"/>
                </a:solidFill>
                <a:latin typeface="Times New Roman"/>
                <a:ea typeface="Times New Roman"/>
                <a:cs typeface="Times New Roman"/>
                <a:sym typeface="Times New Roman"/>
              </a:rPr>
              <a:t>The Study conducted by Linder </a:t>
            </a:r>
            <a:r>
              <a:rPr lang="en-GB" sz="719" i="1" noProof="0" dirty="0">
                <a:solidFill>
                  <a:srgbClr val="000000"/>
                </a:solidFill>
                <a:latin typeface="Times New Roman"/>
                <a:ea typeface="Times New Roman"/>
                <a:cs typeface="Times New Roman"/>
                <a:sym typeface="Times New Roman"/>
              </a:rPr>
              <a:t>et al. </a:t>
            </a:r>
            <a:r>
              <a:rPr lang="en-GB" sz="719" noProof="0" dirty="0">
                <a:solidFill>
                  <a:srgbClr val="000000"/>
                </a:solidFill>
                <a:latin typeface="Times New Roman"/>
                <a:ea typeface="Times New Roman"/>
                <a:cs typeface="Times New Roman"/>
                <a:sym typeface="Times New Roman"/>
              </a:rPr>
              <a:t>(2025) further found inconsistent coordination between hospitals and community services </a:t>
            </a:r>
          </a:p>
          <a:p>
            <a:pPr marL="155164" lvl="1" indent="-77582" algn="just">
              <a:lnSpc>
                <a:spcPts val="1294"/>
              </a:lnSpc>
              <a:buFont typeface="Arial"/>
              <a:buChar char="•"/>
            </a:pPr>
            <a:r>
              <a:rPr lang="en-GB" sz="719" noProof="0" dirty="0">
                <a:solidFill>
                  <a:srgbClr val="000000"/>
                </a:solidFill>
                <a:latin typeface="Times New Roman"/>
                <a:ea typeface="Times New Roman"/>
                <a:cs typeface="Times New Roman"/>
                <a:sym typeface="Times New Roman"/>
              </a:rPr>
              <a:t>Leeds had 126,700 residents aged over 65 in 2021, reflecting the urgency of the research (LCC, 2023)</a:t>
            </a:r>
          </a:p>
          <a:p>
            <a:pPr algn="just">
              <a:lnSpc>
                <a:spcPts val="1294"/>
              </a:lnSpc>
            </a:pPr>
            <a:endParaRPr lang="en-US" sz="719" dirty="0">
              <a:solidFill>
                <a:srgbClr val="000000"/>
              </a:solidFill>
              <a:latin typeface="Times New Roman"/>
              <a:ea typeface="Times New Roman"/>
              <a:cs typeface="Times New Roman"/>
              <a:sym typeface="Times New Roman"/>
            </a:endParaRPr>
          </a:p>
        </p:txBody>
      </p:sp>
      <p:sp>
        <p:nvSpPr>
          <p:cNvPr id="36" name="TextBox 36"/>
          <p:cNvSpPr txBox="1"/>
          <p:nvPr/>
        </p:nvSpPr>
        <p:spPr>
          <a:xfrm>
            <a:off x="1222878" y="10886271"/>
            <a:ext cx="3168210" cy="374270"/>
          </a:xfrm>
          <a:prstGeom prst="rect">
            <a:avLst/>
          </a:prstGeom>
        </p:spPr>
        <p:txBody>
          <a:bodyPr lIns="0" tIns="0" rIns="0" bIns="0" rtlCol="0" anchor="t">
            <a:spAutoFit/>
          </a:bodyPr>
          <a:lstStyle/>
          <a:p>
            <a:pPr algn="ctr">
              <a:lnSpc>
                <a:spcPts val="1006"/>
              </a:lnSpc>
              <a:spcBef>
                <a:spcPct val="0"/>
              </a:spcBef>
            </a:pPr>
            <a:r>
              <a:rPr lang="en-US" sz="719" b="1">
                <a:solidFill>
                  <a:srgbClr val="000000"/>
                </a:solidFill>
                <a:latin typeface="Times New Roman Bold"/>
                <a:ea typeface="Times New Roman Bold"/>
                <a:cs typeface="Times New Roman Bold"/>
                <a:sym typeface="Times New Roman Bold"/>
              </a:rPr>
              <a:t>Figure 2: Need of the Research </a:t>
            </a:r>
          </a:p>
          <a:p>
            <a:pPr algn="ctr">
              <a:lnSpc>
                <a:spcPts val="1006"/>
              </a:lnSpc>
              <a:spcBef>
                <a:spcPct val="0"/>
              </a:spcBef>
            </a:pPr>
            <a:r>
              <a:rPr lang="en-US" sz="719">
                <a:solidFill>
                  <a:srgbClr val="000000"/>
                </a:solidFill>
                <a:latin typeface="Times New Roman"/>
                <a:ea typeface="Times New Roman"/>
                <a:cs typeface="Times New Roman"/>
                <a:sym typeface="Times New Roman"/>
              </a:rPr>
              <a:t>(Source: Self-developed)</a:t>
            </a:r>
          </a:p>
          <a:p>
            <a:pPr algn="ctr">
              <a:lnSpc>
                <a:spcPts val="1006"/>
              </a:lnSpc>
              <a:spcBef>
                <a:spcPct val="0"/>
              </a:spcBef>
            </a:pPr>
            <a:endParaRPr lang="en-US" sz="719">
              <a:solidFill>
                <a:srgbClr val="000000"/>
              </a:solidFill>
              <a:latin typeface="Times New Roman"/>
              <a:ea typeface="Times New Roman"/>
              <a:cs typeface="Times New Roman"/>
              <a:sym typeface="Times New Roman"/>
            </a:endParaRPr>
          </a:p>
        </p:txBody>
      </p:sp>
      <p:sp>
        <p:nvSpPr>
          <p:cNvPr id="37" name="TextBox 37"/>
          <p:cNvSpPr txBox="1"/>
          <p:nvPr/>
        </p:nvSpPr>
        <p:spPr>
          <a:xfrm>
            <a:off x="5180541" y="3453221"/>
            <a:ext cx="4085478" cy="287386"/>
          </a:xfrm>
          <a:prstGeom prst="rect">
            <a:avLst/>
          </a:prstGeom>
        </p:spPr>
        <p:txBody>
          <a:bodyPr wrap="square" lIns="0" tIns="0" rIns="0" bIns="0" rtlCol="0" anchor="t">
            <a:spAutoFit/>
          </a:bodyPr>
          <a:lstStyle/>
          <a:p>
            <a:pPr algn="just">
              <a:lnSpc>
                <a:spcPts val="1173"/>
              </a:lnSpc>
              <a:spcBef>
                <a:spcPct val="0"/>
              </a:spcBef>
            </a:pPr>
            <a:r>
              <a:rPr lang="en-US" sz="600" b="1" dirty="0">
                <a:solidFill>
                  <a:srgbClr val="000000"/>
                </a:solidFill>
                <a:latin typeface="Times New Roman Bold"/>
                <a:ea typeface="Times New Roman Bold"/>
                <a:cs typeface="Times New Roman Bold"/>
                <a:sym typeface="Times New Roman Bold"/>
              </a:rPr>
              <a:t>Research aim: To explore the role of integrated health and social care services in preventing hospital readmissions among older adults in Leeds, England. </a:t>
            </a:r>
            <a:endParaRPr lang="en-US" sz="600" dirty="0">
              <a:solidFill>
                <a:srgbClr val="000000"/>
              </a:solidFill>
              <a:latin typeface="Times New Roman"/>
              <a:ea typeface="Times New Roman"/>
              <a:cs typeface="Times New Roman"/>
              <a:sym typeface="Times New Roman"/>
            </a:endParaRPr>
          </a:p>
        </p:txBody>
      </p:sp>
      <p:sp>
        <p:nvSpPr>
          <p:cNvPr id="38" name="TextBox 38"/>
          <p:cNvSpPr txBox="1"/>
          <p:nvPr/>
        </p:nvSpPr>
        <p:spPr>
          <a:xfrm>
            <a:off x="5137842" y="3797303"/>
            <a:ext cx="4102777" cy="1595693"/>
          </a:xfrm>
          <a:prstGeom prst="rect">
            <a:avLst/>
          </a:prstGeom>
        </p:spPr>
        <p:txBody>
          <a:bodyPr lIns="0" tIns="0" rIns="0" bIns="0" rtlCol="0" anchor="t">
            <a:spAutoFit/>
          </a:bodyPr>
          <a:lstStyle/>
          <a:p>
            <a:pPr>
              <a:lnSpc>
                <a:spcPts val="1406"/>
              </a:lnSpc>
              <a:spcBef>
                <a:spcPct val="0"/>
              </a:spcBef>
            </a:pPr>
            <a:r>
              <a:rPr lang="en-US" sz="822" b="1" dirty="0">
                <a:solidFill>
                  <a:srgbClr val="000000"/>
                </a:solidFill>
                <a:latin typeface="Times New Roman Bold"/>
                <a:ea typeface="Times New Roman Bold"/>
                <a:cs typeface="Times New Roman Bold"/>
                <a:sym typeface="Times New Roman Bold"/>
              </a:rPr>
              <a:t>Objectives:</a:t>
            </a:r>
          </a:p>
          <a:p>
            <a:pPr marL="171450" indent="-171450">
              <a:lnSpc>
                <a:spcPts val="1406"/>
              </a:lnSpc>
              <a:spcBef>
                <a:spcPct val="0"/>
              </a:spcBef>
              <a:buFont typeface="Arial" panose="020B0604020202020204" pitchFamily="34" charset="0"/>
              <a:buChar char="•"/>
            </a:pPr>
            <a:r>
              <a:rPr lang="en-US" sz="822" b="1" dirty="0">
                <a:solidFill>
                  <a:srgbClr val="000000"/>
                </a:solidFill>
                <a:latin typeface="Times New Roman Bold"/>
                <a:ea typeface="Times New Roman Bold"/>
                <a:cs typeface="Times New Roman Bold"/>
                <a:sym typeface="Times New Roman Bold"/>
              </a:rPr>
              <a:t>To identify the main causes of hospital readmissions among older adults in Leeds, England.</a:t>
            </a:r>
          </a:p>
          <a:p>
            <a:pPr marL="171450" indent="-171450">
              <a:lnSpc>
                <a:spcPts val="1406"/>
              </a:lnSpc>
              <a:spcBef>
                <a:spcPct val="0"/>
              </a:spcBef>
              <a:buFont typeface="Arial" panose="020B0604020202020204" pitchFamily="34" charset="0"/>
              <a:buChar char="•"/>
            </a:pPr>
            <a:r>
              <a:rPr lang="en-US" sz="822" b="1" dirty="0">
                <a:solidFill>
                  <a:srgbClr val="000000"/>
                </a:solidFill>
                <a:latin typeface="Times New Roman Bold"/>
                <a:ea typeface="Times New Roman Bold"/>
                <a:cs typeface="Times New Roman Bold"/>
                <a:sym typeface="Times New Roman Bold"/>
              </a:rPr>
              <a:t>To examine how collaboration between health and social care services can help prevent hospital readmissions.</a:t>
            </a:r>
          </a:p>
          <a:p>
            <a:pPr marL="171450" indent="-171450">
              <a:lnSpc>
                <a:spcPts val="1406"/>
              </a:lnSpc>
              <a:spcBef>
                <a:spcPct val="0"/>
              </a:spcBef>
              <a:buFont typeface="Arial" panose="020B0604020202020204" pitchFamily="34" charset="0"/>
              <a:buChar char="•"/>
            </a:pPr>
            <a:r>
              <a:rPr lang="en-US" sz="822" b="1" dirty="0">
                <a:solidFill>
                  <a:srgbClr val="000000"/>
                </a:solidFill>
                <a:latin typeface="Times New Roman Bold"/>
                <a:ea typeface="Times New Roman Bold"/>
                <a:cs typeface="Times New Roman Bold"/>
                <a:sym typeface="Times New Roman Bold"/>
              </a:rPr>
              <a:t>To evaluate the effectiveness of integrated care services in reducing hospital readmissions among older adults. To identify the challenges and barriers to providing integrated health and social care for older adults.</a:t>
            </a:r>
          </a:p>
          <a:p>
            <a:pPr>
              <a:lnSpc>
                <a:spcPts val="1406"/>
              </a:lnSpc>
              <a:spcBef>
                <a:spcPct val="0"/>
              </a:spcBef>
            </a:pPr>
            <a:endParaRPr lang="en-US" sz="822" dirty="0">
              <a:solidFill>
                <a:srgbClr val="000000"/>
              </a:solidFill>
              <a:latin typeface="Times New Roman"/>
              <a:ea typeface="Times New Roman"/>
              <a:cs typeface="Times New Roman"/>
              <a:sym typeface="Times New Roman"/>
            </a:endParaRPr>
          </a:p>
        </p:txBody>
      </p:sp>
      <p:sp>
        <p:nvSpPr>
          <p:cNvPr id="39" name="TextBox 39"/>
          <p:cNvSpPr txBox="1"/>
          <p:nvPr/>
        </p:nvSpPr>
        <p:spPr>
          <a:xfrm>
            <a:off x="5486399" y="5245465"/>
            <a:ext cx="3002903" cy="282898"/>
          </a:xfrm>
          <a:prstGeom prst="rect">
            <a:avLst/>
          </a:prstGeom>
        </p:spPr>
        <p:txBody>
          <a:bodyPr wrap="square" lIns="0" tIns="0" rIns="0" bIns="0" rtlCol="0" anchor="t">
            <a:spAutoFit/>
          </a:bodyPr>
          <a:lstStyle/>
          <a:p>
            <a:pPr algn="ctr">
              <a:lnSpc>
                <a:spcPts val="1078"/>
              </a:lnSpc>
            </a:pPr>
            <a:r>
              <a:rPr lang="en-US" sz="1200" b="1" dirty="0">
                <a:solidFill>
                  <a:srgbClr val="33475C"/>
                </a:solidFill>
                <a:latin typeface="Times New Roman Bold"/>
                <a:ea typeface="Times New Roman Bold"/>
                <a:cs typeface="Times New Roman Bold"/>
                <a:sym typeface="Times New Roman Bold"/>
              </a:rPr>
              <a:t>RESEARCH IMPACT </a:t>
            </a:r>
          </a:p>
          <a:p>
            <a:pPr algn="ctr">
              <a:lnSpc>
                <a:spcPts val="1078"/>
              </a:lnSpc>
            </a:pPr>
            <a:endParaRPr lang="en-US" sz="1200" b="1" dirty="0">
              <a:solidFill>
                <a:srgbClr val="33475C"/>
              </a:solidFill>
              <a:latin typeface="Times New Roman Bold"/>
              <a:ea typeface="Times New Roman Bold"/>
              <a:cs typeface="Times New Roman Bold"/>
              <a:sym typeface="Times New Roman Bold"/>
            </a:endParaRPr>
          </a:p>
        </p:txBody>
      </p:sp>
      <p:sp>
        <p:nvSpPr>
          <p:cNvPr id="40" name="TextBox 40"/>
          <p:cNvSpPr txBox="1"/>
          <p:nvPr/>
        </p:nvSpPr>
        <p:spPr>
          <a:xfrm>
            <a:off x="5384081" y="7420581"/>
            <a:ext cx="3168210" cy="374270"/>
          </a:xfrm>
          <a:prstGeom prst="rect">
            <a:avLst/>
          </a:prstGeom>
        </p:spPr>
        <p:txBody>
          <a:bodyPr lIns="0" tIns="0" rIns="0" bIns="0" rtlCol="0" anchor="t">
            <a:spAutoFit/>
          </a:bodyPr>
          <a:lstStyle/>
          <a:p>
            <a:pPr algn="ctr">
              <a:lnSpc>
                <a:spcPts val="1006"/>
              </a:lnSpc>
              <a:spcBef>
                <a:spcPct val="0"/>
              </a:spcBef>
            </a:pPr>
            <a:r>
              <a:rPr lang="en-US" sz="719" b="1">
                <a:solidFill>
                  <a:srgbClr val="000000"/>
                </a:solidFill>
                <a:latin typeface="Times New Roman Bold"/>
                <a:ea typeface="Times New Roman Bold"/>
                <a:cs typeface="Times New Roman Bold"/>
                <a:sym typeface="Times New Roman Bold"/>
              </a:rPr>
              <a:t>Figure 3: Research Impact</a:t>
            </a:r>
          </a:p>
          <a:p>
            <a:pPr algn="ctr">
              <a:lnSpc>
                <a:spcPts val="1006"/>
              </a:lnSpc>
              <a:spcBef>
                <a:spcPct val="0"/>
              </a:spcBef>
            </a:pPr>
            <a:r>
              <a:rPr lang="en-US" sz="719">
                <a:solidFill>
                  <a:srgbClr val="000000"/>
                </a:solidFill>
                <a:latin typeface="Times New Roman"/>
                <a:ea typeface="Times New Roman"/>
                <a:cs typeface="Times New Roman"/>
                <a:sym typeface="Times New Roman"/>
              </a:rPr>
              <a:t>(Source: Self-developed)</a:t>
            </a:r>
          </a:p>
          <a:p>
            <a:pPr algn="ctr">
              <a:lnSpc>
                <a:spcPts val="1006"/>
              </a:lnSpc>
              <a:spcBef>
                <a:spcPct val="0"/>
              </a:spcBef>
            </a:pPr>
            <a:endParaRPr lang="en-US" sz="719">
              <a:solidFill>
                <a:srgbClr val="000000"/>
              </a:solidFill>
              <a:latin typeface="Times New Roman"/>
              <a:ea typeface="Times New Roman"/>
              <a:cs typeface="Times New Roman"/>
              <a:sym typeface="Times New Roman"/>
            </a:endParaRPr>
          </a:p>
        </p:txBody>
      </p:sp>
      <p:sp>
        <p:nvSpPr>
          <p:cNvPr id="41" name="TextBox 41"/>
          <p:cNvSpPr txBox="1"/>
          <p:nvPr/>
        </p:nvSpPr>
        <p:spPr>
          <a:xfrm>
            <a:off x="5152358" y="7597432"/>
            <a:ext cx="4128485" cy="3980705"/>
          </a:xfrm>
          <a:prstGeom prst="rect">
            <a:avLst/>
          </a:prstGeom>
        </p:spPr>
        <p:txBody>
          <a:bodyPr wrap="square" lIns="0" tIns="0" rIns="0" bIns="0" rtlCol="0" anchor="t">
            <a:spAutoFit/>
          </a:bodyPr>
          <a:lstStyle/>
          <a:p>
            <a:pPr>
              <a:lnSpc>
                <a:spcPts val="1275"/>
              </a:lnSpc>
            </a:pPr>
            <a:r>
              <a:rPr lang="en-GB" sz="708" b="1" noProof="0"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Older population (65+) and Carers </a:t>
            </a:r>
          </a:p>
          <a:p>
            <a:pPr marL="152993" lvl="1" indent="-76496">
              <a:lnSpc>
                <a:spcPts val="1275"/>
              </a:lnSpc>
              <a:buFont typeface="Arial"/>
              <a:buChar char="•"/>
            </a:pP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The ageing population requires better integrated care to ensure coordinated services, reduce avoidable hospital readmissions, and improve health outcomes. </a:t>
            </a:r>
          </a:p>
          <a:p>
            <a:pPr marL="152993" lvl="1" indent="-76496">
              <a:lnSpc>
                <a:spcPts val="1275"/>
              </a:lnSpc>
              <a:buFont typeface="Arial"/>
              <a:buChar char="•"/>
            </a:pP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Greater knowledge about successful transitions will avoid avoidable readmissions and the deconditioning that is associated with unnecessary admissions (NHS England, 2025). </a:t>
            </a:r>
          </a:p>
          <a:p>
            <a:pPr marL="152993" lvl="1" indent="-76496">
              <a:lnSpc>
                <a:spcPts val="1275"/>
              </a:lnSpc>
              <a:buFont typeface="Arial"/>
              <a:buChar char="•"/>
            </a:pP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According to Green </a:t>
            </a:r>
            <a:r>
              <a:rPr lang="en-GB" sz="719" i="1"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et al. </a:t>
            </a: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(2025) the integration of community services for older people with severe frailty emphasises improved coordination and service provision. </a:t>
            </a:r>
          </a:p>
          <a:p>
            <a:pPr marL="152993" lvl="1" indent="-76496">
              <a:lnSpc>
                <a:spcPts val="1275"/>
              </a:lnSpc>
              <a:buFont typeface="Arial"/>
              <a:buChar char="•"/>
            </a:pP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The findings could help improve services to frail older people who tend to live in deprived communities. </a:t>
            </a:r>
          </a:p>
          <a:p>
            <a:pPr>
              <a:lnSpc>
                <a:spcPts val="1275"/>
              </a:lnSpc>
            </a:pPr>
            <a:r>
              <a:rPr lang="en-GB" sz="719" b="1" noProof="0"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Services and Programme</a:t>
            </a: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s</a:t>
            </a:r>
          </a:p>
          <a:p>
            <a:pPr marL="152993" lvl="1" indent="-76496">
              <a:lnSpc>
                <a:spcPts val="1275"/>
              </a:lnSpc>
              <a:buFont typeface="Arial"/>
              <a:buChar char="•"/>
            </a:pP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The Leeds partnership has set a goal to free up approximately 44,000 hospital bed days until March 2028, so the research will be valuable to focus efforts (LGA, 2026).</a:t>
            </a:r>
          </a:p>
          <a:p>
            <a:pPr marL="152993" lvl="1" indent="-76496">
              <a:lnSpc>
                <a:spcPts val="1275"/>
              </a:lnSpc>
              <a:buFont typeface="Arial"/>
              <a:buChar char="•"/>
            </a:pP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Integrated care pathways in Leeds have helped 470 older people to come back home instead of going into bedded care each year, and now this approach will be applied to readmission (LGA, 2026). </a:t>
            </a:r>
          </a:p>
          <a:p>
            <a:pPr>
              <a:lnSpc>
                <a:spcPts val="1275"/>
              </a:lnSpc>
            </a:pPr>
            <a:r>
              <a:rPr lang="en-GB" sz="719" b="1" noProof="0"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Policy-makers</a:t>
            </a:r>
          </a:p>
          <a:p>
            <a:pPr marL="152993" lvl="1" indent="-76496">
              <a:lnSpc>
                <a:spcPts val="1275"/>
              </a:lnSpc>
              <a:buFont typeface="Arial"/>
              <a:buChar char="•"/>
            </a:pP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Research findings from Leeds have implications for health planning for neighbourhoods within the Leeds Health and Wellbeing Strategy 2023 to 2030, which will attempt to move health care out of hospitals into communities (LHCA, 2025)</a:t>
            </a:r>
          </a:p>
          <a:p>
            <a:pPr marL="152993" lvl="1" indent="-76496">
              <a:lnSpc>
                <a:spcPts val="1275"/>
              </a:lnSpc>
              <a:buFont typeface="Arial"/>
              <a:buChar char="•"/>
            </a:pP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The study conducted by Smith (2025) on adult social care of the NHS largely lacks the required level of funding in the NHS 10 Year Plan</a:t>
            </a:r>
          </a:p>
          <a:p>
            <a:pPr>
              <a:lnSpc>
                <a:spcPts val="1275"/>
              </a:lnSpc>
            </a:pPr>
            <a:r>
              <a:rPr lang="en-GB" sz="719" b="1" noProof="0"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HSC Professional</a:t>
            </a:r>
          </a:p>
          <a:p>
            <a:pPr marL="152993" lvl="1" indent="-76496">
              <a:lnSpc>
                <a:spcPts val="1275"/>
              </a:lnSpc>
              <a:buFont typeface="Arial"/>
              <a:buChar char="•"/>
            </a:pP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HSC professionals need practical lessons about cooperation as integrated care seeks to address fragmented care delivery and complex health and social care needs (Amelung </a:t>
            </a:r>
            <a:r>
              <a:rPr lang="en-GB" sz="719" i="1"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et al</a:t>
            </a:r>
            <a:r>
              <a:rPr lang="en-GB" sz="719" noProof="0" dirty="0">
                <a:solidFill>
                  <a:srgbClr val="000000"/>
                </a:solidFill>
                <a:latin typeface="Times New Roman" panose="02020603050405020304" pitchFamily="18" charset="0"/>
                <a:ea typeface="Times New Roman"/>
                <a:cs typeface="Times New Roman" panose="02020603050405020304" pitchFamily="18" charset="0"/>
                <a:sym typeface="Times New Roman"/>
              </a:rPr>
              <a:t>., 2025)</a:t>
            </a:r>
          </a:p>
          <a:p>
            <a:pPr>
              <a:lnSpc>
                <a:spcPts val="1275"/>
              </a:lnSpc>
            </a:pPr>
            <a:endParaRPr lang="en-US" sz="708" dirty="0">
              <a:solidFill>
                <a:srgbClr val="000000"/>
              </a:solidFill>
              <a:latin typeface="Times New Roman"/>
              <a:ea typeface="Times New Roman"/>
              <a:cs typeface="Times New Roman"/>
              <a:sym typeface="Times New Roman"/>
            </a:endParaRPr>
          </a:p>
          <a:p>
            <a:pPr algn="just">
              <a:lnSpc>
                <a:spcPts val="1275"/>
              </a:lnSpc>
            </a:pPr>
            <a:endParaRPr lang="en-US" sz="708" dirty="0">
              <a:solidFill>
                <a:srgbClr val="000000"/>
              </a:solidFill>
              <a:latin typeface="Times New Roman"/>
              <a:ea typeface="Times New Roman"/>
              <a:cs typeface="Times New Roman"/>
              <a:sym typeface="Times New Roman"/>
            </a:endParaRPr>
          </a:p>
        </p:txBody>
      </p:sp>
      <p:sp>
        <p:nvSpPr>
          <p:cNvPr id="42" name="AutoShape 42"/>
          <p:cNvSpPr/>
          <p:nvPr/>
        </p:nvSpPr>
        <p:spPr>
          <a:xfrm>
            <a:off x="196494" y="11267353"/>
            <a:ext cx="9084348" cy="0"/>
          </a:xfrm>
          <a:prstGeom prst="line">
            <a:avLst/>
          </a:prstGeom>
          <a:ln w="38100" cap="flat">
            <a:solidFill>
              <a:srgbClr val="968769"/>
            </a:solidFill>
            <a:prstDash val="lgDash"/>
            <a:headEnd type="none" w="sm" len="sm"/>
            <a:tailEnd type="none" w="sm" len="sm"/>
          </a:ln>
        </p:spPr>
      </p:sp>
      <p:sp>
        <p:nvSpPr>
          <p:cNvPr id="43" name="TextBox 43"/>
          <p:cNvSpPr txBox="1"/>
          <p:nvPr/>
        </p:nvSpPr>
        <p:spPr>
          <a:xfrm>
            <a:off x="-786696" y="11318696"/>
            <a:ext cx="3111182" cy="125675"/>
          </a:xfrm>
          <a:prstGeom prst="rect">
            <a:avLst/>
          </a:prstGeom>
        </p:spPr>
        <p:txBody>
          <a:bodyPr lIns="0" tIns="0" rIns="0" bIns="0" rtlCol="0" anchor="t">
            <a:spAutoFit/>
          </a:bodyPr>
          <a:lstStyle/>
          <a:p>
            <a:pPr algn="ctr">
              <a:lnSpc>
                <a:spcPts val="1078"/>
              </a:lnSpc>
            </a:pPr>
            <a:r>
              <a:rPr lang="en-US" sz="662" b="1">
                <a:solidFill>
                  <a:srgbClr val="33475C"/>
                </a:solidFill>
                <a:latin typeface="Times New Roman Bold"/>
                <a:ea typeface="Times New Roman Bold"/>
                <a:cs typeface="Times New Roman Bold"/>
                <a:sym typeface="Times New Roman Bold"/>
              </a:rPr>
              <a:t>REFERENCES</a:t>
            </a:r>
          </a:p>
        </p:txBody>
      </p:sp>
      <p:sp>
        <p:nvSpPr>
          <p:cNvPr id="44" name="TextBox 44"/>
          <p:cNvSpPr txBox="1"/>
          <p:nvPr/>
        </p:nvSpPr>
        <p:spPr>
          <a:xfrm>
            <a:off x="320358" y="11307009"/>
            <a:ext cx="9810260" cy="1501758"/>
          </a:xfrm>
          <a:prstGeom prst="rect">
            <a:avLst/>
          </a:prstGeom>
        </p:spPr>
        <p:txBody>
          <a:bodyPr wrap="square" lIns="0" tIns="0" rIns="0" bIns="0" rtlCol="0" anchor="t">
            <a:spAutoFit/>
          </a:bodyPr>
          <a:lstStyle/>
          <a:p>
            <a:pPr algn="just">
              <a:lnSpc>
                <a:spcPct val="150000"/>
              </a:lnSpc>
            </a:pPr>
            <a:r>
              <a:rPr lang="en-GB" sz="662" dirty="0"/>
              <a:t> </a:t>
            </a:r>
            <a:endParaRPr lang="en-GB" sz="479"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Age UK (2024) </a:t>
            </a:r>
            <a:r>
              <a:rPr lang="en-GB" sz="500" i="1" dirty="0">
                <a:latin typeface="Times New Roman" panose="02020603050405020304" pitchFamily="18" charset="0"/>
                <a:cs typeface="Times New Roman" panose="02020603050405020304" pitchFamily="18" charset="0"/>
              </a:rPr>
              <a:t>Policy position: urgent and emergency care and flow (England), September 2024</a:t>
            </a:r>
            <a:r>
              <a:rPr lang="en-GB" sz="500" dirty="0">
                <a:latin typeface="Times New Roman" panose="02020603050405020304" pitchFamily="18" charset="0"/>
                <a:cs typeface="Times New Roman" panose="02020603050405020304" pitchFamily="18" charset="0"/>
              </a:rPr>
              <a:t>. London: Age UK. Available at:</a:t>
            </a:r>
            <a:r>
              <a:rPr lang="en-GB" sz="500" dirty="0">
                <a:latin typeface="Times New Roman" panose="02020603050405020304" pitchFamily="18" charset="0"/>
                <a:cs typeface="Times New Roman" panose="02020603050405020304" pitchFamily="18" charset="0"/>
                <a:hlinkClick r:id="rId9"/>
              </a:rPr>
              <a:t> </a:t>
            </a:r>
            <a:r>
              <a:rPr lang="en-GB" sz="500" u="sng" dirty="0">
                <a:latin typeface="Times New Roman" panose="02020603050405020304" pitchFamily="18" charset="0"/>
                <a:cs typeface="Times New Roman" panose="02020603050405020304" pitchFamily="18" charset="0"/>
                <a:hlinkClick r:id="rId9"/>
              </a:rPr>
              <a:t>https://www.ageuk.org.uk/siteassets/documents/reports-and-publications/reports-and-briefings/care--support/policy-position---urgent-and-emergency-care-and-flow-sep-2024.pdf</a:t>
            </a:r>
            <a:r>
              <a:rPr lang="en-GB" sz="500" dirty="0">
                <a:latin typeface="Times New Roman" panose="02020603050405020304" pitchFamily="18" charset="0"/>
                <a:cs typeface="Times New Roman" panose="02020603050405020304" pitchFamily="18" charset="0"/>
              </a:rPr>
              <a:t> (Accessed: 13 October 2026).</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Amelung, V., Stein, V., Suter, E., Goodwin, N., </a:t>
            </a:r>
            <a:r>
              <a:rPr lang="en-GB" sz="500" dirty="0" err="1">
                <a:latin typeface="Times New Roman" panose="02020603050405020304" pitchFamily="18" charset="0"/>
                <a:cs typeface="Times New Roman" panose="02020603050405020304" pitchFamily="18" charset="0"/>
              </a:rPr>
              <a:t>Balicer</a:t>
            </a:r>
            <a:r>
              <a:rPr lang="en-GB" sz="500" dirty="0">
                <a:latin typeface="Times New Roman" panose="02020603050405020304" pitchFamily="18" charset="0"/>
                <a:cs typeface="Times New Roman" panose="02020603050405020304" pitchFamily="18" charset="0"/>
              </a:rPr>
              <a:t>, R. and Beese, A.-S. (eds.) (2025) </a:t>
            </a:r>
            <a:r>
              <a:rPr lang="en-GB" sz="500" i="1" dirty="0">
                <a:latin typeface="Times New Roman" panose="02020603050405020304" pitchFamily="18" charset="0"/>
                <a:cs typeface="Times New Roman" panose="02020603050405020304" pitchFamily="18" charset="0"/>
              </a:rPr>
              <a:t>Handbook of integrated care</a:t>
            </a:r>
            <a:r>
              <a:rPr lang="en-GB" sz="500" dirty="0">
                <a:latin typeface="Times New Roman" panose="02020603050405020304" pitchFamily="18" charset="0"/>
                <a:cs typeface="Times New Roman" panose="02020603050405020304" pitchFamily="18" charset="0"/>
              </a:rPr>
              <a:t>. 3rd </a:t>
            </a:r>
            <a:r>
              <a:rPr lang="en-GB" sz="500" dirty="0" err="1">
                <a:latin typeface="Times New Roman" panose="02020603050405020304" pitchFamily="18" charset="0"/>
                <a:cs typeface="Times New Roman" panose="02020603050405020304" pitchFamily="18" charset="0"/>
              </a:rPr>
              <a:t>edn</a:t>
            </a:r>
            <a:r>
              <a:rPr lang="en-GB" sz="500" dirty="0">
                <a:latin typeface="Times New Roman" panose="02020603050405020304" pitchFamily="18" charset="0"/>
                <a:cs typeface="Times New Roman" panose="02020603050405020304" pitchFamily="18" charset="0"/>
              </a:rPr>
              <a:t>. Cham: Springer.</a:t>
            </a:r>
            <a:endParaRPr lang="en-IN" sz="500" dirty="0">
              <a:latin typeface="Times New Roman" panose="02020603050405020304" pitchFamily="18" charset="0"/>
              <a:cs typeface="Times New Roman" panose="02020603050405020304" pitchFamily="18" charset="0"/>
            </a:endParaRPr>
          </a:p>
          <a:p>
            <a:pPr algn="just"/>
            <a:r>
              <a:rPr lang="en-GB" sz="500" dirty="0" err="1">
                <a:latin typeface="Times New Roman" panose="02020603050405020304" pitchFamily="18" charset="0"/>
                <a:cs typeface="Times New Roman" panose="02020603050405020304" pitchFamily="18" charset="0"/>
              </a:rPr>
              <a:t>Bourriquen</a:t>
            </a:r>
            <a:r>
              <a:rPr lang="en-GB" sz="500" dirty="0">
                <a:latin typeface="Times New Roman" panose="02020603050405020304" pitchFamily="18" charset="0"/>
                <a:cs typeface="Times New Roman" panose="02020603050405020304" pitchFamily="18" charset="0"/>
              </a:rPr>
              <a:t>, M., Couderc, A.L., Bretelle, F. and Villani, P., (2024) Effect of frailty on unplanned readmission in older adults: A systematic review. </a:t>
            </a:r>
            <a:r>
              <a:rPr lang="en-GB" sz="500" i="1" dirty="0">
                <a:latin typeface="Times New Roman" panose="02020603050405020304" pitchFamily="18" charset="0"/>
                <a:cs typeface="Times New Roman" panose="02020603050405020304" pitchFamily="18" charset="0"/>
              </a:rPr>
              <a:t>Journal of Epidemiology and Population Health</a:t>
            </a:r>
            <a:r>
              <a:rPr lang="en-GB" sz="500" dirty="0">
                <a:latin typeface="Times New Roman" panose="02020603050405020304" pitchFamily="18" charset="0"/>
                <a:cs typeface="Times New Roman" panose="02020603050405020304" pitchFamily="18" charset="0"/>
              </a:rPr>
              <a:t>, </a:t>
            </a:r>
            <a:r>
              <a:rPr lang="en-GB" sz="500" i="1" dirty="0">
                <a:latin typeface="Times New Roman" panose="02020603050405020304" pitchFamily="18" charset="0"/>
                <a:cs typeface="Times New Roman" panose="02020603050405020304" pitchFamily="18" charset="0"/>
              </a:rPr>
              <a:t>72</a:t>
            </a:r>
            <a:r>
              <a:rPr lang="en-GB" sz="500" dirty="0">
                <a:latin typeface="Times New Roman" panose="02020603050405020304" pitchFamily="18" charset="0"/>
                <a:cs typeface="Times New Roman" panose="02020603050405020304" pitchFamily="18" charset="0"/>
              </a:rPr>
              <a:t>(5), p.202774.</a:t>
            </a:r>
            <a:r>
              <a:rPr lang="en-GB" sz="500" u="sng" dirty="0">
                <a:latin typeface="Times New Roman" panose="02020603050405020304" pitchFamily="18" charset="0"/>
                <a:cs typeface="Times New Roman" panose="02020603050405020304" pitchFamily="18" charset="0"/>
                <a:hlinkClick r:id="rId10"/>
              </a:rPr>
              <a:t>https://pubmed.ncbi.nlm.nih.gov/39378782/</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DHSC (2025) </a:t>
            </a:r>
            <a:r>
              <a:rPr lang="en-GB" sz="500" i="1" dirty="0">
                <a:latin typeface="Times New Roman" panose="02020603050405020304" pitchFamily="18" charset="0"/>
                <a:cs typeface="Times New Roman" panose="02020603050405020304" pitchFamily="18" charset="0"/>
              </a:rPr>
              <a:t>Fit for the future: 10 year health plan for England – executive summary</a:t>
            </a:r>
            <a:r>
              <a:rPr lang="en-GB" sz="500" dirty="0">
                <a:latin typeface="Times New Roman" panose="02020603050405020304" pitchFamily="18" charset="0"/>
                <a:cs typeface="Times New Roman" panose="02020603050405020304" pitchFamily="18" charset="0"/>
              </a:rPr>
              <a:t>. London: DHSC. Available at:</a:t>
            </a:r>
            <a:r>
              <a:rPr lang="en-GB" sz="500" dirty="0">
                <a:latin typeface="Times New Roman" panose="02020603050405020304" pitchFamily="18" charset="0"/>
                <a:cs typeface="Times New Roman" panose="02020603050405020304" pitchFamily="18" charset="0"/>
                <a:hlinkClick r:id="rId11"/>
              </a:rPr>
              <a:t> </a:t>
            </a:r>
            <a:r>
              <a:rPr lang="en-GB" sz="500" u="sng" dirty="0">
                <a:latin typeface="Times New Roman" panose="02020603050405020304" pitchFamily="18" charset="0"/>
                <a:cs typeface="Times New Roman" panose="02020603050405020304" pitchFamily="18" charset="0"/>
                <a:hlinkClick r:id="rId11"/>
              </a:rPr>
              <a:t>https://assets.publishing.service.gov.uk/media/6888a0996478525675738f3a/fit-for-the-future-10-year-health-plan-for-england-executive-summary.pdf</a:t>
            </a:r>
            <a:r>
              <a:rPr lang="en-GB" sz="500" dirty="0">
                <a:latin typeface="Times New Roman" panose="02020603050405020304" pitchFamily="18" charset="0"/>
                <a:cs typeface="Times New Roman" panose="02020603050405020304" pitchFamily="18" charset="0"/>
              </a:rPr>
              <a:t> (Accessed: 13 October 2026).</a:t>
            </a:r>
            <a:endParaRPr lang="en-IN" sz="500" dirty="0">
              <a:latin typeface="Times New Roman" panose="02020603050405020304" pitchFamily="18" charset="0"/>
              <a:cs typeface="Times New Roman" panose="02020603050405020304" pitchFamily="18" charset="0"/>
            </a:endParaRPr>
          </a:p>
          <a:p>
            <a:pPr algn="just"/>
            <a:r>
              <a:rPr lang="en-GB" sz="500" dirty="0" err="1">
                <a:latin typeface="Times New Roman" panose="02020603050405020304" pitchFamily="18" charset="0"/>
                <a:cs typeface="Times New Roman" panose="02020603050405020304" pitchFamily="18" charset="0"/>
              </a:rPr>
              <a:t>Goldzahl</a:t>
            </a:r>
            <a:r>
              <a:rPr lang="en-GB" sz="500" dirty="0">
                <a:latin typeface="Times New Roman" panose="02020603050405020304" pitchFamily="18" charset="0"/>
                <a:cs typeface="Times New Roman" panose="02020603050405020304" pitchFamily="18" charset="0"/>
              </a:rPr>
              <a:t>, L., Stokes, J. and Sutton, M., (2022) ‘The effects of multi‐disciplinary integrated care on healthcare utilization: Evidence from a natural experiment in the UK’. </a:t>
            </a:r>
            <a:r>
              <a:rPr lang="en-GB" sz="500" i="1" dirty="0">
                <a:latin typeface="Times New Roman" panose="02020603050405020304" pitchFamily="18" charset="0"/>
                <a:cs typeface="Times New Roman" panose="02020603050405020304" pitchFamily="18" charset="0"/>
              </a:rPr>
              <a:t>Health Economics</a:t>
            </a:r>
            <a:r>
              <a:rPr lang="en-GB" sz="500" dirty="0">
                <a:latin typeface="Times New Roman" panose="02020603050405020304" pitchFamily="18" charset="0"/>
                <a:cs typeface="Times New Roman" panose="02020603050405020304" pitchFamily="18" charset="0"/>
              </a:rPr>
              <a:t>, </a:t>
            </a:r>
            <a:r>
              <a:rPr lang="en-GB" sz="500" i="1" dirty="0">
                <a:latin typeface="Times New Roman" panose="02020603050405020304" pitchFamily="18" charset="0"/>
                <a:cs typeface="Times New Roman" panose="02020603050405020304" pitchFamily="18" charset="0"/>
              </a:rPr>
              <a:t>31</a:t>
            </a:r>
            <a:r>
              <a:rPr lang="en-GB" sz="500" dirty="0">
                <a:latin typeface="Times New Roman" panose="02020603050405020304" pitchFamily="18" charset="0"/>
                <a:cs typeface="Times New Roman" panose="02020603050405020304" pitchFamily="18" charset="0"/>
              </a:rPr>
              <a:t>(10), pp.2142-2169. </a:t>
            </a:r>
            <a:r>
              <a:rPr lang="en-GB" sz="500" u="sng" dirty="0">
                <a:latin typeface="Times New Roman" panose="02020603050405020304" pitchFamily="18" charset="0"/>
                <a:cs typeface="Times New Roman" panose="02020603050405020304" pitchFamily="18" charset="0"/>
                <a:hlinkClick r:id="rId12"/>
              </a:rPr>
              <a:t>https://research.manchester.ac.uk/files/220620201/main_document_revision1_figure.pdf</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Green, R., Combes, S., Harris, J. and Nicholson, C., (2025) ‘Integrating community services provision for older people living with severe frailty: implications from an England-wide survey’. </a:t>
            </a:r>
            <a:r>
              <a:rPr lang="en-GB" sz="500" i="1" dirty="0">
                <a:latin typeface="Times New Roman" panose="02020603050405020304" pitchFamily="18" charset="0"/>
                <a:cs typeface="Times New Roman" panose="02020603050405020304" pitchFamily="18" charset="0"/>
              </a:rPr>
              <a:t>Age and ageing</a:t>
            </a:r>
            <a:r>
              <a:rPr lang="en-GB" sz="500" dirty="0">
                <a:latin typeface="Times New Roman" panose="02020603050405020304" pitchFamily="18" charset="0"/>
                <a:cs typeface="Times New Roman" panose="02020603050405020304" pitchFamily="18" charset="0"/>
              </a:rPr>
              <a:t>, </a:t>
            </a:r>
            <a:r>
              <a:rPr lang="en-GB" sz="500" i="1" dirty="0">
                <a:latin typeface="Times New Roman" panose="02020603050405020304" pitchFamily="18" charset="0"/>
                <a:cs typeface="Times New Roman" panose="02020603050405020304" pitchFamily="18" charset="0"/>
              </a:rPr>
              <a:t>54</a:t>
            </a:r>
            <a:r>
              <a:rPr lang="en-GB" sz="500" dirty="0">
                <a:latin typeface="Times New Roman" panose="02020603050405020304" pitchFamily="18" charset="0"/>
                <a:cs typeface="Times New Roman" panose="02020603050405020304" pitchFamily="18" charset="0"/>
              </a:rPr>
              <a:t>(6), p.afaf174. </a:t>
            </a:r>
            <a:r>
              <a:rPr lang="en-GB" sz="500" u="sng" dirty="0">
                <a:latin typeface="Times New Roman" panose="02020603050405020304" pitchFamily="18" charset="0"/>
                <a:cs typeface="Times New Roman" panose="02020603050405020304" pitchFamily="18" charset="0"/>
                <a:hlinkClick r:id="rId13"/>
              </a:rPr>
              <a:t>https://academic.oup.com/ageing/article/54/6/afaf174/8178278</a:t>
            </a:r>
            <a:r>
              <a:rPr lang="en-GB" sz="500" dirty="0">
                <a:latin typeface="Times New Roman" panose="02020603050405020304" pitchFamily="18" charset="0"/>
                <a:cs typeface="Times New Roman" panose="02020603050405020304" pitchFamily="18" charset="0"/>
              </a:rPr>
              <a:t> </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Lalani, M., Peters, M., Sugavanam, T., Crocker, H., </a:t>
            </a:r>
            <a:r>
              <a:rPr lang="en-GB" sz="500" dirty="0" err="1">
                <a:latin typeface="Times New Roman" panose="02020603050405020304" pitchFamily="18" charset="0"/>
                <a:cs typeface="Times New Roman" panose="02020603050405020304" pitchFamily="18" charset="0"/>
              </a:rPr>
              <a:t>Caiels</a:t>
            </a:r>
            <a:r>
              <a:rPr lang="en-GB" sz="500" dirty="0">
                <a:latin typeface="Times New Roman" panose="02020603050405020304" pitchFamily="18" charset="0"/>
                <a:cs typeface="Times New Roman" panose="02020603050405020304" pitchFamily="18" charset="0"/>
              </a:rPr>
              <a:t>, J., Hay, H., Gunn, S., Hogan, H., Page, B. and Fitzpatrick, R., (2025) ‘New ways of working to manage and improve quality in integrated care systems in England’. </a:t>
            </a:r>
            <a:r>
              <a:rPr lang="en-GB" sz="500" i="1" dirty="0">
                <a:latin typeface="Times New Roman" panose="02020603050405020304" pitchFamily="18" charset="0"/>
                <a:cs typeface="Times New Roman" panose="02020603050405020304" pitchFamily="18" charset="0"/>
              </a:rPr>
              <a:t>International journal of health policy and management</a:t>
            </a:r>
            <a:r>
              <a:rPr lang="en-GB" sz="500" dirty="0">
                <a:latin typeface="Times New Roman" panose="02020603050405020304" pitchFamily="18" charset="0"/>
                <a:cs typeface="Times New Roman" panose="02020603050405020304" pitchFamily="18" charset="0"/>
              </a:rPr>
              <a:t>, </a:t>
            </a:r>
            <a:r>
              <a:rPr lang="en-GB" sz="500" i="1" dirty="0">
                <a:latin typeface="Times New Roman" panose="02020603050405020304" pitchFamily="18" charset="0"/>
                <a:cs typeface="Times New Roman" panose="02020603050405020304" pitchFamily="18" charset="0"/>
              </a:rPr>
              <a:t>14</a:t>
            </a:r>
            <a:r>
              <a:rPr lang="en-GB" sz="500" dirty="0">
                <a:latin typeface="Times New Roman" panose="02020603050405020304" pitchFamily="18" charset="0"/>
                <a:cs typeface="Times New Roman" panose="02020603050405020304" pitchFamily="18" charset="0"/>
              </a:rPr>
              <a:t>, p.8424.</a:t>
            </a:r>
            <a:r>
              <a:rPr lang="en-GB" sz="500" dirty="0">
                <a:latin typeface="Times New Roman" panose="02020603050405020304" pitchFamily="18" charset="0"/>
                <a:cs typeface="Times New Roman" panose="02020603050405020304" pitchFamily="18" charset="0"/>
                <a:hlinkClick r:id="rId14"/>
              </a:rPr>
              <a:t> </a:t>
            </a:r>
            <a:r>
              <a:rPr lang="en-GB" sz="500" u="sng" dirty="0">
                <a:latin typeface="Times New Roman" panose="02020603050405020304" pitchFamily="18" charset="0"/>
                <a:cs typeface="Times New Roman" panose="02020603050405020304" pitchFamily="18" charset="0"/>
                <a:hlinkClick r:id="rId14"/>
              </a:rPr>
              <a:t>https://pmc.ncbi.nlm.nih.gov/articles/PMC11845859/</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LCC (2023) </a:t>
            </a:r>
            <a:r>
              <a:rPr lang="en-GB" sz="500" i="1" dirty="0">
                <a:latin typeface="Times New Roman" panose="02020603050405020304" pitchFamily="18" charset="0"/>
                <a:cs typeface="Times New Roman" panose="02020603050405020304" pitchFamily="18" charset="0"/>
              </a:rPr>
              <a:t>Adult Social Care Local Account 2022/23: Appendix 1</a:t>
            </a:r>
            <a:r>
              <a:rPr lang="en-GB" sz="500" dirty="0">
                <a:latin typeface="Times New Roman" panose="02020603050405020304" pitchFamily="18" charset="0"/>
                <a:cs typeface="Times New Roman" panose="02020603050405020304" pitchFamily="18" charset="0"/>
              </a:rPr>
              <a:t>. Leeds: Leeds City Council. Available at:</a:t>
            </a:r>
            <a:r>
              <a:rPr lang="en-GB" sz="500" dirty="0">
                <a:latin typeface="Times New Roman" panose="02020603050405020304" pitchFamily="18" charset="0"/>
                <a:cs typeface="Times New Roman" panose="02020603050405020304" pitchFamily="18" charset="0"/>
                <a:hlinkClick r:id="rId15"/>
              </a:rPr>
              <a:t> </a:t>
            </a:r>
            <a:r>
              <a:rPr lang="en-GB" sz="500" u="sng" dirty="0">
                <a:latin typeface="Times New Roman" panose="02020603050405020304" pitchFamily="18" charset="0"/>
                <a:cs typeface="Times New Roman" panose="02020603050405020304" pitchFamily="18" charset="0"/>
                <a:hlinkClick r:id="rId15"/>
              </a:rPr>
              <a:t>https://democracy.leeds.gov.uk/%28X%281%29S%28fkn0jfigeevz5oferbjpjk55%29%29/documents/s250374/ASC%20Local%20Account%20Report%20Appendix%201%20061023.pdf</a:t>
            </a:r>
            <a:r>
              <a:rPr lang="en-GB" sz="500" dirty="0">
                <a:latin typeface="Times New Roman" panose="02020603050405020304" pitchFamily="18" charset="0"/>
                <a:cs typeface="Times New Roman" panose="02020603050405020304" pitchFamily="18" charset="0"/>
              </a:rPr>
              <a:t> (Accessed: 13 October 2026).</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LCC (2023) </a:t>
            </a:r>
            <a:r>
              <a:rPr lang="en-GB" sz="500" i="1" dirty="0">
                <a:latin typeface="Times New Roman" panose="02020603050405020304" pitchFamily="18" charset="0"/>
                <a:cs typeface="Times New Roman" panose="02020603050405020304" pitchFamily="18" charset="0"/>
              </a:rPr>
              <a:t>Leeds Health and Wellbeing Strategy 2023 to 2030</a:t>
            </a:r>
            <a:r>
              <a:rPr lang="en-GB" sz="500" dirty="0">
                <a:latin typeface="Times New Roman" panose="02020603050405020304" pitchFamily="18" charset="0"/>
                <a:cs typeface="Times New Roman" panose="02020603050405020304" pitchFamily="18" charset="0"/>
              </a:rPr>
              <a:t>. Leeds: Leeds City Council. Available at:</a:t>
            </a:r>
            <a:r>
              <a:rPr lang="en-GB" sz="500" dirty="0">
                <a:latin typeface="Times New Roman" panose="02020603050405020304" pitchFamily="18" charset="0"/>
                <a:cs typeface="Times New Roman" panose="02020603050405020304" pitchFamily="18" charset="0"/>
                <a:hlinkClick r:id="rId16"/>
              </a:rPr>
              <a:t> </a:t>
            </a:r>
            <a:r>
              <a:rPr lang="en-GB" sz="500" u="sng" dirty="0">
                <a:latin typeface="Times New Roman" panose="02020603050405020304" pitchFamily="18" charset="0"/>
                <a:cs typeface="Times New Roman" panose="02020603050405020304" pitchFamily="18" charset="0"/>
                <a:hlinkClick r:id="rId16"/>
              </a:rPr>
              <a:t>https://www.leeds.gov.uk/plans-and-strategies/health-and-wellbeing-strategy</a:t>
            </a:r>
            <a:r>
              <a:rPr lang="en-GB" sz="500" dirty="0">
                <a:latin typeface="Times New Roman" panose="02020603050405020304" pitchFamily="18" charset="0"/>
                <a:cs typeface="Times New Roman" panose="02020603050405020304" pitchFamily="18" charset="0"/>
              </a:rPr>
              <a:t> (Accessed: 13 October 2026).</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LGA (2026) </a:t>
            </a:r>
            <a:r>
              <a:rPr lang="en-GB" sz="500" i="1" dirty="0">
                <a:latin typeface="Times New Roman" panose="02020603050405020304" pitchFamily="18" charset="0"/>
                <a:cs typeface="Times New Roman" panose="02020603050405020304" pitchFamily="18" charset="0"/>
              </a:rPr>
              <a:t>HICM: Intermediate care: Leeds</a:t>
            </a:r>
            <a:r>
              <a:rPr lang="en-GB" sz="500" dirty="0">
                <a:latin typeface="Times New Roman" panose="02020603050405020304" pitchFamily="18" charset="0"/>
                <a:cs typeface="Times New Roman" panose="02020603050405020304" pitchFamily="18" charset="0"/>
              </a:rPr>
              <a:t>. London: LGA. Available at:</a:t>
            </a:r>
            <a:r>
              <a:rPr lang="en-GB" sz="500" dirty="0">
                <a:latin typeface="Times New Roman" panose="02020603050405020304" pitchFamily="18" charset="0"/>
                <a:cs typeface="Times New Roman" panose="02020603050405020304" pitchFamily="18" charset="0"/>
                <a:hlinkClick r:id="rId17"/>
              </a:rPr>
              <a:t> </a:t>
            </a:r>
            <a:r>
              <a:rPr lang="en-GB" sz="500" u="sng" dirty="0">
                <a:latin typeface="Times New Roman" panose="02020603050405020304" pitchFamily="18" charset="0"/>
                <a:cs typeface="Times New Roman" panose="02020603050405020304" pitchFamily="18" charset="0"/>
                <a:hlinkClick r:id="rId17"/>
              </a:rPr>
              <a:t>https://www.local.gov.uk/case-studies/hicm-intermediate-care-leeds</a:t>
            </a:r>
            <a:r>
              <a:rPr lang="en-GB" sz="500" dirty="0">
                <a:latin typeface="Times New Roman" panose="02020603050405020304" pitchFamily="18" charset="0"/>
                <a:cs typeface="Times New Roman" panose="02020603050405020304" pitchFamily="18" charset="0"/>
              </a:rPr>
              <a:t> (Accessed: 13 October 2026).</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LHCA. (2025) </a:t>
            </a:r>
            <a:r>
              <a:rPr lang="en-GB" sz="500" i="1" dirty="0">
                <a:latin typeface="Times New Roman" panose="02020603050405020304" pitchFamily="18" charset="0"/>
                <a:cs typeface="Times New Roman" panose="02020603050405020304" pitchFamily="18" charset="0"/>
              </a:rPr>
              <a:t>Leeds Health and Care One Workforce Strategy 2030.</a:t>
            </a:r>
            <a:r>
              <a:rPr lang="en-GB" sz="500" dirty="0">
                <a:latin typeface="Times New Roman" panose="02020603050405020304" pitchFamily="18" charset="0"/>
                <a:cs typeface="Times New Roman" panose="02020603050405020304" pitchFamily="18" charset="0"/>
              </a:rPr>
              <a:t> Available at: </a:t>
            </a:r>
            <a:r>
              <a:rPr lang="en-GB" sz="500" u="sng" dirty="0">
                <a:latin typeface="Times New Roman" panose="02020603050405020304" pitchFamily="18" charset="0"/>
                <a:cs typeface="Times New Roman" panose="02020603050405020304" pitchFamily="18" charset="0"/>
                <a:hlinkClick r:id="rId18"/>
              </a:rPr>
              <a:t>https://leedshealthandcareacademy.org/wp-content/uploads/2025/01/Leeds_One_Workforce_Strategy_2030_final_160125.pdf</a:t>
            </a:r>
            <a:r>
              <a:rPr lang="en-GB" sz="500" dirty="0">
                <a:latin typeface="Times New Roman" panose="02020603050405020304" pitchFamily="18" charset="0"/>
                <a:cs typeface="Times New Roman" panose="02020603050405020304" pitchFamily="18" charset="0"/>
              </a:rPr>
              <a:t> (Accessed: 13 October 2026).</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Linder, W., </a:t>
            </a:r>
            <a:r>
              <a:rPr lang="en-GB" sz="500" dirty="0" err="1">
                <a:latin typeface="Times New Roman" panose="02020603050405020304" pitchFamily="18" charset="0"/>
                <a:cs typeface="Times New Roman" panose="02020603050405020304" pitchFamily="18" charset="0"/>
              </a:rPr>
              <a:t>Ssegonja</a:t>
            </a:r>
            <a:r>
              <a:rPr lang="en-GB" sz="500" dirty="0">
                <a:latin typeface="Times New Roman" panose="02020603050405020304" pitchFamily="18" charset="0"/>
                <a:cs typeface="Times New Roman" panose="02020603050405020304" pitchFamily="18" charset="0"/>
              </a:rPr>
              <a:t>, R., Feldman, I., Sarkadi Kristiansson, R., Marchi, J. and Winblad, U. (2025) ‘Inter-organizational coordination to improve patient outcomes in multimorbid older patients following hospital discharge – a systematic review’, </a:t>
            </a:r>
            <a:r>
              <a:rPr lang="en-GB" sz="500" i="1" dirty="0">
                <a:latin typeface="Times New Roman" panose="02020603050405020304" pitchFamily="18" charset="0"/>
                <a:cs typeface="Times New Roman" panose="02020603050405020304" pitchFamily="18" charset="0"/>
              </a:rPr>
              <a:t>International Journal of Integrated Care</a:t>
            </a:r>
            <a:r>
              <a:rPr lang="en-GB" sz="500" dirty="0">
                <a:latin typeface="Times New Roman" panose="02020603050405020304" pitchFamily="18" charset="0"/>
                <a:cs typeface="Times New Roman" panose="02020603050405020304" pitchFamily="18" charset="0"/>
              </a:rPr>
              <a:t>, 25, p. 12. </a:t>
            </a:r>
            <a:r>
              <a:rPr lang="en-GB" sz="500" u="sng" dirty="0">
                <a:latin typeface="Times New Roman" panose="02020603050405020304" pitchFamily="18" charset="0"/>
                <a:cs typeface="Times New Roman" panose="02020603050405020304" pitchFamily="18" charset="0"/>
                <a:hlinkClick r:id="rId19"/>
              </a:rPr>
              <a:t>https://doi.org/10.5334/ijic.9018</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NHS England (2025) </a:t>
            </a:r>
            <a:r>
              <a:rPr lang="en-GB" sz="500" i="1" dirty="0">
                <a:latin typeface="Times New Roman" panose="02020603050405020304" pitchFamily="18" charset="0"/>
                <a:cs typeface="Times New Roman" panose="02020603050405020304" pitchFamily="18" charset="0"/>
              </a:rPr>
              <a:t>Transforming the frailty pathway</a:t>
            </a:r>
            <a:r>
              <a:rPr lang="en-GB" sz="500" dirty="0">
                <a:latin typeface="Times New Roman" panose="02020603050405020304" pitchFamily="18" charset="0"/>
                <a:cs typeface="Times New Roman" panose="02020603050405020304" pitchFamily="18" charset="0"/>
              </a:rPr>
              <a:t>. Board paper BM/25/06(Pu). London: NHS England. Available at:</a:t>
            </a:r>
            <a:r>
              <a:rPr lang="en-GB" sz="500" dirty="0">
                <a:latin typeface="Times New Roman" panose="02020603050405020304" pitchFamily="18" charset="0"/>
                <a:cs typeface="Times New Roman" panose="02020603050405020304" pitchFamily="18" charset="0"/>
                <a:hlinkClick r:id="rId20"/>
              </a:rPr>
              <a:t> </a:t>
            </a:r>
            <a:r>
              <a:rPr lang="en-GB" sz="500" u="sng" dirty="0">
                <a:latin typeface="Times New Roman" panose="02020603050405020304" pitchFamily="18" charset="0"/>
                <a:cs typeface="Times New Roman" panose="02020603050405020304" pitchFamily="18" charset="0"/>
                <a:hlinkClick r:id="rId20"/>
              </a:rPr>
              <a:t>https://www.england.nhs.uk/long-read/transforming-the-frailty-pathway/</a:t>
            </a:r>
            <a:r>
              <a:rPr lang="en-GB" sz="500" dirty="0">
                <a:latin typeface="Times New Roman" panose="02020603050405020304" pitchFamily="18" charset="0"/>
                <a:cs typeface="Times New Roman" panose="02020603050405020304" pitchFamily="18" charset="0"/>
              </a:rPr>
              <a:t> (Accessed: 13 October 2026).</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Smith, J. (2025) </a:t>
            </a:r>
            <a:r>
              <a:rPr lang="en-GB" sz="500" i="1" dirty="0">
                <a:latin typeface="Times New Roman" panose="02020603050405020304" pitchFamily="18" charset="0"/>
                <a:cs typeface="Times New Roman" panose="02020603050405020304" pitchFamily="18" charset="0"/>
              </a:rPr>
              <a:t>NHS ten-year plan for England: what’s in it and what’s needed to make it work</a:t>
            </a:r>
            <a:r>
              <a:rPr lang="en-GB" sz="500" dirty="0">
                <a:latin typeface="Times New Roman" panose="02020603050405020304" pitchFamily="18" charset="0"/>
                <a:cs typeface="Times New Roman" panose="02020603050405020304" pitchFamily="18" charset="0"/>
              </a:rPr>
              <a:t>. Birmingham: University of Birmingham. Available at:</a:t>
            </a:r>
            <a:r>
              <a:rPr lang="en-GB" sz="500" dirty="0">
                <a:latin typeface="Times New Roman" panose="02020603050405020304" pitchFamily="18" charset="0"/>
                <a:cs typeface="Times New Roman" panose="02020603050405020304" pitchFamily="18" charset="0"/>
                <a:hlinkClick r:id="rId21"/>
              </a:rPr>
              <a:t> </a:t>
            </a:r>
            <a:r>
              <a:rPr lang="en-GB" sz="500" u="sng" dirty="0">
                <a:latin typeface="Times New Roman" panose="02020603050405020304" pitchFamily="18" charset="0"/>
                <a:cs typeface="Times New Roman" panose="02020603050405020304" pitchFamily="18" charset="0"/>
                <a:hlinkClick r:id="rId21"/>
              </a:rPr>
              <a:t>https://www.birmingham.ac.uk/news/2025/nhs-ten-year-plan-for-england-whats-in-it-and-whats-needed-to-make-it-work</a:t>
            </a:r>
            <a:r>
              <a:rPr lang="en-GB" sz="500" dirty="0">
                <a:latin typeface="Times New Roman" panose="02020603050405020304" pitchFamily="18" charset="0"/>
                <a:cs typeface="Times New Roman" panose="02020603050405020304" pitchFamily="18" charset="0"/>
              </a:rPr>
              <a:t> (Accessed: 13 October 2026).</a:t>
            </a:r>
            <a:endParaRPr lang="en-IN" sz="500" dirty="0">
              <a:latin typeface="Times New Roman" panose="02020603050405020304" pitchFamily="18" charset="0"/>
              <a:cs typeface="Times New Roman" panose="02020603050405020304" pitchFamily="18" charset="0"/>
            </a:endParaRPr>
          </a:p>
          <a:p>
            <a:pPr algn="just"/>
            <a:r>
              <a:rPr lang="en-GB" sz="500" dirty="0">
                <a:latin typeface="Times New Roman" panose="02020603050405020304" pitchFamily="18" charset="0"/>
                <a:cs typeface="Times New Roman" panose="02020603050405020304" pitchFamily="18" charset="0"/>
              </a:rPr>
              <a:t>Steiner, L.M., </a:t>
            </a:r>
            <a:r>
              <a:rPr lang="en-GB" sz="500" dirty="0" err="1">
                <a:latin typeface="Times New Roman" panose="02020603050405020304" pitchFamily="18" charset="0"/>
                <a:cs typeface="Times New Roman" panose="02020603050405020304" pitchFamily="18" charset="0"/>
              </a:rPr>
              <a:t>Osmancevic</a:t>
            </a:r>
            <a:r>
              <a:rPr lang="en-GB" sz="500" dirty="0">
                <a:latin typeface="Times New Roman" panose="02020603050405020304" pitchFamily="18" charset="0"/>
                <a:cs typeface="Times New Roman" panose="02020603050405020304" pitchFamily="18" charset="0"/>
              </a:rPr>
              <a:t>, S., Hahn, S., Bonetti, L. and </a:t>
            </a:r>
            <a:r>
              <a:rPr lang="en-GB" sz="500" dirty="0" err="1">
                <a:latin typeface="Times New Roman" panose="02020603050405020304" pitchFamily="18" charset="0"/>
                <a:cs typeface="Times New Roman" panose="02020603050405020304" pitchFamily="18" charset="0"/>
              </a:rPr>
              <a:t>Zwakhalen</a:t>
            </a:r>
            <a:r>
              <a:rPr lang="en-GB" sz="500" dirty="0">
                <a:latin typeface="Times New Roman" panose="02020603050405020304" pitchFamily="18" charset="0"/>
                <a:cs typeface="Times New Roman" panose="02020603050405020304" pitchFamily="18" charset="0"/>
              </a:rPr>
              <a:t>, S. (2025) ‘The effectiveness of interventions on clinical and patient-reported outcomes in hospital-to-home transitions of older adults: a systematic review’, </a:t>
            </a:r>
            <a:r>
              <a:rPr lang="en-GB" sz="500" i="1" dirty="0">
                <a:latin typeface="Times New Roman" panose="02020603050405020304" pitchFamily="18" charset="0"/>
                <a:cs typeface="Times New Roman" panose="02020603050405020304" pitchFamily="18" charset="0"/>
              </a:rPr>
              <a:t>European Journal of Ageing</a:t>
            </a:r>
            <a:r>
              <a:rPr lang="en-GB" sz="500" dirty="0">
                <a:latin typeface="Times New Roman" panose="02020603050405020304" pitchFamily="18" charset="0"/>
                <a:cs typeface="Times New Roman" panose="02020603050405020304" pitchFamily="18" charset="0"/>
              </a:rPr>
              <a:t>, 22(1), p. 58. </a:t>
            </a:r>
            <a:r>
              <a:rPr lang="en-GB" sz="500" u="sng" dirty="0">
                <a:latin typeface="Times New Roman" panose="02020603050405020304" pitchFamily="18" charset="0"/>
                <a:cs typeface="Times New Roman" panose="02020603050405020304" pitchFamily="18" charset="0"/>
                <a:hlinkClick r:id="rId22"/>
              </a:rPr>
              <a:t>https://pmc.ncbi.nlm.nih.gov/articles/PMC12586821/</a:t>
            </a:r>
            <a:endParaRPr lang="en-GB" sz="500" dirty="0">
              <a:latin typeface="Times New Roman" panose="02020603050405020304" pitchFamily="18" charset="0"/>
              <a:cs typeface="Times New Roman" panose="02020603050405020304" pitchFamily="18" charset="0"/>
            </a:endParaRPr>
          </a:p>
          <a:p>
            <a:pPr algn="just"/>
            <a:r>
              <a:rPr lang="en-GB" sz="500" b="1" dirty="0">
                <a:latin typeface="Times New Roman" panose="02020603050405020304" pitchFamily="18" charset="0"/>
                <a:cs typeface="Times New Roman" panose="02020603050405020304" pitchFamily="18" charset="0"/>
              </a:rPr>
              <a:t> </a:t>
            </a:r>
            <a:endParaRPr lang="en-GB" sz="500" dirty="0">
              <a:latin typeface="Times New Roman" panose="02020603050405020304" pitchFamily="18" charset="0"/>
              <a:cs typeface="Times New Roman" panose="02020603050405020304" pitchFamily="18" charset="0"/>
            </a:endParaRPr>
          </a:p>
          <a:p>
            <a:pPr algn="ctr">
              <a:lnSpc>
                <a:spcPts val="1006"/>
              </a:lnSpc>
              <a:spcBef>
                <a:spcPct val="0"/>
              </a:spcBef>
            </a:pPr>
            <a:endParaRPr lang="en-US" sz="719" dirty="0">
              <a:solidFill>
                <a:srgbClr val="000000"/>
              </a:solidFill>
              <a:latin typeface="Times New Roman"/>
              <a:ea typeface="Times New Roman"/>
              <a:cs typeface="Times New Roman"/>
              <a:sym typeface="Times New Roman"/>
            </a:endParaRPr>
          </a:p>
        </p:txBody>
      </p:sp>
      <p:pic>
        <p:nvPicPr>
          <p:cNvPr id="50" name="Picture 49">
            <a:extLst>
              <a:ext uri="{FF2B5EF4-FFF2-40B4-BE49-F238E27FC236}">
                <a16:creationId xmlns:a16="http://schemas.microsoft.com/office/drawing/2014/main" id="{EE35BA3B-6474-A51F-6E59-3AAE8BE098D7}"/>
              </a:ext>
            </a:extLst>
          </p:cNvPr>
          <p:cNvPicPr>
            <a:picLocks noChangeAspect="1"/>
          </p:cNvPicPr>
          <p:nvPr/>
        </p:nvPicPr>
        <p:blipFill>
          <a:blip r:embed="rId23"/>
          <a:stretch>
            <a:fillRect/>
          </a:stretch>
        </p:blipFill>
        <p:spPr>
          <a:xfrm>
            <a:off x="819723" y="9092750"/>
            <a:ext cx="3614883" cy="1743542"/>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2190</Words>
  <Application>Microsoft Office PowerPoint</Application>
  <PresentationFormat>A3 Paper (297x420 mm)</PresentationFormat>
  <Paragraphs>86</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League Spartan</vt:lpstr>
      <vt:lpstr>Times New Roman Bold</vt:lpstr>
      <vt:lpstr>Times New Roman</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seema saxena</cp:lastModifiedBy>
  <cp:revision>1</cp:revision>
  <dcterms:created xsi:type="dcterms:W3CDTF">2006-08-16T00:00:00Z</dcterms:created>
  <dcterms:modified xsi:type="dcterms:W3CDTF">2026-10-26T13:29:01Z</dcterms:modified>
  <dc:identifier>DAHX4axNg2o</dc:identifier>
</cp:coreProperties>
</file>