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60" r:id="rId3"/>
    <p:sldId id="259" r:id="rId4"/>
    <p:sldId id="263" r:id="rId5"/>
    <p:sldId id="262" r:id="rId6"/>
    <p:sldId id="261" r:id="rId7"/>
    <p:sldId id="266" r:id="rId8"/>
    <p:sldId id="264" r:id="rId9"/>
    <p:sldId id="273" r:id="rId10"/>
    <p:sldId id="267" r:id="rId11"/>
    <p:sldId id="271" r:id="rId12"/>
    <p:sldId id="270" r:id="rId13"/>
    <p:sldId id="272" r:id="rId14"/>
    <p:sldId id="268" r:id="rId15"/>
    <p:sldId id="26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3C364"/>
    <a:srgbClr val="F5D471"/>
    <a:srgbClr val="EDE13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60BA74-1595-20CE-2552-522CDBB710D5}" v="340" dt="2025-06-30T00:54:35.548"/>
    <p1510:client id="{1A8D9E28-5D21-956D-0140-8F457FDBC2A8}" v="1216" dt="2025-06-29T21:26:21.053"/>
    <p1510:client id="{34FF6E43-FAF5-97A5-ACFF-9448575BE738}" v="41" dt="2025-06-30T01:54:17.282"/>
    <p1510:client id="{9F024B9D-8674-D2E2-C07D-7484A002BE05}" v="319" dt="2025-06-29T12:44:29.540"/>
    <p1510:client id="{B26A6DBF-6773-0684-8CB8-8D62BCD2C58C}" v="46" dt="2025-06-29T14:44:57.6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cSldViewPr>
  </p:slide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US" smtClean="0"/>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46CE7D5-CF57-46EF-B807-FDD0502418D4}" type="datetimeFigureOut">
              <a:rPr lang="en-US" smtClean="0"/>
              <a:t>6/29/2025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46CE7D5-CF57-46EF-B807-FDD0502418D4}" type="datetimeFigureOut">
              <a:rPr lang="en-US" smtClean="0"/>
              <a:t>6/29/2025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US" smtClean="0"/>
              <a:t>6/29/2025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6/29/2025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6/29/2025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46CE7D5-CF57-46EF-B807-FDD0502418D4}" type="datetimeFigureOut">
              <a:rPr lang="en-US" smtClean="0"/>
              <a:t>6/29/2025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6/29/2025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9.xml"/></Relationships>
</file>

<file path=ppt/slides/_rels/slide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hyperlink" Target="https://ift.onlinelibrary.wiley.com/doi/full/10.1111/1750-3841.12434#jfds12434-bib-0101" TargetMode="External"/><Relationship Id="rId2" Type="http://schemas.openxmlformats.org/officeDocument/2006/relationships/image" Target="../media/image4.jpeg"/><Relationship Id="rId1" Type="http://schemas.openxmlformats.org/officeDocument/2006/relationships/slideLayout" Target="../slideLayouts/slideLayout9.xml"/><Relationship Id="rId4" Type="http://schemas.openxmlformats.org/officeDocument/2006/relationships/hyperlink" Target="https://ift.onlinelibrary.wiley.com/doi/full/10.1111/1750-3841.12434#jfds12434-bib-0051"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scholar.google.com/scholar_lookup?journal=Food%20Sci%20Technol%20(Campinas)&amp;title=Quality%20pattern%20and%20identity%20of%20commercial%20fruit%20and%20vegetable%20vinegar%20(Acetic%20acid%20fermentation).&amp;author=FPP%20Marques&amp;author=W%20Spinosa&amp;author=KF%20Fernandes&amp;author=CF%20de%20Souza%20Castro&amp;author=M%20Caliari&amp;volume=30&amp;issue=1&amp;publication_year=2010&amp;pages=119-26&amp;doi=10.1590/S0101-20612010000500019&amp;" TargetMode="External"/><Relationship Id="rId3" Type="http://schemas.openxmlformats.org/officeDocument/2006/relationships/hyperlink" Target="https://ift.onlinelibrary.wiley.com/doi/full/10.1111/1750-3841.12434#jfds12434-bib-0068" TargetMode="External"/><Relationship Id="rId7" Type="http://schemas.openxmlformats.org/officeDocument/2006/relationships/hyperlink" Target="https://doi.org/10.1590/S0101-20612010000500019" TargetMode="External"/><Relationship Id="rId2" Type="http://schemas.openxmlformats.org/officeDocument/2006/relationships/image" Target="../media/image5.jpeg"/><Relationship Id="rId1" Type="http://schemas.openxmlformats.org/officeDocument/2006/relationships/slideLayout" Target="../slideLayouts/slideLayout7.xml"/><Relationship Id="rId6" Type="http://schemas.openxmlformats.org/officeDocument/2006/relationships/hyperlink" Target="https://scholar.google.com/scholar_lookup?journal=J%20Food%20Sci&amp;title=Functional%20properties%20of%20vinegar.&amp;author=NH%20Budak&amp;author=E%20Aykin&amp;author=AC%20Seydim&amp;author=AK%20Greene&amp;author=ZB%20Guzel-Seydim&amp;volume=79&amp;issue=5&amp;publication_year=2014&amp;pages=R757-64&amp;pmid=24811350&amp;doi=10.1111/1750-3841.12434&amp;" TargetMode="External"/><Relationship Id="rId5" Type="http://schemas.openxmlformats.org/officeDocument/2006/relationships/hyperlink" Target="https://doi.org/10.1111/1750-3841.12434" TargetMode="External"/><Relationship Id="rId4" Type="http://schemas.openxmlformats.org/officeDocument/2006/relationships/hyperlink" Target="https://ift.onlinelibrary.wiley.com/doi/full/10.1111/1750-3841.12434#jfds12434-bib-0081"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s://www.sciencedirect.com/science/article/pii/S2772912525000995#bib44" TargetMode="External"/><Relationship Id="rId2" Type="http://schemas.openxmlformats.org/officeDocument/2006/relationships/image" Target="../media/image6.jpeg"/><Relationship Id="rId1" Type="http://schemas.openxmlformats.org/officeDocument/2006/relationships/slideLayout" Target="../slideLayouts/slideLayout7.xml"/><Relationship Id="rId6" Type="http://schemas.openxmlformats.org/officeDocument/2006/relationships/hyperlink" Target="https://www.sciencedirect.com/science/article/pii/S2772912525000995#bib74" TargetMode="External"/><Relationship Id="rId5" Type="http://schemas.openxmlformats.org/officeDocument/2006/relationships/hyperlink" Target="https://www.sciencedirect.com/science/article/pii/S2772912525000995#bib63" TargetMode="External"/><Relationship Id="rId4" Type="http://schemas.openxmlformats.org/officeDocument/2006/relationships/hyperlink" Target="https://www.sciencedirect.com/science/article/pii/S2772912525000995#bib61"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12.png"/></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doi.org/10.1590/S0101-20612010000500019" TargetMode="External"/><Relationship Id="rId2" Type="http://schemas.openxmlformats.org/officeDocument/2006/relationships/hyperlink" Target="https://doi.org/10.1111/1750-3841.12434" TargetMode="External"/><Relationship Id="rId1" Type="http://schemas.openxmlformats.org/officeDocument/2006/relationships/slideLayout" Target="../slideLayouts/slideLayout2.xml"/><Relationship Id="rId6" Type="http://schemas.openxmlformats.org/officeDocument/2006/relationships/hyperlink" Target="https://doi.org/10.1016/j.cemconcomp.2008.12.002" TargetMode="External"/><Relationship Id="rId5" Type="http://schemas.openxmlformats.org/officeDocument/2006/relationships/hyperlink" Target="https://link.springer.com/article/10.1007/s40940-021-00155-9" TargetMode="External"/><Relationship Id="rId4" Type="http://schemas.openxmlformats.org/officeDocument/2006/relationships/hyperlink" Target="https://link.springer.com/chapter/10.1007/978-88-470-0866-3_2"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media.neliti.com/media/publications/571687-understanding-marketing-strategy-and-val-52548a0a.pdf" TargetMode="External"/><Relationship Id="rId2" Type="http://schemas.openxmlformats.org/officeDocument/2006/relationships/hyperlink" Target="https://link.springer.com/chapter/10.1007/978-88-470-0866-3_1" TargetMode="External"/><Relationship Id="rId1" Type="http://schemas.openxmlformats.org/officeDocument/2006/relationships/slideLayout" Target="../slideLayouts/slideLayout2.xml"/><Relationship Id="rId4" Type="http://schemas.openxmlformats.org/officeDocument/2006/relationships/hyperlink" Target="https://pmc.ncbi.nlm.nih.gov/articles/PMC178520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E3C364"/>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C20CE451-818C-E63D-258B-234B6C543D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15000"/>
                  </a:schemeClr>
                </a:solidFill>
                <a:prstDash val="solid"/>
                <a:miter lim="800000"/>
              </a14:hiddenLine>
            </a:ext>
          </a:ex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F8D5DD2-27EB-B520-8E50-BD7B7A508242}"/>
              </a:ext>
            </a:extLst>
          </p:cNvPr>
          <p:cNvSpPr>
            <a:spLocks noGrp="1"/>
          </p:cNvSpPr>
          <p:nvPr>
            <p:ph type="title"/>
          </p:nvPr>
        </p:nvSpPr>
        <p:spPr>
          <a:xfrm>
            <a:off x="612648" y="1264862"/>
            <a:ext cx="4591723" cy="951954"/>
          </a:xfrm>
        </p:spPr>
        <p:txBody>
          <a:bodyPr vert="horz" lIns="91440" tIns="45720" rIns="91440" bIns="45720" rtlCol="0" anchor="b">
            <a:normAutofit/>
          </a:bodyPr>
          <a:lstStyle/>
          <a:p>
            <a:r>
              <a:rPr lang="en-US" sz="3600" b="1" dirty="0">
                <a:latin typeface="Trade Gothic Next Cond"/>
              </a:rPr>
              <a:t>BRIEF  </a:t>
            </a:r>
            <a:r>
              <a:rPr lang="en-US" sz="3600" b="1">
                <a:latin typeface="Trade Gothic Next Cond"/>
              </a:rPr>
              <a:t>STORY OF KONIA</a:t>
            </a:r>
            <a:endParaRPr lang="en-US" sz="3600" b="1" kern="1200">
              <a:latin typeface="Trade Gothic Next Cond"/>
            </a:endParaRPr>
          </a:p>
        </p:txBody>
      </p:sp>
      <p:sp>
        <p:nvSpPr>
          <p:cNvPr id="4" name="Text Placeholder 3">
            <a:extLst>
              <a:ext uri="{FF2B5EF4-FFF2-40B4-BE49-F238E27FC236}">
                <a16:creationId xmlns:a16="http://schemas.microsoft.com/office/drawing/2014/main" id="{BEBAFE48-3FF9-BE80-1780-7138453D3724}"/>
              </a:ext>
            </a:extLst>
          </p:cNvPr>
          <p:cNvSpPr>
            <a:spLocks noGrp="1"/>
          </p:cNvSpPr>
          <p:nvPr>
            <p:ph type="body" sz="half" idx="2"/>
          </p:nvPr>
        </p:nvSpPr>
        <p:spPr>
          <a:xfrm>
            <a:off x="612647" y="2212848"/>
            <a:ext cx="4361687" cy="4096512"/>
          </a:xfrm>
        </p:spPr>
        <p:txBody>
          <a:bodyPr vert="horz" lIns="91440" tIns="45720" rIns="91440" bIns="45720" rtlCol="0" anchor="t">
            <a:normAutofit/>
          </a:bodyPr>
          <a:lstStyle/>
          <a:p>
            <a:pPr indent="-228600">
              <a:lnSpc>
                <a:spcPct val="120000"/>
              </a:lnSpc>
              <a:buFont typeface="Arial" panose="020B0604020202020204" pitchFamily="34" charset="0"/>
              <a:buChar char="•"/>
            </a:pPr>
            <a:endParaRPr lang="en-US" sz="2000">
              <a:latin typeface="Arial"/>
              <a:cs typeface="Arial"/>
            </a:endParaRPr>
          </a:p>
          <a:p>
            <a:pPr indent="-228600">
              <a:lnSpc>
                <a:spcPct val="120000"/>
              </a:lnSpc>
              <a:buFont typeface="Arial" panose="020B0604020202020204" pitchFamily="34" charset="0"/>
              <a:buChar char="•"/>
            </a:pPr>
            <a:r>
              <a:rPr lang="en-US" sz="2000">
                <a:latin typeface="Arial"/>
                <a:cs typeface="Arial"/>
              </a:rPr>
              <a:t>Student Name:</a:t>
            </a:r>
            <a:r>
              <a:rPr lang="en-US" sz="2000" b="1">
                <a:latin typeface="Arial"/>
                <a:cs typeface="Arial"/>
              </a:rPr>
              <a:t> Ebru </a:t>
            </a:r>
            <a:r>
              <a:rPr lang="en-US" sz="2000" b="1" err="1">
                <a:latin typeface="Arial"/>
                <a:cs typeface="Arial"/>
              </a:rPr>
              <a:t>Karaoz</a:t>
            </a:r>
            <a:endParaRPr lang="en-US" sz="2000" b="1">
              <a:latin typeface="Arial"/>
              <a:cs typeface="Arial"/>
            </a:endParaRPr>
          </a:p>
          <a:p>
            <a:pPr indent="-228600">
              <a:lnSpc>
                <a:spcPct val="120000"/>
              </a:lnSpc>
              <a:buFont typeface="Arial" panose="020B0604020202020204" pitchFamily="34" charset="0"/>
              <a:buChar char="•"/>
            </a:pPr>
            <a:r>
              <a:rPr lang="en-US" sz="2000">
                <a:latin typeface="Arial"/>
                <a:cs typeface="Arial"/>
              </a:rPr>
              <a:t>Student Number: </a:t>
            </a:r>
            <a:r>
              <a:rPr lang="en-US" sz="2000" b="1">
                <a:latin typeface="Arial"/>
                <a:cs typeface="Arial"/>
              </a:rPr>
              <a:t>2412152</a:t>
            </a:r>
          </a:p>
          <a:p>
            <a:pPr indent="-228600">
              <a:lnSpc>
                <a:spcPct val="120000"/>
              </a:lnSpc>
              <a:buFont typeface="Arial" panose="020B0604020202020204" pitchFamily="34" charset="0"/>
              <a:buChar char="•"/>
            </a:pPr>
            <a:r>
              <a:rPr lang="en-US" sz="2000">
                <a:latin typeface="Arial"/>
                <a:cs typeface="Arial"/>
              </a:rPr>
              <a:t>Module code: </a:t>
            </a:r>
            <a:r>
              <a:rPr lang="en-US" sz="2000" b="1">
                <a:latin typeface="Arial"/>
                <a:cs typeface="Arial"/>
              </a:rPr>
              <a:t>BMSW4011</a:t>
            </a:r>
          </a:p>
          <a:p>
            <a:pPr indent="-228600">
              <a:lnSpc>
                <a:spcPct val="120000"/>
              </a:lnSpc>
              <a:buFont typeface="Arial" panose="020B0604020202020204" pitchFamily="34" charset="0"/>
              <a:buChar char="•"/>
            </a:pPr>
            <a:r>
              <a:rPr lang="en-US" sz="2000">
                <a:latin typeface="Arial"/>
                <a:cs typeface="Arial"/>
              </a:rPr>
              <a:t>Module Name: </a:t>
            </a:r>
            <a:r>
              <a:rPr lang="en-US" sz="2000" b="1">
                <a:latin typeface="Arial"/>
                <a:cs typeface="Arial"/>
              </a:rPr>
              <a:t>Managing Enterprise</a:t>
            </a:r>
            <a:r>
              <a:rPr lang="en-US" sz="2000">
                <a:latin typeface="Arial"/>
                <a:cs typeface="Arial"/>
              </a:rPr>
              <a:t> </a:t>
            </a:r>
          </a:p>
          <a:p>
            <a:pPr indent="-228600">
              <a:lnSpc>
                <a:spcPct val="120000"/>
              </a:lnSpc>
              <a:buFont typeface="Arial" panose="020B0604020202020204" pitchFamily="34" charset="0"/>
              <a:buChar char="•"/>
            </a:pPr>
            <a:endParaRPr lang="en-US" sz="1800"/>
          </a:p>
        </p:txBody>
      </p:sp>
      <p:pic>
        <p:nvPicPr>
          <p:cNvPr id="5" name="Picture Placeholder 4">
            <a:extLst>
              <a:ext uri="{FF2B5EF4-FFF2-40B4-BE49-F238E27FC236}">
                <a16:creationId xmlns:a16="http://schemas.microsoft.com/office/drawing/2014/main" id="{80E83DF5-3FFF-160D-D489-AB01DD578C56}"/>
              </a:ext>
            </a:extLst>
          </p:cNvPr>
          <p:cNvPicPr>
            <a:picLocks noGrp="1" noChangeAspect="1"/>
          </p:cNvPicPr>
          <p:nvPr>
            <p:ph type="pic" idx="1"/>
          </p:nvPr>
        </p:nvPicPr>
        <p:blipFill>
          <a:blip r:embed="rId2"/>
          <a:srcRect l="4648" r="2418"/>
          <a:stretch>
            <a:fillRect/>
          </a:stretch>
        </p:blipFill>
        <p:spPr>
          <a:xfrm>
            <a:off x="5818632" y="-1"/>
            <a:ext cx="6373368" cy="6858001"/>
          </a:xfrm>
          <a:prstGeom prst="rect">
            <a:avLst/>
          </a:prstGeom>
        </p:spPr>
      </p:pic>
    </p:spTree>
    <p:extLst>
      <p:ext uri="{BB962C8B-B14F-4D97-AF65-F5344CB8AC3E}">
        <p14:creationId xmlns:p14="http://schemas.microsoft.com/office/powerpoint/2010/main" val="424369005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E3C364"/>
        </a:solidFill>
        <a:effectLst/>
      </p:bgPr>
    </p:bg>
    <p:spTree>
      <p:nvGrpSpPr>
        <p:cNvPr id="1" name="">
          <a:extLst>
            <a:ext uri="{FF2B5EF4-FFF2-40B4-BE49-F238E27FC236}">
              <a16:creationId xmlns:a16="http://schemas.microsoft.com/office/drawing/2014/main" id="{79DA1909-EACD-2447-F8BF-AF72322D19CC}"/>
            </a:ext>
          </a:extLst>
        </p:cNvPr>
        <p:cNvGrpSpPr/>
        <p:nvPr/>
      </p:nvGrpSpPr>
      <p:grpSpPr>
        <a:xfrm>
          <a:off x="0" y="0"/>
          <a:ext cx="0" cy="0"/>
          <a:chOff x="0" y="0"/>
          <a:chExt cx="0" cy="0"/>
        </a:xfrm>
      </p:grpSpPr>
      <p:sp useBgFill="1">
        <p:nvSpPr>
          <p:cNvPr id="23" name="Rectangle 22">
            <a:extLst>
              <a:ext uri="{FF2B5EF4-FFF2-40B4-BE49-F238E27FC236}">
                <a16:creationId xmlns:a16="http://schemas.microsoft.com/office/drawing/2014/main" id="{5D7F64A8-D625-4F61-A290-B499BB62ACF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75CFEF2F-B87B-4C5F-1A06-83C1122F6D12}"/>
              </a:ext>
            </a:extLst>
          </p:cNvPr>
          <p:cNvSpPr txBox="1"/>
          <p:nvPr/>
        </p:nvSpPr>
        <p:spPr>
          <a:xfrm flipH="1">
            <a:off x="527431" y="822761"/>
            <a:ext cx="11105856" cy="5220065"/>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lnSpcReduction="10000"/>
          </a:bodyPr>
          <a:lstStyle/>
          <a:p>
            <a:pPr indent="-228600">
              <a:lnSpc>
                <a:spcPct val="90000"/>
              </a:lnSpc>
              <a:spcAft>
                <a:spcPts val="600"/>
              </a:spcAft>
              <a:buFont typeface="Arial" panose="020B0604020202020204" pitchFamily="34" charset="0"/>
              <a:buChar char="•"/>
            </a:pPr>
            <a:r>
              <a:rPr lang="en-US" sz="2800" b="1" u="sng" cap="all">
                <a:latin typeface="Arial"/>
                <a:cs typeface="Arial"/>
              </a:rPr>
              <a:t>AI Acknowledgement &amp; AI statements </a:t>
            </a:r>
            <a:endParaRPr lang="en-US" sz="2800">
              <a:latin typeface="Arial"/>
              <a:cs typeface="Arial"/>
            </a:endParaRPr>
          </a:p>
          <a:p>
            <a:endParaRPr lang="en-US" sz="2800" b="1" cap="all">
              <a:latin typeface="Arial"/>
              <a:cs typeface="Arial"/>
            </a:endParaRPr>
          </a:p>
          <a:p>
            <a:r>
              <a:rPr lang="en-US" sz="2800" cap="all">
                <a:latin typeface="Arial"/>
                <a:ea typeface="+mn-lt"/>
                <a:cs typeface="+mn-lt"/>
              </a:rPr>
              <a:t>I confirm that I have not presented any AI generated materials as my own work. </a:t>
            </a:r>
            <a:endParaRPr lang="en-US" sz="2800">
              <a:latin typeface="Arial"/>
              <a:cs typeface="Arial"/>
            </a:endParaRPr>
          </a:p>
          <a:p>
            <a:pPr>
              <a:buFont typeface="Arial" panose="020B0604020202020204" pitchFamily="34" charset="0"/>
              <a:buChar char="•"/>
            </a:pPr>
            <a:endParaRPr lang="en-US" sz="2800" cap="all">
              <a:latin typeface="Arial"/>
              <a:ea typeface="+mn-lt"/>
              <a:cs typeface="+mn-lt"/>
            </a:endParaRPr>
          </a:p>
          <a:p>
            <a:pPr>
              <a:buFont typeface="Arial" panose="020B0604020202020204" pitchFamily="34" charset="0"/>
              <a:buChar char="•"/>
            </a:pPr>
            <a:endParaRPr lang="en-US" sz="2800" cap="all">
              <a:latin typeface="Arial"/>
              <a:ea typeface="+mn-lt"/>
              <a:cs typeface="+mn-lt"/>
            </a:endParaRPr>
          </a:p>
          <a:p>
            <a:r>
              <a:rPr lang="en-US" sz="2800" cap="all">
                <a:latin typeface="Arial"/>
                <a:ea typeface="+mn-lt"/>
                <a:cs typeface="+mn-lt"/>
              </a:rPr>
              <a:t>I confirm that I have copies of my drafts, notes, and other resources I used, which I may be asked to provide in evidence.</a:t>
            </a:r>
            <a:endParaRPr lang="en-US" sz="2800">
              <a:latin typeface="Arial"/>
              <a:cs typeface="Arial"/>
            </a:endParaRPr>
          </a:p>
          <a:p>
            <a:endParaRPr lang="en-US" sz="2800" cap="all">
              <a:latin typeface="Arial"/>
              <a:ea typeface="+mn-lt"/>
              <a:cs typeface="+mn-lt"/>
            </a:endParaRPr>
          </a:p>
          <a:p>
            <a:r>
              <a:rPr lang="en-US" sz="2800" cap="all">
                <a:ea typeface="+mn-lt"/>
                <a:cs typeface="+mn-lt"/>
              </a:rPr>
              <a:t>I confirm that I have not presented any AI generated text as my own work. I confirm that I have copies of my drafts, notes, and other resources.</a:t>
            </a:r>
            <a:endParaRPr lang="en-US"/>
          </a:p>
          <a:p>
            <a:pPr indent="-228600">
              <a:lnSpc>
                <a:spcPct val="90000"/>
              </a:lnSpc>
              <a:spcAft>
                <a:spcPts val="600"/>
              </a:spcAft>
              <a:buFont typeface="Arial" panose="020B0604020202020204" pitchFamily="34" charset="0"/>
              <a:buChar char="•"/>
            </a:pPr>
            <a:endParaRPr lang="en-US" sz="2800">
              <a:latin typeface="Arial"/>
              <a:cs typeface="Arial"/>
            </a:endParaRPr>
          </a:p>
        </p:txBody>
      </p:sp>
      <p:pic>
        <p:nvPicPr>
          <p:cNvPr id="20" name="Graphic 19" descr="Robot">
            <a:extLst>
              <a:ext uri="{FF2B5EF4-FFF2-40B4-BE49-F238E27FC236}">
                <a16:creationId xmlns:a16="http://schemas.microsoft.com/office/drawing/2014/main" id="{5EE21F68-B931-43CA-994D-E064CA5E053C}"/>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mt="15000"/>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641431" y="816337"/>
            <a:ext cx="5225327" cy="5225327"/>
          </a:xfrm>
          <a:prstGeom prst="rect">
            <a:avLst/>
          </a:prstGeom>
        </p:spPr>
      </p:pic>
    </p:spTree>
    <p:extLst>
      <p:ext uri="{BB962C8B-B14F-4D97-AF65-F5344CB8AC3E}">
        <p14:creationId xmlns:p14="http://schemas.microsoft.com/office/powerpoint/2010/main" val="7882565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DEE2AD96-B495-4E06-9291-B71706F728C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53CF6D67-C5A8-4ADD-9E8E-1E38CA1D31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638515" y="639280"/>
            <a:ext cx="6858000" cy="5579440"/>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86909FA0-B515-4681-B7A8-FA281D133B9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393206" y="395206"/>
            <a:ext cx="6346209" cy="5576080"/>
          </a:xfrm>
          <a:prstGeom prst="rect">
            <a:avLst/>
          </a:prstGeom>
          <a:gradFill>
            <a:gsLst>
              <a:gs pos="0">
                <a:srgbClr val="000000">
                  <a:alpha val="0"/>
                </a:srgbClr>
              </a:gs>
              <a:gs pos="99000">
                <a:schemeClr val="accent1">
                  <a:alpha val="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21C9FE86-FCC3-4A31-AA1C-C882262B7F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528907" y="2818967"/>
            <a:ext cx="2501979" cy="5576080"/>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7D96243B-ECED-4B71-8E06-AE9A285EAD2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25002" y="852793"/>
            <a:ext cx="6858001" cy="5152412"/>
          </a:xfrm>
          <a:prstGeom prst="rect">
            <a:avLst/>
          </a:prstGeom>
          <a:gradFill>
            <a:gsLst>
              <a:gs pos="0">
                <a:srgbClr val="000000">
                  <a:alpha val="0"/>
                </a:srgbClr>
              </a:gs>
              <a:gs pos="99000">
                <a:schemeClr val="accent1">
                  <a:alpha val="11000"/>
                </a:scheme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A09989E4-EFDC-4A90-A633-E0525FB413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818753" y="1128497"/>
            <a:ext cx="4318303" cy="4318303"/>
          </a:xfrm>
          <a:prstGeom prst="ellipse">
            <a:avLst/>
          </a:prstGeom>
          <a:gradFill>
            <a:gsLst>
              <a:gs pos="39000">
                <a:schemeClr val="accent1">
                  <a:alpha val="0"/>
                </a:schemeClr>
              </a:gs>
              <a:gs pos="100000">
                <a:schemeClr val="accent1">
                  <a:lumMod val="60000"/>
                  <a:lumOff val="40000"/>
                  <a:alpha val="15000"/>
                </a:scheme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itle 3">
            <a:extLst>
              <a:ext uri="{FF2B5EF4-FFF2-40B4-BE49-F238E27FC236}">
                <a16:creationId xmlns:a16="http://schemas.microsoft.com/office/drawing/2014/main" id="{6941F90C-3FCB-D7A6-6A11-C0DF3C4215CC}"/>
              </a:ext>
            </a:extLst>
          </p:cNvPr>
          <p:cNvSpPr>
            <a:spLocks noGrp="1"/>
          </p:cNvSpPr>
          <p:nvPr>
            <p:ph type="title"/>
          </p:nvPr>
        </p:nvSpPr>
        <p:spPr>
          <a:xfrm>
            <a:off x="21265" y="-2617"/>
            <a:ext cx="5495306" cy="6679912"/>
          </a:xfrm>
        </p:spPr>
        <p:txBody>
          <a:bodyPr vert="horz" lIns="91440" tIns="45720" rIns="91440" bIns="45720" rtlCol="0" anchor="b">
            <a:normAutofit fontScale="90000"/>
          </a:bodyPr>
          <a:lstStyle/>
          <a:p>
            <a:pPr algn="r"/>
            <a:r>
              <a:rPr lang="en-US" sz="2400" b="1">
                <a:solidFill>
                  <a:schemeClr val="bg1"/>
                </a:solidFill>
                <a:latin typeface="Trade Gothic Next Cond"/>
                <a:ea typeface="Open Sans"/>
                <a:cs typeface="Open Sans"/>
              </a:rPr>
              <a:t>The earliest known use of vinegar dates to more than 10000 y ago (Tan </a:t>
            </a:r>
            <a:r>
              <a:rPr lang="en-US" sz="2400" b="1">
                <a:solidFill>
                  <a:schemeClr val="bg1"/>
                </a:solidFill>
                <a:latin typeface="Trade Gothic Next Cond"/>
                <a:ea typeface="Open Sans"/>
                <a:cs typeface="Open Sans"/>
                <a:hlinkClick r:id="rId3">
                  <a:extLst>
                    <a:ext uri="{A12FA001-AC4F-418D-AE19-62706E023703}">
                      <ahyp:hlinkClr xmlns:ahyp="http://schemas.microsoft.com/office/drawing/2018/hyperlinkcolor" val="tx"/>
                    </a:ext>
                  </a:extLst>
                </a:hlinkClick>
              </a:rPr>
              <a:t>2005</a:t>
            </a:r>
            <a:r>
              <a:rPr lang="en-US" sz="2400" b="1">
                <a:solidFill>
                  <a:schemeClr val="bg1"/>
                </a:solidFill>
                <a:latin typeface="Trade Gothic Next Cond"/>
                <a:ea typeface="Open Sans"/>
                <a:cs typeface="Open Sans"/>
              </a:rPr>
              <a:t>; Johnston and Gaas </a:t>
            </a:r>
            <a:r>
              <a:rPr lang="en-US" sz="2400" b="1">
                <a:solidFill>
                  <a:schemeClr val="bg1"/>
                </a:solidFill>
                <a:latin typeface="Trade Gothic Next Cond"/>
                <a:ea typeface="Open Sans"/>
                <a:cs typeface="Open Sans"/>
                <a:hlinkClick r:id="rId4">
                  <a:extLst>
                    <a:ext uri="{A12FA001-AC4F-418D-AE19-62706E023703}">
                      <ahyp:hlinkClr xmlns:ahyp="http://schemas.microsoft.com/office/drawing/2018/hyperlinkcolor" val="tx"/>
                    </a:ext>
                  </a:extLst>
                </a:hlinkClick>
              </a:rPr>
              <a:t>2006</a:t>
            </a:r>
            <a:r>
              <a:rPr lang="en-US" sz="2400" b="1">
                <a:solidFill>
                  <a:schemeClr val="bg1"/>
                </a:solidFill>
                <a:latin typeface="Trade Gothic Next Cond"/>
                <a:ea typeface="Open Sans"/>
                <a:cs typeface="Open Sans"/>
              </a:rPr>
              <a:t>). Flavored vinegar has been produced and sold as a commercial product for approximately 5000 y. </a:t>
            </a:r>
            <a:br>
              <a:rPr lang="en-US" sz="2400" b="1">
                <a:latin typeface="Trade Gothic Next Cond"/>
                <a:ea typeface="Open Sans"/>
                <a:cs typeface="Open Sans"/>
              </a:rPr>
            </a:br>
            <a:r>
              <a:rPr lang="en-US" sz="2400" b="1">
                <a:solidFill>
                  <a:schemeClr val="bg1"/>
                </a:solidFill>
                <a:latin typeface="Trade Gothic Next Cond"/>
                <a:ea typeface="Open Sans"/>
                <a:cs typeface="Open Sans"/>
              </a:rPr>
              <a:t>The Babylonians produced and sold vinegars flavored with fruit, honey, and malt until the 6th century. </a:t>
            </a:r>
            <a:r>
              <a:rPr lang="en-US" sz="2400" b="1">
                <a:solidFill>
                  <a:schemeClr val="bg1"/>
                </a:solidFill>
                <a:latin typeface="Trade Gothic Next Cond"/>
                <a:ea typeface="+mj-lt"/>
                <a:cs typeface="+mj-lt"/>
              </a:rPr>
              <a:t>Vinegar was known by ancient civilizations and used in folk medicine in wound treatment, as well as a hand-washing agent, to prevent infection.</a:t>
            </a:r>
            <a:br>
              <a:rPr lang="en-US" sz="2400" b="1">
                <a:latin typeface="Trade Gothic Next Cond"/>
                <a:ea typeface="+mj-lt"/>
                <a:cs typeface="+mj-lt"/>
              </a:rPr>
            </a:br>
            <a:r>
              <a:rPr lang="en-US" sz="2400">
                <a:solidFill>
                  <a:schemeClr val="bg1"/>
                </a:solidFill>
                <a:latin typeface="Trade Gothic Next Cond"/>
                <a:ea typeface="+mj-lt"/>
                <a:cs typeface="+mj-lt"/>
              </a:rPr>
              <a:t> </a:t>
            </a:r>
            <a:br>
              <a:rPr lang="en-US" sz="2400">
                <a:solidFill>
                  <a:schemeClr val="bg1"/>
                </a:solidFill>
                <a:latin typeface="Trade Gothic Next Cond"/>
                <a:ea typeface="+mj-lt"/>
                <a:cs typeface="+mj-lt"/>
              </a:rPr>
            </a:br>
            <a:br>
              <a:rPr lang="en-US" sz="2400">
                <a:latin typeface="Trade Gothic Next Cond"/>
                <a:ea typeface="+mj-lt"/>
                <a:cs typeface="+mj-lt"/>
              </a:rPr>
            </a:br>
            <a:r>
              <a:rPr lang="en-US" sz="2400" b="1">
                <a:solidFill>
                  <a:schemeClr val="bg1"/>
                </a:solidFill>
                <a:latin typeface="Trade Gothic Next Cond"/>
                <a:ea typeface="+mj-lt"/>
                <a:cs typeface="+mj-lt"/>
              </a:rPr>
              <a:t> Traditional vinegar typically results from a long fermentation (up to a month) and uses natural vinegar as the starter culture.(Functional Properties of Vinegar Journal of Food Science).</a:t>
            </a:r>
            <a:br>
              <a:rPr lang="en-US" sz="2400">
                <a:solidFill>
                  <a:schemeClr val="bg1"/>
                </a:solidFill>
                <a:latin typeface="Trade Gothic Next Cond"/>
                <a:ea typeface="+mj-lt"/>
                <a:cs typeface="+mj-lt"/>
              </a:rPr>
            </a:br>
            <a:br>
              <a:rPr lang="en-US" sz="2400">
                <a:solidFill>
                  <a:schemeClr val="bg1"/>
                </a:solidFill>
                <a:latin typeface="Trade Gothic Next Cond"/>
                <a:ea typeface="+mj-lt"/>
                <a:cs typeface="+mj-lt"/>
              </a:rPr>
            </a:br>
            <a:br>
              <a:rPr lang="en-US" sz="2400">
                <a:latin typeface="Trade Gothic Next Cond"/>
                <a:ea typeface="+mj-lt"/>
                <a:cs typeface="+mj-lt"/>
              </a:rPr>
            </a:br>
            <a:br>
              <a:rPr lang="en-US" sz="2400">
                <a:latin typeface="Trade Gothic Next Cond"/>
                <a:ea typeface="+mj-lt"/>
                <a:cs typeface="+mj-lt"/>
              </a:rPr>
            </a:br>
            <a:endParaRPr lang="en-US" sz="2400">
              <a:solidFill>
                <a:schemeClr val="bg1"/>
              </a:solidFill>
              <a:latin typeface="Aptos Display"/>
              <a:ea typeface="Cambria"/>
            </a:endParaRPr>
          </a:p>
        </p:txBody>
      </p:sp>
      <p:sp>
        <p:nvSpPr>
          <p:cNvPr id="6" name="Text Placeholder 5">
            <a:extLst>
              <a:ext uri="{FF2B5EF4-FFF2-40B4-BE49-F238E27FC236}">
                <a16:creationId xmlns:a16="http://schemas.microsoft.com/office/drawing/2014/main" id="{8810D33B-6BB2-6C0E-41DD-9EEC9A81B36F}"/>
              </a:ext>
            </a:extLst>
          </p:cNvPr>
          <p:cNvSpPr>
            <a:spLocks noGrp="1"/>
          </p:cNvSpPr>
          <p:nvPr>
            <p:ph type="body" sz="half" idx="2"/>
          </p:nvPr>
        </p:nvSpPr>
        <p:spPr>
          <a:xfrm>
            <a:off x="5568631" y="2499"/>
            <a:ext cx="6602105" cy="7587631"/>
          </a:xfrm>
        </p:spPr>
        <p:txBody>
          <a:bodyPr vert="horz" lIns="91440" tIns="45720" rIns="91440" bIns="45720" rtlCol="0" anchor="ctr">
            <a:normAutofit/>
          </a:bodyPr>
          <a:lstStyle/>
          <a:p>
            <a:r>
              <a:rPr lang="en-US" sz="2800" b="1">
                <a:solidFill>
                  <a:schemeClr val="bg1"/>
                </a:solidFill>
                <a:latin typeface="Trade Gothic Next Cond"/>
              </a:rPr>
              <a:t>T</a:t>
            </a:r>
            <a:r>
              <a:rPr lang="en-US" sz="3200" b="1">
                <a:solidFill>
                  <a:schemeClr val="bg1"/>
                </a:solidFill>
                <a:latin typeface="Trade Gothic Next Cond"/>
              </a:rPr>
              <a:t>he business idea is to create a unique flavored vinegar made from a combination of flowers and fruit with traditional natural fermentation. We combine the richness of nature with innovation and add value to our ecosystem. Our products contain no chemical additives, preservatives, or artificial colorants. We’ve made a conscious choice to use glass in our products. Unlike single-use materials, glass is recyclable, reusable, and endlessly renewable. Our naturally fermented vinegar has no expiration date.</a:t>
            </a:r>
            <a:endParaRPr lang="en-US" sz="3200">
              <a:solidFill>
                <a:schemeClr val="bg1"/>
              </a:solidFill>
              <a:latin typeface="Aptos" panose="020B0004020202020204"/>
            </a:endParaRPr>
          </a:p>
          <a:p>
            <a:endParaRPr lang="en-US" sz="2400" b="1">
              <a:solidFill>
                <a:schemeClr val="bg1"/>
              </a:solidFill>
              <a:latin typeface="Trade Gothic Next Cond"/>
            </a:endParaRPr>
          </a:p>
          <a:p>
            <a:endParaRPr lang="en-US" sz="2000" b="1">
              <a:solidFill>
                <a:schemeClr val="bg1"/>
              </a:solidFill>
              <a:latin typeface="Trade Gothic Next Cond"/>
            </a:endParaRPr>
          </a:p>
        </p:txBody>
      </p:sp>
    </p:spTree>
    <p:extLst>
      <p:ext uri="{BB962C8B-B14F-4D97-AF65-F5344CB8AC3E}">
        <p14:creationId xmlns:p14="http://schemas.microsoft.com/office/powerpoint/2010/main" val="26365198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182BFC-42FF-24C6-C8C2-001C4F3C7FDF}"/>
              </a:ext>
            </a:extLst>
          </p:cNvPr>
          <p:cNvSpPr txBox="1"/>
          <p:nvPr/>
        </p:nvSpPr>
        <p:spPr>
          <a:xfrm>
            <a:off x="8628" y="-5750"/>
            <a:ext cx="12174744" cy="73250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b="1">
                <a:solidFill>
                  <a:schemeClr val="bg1"/>
                </a:solidFill>
                <a:latin typeface="Trade Gothic Next Cond"/>
                <a:ea typeface="Cambria"/>
              </a:rPr>
              <a:t>Vinegar was known by ancient civilizations and used in folk medicine in wound treatment, as well as a hand-washing agent, to prevent infection. </a:t>
            </a:r>
            <a:r>
              <a:rPr lang="en-US" sz="2800" b="1">
                <a:solidFill>
                  <a:schemeClr val="bg1"/>
                </a:solidFill>
                <a:latin typeface="Trade Gothic Next Cond"/>
                <a:ea typeface="+mn-lt"/>
                <a:cs typeface="+mn-lt"/>
              </a:rPr>
              <a:t>A variety of natural vinegar products are found in civilizations around the world.</a:t>
            </a:r>
            <a:r>
              <a:rPr lang="en-US" sz="2800" b="1">
                <a:solidFill>
                  <a:schemeClr val="bg1"/>
                </a:solidFill>
                <a:latin typeface="Trade Gothic Next Cond"/>
                <a:ea typeface="Cambria"/>
              </a:rPr>
              <a:t> Vinegar has also become recognized for its functional properties, such as antibacterial activity, blood pressure reduction, antioxidant activity, reduction in the effects of diabetes and prevention of cardiovascular disease </a:t>
            </a:r>
            <a:r>
              <a:rPr lang="en-US" sz="2800">
                <a:solidFill>
                  <a:schemeClr val="bg1"/>
                </a:solidFill>
                <a:latin typeface="Trade Gothic Next Cond"/>
                <a:ea typeface="Cambria"/>
              </a:rPr>
              <a:t>.</a:t>
            </a:r>
            <a:r>
              <a:rPr lang="en-US" sz="2400" b="1">
                <a:solidFill>
                  <a:schemeClr val="bg1"/>
                </a:solidFill>
                <a:latin typeface="Trade Gothic Next Cond"/>
                <a:ea typeface="Open Sans"/>
                <a:cs typeface="Open Sans"/>
              </a:rPr>
              <a:t>With documentation of the health benefits of vinegar, a concurrent increase in demand for fruit vinegar production has occurred (Mazza and </a:t>
            </a:r>
            <a:r>
              <a:rPr lang="en-US" sz="2400" b="1" err="1">
                <a:solidFill>
                  <a:schemeClr val="bg1"/>
                </a:solidFill>
                <a:latin typeface="Trade Gothic Next Cond"/>
                <a:ea typeface="Open Sans"/>
                <a:cs typeface="Open Sans"/>
              </a:rPr>
              <a:t>Murooka</a:t>
            </a:r>
            <a:r>
              <a:rPr lang="en-US" sz="2400" b="1">
                <a:solidFill>
                  <a:schemeClr val="bg1"/>
                </a:solidFill>
                <a:latin typeface="Trade Gothic Next Cond"/>
                <a:ea typeface="Open Sans"/>
                <a:cs typeface="Open Sans"/>
              </a:rPr>
              <a:t> </a:t>
            </a:r>
            <a:r>
              <a:rPr lang="en-US" sz="2400" b="1">
                <a:solidFill>
                  <a:schemeClr val="bg1"/>
                </a:solidFill>
                <a:latin typeface="Trade Gothic Next Cond"/>
                <a:ea typeface="Open Sans"/>
                <a:cs typeface="Open Sans"/>
                <a:hlinkClick r:id="rId3">
                  <a:extLst>
                    <a:ext uri="{A12FA001-AC4F-418D-AE19-62706E023703}">
                      <ahyp:hlinkClr xmlns:ahyp="http://schemas.microsoft.com/office/drawing/2018/hyperlinkcolor" val="tx"/>
                    </a:ext>
                  </a:extLst>
                </a:hlinkClick>
              </a:rPr>
              <a:t>2009</a:t>
            </a:r>
            <a:r>
              <a:rPr lang="en-US" sz="2400" b="1">
                <a:solidFill>
                  <a:schemeClr val="bg1"/>
                </a:solidFill>
                <a:latin typeface="Trade Gothic Next Cond"/>
                <a:ea typeface="Open Sans"/>
                <a:cs typeface="Open Sans"/>
              </a:rPr>
              <a:t>; Ou and Chang </a:t>
            </a:r>
            <a:r>
              <a:rPr lang="en-US" sz="2400" b="1">
                <a:solidFill>
                  <a:schemeClr val="bg1"/>
                </a:solidFill>
                <a:latin typeface="Trade Gothic Next Cond"/>
                <a:ea typeface="Open Sans"/>
                <a:cs typeface="Open Sans"/>
                <a:hlinkClick r:id="rId4">
                  <a:extLst>
                    <a:ext uri="{A12FA001-AC4F-418D-AE19-62706E023703}">
                      <ahyp:hlinkClr xmlns:ahyp="http://schemas.microsoft.com/office/drawing/2018/hyperlinkcolor" val="tx"/>
                    </a:ext>
                  </a:extLst>
                </a:hlinkClick>
              </a:rPr>
              <a:t>2009</a:t>
            </a:r>
            <a:r>
              <a:rPr lang="en-US" sz="2400" b="1">
                <a:solidFill>
                  <a:schemeClr val="bg1"/>
                </a:solidFill>
                <a:latin typeface="Trade Gothic Next Cond"/>
                <a:ea typeface="Open Sans"/>
                <a:cs typeface="Open Sans"/>
              </a:rPr>
              <a:t>).</a:t>
            </a:r>
            <a:endParaRPr lang="en-US" sz="2400" b="1">
              <a:solidFill>
                <a:schemeClr val="bg1"/>
              </a:solidFill>
              <a:latin typeface="Trade Gothic Next Cond"/>
              <a:ea typeface="Cambria"/>
            </a:endParaRPr>
          </a:p>
          <a:p>
            <a:endParaRPr lang="en-US" sz="2400" b="1">
              <a:solidFill>
                <a:schemeClr val="bg1"/>
              </a:solidFill>
              <a:latin typeface="Trade Gothic Next Cond"/>
              <a:ea typeface="Cambria"/>
            </a:endParaRPr>
          </a:p>
          <a:p>
            <a:endParaRPr lang="en-US" sz="2000" b="1">
              <a:solidFill>
                <a:schemeClr val="bg1"/>
              </a:solidFill>
              <a:latin typeface="Trade Gothic Next Cond"/>
              <a:ea typeface="Cambria"/>
            </a:endParaRPr>
          </a:p>
          <a:p>
            <a:endParaRPr lang="en-US" sz="2000" b="1">
              <a:solidFill>
                <a:schemeClr val="bg1"/>
              </a:solidFill>
              <a:latin typeface="Trade Gothic Next Cond"/>
              <a:ea typeface="Cambria"/>
            </a:endParaRPr>
          </a:p>
          <a:p>
            <a:r>
              <a:rPr lang="en-US" sz="2000" b="1">
                <a:solidFill>
                  <a:schemeClr val="bg1"/>
                </a:solidFill>
                <a:latin typeface="Trade Gothic Next Cond"/>
                <a:ea typeface="Cambria"/>
              </a:rPr>
              <a:t>Budak NH, Aykin E, </a:t>
            </a:r>
            <a:r>
              <a:rPr lang="en-US" sz="2000" b="1" err="1">
                <a:solidFill>
                  <a:schemeClr val="bg1"/>
                </a:solidFill>
                <a:latin typeface="Trade Gothic Next Cond"/>
                <a:ea typeface="Cambria"/>
              </a:rPr>
              <a:t>Seydim</a:t>
            </a:r>
            <a:r>
              <a:rPr lang="en-US" sz="2000" b="1">
                <a:solidFill>
                  <a:schemeClr val="bg1"/>
                </a:solidFill>
                <a:latin typeface="Trade Gothic Next Cond"/>
                <a:ea typeface="Cambria"/>
              </a:rPr>
              <a:t> AC, Greene AK, Guzel-</a:t>
            </a:r>
            <a:r>
              <a:rPr lang="en-US" sz="2000" b="1" err="1">
                <a:solidFill>
                  <a:schemeClr val="bg1"/>
                </a:solidFill>
                <a:latin typeface="Trade Gothic Next Cond"/>
                <a:ea typeface="Cambria"/>
              </a:rPr>
              <a:t>Seydim</a:t>
            </a:r>
            <a:r>
              <a:rPr lang="en-US" sz="2000" b="1">
                <a:solidFill>
                  <a:schemeClr val="bg1"/>
                </a:solidFill>
                <a:latin typeface="Trade Gothic Next Cond"/>
                <a:ea typeface="Cambria"/>
              </a:rPr>
              <a:t> ZB. "</a:t>
            </a:r>
            <a:r>
              <a:rPr lang="en-US" sz="2000" b="1" i="1">
                <a:solidFill>
                  <a:schemeClr val="bg1"/>
                </a:solidFill>
                <a:latin typeface="Trade Gothic Next Cond"/>
                <a:ea typeface="Cambria"/>
              </a:rPr>
              <a:t>Functional properties of vinegar".</a:t>
            </a:r>
            <a:endParaRPr lang="en-US" sz="2000" b="1">
              <a:solidFill>
                <a:schemeClr val="bg1"/>
              </a:solidFill>
              <a:latin typeface="Trade Gothic Next Cond"/>
              <a:ea typeface="Cambria"/>
            </a:endParaRPr>
          </a:p>
          <a:p>
            <a:r>
              <a:rPr lang="en-US" sz="2000" b="1">
                <a:solidFill>
                  <a:schemeClr val="bg1"/>
                </a:solidFill>
                <a:latin typeface="Trade Gothic Next Cond"/>
                <a:ea typeface="Open Sans"/>
                <a:cs typeface="Open Sans"/>
                <a:hlinkClick r:id="rId5">
                  <a:extLst>
                    <a:ext uri="{A12FA001-AC4F-418D-AE19-62706E023703}">
                      <ahyp:hlinkClr xmlns:ahyp="http://schemas.microsoft.com/office/drawing/2018/hyperlinkcolor" val="tx"/>
                    </a:ext>
                  </a:extLst>
                </a:hlinkClick>
              </a:rPr>
              <a:t>https://doi.org/10.1111/1750-3841.12434</a:t>
            </a:r>
            <a:r>
              <a:rPr lang="en-US" sz="2000" b="1">
                <a:solidFill>
                  <a:schemeClr val="bg1"/>
                </a:solidFill>
                <a:latin typeface="Trade Gothic Next Cond"/>
                <a:ea typeface="Cambria"/>
              </a:rPr>
              <a:t> [</a:t>
            </a:r>
            <a:r>
              <a:rPr lang="en-US" sz="2000" b="1" u="sng">
                <a:solidFill>
                  <a:schemeClr val="bg1"/>
                </a:solidFill>
                <a:latin typeface="Trade Gothic Next Cond"/>
                <a:ea typeface="Cambria"/>
                <a:hlinkClick r:id="rId6">
                  <a:extLst>
                    <a:ext uri="{A12FA001-AC4F-418D-AE19-62706E023703}">
                      <ahyp:hlinkClr xmlns:ahyp="http://schemas.microsoft.com/office/drawing/2018/hyperlinkcolor" val="tx"/>
                    </a:ext>
                  </a:extLst>
                </a:hlinkClick>
              </a:rPr>
              <a:t>Google Scholar</a:t>
            </a:r>
            <a:r>
              <a:rPr lang="en-US" sz="2000" b="1">
                <a:solidFill>
                  <a:schemeClr val="bg1"/>
                </a:solidFill>
                <a:latin typeface="Trade Gothic Next Cond"/>
                <a:ea typeface="Cambria"/>
              </a:rPr>
              <a:t>]</a:t>
            </a:r>
            <a:endParaRPr lang="en-US" sz="2000" b="1">
              <a:solidFill>
                <a:schemeClr val="bg1"/>
              </a:solidFill>
              <a:latin typeface="Trade Gothic Next Cond"/>
            </a:endParaRPr>
          </a:p>
          <a:p>
            <a:endParaRPr lang="en-US" sz="2000" b="1">
              <a:solidFill>
                <a:schemeClr val="bg1"/>
              </a:solidFill>
              <a:latin typeface="Trade Gothic Next Cond"/>
              <a:ea typeface="Cambria"/>
            </a:endParaRPr>
          </a:p>
          <a:p>
            <a:r>
              <a:rPr lang="en-US" sz="2000" b="1">
                <a:solidFill>
                  <a:schemeClr val="bg1"/>
                </a:solidFill>
                <a:latin typeface="Trade Gothic Next Cond"/>
                <a:ea typeface="Cambria"/>
              </a:rPr>
              <a:t>Marques FPP, Spinosa W, Fernandes KF, de Souza Castro CF, Caliari M."</a:t>
            </a:r>
            <a:r>
              <a:rPr lang="en-US" sz="2000" b="1" i="1">
                <a:solidFill>
                  <a:schemeClr val="bg1"/>
                </a:solidFill>
                <a:latin typeface="Trade Gothic Next Cond"/>
                <a:ea typeface="Cambria"/>
              </a:rPr>
              <a:t> Quality pattern and identity of commercial fruit and vegetable vinegar (Acetic acid fermentation)</a:t>
            </a:r>
            <a:r>
              <a:rPr lang="en-US" sz="2000" b="1">
                <a:solidFill>
                  <a:schemeClr val="bg1"/>
                </a:solidFill>
                <a:latin typeface="Trade Gothic Next Cond"/>
                <a:ea typeface="Cambria"/>
              </a:rPr>
              <a:t>". </a:t>
            </a:r>
          </a:p>
          <a:p>
            <a:r>
              <a:rPr lang="en-US" sz="2000" b="1">
                <a:solidFill>
                  <a:schemeClr val="bg1"/>
                </a:solidFill>
                <a:latin typeface="Trade Gothic Next Cond"/>
                <a:ea typeface="Cambria"/>
                <a:hlinkClick r:id="rId7">
                  <a:extLst>
                    <a:ext uri="{A12FA001-AC4F-418D-AE19-62706E023703}">
                      <ahyp:hlinkClr xmlns:ahyp="http://schemas.microsoft.com/office/drawing/2018/hyperlinkcolor" val="tx"/>
                    </a:ext>
                  </a:extLst>
                </a:hlinkClick>
              </a:rPr>
              <a:t>https://doi.org/10.1590/S0101-20612010000500019</a:t>
            </a:r>
            <a:r>
              <a:rPr lang="en-US" sz="2000" b="1">
                <a:solidFill>
                  <a:schemeClr val="bg1"/>
                </a:solidFill>
                <a:latin typeface="Trade Gothic Next Cond"/>
                <a:ea typeface="Cambria"/>
              </a:rPr>
              <a:t>  [</a:t>
            </a:r>
            <a:r>
              <a:rPr lang="en-US" sz="2000" b="1">
                <a:solidFill>
                  <a:schemeClr val="bg1"/>
                </a:solidFill>
                <a:latin typeface="Trade Gothic Next Cond"/>
                <a:ea typeface="Cambria"/>
                <a:hlinkClick r:id="rId8">
                  <a:extLst>
                    <a:ext uri="{A12FA001-AC4F-418D-AE19-62706E023703}">
                      <ahyp:hlinkClr xmlns:ahyp="http://schemas.microsoft.com/office/drawing/2018/hyperlinkcolor" val="tx"/>
                    </a:ext>
                  </a:extLst>
                </a:hlinkClick>
              </a:rPr>
              <a:t>Google Scholar</a:t>
            </a:r>
            <a:r>
              <a:rPr lang="en-US" sz="2000" b="1">
                <a:solidFill>
                  <a:schemeClr val="bg1"/>
                </a:solidFill>
                <a:latin typeface="Trade Gothic Next Cond"/>
                <a:ea typeface="Cambria"/>
              </a:rPr>
              <a:t>]</a:t>
            </a:r>
            <a:endParaRPr lang="en-US" sz="2000" b="1">
              <a:solidFill>
                <a:schemeClr val="bg1"/>
              </a:solidFill>
            </a:endParaRPr>
          </a:p>
          <a:p>
            <a:endParaRPr lang="en-US" sz="2000" b="1">
              <a:solidFill>
                <a:schemeClr val="bg1"/>
              </a:solidFill>
              <a:latin typeface="Trade Gothic Next Cond"/>
              <a:ea typeface="Cambria"/>
              <a:cs typeface="Open Sans"/>
            </a:endParaRPr>
          </a:p>
          <a:p>
            <a:r>
              <a:rPr lang="en-US" sz="2000">
                <a:solidFill>
                  <a:schemeClr val="bg1"/>
                </a:solidFill>
                <a:latin typeface="Arial"/>
                <a:ea typeface="Open Sans"/>
                <a:cs typeface="Open Sans"/>
              </a:rPr>
              <a:t>Mazza S, </a:t>
            </a:r>
            <a:r>
              <a:rPr lang="en-US" sz="2000" err="1">
                <a:solidFill>
                  <a:schemeClr val="bg1"/>
                </a:solidFill>
                <a:latin typeface="Arial"/>
                <a:ea typeface="Open Sans"/>
                <a:cs typeface="Open Sans"/>
              </a:rPr>
              <a:t>Murooka</a:t>
            </a:r>
            <a:r>
              <a:rPr lang="en-US" sz="2000">
                <a:solidFill>
                  <a:schemeClr val="bg1"/>
                </a:solidFill>
                <a:latin typeface="Arial"/>
                <a:ea typeface="Open Sans"/>
                <a:cs typeface="Open Sans"/>
              </a:rPr>
              <a:t> Y. 2009. "Vinegar through the age. In: L </a:t>
            </a:r>
            <a:r>
              <a:rPr lang="en-US" sz="2000" err="1">
                <a:solidFill>
                  <a:schemeClr val="bg1"/>
                </a:solidFill>
                <a:latin typeface="Arial"/>
                <a:ea typeface="Open Sans"/>
                <a:cs typeface="Open Sans"/>
              </a:rPr>
              <a:t>Solieri</a:t>
            </a:r>
            <a:r>
              <a:rPr lang="en-US" sz="2000">
                <a:solidFill>
                  <a:schemeClr val="bg1"/>
                </a:solidFill>
                <a:latin typeface="Arial"/>
                <a:ea typeface="Open Sans"/>
                <a:cs typeface="Open Sans"/>
              </a:rPr>
              <a:t>, P Giudici, editors. </a:t>
            </a:r>
            <a:r>
              <a:rPr lang="en-US" sz="2000" i="1">
                <a:solidFill>
                  <a:schemeClr val="bg1"/>
                </a:solidFill>
                <a:latin typeface="Arial"/>
                <a:ea typeface="Open Sans"/>
                <a:cs typeface="Open Sans"/>
              </a:rPr>
              <a:t>Vinegars of the world</a:t>
            </a:r>
            <a:r>
              <a:rPr lang="en-US" sz="2000">
                <a:solidFill>
                  <a:schemeClr val="bg1"/>
                </a:solidFill>
                <a:latin typeface="Arial"/>
                <a:ea typeface="Open Sans"/>
                <a:cs typeface="Open Sans"/>
              </a:rPr>
              <a:t>. Milán: Springer-Verlag. p 17−39.</a:t>
            </a:r>
            <a:endParaRPr lang="en-US" sz="2000">
              <a:solidFill>
                <a:schemeClr val="bg1"/>
              </a:solidFill>
              <a:latin typeface="Arial"/>
              <a:cs typeface="Arial"/>
            </a:endParaRPr>
          </a:p>
          <a:p>
            <a:endParaRPr lang="en-US" sz="2000">
              <a:solidFill>
                <a:schemeClr val="bg1"/>
              </a:solidFill>
              <a:latin typeface="Arial"/>
              <a:ea typeface="Open Sans"/>
              <a:cs typeface="Open Sans"/>
            </a:endParaRPr>
          </a:p>
          <a:p>
            <a:endParaRPr lang="en-US" b="1">
              <a:solidFill>
                <a:schemeClr val="bg1"/>
              </a:solidFill>
              <a:latin typeface="Cambria"/>
              <a:ea typeface="Cambria"/>
            </a:endParaRPr>
          </a:p>
        </p:txBody>
      </p:sp>
    </p:spTree>
    <p:extLst>
      <p:ext uri="{BB962C8B-B14F-4D97-AF65-F5344CB8AC3E}">
        <p14:creationId xmlns:p14="http://schemas.microsoft.com/office/powerpoint/2010/main" val="350124278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a:extLst>
            <a:ext uri="{FF2B5EF4-FFF2-40B4-BE49-F238E27FC236}">
              <a16:creationId xmlns:a16="http://schemas.microsoft.com/office/drawing/2014/main" id="{E1F4F583-DC7A-9BDF-0F77-52411B120439}"/>
            </a:ext>
          </a:extLst>
        </p:cNvPr>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09588DA8-065E-4F6F-8EFD-43104AB2E0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40" name="Rectangle 39">
            <a:extLst>
              <a:ext uri="{FF2B5EF4-FFF2-40B4-BE49-F238E27FC236}">
                <a16:creationId xmlns:a16="http://schemas.microsoft.com/office/drawing/2014/main" id="{C4285719-470E-454C-AF62-8323075F1F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7" name="Rectangle 46">
            <a:extLst>
              <a:ext uri="{FF2B5EF4-FFF2-40B4-BE49-F238E27FC236}">
                <a16:creationId xmlns:a16="http://schemas.microsoft.com/office/drawing/2014/main" id="{CD9FE4EF-C4D8-49A0-B2FF-81D8DB7D8A2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4" y="1410082"/>
            <a:ext cx="6858000" cy="4037836"/>
          </a:xfrm>
          <a:prstGeom prst="rect">
            <a:avLst/>
          </a:prstGeom>
          <a:gradFill>
            <a:gsLst>
              <a:gs pos="8000">
                <a:srgbClr val="000000"/>
              </a:gs>
              <a:gs pos="100000">
                <a:schemeClr val="accent1">
                  <a:lumMod val="75000"/>
                </a:scheme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5" name="Rectangle 54">
            <a:extLst>
              <a:ext uri="{FF2B5EF4-FFF2-40B4-BE49-F238E27FC236}">
                <a16:creationId xmlns:a16="http://schemas.microsoft.com/office/drawing/2014/main" id="{4300840D-0A0B-4512-BACA-B439D5B9C57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85" y="1420219"/>
            <a:ext cx="6857999" cy="4037839"/>
          </a:xfrm>
          <a:prstGeom prst="rect">
            <a:avLst/>
          </a:prstGeom>
          <a:gradFill>
            <a:gsLst>
              <a:gs pos="0">
                <a:srgbClr val="000000">
                  <a:alpha val="0"/>
                </a:srgbClr>
              </a:gs>
              <a:gs pos="99000">
                <a:schemeClr val="accent1">
                  <a:alpha val="46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6" name="Rectangle 55">
            <a:extLst>
              <a:ext uri="{FF2B5EF4-FFF2-40B4-BE49-F238E27FC236}">
                <a16:creationId xmlns:a16="http://schemas.microsoft.com/office/drawing/2014/main" id="{D2B78728-A580-49A7-84F9-6EF6F583AD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767923" y="3588085"/>
            <a:ext cx="2501979" cy="4037841"/>
          </a:xfrm>
          <a:prstGeom prst="rect">
            <a:avLst/>
          </a:prstGeom>
          <a:gradFill>
            <a:gsLst>
              <a:gs pos="2000">
                <a:schemeClr val="accent1">
                  <a:alpha val="29000"/>
                </a:schemeClr>
              </a:gs>
              <a:gs pos="100000">
                <a:srgbClr val="000000">
                  <a:alpha val="30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8" name="Freeform: Shape 57">
            <a:extLst>
              <a:ext uri="{FF2B5EF4-FFF2-40B4-BE49-F238E27FC236}">
                <a16:creationId xmlns:a16="http://schemas.microsoft.com/office/drawing/2014/main" id="{38FAA1A1-D861-433F-88FA-1E9D6FD31D1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635413">
            <a:off x="-501737" y="969718"/>
            <a:ext cx="3900357" cy="4178958"/>
          </a:xfrm>
          <a:custGeom>
            <a:avLst/>
            <a:gdLst>
              <a:gd name="connsiteX0" fmla="*/ 2432225 w 3900357"/>
              <a:gd name="connsiteY0" fmla="*/ 93939 h 4178958"/>
              <a:gd name="connsiteX1" fmla="*/ 3900357 w 3900357"/>
              <a:gd name="connsiteY1" fmla="*/ 2089479 h 4178958"/>
              <a:gd name="connsiteX2" fmla="*/ 1810878 w 3900357"/>
              <a:gd name="connsiteY2" fmla="*/ 4178958 h 4178958"/>
              <a:gd name="connsiteX3" fmla="*/ 78249 w 3900357"/>
              <a:gd name="connsiteY3" fmla="*/ 3257727 h 4178958"/>
              <a:gd name="connsiteX4" fmla="*/ 0 w 3900357"/>
              <a:gd name="connsiteY4" fmla="*/ 3128923 h 4178958"/>
              <a:gd name="connsiteX5" fmla="*/ 831324 w 3900357"/>
              <a:gd name="connsiteY5" fmla="*/ 244281 h 4178958"/>
              <a:gd name="connsiteX6" fmla="*/ 997559 w 3900357"/>
              <a:gd name="connsiteY6" fmla="*/ 164202 h 4178958"/>
              <a:gd name="connsiteX7" fmla="*/ 1810878 w 3900357"/>
              <a:gd name="connsiteY7" fmla="*/ 0 h 4178958"/>
              <a:gd name="connsiteX8" fmla="*/ 2432225 w 3900357"/>
              <a:gd name="connsiteY8" fmla="*/ 93939 h 417895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900357" h="4178958">
                <a:moveTo>
                  <a:pt x="2432225" y="93939"/>
                </a:moveTo>
                <a:cubicBezTo>
                  <a:pt x="3282786" y="358491"/>
                  <a:pt x="3900357" y="1151865"/>
                  <a:pt x="3900357" y="2089479"/>
                </a:cubicBezTo>
                <a:cubicBezTo>
                  <a:pt x="3900357" y="3243466"/>
                  <a:pt x="2964865" y="4178958"/>
                  <a:pt x="1810878" y="4178958"/>
                </a:cubicBezTo>
                <a:cubicBezTo>
                  <a:pt x="1089636" y="4178958"/>
                  <a:pt x="453744" y="3813531"/>
                  <a:pt x="78249" y="3257727"/>
                </a:cubicBezTo>
                <a:lnTo>
                  <a:pt x="0" y="3128923"/>
                </a:lnTo>
                <a:lnTo>
                  <a:pt x="831324" y="244281"/>
                </a:lnTo>
                <a:lnTo>
                  <a:pt x="997559" y="164202"/>
                </a:lnTo>
                <a:cubicBezTo>
                  <a:pt x="1247540" y="58468"/>
                  <a:pt x="1522381" y="0"/>
                  <a:pt x="1810878" y="0"/>
                </a:cubicBezTo>
                <a:cubicBezTo>
                  <a:pt x="2027251" y="0"/>
                  <a:pt x="2235942" y="32888"/>
                  <a:pt x="2432225" y="93939"/>
                </a:cubicBezTo>
                <a:close/>
              </a:path>
            </a:pathLst>
          </a:custGeom>
          <a:gradFill>
            <a:gsLst>
              <a:gs pos="29000">
                <a:srgbClr val="000000">
                  <a:alpha val="0"/>
                </a:srgbClr>
              </a:gs>
              <a:gs pos="100000">
                <a:schemeClr val="accent1">
                  <a:alpha val="43000"/>
                </a:schemeClr>
              </a:gs>
            </a:gsLst>
            <a:lin ang="1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Rectangle 25">
            <a:extLst>
              <a:ext uri="{FF2B5EF4-FFF2-40B4-BE49-F238E27FC236}">
                <a16:creationId xmlns:a16="http://schemas.microsoft.com/office/drawing/2014/main" id="{8D71EDA1-87BF-4D5D-AB79-F346FD1927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0093" y="1399943"/>
            <a:ext cx="6858003" cy="4037835"/>
          </a:xfrm>
          <a:prstGeom prst="rect">
            <a:avLst/>
          </a:prstGeom>
          <a:gradFill>
            <a:gsLst>
              <a:gs pos="0">
                <a:srgbClr val="000000">
                  <a:alpha val="0"/>
                </a:srgbClr>
              </a:gs>
              <a:gs pos="99000">
                <a:schemeClr val="accent1">
                  <a:lumMod val="60000"/>
                  <a:lumOff val="40000"/>
                  <a:alpha val="11000"/>
                </a:schemeClr>
              </a:gs>
            </a:gsLst>
            <a:lin ang="7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38B1D660-A140-F119-E17C-14321F7D70D1}"/>
              </a:ext>
            </a:extLst>
          </p:cNvPr>
          <p:cNvSpPr txBox="1"/>
          <p:nvPr/>
        </p:nvSpPr>
        <p:spPr>
          <a:xfrm>
            <a:off x="4220788" y="160650"/>
            <a:ext cx="7806176" cy="6509329"/>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Autofit/>
          </a:bodyPr>
          <a:lstStyle/>
          <a:p>
            <a:pPr indent="-228600">
              <a:lnSpc>
                <a:spcPct val="90000"/>
              </a:lnSpc>
              <a:spcAft>
                <a:spcPts val="600"/>
              </a:spcAft>
              <a:buFont typeface="Arial" panose="020B0604020202020204" pitchFamily="34" charset="0"/>
              <a:buChar char="•"/>
            </a:pPr>
            <a:endParaRPr lang="en-US" sz="2800" b="1">
              <a:solidFill>
                <a:schemeClr val="bg1"/>
              </a:solidFill>
              <a:latin typeface="Trade Gothic Next Cond"/>
            </a:endParaRPr>
          </a:p>
          <a:p>
            <a:pPr>
              <a:lnSpc>
                <a:spcPct val="90000"/>
              </a:lnSpc>
              <a:spcAft>
                <a:spcPts val="600"/>
              </a:spcAft>
            </a:pPr>
            <a:r>
              <a:rPr lang="en-US" sz="2600" b="1">
                <a:solidFill>
                  <a:schemeClr val="bg1"/>
                </a:solidFill>
                <a:latin typeface="Trade Gothic Next Cond"/>
              </a:rPr>
              <a:t>At Konia, we believe that caring for the planet isn’t just a responsibility, it’s a promise to future generations. Environmental awareness and sustainability are paths that must always be followed. By incorporating glass into our designs, we’re reducing our environmental footprint while delivering products that are both beautiful and responsible. It reflects our values: clean, lasting, and respectful of nature. Here is our roadmap: </a:t>
            </a:r>
          </a:p>
          <a:p>
            <a:pPr indent="-228600">
              <a:lnSpc>
                <a:spcPct val="90000"/>
              </a:lnSpc>
              <a:spcAft>
                <a:spcPts val="600"/>
              </a:spcAft>
              <a:buFont typeface="Arial" panose="020B0604020202020204" pitchFamily="34" charset="0"/>
              <a:buChar char="•"/>
            </a:pPr>
            <a:br>
              <a:rPr lang="en-US" sz="2600" b="1">
                <a:latin typeface="Trade Gothic Next Cond"/>
              </a:rPr>
            </a:br>
            <a:r>
              <a:rPr lang="en-US" sz="2600" b="1">
                <a:solidFill>
                  <a:schemeClr val="bg1"/>
                </a:solidFill>
                <a:latin typeface="Trade Gothic Next Cond"/>
              </a:rPr>
              <a:t>100% Environmental Protection 100% Motivation </a:t>
            </a:r>
            <a:br>
              <a:rPr lang="en-US" sz="2600" b="1">
                <a:latin typeface="Trade Gothic Next Cond"/>
              </a:rPr>
            </a:br>
            <a:r>
              <a:rPr lang="en-US" sz="2600" b="1">
                <a:solidFill>
                  <a:schemeClr val="bg1"/>
                </a:solidFill>
                <a:latin typeface="Trade Gothic Next Cond"/>
              </a:rPr>
              <a:t> </a:t>
            </a:r>
            <a:br>
              <a:rPr lang="en-US" sz="2600" b="1">
                <a:latin typeface="Trade Gothic Next Cond"/>
              </a:rPr>
            </a:br>
            <a:r>
              <a:rPr lang="en-US" sz="2600" b="1">
                <a:solidFill>
                  <a:schemeClr val="bg1"/>
                </a:solidFill>
                <a:latin typeface="Trade Gothic Next Cond"/>
              </a:rPr>
              <a:t>100% Customer Satisfaction 100% Recycling </a:t>
            </a:r>
            <a:br>
              <a:rPr lang="en-US" sz="2600" b="1">
                <a:latin typeface="Trade Gothic Next Cond"/>
              </a:rPr>
            </a:br>
            <a:r>
              <a:rPr lang="en-US" sz="2600" b="1">
                <a:solidFill>
                  <a:schemeClr val="bg1"/>
                </a:solidFill>
                <a:latin typeface="Trade Gothic Next Cond"/>
              </a:rPr>
              <a:t> </a:t>
            </a:r>
            <a:br>
              <a:rPr lang="en-US" sz="2600" b="1">
                <a:latin typeface="Trade Gothic Next Cond"/>
              </a:rPr>
            </a:br>
            <a:r>
              <a:rPr lang="en-US" sz="2600" b="1">
                <a:solidFill>
                  <a:schemeClr val="bg1"/>
                </a:solidFill>
                <a:latin typeface="Trade Gothic Next Cond"/>
              </a:rPr>
              <a:t>100% Waste Management 0% Emission </a:t>
            </a:r>
            <a:br>
              <a:rPr lang="en-US" sz="2600" b="1">
                <a:latin typeface="Trade Gothic Next Cond"/>
              </a:rPr>
            </a:br>
            <a:r>
              <a:rPr lang="en-US" sz="2600" b="1">
                <a:solidFill>
                  <a:schemeClr val="bg1"/>
                </a:solidFill>
                <a:latin typeface="Trade Gothic Next Cond"/>
              </a:rPr>
              <a:t> </a:t>
            </a:r>
            <a:br>
              <a:rPr lang="en-US" sz="2600" b="1">
                <a:latin typeface="Trade Gothic Next Cond"/>
              </a:rPr>
            </a:br>
            <a:r>
              <a:rPr lang="en-US" sz="2600" b="1">
                <a:solidFill>
                  <a:schemeClr val="bg1"/>
                </a:solidFill>
                <a:latin typeface="Trade Gothic Next Cond"/>
              </a:rPr>
              <a:t>100% Environmental Protection </a:t>
            </a:r>
          </a:p>
          <a:p>
            <a:pPr indent="-228600">
              <a:lnSpc>
                <a:spcPct val="90000"/>
              </a:lnSpc>
              <a:spcAft>
                <a:spcPts val="600"/>
              </a:spcAft>
              <a:buFont typeface="Arial" panose="020B0604020202020204" pitchFamily="34" charset="0"/>
              <a:buChar char="•"/>
            </a:pPr>
            <a:endParaRPr lang="en-US" sz="2000"/>
          </a:p>
        </p:txBody>
      </p:sp>
      <p:sp>
        <p:nvSpPr>
          <p:cNvPr id="5" name="TextBox 4">
            <a:extLst>
              <a:ext uri="{FF2B5EF4-FFF2-40B4-BE49-F238E27FC236}">
                <a16:creationId xmlns:a16="http://schemas.microsoft.com/office/drawing/2014/main" id="{0C68D799-3B08-C3EE-18AB-FA3BE2434F8B}"/>
              </a:ext>
            </a:extLst>
          </p:cNvPr>
          <p:cNvSpPr txBox="1"/>
          <p:nvPr/>
        </p:nvSpPr>
        <p:spPr>
          <a:xfrm>
            <a:off x="166778" y="655608"/>
            <a:ext cx="3404559" cy="532453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000" b="1">
                <a:solidFill>
                  <a:schemeClr val="bg1"/>
                </a:solidFill>
                <a:latin typeface="Arial"/>
                <a:cs typeface="Arial"/>
              </a:rPr>
              <a:t>Recycling glass is essential for environmental sustainability and resource conservation (</a:t>
            </a:r>
            <a:r>
              <a:rPr lang="en-US" sz="2000" b="1">
                <a:solidFill>
                  <a:schemeClr val="bg1"/>
                </a:solidFill>
                <a:latin typeface="Arial"/>
                <a:cs typeface="Segoe UI"/>
                <a:hlinkClick r:id="rId3">
                  <a:extLst>
                    <a:ext uri="{A12FA001-AC4F-418D-AE19-62706E023703}">
                      <ahyp:hlinkClr xmlns:ahyp="http://schemas.microsoft.com/office/drawing/2018/hyperlinkcolor" val="tx"/>
                    </a:ext>
                  </a:extLst>
                </a:hlinkClick>
              </a:rPr>
              <a:t>Kou and Poon, 2009</a:t>
            </a:r>
            <a:r>
              <a:rPr lang="en-US" sz="2000" b="1">
                <a:solidFill>
                  <a:schemeClr val="bg1"/>
                </a:solidFill>
                <a:latin typeface="Arial"/>
                <a:cs typeface="Arial"/>
              </a:rPr>
              <a:t>, </a:t>
            </a:r>
            <a:r>
              <a:rPr lang="en-US" sz="2000" b="1">
                <a:solidFill>
                  <a:schemeClr val="bg1"/>
                </a:solidFill>
                <a:latin typeface="Arial"/>
                <a:cs typeface="Segoe UI"/>
                <a:hlinkClick r:id="rId4">
                  <a:extLst>
                    <a:ext uri="{A12FA001-AC4F-418D-AE19-62706E023703}">
                      <ahyp:hlinkClr xmlns:ahyp="http://schemas.microsoft.com/office/drawing/2018/hyperlinkcolor" val="tx"/>
                    </a:ext>
                  </a:extLst>
                </a:hlinkClick>
              </a:rPr>
              <a:t>Nodehi and Mohamad Taghvaee, 2022</a:t>
            </a:r>
            <a:r>
              <a:rPr lang="en-US" sz="2000" b="1">
                <a:solidFill>
                  <a:schemeClr val="bg1"/>
                </a:solidFill>
                <a:latin typeface="Arial"/>
                <a:cs typeface="Arial"/>
              </a:rPr>
              <a:t>). Glass is infinitely recyclable, meaning it can be recycled repeatedly without losing quality or purity (</a:t>
            </a:r>
            <a:r>
              <a:rPr lang="en-US" sz="2000" b="1">
                <a:solidFill>
                  <a:schemeClr val="bg1"/>
                </a:solidFill>
                <a:latin typeface="Arial"/>
                <a:cs typeface="Segoe UI"/>
                <a:hlinkClick r:id="rId4">
                  <a:extLst>
                    <a:ext uri="{A12FA001-AC4F-418D-AE19-62706E023703}">
                      <ahyp:hlinkClr xmlns:ahyp="http://schemas.microsoft.com/office/drawing/2018/hyperlinkcolor" val="tx"/>
                    </a:ext>
                  </a:extLst>
                </a:hlinkClick>
              </a:rPr>
              <a:t>Nodehi and Mohamad Taghvaee, 2022</a:t>
            </a:r>
            <a:r>
              <a:rPr lang="en-US" sz="2000" b="1">
                <a:solidFill>
                  <a:schemeClr val="bg1"/>
                </a:solidFill>
                <a:latin typeface="Arial"/>
                <a:cs typeface="Arial"/>
              </a:rPr>
              <a:t>, </a:t>
            </a:r>
            <a:r>
              <a:rPr lang="en-US" sz="2000" b="1">
                <a:solidFill>
                  <a:schemeClr val="bg1"/>
                </a:solidFill>
                <a:latin typeface="Arial"/>
                <a:cs typeface="Segoe UI"/>
                <a:hlinkClick r:id="rId5">
                  <a:extLst>
                    <a:ext uri="{A12FA001-AC4F-418D-AE19-62706E023703}">
                      <ahyp:hlinkClr xmlns:ahyp="http://schemas.microsoft.com/office/drawing/2018/hyperlinkcolor" val="tx"/>
                    </a:ext>
                  </a:extLst>
                </a:hlinkClick>
              </a:rPr>
              <a:t>Ogundairo et al., 2019</a:t>
            </a:r>
            <a:r>
              <a:rPr lang="en-US" sz="2000" b="1">
                <a:solidFill>
                  <a:schemeClr val="bg1"/>
                </a:solidFill>
                <a:latin typeface="Arial"/>
                <a:cs typeface="Arial"/>
              </a:rPr>
              <a:t>, </a:t>
            </a:r>
            <a:r>
              <a:rPr lang="en-US" sz="2000" b="1">
                <a:solidFill>
                  <a:schemeClr val="bg1"/>
                </a:solidFill>
                <a:latin typeface="Arial"/>
                <a:cs typeface="Segoe UI"/>
                <a:hlinkClick r:id="rId6">
                  <a:extLst>
                    <a:ext uri="{A12FA001-AC4F-418D-AE19-62706E023703}">
                      <ahyp:hlinkClr xmlns:ahyp="http://schemas.microsoft.com/office/drawing/2018/hyperlinkcolor" val="tx"/>
                    </a:ext>
                  </a:extLst>
                </a:hlinkClick>
              </a:rPr>
              <a:t>Samarakoon et al., 2021</a:t>
            </a:r>
            <a:r>
              <a:rPr lang="en-US" sz="2000" b="1">
                <a:solidFill>
                  <a:schemeClr val="bg1"/>
                </a:solidFill>
                <a:latin typeface="Arial"/>
                <a:cs typeface="Arial"/>
              </a:rPr>
              <a:t>). </a:t>
            </a:r>
          </a:p>
        </p:txBody>
      </p:sp>
    </p:spTree>
    <p:extLst>
      <p:ext uri="{BB962C8B-B14F-4D97-AF65-F5344CB8AC3E}">
        <p14:creationId xmlns:p14="http://schemas.microsoft.com/office/powerpoint/2010/main" val="74266911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AF35BD5-4D8E-02F6-2CA0-66B3841776D8}"/>
              </a:ext>
            </a:extLst>
          </p:cNvPr>
          <p:cNvSpPr txBox="1"/>
          <p:nvPr/>
        </p:nvSpPr>
        <p:spPr>
          <a:xfrm>
            <a:off x="368062" y="1714692"/>
            <a:ext cx="11513387" cy="255454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dirty="0">
                <a:solidFill>
                  <a:schemeClr val="bg1"/>
                </a:solidFill>
                <a:latin typeface="Trade Gothic Next Cond"/>
                <a:cs typeface="Arial"/>
              </a:rPr>
              <a:t>Our vision, growth with healthy and advanced products with sustainably. Our Mission is bringing together the richness of nature with innovation and adding value to our ecosystem. </a:t>
            </a:r>
            <a:r>
              <a:rPr lang="en-US" sz="3200" b="1" dirty="0">
                <a:solidFill>
                  <a:schemeClr val="bg1"/>
                </a:solidFill>
                <a:latin typeface="Trade Gothic Next Cond"/>
                <a:ea typeface="+mn-lt"/>
                <a:cs typeface="+mn-lt"/>
              </a:rPr>
              <a:t>Our vinegar is made using a centuries-old natural fermentation method that enhances its prebiotic properties, supporting digestive health the natural way.</a:t>
            </a:r>
            <a:endParaRPr lang="en-US" sz="3200" b="1" dirty="0">
              <a:solidFill>
                <a:schemeClr val="bg1"/>
              </a:solidFill>
              <a:latin typeface="Trade Gothic Next Cond"/>
              <a:cs typeface="Arial"/>
            </a:endParaRPr>
          </a:p>
        </p:txBody>
      </p:sp>
    </p:spTree>
    <p:extLst>
      <p:ext uri="{BB962C8B-B14F-4D97-AF65-F5344CB8AC3E}">
        <p14:creationId xmlns:p14="http://schemas.microsoft.com/office/powerpoint/2010/main" val="24503117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a:extLst>
            <a:ext uri="{FF2B5EF4-FFF2-40B4-BE49-F238E27FC236}">
              <a16:creationId xmlns:a16="http://schemas.microsoft.com/office/drawing/2014/main" id="{E9785106-A7A5-05A4-8A27-D4796AB17DEF}"/>
            </a:ext>
          </a:extLst>
        </p:cNvPr>
        <p:cNvGrpSpPr/>
        <p:nvPr/>
      </p:nvGrpSpPr>
      <p:grpSpPr>
        <a:xfrm>
          <a:off x="0" y="0"/>
          <a:ext cx="0" cy="0"/>
          <a:chOff x="0" y="0"/>
          <a:chExt cx="0" cy="0"/>
        </a:xfrm>
      </p:grpSpPr>
      <p:sp>
        <p:nvSpPr>
          <p:cNvPr id="2" name="TextBox 1">
            <a:extLst>
              <a:ext uri="{FF2B5EF4-FFF2-40B4-BE49-F238E27FC236}">
                <a16:creationId xmlns:a16="http://schemas.microsoft.com/office/drawing/2014/main" id="{5BE8E0FB-F965-222D-997C-A197C10ADCB2}"/>
              </a:ext>
            </a:extLst>
          </p:cNvPr>
          <p:cNvSpPr txBox="1"/>
          <p:nvPr/>
        </p:nvSpPr>
        <p:spPr>
          <a:xfrm>
            <a:off x="382439" y="3727523"/>
            <a:ext cx="11499010" cy="206210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a:solidFill>
                  <a:schemeClr val="bg1"/>
                </a:solidFill>
                <a:latin typeface="Trade Gothic Next Cond"/>
                <a:cs typeface="Arial"/>
              </a:rPr>
              <a:t>At Konia, our commitment begins with you. We are committed to developing and producing our products using natural and healthy ingredients, always aligning with the </a:t>
            </a:r>
            <a:r>
              <a:rPr lang="en-US" sz="3200" b="1">
                <a:solidFill>
                  <a:schemeClr val="bg1"/>
                </a:solidFill>
                <a:latin typeface="Trade Gothic Next Cond"/>
                <a:ea typeface="+mn-lt"/>
                <a:cs typeface="+mn-lt"/>
              </a:rPr>
              <a:t>expectations </a:t>
            </a:r>
            <a:r>
              <a:rPr lang="en-US" sz="3200" b="1">
                <a:solidFill>
                  <a:schemeClr val="bg1"/>
                </a:solidFill>
                <a:latin typeface="Trade Gothic Next Cond"/>
                <a:cs typeface="Arial"/>
              </a:rPr>
              <a:t>and </a:t>
            </a:r>
            <a:r>
              <a:rPr lang="en-US" sz="3200" b="1">
                <a:solidFill>
                  <a:schemeClr val="bg1"/>
                </a:solidFill>
                <a:latin typeface="Trade Gothic Next Cond"/>
                <a:ea typeface="+mn-lt"/>
                <a:cs typeface="+mn-lt"/>
              </a:rPr>
              <a:t>needs of </a:t>
            </a:r>
            <a:r>
              <a:rPr lang="en-US" sz="3200" b="1">
                <a:solidFill>
                  <a:schemeClr val="bg1"/>
                </a:solidFill>
                <a:latin typeface="Trade Gothic Next Cond"/>
                <a:cs typeface="Arial"/>
              </a:rPr>
              <a:t>our </a:t>
            </a:r>
            <a:r>
              <a:rPr lang="en-US" sz="3200" b="1">
                <a:solidFill>
                  <a:schemeClr val="bg1"/>
                </a:solidFill>
                <a:latin typeface="Trade Gothic Next Cond"/>
                <a:ea typeface="+mn-lt"/>
                <a:cs typeface="+mn-lt"/>
              </a:rPr>
              <a:t>consumers</a:t>
            </a:r>
            <a:r>
              <a:rPr lang="en-US" sz="3200" b="1">
                <a:solidFill>
                  <a:schemeClr val="bg1"/>
                </a:solidFill>
                <a:latin typeface="Trade Gothic Next Cond"/>
                <a:cs typeface="Arial"/>
              </a:rPr>
              <a:t>. </a:t>
            </a:r>
            <a:r>
              <a:rPr lang="en-US" sz="3200" b="1">
                <a:solidFill>
                  <a:schemeClr val="bg1"/>
                </a:solidFill>
                <a:latin typeface="Trade Gothic Next Cond"/>
                <a:ea typeface="+mn-lt"/>
                <a:cs typeface="+mn-lt"/>
              </a:rPr>
              <a:t>Your well-being is at the heart of everything we do.</a:t>
            </a:r>
            <a:endParaRPr lang="en-US" sz="3200" b="1">
              <a:solidFill>
                <a:schemeClr val="bg1"/>
              </a:solidFill>
              <a:latin typeface="Trade Gothic Next Cond"/>
            </a:endParaRPr>
          </a:p>
        </p:txBody>
      </p:sp>
    </p:spTree>
    <p:extLst>
      <p:ext uri="{BB962C8B-B14F-4D97-AF65-F5344CB8AC3E}">
        <p14:creationId xmlns:p14="http://schemas.microsoft.com/office/powerpoint/2010/main" val="9703522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9" name="Rectangle 28">
            <a:extLst>
              <a:ext uri="{FF2B5EF4-FFF2-40B4-BE49-F238E27FC236}">
                <a16:creationId xmlns:a16="http://schemas.microsoft.com/office/drawing/2014/main" id="{9AA72BD9-2C5A-4EDC-931F-5AA08EACA0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3" name="Picture 22">
            <a:extLst>
              <a:ext uri="{FF2B5EF4-FFF2-40B4-BE49-F238E27FC236}">
                <a16:creationId xmlns:a16="http://schemas.microsoft.com/office/drawing/2014/main" id="{01DA21D3-B030-B9AC-3B40-D2C49302F811}"/>
              </a:ext>
            </a:extLst>
          </p:cNvPr>
          <p:cNvPicPr>
            <a:picLocks noChangeAspect="1"/>
          </p:cNvPicPr>
          <p:nvPr/>
        </p:nvPicPr>
        <p:blipFill>
          <a:blip r:embed="rId2"/>
          <a:srcRect l="12822" t="6589" r="23410" b="-1"/>
          <a:stretch>
            <a:fillRect/>
          </a:stretch>
        </p:blipFill>
        <p:spPr>
          <a:xfrm>
            <a:off x="3522468" y="10"/>
            <a:ext cx="8669532" cy="6857990"/>
          </a:xfrm>
          <a:prstGeom prst="rect">
            <a:avLst/>
          </a:prstGeom>
        </p:spPr>
      </p:pic>
      <p:sp>
        <p:nvSpPr>
          <p:cNvPr id="31" name="Rectangle 30">
            <a:extLst>
              <a:ext uri="{FF2B5EF4-FFF2-40B4-BE49-F238E27FC236}">
                <a16:creationId xmlns:a16="http://schemas.microsoft.com/office/drawing/2014/main" id="{DD3981AC-7B61-4947-BCF3-F7AA7FA385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tx1"/>
              </a:gs>
              <a:gs pos="35000">
                <a:schemeClr val="tx1">
                  <a:alpha val="78000"/>
                </a:schemeClr>
              </a:gs>
              <a:gs pos="19000">
                <a:schemeClr val="tx1">
                  <a:alpha val="38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3" name="Rectangle 3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5" name="Rectangle 3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chemeClr val="tx1"/>
          </a:solidFill>
          <a:ln w="3175">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4" name="TextBox 23">
            <a:extLst>
              <a:ext uri="{FF2B5EF4-FFF2-40B4-BE49-F238E27FC236}">
                <a16:creationId xmlns:a16="http://schemas.microsoft.com/office/drawing/2014/main" id="{DC4E52F3-0389-B999-640A-2D42981395BB}"/>
              </a:ext>
            </a:extLst>
          </p:cNvPr>
          <p:cNvSpPr txBox="1"/>
          <p:nvPr/>
        </p:nvSpPr>
        <p:spPr>
          <a:xfrm>
            <a:off x="141056" y="734"/>
            <a:ext cx="10253772" cy="6729709"/>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Autofit/>
          </a:bodyPr>
          <a:lstStyle/>
          <a:p>
            <a:pPr indent="-228600">
              <a:lnSpc>
                <a:spcPct val="90000"/>
              </a:lnSpc>
              <a:spcAft>
                <a:spcPts val="600"/>
              </a:spcAft>
              <a:buFont typeface="Arial" panose="020B0604020202020204" pitchFamily="34" charset="0"/>
              <a:buChar char="•"/>
            </a:pPr>
            <a:endParaRPr lang="en-US" sz="2000" b="1" dirty="0">
              <a:solidFill>
                <a:schemeClr val="bg1"/>
              </a:solidFill>
              <a:latin typeface="Trade Gothic Next Cond"/>
            </a:endParaRPr>
          </a:p>
          <a:p>
            <a:pPr indent="-228600">
              <a:lnSpc>
                <a:spcPct val="90000"/>
              </a:lnSpc>
              <a:spcAft>
                <a:spcPts val="600"/>
              </a:spcAft>
              <a:buFont typeface="Arial" panose="020B0604020202020204" pitchFamily="34" charset="0"/>
              <a:buChar char="•"/>
            </a:pPr>
            <a:r>
              <a:rPr lang="en-US" sz="2800" b="1" dirty="0">
                <a:solidFill>
                  <a:schemeClr val="bg1"/>
                </a:solidFill>
                <a:latin typeface="Trade Gothic Next Cond"/>
              </a:rPr>
              <a:t> We encourage sustainable production by using environmentally friendly materials.</a:t>
            </a:r>
          </a:p>
          <a:p>
            <a:pPr indent="-228600">
              <a:lnSpc>
                <a:spcPct val="90000"/>
              </a:lnSpc>
              <a:spcAft>
                <a:spcPts val="600"/>
              </a:spcAft>
              <a:buFont typeface="Arial" panose="020B0604020202020204" pitchFamily="34" charset="0"/>
              <a:buChar char="•"/>
            </a:pPr>
            <a:r>
              <a:rPr lang="en-US" sz="2800" b="1" dirty="0">
                <a:solidFill>
                  <a:schemeClr val="bg1"/>
                </a:solidFill>
                <a:latin typeface="Trade Gothic Next Cond"/>
              </a:rPr>
              <a:t> We create environmental and economic benefits by ensuring efficiency in resource use.</a:t>
            </a:r>
          </a:p>
          <a:p>
            <a:pPr indent="-228600">
              <a:lnSpc>
                <a:spcPct val="90000"/>
              </a:lnSpc>
              <a:spcAft>
                <a:spcPts val="600"/>
              </a:spcAft>
              <a:buFont typeface="Arial" panose="020B0604020202020204" pitchFamily="34" charset="0"/>
              <a:buChar char="•"/>
            </a:pPr>
            <a:r>
              <a:rPr lang="en-US" sz="2800" b="1" dirty="0">
                <a:solidFill>
                  <a:schemeClr val="bg1"/>
                </a:solidFill>
                <a:latin typeface="Trade Gothic Next Cond"/>
              </a:rPr>
              <a:t> We take care to prevent waste at the source and adopt a zero-waste approach. </a:t>
            </a:r>
          </a:p>
          <a:p>
            <a:pPr indent="-228600">
              <a:lnSpc>
                <a:spcPct val="90000"/>
              </a:lnSpc>
              <a:spcAft>
                <a:spcPts val="600"/>
              </a:spcAft>
              <a:buFont typeface="Arial" panose="020B0604020202020204" pitchFamily="34" charset="0"/>
              <a:buChar char="•"/>
            </a:pPr>
            <a:r>
              <a:rPr lang="en-US" sz="2800" b="1" dirty="0">
                <a:solidFill>
                  <a:schemeClr val="bg1"/>
                </a:solidFill>
                <a:latin typeface="Trade Gothic Next Cond"/>
              </a:rPr>
              <a:t>We ensure the efficient use of natural resources such as energy and water and improve processes to prevent waste.</a:t>
            </a:r>
          </a:p>
          <a:p>
            <a:pPr indent="-228600">
              <a:lnSpc>
                <a:spcPct val="90000"/>
              </a:lnSpc>
              <a:spcAft>
                <a:spcPts val="600"/>
              </a:spcAft>
              <a:buFont typeface="Arial" panose="020B0604020202020204" pitchFamily="34" charset="0"/>
              <a:buChar char="•"/>
            </a:pPr>
            <a:r>
              <a:rPr lang="en-US" sz="2800" b="1" dirty="0">
                <a:solidFill>
                  <a:schemeClr val="bg1"/>
                </a:solidFill>
                <a:latin typeface="Trade Gothic Next Cond"/>
              </a:rPr>
              <a:t> We protect the ecosystem by supporting biodiversity.</a:t>
            </a:r>
            <a:endParaRPr lang="en-US" sz="2800">
              <a:solidFill>
                <a:schemeClr val="bg1"/>
              </a:solidFill>
              <a:latin typeface="Trade Gothic Next Cond"/>
            </a:endParaRPr>
          </a:p>
          <a:p>
            <a:pPr indent="-228600">
              <a:lnSpc>
                <a:spcPct val="90000"/>
              </a:lnSpc>
              <a:spcAft>
                <a:spcPts val="600"/>
              </a:spcAft>
              <a:buFont typeface="Arial" panose="020B0604020202020204" pitchFamily="34" charset="0"/>
              <a:buChar char="•"/>
            </a:pPr>
            <a:endParaRPr lang="en-US" sz="2800" b="1" dirty="0">
              <a:solidFill>
                <a:schemeClr val="bg1"/>
              </a:solidFill>
              <a:latin typeface="Trade Gothic Next Cond"/>
            </a:endParaRPr>
          </a:p>
          <a:p>
            <a:pPr indent="-228600">
              <a:lnSpc>
                <a:spcPct val="90000"/>
              </a:lnSpc>
              <a:spcAft>
                <a:spcPts val="600"/>
              </a:spcAft>
              <a:buFont typeface="Arial" panose="020B0604020202020204" pitchFamily="34" charset="0"/>
              <a:buChar char="•"/>
            </a:pPr>
            <a:r>
              <a:rPr lang="en-US" sz="2800" b="1" dirty="0">
                <a:solidFill>
                  <a:schemeClr val="bg1"/>
                </a:solidFill>
                <a:latin typeface="Trade Gothic Next Cond"/>
              </a:rPr>
              <a:t>At Konia, our commitment begins with you. We are committed to developing and producing our products using natural and healthy ingredients, always aligning with the expectations and needs of our consumers. Your well-being is at the heart of everything we do.</a:t>
            </a:r>
          </a:p>
          <a:p>
            <a:pPr indent="-228600">
              <a:lnSpc>
                <a:spcPct val="90000"/>
              </a:lnSpc>
              <a:spcAft>
                <a:spcPts val="600"/>
              </a:spcAft>
              <a:buFont typeface="Arial" panose="020B0604020202020204" pitchFamily="34" charset="0"/>
              <a:buChar char="•"/>
            </a:pPr>
            <a:endParaRPr lang="en-US" sz="2400" b="1" dirty="0">
              <a:solidFill>
                <a:schemeClr val="bg1"/>
              </a:solidFill>
            </a:endParaRPr>
          </a:p>
        </p:txBody>
      </p:sp>
    </p:spTree>
    <p:extLst>
      <p:ext uri="{BB962C8B-B14F-4D97-AF65-F5344CB8AC3E}">
        <p14:creationId xmlns:p14="http://schemas.microsoft.com/office/powerpoint/2010/main" val="415454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51FD11-660E-899F-4120-543803AB8B92}"/>
              </a:ext>
            </a:extLst>
          </p:cNvPr>
          <p:cNvSpPr txBox="1"/>
          <p:nvPr/>
        </p:nvSpPr>
        <p:spPr>
          <a:xfrm>
            <a:off x="-5750" y="914399"/>
            <a:ext cx="12002218" cy="452431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200" b="1" dirty="0">
                <a:solidFill>
                  <a:schemeClr val="bg1"/>
                </a:solidFill>
                <a:latin typeface="Trade Gothic Next Cond"/>
                <a:cs typeface="Arial"/>
              </a:rPr>
              <a:t>We create our marketing systems by closely following market trends, taking into  account the needs and preferences of the target audience. The main purpose of Konia's marketing strategy is to place the brand in a strong position in the minds of consumers, increase sales and establish long-term customer relationships.​</a:t>
            </a:r>
            <a:r>
              <a:rPr lang="en-US" sz="3200" b="1" dirty="0">
                <a:solidFill>
                  <a:schemeClr val="bg1"/>
                </a:solidFill>
                <a:latin typeface="Trade Gothic Next Cond"/>
                <a:ea typeface="+mn-lt"/>
                <a:cs typeface="+mn-lt"/>
              </a:rPr>
              <a:t>According to </a:t>
            </a:r>
            <a:r>
              <a:rPr lang="en-US" sz="3200" b="1" err="1">
                <a:solidFill>
                  <a:schemeClr val="bg1"/>
                </a:solidFill>
                <a:latin typeface="Trade Gothic Next Cond"/>
                <a:ea typeface="+mn-lt"/>
                <a:cs typeface="+mn-lt"/>
              </a:rPr>
              <a:t>Jenneboer</a:t>
            </a:r>
            <a:r>
              <a:rPr lang="en-US" sz="3200" b="1" dirty="0">
                <a:solidFill>
                  <a:schemeClr val="bg1"/>
                </a:solidFill>
                <a:latin typeface="Trade Gothic Next Cond"/>
                <a:ea typeface="+mn-lt"/>
                <a:cs typeface="+mn-lt"/>
              </a:rPr>
              <a:t> et al. (2022), satisfaction can increase customer loyalty. Because businesses</a:t>
            </a:r>
            <a:endParaRPr lang="en-US" sz="3200" b="1">
              <a:solidFill>
                <a:schemeClr val="bg1"/>
              </a:solidFill>
              <a:latin typeface="Trade Gothic Next Cond"/>
              <a:ea typeface="+mn-lt"/>
              <a:cs typeface="Arial"/>
            </a:endParaRPr>
          </a:p>
          <a:p>
            <a:r>
              <a:rPr lang="en-US" sz="3200" b="1" dirty="0">
                <a:solidFill>
                  <a:schemeClr val="bg1"/>
                </a:solidFill>
                <a:latin typeface="Trade Gothic Next Cond"/>
                <a:ea typeface="+mn-lt"/>
                <a:cs typeface="+mn-lt"/>
              </a:rPr>
              <a:t>cannot offer their products or services to everyone, executing a product marketing plan may clearly and accurately</a:t>
            </a:r>
            <a:endParaRPr lang="en-US" sz="3200" b="1">
              <a:solidFill>
                <a:schemeClr val="bg1"/>
              </a:solidFill>
              <a:latin typeface="Trade Gothic Next Cond"/>
              <a:cs typeface="Arial"/>
            </a:endParaRPr>
          </a:p>
          <a:p>
            <a:r>
              <a:rPr lang="en-US" sz="3200" b="1" dirty="0">
                <a:solidFill>
                  <a:schemeClr val="bg1"/>
                </a:solidFill>
                <a:latin typeface="Trade Gothic Next Cond"/>
                <a:ea typeface="+mn-lt"/>
                <a:cs typeface="+mn-lt"/>
              </a:rPr>
              <a:t>identify the target market (Li et al., 2021).</a:t>
            </a:r>
            <a:endParaRPr lang="en-US" b="1" dirty="0">
              <a:solidFill>
                <a:schemeClr val="bg1"/>
              </a:solidFill>
              <a:latin typeface="Trade Gothic Next Cond"/>
            </a:endParaRPr>
          </a:p>
        </p:txBody>
      </p:sp>
    </p:spTree>
    <p:extLst>
      <p:ext uri="{BB962C8B-B14F-4D97-AF65-F5344CB8AC3E}">
        <p14:creationId xmlns:p14="http://schemas.microsoft.com/office/powerpoint/2010/main" val="1691473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448D5850-1F94-3965-F0AE-A56D73E0B647}"/>
            </a:ext>
          </a:extLst>
        </p:cNvPr>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D073016-B734-483B-8953-5BADEE14511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38600" y="0"/>
            <a:ext cx="8157458" cy="6858000"/>
          </a:xfrm>
          <a:prstGeom prst="rect">
            <a:avLst/>
          </a:prstGeom>
          <a:gradFill>
            <a:gsLst>
              <a:gs pos="2000">
                <a:schemeClr val="accent1"/>
              </a:gs>
              <a:gs pos="78000">
                <a:schemeClr val="accent1">
                  <a:lumMod val="50000"/>
                </a:schemeClr>
              </a:gs>
              <a:gs pos="100000">
                <a:srgbClr val="000000">
                  <a:alpha val="85000"/>
                </a:srgb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90A7EAB6-59D3-4325-8DE6-E0CA4009CE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034537" y="1839884"/>
            <a:ext cx="8157460" cy="5017687"/>
          </a:xfrm>
          <a:prstGeom prst="rect">
            <a:avLst/>
          </a:prstGeom>
          <a:gradFill>
            <a:gsLst>
              <a:gs pos="0">
                <a:schemeClr val="accent1">
                  <a:lumMod val="60000"/>
                  <a:lumOff val="40000"/>
                  <a:alpha val="30000"/>
                </a:schemeClr>
              </a:gs>
              <a:gs pos="100000">
                <a:srgbClr val="000000">
                  <a:alpha val="44000"/>
                </a:srgbClr>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26">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63179" y="-33131"/>
            <a:ext cx="6857999" cy="6923403"/>
          </a:xfrm>
          <a:prstGeom prst="rect">
            <a:avLst/>
          </a:prstGeom>
          <a:gradFill>
            <a:gsLst>
              <a:gs pos="56000">
                <a:schemeClr val="accent1">
                  <a:lumMod val="60000"/>
                  <a:lumOff val="40000"/>
                  <a:alpha val="0"/>
                </a:schemeClr>
              </a:gs>
              <a:gs pos="100000">
                <a:schemeClr val="accent1"/>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1">
            <a:extLst>
              <a:ext uri="{FF2B5EF4-FFF2-40B4-BE49-F238E27FC236}">
                <a16:creationId xmlns:a16="http://schemas.microsoft.com/office/drawing/2014/main" id="{7B677104-3152-6F33-8EFD-ACB173411A69}"/>
              </a:ext>
            </a:extLst>
          </p:cNvPr>
          <p:cNvPicPr>
            <a:picLocks noChangeAspect="1"/>
          </p:cNvPicPr>
          <p:nvPr/>
        </p:nvPicPr>
        <p:blipFill>
          <a:blip r:embed="rId2"/>
          <a:srcRect r="2281" b="-1"/>
          <a:stretch>
            <a:fillRect/>
          </a:stretch>
        </p:blipFill>
        <p:spPr>
          <a:xfrm>
            <a:off x="457200" y="457200"/>
            <a:ext cx="11277600" cy="5943600"/>
          </a:xfrm>
          <a:prstGeom prst="rect">
            <a:avLst/>
          </a:prstGeom>
        </p:spPr>
      </p:pic>
    </p:spTree>
    <p:extLst>
      <p:ext uri="{BB962C8B-B14F-4D97-AF65-F5344CB8AC3E}">
        <p14:creationId xmlns:p14="http://schemas.microsoft.com/office/powerpoint/2010/main" val="63891870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KONIA Vinegar">
            <a:hlinkClick r:id="" action="ppaction://media"/>
            <a:extLst>
              <a:ext uri="{FF2B5EF4-FFF2-40B4-BE49-F238E27FC236}">
                <a16:creationId xmlns:a16="http://schemas.microsoft.com/office/drawing/2014/main" id="{C44BD85E-3B3A-7D6F-4C61-FD507196A118}"/>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812799" y="457200"/>
            <a:ext cx="10566401" cy="5943600"/>
          </a:xfrm>
          <a:prstGeom prst="rect">
            <a:avLst/>
          </a:prstGeom>
        </p:spPr>
      </p:pic>
    </p:spTree>
    <p:extLst>
      <p:ext uri="{BB962C8B-B14F-4D97-AF65-F5344CB8AC3E}">
        <p14:creationId xmlns:p14="http://schemas.microsoft.com/office/powerpoint/2010/main" val="525281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a:blip r:embed="rId2"/>
          <a:stretch>
            <a:fillRect t="-9000" b="-9000"/>
          </a:stretch>
        </a:blip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197AD29-B962-8EAF-66DD-9F2EE356B23B}"/>
              </a:ext>
            </a:extLst>
          </p:cNvPr>
          <p:cNvSpPr txBox="1"/>
          <p:nvPr/>
        </p:nvSpPr>
        <p:spPr>
          <a:xfrm>
            <a:off x="-5748" y="-5749"/>
            <a:ext cx="12203499" cy="600164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457200" algn="just"/>
            <a:r>
              <a:rPr lang="en-US" sz="3200" b="1" dirty="0">
                <a:solidFill>
                  <a:schemeClr val="bg1"/>
                </a:solidFill>
                <a:latin typeface="Trade Gothic Next Cond"/>
                <a:ea typeface="+mn-lt"/>
                <a:cs typeface="Arial"/>
              </a:rPr>
              <a:t>SWOT Analysis</a:t>
            </a:r>
            <a:endParaRPr lang="en-US" sz="3200" b="1" dirty="0">
              <a:solidFill>
                <a:schemeClr val="bg1"/>
              </a:solidFill>
              <a:latin typeface="Trade Gothic Next Cond"/>
              <a:cs typeface="Arial"/>
            </a:endParaRPr>
          </a:p>
          <a:p>
            <a:pPr marL="457200" algn="just"/>
            <a:r>
              <a:rPr lang="en-US" sz="3200" b="1" dirty="0">
                <a:solidFill>
                  <a:schemeClr val="bg1"/>
                </a:solidFill>
                <a:latin typeface="Trade Gothic Next Cond"/>
                <a:cs typeface="Arial"/>
              </a:rPr>
              <a:t>Strengths: Unique positioning, health market alignment, authentic craftsmanship, direct quality control. </a:t>
            </a:r>
            <a:endParaRPr lang="en-US" sz="3200" b="1">
              <a:solidFill>
                <a:schemeClr val="bg1"/>
              </a:solidFill>
              <a:latin typeface="Trade Gothic Next Cond"/>
              <a:cs typeface="Arial"/>
            </a:endParaRPr>
          </a:p>
          <a:p>
            <a:pPr marL="457200" algn="just"/>
            <a:r>
              <a:rPr lang="en-US" sz="3200" b="1" dirty="0">
                <a:solidFill>
                  <a:schemeClr val="bg1"/>
                </a:solidFill>
                <a:latin typeface="Trade Gothic Next Cond"/>
                <a:cs typeface="Arial"/>
              </a:rPr>
              <a:t>Weaknesses: Limited brand recognition, single-person dependency, higher costs, restricted capital. </a:t>
            </a:r>
            <a:endParaRPr lang="en-US" sz="3200" b="1">
              <a:solidFill>
                <a:schemeClr val="bg1"/>
              </a:solidFill>
              <a:latin typeface="Trade Gothic Next Cond"/>
              <a:cs typeface="Arial"/>
            </a:endParaRPr>
          </a:p>
          <a:p>
            <a:pPr marL="457200" algn="just"/>
            <a:r>
              <a:rPr lang="en-US" sz="3200" b="1" dirty="0">
                <a:solidFill>
                  <a:schemeClr val="bg1"/>
                </a:solidFill>
                <a:latin typeface="Trade Gothic Next Cond"/>
                <a:cs typeface="Arial"/>
              </a:rPr>
              <a:t>Opportunities: Growing health-conscious consumers, online growth, export potential, gift market, annual festivals for direct consumer engagement, customer referral program with 20% discount incentives. </a:t>
            </a:r>
            <a:endParaRPr lang="en-US" sz="3200" b="1">
              <a:solidFill>
                <a:schemeClr val="bg1"/>
              </a:solidFill>
              <a:latin typeface="Trade Gothic Next Cond"/>
              <a:cs typeface="Arial"/>
            </a:endParaRPr>
          </a:p>
          <a:p>
            <a:pPr marL="457200" algn="just"/>
            <a:r>
              <a:rPr lang="en-US" sz="3200" b="1" dirty="0">
                <a:solidFill>
                  <a:schemeClr val="bg1"/>
                </a:solidFill>
                <a:latin typeface="Trade Gothic Next Cond"/>
                <a:cs typeface="Arial"/>
              </a:rPr>
              <a:t>Threats: Large competitors, economic downturns, supply disruptions, preference changes.</a:t>
            </a:r>
            <a:endParaRPr lang="en-US" sz="3200" b="1">
              <a:solidFill>
                <a:schemeClr val="bg1"/>
              </a:solidFill>
              <a:latin typeface="Trade Gothic Next Cond"/>
              <a:cs typeface="Arial"/>
            </a:endParaRPr>
          </a:p>
          <a:p>
            <a:pPr algn="just"/>
            <a:r>
              <a:rPr lang="en-US" sz="3200" b="1" dirty="0">
                <a:solidFill>
                  <a:schemeClr val="bg1"/>
                </a:solidFill>
                <a:latin typeface="Trade Gothic Next Cond"/>
                <a:ea typeface="+mn-lt"/>
                <a:cs typeface="+mn-lt"/>
              </a:rPr>
              <a:t>Set specific, quantifiable, realistic, relevant, and time-bound objectives to boost the chances of success (Jones et al., 2023).</a:t>
            </a:r>
            <a:endParaRPr lang="en-US" sz="3200" b="1">
              <a:solidFill>
                <a:schemeClr val="bg1"/>
              </a:solidFill>
              <a:latin typeface="Trade Gothic Next Cond"/>
            </a:endParaRPr>
          </a:p>
        </p:txBody>
      </p:sp>
    </p:spTree>
    <p:extLst>
      <p:ext uri="{BB962C8B-B14F-4D97-AF65-F5344CB8AC3E}">
        <p14:creationId xmlns:p14="http://schemas.microsoft.com/office/powerpoint/2010/main" val="372631390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2"/>
          <a:stretch>
            <a:fillRect t="-10000" b="-10000"/>
          </a:stretch>
        </a:blipFill>
        <a:effectLst/>
      </p:bgPr>
    </p:bg>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BE786F-6A56-D02A-5EC7-F038BE3A87A9}"/>
              </a:ext>
            </a:extLst>
          </p:cNvPr>
          <p:cNvSpPr>
            <a:spLocks noGrp="1"/>
          </p:cNvSpPr>
          <p:nvPr>
            <p:ph idx="1"/>
          </p:nvPr>
        </p:nvSpPr>
        <p:spPr>
          <a:xfrm>
            <a:off x="4315" y="172230"/>
            <a:ext cx="12168994" cy="6680468"/>
          </a:xfrm>
        </p:spPr>
        <p:txBody>
          <a:bodyPr vert="horz" lIns="91440" tIns="45720" rIns="91440" bIns="45720" rtlCol="0" anchor="t">
            <a:normAutofit/>
          </a:bodyPr>
          <a:lstStyle/>
          <a:p>
            <a:r>
              <a:rPr lang="en-US" sz="3600" dirty="0">
                <a:solidFill>
                  <a:schemeClr val="bg1"/>
                </a:solidFill>
                <a:latin typeface="Trade Gothic Next Cond"/>
                <a:ea typeface="+mn-lt"/>
                <a:cs typeface="+mn-lt"/>
              </a:rPr>
              <a:t>Being different from others by uniting craftsmanship and healthy ingredients, aimed at wealthy buyers searching for authentic products. Passion, cultural ties, and accuracy are the main things that drive the founder’s actions, which are important for an artisan's success. All our artisan vinegars are uniquely crafted with healthy ingredients sold live and unpasteurized, containing the beneficial bacteria which created it. </a:t>
            </a:r>
            <a:endParaRPr lang="en" sz="3600" dirty="0">
              <a:solidFill>
                <a:schemeClr val="bg1"/>
              </a:solidFill>
              <a:latin typeface="Trade Gothic Next Cond"/>
              <a:cs typeface="Arial"/>
            </a:endParaRPr>
          </a:p>
        </p:txBody>
      </p:sp>
    </p:spTree>
    <p:extLst>
      <p:ext uri="{BB962C8B-B14F-4D97-AF65-F5344CB8AC3E}">
        <p14:creationId xmlns:p14="http://schemas.microsoft.com/office/powerpoint/2010/main" val="150694511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F5A72F-E401-9C45-A6EA-6130304A8E34}"/>
              </a:ext>
            </a:extLst>
          </p:cNvPr>
          <p:cNvSpPr>
            <a:spLocks noGrp="1"/>
          </p:cNvSpPr>
          <p:nvPr>
            <p:ph type="title"/>
          </p:nvPr>
        </p:nvSpPr>
        <p:spPr>
          <a:xfrm>
            <a:off x="205597" y="365125"/>
            <a:ext cx="11148203" cy="204130"/>
          </a:xfrm>
        </p:spPr>
        <p:txBody>
          <a:bodyPr>
            <a:normAutofit fontScale="90000"/>
          </a:bodyPr>
          <a:lstStyle/>
          <a:p>
            <a:r>
              <a:rPr lang="en-US"/>
              <a:t>REFERENCES</a:t>
            </a:r>
          </a:p>
        </p:txBody>
      </p:sp>
      <p:sp>
        <p:nvSpPr>
          <p:cNvPr id="5" name="Content Placeholder 4">
            <a:extLst>
              <a:ext uri="{FF2B5EF4-FFF2-40B4-BE49-F238E27FC236}">
                <a16:creationId xmlns:a16="http://schemas.microsoft.com/office/drawing/2014/main" id="{C6BD7111-68AC-92A5-6A84-6250AD0EC53A}"/>
              </a:ext>
            </a:extLst>
          </p:cNvPr>
          <p:cNvSpPr>
            <a:spLocks noGrp="1"/>
          </p:cNvSpPr>
          <p:nvPr>
            <p:ph idx="1"/>
          </p:nvPr>
        </p:nvSpPr>
        <p:spPr>
          <a:xfrm>
            <a:off x="205597" y="847964"/>
            <a:ext cx="11780806" cy="5846583"/>
          </a:xfrm>
        </p:spPr>
        <p:txBody>
          <a:bodyPr vert="horz" lIns="91440" tIns="45720" rIns="91440" bIns="45720" rtlCol="0" anchor="t">
            <a:noAutofit/>
          </a:bodyPr>
          <a:lstStyle/>
          <a:p>
            <a:pPr marL="0" indent="0">
              <a:buNone/>
            </a:pPr>
            <a:r>
              <a:rPr lang="en-US" sz="2000">
                <a:latin typeface="Arial"/>
                <a:ea typeface="Cambria"/>
                <a:cs typeface="Arial"/>
              </a:rPr>
              <a:t>Budak NH, Aykin E, </a:t>
            </a:r>
            <a:r>
              <a:rPr lang="en-US" sz="2000" err="1">
                <a:latin typeface="Arial"/>
                <a:ea typeface="Cambria"/>
                <a:cs typeface="Arial"/>
              </a:rPr>
              <a:t>Seydim</a:t>
            </a:r>
            <a:r>
              <a:rPr lang="en-US" sz="2000">
                <a:latin typeface="Arial"/>
                <a:ea typeface="Cambria"/>
                <a:cs typeface="Arial"/>
              </a:rPr>
              <a:t> AC, Greene AK, Guzel-</a:t>
            </a:r>
            <a:r>
              <a:rPr lang="en-US" sz="2000" err="1">
                <a:latin typeface="Arial"/>
                <a:ea typeface="Cambria"/>
                <a:cs typeface="Arial"/>
              </a:rPr>
              <a:t>Seydim</a:t>
            </a:r>
            <a:r>
              <a:rPr lang="en-US" sz="2000">
                <a:latin typeface="Arial"/>
                <a:ea typeface="Cambria"/>
                <a:cs typeface="Arial"/>
              </a:rPr>
              <a:t> ZB. "</a:t>
            </a:r>
            <a:r>
              <a:rPr lang="en-US" sz="2000" i="1">
                <a:latin typeface="Arial"/>
                <a:ea typeface="Cambria"/>
                <a:cs typeface="Arial"/>
              </a:rPr>
              <a:t>Functional properties of vinegar."</a:t>
            </a:r>
            <a:r>
              <a:rPr lang="en-US" sz="2000">
                <a:latin typeface="Arial"/>
                <a:ea typeface="Cambria"/>
                <a:cs typeface="Arial"/>
              </a:rPr>
              <a:t> J Food Sci. 2014;79(5):R757–64. 10.1111/1750-3841.12434 </a:t>
            </a:r>
            <a:endParaRPr lang="en-US" sz="2000">
              <a:latin typeface="Arial"/>
              <a:cs typeface="Arial"/>
            </a:endParaRPr>
          </a:p>
          <a:p>
            <a:pPr>
              <a:buNone/>
            </a:pPr>
            <a:r>
              <a:rPr lang="en-US" sz="2000">
                <a:solidFill>
                  <a:srgbClr val="123D80"/>
                </a:solidFill>
                <a:latin typeface="Arial"/>
                <a:ea typeface="Open Sans"/>
                <a:cs typeface="Open Sans"/>
                <a:hlinkClick r:id="rId2"/>
              </a:rPr>
              <a:t>https://doi.org/10.1111/1750-3841.12434</a:t>
            </a:r>
            <a:endParaRPr lang="en-US" sz="2000">
              <a:latin typeface="Arial"/>
            </a:endParaRPr>
          </a:p>
          <a:p>
            <a:pPr>
              <a:buNone/>
            </a:pPr>
            <a:r>
              <a:rPr lang="en-US" sz="2000">
                <a:latin typeface="Arial"/>
                <a:ea typeface="Cambria"/>
                <a:cs typeface="Arial"/>
              </a:rPr>
              <a:t>Marques FPP, Spinosa W, Fernandes KF, de Souza Castro CF, Caliari M. "</a:t>
            </a:r>
            <a:r>
              <a:rPr lang="en-US" sz="2000" i="1">
                <a:latin typeface="Arial"/>
                <a:ea typeface="Cambria"/>
                <a:cs typeface="Arial"/>
              </a:rPr>
              <a:t>Quality pattern and identity of commercial fruit and vegetable vinegar (Acetic acid fermentation)".</a:t>
            </a:r>
            <a:r>
              <a:rPr lang="en-US" sz="2000">
                <a:latin typeface="Arial"/>
                <a:ea typeface="Cambria"/>
                <a:cs typeface="Arial"/>
              </a:rPr>
              <a:t> 2010;30(1):119–26. 10.1590/S0101-20612010000500019 </a:t>
            </a:r>
            <a:endParaRPr lang="en-US" sz="2000">
              <a:solidFill>
                <a:srgbClr val="000000"/>
              </a:solidFill>
              <a:latin typeface="Arial"/>
              <a:ea typeface="Noto Sans"/>
              <a:cs typeface="Arial"/>
            </a:endParaRPr>
          </a:p>
          <a:p>
            <a:pPr>
              <a:buNone/>
            </a:pPr>
            <a:r>
              <a:rPr lang="en-US" sz="2000">
                <a:solidFill>
                  <a:srgbClr val="6C6B6B"/>
                </a:solidFill>
                <a:latin typeface="Arial"/>
                <a:ea typeface="Noto Sans"/>
                <a:cs typeface="Noto Sans"/>
              </a:rPr>
              <a:t> </a:t>
            </a:r>
            <a:r>
              <a:rPr lang="en-US" sz="2000">
                <a:solidFill>
                  <a:srgbClr val="3867CE"/>
                </a:solidFill>
                <a:latin typeface="Arial"/>
                <a:ea typeface="Noto Sans"/>
                <a:cs typeface="Noto Sans"/>
                <a:hlinkClick r:id="rId3"/>
              </a:rPr>
              <a:t>https://doi.org/10.1590/S0101-20612010000500019</a:t>
            </a:r>
            <a:r>
              <a:rPr lang="en-US" sz="2000">
                <a:solidFill>
                  <a:srgbClr val="6C6B6B"/>
                </a:solidFill>
                <a:latin typeface="Arial"/>
                <a:ea typeface="Noto Sans"/>
                <a:cs typeface="Noto Sans"/>
              </a:rPr>
              <a:t> </a:t>
            </a:r>
            <a:endParaRPr lang="en-US" sz="2000">
              <a:solidFill>
                <a:srgbClr val="000000"/>
              </a:solidFill>
              <a:latin typeface="Arial"/>
              <a:ea typeface="Noto Sans"/>
              <a:cs typeface="Arial"/>
            </a:endParaRPr>
          </a:p>
          <a:p>
            <a:pPr>
              <a:buNone/>
            </a:pPr>
            <a:r>
              <a:rPr lang="en-US" sz="2000">
                <a:solidFill>
                  <a:srgbClr val="1C1D1E"/>
                </a:solidFill>
                <a:latin typeface="Arial"/>
                <a:ea typeface="Open Sans"/>
                <a:cs typeface="Open Sans"/>
              </a:rPr>
              <a:t>Mazza S, </a:t>
            </a:r>
            <a:r>
              <a:rPr lang="en-US" sz="2000" err="1">
                <a:solidFill>
                  <a:srgbClr val="1C1D1E"/>
                </a:solidFill>
                <a:latin typeface="Arial"/>
                <a:ea typeface="Open Sans"/>
                <a:cs typeface="Open Sans"/>
              </a:rPr>
              <a:t>Murooka</a:t>
            </a:r>
            <a:r>
              <a:rPr lang="en-US" sz="2000">
                <a:solidFill>
                  <a:srgbClr val="1C1D1E"/>
                </a:solidFill>
                <a:latin typeface="Arial"/>
                <a:ea typeface="Open Sans"/>
                <a:cs typeface="Open Sans"/>
              </a:rPr>
              <a:t> Y. 2009. Vinegar through the age. In: L </a:t>
            </a:r>
            <a:r>
              <a:rPr lang="en-US" sz="2000" err="1">
                <a:solidFill>
                  <a:srgbClr val="1C1D1E"/>
                </a:solidFill>
                <a:latin typeface="Arial"/>
                <a:ea typeface="Open Sans"/>
                <a:cs typeface="Open Sans"/>
              </a:rPr>
              <a:t>Solieri</a:t>
            </a:r>
            <a:r>
              <a:rPr lang="en-US" sz="2000">
                <a:solidFill>
                  <a:srgbClr val="1C1D1E"/>
                </a:solidFill>
                <a:latin typeface="Arial"/>
                <a:ea typeface="Open Sans"/>
                <a:cs typeface="Open Sans"/>
              </a:rPr>
              <a:t>, P Giudici, editors. </a:t>
            </a:r>
            <a:r>
              <a:rPr lang="en-US" sz="2000" i="1">
                <a:solidFill>
                  <a:srgbClr val="1C1D1E"/>
                </a:solidFill>
                <a:latin typeface="Arial"/>
                <a:ea typeface="Open Sans"/>
                <a:cs typeface="Open Sans"/>
              </a:rPr>
              <a:t>Vinegars of the world</a:t>
            </a:r>
            <a:r>
              <a:rPr lang="en-US" sz="2000">
                <a:solidFill>
                  <a:srgbClr val="1C1D1E"/>
                </a:solidFill>
                <a:latin typeface="Arial"/>
                <a:ea typeface="Open Sans"/>
                <a:cs typeface="Open Sans"/>
              </a:rPr>
              <a:t>. Milán: Springer-Verlag. p 17−39.</a:t>
            </a:r>
            <a:endParaRPr lang="en-US" sz="2000">
              <a:latin typeface="Arial"/>
            </a:endParaRPr>
          </a:p>
          <a:p>
            <a:pPr>
              <a:buNone/>
            </a:pPr>
            <a:r>
              <a:rPr lang="en-US" sz="2000">
                <a:solidFill>
                  <a:srgbClr val="1C1D1E"/>
                </a:solidFill>
                <a:ea typeface="+mn-lt"/>
                <a:cs typeface="+mn-lt"/>
                <a:hlinkClick r:id="rId4"/>
              </a:rPr>
              <a:t>https://link.springer.com/chapter/10.1007/978-88-470-0866-3_2</a:t>
            </a:r>
            <a:endParaRPr lang="en-US"/>
          </a:p>
          <a:p>
            <a:pPr>
              <a:buNone/>
            </a:pPr>
            <a:r>
              <a:rPr lang="en-US" sz="2000">
                <a:latin typeface="Arial"/>
                <a:ea typeface="+mn-lt"/>
                <a:cs typeface="+mn-lt"/>
              </a:rPr>
              <a:t>M. </a:t>
            </a:r>
            <a:r>
              <a:rPr lang="en-US" sz="2000" err="1">
                <a:latin typeface="Arial"/>
                <a:ea typeface="+mn-lt"/>
                <a:cs typeface="+mn-lt"/>
              </a:rPr>
              <a:t>Nodehi</a:t>
            </a:r>
            <a:r>
              <a:rPr lang="en-US" sz="2000">
                <a:latin typeface="Arial"/>
                <a:ea typeface="+mn-lt"/>
                <a:cs typeface="+mn-lt"/>
              </a:rPr>
              <a:t>, V. Mohamad </a:t>
            </a:r>
            <a:r>
              <a:rPr lang="en-US" sz="2000" err="1">
                <a:latin typeface="Arial"/>
                <a:ea typeface="+mn-lt"/>
                <a:cs typeface="+mn-lt"/>
              </a:rPr>
              <a:t>Taghvaee</a:t>
            </a:r>
            <a:r>
              <a:rPr lang="en-US" sz="2000">
                <a:latin typeface="Arial"/>
                <a:ea typeface="+mn-lt"/>
                <a:cs typeface="+mn-lt"/>
              </a:rPr>
              <a:t> "</a:t>
            </a:r>
            <a:r>
              <a:rPr lang="en-US" sz="2000" i="1">
                <a:latin typeface="Arial"/>
                <a:ea typeface="+mn-lt"/>
                <a:cs typeface="+mn-lt"/>
              </a:rPr>
              <a:t>Sustainable concrete for circular economy: a review on use of waste glass" </a:t>
            </a:r>
            <a:r>
              <a:rPr lang="en-US" sz="2000">
                <a:latin typeface="Arial"/>
                <a:ea typeface="+mn-lt"/>
                <a:cs typeface="+mn-lt"/>
              </a:rPr>
              <a:t>Glass Struct. Eng., 7 (1) (2022), pp. 3-22</a:t>
            </a:r>
            <a:endParaRPr lang="en-US" sz="2000">
              <a:latin typeface="Arial"/>
              <a:ea typeface="+mn-lt"/>
              <a:cs typeface="Arial"/>
            </a:endParaRPr>
          </a:p>
          <a:p>
            <a:pPr>
              <a:buNone/>
            </a:pPr>
            <a:r>
              <a:rPr lang="en-US" sz="2000">
                <a:latin typeface="Arial"/>
                <a:ea typeface="+mn-lt"/>
                <a:cs typeface="+mn-lt"/>
                <a:hlinkClick r:id="rId5"/>
              </a:rPr>
              <a:t>https://link.springer.com/article/10.1007/s40940-021-00155-9</a:t>
            </a:r>
            <a:endParaRPr lang="en-US" sz="2000">
              <a:latin typeface="Arial"/>
              <a:cs typeface="Arial"/>
            </a:endParaRPr>
          </a:p>
          <a:p>
            <a:pPr>
              <a:buNone/>
            </a:pPr>
            <a:r>
              <a:rPr lang="en-US" sz="2000">
                <a:latin typeface="Arial"/>
                <a:ea typeface="+mn-lt"/>
                <a:cs typeface="+mn-lt"/>
              </a:rPr>
              <a:t>S.C. Kou, C.S. Poon "</a:t>
            </a:r>
            <a:r>
              <a:rPr lang="en-US" sz="2000" i="1">
                <a:latin typeface="Arial"/>
                <a:ea typeface="+mn-lt"/>
                <a:cs typeface="+mn-lt"/>
              </a:rPr>
              <a:t>Properties of self-compacting concrete prepared with recycled glass </a:t>
            </a:r>
            <a:r>
              <a:rPr lang="en-US" sz="2000" i="1" err="1">
                <a:latin typeface="Arial"/>
                <a:ea typeface="+mn-lt"/>
                <a:cs typeface="+mn-lt"/>
              </a:rPr>
              <a:t>aggregate</a:t>
            </a:r>
            <a:r>
              <a:rPr lang="en-US" sz="2000" err="1">
                <a:latin typeface="Arial"/>
                <a:ea typeface="+mn-lt"/>
                <a:cs typeface="+mn-lt"/>
              </a:rPr>
              <a:t>".Cem</a:t>
            </a:r>
            <a:r>
              <a:rPr lang="en-US" sz="2000">
                <a:latin typeface="Arial"/>
                <a:ea typeface="+mn-lt"/>
                <a:cs typeface="+mn-lt"/>
              </a:rPr>
              <a:t>. </a:t>
            </a:r>
            <a:r>
              <a:rPr lang="en-US" sz="2000" err="1">
                <a:latin typeface="Arial"/>
                <a:ea typeface="+mn-lt"/>
                <a:cs typeface="+mn-lt"/>
              </a:rPr>
              <a:t>Concr</a:t>
            </a:r>
            <a:r>
              <a:rPr lang="en-US" sz="2000">
                <a:latin typeface="Arial"/>
                <a:ea typeface="+mn-lt"/>
                <a:cs typeface="+mn-lt"/>
              </a:rPr>
              <a:t>. Compos., 31 (2) (2009), pp. 107-113</a:t>
            </a:r>
            <a:endParaRPr lang="en-US" sz="2000">
              <a:latin typeface="Arial"/>
              <a:cs typeface="Arial"/>
            </a:endParaRPr>
          </a:p>
          <a:p>
            <a:pPr>
              <a:buNone/>
            </a:pPr>
            <a:r>
              <a:rPr lang="en-US" sz="2000">
                <a:solidFill>
                  <a:srgbClr val="0272B1"/>
                </a:solidFill>
                <a:latin typeface="Arial"/>
                <a:ea typeface="+mn-lt"/>
                <a:cs typeface="+mn-lt"/>
                <a:hlinkClick r:id="rId6"/>
              </a:rPr>
              <a:t>https://doi.org/10.1016/j.cemconcomp.2008.12.002</a:t>
            </a:r>
            <a:endParaRPr lang="en-US" sz="2000">
              <a:latin typeface="Arial"/>
              <a:cs typeface="Arial"/>
            </a:endParaRPr>
          </a:p>
          <a:p>
            <a:pPr>
              <a:buNone/>
            </a:pPr>
            <a:endParaRPr lang="en-US" sz="1400">
              <a:solidFill>
                <a:srgbClr val="1F1F1F"/>
              </a:solidFill>
              <a:latin typeface="Aptos"/>
              <a:ea typeface="Cambria"/>
              <a:cs typeface="Arial"/>
            </a:endParaRPr>
          </a:p>
          <a:p>
            <a:pPr marL="0" indent="0">
              <a:buNone/>
            </a:pPr>
            <a:endParaRPr lang="en-US" sz="1800">
              <a:solidFill>
                <a:srgbClr val="1B1B1B"/>
              </a:solidFill>
              <a:latin typeface="Arial"/>
              <a:ea typeface="Cambria"/>
              <a:cs typeface="Arial"/>
            </a:endParaRPr>
          </a:p>
          <a:p>
            <a:endParaRPr lang="en-US"/>
          </a:p>
        </p:txBody>
      </p:sp>
    </p:spTree>
    <p:extLst>
      <p:ext uri="{BB962C8B-B14F-4D97-AF65-F5344CB8AC3E}">
        <p14:creationId xmlns:p14="http://schemas.microsoft.com/office/powerpoint/2010/main" val="302793382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3A0B3A-6C25-3609-C4C0-1832E7058C9E}"/>
            </a:ext>
          </a:extLst>
        </p:cNvPr>
        <p:cNvGrpSpPr/>
        <p:nvPr/>
      </p:nvGrpSpPr>
      <p:grpSpPr>
        <a:xfrm>
          <a:off x="0" y="0"/>
          <a:ext cx="0" cy="0"/>
          <a:chOff x="0" y="0"/>
          <a:chExt cx="0" cy="0"/>
        </a:xfrm>
      </p:grpSpPr>
      <p:sp>
        <p:nvSpPr>
          <p:cNvPr id="5" name="Content Placeholder 4">
            <a:extLst>
              <a:ext uri="{FF2B5EF4-FFF2-40B4-BE49-F238E27FC236}">
                <a16:creationId xmlns:a16="http://schemas.microsoft.com/office/drawing/2014/main" id="{2E2CA6CA-0BC6-319E-AD4E-55FB7DBF9F7A}"/>
              </a:ext>
            </a:extLst>
          </p:cNvPr>
          <p:cNvSpPr>
            <a:spLocks noGrp="1"/>
          </p:cNvSpPr>
          <p:nvPr>
            <p:ph idx="1"/>
          </p:nvPr>
        </p:nvSpPr>
        <p:spPr>
          <a:xfrm>
            <a:off x="18691" y="143474"/>
            <a:ext cx="12168994" cy="6709223"/>
          </a:xfrm>
        </p:spPr>
        <p:txBody>
          <a:bodyPr vert="horz" lIns="91440" tIns="45720" rIns="91440" bIns="45720" rtlCol="0" anchor="t">
            <a:noAutofit/>
          </a:bodyPr>
          <a:lstStyle/>
          <a:p>
            <a:pPr>
              <a:buNone/>
            </a:pPr>
            <a:r>
              <a:rPr lang="en-US" sz="2000" dirty="0">
                <a:latin typeface="Arial"/>
                <a:cs typeface="Arial"/>
              </a:rPr>
              <a:t>Tan SC. 2005. "Vinegar fermentation [Master of Science thesis]". Louisiana State Univ., Dept. of Food Science, Baton Rouge. p 101s.</a:t>
            </a:r>
            <a:endParaRPr lang="en-US" sz="2000">
              <a:solidFill>
                <a:srgbClr val="1C1D1E"/>
              </a:solidFill>
              <a:latin typeface="Arial"/>
              <a:ea typeface="Open Sans"/>
              <a:cs typeface="Open Sans"/>
            </a:endParaRPr>
          </a:p>
          <a:p>
            <a:pPr>
              <a:buNone/>
            </a:pPr>
            <a:r>
              <a:rPr lang="en-US" sz="2000" dirty="0">
                <a:solidFill>
                  <a:srgbClr val="1C1D1E"/>
                </a:solidFill>
                <a:latin typeface="Arial"/>
                <a:ea typeface="Open Sans"/>
                <a:cs typeface="Open Sans"/>
              </a:rPr>
              <a:t>Ou ASM, Chang RC. 2009. Taiwan fruit vinegar. In: L </a:t>
            </a:r>
            <a:r>
              <a:rPr lang="en-US" sz="2000" dirty="0" err="1">
                <a:solidFill>
                  <a:srgbClr val="1C1D1E"/>
                </a:solidFill>
                <a:latin typeface="Arial"/>
                <a:ea typeface="Open Sans"/>
                <a:cs typeface="Open Sans"/>
              </a:rPr>
              <a:t>Solieri</a:t>
            </a:r>
            <a:r>
              <a:rPr lang="en-US" sz="2000" dirty="0">
                <a:solidFill>
                  <a:srgbClr val="1C1D1E"/>
                </a:solidFill>
                <a:latin typeface="Arial"/>
                <a:ea typeface="Open Sans"/>
                <a:cs typeface="Open Sans"/>
              </a:rPr>
              <a:t>., P </a:t>
            </a:r>
            <a:r>
              <a:rPr lang="en-US" sz="2000" dirty="0" err="1">
                <a:solidFill>
                  <a:srgbClr val="1C1D1E"/>
                </a:solidFill>
                <a:latin typeface="Arial"/>
                <a:ea typeface="Open Sans"/>
                <a:cs typeface="Open Sans"/>
              </a:rPr>
              <a:t>Giudicin</a:t>
            </a:r>
            <a:r>
              <a:rPr lang="en-US" sz="2000" dirty="0">
                <a:solidFill>
                  <a:srgbClr val="1C1D1E"/>
                </a:solidFill>
                <a:latin typeface="Arial"/>
                <a:ea typeface="Open Sans"/>
                <a:cs typeface="Open Sans"/>
              </a:rPr>
              <a:t>, editors. "</a:t>
            </a:r>
            <a:r>
              <a:rPr lang="en-US" sz="2000" i="1" dirty="0">
                <a:solidFill>
                  <a:srgbClr val="1C1D1E"/>
                </a:solidFill>
                <a:latin typeface="Arial"/>
                <a:ea typeface="Open Sans"/>
                <a:cs typeface="Open Sans"/>
              </a:rPr>
              <a:t>Vinegars of the world"</a:t>
            </a:r>
            <a:r>
              <a:rPr lang="en-US" sz="2000" dirty="0">
                <a:solidFill>
                  <a:srgbClr val="1C1D1E"/>
                </a:solidFill>
                <a:latin typeface="Arial"/>
                <a:ea typeface="Open Sans"/>
                <a:cs typeface="Open Sans"/>
              </a:rPr>
              <a:t>. Milán: Springer-Verlag. p 223−41.</a:t>
            </a:r>
            <a:endParaRPr lang="en-US" sz="2000">
              <a:latin typeface="Arial"/>
              <a:cs typeface="Arial"/>
            </a:endParaRPr>
          </a:p>
          <a:p>
            <a:pPr>
              <a:buNone/>
            </a:pPr>
            <a:r>
              <a:rPr lang="en-US" sz="2000" dirty="0">
                <a:solidFill>
                  <a:srgbClr val="1C1D1E"/>
                </a:solidFill>
                <a:latin typeface="Arial"/>
                <a:ea typeface="+mn-lt"/>
                <a:cs typeface="+mn-lt"/>
                <a:hlinkClick r:id="rId2"/>
              </a:rPr>
              <a:t>https://link.springer.com/chapter/10.1007/978-88-470-0866-3_1</a:t>
            </a:r>
            <a:endParaRPr lang="en-US" sz="2000" dirty="0">
              <a:latin typeface="Arial"/>
            </a:endParaRPr>
          </a:p>
          <a:p>
            <a:pPr>
              <a:buNone/>
            </a:pPr>
            <a:r>
              <a:rPr lang="en-US" sz="2000" dirty="0" err="1">
                <a:solidFill>
                  <a:srgbClr val="000000"/>
                </a:solidFill>
                <a:latin typeface="Arial"/>
                <a:ea typeface="Open Sans"/>
                <a:cs typeface="Arial"/>
              </a:rPr>
              <a:t>Jenneboer</a:t>
            </a:r>
            <a:r>
              <a:rPr lang="en-US" sz="2000" dirty="0">
                <a:solidFill>
                  <a:srgbClr val="000000"/>
                </a:solidFill>
                <a:latin typeface="Arial"/>
                <a:ea typeface="Open Sans"/>
                <a:cs typeface="Arial"/>
              </a:rPr>
              <a:t>, L., Hernando, C., &amp; Constantinides, E. (2022). "</a:t>
            </a:r>
            <a:r>
              <a:rPr lang="en-US" sz="2000" i="1" dirty="0">
                <a:solidFill>
                  <a:srgbClr val="000000"/>
                </a:solidFill>
                <a:latin typeface="Arial"/>
                <a:ea typeface="Open Sans"/>
                <a:cs typeface="Arial"/>
              </a:rPr>
              <a:t>The impact of chatbots on customer loyalty:</a:t>
            </a:r>
          </a:p>
          <a:p>
            <a:pPr>
              <a:buNone/>
            </a:pPr>
            <a:r>
              <a:rPr lang="en-US" sz="2000" i="1" dirty="0">
                <a:solidFill>
                  <a:srgbClr val="000000"/>
                </a:solidFill>
                <a:latin typeface="Arial"/>
                <a:ea typeface="Open Sans"/>
                <a:cs typeface="Arial"/>
              </a:rPr>
              <a:t>A systematic literature review".</a:t>
            </a:r>
            <a:r>
              <a:rPr lang="en-US" sz="2000" dirty="0">
                <a:solidFill>
                  <a:srgbClr val="000000"/>
                </a:solidFill>
                <a:latin typeface="Arial"/>
                <a:ea typeface="Open Sans"/>
                <a:cs typeface="Arial"/>
              </a:rPr>
              <a:t> Journal of Theoretical and Applied Electronic Commerce Research, 17(1), 212-229</a:t>
            </a:r>
            <a:endParaRPr lang="en-US"/>
          </a:p>
          <a:p>
            <a:pPr>
              <a:buNone/>
            </a:pPr>
            <a:r>
              <a:rPr lang="en-US" sz="2000" dirty="0">
                <a:ea typeface="+mn-lt"/>
                <a:cs typeface="+mn-lt"/>
                <a:hlinkClick r:id="rId3"/>
              </a:rPr>
              <a:t>https://media.neliti.com/media/publications/571687-understanding-marketing-strategy-and-val-52548a0a.pdf</a:t>
            </a:r>
            <a:endParaRPr lang="en-US"/>
          </a:p>
          <a:p>
            <a:pPr>
              <a:buNone/>
            </a:pPr>
            <a:r>
              <a:rPr lang="en-US" sz="2000" dirty="0">
                <a:latin typeface="Arial"/>
                <a:cs typeface="Arial"/>
              </a:rPr>
              <a:t>Johnston CS. 2006b. "</a:t>
            </a:r>
            <a:r>
              <a:rPr lang="en-US" sz="2000" i="1" dirty="0">
                <a:latin typeface="Arial"/>
                <a:cs typeface="Arial"/>
              </a:rPr>
              <a:t>Vinegar: medicinal uses and </a:t>
            </a:r>
            <a:r>
              <a:rPr lang="en-US" sz="2000" i="1" err="1">
                <a:latin typeface="Arial"/>
                <a:cs typeface="Arial"/>
              </a:rPr>
              <a:t>antiglycemic</a:t>
            </a:r>
            <a:r>
              <a:rPr lang="en-US" sz="2000" i="1" dirty="0">
                <a:latin typeface="Arial"/>
                <a:cs typeface="Arial"/>
              </a:rPr>
              <a:t> effect"</a:t>
            </a:r>
            <a:r>
              <a:rPr lang="en-US" sz="2000" dirty="0">
                <a:latin typeface="Arial"/>
                <a:cs typeface="Arial"/>
              </a:rPr>
              <a:t>. Med Gen Med 8: 61–78.</a:t>
            </a:r>
            <a:endParaRPr lang="en-US" sz="2000">
              <a:solidFill>
                <a:srgbClr val="1C1D1E"/>
              </a:solidFill>
              <a:latin typeface="Arial"/>
              <a:ea typeface="Open Sans"/>
              <a:cs typeface="Arial"/>
            </a:endParaRPr>
          </a:p>
          <a:p>
            <a:pPr>
              <a:buNone/>
            </a:pPr>
            <a:r>
              <a:rPr lang="en-US" sz="2000" dirty="0">
                <a:latin typeface="Arial"/>
                <a:ea typeface="+mn-lt"/>
                <a:cs typeface="+mn-lt"/>
                <a:hlinkClick r:id="rId4"/>
              </a:rPr>
              <a:t>https://pmc.ncbi.nlm.nih.gov/articles/PMC1785201/</a:t>
            </a:r>
            <a:endParaRPr lang="en-US" dirty="0">
              <a:latin typeface="Arial"/>
            </a:endParaRPr>
          </a:p>
          <a:p>
            <a:pPr>
              <a:buNone/>
            </a:pPr>
            <a:r>
              <a:rPr lang="en-US" sz="2000" dirty="0">
                <a:latin typeface="Arial"/>
                <a:ea typeface="+mn-lt"/>
                <a:cs typeface="+mn-lt"/>
              </a:rPr>
              <a:t>Jones, B., Nguyen‐Tien, V., &amp; Elliott, R. J. (2023). "T</a:t>
            </a:r>
            <a:r>
              <a:rPr lang="en-US" sz="2000" i="1" dirty="0">
                <a:latin typeface="Arial"/>
                <a:ea typeface="+mn-lt"/>
                <a:cs typeface="+mn-lt"/>
              </a:rPr>
              <a:t>he electric vehicle revolution: Critical material supply chains, trade, and development"</a:t>
            </a:r>
            <a:r>
              <a:rPr lang="en-US" sz="2000" dirty="0">
                <a:latin typeface="Arial"/>
                <a:ea typeface="+mn-lt"/>
                <a:cs typeface="+mn-lt"/>
              </a:rPr>
              <a:t>. The World Economy, 46(1), 2-26.</a:t>
            </a:r>
            <a:endParaRPr lang="en-US" sz="2000" dirty="0">
              <a:latin typeface="Arial"/>
              <a:cs typeface="Arial"/>
            </a:endParaRPr>
          </a:p>
          <a:p>
            <a:pPr>
              <a:buNone/>
            </a:pPr>
            <a:r>
              <a:rPr lang="en-US" sz="2000" dirty="0">
                <a:latin typeface="Arial"/>
                <a:ea typeface="+mn-lt"/>
                <a:cs typeface="+mn-lt"/>
              </a:rPr>
              <a:t>Li, F., </a:t>
            </a:r>
            <a:r>
              <a:rPr lang="en-US" sz="2000" dirty="0" err="1">
                <a:latin typeface="Arial"/>
                <a:ea typeface="+mn-lt"/>
                <a:cs typeface="+mn-lt"/>
              </a:rPr>
              <a:t>Larimo</a:t>
            </a:r>
            <a:r>
              <a:rPr lang="en-US" sz="2000" dirty="0">
                <a:latin typeface="Arial"/>
                <a:ea typeface="+mn-lt"/>
                <a:cs typeface="+mn-lt"/>
              </a:rPr>
              <a:t>, J., &amp; </a:t>
            </a:r>
            <a:r>
              <a:rPr lang="en-US" sz="2000" dirty="0" err="1">
                <a:latin typeface="Arial"/>
                <a:ea typeface="+mn-lt"/>
                <a:cs typeface="+mn-lt"/>
              </a:rPr>
              <a:t>Leonidou</a:t>
            </a:r>
            <a:r>
              <a:rPr lang="en-US" sz="2000" dirty="0">
                <a:latin typeface="Arial"/>
                <a:ea typeface="+mn-lt"/>
                <a:cs typeface="+mn-lt"/>
              </a:rPr>
              <a:t>, L. C. (2021). "</a:t>
            </a:r>
            <a:r>
              <a:rPr lang="en-US" sz="2000" i="1" dirty="0">
                <a:latin typeface="Arial"/>
                <a:ea typeface="+mn-lt"/>
                <a:cs typeface="+mn-lt"/>
              </a:rPr>
              <a:t>Social media marketing strategy: Definition, conceptualization, taxonomy, validation, and future agenda. Journal of the Academy of Marketing Science</a:t>
            </a:r>
            <a:r>
              <a:rPr lang="en-US" sz="2000" dirty="0">
                <a:latin typeface="Arial"/>
                <a:ea typeface="+mn-lt"/>
                <a:cs typeface="+mn-lt"/>
              </a:rPr>
              <a:t>", 49, 51-70. </a:t>
            </a:r>
            <a:endParaRPr lang="en-US">
              <a:latin typeface="Arial"/>
              <a:cs typeface="Arial"/>
            </a:endParaRPr>
          </a:p>
          <a:p>
            <a:pPr>
              <a:buNone/>
            </a:pPr>
            <a:r>
              <a:rPr lang="en-US" sz="2000" dirty="0">
                <a:ea typeface="+mn-lt"/>
                <a:cs typeface="+mn-lt"/>
                <a:hlinkClick r:id="rId3"/>
              </a:rPr>
              <a:t>https://media.neliti.com/media/publications/571687-understanding-marketing-strategy-and-val-52548a0a.pdf</a:t>
            </a:r>
            <a:endParaRPr lang="en-US"/>
          </a:p>
          <a:p>
            <a:pPr>
              <a:buNone/>
            </a:pPr>
            <a:endParaRPr lang="en-US" sz="2000" dirty="0">
              <a:solidFill>
                <a:srgbClr val="000000"/>
              </a:solidFill>
              <a:latin typeface="Aptos"/>
              <a:ea typeface="Cambria"/>
              <a:cs typeface="Arial"/>
            </a:endParaRPr>
          </a:p>
          <a:p>
            <a:pPr>
              <a:buNone/>
            </a:pPr>
            <a:endParaRPr lang="en-US" sz="2000">
              <a:solidFill>
                <a:srgbClr val="000000"/>
              </a:solidFill>
              <a:latin typeface="Aptos"/>
              <a:ea typeface="Cambria"/>
              <a:cs typeface="Arial"/>
            </a:endParaRPr>
          </a:p>
          <a:p>
            <a:pPr>
              <a:buNone/>
            </a:pPr>
            <a:endParaRPr lang="en-US">
              <a:solidFill>
                <a:srgbClr val="000000"/>
              </a:solidFill>
              <a:latin typeface="Aptos"/>
              <a:ea typeface="Cambria"/>
              <a:cs typeface="Arial"/>
            </a:endParaRPr>
          </a:p>
          <a:p>
            <a:pPr>
              <a:buNone/>
            </a:pPr>
            <a:endParaRPr lang="en-US" sz="2000">
              <a:solidFill>
                <a:srgbClr val="000000"/>
              </a:solidFill>
              <a:latin typeface="Aptos"/>
              <a:ea typeface="Cambria"/>
              <a:cs typeface="Arial"/>
            </a:endParaRPr>
          </a:p>
          <a:p>
            <a:pPr>
              <a:buNone/>
            </a:pPr>
            <a:endParaRPr lang="en-US" sz="2000">
              <a:solidFill>
                <a:srgbClr val="000000"/>
              </a:solidFill>
              <a:latin typeface="Aptos"/>
              <a:ea typeface="Cambria"/>
              <a:cs typeface="Arial"/>
            </a:endParaRPr>
          </a:p>
          <a:p>
            <a:pPr>
              <a:buNone/>
            </a:pPr>
            <a:endParaRPr lang="en-US" sz="1400">
              <a:solidFill>
                <a:srgbClr val="1F1F1F"/>
              </a:solidFill>
              <a:latin typeface="Aptos"/>
              <a:ea typeface="Cambria"/>
              <a:cs typeface="Arial"/>
            </a:endParaRPr>
          </a:p>
          <a:p>
            <a:pPr marL="0" indent="0">
              <a:buNone/>
            </a:pPr>
            <a:endParaRPr lang="en-US" sz="1800">
              <a:solidFill>
                <a:srgbClr val="1B1B1B"/>
              </a:solidFill>
              <a:latin typeface="Arial"/>
              <a:ea typeface="Cambria"/>
              <a:cs typeface="Arial"/>
            </a:endParaRPr>
          </a:p>
          <a:p>
            <a:endParaRPr lang="en-US"/>
          </a:p>
        </p:txBody>
      </p:sp>
    </p:spTree>
    <p:extLst>
      <p:ext uri="{BB962C8B-B14F-4D97-AF65-F5344CB8AC3E}">
        <p14:creationId xmlns:p14="http://schemas.microsoft.com/office/powerpoint/2010/main" val="5131990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Application>Microsoft Office PowerPoint</Application>
  <PresentationFormat>Widescreen</PresentationFormat>
  <Slides>15</Slides>
  <Notes>0</Notes>
  <HiddenSlides>0</HiddenSlides>
  <ScaleCrop>false</ScaleCrop>
  <HeadingPairs>
    <vt:vector size="4" baseType="variant">
      <vt:variant>
        <vt:lpstr>Theme</vt:lpstr>
      </vt:variant>
      <vt:variant>
        <vt:i4>1</vt:i4>
      </vt:variant>
      <vt:variant>
        <vt:lpstr>Slide Titles</vt:lpstr>
      </vt:variant>
      <vt:variant>
        <vt:i4>15</vt:i4>
      </vt:variant>
    </vt:vector>
  </HeadingPairs>
  <TitlesOfParts>
    <vt:vector size="16" baseType="lpstr">
      <vt:lpstr>office theme</vt:lpstr>
      <vt:lpstr>BRIEF  STORY OF KONIA</vt:lpstr>
      <vt:lpstr>PowerPoint Presentation</vt:lpstr>
      <vt:lpstr>The earliest known use of vinegar dates to more than 10000 y ago (Tan 2005; Johnston and Gaas 2006). Flavored vinegar has been produced and sold as a commercial product for approximately 5000 y.  The Babylonians produced and sold vinegars flavored with fruit, honey, and malt until the 6th century. Vinegar was known by ancient civilizations and used in folk medicine in wound treatment, as well as a hand-washing agent, to prevent infection.     Traditional vinegar typically results from a long fermentation (up to a month) and uses natural vinegar as the starter culture.(Functional Properties of Vinegar Journal of Food Science).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REFERENCES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revision>249</cp:revision>
  <dcterms:created xsi:type="dcterms:W3CDTF">2025-06-29T10:17:13Z</dcterms:created>
  <dcterms:modified xsi:type="dcterms:W3CDTF">2025-06-30T01:57:00Z</dcterms:modified>
</cp:coreProperties>
</file>