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7" r:id="rId2"/>
  </p:sldIdLst>
  <p:sldSz cx="9906000" cy="6858000" type="A4"/>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FCCC9"/>
    <a:srgbClr val="F69EC6"/>
    <a:srgbClr val="EA7278"/>
    <a:srgbClr val="C81E28"/>
    <a:srgbClr val="8AE29B"/>
    <a:srgbClr val="218834"/>
    <a:srgbClr val="49B8E5"/>
    <a:srgbClr val="093040"/>
    <a:srgbClr val="99C0F5"/>
    <a:srgbClr val="1158B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502" autoAdjust="0"/>
    <p:restoredTop sz="94602"/>
  </p:normalViewPr>
  <p:slideViewPr>
    <p:cSldViewPr snapToGrid="0">
      <p:cViewPr varScale="1">
        <p:scale>
          <a:sx n="50" d="100"/>
          <a:sy n="50" d="100"/>
        </p:scale>
        <p:origin x="184" y="15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8A71F4EE-ABC2-4050-BA35-600560142641}" type="datetimeFigureOut">
              <a:rPr lang="en-US" smtClean="0"/>
              <a:t>10/12/25</a:t>
            </a:fld>
            <a:endParaRPr lang="en-US"/>
          </a:p>
        </p:txBody>
      </p:sp>
      <p:sp>
        <p:nvSpPr>
          <p:cNvPr id="4" name="Slide Image Placeholder 3"/>
          <p:cNvSpPr>
            <a:spLocks noGrp="1" noRot="1" noChangeAspect="1"/>
          </p:cNvSpPr>
          <p:nvPr>
            <p:ph type="sldImg" idx="2"/>
          </p:nvPr>
        </p:nvSpPr>
        <p:spPr>
          <a:xfrm>
            <a:off x="2900363" y="857250"/>
            <a:ext cx="3343275"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C1797B9E-3836-4BC0-86BF-AD9EC7419410}" type="slidenum">
              <a:rPr lang="en-US" smtClean="0"/>
              <a:t>‹#›</a:t>
            </a:fld>
            <a:endParaRPr lang="en-US"/>
          </a:p>
        </p:txBody>
      </p:sp>
    </p:spTree>
    <p:extLst>
      <p:ext uri="{BB962C8B-B14F-4D97-AF65-F5344CB8AC3E}">
        <p14:creationId xmlns:p14="http://schemas.microsoft.com/office/powerpoint/2010/main" val="42093215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The central area of self-awareness in emotional intelligence (EI) is underscored in the statement of Daniel Goleman, which says that the lack of one emotion will cause the lack of the other and therefore will lack the capability of understanding others. Emotional intelligence has recently been embraced as part of academic performance and overall well-being at the higher education level because it has the potential to enhance resilience, healthy coping patterns, and interpersonal communication (Halimi et al., 2021). The discussion of how emotions determine emotional intelligence in this report covers improvements in emotional intelligence skills, factors of emotional control as a key tool that allows control of emotions throughout student life, and factors to consider in achieving success in higher education.</a:t>
            </a:r>
          </a:p>
          <a:p>
            <a:r>
              <a:rPr lang="en-US" sz="1200" b="1" kern="1200" dirty="0">
                <a:solidFill>
                  <a:schemeClr val="tx1"/>
                </a:solidFill>
                <a:effectLst/>
                <a:latin typeface="+mn-lt"/>
                <a:ea typeface="+mn-ea"/>
                <a:cs typeface="+mn-cs"/>
              </a:rPr>
              <a:t>Method</a:t>
            </a:r>
          </a:p>
          <a:p>
            <a:r>
              <a:rPr lang="en-US" sz="1200" kern="1200" dirty="0">
                <a:solidFill>
                  <a:schemeClr val="tx1"/>
                </a:solidFill>
                <a:effectLst/>
                <a:latin typeface="+mn-lt"/>
                <a:ea typeface="+mn-ea"/>
                <a:cs typeface="+mn-cs"/>
              </a:rPr>
              <a:t>The databases on psychology, education, and higher learning research published between 2019 and 2025 contain research articles from peer-reviewed journals that formed the foundation for this report. The search words comprised the following: emotional intelligence, mindfulness, higher education, student achievement, and emotion regulation. Of importance were literature reviews that reported direct relationships existing between emotional intelligence and academic performance, resilience, and mindfulness training in students. The literature to be chosen will comprise all empirical studies, systematic reviews, and theoretical frameworks that illuminate the understanding of psychological processes involved in EI development and its practical application in higher education campuses.</a:t>
            </a:r>
          </a:p>
          <a:p>
            <a:r>
              <a:rPr lang="en-US" sz="1200" b="1" kern="1200" dirty="0">
                <a:solidFill>
                  <a:schemeClr val="tx1"/>
                </a:solidFill>
                <a:effectLst/>
                <a:latin typeface="+mn-lt"/>
                <a:ea typeface="+mn-ea"/>
                <a:cs typeface="+mn-cs"/>
              </a:rPr>
              <a:t>Developing Emotional Intelligence</a:t>
            </a:r>
          </a:p>
          <a:p>
            <a:r>
              <a:rPr lang="en-US" sz="1200" kern="1200" dirty="0">
                <a:solidFill>
                  <a:schemeClr val="tx1"/>
                </a:solidFill>
                <a:effectLst/>
                <a:latin typeface="+mn-lt"/>
                <a:ea typeface="+mn-ea"/>
                <a:cs typeface="+mn-cs"/>
              </a:rPr>
              <a:t>EI consists of five chief elements, such as self-regulation, self-motivation, empathy, social skills, and self-awareness. These are not inborn skills, and they will not be constructed unless the person continues reflecting on them and </a:t>
            </a:r>
            <a:r>
              <a:rPr lang="en-US" sz="1200" kern="1200" dirty="0" err="1">
                <a:solidFill>
                  <a:schemeClr val="tx1"/>
                </a:solidFill>
                <a:effectLst/>
                <a:latin typeface="+mn-lt"/>
                <a:ea typeface="+mn-ea"/>
                <a:cs typeface="+mn-cs"/>
              </a:rPr>
              <a:t>practising</a:t>
            </a:r>
            <a:r>
              <a:rPr lang="en-US" sz="1200" kern="1200" dirty="0">
                <a:solidFill>
                  <a:schemeClr val="tx1"/>
                </a:solidFill>
                <a:effectLst/>
                <a:latin typeface="+mn-lt"/>
                <a:ea typeface="+mn-ea"/>
                <a:cs typeface="+mn-cs"/>
              </a:rPr>
              <a:t> them. It is important that students who actively engage in the formation of EI skills are more academically concerned and have improved study achievement since they can handle stress and remain positive when challenged with problematic scenarios (</a:t>
            </a:r>
            <a:r>
              <a:rPr lang="en-US" sz="1200" kern="1200" dirty="0" err="1">
                <a:solidFill>
                  <a:schemeClr val="tx1"/>
                </a:solidFill>
                <a:effectLst/>
                <a:latin typeface="+mn-lt"/>
                <a:ea typeface="+mn-ea"/>
                <a:cs typeface="+mn-cs"/>
              </a:rPr>
              <a:t>Zhoc</a:t>
            </a:r>
            <a:r>
              <a:rPr lang="en-US" sz="1200" kern="1200" dirty="0">
                <a:solidFill>
                  <a:schemeClr val="tx1"/>
                </a:solidFill>
                <a:effectLst/>
                <a:latin typeface="+mn-lt"/>
                <a:ea typeface="+mn-ea"/>
                <a:cs typeface="+mn-cs"/>
              </a:rPr>
              <a:t> et al., 2020).</a:t>
            </a:r>
          </a:p>
          <a:p>
            <a:r>
              <a:rPr lang="en-US" sz="1200" kern="1200" dirty="0">
                <a:solidFill>
                  <a:schemeClr val="tx1"/>
                </a:solidFill>
                <a:effectLst/>
                <a:latin typeface="+mn-lt"/>
                <a:ea typeface="+mn-ea"/>
                <a:cs typeface="+mn-cs"/>
              </a:rPr>
              <a:t>Colleges then begin to understand the necessity of marketing the concept of EI as a factor of student development.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such as reflective journaling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peer learning circles, and training workshops, when approached reflexively, have been shown to have the capability to increase emotional competency and resultant elasticity and academic results (Poveda-</a:t>
            </a:r>
            <a:r>
              <a:rPr lang="en-US" sz="1200" kern="1200" dirty="0" err="1">
                <a:solidFill>
                  <a:schemeClr val="tx1"/>
                </a:solidFill>
                <a:effectLst/>
                <a:latin typeface="+mn-lt"/>
                <a:ea typeface="+mn-ea"/>
                <a:cs typeface="+mn-cs"/>
              </a:rPr>
              <a:t>Brotons</a:t>
            </a:r>
            <a:r>
              <a:rPr lang="en-US" sz="1200" kern="1200" dirty="0">
                <a:solidFill>
                  <a:schemeClr val="tx1"/>
                </a:solidFill>
                <a:effectLst/>
                <a:latin typeface="+mn-lt"/>
                <a:ea typeface="+mn-ea"/>
                <a:cs typeface="+mn-cs"/>
              </a:rPr>
              <a:t> et al., 2024). These interventions equip students with tools for managing stress effectively and help them cooperate with peers and pursue their areas of interest.</a:t>
            </a:r>
          </a:p>
          <a:p>
            <a:r>
              <a:rPr lang="en-US" sz="1200" kern="1200" dirty="0">
                <a:solidFill>
                  <a:schemeClr val="tx1"/>
                </a:solidFill>
                <a:effectLst/>
                <a:latin typeface="+mn-lt"/>
                <a:ea typeface="+mn-ea"/>
                <a:cs typeface="+mn-cs"/>
              </a:rPr>
              <a:t>Another critically important area of the development of the EI to consider and learn is emotion regulation. Mental re-evaluation, self-blaming, problem-solving negativity, and </a:t>
            </a:r>
            <a:r>
              <a:rPr lang="en-US" sz="1200" kern="1200" dirty="0" err="1">
                <a:solidFill>
                  <a:schemeClr val="tx1"/>
                </a:solidFill>
                <a:effectLst/>
                <a:latin typeface="+mn-lt"/>
                <a:ea typeface="+mn-ea"/>
                <a:cs typeface="+mn-cs"/>
              </a:rPr>
              <a:t>minimising</a:t>
            </a:r>
            <a:r>
              <a:rPr lang="en-US" sz="1200" kern="1200" dirty="0">
                <a:solidFill>
                  <a:schemeClr val="tx1"/>
                </a:solidFill>
                <a:effectLst/>
                <a:latin typeface="+mn-lt"/>
                <a:ea typeface="+mn-ea"/>
                <a:cs typeface="+mn-cs"/>
              </a:rPr>
              <a:t> are some of the predictors that are important to academic success (Romo et al. 2025). The students will be capable of managing their emotional situations through them in a similar manner to how they are assisted to </a:t>
            </a:r>
            <a:r>
              <a:rPr lang="en-US" sz="1200" kern="1200" dirty="0" err="1">
                <a:solidFill>
                  <a:schemeClr val="tx1"/>
                </a:solidFill>
                <a:effectLst/>
                <a:latin typeface="+mn-lt"/>
                <a:ea typeface="+mn-ea"/>
                <a:cs typeface="+mn-cs"/>
              </a:rPr>
              <a:t>practise</a:t>
            </a:r>
            <a:r>
              <a:rPr lang="en-US" sz="1200" kern="1200" dirty="0">
                <a:solidFill>
                  <a:schemeClr val="tx1"/>
                </a:solidFill>
                <a:effectLst/>
                <a:latin typeface="+mn-lt"/>
                <a:ea typeface="+mn-ea"/>
                <a:cs typeface="+mn-cs"/>
              </a:rPr>
              <a:t> the skill of </a:t>
            </a:r>
            <a:r>
              <a:rPr lang="en-US" sz="1200" kern="1200" dirty="0" err="1">
                <a:solidFill>
                  <a:schemeClr val="tx1"/>
                </a:solidFill>
                <a:effectLst/>
                <a:latin typeface="+mn-lt"/>
                <a:ea typeface="+mn-ea"/>
                <a:cs typeface="+mn-cs"/>
              </a:rPr>
              <a:t>empathising</a:t>
            </a:r>
            <a:r>
              <a:rPr lang="en-US" sz="1200" kern="1200" dirty="0">
                <a:solidFill>
                  <a:schemeClr val="tx1"/>
                </a:solidFill>
                <a:effectLst/>
                <a:latin typeface="+mn-lt"/>
                <a:ea typeface="+mn-ea"/>
                <a:cs typeface="+mn-cs"/>
              </a:rPr>
              <a:t> and helping others. This twofold superiority of self-management and the comprehension of others indicates the worthiness of EI in student achievement.</a:t>
            </a:r>
          </a:p>
          <a:p>
            <a:r>
              <a:rPr lang="en-US" sz="1200" b="1" kern="1200" dirty="0">
                <a:solidFill>
                  <a:schemeClr val="tx1"/>
                </a:solidFill>
                <a:effectLst/>
                <a:latin typeface="+mn-lt"/>
                <a:ea typeface="+mn-ea"/>
                <a:cs typeface="+mn-cs"/>
              </a:rPr>
              <a:t>Mindfulness and Emotional Regulation in Student Life</a:t>
            </a:r>
          </a:p>
          <a:p>
            <a:r>
              <a:rPr lang="en-US" sz="1200" kern="1200" dirty="0">
                <a:solidFill>
                  <a:schemeClr val="tx1"/>
                </a:solidFill>
                <a:effectLst/>
                <a:latin typeface="+mn-lt"/>
                <a:ea typeface="+mn-ea"/>
                <a:cs typeface="+mn-cs"/>
              </a:rPr>
              <a:t>Balancing academic and personal life often causes students to feel emotionally strained. Mindfulness, which may be referred to as the ability to remain present and resistant to being judgmental, is a very useful technique for enhancing EI. Thirdly, the articles establish that as a component of student life, mindfulness is positively associated with the resilience of stress and emotional stability in addition to stress relief (Zhang et al., 2024). Mindfulness, in turn, enables students to take greater control of their spontaneously activated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becoming increasingly focused and thus more likely to react positively to academically related issues (Popescu, 2025).</a:t>
            </a:r>
          </a:p>
          <a:p>
            <a:r>
              <a:rPr lang="en-US" sz="1200" kern="1200" dirty="0">
                <a:solidFill>
                  <a:schemeClr val="tx1"/>
                </a:solidFill>
                <a:effectLst/>
                <a:latin typeface="+mn-lt"/>
                <a:ea typeface="+mn-ea"/>
                <a:cs typeface="+mn-cs"/>
              </a:rPr>
              <a:t>Individually, as a student, mindfulness has been a viable and easily accessible way of addressing emotional needs. Primary practices such as meditation, extensive breathing exercises and strategically planned study pauses have helped me to deal with my emotional reactions in time and to avoid them becoming an anxiety or frustration problem. Additionally, by writing down my emotions about the difficulties I go through daily, it has also helped me expand myself since I can see that I possess emotional triggers and balls, which lead to challenges. These types of reflective practice offer an opportunity to take a break, put difficulties into perspective, and respond in a suitably responsive manner, but not one that is hasty.</a:t>
            </a:r>
          </a:p>
          <a:p>
            <a:r>
              <a:rPr lang="en-US" sz="1200" b="1" kern="1200" dirty="0">
                <a:solidFill>
                  <a:schemeClr val="tx1"/>
                </a:solidFill>
                <a:effectLst/>
                <a:latin typeface="+mn-lt"/>
                <a:ea typeface="+mn-ea"/>
                <a:cs typeface="+mn-cs"/>
              </a:rPr>
              <a:t>Factors Influencing Success in Higher Education</a:t>
            </a:r>
          </a:p>
          <a:p>
            <a:r>
              <a:rPr lang="en-US" sz="1200" kern="1200" dirty="0">
                <a:solidFill>
                  <a:schemeClr val="tx1"/>
                </a:solidFill>
                <a:effectLst/>
                <a:latin typeface="+mn-lt"/>
                <a:ea typeface="+mn-ea"/>
                <a:cs typeface="+mn-cs"/>
              </a:rPr>
              <a:t>Emotional intelligence is found to be significant in the determination of positive results in students due to its provision against fragility, motivation, and social bonds. Students who are more prone to EI have higher chances of remaining focused, being capable of adapting to failure and enjoying positive peer and mentor relations as well. Thomas and </a:t>
            </a:r>
            <a:r>
              <a:rPr lang="en-US" sz="1200" kern="1200" dirty="0" err="1">
                <a:solidFill>
                  <a:schemeClr val="tx1"/>
                </a:solidFill>
                <a:effectLst/>
                <a:latin typeface="+mn-lt"/>
                <a:ea typeface="+mn-ea"/>
                <a:cs typeface="+mn-cs"/>
              </a:rPr>
              <a:t>Zolkoski</a:t>
            </a:r>
            <a:r>
              <a:rPr lang="en-US" sz="1200" kern="1200" dirty="0">
                <a:solidFill>
                  <a:schemeClr val="tx1"/>
                </a:solidFill>
                <a:effectLst/>
                <a:latin typeface="+mn-lt"/>
                <a:ea typeface="+mn-ea"/>
                <a:cs typeface="+mn-cs"/>
              </a:rPr>
              <a:t> (2020) also report that the protective layer on stress and burnout provided by EI provides stress and burnout protection, mainly due to the approach and regulation, along with the structures of resilience. In addition, self-care activities thoughtfully applied to daily life adequately reduce the opportunities of academic burnout, thus broadening the approaches to sufficient academic achievement in years to come (Loi and Pryce, 2022).</a:t>
            </a:r>
          </a:p>
          <a:p>
            <a:r>
              <a:rPr lang="en-US" sz="1200" kern="1200" dirty="0">
                <a:solidFill>
                  <a:schemeClr val="tx1"/>
                </a:solidFill>
                <a:effectLst/>
                <a:latin typeface="+mn-lt"/>
                <a:ea typeface="+mn-ea"/>
                <a:cs typeface="+mn-cs"/>
              </a:rPr>
              <a:t>The individual EI challenges require deliberate and specific interventions to target these challenges. It can be observed that learners with poor self-regulation are assisted in achieving their goals and managing their time through well-planned systems, which lead to and promote responsibility and emotional balance. Similarly, assistive means can be used to increase the relationally conscious nature of lower empathetic individuals through collaborative projects, peer review sessions, and reflection groups. Yildiz et al. (2021) </a:t>
            </a:r>
            <a:r>
              <a:rPr lang="en-US" sz="1200" kern="1200" dirty="0" err="1">
                <a:solidFill>
                  <a:schemeClr val="tx1"/>
                </a:solidFill>
                <a:effectLst/>
                <a:latin typeface="+mn-lt"/>
                <a:ea typeface="+mn-ea"/>
                <a:cs typeface="+mn-cs"/>
              </a:rPr>
              <a:t>emphasise</a:t>
            </a:r>
            <a:r>
              <a:rPr lang="en-US" sz="1200" kern="1200" dirty="0">
                <a:solidFill>
                  <a:schemeClr val="tx1"/>
                </a:solidFill>
                <a:effectLst/>
                <a:latin typeface="+mn-lt"/>
                <a:ea typeface="+mn-ea"/>
                <a:cs typeface="+mn-cs"/>
              </a:rPr>
              <a:t> the importance of teaching students to manage their emotions effectively, alongside supporting mental health and improving grades in higher education, as these are invaluable success measures.</a:t>
            </a:r>
          </a:p>
          <a:p>
            <a:r>
              <a:rPr lang="en-US" sz="1200" b="1" kern="1200" dirty="0">
                <a:solidFill>
                  <a:schemeClr val="tx1"/>
                </a:solidFill>
                <a:effectLst/>
                <a:latin typeface="+mn-lt"/>
                <a:ea typeface="+mn-ea"/>
                <a:cs typeface="+mn-cs"/>
              </a:rPr>
              <a:t>Conclusion</a:t>
            </a:r>
          </a:p>
          <a:p>
            <a:r>
              <a:rPr lang="en-US" sz="1200" kern="1200" dirty="0">
                <a:solidFill>
                  <a:schemeClr val="tx1"/>
                </a:solidFill>
                <a:effectLst/>
                <a:latin typeface="+mn-lt"/>
                <a:ea typeface="+mn-ea"/>
                <a:cs typeface="+mn-cs"/>
              </a:rPr>
              <a:t>The selected quote provided by Goleman offers a brief perspective on the insignificance of emotional intelligence, as well as the notion of social perception and self-knowledge. Sensitivity and interest in the students, along with consideration of their needs, would better equip them to deal with stress, understand themselves, and perform their academics. The responses in the reflective practices, mindfulness, and systematic learning to establish EI will bring resilience and improve learning results. As demonstrated throughout the literature, emotional intelligence and mindfulness can not only contribute to students' academic success but also equip them with the ability to enter the world beyond the school walls, especially since they make them flexible, compassionate, and happy as well.</a:t>
            </a:r>
            <a:endParaRPr lang="en-US" dirty="0"/>
          </a:p>
        </p:txBody>
      </p:sp>
      <p:sp>
        <p:nvSpPr>
          <p:cNvPr id="4" name="Slide Number Placeholder 3"/>
          <p:cNvSpPr>
            <a:spLocks noGrp="1"/>
          </p:cNvSpPr>
          <p:nvPr>
            <p:ph type="sldNum" sz="quarter" idx="5"/>
          </p:nvPr>
        </p:nvSpPr>
        <p:spPr/>
        <p:txBody>
          <a:bodyPr/>
          <a:lstStyle/>
          <a:p>
            <a:fld id="{C1797B9E-3836-4BC0-86BF-AD9EC7419410}" type="slidenum">
              <a:rPr lang="en-US" smtClean="0"/>
              <a:t>1</a:t>
            </a:fld>
            <a:endParaRPr lang="en-US"/>
          </a:p>
        </p:txBody>
      </p:sp>
    </p:spTree>
    <p:extLst>
      <p:ext uri="{BB962C8B-B14F-4D97-AF65-F5344CB8AC3E}">
        <p14:creationId xmlns:p14="http://schemas.microsoft.com/office/powerpoint/2010/main" val="19895427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1122363"/>
            <a:ext cx="84201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238250" y="3602038"/>
            <a:ext cx="74295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7AC5376-7F6B-4FEA-8973-AE677380D74D}" type="datetimeFigureOut">
              <a:rPr lang="en-US" smtClean="0"/>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56FEA7-C36C-4C9B-A2D3-C74AC4D30FDC}" type="slidenum">
              <a:rPr lang="en-US" smtClean="0"/>
              <a:t>‹#›</a:t>
            </a:fld>
            <a:endParaRPr lang="en-US"/>
          </a:p>
        </p:txBody>
      </p:sp>
    </p:spTree>
    <p:extLst>
      <p:ext uri="{BB962C8B-B14F-4D97-AF65-F5344CB8AC3E}">
        <p14:creationId xmlns:p14="http://schemas.microsoft.com/office/powerpoint/2010/main" val="3182038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AC5376-7F6B-4FEA-8973-AE677380D74D}" type="datetimeFigureOut">
              <a:rPr lang="en-US" smtClean="0"/>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56FEA7-C36C-4C9B-A2D3-C74AC4D30FDC}" type="slidenum">
              <a:rPr lang="en-US" smtClean="0"/>
              <a:t>‹#›</a:t>
            </a:fld>
            <a:endParaRPr lang="en-US"/>
          </a:p>
        </p:txBody>
      </p:sp>
    </p:spTree>
    <p:extLst>
      <p:ext uri="{BB962C8B-B14F-4D97-AF65-F5344CB8AC3E}">
        <p14:creationId xmlns:p14="http://schemas.microsoft.com/office/powerpoint/2010/main" val="1284101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1709740"/>
            <a:ext cx="8543925"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75879" y="4589465"/>
            <a:ext cx="8543925"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AC5376-7F6B-4FEA-8973-AE677380D74D}" type="datetimeFigureOut">
              <a:rPr lang="en-US" smtClean="0"/>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56FEA7-C36C-4C9B-A2D3-C74AC4D30FDC}" type="slidenum">
              <a:rPr lang="en-US" smtClean="0"/>
              <a:t>‹#›</a:t>
            </a:fld>
            <a:endParaRPr lang="en-US"/>
          </a:p>
        </p:txBody>
      </p:sp>
    </p:spTree>
    <p:extLst>
      <p:ext uri="{BB962C8B-B14F-4D97-AF65-F5344CB8AC3E}">
        <p14:creationId xmlns:p14="http://schemas.microsoft.com/office/powerpoint/2010/main" val="2536077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1038" y="1825625"/>
            <a:ext cx="42100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14913" y="1825625"/>
            <a:ext cx="42100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7AC5376-7F6B-4FEA-8973-AE677380D74D}" type="datetimeFigureOut">
              <a:rPr lang="en-US" smtClean="0"/>
              <a:t>10/12/25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56FEA7-C36C-4C9B-A2D3-C74AC4D30FDC}" type="slidenum">
              <a:rPr lang="en-US" smtClean="0"/>
              <a:t>‹#›</a:t>
            </a:fld>
            <a:endParaRPr lang="en-US"/>
          </a:p>
        </p:txBody>
      </p:sp>
    </p:spTree>
    <p:extLst>
      <p:ext uri="{BB962C8B-B14F-4D97-AF65-F5344CB8AC3E}">
        <p14:creationId xmlns:p14="http://schemas.microsoft.com/office/powerpoint/2010/main" val="27887795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7"/>
            <a:ext cx="8543925"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82329" y="1681163"/>
            <a:ext cx="41907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2329" y="2505075"/>
            <a:ext cx="41907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7AC5376-7F6B-4FEA-8973-AE677380D74D}" type="datetimeFigureOut">
              <a:rPr lang="en-US" smtClean="0"/>
              <a:t>10/12/25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056FEA7-C36C-4C9B-A2D3-C74AC4D30FDC}" type="slidenum">
              <a:rPr lang="en-US" smtClean="0"/>
              <a:t>‹#›</a:t>
            </a:fld>
            <a:endParaRPr lang="en-US"/>
          </a:p>
        </p:txBody>
      </p:sp>
    </p:spTree>
    <p:extLst>
      <p:ext uri="{BB962C8B-B14F-4D97-AF65-F5344CB8AC3E}">
        <p14:creationId xmlns:p14="http://schemas.microsoft.com/office/powerpoint/2010/main" val="36620812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AC5376-7F6B-4FEA-8973-AE677380D74D}" type="datetimeFigureOut">
              <a:rPr lang="en-US" smtClean="0"/>
              <a:t>10/12/25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056FEA7-C36C-4C9B-A2D3-C74AC4D30FDC}" type="slidenum">
              <a:rPr lang="en-US" smtClean="0"/>
              <a:t>‹#›</a:t>
            </a:fld>
            <a:endParaRPr lang="en-US"/>
          </a:p>
        </p:txBody>
      </p:sp>
    </p:spTree>
    <p:extLst>
      <p:ext uri="{BB962C8B-B14F-4D97-AF65-F5344CB8AC3E}">
        <p14:creationId xmlns:p14="http://schemas.microsoft.com/office/powerpoint/2010/main" val="3451597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AC5376-7F6B-4FEA-8973-AE677380D74D}" type="datetimeFigureOut">
              <a:rPr lang="en-US" smtClean="0"/>
              <a:t>10/12/25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056FEA7-C36C-4C9B-A2D3-C74AC4D30FDC}" type="slidenum">
              <a:rPr lang="en-US" smtClean="0"/>
              <a:t>‹#›</a:t>
            </a:fld>
            <a:endParaRPr lang="en-US"/>
          </a:p>
        </p:txBody>
      </p:sp>
    </p:spTree>
    <p:extLst>
      <p:ext uri="{BB962C8B-B14F-4D97-AF65-F5344CB8AC3E}">
        <p14:creationId xmlns:p14="http://schemas.microsoft.com/office/powerpoint/2010/main" val="40211079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4211340" y="987427"/>
            <a:ext cx="501491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7AC5376-7F6B-4FEA-8973-AE677380D74D}" type="datetimeFigureOut">
              <a:rPr lang="en-US" smtClean="0"/>
              <a:t>10/12/25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56FEA7-C36C-4C9B-A2D3-C74AC4D30FDC}" type="slidenum">
              <a:rPr lang="en-US" smtClean="0"/>
              <a:t>‹#›</a:t>
            </a:fld>
            <a:endParaRPr lang="en-US"/>
          </a:p>
        </p:txBody>
      </p:sp>
    </p:spTree>
    <p:extLst>
      <p:ext uri="{BB962C8B-B14F-4D97-AF65-F5344CB8AC3E}">
        <p14:creationId xmlns:p14="http://schemas.microsoft.com/office/powerpoint/2010/main" val="3096676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211340" y="987427"/>
            <a:ext cx="5014913"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7AC5376-7F6B-4FEA-8973-AE677380D74D}" type="datetimeFigureOut">
              <a:rPr lang="en-US" smtClean="0"/>
              <a:t>10/12/25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56FEA7-C36C-4C9B-A2D3-C74AC4D30FDC}" type="slidenum">
              <a:rPr lang="en-US" smtClean="0"/>
              <a:t>‹#›</a:t>
            </a:fld>
            <a:endParaRPr lang="en-US"/>
          </a:p>
        </p:txBody>
      </p:sp>
    </p:spTree>
    <p:extLst>
      <p:ext uri="{BB962C8B-B14F-4D97-AF65-F5344CB8AC3E}">
        <p14:creationId xmlns:p14="http://schemas.microsoft.com/office/powerpoint/2010/main" val="2688153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AC5376-7F6B-4FEA-8973-AE677380D74D}" type="datetimeFigureOut">
              <a:rPr lang="en-US" smtClean="0"/>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56FEA7-C36C-4C9B-A2D3-C74AC4D30FDC}" type="slidenum">
              <a:rPr lang="en-US" smtClean="0"/>
              <a:t>‹#›</a:t>
            </a:fld>
            <a:endParaRPr lang="en-US"/>
          </a:p>
        </p:txBody>
      </p:sp>
    </p:spTree>
    <p:extLst>
      <p:ext uri="{BB962C8B-B14F-4D97-AF65-F5344CB8AC3E}">
        <p14:creationId xmlns:p14="http://schemas.microsoft.com/office/powerpoint/2010/main" val="2457519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365125"/>
            <a:ext cx="2135981"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1038" y="365125"/>
            <a:ext cx="6284119"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AC5376-7F6B-4FEA-8973-AE677380D74D}" type="datetimeFigureOut">
              <a:rPr lang="en-US" smtClean="0"/>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56FEA7-C36C-4C9B-A2D3-C74AC4D30FDC}" type="slidenum">
              <a:rPr lang="en-US" smtClean="0"/>
              <a:t>‹#›</a:t>
            </a:fld>
            <a:endParaRPr lang="en-US"/>
          </a:p>
        </p:txBody>
      </p:sp>
    </p:spTree>
    <p:extLst>
      <p:ext uri="{BB962C8B-B14F-4D97-AF65-F5344CB8AC3E}">
        <p14:creationId xmlns:p14="http://schemas.microsoft.com/office/powerpoint/2010/main" val="2949983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7"/>
            <a:ext cx="8543925"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AC5376-7F6B-4FEA-8973-AE677380D74D}" type="datetimeFigureOut">
              <a:rPr lang="en-US" smtClean="0"/>
              <a:t>10/12/25</a:t>
            </a:fld>
            <a:endParaRPr lang="en-US"/>
          </a:p>
        </p:txBody>
      </p:sp>
      <p:sp>
        <p:nvSpPr>
          <p:cNvPr id="5" name="Footer Placeholder 4"/>
          <p:cNvSpPr>
            <a:spLocks noGrp="1"/>
          </p:cNvSpPr>
          <p:nvPr>
            <p:ph type="ftr" sz="quarter" idx="3"/>
          </p:nvPr>
        </p:nvSpPr>
        <p:spPr>
          <a:xfrm>
            <a:off x="3281363" y="6356352"/>
            <a:ext cx="3343275"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56FEA7-C36C-4C9B-A2D3-C74AC4D30FDC}" type="slidenum">
              <a:rPr lang="en-US" smtClean="0"/>
              <a:t>‹#›</a:t>
            </a:fld>
            <a:endParaRPr lang="en-US"/>
          </a:p>
        </p:txBody>
      </p:sp>
    </p:spTree>
    <p:extLst>
      <p:ext uri="{BB962C8B-B14F-4D97-AF65-F5344CB8AC3E}">
        <p14:creationId xmlns:p14="http://schemas.microsoft.com/office/powerpoint/2010/main" val="33257034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cid:image001.png@01D0EA4A.2BD679A0"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248ED-D1DD-B9F3-B0BD-FC1D033FF48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5F75110-C96F-CA9B-ACE1-056A826C024B}"/>
              </a:ext>
            </a:extLst>
          </p:cNvPr>
          <p:cNvSpPr txBox="1"/>
          <p:nvPr/>
        </p:nvSpPr>
        <p:spPr>
          <a:xfrm>
            <a:off x="125921" y="722725"/>
            <a:ext cx="2304288" cy="2085186"/>
          </a:xfrm>
          <a:prstGeom prst="rect">
            <a:avLst/>
          </a:prstGeom>
          <a:solidFill>
            <a:schemeClr val="accent4">
              <a:lumMod val="40000"/>
              <a:lumOff val="60000"/>
            </a:schemeClr>
          </a:solidFill>
        </p:spPr>
        <p:txBody>
          <a:bodyPr wrap="square" rtlCol="0">
            <a:noAutofit/>
          </a:bodyPr>
          <a:lstStyle/>
          <a:p>
            <a:pPr algn="ctr"/>
            <a:endParaRPr lang="en-US" sz="500" b="1" dirty="0"/>
          </a:p>
          <a:p>
            <a:pPr algn="ctr"/>
            <a:r>
              <a:rPr lang="en-US" sz="1100" b="1" dirty="0"/>
              <a:t>Introduction</a:t>
            </a:r>
          </a:p>
          <a:p>
            <a:pPr marL="171450" indent="-171450" algn="just">
              <a:buFont typeface="Arial" panose="020B0604020202020204" pitchFamily="34" charset="0"/>
              <a:buChar char="•"/>
            </a:pPr>
            <a:r>
              <a:rPr lang="en-US" sz="900" dirty="0"/>
              <a:t>Self-awareness is a central component of Emotional Intelligence (EI), as emphasized by Daniel Goleman, who states that a lack of one emotion leads to a lack of understanding of others.</a:t>
            </a:r>
          </a:p>
          <a:p>
            <a:pPr marL="171450" indent="-171450" algn="just">
              <a:buFont typeface="Arial" panose="020B0604020202020204" pitchFamily="34" charset="0"/>
              <a:buChar char="•"/>
            </a:pPr>
            <a:r>
              <a:rPr lang="en-US" sz="900" dirty="0"/>
              <a:t>EI has become an essential factor in academic performance and overall well-being in higher education.</a:t>
            </a:r>
          </a:p>
          <a:p>
            <a:pPr marL="171450" indent="-171450" algn="just">
              <a:buFont typeface="Arial" panose="020B0604020202020204" pitchFamily="34" charset="0"/>
              <a:buChar char="•"/>
            </a:pPr>
            <a:r>
              <a:rPr lang="en-US" sz="900" dirty="0"/>
              <a:t>It contributes to resilience, healthy coping strategies, and effective interpersonal communication (Halimi et al., 2021).</a:t>
            </a:r>
          </a:p>
        </p:txBody>
      </p:sp>
      <p:sp>
        <p:nvSpPr>
          <p:cNvPr id="3" name="TextBox 2">
            <a:extLst>
              <a:ext uri="{FF2B5EF4-FFF2-40B4-BE49-F238E27FC236}">
                <a16:creationId xmlns:a16="http://schemas.microsoft.com/office/drawing/2014/main" id="{ACA90103-4DB1-C1AF-AA44-2A9D5D9A312E}"/>
              </a:ext>
            </a:extLst>
          </p:cNvPr>
          <p:cNvSpPr txBox="1"/>
          <p:nvPr/>
        </p:nvSpPr>
        <p:spPr>
          <a:xfrm>
            <a:off x="112776" y="4931522"/>
            <a:ext cx="2304288" cy="1815882"/>
          </a:xfrm>
          <a:prstGeom prst="rect">
            <a:avLst/>
          </a:prstGeom>
          <a:solidFill>
            <a:srgbClr val="49B8E5"/>
          </a:solidFill>
        </p:spPr>
        <p:txBody>
          <a:bodyPr wrap="square" rtlCol="0">
            <a:noAutofit/>
          </a:bodyPr>
          <a:lstStyle/>
          <a:p>
            <a:pPr algn="ctr"/>
            <a:r>
              <a:rPr lang="en-US" sz="1100" b="1" dirty="0"/>
              <a:t>Method</a:t>
            </a:r>
          </a:p>
          <a:p>
            <a:pPr marL="171450" indent="-171450" algn="just">
              <a:buFont typeface="Arial" panose="020B0604020202020204" pitchFamily="34" charset="0"/>
              <a:buChar char="•"/>
            </a:pPr>
            <a:r>
              <a:rPr lang="en-US" sz="900" dirty="0"/>
              <a:t>Research is based on peer-reviewed articles (2019–2025) from psychology, education, and higher learning databases.</a:t>
            </a:r>
          </a:p>
          <a:p>
            <a:pPr marL="171450" indent="-171450" algn="just">
              <a:buFont typeface="Arial" panose="020B0604020202020204" pitchFamily="34" charset="0"/>
              <a:buChar char="•"/>
            </a:pPr>
            <a:r>
              <a:rPr lang="en-US" sz="900" b="1" dirty="0"/>
              <a:t>Search keywords: </a:t>
            </a:r>
            <a:r>
              <a:rPr lang="en-US" sz="900" dirty="0"/>
              <a:t>emotional intelligence, mindfulness, higher education, student achievement, emotion regulation.</a:t>
            </a:r>
          </a:p>
          <a:p>
            <a:pPr marL="171450" indent="-171450" algn="just">
              <a:buFont typeface="Arial" panose="020B0604020202020204" pitchFamily="34" charset="0"/>
              <a:buChar char="•"/>
            </a:pPr>
            <a:r>
              <a:rPr lang="en-US" sz="900" dirty="0"/>
              <a:t>Focused on literature reviews showing direct links between EI, academic performance, resilience, and mindfulness training.</a:t>
            </a:r>
          </a:p>
        </p:txBody>
      </p:sp>
      <p:sp>
        <p:nvSpPr>
          <p:cNvPr id="5" name="TextBox 4">
            <a:extLst>
              <a:ext uri="{FF2B5EF4-FFF2-40B4-BE49-F238E27FC236}">
                <a16:creationId xmlns:a16="http://schemas.microsoft.com/office/drawing/2014/main" id="{431FAD88-5786-D645-FD62-326EC2D0602F}"/>
              </a:ext>
            </a:extLst>
          </p:cNvPr>
          <p:cNvSpPr txBox="1"/>
          <p:nvPr/>
        </p:nvSpPr>
        <p:spPr>
          <a:xfrm>
            <a:off x="2488740" y="1577684"/>
            <a:ext cx="2393442" cy="3134359"/>
          </a:xfrm>
          <a:prstGeom prst="rect">
            <a:avLst/>
          </a:prstGeom>
          <a:solidFill>
            <a:srgbClr val="99C0F5"/>
          </a:solidFill>
        </p:spPr>
        <p:txBody>
          <a:bodyPr wrap="square" rtlCol="0">
            <a:noAutofit/>
          </a:bodyPr>
          <a:lstStyle/>
          <a:p>
            <a:pPr algn="ctr"/>
            <a:r>
              <a:rPr lang="en-US" sz="1100" b="1" dirty="0"/>
              <a:t>Developing Emotional Intelligence</a:t>
            </a:r>
          </a:p>
          <a:p>
            <a:pPr marL="171450" indent="-171450" algn="just">
              <a:buFont typeface="Arial" panose="020B0604020202020204" pitchFamily="34" charset="0"/>
              <a:buChar char="•"/>
            </a:pPr>
            <a:r>
              <a:rPr lang="en-US" sz="900" dirty="0"/>
              <a:t>Emotional Intelligence (EI) consists of five main components: self-regulation, self-motivation, empathy, social skills, and self-awareness.</a:t>
            </a:r>
          </a:p>
          <a:p>
            <a:pPr marL="171450" indent="-171450" algn="just">
              <a:buFont typeface="Arial" panose="020B0604020202020204" pitchFamily="34" charset="0"/>
              <a:buChar char="•"/>
            </a:pPr>
            <a:r>
              <a:rPr lang="en-US" sz="900" dirty="0"/>
              <a:t>These components are not innate but must be developed through reflection and practice.</a:t>
            </a:r>
          </a:p>
          <a:p>
            <a:pPr marL="171450" indent="-171450" algn="just">
              <a:buFont typeface="Arial" panose="020B0604020202020204" pitchFamily="34" charset="0"/>
              <a:buChar char="•"/>
            </a:pPr>
            <a:r>
              <a:rPr lang="en-US" sz="900" dirty="0"/>
              <a:t>Students who actively develop EI skills show better academic engagement and achievement, as they can manage stress and stay positive when facing challenges</a:t>
            </a:r>
          </a:p>
          <a:p>
            <a:pPr marL="171450" indent="-171450" algn="just">
              <a:buFont typeface="Arial" panose="020B0604020202020204" pitchFamily="34" charset="0"/>
              <a:buChar char="•"/>
            </a:pPr>
            <a:r>
              <a:rPr lang="en-US" sz="900" dirty="0"/>
              <a:t>Reflective journaling, peer learning circles, and training workshops can enhance emotional competency, resilience, and academic performance (Poveda-</a:t>
            </a:r>
            <a:r>
              <a:rPr lang="en-US" sz="900" dirty="0" err="1"/>
              <a:t>Brotons</a:t>
            </a:r>
            <a:r>
              <a:rPr lang="en-US" sz="900" dirty="0"/>
              <a:t> et al., 2024).</a:t>
            </a:r>
          </a:p>
          <a:p>
            <a:pPr marL="171450" indent="-171450" algn="just">
              <a:buFont typeface="Arial" panose="020B0604020202020204" pitchFamily="34" charset="0"/>
              <a:buChar char="•"/>
            </a:pPr>
            <a:r>
              <a:rPr lang="en-US" sz="900" dirty="0"/>
              <a:t>Emotion regulation is a crucial EI skill; strategies such as mental re-evaluation, problem-solving, and minimizing negativity contribute to academic success (Romo et al., 2025).</a:t>
            </a:r>
          </a:p>
        </p:txBody>
      </p:sp>
      <p:sp>
        <p:nvSpPr>
          <p:cNvPr id="6" name="TextBox 5">
            <a:extLst>
              <a:ext uri="{FF2B5EF4-FFF2-40B4-BE49-F238E27FC236}">
                <a16:creationId xmlns:a16="http://schemas.microsoft.com/office/drawing/2014/main" id="{86FA057A-BF6A-3035-CB5B-86E877203FB6}"/>
              </a:ext>
            </a:extLst>
          </p:cNvPr>
          <p:cNvSpPr txBox="1"/>
          <p:nvPr/>
        </p:nvSpPr>
        <p:spPr>
          <a:xfrm>
            <a:off x="4975818" y="791874"/>
            <a:ext cx="2304288" cy="3023584"/>
          </a:xfrm>
          <a:prstGeom prst="rect">
            <a:avLst/>
          </a:prstGeom>
          <a:solidFill>
            <a:srgbClr val="8AE29B"/>
          </a:solidFill>
        </p:spPr>
        <p:txBody>
          <a:bodyPr wrap="square" rtlCol="0">
            <a:noAutofit/>
          </a:bodyPr>
          <a:lstStyle/>
          <a:p>
            <a:pPr algn="ctr"/>
            <a:r>
              <a:rPr lang="en-US" sz="1100" b="1" dirty="0"/>
              <a:t>Reflection of Mindfulness and Emotional Regulation in Student Life</a:t>
            </a:r>
          </a:p>
          <a:p>
            <a:pPr marL="171450" indent="-171450" algn="just">
              <a:buFont typeface="Wingdings" panose="05000000000000000000" pitchFamily="2" charset="2"/>
              <a:buChar char="ü"/>
            </a:pPr>
            <a:r>
              <a:rPr lang="en-US" sz="900" dirty="0"/>
              <a:t>I view mindfulness as the ability to stay present and avoid being judgmental, and I find it to be a highly effective technique for enhancing my emotional intelligence.</a:t>
            </a:r>
          </a:p>
          <a:p>
            <a:pPr marL="171450" indent="-171450" algn="just">
              <a:buFont typeface="Wingdings" panose="05000000000000000000" pitchFamily="2" charset="2"/>
              <a:buChar char="ü"/>
            </a:pPr>
            <a:r>
              <a:rPr lang="en-US" sz="900" dirty="0"/>
              <a:t>From what I have read, mindfulness plays a positive role in student life, as it is associated with greater resilience to stress, emotional stability, and overall stress relief.</a:t>
            </a:r>
          </a:p>
          <a:p>
            <a:pPr marL="171450" indent="-171450" algn="just">
              <a:buFont typeface="Wingdings" panose="05000000000000000000" pitchFamily="2" charset="2"/>
              <a:buChar char="ü"/>
            </a:pPr>
            <a:r>
              <a:rPr lang="en-US" sz="900" dirty="0" err="1"/>
              <a:t>Practising</a:t>
            </a:r>
            <a:r>
              <a:rPr lang="en-US" sz="900" dirty="0"/>
              <a:t> mindfulness has allowed me to gain more control over my spontaneous reactions, helping me remain focused and respond more positively to academic challenges (Popescu, 2025).</a:t>
            </a:r>
          </a:p>
          <a:p>
            <a:pPr marL="171450" indent="-171450" algn="just">
              <a:buFont typeface="Wingdings" panose="05000000000000000000" pitchFamily="2" charset="2"/>
              <a:buChar char="ü"/>
            </a:pPr>
            <a:r>
              <a:rPr lang="en-US" sz="900" dirty="0"/>
              <a:t>Personally, mindfulness has been a practical and accessible method for addressing my emotional needs and maintaining balance in my studies.</a:t>
            </a:r>
          </a:p>
        </p:txBody>
      </p:sp>
      <p:sp>
        <p:nvSpPr>
          <p:cNvPr id="7" name="TextBox 6">
            <a:extLst>
              <a:ext uri="{FF2B5EF4-FFF2-40B4-BE49-F238E27FC236}">
                <a16:creationId xmlns:a16="http://schemas.microsoft.com/office/drawing/2014/main" id="{17589288-9E0C-345A-7181-F2855EB898E8}"/>
              </a:ext>
            </a:extLst>
          </p:cNvPr>
          <p:cNvSpPr txBox="1"/>
          <p:nvPr/>
        </p:nvSpPr>
        <p:spPr>
          <a:xfrm>
            <a:off x="7334822" y="777339"/>
            <a:ext cx="2445257" cy="3015538"/>
          </a:xfrm>
          <a:prstGeom prst="rect">
            <a:avLst/>
          </a:prstGeom>
          <a:solidFill>
            <a:srgbClr val="EA7278"/>
          </a:solidFill>
        </p:spPr>
        <p:txBody>
          <a:bodyPr wrap="square" rtlCol="0">
            <a:noAutofit/>
          </a:bodyPr>
          <a:lstStyle/>
          <a:p>
            <a:pPr algn="ctr"/>
            <a:r>
              <a:rPr lang="en-US" sz="1100" b="1" dirty="0"/>
              <a:t>Factors Influencing Success in Higher Education</a:t>
            </a:r>
          </a:p>
          <a:p>
            <a:pPr marL="171450" indent="-171450" algn="just">
              <a:buFont typeface="Wingdings" panose="05000000000000000000" pitchFamily="2" charset="2"/>
              <a:buChar char="ü"/>
            </a:pPr>
            <a:r>
              <a:rPr lang="en-US" sz="900" dirty="0"/>
              <a:t>Emotional intelligence is found to be significant in the determination of positive results in students due to its provision against fragility, motivation, and social bonds. </a:t>
            </a:r>
          </a:p>
          <a:p>
            <a:pPr marL="171450" indent="-171450" algn="just">
              <a:buFont typeface="Wingdings" panose="05000000000000000000" pitchFamily="2" charset="2"/>
              <a:buChar char="ü"/>
            </a:pPr>
            <a:r>
              <a:rPr lang="en-US" sz="900" dirty="0"/>
              <a:t>The protective layer on stress and burnout provided by EI provides stress and burnout protection, mainly due to the approach and regulation, along with the structures of resilience (Loi and Pryce, 2022).</a:t>
            </a:r>
          </a:p>
          <a:p>
            <a:pPr marL="171450" indent="-171450" algn="just">
              <a:buFont typeface="Wingdings" panose="05000000000000000000" pitchFamily="2" charset="2"/>
              <a:buChar char="ü"/>
            </a:pPr>
            <a:r>
              <a:rPr lang="en-US" sz="900" dirty="0"/>
              <a:t>Yildiz et al. (2021) </a:t>
            </a:r>
            <a:r>
              <a:rPr lang="en-US" sz="900" dirty="0" err="1"/>
              <a:t>emphasise</a:t>
            </a:r>
            <a:r>
              <a:rPr lang="en-US" sz="900" dirty="0"/>
              <a:t> the importance of teaching students to manage their emotions effectively, alongside supporting mental health and improving grades in higher education, as these are invaluable success measures.</a:t>
            </a:r>
          </a:p>
        </p:txBody>
      </p:sp>
      <p:sp>
        <p:nvSpPr>
          <p:cNvPr id="8" name="TextBox 7">
            <a:extLst>
              <a:ext uri="{FF2B5EF4-FFF2-40B4-BE49-F238E27FC236}">
                <a16:creationId xmlns:a16="http://schemas.microsoft.com/office/drawing/2014/main" id="{B059A08C-D6E4-5055-63BD-E492E240C5AF}"/>
              </a:ext>
            </a:extLst>
          </p:cNvPr>
          <p:cNvSpPr txBox="1"/>
          <p:nvPr/>
        </p:nvSpPr>
        <p:spPr>
          <a:xfrm>
            <a:off x="4977300" y="3855853"/>
            <a:ext cx="4827269" cy="874005"/>
          </a:xfrm>
          <a:prstGeom prst="rect">
            <a:avLst/>
          </a:prstGeom>
          <a:solidFill>
            <a:srgbClr val="F69EC6"/>
          </a:solidFill>
        </p:spPr>
        <p:txBody>
          <a:bodyPr wrap="square" rtlCol="0">
            <a:noAutofit/>
          </a:bodyPr>
          <a:lstStyle/>
          <a:p>
            <a:pPr algn="ctr"/>
            <a:r>
              <a:rPr lang="en-US" sz="1200" b="1" dirty="0"/>
              <a:t>Conclusion</a:t>
            </a:r>
          </a:p>
          <a:p>
            <a:pPr algn="just"/>
            <a:r>
              <a:rPr lang="en-US" sz="900" dirty="0"/>
              <a:t>The selected quote provided by Goleman offers a brief perspective on the insignificance of emotional intelligence, as well as the notion of social perception and self-knowledge. Sensitivity and interest in the students, along with consideration of their needs, would better equip them to deal with stress, understand themselves, and perform their academics. </a:t>
            </a:r>
          </a:p>
        </p:txBody>
      </p:sp>
      <p:sp>
        <p:nvSpPr>
          <p:cNvPr id="9" name="TextBox 8">
            <a:extLst>
              <a:ext uri="{FF2B5EF4-FFF2-40B4-BE49-F238E27FC236}">
                <a16:creationId xmlns:a16="http://schemas.microsoft.com/office/drawing/2014/main" id="{2FFA99E8-8E5D-88DE-DB08-982D9E02C1DE}"/>
              </a:ext>
            </a:extLst>
          </p:cNvPr>
          <p:cNvSpPr txBox="1"/>
          <p:nvPr/>
        </p:nvSpPr>
        <p:spPr>
          <a:xfrm>
            <a:off x="4023396" y="4792834"/>
            <a:ext cx="5769828" cy="1950534"/>
          </a:xfrm>
          <a:prstGeom prst="rect">
            <a:avLst/>
          </a:prstGeom>
          <a:solidFill>
            <a:srgbClr val="7FCCC9"/>
          </a:solidFill>
        </p:spPr>
        <p:txBody>
          <a:bodyPr wrap="square" rtlCol="0">
            <a:noAutofit/>
          </a:bodyPr>
          <a:lstStyle/>
          <a:p>
            <a:pPr algn="ctr"/>
            <a:r>
              <a:rPr lang="en-US" sz="1100" b="1" dirty="0"/>
              <a:t>References</a:t>
            </a:r>
          </a:p>
          <a:p>
            <a:pPr marL="171450" indent="-171450" algn="just">
              <a:buFont typeface="Arial" panose="020B0604020202020204" pitchFamily="34" charset="0"/>
              <a:buChar char="•"/>
            </a:pPr>
            <a:r>
              <a:rPr lang="en-US" sz="900" dirty="0"/>
              <a:t>Halimi, F., AlShammari, I. and Navarro, C., 2021. Emotional intelligence and academic achievement in higher education. </a:t>
            </a:r>
            <a:r>
              <a:rPr lang="en-US" sz="900" i="1" dirty="0"/>
              <a:t>Journal of Applied Research in Higher Education</a:t>
            </a:r>
            <a:r>
              <a:rPr lang="en-US" sz="900" dirty="0"/>
              <a:t>, </a:t>
            </a:r>
            <a:r>
              <a:rPr lang="en-US" sz="900" i="1" dirty="0"/>
              <a:t>13</a:t>
            </a:r>
            <a:r>
              <a:rPr lang="en-US" sz="900" dirty="0"/>
              <a:t>(2), pp.485-503.</a:t>
            </a:r>
          </a:p>
          <a:p>
            <a:pPr marL="171450" indent="-171450" algn="just">
              <a:buFont typeface="Arial" panose="020B0604020202020204" pitchFamily="34" charset="0"/>
              <a:buChar char="•"/>
            </a:pPr>
            <a:r>
              <a:rPr lang="en-US" sz="900" dirty="0"/>
              <a:t>Loi, N.M. and Pryce, N., 2022. The role of mindful self-care in the relationship between emotional intelligence and burnout in university students. </a:t>
            </a:r>
            <a:r>
              <a:rPr lang="en-US" sz="900" i="1" dirty="0"/>
              <a:t>The Journal of psychology</a:t>
            </a:r>
            <a:r>
              <a:rPr lang="en-US" sz="900" dirty="0"/>
              <a:t>, </a:t>
            </a:r>
            <a:r>
              <a:rPr lang="en-US" sz="900" i="1" dirty="0"/>
              <a:t>156</a:t>
            </a:r>
            <a:r>
              <a:rPr lang="en-US" sz="900" dirty="0"/>
              <a:t>(4), pp.295-309.</a:t>
            </a:r>
          </a:p>
          <a:p>
            <a:pPr marL="171450" indent="-171450" algn="just">
              <a:buFont typeface="Arial" panose="020B0604020202020204" pitchFamily="34" charset="0"/>
              <a:buChar char="•"/>
            </a:pPr>
            <a:r>
              <a:rPr lang="en-US" sz="900" dirty="0"/>
              <a:t>Popescu, C.D., 2025. The role of mindfulness in developing students’ emotional intelligence. </a:t>
            </a:r>
            <a:r>
              <a:rPr lang="en-US" sz="900" i="1" dirty="0"/>
              <a:t>Journal of Research in Social Sciences</a:t>
            </a:r>
            <a:r>
              <a:rPr lang="en-US" sz="900" dirty="0"/>
              <a:t>, (40), pp.713-720.</a:t>
            </a:r>
          </a:p>
          <a:p>
            <a:pPr marL="171450" indent="-171450" algn="just">
              <a:buFont typeface="Arial" panose="020B0604020202020204" pitchFamily="34" charset="0"/>
              <a:buChar char="•"/>
            </a:pPr>
            <a:r>
              <a:rPr lang="en-US" sz="900" dirty="0"/>
              <a:t>Poveda-</a:t>
            </a:r>
            <a:r>
              <a:rPr lang="en-US" sz="900" dirty="0" err="1"/>
              <a:t>Brotons</a:t>
            </a:r>
            <a:r>
              <a:rPr lang="en-US" sz="900" dirty="0"/>
              <a:t>, R., Izquierdo, A., Perez-Soto, N., Pozo-Rico, T., </a:t>
            </a:r>
            <a:r>
              <a:rPr lang="en-US" sz="900" dirty="0" err="1"/>
              <a:t>Castejón</a:t>
            </a:r>
            <a:r>
              <a:rPr lang="en-US" sz="900" dirty="0"/>
              <a:t>, J.L. and </a:t>
            </a:r>
            <a:r>
              <a:rPr lang="en-US" sz="900" dirty="0" err="1"/>
              <a:t>Gilar</a:t>
            </a:r>
            <a:r>
              <a:rPr lang="en-US" sz="900" dirty="0"/>
              <a:t>-Corbi, R., 2024. Building paths to success: a multilevel analysis of the effects of an emotional intelligence development program on the academic achievement of future teachers. </a:t>
            </a:r>
            <a:r>
              <a:rPr lang="en-US" sz="900" i="1" dirty="0"/>
              <a:t>Frontiers in psychology</a:t>
            </a:r>
            <a:r>
              <a:rPr lang="en-US" sz="900" dirty="0"/>
              <a:t>, </a:t>
            </a:r>
            <a:r>
              <a:rPr lang="en-US" sz="900" i="1" dirty="0"/>
              <a:t>15</a:t>
            </a:r>
            <a:r>
              <a:rPr lang="en-US" sz="900" dirty="0"/>
              <a:t>, p.1377176.</a:t>
            </a:r>
          </a:p>
          <a:p>
            <a:pPr marL="171450" indent="-171450" algn="just">
              <a:buFont typeface="Arial" panose="020B0604020202020204" pitchFamily="34" charset="0"/>
              <a:buChar char="•"/>
            </a:pPr>
            <a:r>
              <a:rPr lang="en-US" sz="900" dirty="0"/>
              <a:t>Romo, J., Pérez, J.C., </a:t>
            </a:r>
            <a:r>
              <a:rPr lang="en-US" sz="900" dirty="0" err="1"/>
              <a:t>Cumsille</a:t>
            </a:r>
            <a:r>
              <a:rPr lang="en-US" sz="900" dirty="0"/>
              <a:t>, P., Hollenstein, T., Olaya-Torres, A., Rodríguez-Rivas, M.E. and Melero, J., 2025. Emotion Regulation Strategies and Academic Achievement among Secondary and University Students: A Systematic Review and Meta-Analysis. </a:t>
            </a:r>
            <a:r>
              <a:rPr lang="en-US" sz="900" i="1" dirty="0"/>
              <a:t>Educational Psychology Review</a:t>
            </a:r>
            <a:r>
              <a:rPr lang="en-US" sz="900" dirty="0"/>
              <a:t>, </a:t>
            </a:r>
            <a:r>
              <a:rPr lang="en-US" sz="900" i="1" dirty="0"/>
              <a:t>37</a:t>
            </a:r>
            <a:r>
              <a:rPr lang="en-US" sz="900" dirty="0"/>
              <a:t>(3), pp.1-39.</a:t>
            </a:r>
          </a:p>
        </p:txBody>
      </p:sp>
      <p:pic>
        <p:nvPicPr>
          <p:cNvPr id="11" name="Picture 10">
            <a:extLst>
              <a:ext uri="{FF2B5EF4-FFF2-40B4-BE49-F238E27FC236}">
                <a16:creationId xmlns:a16="http://schemas.microsoft.com/office/drawing/2014/main" id="{9ECCA3CE-ECF0-9810-6625-4E4BAC2C856A}"/>
              </a:ext>
            </a:extLst>
          </p:cNvPr>
          <p:cNvPicPr>
            <a:picLocks noChangeAspect="1"/>
          </p:cNvPicPr>
          <p:nvPr/>
        </p:nvPicPr>
        <p:blipFill>
          <a:blip r:embed="rId3"/>
          <a:stretch>
            <a:fillRect/>
          </a:stretch>
        </p:blipFill>
        <p:spPr>
          <a:xfrm>
            <a:off x="571114" y="2908743"/>
            <a:ext cx="1371600" cy="1821115"/>
          </a:xfrm>
          <a:prstGeom prst="rect">
            <a:avLst/>
          </a:prstGeom>
        </p:spPr>
      </p:pic>
      <p:pic>
        <p:nvPicPr>
          <p:cNvPr id="1030" name="Picture 6" descr="Emotions collection for kids. Child different emotional expressions bundle.  Learning feeling poster for school and preschool. Emotional intellect  poster for children. Montessori learning resources. 42540051 Vector Art at  Vecteezy">
            <a:extLst>
              <a:ext uri="{FF2B5EF4-FFF2-40B4-BE49-F238E27FC236}">
                <a16:creationId xmlns:a16="http://schemas.microsoft.com/office/drawing/2014/main" id="{F4B8B6E9-6353-5964-738B-EB586D86A0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94789" y="4792834"/>
            <a:ext cx="1422861" cy="181588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2497DBB4-474E-07D6-91F5-880F3F22813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0639" y="771469"/>
            <a:ext cx="1289643" cy="725424"/>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9CF0BFB9-9AD5-6018-9794-EACA774A292C}"/>
              </a:ext>
            </a:extLst>
          </p:cNvPr>
          <p:cNvSpPr txBox="1"/>
          <p:nvPr/>
        </p:nvSpPr>
        <p:spPr>
          <a:xfrm>
            <a:off x="2999661" y="1434510"/>
            <a:ext cx="1371600" cy="184666"/>
          </a:xfrm>
          <a:prstGeom prst="rect">
            <a:avLst/>
          </a:prstGeom>
          <a:noFill/>
        </p:spPr>
        <p:txBody>
          <a:bodyPr wrap="square" rtlCol="0">
            <a:spAutoFit/>
          </a:bodyPr>
          <a:lstStyle/>
          <a:p>
            <a:r>
              <a:rPr lang="en-US" sz="600" dirty="0"/>
              <a:t>Source: (Poveda-</a:t>
            </a:r>
            <a:r>
              <a:rPr lang="en-US" sz="600" dirty="0" err="1"/>
              <a:t>Brotons</a:t>
            </a:r>
            <a:r>
              <a:rPr lang="en-US" sz="600" dirty="0"/>
              <a:t> et al., 2024) </a:t>
            </a:r>
          </a:p>
        </p:txBody>
      </p:sp>
      <p:sp>
        <p:nvSpPr>
          <p:cNvPr id="13" name="TextBox 12">
            <a:extLst>
              <a:ext uri="{FF2B5EF4-FFF2-40B4-BE49-F238E27FC236}">
                <a16:creationId xmlns:a16="http://schemas.microsoft.com/office/drawing/2014/main" id="{B36769E8-0CD0-AED9-9C7E-21DA817D6A01}"/>
              </a:ext>
            </a:extLst>
          </p:cNvPr>
          <p:cNvSpPr txBox="1"/>
          <p:nvPr/>
        </p:nvSpPr>
        <p:spPr>
          <a:xfrm>
            <a:off x="573977" y="4763386"/>
            <a:ext cx="1371600" cy="184666"/>
          </a:xfrm>
          <a:prstGeom prst="rect">
            <a:avLst/>
          </a:prstGeom>
          <a:noFill/>
        </p:spPr>
        <p:txBody>
          <a:bodyPr wrap="square" rtlCol="0">
            <a:spAutoFit/>
          </a:bodyPr>
          <a:lstStyle/>
          <a:p>
            <a:pPr algn="ctr"/>
            <a:r>
              <a:rPr lang="en-US" sz="600" dirty="0"/>
              <a:t>Source: (Romo et al., 2025)</a:t>
            </a:r>
          </a:p>
        </p:txBody>
      </p:sp>
      <p:sp>
        <p:nvSpPr>
          <p:cNvPr id="14" name="TextBox 13">
            <a:extLst>
              <a:ext uri="{FF2B5EF4-FFF2-40B4-BE49-F238E27FC236}">
                <a16:creationId xmlns:a16="http://schemas.microsoft.com/office/drawing/2014/main" id="{59072C40-3819-4232-632E-7A89C4AFE8F2}"/>
              </a:ext>
            </a:extLst>
          </p:cNvPr>
          <p:cNvSpPr txBox="1"/>
          <p:nvPr/>
        </p:nvSpPr>
        <p:spPr>
          <a:xfrm>
            <a:off x="2522810" y="6583709"/>
            <a:ext cx="1371600" cy="184666"/>
          </a:xfrm>
          <a:prstGeom prst="rect">
            <a:avLst/>
          </a:prstGeom>
          <a:noFill/>
        </p:spPr>
        <p:txBody>
          <a:bodyPr wrap="square" rtlCol="0">
            <a:spAutoFit/>
          </a:bodyPr>
          <a:lstStyle/>
          <a:p>
            <a:pPr algn="ctr"/>
            <a:r>
              <a:rPr lang="en-US" sz="600" dirty="0"/>
              <a:t>Source: (Popescu, 2025)</a:t>
            </a:r>
          </a:p>
        </p:txBody>
      </p:sp>
      <p:sp>
        <p:nvSpPr>
          <p:cNvPr id="4" name="TextBox 3">
            <a:extLst>
              <a:ext uri="{FF2B5EF4-FFF2-40B4-BE49-F238E27FC236}">
                <a16:creationId xmlns:a16="http://schemas.microsoft.com/office/drawing/2014/main" id="{C7B5B74B-8D44-CBB2-DE49-0B23436F78F0}"/>
              </a:ext>
            </a:extLst>
          </p:cNvPr>
          <p:cNvSpPr txBox="1"/>
          <p:nvPr/>
        </p:nvSpPr>
        <p:spPr>
          <a:xfrm>
            <a:off x="125921" y="0"/>
            <a:ext cx="9654157" cy="791874"/>
          </a:xfrm>
          <a:prstGeom prst="rect">
            <a:avLst/>
          </a:prstGeom>
          <a:solidFill>
            <a:schemeClr val="bg2"/>
          </a:solidFill>
        </p:spPr>
        <p:txBody>
          <a:bodyPr wrap="square" rtlCol="0">
            <a:noAutofit/>
          </a:bodyPr>
          <a:lstStyle/>
          <a:p>
            <a:pPr algn="ctr"/>
            <a:endParaRPr lang="en-US" sz="500" b="1"/>
          </a:p>
          <a:p>
            <a:pPr algn="ctr"/>
            <a:r>
              <a:rPr lang="en-US" sz="1200" b="1"/>
              <a:t>Developing Emotional Intelligence Skills</a:t>
            </a:r>
          </a:p>
          <a:p>
            <a:pPr algn="ctr"/>
            <a:r>
              <a:rPr lang="en-US" sz="900"/>
              <a:t>Module code : LCLM 5006</a:t>
            </a:r>
          </a:p>
          <a:p>
            <a:pPr algn="ctr"/>
            <a:r>
              <a:rPr lang="en-US" sz="900"/>
              <a:t>Lecturer’s name : Dr. Abdallah Naser</a:t>
            </a:r>
          </a:p>
          <a:p>
            <a:pPr algn="ctr"/>
            <a:r>
              <a:rPr lang="en-US" sz="1100" b="1"/>
              <a:t>Component 1 – Poster Presentation</a:t>
            </a:r>
            <a:endParaRPr lang="en-US" sz="1100" b="1" dirty="0"/>
          </a:p>
        </p:txBody>
      </p:sp>
      <p:sp>
        <p:nvSpPr>
          <p:cNvPr id="16" name="TextBox 15">
            <a:extLst>
              <a:ext uri="{FF2B5EF4-FFF2-40B4-BE49-F238E27FC236}">
                <a16:creationId xmlns:a16="http://schemas.microsoft.com/office/drawing/2014/main" id="{7B3F870A-F1DA-7F44-CA48-39620BFD1F71}"/>
              </a:ext>
            </a:extLst>
          </p:cNvPr>
          <p:cNvSpPr txBox="1"/>
          <p:nvPr/>
        </p:nvSpPr>
        <p:spPr>
          <a:xfrm>
            <a:off x="7377788" y="114632"/>
            <a:ext cx="2402290" cy="561963"/>
          </a:xfrm>
          <a:prstGeom prst="rect">
            <a:avLst/>
          </a:prstGeom>
          <a:solidFill>
            <a:schemeClr val="bg2"/>
          </a:solidFill>
        </p:spPr>
        <p:txBody>
          <a:bodyPr wrap="square" rtlCol="0">
            <a:noAutofit/>
          </a:bodyPr>
          <a:lstStyle/>
          <a:p>
            <a:r>
              <a:rPr lang="en-US" sz="1000" b="1" dirty="0"/>
              <a:t>Student Name : Junior Ngimbi</a:t>
            </a:r>
          </a:p>
          <a:p>
            <a:r>
              <a:rPr lang="en-US" sz="1000" b="1" dirty="0"/>
              <a:t>Student number : 2314796</a:t>
            </a:r>
          </a:p>
        </p:txBody>
      </p:sp>
      <p:pic>
        <p:nvPicPr>
          <p:cNvPr id="17" name="Picture 16" descr="Discover University of Wales Trinity Saint David">
            <a:extLst>
              <a:ext uri="{FF2B5EF4-FFF2-40B4-BE49-F238E27FC236}">
                <a16:creationId xmlns:a16="http://schemas.microsoft.com/office/drawing/2014/main" id="{83FF0328-6B51-7AF3-F139-58546384325C}"/>
              </a:ext>
            </a:extLst>
          </p:cNvPr>
          <p:cNvPicPr/>
          <p:nvPr/>
        </p:nvPicPr>
        <p:blipFill>
          <a:blip r:embed="rId6" r:link="rId7">
            <a:extLst>
              <a:ext uri="{28A0092B-C50C-407E-A947-70E740481C1C}">
                <a14:useLocalDpi xmlns:a14="http://schemas.microsoft.com/office/drawing/2010/main" val="0"/>
              </a:ext>
            </a:extLst>
          </a:blip>
          <a:srcRect/>
          <a:stretch>
            <a:fillRect/>
          </a:stretch>
        </p:blipFill>
        <p:spPr bwMode="auto">
          <a:xfrm>
            <a:off x="212650" y="76694"/>
            <a:ext cx="1329071" cy="444368"/>
          </a:xfrm>
          <a:prstGeom prst="rect">
            <a:avLst/>
          </a:prstGeom>
          <a:noFill/>
          <a:ln>
            <a:noFill/>
          </a:ln>
        </p:spPr>
      </p:pic>
    </p:spTree>
    <p:extLst>
      <p:ext uri="{BB962C8B-B14F-4D97-AF65-F5344CB8AC3E}">
        <p14:creationId xmlns:p14="http://schemas.microsoft.com/office/powerpoint/2010/main" val="191333056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2904</TotalTime>
  <Words>1992</Words>
  <Application>Microsoft Macintosh PowerPoint</Application>
  <PresentationFormat>A4 Paper (210x297 mm)</PresentationFormat>
  <Paragraphs>59</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Junior Ngimbi (2314796)</cp:lastModifiedBy>
  <cp:revision>3</cp:revision>
  <dcterms:created xsi:type="dcterms:W3CDTF">2025-09-15T15:23:57Z</dcterms:created>
  <dcterms:modified xsi:type="dcterms:W3CDTF">2025-10-12T09:45:53Z</dcterms:modified>
</cp:coreProperties>
</file>