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87" r:id="rId1"/>
  </p:sldMasterIdLst>
  <p:notesMasterIdLst>
    <p:notesMasterId r:id="rId45"/>
  </p:notesMasterIdLst>
  <p:handoutMasterIdLst>
    <p:handoutMasterId r:id="rId46"/>
  </p:handoutMasterIdLst>
  <p:sldIdLst>
    <p:sldId id="256" r:id="rId2"/>
    <p:sldId id="470" r:id="rId3"/>
    <p:sldId id="258" r:id="rId4"/>
    <p:sldId id="290" r:id="rId5"/>
    <p:sldId id="280" r:id="rId6"/>
    <p:sldId id="530" r:id="rId7"/>
    <p:sldId id="289" r:id="rId8"/>
    <p:sldId id="362" r:id="rId9"/>
    <p:sldId id="283" r:id="rId10"/>
    <p:sldId id="286" r:id="rId11"/>
    <p:sldId id="288" r:id="rId12"/>
    <p:sldId id="565" r:id="rId13"/>
    <p:sldId id="398" r:id="rId14"/>
    <p:sldId id="537" r:id="rId15"/>
    <p:sldId id="538" r:id="rId16"/>
    <p:sldId id="550" r:id="rId17"/>
    <p:sldId id="545" r:id="rId18"/>
    <p:sldId id="547" r:id="rId19"/>
    <p:sldId id="539" r:id="rId20"/>
    <p:sldId id="455" r:id="rId21"/>
    <p:sldId id="457" r:id="rId22"/>
    <p:sldId id="456" r:id="rId23"/>
    <p:sldId id="458" r:id="rId24"/>
    <p:sldId id="532" r:id="rId25"/>
    <p:sldId id="459" r:id="rId26"/>
    <p:sldId id="460" r:id="rId27"/>
    <p:sldId id="556" r:id="rId28"/>
    <p:sldId id="557" r:id="rId29"/>
    <p:sldId id="558" r:id="rId30"/>
    <p:sldId id="559" r:id="rId31"/>
    <p:sldId id="564" r:id="rId32"/>
    <p:sldId id="561" r:id="rId33"/>
    <p:sldId id="562" r:id="rId34"/>
    <p:sldId id="560" r:id="rId35"/>
    <p:sldId id="554" r:id="rId36"/>
    <p:sldId id="474" r:id="rId37"/>
    <p:sldId id="476" r:id="rId38"/>
    <p:sldId id="475" r:id="rId39"/>
    <p:sldId id="479" r:id="rId40"/>
    <p:sldId id="520" r:id="rId41"/>
    <p:sldId id="523" r:id="rId42"/>
    <p:sldId id="526" r:id="rId43"/>
    <p:sldId id="563"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a:srgbClr val="FFFFFF"/>
    <a:srgbClr val="CC00FF"/>
    <a:srgbClr val="FFFF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89" autoAdjust="0"/>
    <p:restoredTop sz="63661" autoAdjust="0"/>
  </p:normalViewPr>
  <p:slideViewPr>
    <p:cSldViewPr>
      <p:cViewPr varScale="1">
        <p:scale>
          <a:sx n="64" d="100"/>
          <a:sy n="64" d="100"/>
        </p:scale>
        <p:origin x="1852"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1987A6-CB3D-4470-9AE0-60C537C4829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B8E4E44A-82BB-4079-AF2A-81C6F16E4536}">
      <dgm:prSet/>
      <dgm:spPr/>
      <dgm:t>
        <a:bodyPr/>
        <a:lstStyle/>
        <a:p>
          <a:r>
            <a:rPr lang="en-US" b="1"/>
            <a:t>Goal: </a:t>
          </a:r>
          <a:r>
            <a:rPr lang="en-US"/>
            <a:t>match demand with supply</a:t>
          </a:r>
        </a:p>
      </dgm:t>
    </dgm:pt>
    <dgm:pt modelId="{758D941D-F817-4BFE-9D71-A7EF8107C8A8}" type="parTrans" cxnId="{747CCEC6-B6D7-4D48-90C4-7690EFBB06C3}">
      <dgm:prSet/>
      <dgm:spPr/>
      <dgm:t>
        <a:bodyPr/>
        <a:lstStyle/>
        <a:p>
          <a:endParaRPr lang="en-US"/>
        </a:p>
      </dgm:t>
    </dgm:pt>
    <dgm:pt modelId="{E5751AB6-154B-40F7-8E79-F3F8473297DE}" type="sibTrans" cxnId="{747CCEC6-B6D7-4D48-90C4-7690EFBB06C3}">
      <dgm:prSet/>
      <dgm:spPr/>
      <dgm:t>
        <a:bodyPr/>
        <a:lstStyle/>
        <a:p>
          <a:endParaRPr lang="en-US"/>
        </a:p>
      </dgm:t>
    </dgm:pt>
    <dgm:pt modelId="{D7A25A0C-B78E-43FD-B6FF-0E3469401B19}">
      <dgm:prSet/>
      <dgm:spPr/>
      <dgm:t>
        <a:bodyPr/>
        <a:lstStyle/>
        <a:p>
          <a:r>
            <a:rPr lang="en-US"/>
            <a:t>Maximise value &amp; lower waste</a:t>
          </a:r>
        </a:p>
      </dgm:t>
    </dgm:pt>
    <dgm:pt modelId="{CE1086EB-984A-43CC-AF5F-204417C67D67}" type="parTrans" cxnId="{E4C6652F-7375-4FD3-9D84-A209AE0B18F4}">
      <dgm:prSet/>
      <dgm:spPr/>
      <dgm:t>
        <a:bodyPr/>
        <a:lstStyle/>
        <a:p>
          <a:endParaRPr lang="en-US"/>
        </a:p>
      </dgm:t>
    </dgm:pt>
    <dgm:pt modelId="{DD1E0DC0-6333-4A43-BFA0-07629C32BE10}" type="sibTrans" cxnId="{E4C6652F-7375-4FD3-9D84-A209AE0B18F4}">
      <dgm:prSet/>
      <dgm:spPr/>
      <dgm:t>
        <a:bodyPr/>
        <a:lstStyle/>
        <a:p>
          <a:endParaRPr lang="en-US"/>
        </a:p>
      </dgm:t>
    </dgm:pt>
    <dgm:pt modelId="{DAEF1AC2-2BA6-405A-A769-7B0EC1AA4902}">
      <dgm:prSet/>
      <dgm:spPr/>
      <dgm:t>
        <a:bodyPr/>
        <a:lstStyle/>
        <a:p>
          <a:r>
            <a:rPr lang="en-GB"/>
            <a:t>Reducing operational costs, transferring the saved cost to add value to customers, increasing profitability. </a:t>
          </a:r>
          <a:endParaRPr lang="en-US"/>
        </a:p>
      </dgm:t>
    </dgm:pt>
    <dgm:pt modelId="{93FAAE36-415E-48A7-977B-5FA5FCF95AA6}" type="parTrans" cxnId="{9E6AA7E0-126E-4F3C-A816-FD81DF35F7AA}">
      <dgm:prSet/>
      <dgm:spPr/>
      <dgm:t>
        <a:bodyPr/>
        <a:lstStyle/>
        <a:p>
          <a:endParaRPr lang="en-US"/>
        </a:p>
      </dgm:t>
    </dgm:pt>
    <dgm:pt modelId="{A0AE2DC0-B582-4A3D-A6F4-79664AE863C5}" type="sibTrans" cxnId="{9E6AA7E0-126E-4F3C-A816-FD81DF35F7AA}">
      <dgm:prSet/>
      <dgm:spPr/>
      <dgm:t>
        <a:bodyPr/>
        <a:lstStyle/>
        <a:p>
          <a:endParaRPr lang="en-US"/>
        </a:p>
      </dgm:t>
    </dgm:pt>
    <dgm:pt modelId="{C96A471C-4FD0-44FF-AE7B-C1368DEBEE3D}" type="pres">
      <dgm:prSet presAssocID="{031987A6-CB3D-4470-9AE0-60C537C48290}" presName="Name0" presStyleCnt="0">
        <dgm:presLayoutVars>
          <dgm:dir/>
          <dgm:animLvl val="lvl"/>
          <dgm:resizeHandles val="exact"/>
        </dgm:presLayoutVars>
      </dgm:prSet>
      <dgm:spPr/>
    </dgm:pt>
    <dgm:pt modelId="{82D623C6-ABEE-4998-810D-185E4A99DAAE}" type="pres">
      <dgm:prSet presAssocID="{DAEF1AC2-2BA6-405A-A769-7B0EC1AA4902}" presName="boxAndChildren" presStyleCnt="0"/>
      <dgm:spPr/>
    </dgm:pt>
    <dgm:pt modelId="{1592CFA2-EFA2-485B-8BA1-1B42D9CCEAA3}" type="pres">
      <dgm:prSet presAssocID="{DAEF1AC2-2BA6-405A-A769-7B0EC1AA4902}" presName="parentTextBox" presStyleLbl="node1" presStyleIdx="0" presStyleCnt="3"/>
      <dgm:spPr/>
    </dgm:pt>
    <dgm:pt modelId="{8F951881-942B-41C3-9683-8F5488BD7020}" type="pres">
      <dgm:prSet presAssocID="{DD1E0DC0-6333-4A43-BFA0-07629C32BE10}" presName="sp" presStyleCnt="0"/>
      <dgm:spPr/>
    </dgm:pt>
    <dgm:pt modelId="{8419BB7D-CDA5-4FB7-9B14-5657C1A852B7}" type="pres">
      <dgm:prSet presAssocID="{D7A25A0C-B78E-43FD-B6FF-0E3469401B19}" presName="arrowAndChildren" presStyleCnt="0"/>
      <dgm:spPr/>
    </dgm:pt>
    <dgm:pt modelId="{E54E8ECF-C210-4EEB-804F-9A80F8599DCE}" type="pres">
      <dgm:prSet presAssocID="{D7A25A0C-B78E-43FD-B6FF-0E3469401B19}" presName="parentTextArrow" presStyleLbl="node1" presStyleIdx="1" presStyleCnt="3"/>
      <dgm:spPr/>
    </dgm:pt>
    <dgm:pt modelId="{02BBF1E1-816C-458B-B8A7-DD305567A40F}" type="pres">
      <dgm:prSet presAssocID="{E5751AB6-154B-40F7-8E79-F3F8473297DE}" presName="sp" presStyleCnt="0"/>
      <dgm:spPr/>
    </dgm:pt>
    <dgm:pt modelId="{D9E264D1-CAE3-4475-8664-1154347CD9CB}" type="pres">
      <dgm:prSet presAssocID="{B8E4E44A-82BB-4079-AF2A-81C6F16E4536}" presName="arrowAndChildren" presStyleCnt="0"/>
      <dgm:spPr/>
    </dgm:pt>
    <dgm:pt modelId="{C86931E3-07DB-4064-B59F-9FA1A2A1A855}" type="pres">
      <dgm:prSet presAssocID="{B8E4E44A-82BB-4079-AF2A-81C6F16E4536}" presName="parentTextArrow" presStyleLbl="node1" presStyleIdx="2" presStyleCnt="3"/>
      <dgm:spPr/>
    </dgm:pt>
  </dgm:ptLst>
  <dgm:cxnLst>
    <dgm:cxn modelId="{2B5DF11A-E1DB-400A-B273-84394C789998}" type="presOf" srcId="{031987A6-CB3D-4470-9AE0-60C537C48290}" destId="{C96A471C-4FD0-44FF-AE7B-C1368DEBEE3D}" srcOrd="0" destOrd="0" presId="urn:microsoft.com/office/officeart/2005/8/layout/process4"/>
    <dgm:cxn modelId="{E4C6652F-7375-4FD3-9D84-A209AE0B18F4}" srcId="{031987A6-CB3D-4470-9AE0-60C537C48290}" destId="{D7A25A0C-B78E-43FD-B6FF-0E3469401B19}" srcOrd="1" destOrd="0" parTransId="{CE1086EB-984A-43CC-AF5F-204417C67D67}" sibTransId="{DD1E0DC0-6333-4A43-BFA0-07629C32BE10}"/>
    <dgm:cxn modelId="{1A778C9C-8C10-49EC-A782-E30E34976851}" type="presOf" srcId="{DAEF1AC2-2BA6-405A-A769-7B0EC1AA4902}" destId="{1592CFA2-EFA2-485B-8BA1-1B42D9CCEAA3}" srcOrd="0" destOrd="0" presId="urn:microsoft.com/office/officeart/2005/8/layout/process4"/>
    <dgm:cxn modelId="{5EDA04BB-9A3C-47F5-9D41-89CA220AABBC}" type="presOf" srcId="{B8E4E44A-82BB-4079-AF2A-81C6F16E4536}" destId="{C86931E3-07DB-4064-B59F-9FA1A2A1A855}" srcOrd="0" destOrd="0" presId="urn:microsoft.com/office/officeart/2005/8/layout/process4"/>
    <dgm:cxn modelId="{747CCEC6-B6D7-4D48-90C4-7690EFBB06C3}" srcId="{031987A6-CB3D-4470-9AE0-60C537C48290}" destId="{B8E4E44A-82BB-4079-AF2A-81C6F16E4536}" srcOrd="0" destOrd="0" parTransId="{758D941D-F817-4BFE-9D71-A7EF8107C8A8}" sibTransId="{E5751AB6-154B-40F7-8E79-F3F8473297DE}"/>
    <dgm:cxn modelId="{44751ED9-3001-4B41-B6A7-B8E3CCD4E93D}" type="presOf" srcId="{D7A25A0C-B78E-43FD-B6FF-0E3469401B19}" destId="{E54E8ECF-C210-4EEB-804F-9A80F8599DCE}" srcOrd="0" destOrd="0" presId="urn:microsoft.com/office/officeart/2005/8/layout/process4"/>
    <dgm:cxn modelId="{9E6AA7E0-126E-4F3C-A816-FD81DF35F7AA}" srcId="{031987A6-CB3D-4470-9AE0-60C537C48290}" destId="{DAEF1AC2-2BA6-405A-A769-7B0EC1AA4902}" srcOrd="2" destOrd="0" parTransId="{93FAAE36-415E-48A7-977B-5FA5FCF95AA6}" sibTransId="{A0AE2DC0-B582-4A3D-A6F4-79664AE863C5}"/>
    <dgm:cxn modelId="{B48ED708-028F-49A7-A324-20422C68088E}" type="presParOf" srcId="{C96A471C-4FD0-44FF-AE7B-C1368DEBEE3D}" destId="{82D623C6-ABEE-4998-810D-185E4A99DAAE}" srcOrd="0" destOrd="0" presId="urn:microsoft.com/office/officeart/2005/8/layout/process4"/>
    <dgm:cxn modelId="{E5D23645-75D6-4DAB-B6B5-CD67CEE7316B}" type="presParOf" srcId="{82D623C6-ABEE-4998-810D-185E4A99DAAE}" destId="{1592CFA2-EFA2-485B-8BA1-1B42D9CCEAA3}" srcOrd="0" destOrd="0" presId="urn:microsoft.com/office/officeart/2005/8/layout/process4"/>
    <dgm:cxn modelId="{5ACCC07F-CFEE-4C8C-9E19-AEE2B722A6E8}" type="presParOf" srcId="{C96A471C-4FD0-44FF-AE7B-C1368DEBEE3D}" destId="{8F951881-942B-41C3-9683-8F5488BD7020}" srcOrd="1" destOrd="0" presId="urn:microsoft.com/office/officeart/2005/8/layout/process4"/>
    <dgm:cxn modelId="{E3078439-079B-4E91-9B2D-352A2801E9CE}" type="presParOf" srcId="{C96A471C-4FD0-44FF-AE7B-C1368DEBEE3D}" destId="{8419BB7D-CDA5-4FB7-9B14-5657C1A852B7}" srcOrd="2" destOrd="0" presId="urn:microsoft.com/office/officeart/2005/8/layout/process4"/>
    <dgm:cxn modelId="{974B8B2B-14C0-4E1F-ADC8-39FD42803390}" type="presParOf" srcId="{8419BB7D-CDA5-4FB7-9B14-5657C1A852B7}" destId="{E54E8ECF-C210-4EEB-804F-9A80F8599DCE}" srcOrd="0" destOrd="0" presId="urn:microsoft.com/office/officeart/2005/8/layout/process4"/>
    <dgm:cxn modelId="{7BF9BECD-ECF9-4F2C-9940-E2ECFCC804B4}" type="presParOf" srcId="{C96A471C-4FD0-44FF-AE7B-C1368DEBEE3D}" destId="{02BBF1E1-816C-458B-B8A7-DD305567A40F}" srcOrd="3" destOrd="0" presId="urn:microsoft.com/office/officeart/2005/8/layout/process4"/>
    <dgm:cxn modelId="{FA8B1DA8-F49C-408E-AA2E-68780FA20D88}" type="presParOf" srcId="{C96A471C-4FD0-44FF-AE7B-C1368DEBEE3D}" destId="{D9E264D1-CAE3-4475-8664-1154347CD9CB}" srcOrd="4" destOrd="0" presId="urn:microsoft.com/office/officeart/2005/8/layout/process4"/>
    <dgm:cxn modelId="{D1ED3091-403D-4FE3-9C7B-0D0FD69FC3EB}" type="presParOf" srcId="{D9E264D1-CAE3-4475-8664-1154347CD9CB}" destId="{C86931E3-07DB-4064-B59F-9FA1A2A1A85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F51269-C49A-4912-BE2A-AF5912DACAC6}"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9EB148-FDC6-4D51-8D17-E41F41201D3A}">
      <dgm:prSet custT="1"/>
      <dgm:spPr/>
      <dgm:t>
        <a:bodyPr/>
        <a:lstStyle/>
        <a:p>
          <a:pPr>
            <a:defRPr b="1"/>
          </a:pPr>
          <a:r>
            <a:rPr lang="en-GB" sz="2200" u="sng" dirty="0">
              <a:latin typeface="Arial" panose="020B0604020202020204" pitchFamily="34" charset="0"/>
              <a:cs typeface="Arial" panose="020B0604020202020204" pitchFamily="34" charset="0"/>
            </a:rPr>
            <a:t>Push is more </a:t>
          </a:r>
        </a:p>
        <a:p>
          <a:pPr>
            <a:defRPr b="1"/>
          </a:pPr>
          <a:r>
            <a:rPr lang="en-GB" sz="2200" u="sng" dirty="0">
              <a:latin typeface="Arial" panose="020B0604020202020204" pitchFamily="34" charset="0"/>
              <a:cs typeface="Arial" panose="020B0604020202020204" pitchFamily="34" charset="0"/>
            </a:rPr>
            <a:t>Supply-driven </a:t>
          </a:r>
        </a:p>
        <a:p>
          <a:pPr>
            <a:defRPr b="1"/>
          </a:pPr>
          <a:endParaRPr lang="en-US" sz="2200" dirty="0">
            <a:latin typeface="Arial" panose="020B0604020202020204" pitchFamily="34" charset="0"/>
            <a:cs typeface="Arial" panose="020B0604020202020204" pitchFamily="34" charset="0"/>
          </a:endParaRPr>
        </a:p>
      </dgm:t>
    </dgm:pt>
    <dgm:pt modelId="{AD622909-4012-49CD-ABAB-6F7D78C9FD85}" type="parTrans" cxnId="{3E79F337-288B-48F3-94DC-305C3D9841A6}">
      <dgm:prSet/>
      <dgm:spPr/>
      <dgm:t>
        <a:bodyPr/>
        <a:lstStyle/>
        <a:p>
          <a:endParaRPr lang="en-US" sz="2200">
            <a:latin typeface="Arial" panose="020B0604020202020204" pitchFamily="34" charset="0"/>
            <a:cs typeface="Arial" panose="020B0604020202020204" pitchFamily="34" charset="0"/>
          </a:endParaRPr>
        </a:p>
      </dgm:t>
    </dgm:pt>
    <dgm:pt modelId="{8698D352-81AA-482E-87F7-AD7EFFA1A0C7}" type="sibTrans" cxnId="{3E79F337-288B-48F3-94DC-305C3D9841A6}">
      <dgm:prSet/>
      <dgm:spPr/>
      <dgm:t>
        <a:bodyPr/>
        <a:lstStyle/>
        <a:p>
          <a:endParaRPr lang="en-US" sz="2200">
            <a:latin typeface="Arial" panose="020B0604020202020204" pitchFamily="34" charset="0"/>
            <a:cs typeface="Arial" panose="020B0604020202020204" pitchFamily="34" charset="0"/>
          </a:endParaRPr>
        </a:p>
      </dgm:t>
    </dgm:pt>
    <dgm:pt modelId="{82CC47CC-7966-4A72-8215-781A8BE9BA24}">
      <dgm:prSet custT="1"/>
      <dgm:spPr/>
      <dgm:t>
        <a:bodyPr/>
        <a:lstStyle/>
        <a:p>
          <a:r>
            <a:rPr lang="en-US" sz="2200" dirty="0">
              <a:latin typeface="Arial" panose="020B0604020202020204" pitchFamily="34" charset="0"/>
              <a:cs typeface="Arial" panose="020B0604020202020204" pitchFamily="34" charset="0"/>
            </a:rPr>
            <a:t>Push model enables </a:t>
          </a:r>
          <a:r>
            <a:rPr lang="en-US" sz="2200" b="1" dirty="0">
              <a:latin typeface="Arial" panose="020B0604020202020204" pitchFamily="34" charset="0"/>
              <a:cs typeface="Arial" panose="020B0604020202020204" pitchFamily="34" charset="0"/>
            </a:rPr>
            <a:t>mass production </a:t>
          </a:r>
          <a:r>
            <a:rPr lang="en-US" sz="2200" dirty="0">
              <a:latin typeface="Arial" panose="020B0604020202020204" pitchFamily="34" charset="0"/>
              <a:cs typeface="Arial" panose="020B0604020202020204" pitchFamily="34" charset="0"/>
            </a:rPr>
            <a:t>to every potential customers. </a:t>
          </a:r>
        </a:p>
      </dgm:t>
    </dgm:pt>
    <dgm:pt modelId="{93E6A881-659E-4FFD-82C7-78A5F2329C65}" type="parTrans" cxnId="{6DFFCB7A-F823-483F-ABAC-1B935EA69DEA}">
      <dgm:prSet/>
      <dgm:spPr/>
      <dgm:t>
        <a:bodyPr/>
        <a:lstStyle/>
        <a:p>
          <a:endParaRPr lang="en-US" sz="2200">
            <a:latin typeface="Arial" panose="020B0604020202020204" pitchFamily="34" charset="0"/>
            <a:cs typeface="Arial" panose="020B0604020202020204" pitchFamily="34" charset="0"/>
          </a:endParaRPr>
        </a:p>
      </dgm:t>
    </dgm:pt>
    <dgm:pt modelId="{51C8764B-9256-4F39-B77D-5A4AE29E4766}" type="sibTrans" cxnId="{6DFFCB7A-F823-483F-ABAC-1B935EA69DEA}">
      <dgm:prSet/>
      <dgm:spPr/>
      <dgm:t>
        <a:bodyPr/>
        <a:lstStyle/>
        <a:p>
          <a:endParaRPr lang="en-US" sz="2200">
            <a:latin typeface="Arial" panose="020B0604020202020204" pitchFamily="34" charset="0"/>
            <a:cs typeface="Arial" panose="020B0604020202020204" pitchFamily="34" charset="0"/>
          </a:endParaRPr>
        </a:p>
      </dgm:t>
    </dgm:pt>
    <dgm:pt modelId="{31AA3672-6FBE-43B1-BF05-74B76E739DD4}">
      <dgm:prSet custT="1"/>
      <dgm:spPr/>
      <dgm:t>
        <a:bodyPr/>
        <a:lstStyle/>
        <a:p>
          <a:pPr>
            <a:defRPr b="1"/>
          </a:pPr>
          <a:r>
            <a:rPr lang="en-GB" sz="2200" u="sng" dirty="0">
              <a:latin typeface="Arial" panose="020B0604020202020204" pitchFamily="34" charset="0"/>
              <a:cs typeface="Arial" panose="020B0604020202020204" pitchFamily="34" charset="0"/>
            </a:rPr>
            <a:t>Pull is more </a:t>
          </a:r>
        </a:p>
        <a:p>
          <a:pPr>
            <a:defRPr b="1"/>
          </a:pPr>
          <a:r>
            <a:rPr lang="en-GB" sz="2200" u="sng" dirty="0">
              <a:latin typeface="Arial" panose="020B0604020202020204" pitchFamily="34" charset="0"/>
              <a:cs typeface="Arial" panose="020B0604020202020204" pitchFamily="34" charset="0"/>
            </a:rPr>
            <a:t>Demand-driven </a:t>
          </a:r>
          <a:endParaRPr lang="en-US" sz="2200" dirty="0">
            <a:latin typeface="Arial" panose="020B0604020202020204" pitchFamily="34" charset="0"/>
            <a:cs typeface="Arial" panose="020B0604020202020204" pitchFamily="34" charset="0"/>
          </a:endParaRPr>
        </a:p>
      </dgm:t>
    </dgm:pt>
    <dgm:pt modelId="{CE972F47-F9A8-4EBB-AA36-954ECDB0A30D}" type="parTrans" cxnId="{D47AE5A8-121C-4752-B0AD-B11E71E2FB69}">
      <dgm:prSet/>
      <dgm:spPr/>
      <dgm:t>
        <a:bodyPr/>
        <a:lstStyle/>
        <a:p>
          <a:endParaRPr lang="en-US" sz="2200">
            <a:latin typeface="Arial" panose="020B0604020202020204" pitchFamily="34" charset="0"/>
            <a:cs typeface="Arial" panose="020B0604020202020204" pitchFamily="34" charset="0"/>
          </a:endParaRPr>
        </a:p>
      </dgm:t>
    </dgm:pt>
    <dgm:pt modelId="{3B42D3D4-3667-4C56-B5B8-559C38290250}" type="sibTrans" cxnId="{D47AE5A8-121C-4752-B0AD-B11E71E2FB69}">
      <dgm:prSet/>
      <dgm:spPr/>
      <dgm:t>
        <a:bodyPr/>
        <a:lstStyle/>
        <a:p>
          <a:endParaRPr lang="en-US" sz="2200">
            <a:latin typeface="Arial" panose="020B0604020202020204" pitchFamily="34" charset="0"/>
            <a:cs typeface="Arial" panose="020B0604020202020204" pitchFamily="34" charset="0"/>
          </a:endParaRPr>
        </a:p>
      </dgm:t>
    </dgm:pt>
    <dgm:pt modelId="{658D5BE6-B939-4423-9638-096A62F99516}">
      <dgm:prSet custT="1"/>
      <dgm:spPr/>
      <dgm:t>
        <a:bodyPr/>
        <a:lstStyle/>
        <a:p>
          <a:r>
            <a:rPr lang="en-US" sz="2200" dirty="0">
              <a:latin typeface="Arial" panose="020B0604020202020204" pitchFamily="34" charset="0"/>
              <a:cs typeface="Arial" panose="020B0604020202020204" pitchFamily="34" charset="0"/>
            </a:rPr>
            <a:t>Pull model enables </a:t>
          </a:r>
          <a:r>
            <a:rPr lang="en-US" sz="2200" b="1" dirty="0" err="1">
              <a:latin typeface="Arial" panose="020B0604020202020204" pitchFamily="34" charset="0"/>
              <a:cs typeface="Arial" panose="020B0604020202020204" pitchFamily="34" charset="0"/>
            </a:rPr>
            <a:t>customisation</a:t>
          </a:r>
          <a:r>
            <a:rPr lang="en-US" sz="2200" dirty="0">
              <a:latin typeface="Arial" panose="020B0604020202020204" pitchFamily="34" charset="0"/>
              <a:cs typeface="Arial" panose="020B0604020202020204" pitchFamily="34" charset="0"/>
            </a:rPr>
            <a:t> to individual customer.</a:t>
          </a:r>
        </a:p>
      </dgm:t>
    </dgm:pt>
    <dgm:pt modelId="{7E282809-A3C2-49B9-9676-84EDFCF74DB4}" type="parTrans" cxnId="{9E4D478D-D9D7-48B2-9162-1B63F527BA37}">
      <dgm:prSet/>
      <dgm:spPr/>
      <dgm:t>
        <a:bodyPr/>
        <a:lstStyle/>
        <a:p>
          <a:endParaRPr lang="en-US" sz="2200">
            <a:latin typeface="Arial" panose="020B0604020202020204" pitchFamily="34" charset="0"/>
            <a:cs typeface="Arial" panose="020B0604020202020204" pitchFamily="34" charset="0"/>
          </a:endParaRPr>
        </a:p>
      </dgm:t>
    </dgm:pt>
    <dgm:pt modelId="{1D28AD80-FFFE-44AE-84AC-95CF5BEBECFE}" type="sibTrans" cxnId="{9E4D478D-D9D7-48B2-9162-1B63F527BA37}">
      <dgm:prSet/>
      <dgm:spPr/>
      <dgm:t>
        <a:bodyPr/>
        <a:lstStyle/>
        <a:p>
          <a:endParaRPr lang="en-US" sz="2200">
            <a:latin typeface="Arial" panose="020B0604020202020204" pitchFamily="34" charset="0"/>
            <a:cs typeface="Arial" panose="020B0604020202020204" pitchFamily="34" charset="0"/>
          </a:endParaRPr>
        </a:p>
      </dgm:t>
    </dgm:pt>
    <dgm:pt modelId="{C6C7366A-BE2E-49E5-9728-CE6AAE170089}" type="pres">
      <dgm:prSet presAssocID="{F1F51269-C49A-4912-BE2A-AF5912DACAC6}" presName="root" presStyleCnt="0">
        <dgm:presLayoutVars>
          <dgm:dir/>
          <dgm:resizeHandles val="exact"/>
        </dgm:presLayoutVars>
      </dgm:prSet>
      <dgm:spPr/>
    </dgm:pt>
    <dgm:pt modelId="{FAF63428-0815-4AD4-96B2-10569E66DD94}" type="pres">
      <dgm:prSet presAssocID="{329EB148-FDC6-4D51-8D17-E41F41201D3A}" presName="compNode" presStyleCnt="0"/>
      <dgm:spPr/>
    </dgm:pt>
    <dgm:pt modelId="{38D67AA0-DF87-44A4-880C-D95B84B13128}" type="pres">
      <dgm:prSet presAssocID="{329EB148-FDC6-4D51-8D17-E41F41201D3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uck"/>
        </a:ext>
      </dgm:extLst>
    </dgm:pt>
    <dgm:pt modelId="{81A12427-D87A-4A98-B5FC-E8398D546CEA}" type="pres">
      <dgm:prSet presAssocID="{329EB148-FDC6-4D51-8D17-E41F41201D3A}" presName="iconSpace" presStyleCnt="0"/>
      <dgm:spPr/>
    </dgm:pt>
    <dgm:pt modelId="{4AF7F184-8DCA-487F-B2EE-E918713435D7}" type="pres">
      <dgm:prSet presAssocID="{329EB148-FDC6-4D51-8D17-E41F41201D3A}" presName="parTx" presStyleLbl="revTx" presStyleIdx="0" presStyleCnt="4">
        <dgm:presLayoutVars>
          <dgm:chMax val="0"/>
          <dgm:chPref val="0"/>
        </dgm:presLayoutVars>
      </dgm:prSet>
      <dgm:spPr/>
    </dgm:pt>
    <dgm:pt modelId="{BBAF1F33-7AF4-47A0-8A4E-6C9106294E08}" type="pres">
      <dgm:prSet presAssocID="{329EB148-FDC6-4D51-8D17-E41F41201D3A}" presName="txSpace" presStyleCnt="0"/>
      <dgm:spPr/>
    </dgm:pt>
    <dgm:pt modelId="{62490209-9901-49C0-A979-414001A1DE08}" type="pres">
      <dgm:prSet presAssocID="{329EB148-FDC6-4D51-8D17-E41F41201D3A}" presName="desTx" presStyleLbl="revTx" presStyleIdx="1" presStyleCnt="4">
        <dgm:presLayoutVars/>
      </dgm:prSet>
      <dgm:spPr/>
    </dgm:pt>
    <dgm:pt modelId="{3DEEB5B1-7F54-4559-AEE4-5F67FBBB29B3}" type="pres">
      <dgm:prSet presAssocID="{8698D352-81AA-482E-87F7-AD7EFFA1A0C7}" presName="sibTrans" presStyleCnt="0"/>
      <dgm:spPr/>
    </dgm:pt>
    <dgm:pt modelId="{16B94B2D-A726-4F51-8FFE-6AC8E2A105CC}" type="pres">
      <dgm:prSet presAssocID="{31AA3672-6FBE-43B1-BF05-74B76E739DD4}" presName="compNode" presStyleCnt="0"/>
      <dgm:spPr/>
    </dgm:pt>
    <dgm:pt modelId="{3A19DD35-397F-4BC4-9A53-CE008ED39ED6}" type="pres">
      <dgm:prSet presAssocID="{31AA3672-6FBE-43B1-BF05-74B76E739DD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FCA4EF21-D223-4C0C-A28A-D41002D065B9}" type="pres">
      <dgm:prSet presAssocID="{31AA3672-6FBE-43B1-BF05-74B76E739DD4}" presName="iconSpace" presStyleCnt="0"/>
      <dgm:spPr/>
    </dgm:pt>
    <dgm:pt modelId="{CCD42ECA-85E3-419B-9028-5AE687FC75F2}" type="pres">
      <dgm:prSet presAssocID="{31AA3672-6FBE-43B1-BF05-74B76E739DD4}" presName="parTx" presStyleLbl="revTx" presStyleIdx="2" presStyleCnt="4">
        <dgm:presLayoutVars>
          <dgm:chMax val="0"/>
          <dgm:chPref val="0"/>
        </dgm:presLayoutVars>
      </dgm:prSet>
      <dgm:spPr/>
    </dgm:pt>
    <dgm:pt modelId="{1029DA15-138C-4D4C-8384-BFA811345E16}" type="pres">
      <dgm:prSet presAssocID="{31AA3672-6FBE-43B1-BF05-74B76E739DD4}" presName="txSpace" presStyleCnt="0"/>
      <dgm:spPr/>
    </dgm:pt>
    <dgm:pt modelId="{DCED8E62-BEAD-4F16-918C-63668360DBD1}" type="pres">
      <dgm:prSet presAssocID="{31AA3672-6FBE-43B1-BF05-74B76E739DD4}" presName="desTx" presStyleLbl="revTx" presStyleIdx="3" presStyleCnt="4">
        <dgm:presLayoutVars/>
      </dgm:prSet>
      <dgm:spPr/>
    </dgm:pt>
  </dgm:ptLst>
  <dgm:cxnLst>
    <dgm:cxn modelId="{551FAF19-8071-4184-BE0C-7BD8016FFED8}" type="presOf" srcId="{329EB148-FDC6-4D51-8D17-E41F41201D3A}" destId="{4AF7F184-8DCA-487F-B2EE-E918713435D7}" srcOrd="0" destOrd="0" presId="urn:microsoft.com/office/officeart/2018/2/layout/IconLabelDescriptionList"/>
    <dgm:cxn modelId="{3E79F337-288B-48F3-94DC-305C3D9841A6}" srcId="{F1F51269-C49A-4912-BE2A-AF5912DACAC6}" destId="{329EB148-FDC6-4D51-8D17-E41F41201D3A}" srcOrd="0" destOrd="0" parTransId="{AD622909-4012-49CD-ABAB-6F7D78C9FD85}" sibTransId="{8698D352-81AA-482E-87F7-AD7EFFA1A0C7}"/>
    <dgm:cxn modelId="{E1C5CD5D-BA17-4A73-AFAE-4D48C13BE166}" type="presOf" srcId="{F1F51269-C49A-4912-BE2A-AF5912DACAC6}" destId="{C6C7366A-BE2E-49E5-9728-CE6AAE170089}" srcOrd="0" destOrd="0" presId="urn:microsoft.com/office/officeart/2018/2/layout/IconLabelDescriptionList"/>
    <dgm:cxn modelId="{6DFFCB7A-F823-483F-ABAC-1B935EA69DEA}" srcId="{329EB148-FDC6-4D51-8D17-E41F41201D3A}" destId="{82CC47CC-7966-4A72-8215-781A8BE9BA24}" srcOrd="0" destOrd="0" parTransId="{93E6A881-659E-4FFD-82C7-78A5F2329C65}" sibTransId="{51C8764B-9256-4F39-B77D-5A4AE29E4766}"/>
    <dgm:cxn modelId="{9E4D478D-D9D7-48B2-9162-1B63F527BA37}" srcId="{31AA3672-6FBE-43B1-BF05-74B76E739DD4}" destId="{658D5BE6-B939-4423-9638-096A62F99516}" srcOrd="0" destOrd="0" parTransId="{7E282809-A3C2-49B9-9676-84EDFCF74DB4}" sibTransId="{1D28AD80-FFFE-44AE-84AC-95CF5BEBECFE}"/>
    <dgm:cxn modelId="{D47AE5A8-121C-4752-B0AD-B11E71E2FB69}" srcId="{F1F51269-C49A-4912-BE2A-AF5912DACAC6}" destId="{31AA3672-6FBE-43B1-BF05-74B76E739DD4}" srcOrd="1" destOrd="0" parTransId="{CE972F47-F9A8-4EBB-AA36-954ECDB0A30D}" sibTransId="{3B42D3D4-3667-4C56-B5B8-559C38290250}"/>
    <dgm:cxn modelId="{5F0AFDA9-1166-445D-8553-5B8AD7FD5F4D}" type="presOf" srcId="{658D5BE6-B939-4423-9638-096A62F99516}" destId="{DCED8E62-BEAD-4F16-918C-63668360DBD1}" srcOrd="0" destOrd="0" presId="urn:microsoft.com/office/officeart/2018/2/layout/IconLabelDescriptionList"/>
    <dgm:cxn modelId="{05129FB8-4B2C-4712-95CD-91CD6681DA1B}" type="presOf" srcId="{31AA3672-6FBE-43B1-BF05-74B76E739DD4}" destId="{CCD42ECA-85E3-419B-9028-5AE687FC75F2}" srcOrd="0" destOrd="0" presId="urn:microsoft.com/office/officeart/2018/2/layout/IconLabelDescriptionList"/>
    <dgm:cxn modelId="{424840E9-A624-4567-B4AD-D9CBD8042D72}" type="presOf" srcId="{82CC47CC-7966-4A72-8215-781A8BE9BA24}" destId="{62490209-9901-49C0-A979-414001A1DE08}" srcOrd="0" destOrd="0" presId="urn:microsoft.com/office/officeart/2018/2/layout/IconLabelDescriptionList"/>
    <dgm:cxn modelId="{8EAF4096-E568-43C9-A54F-BEC48C6AFA2D}" type="presParOf" srcId="{C6C7366A-BE2E-49E5-9728-CE6AAE170089}" destId="{FAF63428-0815-4AD4-96B2-10569E66DD94}" srcOrd="0" destOrd="0" presId="urn:microsoft.com/office/officeart/2018/2/layout/IconLabelDescriptionList"/>
    <dgm:cxn modelId="{0C3FE0FF-9C0A-4C79-88DB-8195469C917C}" type="presParOf" srcId="{FAF63428-0815-4AD4-96B2-10569E66DD94}" destId="{38D67AA0-DF87-44A4-880C-D95B84B13128}" srcOrd="0" destOrd="0" presId="urn:microsoft.com/office/officeart/2018/2/layout/IconLabelDescriptionList"/>
    <dgm:cxn modelId="{0C906B22-67F1-4D8B-B987-986FDC1DC668}" type="presParOf" srcId="{FAF63428-0815-4AD4-96B2-10569E66DD94}" destId="{81A12427-D87A-4A98-B5FC-E8398D546CEA}" srcOrd="1" destOrd="0" presId="urn:microsoft.com/office/officeart/2018/2/layout/IconLabelDescriptionList"/>
    <dgm:cxn modelId="{B6CA5F12-4C73-4E31-BAB8-61FDC5503F6D}" type="presParOf" srcId="{FAF63428-0815-4AD4-96B2-10569E66DD94}" destId="{4AF7F184-8DCA-487F-B2EE-E918713435D7}" srcOrd="2" destOrd="0" presId="urn:microsoft.com/office/officeart/2018/2/layout/IconLabelDescriptionList"/>
    <dgm:cxn modelId="{F1E923E8-5EFF-4EDE-A958-79D5D89C7660}" type="presParOf" srcId="{FAF63428-0815-4AD4-96B2-10569E66DD94}" destId="{BBAF1F33-7AF4-47A0-8A4E-6C9106294E08}" srcOrd="3" destOrd="0" presId="urn:microsoft.com/office/officeart/2018/2/layout/IconLabelDescriptionList"/>
    <dgm:cxn modelId="{CEFE205D-5ACE-4576-B469-9B30FA0CBA75}" type="presParOf" srcId="{FAF63428-0815-4AD4-96B2-10569E66DD94}" destId="{62490209-9901-49C0-A979-414001A1DE08}" srcOrd="4" destOrd="0" presId="urn:microsoft.com/office/officeart/2018/2/layout/IconLabelDescriptionList"/>
    <dgm:cxn modelId="{002D6EAC-54A3-44A3-BDD4-D364B08433DC}" type="presParOf" srcId="{C6C7366A-BE2E-49E5-9728-CE6AAE170089}" destId="{3DEEB5B1-7F54-4559-AEE4-5F67FBBB29B3}" srcOrd="1" destOrd="0" presId="urn:microsoft.com/office/officeart/2018/2/layout/IconLabelDescriptionList"/>
    <dgm:cxn modelId="{282E0F61-E6AA-40C6-A1D5-5A6BB839F00B}" type="presParOf" srcId="{C6C7366A-BE2E-49E5-9728-CE6AAE170089}" destId="{16B94B2D-A726-4F51-8FFE-6AC8E2A105CC}" srcOrd="2" destOrd="0" presId="urn:microsoft.com/office/officeart/2018/2/layout/IconLabelDescriptionList"/>
    <dgm:cxn modelId="{9ED27653-5FF0-4ADE-A5E7-746AFE9F365B}" type="presParOf" srcId="{16B94B2D-A726-4F51-8FFE-6AC8E2A105CC}" destId="{3A19DD35-397F-4BC4-9A53-CE008ED39ED6}" srcOrd="0" destOrd="0" presId="urn:microsoft.com/office/officeart/2018/2/layout/IconLabelDescriptionList"/>
    <dgm:cxn modelId="{9C0718D4-C905-4B33-A585-1933B63837FA}" type="presParOf" srcId="{16B94B2D-A726-4F51-8FFE-6AC8E2A105CC}" destId="{FCA4EF21-D223-4C0C-A28A-D41002D065B9}" srcOrd="1" destOrd="0" presId="urn:microsoft.com/office/officeart/2018/2/layout/IconLabelDescriptionList"/>
    <dgm:cxn modelId="{1F432A13-9F7F-4101-B761-D8AAC5F1ED54}" type="presParOf" srcId="{16B94B2D-A726-4F51-8FFE-6AC8E2A105CC}" destId="{CCD42ECA-85E3-419B-9028-5AE687FC75F2}" srcOrd="2" destOrd="0" presId="urn:microsoft.com/office/officeart/2018/2/layout/IconLabelDescriptionList"/>
    <dgm:cxn modelId="{FAFE18C2-E48D-404B-B80A-2B060016B255}" type="presParOf" srcId="{16B94B2D-A726-4F51-8FFE-6AC8E2A105CC}" destId="{1029DA15-138C-4D4C-8384-BFA811345E16}" srcOrd="3" destOrd="0" presId="urn:microsoft.com/office/officeart/2018/2/layout/IconLabelDescriptionList"/>
    <dgm:cxn modelId="{4893F89E-AAED-438C-BCCD-2164A89DBF33}" type="presParOf" srcId="{16B94B2D-A726-4F51-8FFE-6AC8E2A105CC}" destId="{DCED8E62-BEAD-4F16-918C-63668360DBD1}"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39DA7FD-E4FE-4542-9BD8-D359077A017A}"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4C465894-E3C2-4A3E-8F80-5F0944D9A89C}">
      <dgm:prSet/>
      <dgm:spPr/>
      <dgm:t>
        <a:bodyPr/>
        <a:lstStyle/>
        <a:p>
          <a:r>
            <a:rPr lang="en-US" dirty="0"/>
            <a:t>Digital supply chain:</a:t>
          </a:r>
          <a:r>
            <a:rPr lang="en-US" b="1" dirty="0"/>
            <a:t> </a:t>
          </a:r>
        </a:p>
        <a:p>
          <a:r>
            <a:rPr lang="en-US" dirty="0"/>
            <a:t>A supply chain that is managed digitally, usually with Web technologies</a:t>
          </a:r>
        </a:p>
      </dgm:t>
    </dgm:pt>
    <dgm:pt modelId="{0EE3DEB0-749B-458B-BD7D-E3AFE46F7BF0}" type="parTrans" cxnId="{9C9BA3E2-1B7C-49CF-BD2F-9556CC22F5D7}">
      <dgm:prSet/>
      <dgm:spPr/>
      <dgm:t>
        <a:bodyPr/>
        <a:lstStyle/>
        <a:p>
          <a:endParaRPr lang="en-US"/>
        </a:p>
      </dgm:t>
    </dgm:pt>
    <dgm:pt modelId="{12AADD8C-D531-4993-9290-73806E341EAA}" type="sibTrans" cxnId="{9C9BA3E2-1B7C-49CF-BD2F-9556CC22F5D7}">
      <dgm:prSet/>
      <dgm:spPr/>
      <dgm:t>
        <a:bodyPr/>
        <a:lstStyle/>
        <a:p>
          <a:endParaRPr lang="en-US"/>
        </a:p>
      </dgm:t>
    </dgm:pt>
    <dgm:pt modelId="{6A8C177C-35DB-4510-B1AB-ACEFCC1AC8C8}">
      <dgm:prSet/>
      <dgm:spPr/>
      <dgm:t>
        <a:bodyPr/>
        <a:lstStyle/>
        <a:p>
          <a:r>
            <a:rPr lang="en-US" dirty="0"/>
            <a:t>The technology will includes e-commerce, e-procurement, e-manufacturing, e-collaboration and e-operations</a:t>
          </a:r>
        </a:p>
      </dgm:t>
    </dgm:pt>
    <dgm:pt modelId="{FD8C9354-329D-445D-B6F3-37B8D4337420}" type="parTrans" cxnId="{75FAF027-97B3-4E8E-80D5-80AD70727CA0}">
      <dgm:prSet/>
      <dgm:spPr/>
      <dgm:t>
        <a:bodyPr/>
        <a:lstStyle/>
        <a:p>
          <a:endParaRPr lang="en-US"/>
        </a:p>
      </dgm:t>
    </dgm:pt>
    <dgm:pt modelId="{33C7B824-2C70-4194-8BD0-F7307E2A94D7}" type="sibTrans" cxnId="{75FAF027-97B3-4E8E-80D5-80AD70727CA0}">
      <dgm:prSet/>
      <dgm:spPr/>
      <dgm:t>
        <a:bodyPr/>
        <a:lstStyle/>
        <a:p>
          <a:endParaRPr lang="en-US"/>
        </a:p>
      </dgm:t>
    </dgm:pt>
    <dgm:pt modelId="{73A7C608-354A-493C-8D62-46D797D0F18B}" type="pres">
      <dgm:prSet presAssocID="{639DA7FD-E4FE-4542-9BD8-D359077A017A}" presName="linear" presStyleCnt="0">
        <dgm:presLayoutVars>
          <dgm:animLvl val="lvl"/>
          <dgm:resizeHandles val="exact"/>
        </dgm:presLayoutVars>
      </dgm:prSet>
      <dgm:spPr/>
    </dgm:pt>
    <dgm:pt modelId="{9CA21CFC-3417-4307-AF27-49F986845FDA}" type="pres">
      <dgm:prSet presAssocID="{4C465894-E3C2-4A3E-8F80-5F0944D9A89C}" presName="parentText" presStyleLbl="node1" presStyleIdx="0" presStyleCnt="2">
        <dgm:presLayoutVars>
          <dgm:chMax val="0"/>
          <dgm:bulletEnabled val="1"/>
        </dgm:presLayoutVars>
      </dgm:prSet>
      <dgm:spPr/>
    </dgm:pt>
    <dgm:pt modelId="{0AA6D1B4-9393-47F2-A57D-DB03BAAD599C}" type="pres">
      <dgm:prSet presAssocID="{12AADD8C-D531-4993-9290-73806E341EAA}" presName="spacer" presStyleCnt="0"/>
      <dgm:spPr/>
    </dgm:pt>
    <dgm:pt modelId="{97E70CD6-DB30-46D5-BE96-603D7912A03B}" type="pres">
      <dgm:prSet presAssocID="{6A8C177C-35DB-4510-B1AB-ACEFCC1AC8C8}" presName="parentText" presStyleLbl="node1" presStyleIdx="1" presStyleCnt="2">
        <dgm:presLayoutVars>
          <dgm:chMax val="0"/>
          <dgm:bulletEnabled val="1"/>
        </dgm:presLayoutVars>
      </dgm:prSet>
      <dgm:spPr/>
    </dgm:pt>
  </dgm:ptLst>
  <dgm:cxnLst>
    <dgm:cxn modelId="{D6CA4C04-4982-4F1B-8CC4-FB252F82E31B}" type="presOf" srcId="{4C465894-E3C2-4A3E-8F80-5F0944D9A89C}" destId="{9CA21CFC-3417-4307-AF27-49F986845FDA}" srcOrd="0" destOrd="0" presId="urn:microsoft.com/office/officeart/2005/8/layout/vList2"/>
    <dgm:cxn modelId="{75FAF027-97B3-4E8E-80D5-80AD70727CA0}" srcId="{639DA7FD-E4FE-4542-9BD8-D359077A017A}" destId="{6A8C177C-35DB-4510-B1AB-ACEFCC1AC8C8}" srcOrd="1" destOrd="0" parTransId="{FD8C9354-329D-445D-B6F3-37B8D4337420}" sibTransId="{33C7B824-2C70-4194-8BD0-F7307E2A94D7}"/>
    <dgm:cxn modelId="{5ECDF675-6707-41DE-AE7F-A1340B8BAF11}" type="presOf" srcId="{6A8C177C-35DB-4510-B1AB-ACEFCC1AC8C8}" destId="{97E70CD6-DB30-46D5-BE96-603D7912A03B}" srcOrd="0" destOrd="0" presId="urn:microsoft.com/office/officeart/2005/8/layout/vList2"/>
    <dgm:cxn modelId="{8385F6DE-FE6D-4426-BAAE-ACE15749CF02}" type="presOf" srcId="{639DA7FD-E4FE-4542-9BD8-D359077A017A}" destId="{73A7C608-354A-493C-8D62-46D797D0F18B}" srcOrd="0" destOrd="0" presId="urn:microsoft.com/office/officeart/2005/8/layout/vList2"/>
    <dgm:cxn modelId="{9C9BA3E2-1B7C-49CF-BD2F-9556CC22F5D7}" srcId="{639DA7FD-E4FE-4542-9BD8-D359077A017A}" destId="{4C465894-E3C2-4A3E-8F80-5F0944D9A89C}" srcOrd="0" destOrd="0" parTransId="{0EE3DEB0-749B-458B-BD7D-E3AFE46F7BF0}" sibTransId="{12AADD8C-D531-4993-9290-73806E341EAA}"/>
    <dgm:cxn modelId="{DF975979-FA50-4C3D-A72D-9C9544EB2EBC}" type="presParOf" srcId="{73A7C608-354A-493C-8D62-46D797D0F18B}" destId="{9CA21CFC-3417-4307-AF27-49F986845FDA}" srcOrd="0" destOrd="0" presId="urn:microsoft.com/office/officeart/2005/8/layout/vList2"/>
    <dgm:cxn modelId="{CBA252EF-7691-42AE-87FA-EF36E3C3FE77}" type="presParOf" srcId="{73A7C608-354A-493C-8D62-46D797D0F18B}" destId="{0AA6D1B4-9393-47F2-A57D-DB03BAAD599C}" srcOrd="1" destOrd="0" presId="urn:microsoft.com/office/officeart/2005/8/layout/vList2"/>
    <dgm:cxn modelId="{8ADBA4AB-E6BC-4DF2-B159-CF6280971483}" type="presParOf" srcId="{73A7C608-354A-493C-8D62-46D797D0F18B}" destId="{97E70CD6-DB30-46D5-BE96-603D7912A03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C17ECB-1CFA-4A7E-800B-9018F0A67557}" type="doc">
      <dgm:prSet loTypeId="urn:microsoft.com/office/officeart/2005/8/layout/process4" loCatId="process" qsTypeId="urn:microsoft.com/office/officeart/2005/8/quickstyle/simple1" qsCatId="simple" csTypeId="urn:microsoft.com/office/officeart/2005/8/colors/colorful1" csCatId="colorful" phldr="1"/>
      <dgm:spPr/>
      <dgm:t>
        <a:bodyPr/>
        <a:lstStyle/>
        <a:p>
          <a:endParaRPr lang="en-US"/>
        </a:p>
      </dgm:t>
    </dgm:pt>
    <dgm:pt modelId="{572084A6-B0E5-4595-8883-5FAEE2E8DA45}">
      <dgm:prSet/>
      <dgm:spPr/>
      <dgm:t>
        <a:bodyPr/>
        <a:lstStyle/>
        <a:p>
          <a:r>
            <a:rPr lang="en-US"/>
            <a:t>Business: Achieve the Goal of Business:</a:t>
          </a:r>
        </a:p>
      </dgm:t>
    </dgm:pt>
    <dgm:pt modelId="{BAA5132C-8969-47C2-9CB9-F4C8D4646873}" type="parTrans" cxnId="{66076E84-D13A-489B-9E05-0E8123FBEB1A}">
      <dgm:prSet/>
      <dgm:spPr/>
      <dgm:t>
        <a:bodyPr/>
        <a:lstStyle/>
        <a:p>
          <a:endParaRPr lang="en-US"/>
        </a:p>
      </dgm:t>
    </dgm:pt>
    <dgm:pt modelId="{2D59AE40-CA2A-46B1-A488-E4274B0459DA}" type="sibTrans" cxnId="{66076E84-D13A-489B-9E05-0E8123FBEB1A}">
      <dgm:prSet/>
      <dgm:spPr/>
      <dgm:t>
        <a:bodyPr/>
        <a:lstStyle/>
        <a:p>
          <a:endParaRPr lang="en-US"/>
        </a:p>
      </dgm:t>
    </dgm:pt>
    <dgm:pt modelId="{C2A14B42-5953-4842-B0B3-47C7D978CFBF}">
      <dgm:prSet/>
      <dgm:spPr/>
      <dgm:t>
        <a:bodyPr/>
        <a:lstStyle/>
        <a:p>
          <a:r>
            <a:rPr lang="en-GB"/>
            <a:t>Reducing operational costs </a:t>
          </a:r>
          <a:endParaRPr lang="en-US"/>
        </a:p>
      </dgm:t>
    </dgm:pt>
    <dgm:pt modelId="{20FED002-CF15-4DF1-9160-8E672DC026A7}" type="parTrans" cxnId="{DC9D7DF3-0F1D-4650-88A0-2E2199E0E1C8}">
      <dgm:prSet/>
      <dgm:spPr/>
      <dgm:t>
        <a:bodyPr/>
        <a:lstStyle/>
        <a:p>
          <a:endParaRPr lang="en-US"/>
        </a:p>
      </dgm:t>
    </dgm:pt>
    <dgm:pt modelId="{CBDFF37D-64E5-4850-82E0-D8CDCABE108F}" type="sibTrans" cxnId="{DC9D7DF3-0F1D-4650-88A0-2E2199E0E1C8}">
      <dgm:prSet/>
      <dgm:spPr/>
      <dgm:t>
        <a:bodyPr/>
        <a:lstStyle/>
        <a:p>
          <a:endParaRPr lang="en-US"/>
        </a:p>
      </dgm:t>
    </dgm:pt>
    <dgm:pt modelId="{66DAD3A5-8DB2-442D-9CE0-CD79C070A7C3}">
      <dgm:prSet/>
      <dgm:spPr/>
      <dgm:t>
        <a:bodyPr/>
        <a:lstStyle/>
        <a:p>
          <a:r>
            <a:rPr lang="en-GB"/>
            <a:t>Add value to customers</a:t>
          </a:r>
          <a:endParaRPr lang="en-US"/>
        </a:p>
      </dgm:t>
    </dgm:pt>
    <dgm:pt modelId="{753A6713-2EC0-41D6-8B82-FAF5348F6A95}" type="parTrans" cxnId="{C8F0F6B6-D32B-4146-A295-CDEBCE1A5A5B}">
      <dgm:prSet/>
      <dgm:spPr/>
      <dgm:t>
        <a:bodyPr/>
        <a:lstStyle/>
        <a:p>
          <a:endParaRPr lang="en-US"/>
        </a:p>
      </dgm:t>
    </dgm:pt>
    <dgm:pt modelId="{39DABCB3-B33E-443B-BE47-02555646046C}" type="sibTrans" cxnId="{C8F0F6B6-D32B-4146-A295-CDEBCE1A5A5B}">
      <dgm:prSet/>
      <dgm:spPr/>
      <dgm:t>
        <a:bodyPr/>
        <a:lstStyle/>
        <a:p>
          <a:endParaRPr lang="en-US"/>
        </a:p>
      </dgm:t>
    </dgm:pt>
    <dgm:pt modelId="{FA11CEB9-4E3F-4B10-B34B-E194E42E332D}">
      <dgm:prSet/>
      <dgm:spPr/>
      <dgm:t>
        <a:bodyPr/>
        <a:lstStyle/>
        <a:p>
          <a:r>
            <a:rPr lang="en-US" dirty="0"/>
            <a:t>Technology: </a:t>
          </a:r>
        </a:p>
        <a:p>
          <a:r>
            <a:rPr lang="en-US" dirty="0"/>
            <a:t>System Integration of </a:t>
          </a:r>
        </a:p>
        <a:p>
          <a:r>
            <a:rPr lang="en-US" dirty="0"/>
            <a:t>Buy-side E-commerce and Sell-side E-commerce </a:t>
          </a:r>
        </a:p>
        <a:p>
          <a:r>
            <a:rPr lang="en-US" dirty="0"/>
            <a:t>from upstream to downstream.</a:t>
          </a:r>
        </a:p>
      </dgm:t>
    </dgm:pt>
    <dgm:pt modelId="{B402656E-5C5D-4DC9-BF78-03A8E0C024EE}" type="parTrans" cxnId="{E80B3C9D-A840-43EA-93DC-102FC59EDABD}">
      <dgm:prSet/>
      <dgm:spPr/>
      <dgm:t>
        <a:bodyPr/>
        <a:lstStyle/>
        <a:p>
          <a:endParaRPr lang="en-US"/>
        </a:p>
      </dgm:t>
    </dgm:pt>
    <dgm:pt modelId="{7EBD112E-E2CF-4319-9BD2-150DBD8336D8}" type="sibTrans" cxnId="{E80B3C9D-A840-43EA-93DC-102FC59EDABD}">
      <dgm:prSet/>
      <dgm:spPr/>
      <dgm:t>
        <a:bodyPr/>
        <a:lstStyle/>
        <a:p>
          <a:endParaRPr lang="en-US"/>
        </a:p>
      </dgm:t>
    </dgm:pt>
    <dgm:pt modelId="{9E2F99FC-2F5B-48E3-9E16-192EF3B5D893}" type="pres">
      <dgm:prSet presAssocID="{05C17ECB-1CFA-4A7E-800B-9018F0A67557}" presName="Name0" presStyleCnt="0">
        <dgm:presLayoutVars>
          <dgm:dir/>
          <dgm:animLvl val="lvl"/>
          <dgm:resizeHandles val="exact"/>
        </dgm:presLayoutVars>
      </dgm:prSet>
      <dgm:spPr/>
    </dgm:pt>
    <dgm:pt modelId="{F1D677E7-466F-406B-9B18-3ACBC3706C31}" type="pres">
      <dgm:prSet presAssocID="{FA11CEB9-4E3F-4B10-B34B-E194E42E332D}" presName="boxAndChildren" presStyleCnt="0"/>
      <dgm:spPr/>
    </dgm:pt>
    <dgm:pt modelId="{E35CCCC0-08A6-47F1-BBD8-3FCB8C072BA7}" type="pres">
      <dgm:prSet presAssocID="{FA11CEB9-4E3F-4B10-B34B-E194E42E332D}" presName="parentTextBox" presStyleLbl="node1" presStyleIdx="0" presStyleCnt="2"/>
      <dgm:spPr/>
    </dgm:pt>
    <dgm:pt modelId="{9DF82B76-DDE8-4165-A325-BE4F81401DDE}" type="pres">
      <dgm:prSet presAssocID="{2D59AE40-CA2A-46B1-A488-E4274B0459DA}" presName="sp" presStyleCnt="0"/>
      <dgm:spPr/>
    </dgm:pt>
    <dgm:pt modelId="{F9FC0E56-4120-4A69-8FA8-F0AC1E414DD2}" type="pres">
      <dgm:prSet presAssocID="{572084A6-B0E5-4595-8883-5FAEE2E8DA45}" presName="arrowAndChildren" presStyleCnt="0"/>
      <dgm:spPr/>
    </dgm:pt>
    <dgm:pt modelId="{A59E9E40-18D1-46C7-AB1C-FCB536A99757}" type="pres">
      <dgm:prSet presAssocID="{572084A6-B0E5-4595-8883-5FAEE2E8DA45}" presName="parentTextArrow" presStyleLbl="node1" presStyleIdx="0" presStyleCnt="2"/>
      <dgm:spPr/>
    </dgm:pt>
    <dgm:pt modelId="{644DBE0A-77D8-40B2-8F04-F3AC4059E8D4}" type="pres">
      <dgm:prSet presAssocID="{572084A6-B0E5-4595-8883-5FAEE2E8DA45}" presName="arrow" presStyleLbl="node1" presStyleIdx="1" presStyleCnt="2"/>
      <dgm:spPr/>
    </dgm:pt>
    <dgm:pt modelId="{DF5D6DCE-FA02-4ABE-AA0A-67A311CEB312}" type="pres">
      <dgm:prSet presAssocID="{572084A6-B0E5-4595-8883-5FAEE2E8DA45}" presName="descendantArrow" presStyleCnt="0"/>
      <dgm:spPr/>
    </dgm:pt>
    <dgm:pt modelId="{D0A1F95C-C6C6-43FB-83B8-34BC7EAA15A6}" type="pres">
      <dgm:prSet presAssocID="{C2A14B42-5953-4842-B0B3-47C7D978CFBF}" presName="childTextArrow" presStyleLbl="fgAccFollowNode1" presStyleIdx="0" presStyleCnt="2">
        <dgm:presLayoutVars>
          <dgm:bulletEnabled val="1"/>
        </dgm:presLayoutVars>
      </dgm:prSet>
      <dgm:spPr/>
    </dgm:pt>
    <dgm:pt modelId="{5B9A5A26-EA2C-4BD6-BE00-ED75E22C2E45}" type="pres">
      <dgm:prSet presAssocID="{66DAD3A5-8DB2-442D-9CE0-CD79C070A7C3}" presName="childTextArrow" presStyleLbl="fgAccFollowNode1" presStyleIdx="1" presStyleCnt="2">
        <dgm:presLayoutVars>
          <dgm:bulletEnabled val="1"/>
        </dgm:presLayoutVars>
      </dgm:prSet>
      <dgm:spPr/>
    </dgm:pt>
  </dgm:ptLst>
  <dgm:cxnLst>
    <dgm:cxn modelId="{BB3A5F2A-6E8D-40ED-A072-632AEEFD2F55}" type="presOf" srcId="{66DAD3A5-8DB2-442D-9CE0-CD79C070A7C3}" destId="{5B9A5A26-EA2C-4BD6-BE00-ED75E22C2E45}" srcOrd="0" destOrd="0" presId="urn:microsoft.com/office/officeart/2005/8/layout/process4"/>
    <dgm:cxn modelId="{0339162D-AF86-43E6-B6DB-C0EC9E716B32}" type="presOf" srcId="{05C17ECB-1CFA-4A7E-800B-9018F0A67557}" destId="{9E2F99FC-2F5B-48E3-9E16-192EF3B5D893}" srcOrd="0" destOrd="0" presId="urn:microsoft.com/office/officeart/2005/8/layout/process4"/>
    <dgm:cxn modelId="{DFB23630-9453-4481-BD0E-A662DC32578B}" type="presOf" srcId="{572084A6-B0E5-4595-8883-5FAEE2E8DA45}" destId="{A59E9E40-18D1-46C7-AB1C-FCB536A99757}" srcOrd="0" destOrd="0" presId="urn:microsoft.com/office/officeart/2005/8/layout/process4"/>
    <dgm:cxn modelId="{31071A4C-C45B-467B-AF06-8648284F1FDB}" type="presOf" srcId="{C2A14B42-5953-4842-B0B3-47C7D978CFBF}" destId="{D0A1F95C-C6C6-43FB-83B8-34BC7EAA15A6}" srcOrd="0" destOrd="0" presId="urn:microsoft.com/office/officeart/2005/8/layout/process4"/>
    <dgm:cxn modelId="{66076E84-D13A-489B-9E05-0E8123FBEB1A}" srcId="{05C17ECB-1CFA-4A7E-800B-9018F0A67557}" destId="{572084A6-B0E5-4595-8883-5FAEE2E8DA45}" srcOrd="0" destOrd="0" parTransId="{BAA5132C-8969-47C2-9CB9-F4C8D4646873}" sibTransId="{2D59AE40-CA2A-46B1-A488-E4274B0459DA}"/>
    <dgm:cxn modelId="{99328D8B-B2D7-4E52-9BB3-F87EB601F674}" type="presOf" srcId="{FA11CEB9-4E3F-4B10-B34B-E194E42E332D}" destId="{E35CCCC0-08A6-47F1-BBD8-3FCB8C072BA7}" srcOrd="0" destOrd="0" presId="urn:microsoft.com/office/officeart/2005/8/layout/process4"/>
    <dgm:cxn modelId="{E80B3C9D-A840-43EA-93DC-102FC59EDABD}" srcId="{05C17ECB-1CFA-4A7E-800B-9018F0A67557}" destId="{FA11CEB9-4E3F-4B10-B34B-E194E42E332D}" srcOrd="1" destOrd="0" parTransId="{B402656E-5C5D-4DC9-BF78-03A8E0C024EE}" sibTransId="{7EBD112E-E2CF-4319-9BD2-150DBD8336D8}"/>
    <dgm:cxn modelId="{C8F0F6B6-D32B-4146-A295-CDEBCE1A5A5B}" srcId="{572084A6-B0E5-4595-8883-5FAEE2E8DA45}" destId="{66DAD3A5-8DB2-442D-9CE0-CD79C070A7C3}" srcOrd="1" destOrd="0" parTransId="{753A6713-2EC0-41D6-8B82-FAF5348F6A95}" sibTransId="{39DABCB3-B33E-443B-BE47-02555646046C}"/>
    <dgm:cxn modelId="{5C48E4C1-1638-49B1-881E-73EE1648CEED}" type="presOf" srcId="{572084A6-B0E5-4595-8883-5FAEE2E8DA45}" destId="{644DBE0A-77D8-40B2-8F04-F3AC4059E8D4}" srcOrd="1" destOrd="0" presId="urn:microsoft.com/office/officeart/2005/8/layout/process4"/>
    <dgm:cxn modelId="{DC9D7DF3-0F1D-4650-88A0-2E2199E0E1C8}" srcId="{572084A6-B0E5-4595-8883-5FAEE2E8DA45}" destId="{C2A14B42-5953-4842-B0B3-47C7D978CFBF}" srcOrd="0" destOrd="0" parTransId="{20FED002-CF15-4DF1-9160-8E672DC026A7}" sibTransId="{CBDFF37D-64E5-4850-82E0-D8CDCABE108F}"/>
    <dgm:cxn modelId="{5E91156C-5845-4235-A849-EB2DE9BECF7B}" type="presParOf" srcId="{9E2F99FC-2F5B-48E3-9E16-192EF3B5D893}" destId="{F1D677E7-466F-406B-9B18-3ACBC3706C31}" srcOrd="0" destOrd="0" presId="urn:microsoft.com/office/officeart/2005/8/layout/process4"/>
    <dgm:cxn modelId="{6F674F45-6433-4DCC-806B-1D85F48BE8BE}" type="presParOf" srcId="{F1D677E7-466F-406B-9B18-3ACBC3706C31}" destId="{E35CCCC0-08A6-47F1-BBD8-3FCB8C072BA7}" srcOrd="0" destOrd="0" presId="urn:microsoft.com/office/officeart/2005/8/layout/process4"/>
    <dgm:cxn modelId="{0749C95A-EB1B-4DD8-A30C-4F7AAE07D727}" type="presParOf" srcId="{9E2F99FC-2F5B-48E3-9E16-192EF3B5D893}" destId="{9DF82B76-DDE8-4165-A325-BE4F81401DDE}" srcOrd="1" destOrd="0" presId="urn:microsoft.com/office/officeart/2005/8/layout/process4"/>
    <dgm:cxn modelId="{FD938874-8085-4481-A9BB-CECFAE84F62C}" type="presParOf" srcId="{9E2F99FC-2F5B-48E3-9E16-192EF3B5D893}" destId="{F9FC0E56-4120-4A69-8FA8-F0AC1E414DD2}" srcOrd="2" destOrd="0" presId="urn:microsoft.com/office/officeart/2005/8/layout/process4"/>
    <dgm:cxn modelId="{B9E4D9A7-31AB-47FD-8A84-528ED908F556}" type="presParOf" srcId="{F9FC0E56-4120-4A69-8FA8-F0AC1E414DD2}" destId="{A59E9E40-18D1-46C7-AB1C-FCB536A99757}" srcOrd="0" destOrd="0" presId="urn:microsoft.com/office/officeart/2005/8/layout/process4"/>
    <dgm:cxn modelId="{2F35865E-4D95-4C8C-9F10-3DB5425222B8}" type="presParOf" srcId="{F9FC0E56-4120-4A69-8FA8-F0AC1E414DD2}" destId="{644DBE0A-77D8-40B2-8F04-F3AC4059E8D4}" srcOrd="1" destOrd="0" presId="urn:microsoft.com/office/officeart/2005/8/layout/process4"/>
    <dgm:cxn modelId="{60262008-5977-47A6-B19E-6B98D940A11B}" type="presParOf" srcId="{F9FC0E56-4120-4A69-8FA8-F0AC1E414DD2}" destId="{DF5D6DCE-FA02-4ABE-AA0A-67A311CEB312}" srcOrd="2" destOrd="0" presId="urn:microsoft.com/office/officeart/2005/8/layout/process4"/>
    <dgm:cxn modelId="{F50D64AD-B636-4239-B7FB-97ADCD776DD6}" type="presParOf" srcId="{DF5D6DCE-FA02-4ABE-AA0A-67A311CEB312}" destId="{D0A1F95C-C6C6-43FB-83B8-34BC7EAA15A6}" srcOrd="0" destOrd="0" presId="urn:microsoft.com/office/officeart/2005/8/layout/process4"/>
    <dgm:cxn modelId="{4F5108B5-4B8A-4AE8-8232-B5FC0C02E779}" type="presParOf" srcId="{DF5D6DCE-FA02-4ABE-AA0A-67A311CEB312}" destId="{5B9A5A26-EA2C-4BD6-BE00-ED75E22C2E45}"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CFDBF3-EF71-47F2-B472-178D69D498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7EFDB51-A9DE-4EFF-8E90-E60E6329E5AE}">
      <dgm:prSet custT="1"/>
      <dgm:spPr/>
      <dgm:t>
        <a:bodyPr/>
        <a:lstStyle/>
        <a:p>
          <a:r>
            <a:rPr lang="en-GB" sz="2000" b="1" dirty="0">
              <a:latin typeface="Arial" panose="020B0604020202020204" pitchFamily="34" charset="0"/>
              <a:cs typeface="Arial" panose="020B0604020202020204" pitchFamily="34" charset="0"/>
            </a:rPr>
            <a:t>E-PROCUREMENT</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cs typeface="Arial" panose="020B0604020202020204" pitchFamily="34" charset="0"/>
          </a:endParaRPr>
        </a:p>
      </dgm:t>
    </dgm:pt>
    <dgm:pt modelId="{50925CC4-E7AE-440E-BFE5-0BD30FCE6678}" type="parTrans" cxnId="{FCAE3D05-685D-4918-A134-B3D09447AC1F}">
      <dgm:prSet/>
      <dgm:spPr/>
      <dgm:t>
        <a:bodyPr/>
        <a:lstStyle/>
        <a:p>
          <a:endParaRPr lang="en-US"/>
        </a:p>
      </dgm:t>
    </dgm:pt>
    <dgm:pt modelId="{FED91717-2660-4E0E-99F1-76D5258E13EF}" type="sibTrans" cxnId="{FCAE3D05-685D-4918-A134-B3D09447AC1F}">
      <dgm:prSet/>
      <dgm:spPr/>
      <dgm:t>
        <a:bodyPr/>
        <a:lstStyle/>
        <a:p>
          <a:endParaRPr lang="en-US"/>
        </a:p>
      </dgm:t>
    </dgm:pt>
    <dgm:pt modelId="{819D651F-70C8-42CA-9524-7F102382E9EC}">
      <dgm:prSet custT="1"/>
      <dgm:spPr/>
      <dgm:t>
        <a:bodyPr/>
        <a:lstStyle/>
        <a:p>
          <a:r>
            <a:rPr lang="en-GB" sz="2400" i="0" dirty="0">
              <a:latin typeface="Arial" panose="020B0604020202020204" pitchFamily="34" charset="0"/>
              <a:cs typeface="Arial" panose="020B0604020202020204" pitchFamily="34" charset="0"/>
            </a:rPr>
            <a:t>The electronic integration and management of all procurement activities including purchasing request, authorisation, ordering, delivery and payment between a purchaser and a supplier</a:t>
          </a:r>
          <a:endParaRPr lang="en-US" sz="2400" i="0" dirty="0">
            <a:latin typeface="Arial" panose="020B0604020202020204" pitchFamily="34" charset="0"/>
            <a:cs typeface="Arial" panose="020B0604020202020204" pitchFamily="34" charset="0"/>
          </a:endParaRPr>
        </a:p>
      </dgm:t>
    </dgm:pt>
    <dgm:pt modelId="{A9DCF20D-28B7-48F8-9A7F-ABDF6DEB0246}" type="parTrans" cxnId="{8B14B5CA-BC3E-462C-A9DE-AE8598E0DF4F}">
      <dgm:prSet/>
      <dgm:spPr/>
      <dgm:t>
        <a:bodyPr/>
        <a:lstStyle/>
        <a:p>
          <a:endParaRPr lang="en-US"/>
        </a:p>
      </dgm:t>
    </dgm:pt>
    <dgm:pt modelId="{D584D8AA-29D2-43DB-9A87-8F3BFAD9F8B3}" type="sibTrans" cxnId="{8B14B5CA-BC3E-462C-A9DE-AE8598E0DF4F}">
      <dgm:prSet/>
      <dgm:spPr/>
      <dgm:t>
        <a:bodyPr/>
        <a:lstStyle/>
        <a:p>
          <a:endParaRPr lang="en-US"/>
        </a:p>
      </dgm:t>
    </dgm:pt>
    <dgm:pt modelId="{9B9088E7-9F33-4A40-8F85-9BADC1995F48}">
      <dgm:prSet/>
      <dgm:spPr/>
      <dgm:t>
        <a:bodyPr/>
        <a:lstStyle/>
        <a:p>
          <a:r>
            <a:rPr lang="en-GB" i="1" dirty="0"/>
            <a:t>Chaffey, (2009:309)</a:t>
          </a:r>
          <a:endParaRPr lang="en-US" dirty="0"/>
        </a:p>
      </dgm:t>
    </dgm:pt>
    <dgm:pt modelId="{D79E3484-5984-4C8E-9708-E19D1E753D97}" type="parTrans" cxnId="{8CD95926-D141-4AE4-9319-8EA71D3107AB}">
      <dgm:prSet/>
      <dgm:spPr/>
      <dgm:t>
        <a:bodyPr/>
        <a:lstStyle/>
        <a:p>
          <a:endParaRPr lang="en-US"/>
        </a:p>
      </dgm:t>
    </dgm:pt>
    <dgm:pt modelId="{24AB563C-1F05-4315-BAF1-529F110561E2}" type="sibTrans" cxnId="{8CD95926-D141-4AE4-9319-8EA71D3107AB}">
      <dgm:prSet/>
      <dgm:spPr/>
      <dgm:t>
        <a:bodyPr/>
        <a:lstStyle/>
        <a:p>
          <a:endParaRPr lang="en-US"/>
        </a:p>
      </dgm:t>
    </dgm:pt>
    <dgm:pt modelId="{79C09BAC-C1A4-42C4-94DD-596321BE142E}" type="pres">
      <dgm:prSet presAssocID="{B6CFDBF3-EF71-47F2-B472-178D69D4981C}" presName="root" presStyleCnt="0">
        <dgm:presLayoutVars>
          <dgm:dir/>
          <dgm:resizeHandles val="exact"/>
        </dgm:presLayoutVars>
      </dgm:prSet>
      <dgm:spPr/>
    </dgm:pt>
    <dgm:pt modelId="{316D8365-2C9A-480B-B542-F69DBF80099C}" type="pres">
      <dgm:prSet presAssocID="{A7EFDB51-A9DE-4EFF-8E90-E60E6329E5AE}" presName="compNode" presStyleCnt="0"/>
      <dgm:spPr/>
    </dgm:pt>
    <dgm:pt modelId="{1A99D471-DBCF-48F5-927F-A6CEAF98173E}" type="pres">
      <dgm:prSet presAssocID="{A7EFDB51-A9DE-4EFF-8E90-E60E6329E5AE}" presName="bgRect" presStyleLbl="bgShp" presStyleIdx="0" presStyleCnt="3"/>
      <dgm:spPr/>
    </dgm:pt>
    <dgm:pt modelId="{7B7A8EC2-C30F-4B7E-981F-A3C78F78EE26}" type="pres">
      <dgm:prSet presAssocID="{A7EFDB51-A9DE-4EFF-8E90-E60E6329E5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x trolley"/>
        </a:ext>
      </dgm:extLst>
    </dgm:pt>
    <dgm:pt modelId="{5C37FF54-2665-4D05-8B17-AB2C0005F85E}" type="pres">
      <dgm:prSet presAssocID="{A7EFDB51-A9DE-4EFF-8E90-E60E6329E5AE}" presName="spaceRect" presStyleCnt="0"/>
      <dgm:spPr/>
    </dgm:pt>
    <dgm:pt modelId="{9B0F5A8B-BAE2-4CDD-958D-DCBC0CAE86CE}" type="pres">
      <dgm:prSet presAssocID="{A7EFDB51-A9DE-4EFF-8E90-E60E6329E5AE}" presName="parTx" presStyleLbl="revTx" presStyleIdx="0" presStyleCnt="3">
        <dgm:presLayoutVars>
          <dgm:chMax val="0"/>
          <dgm:chPref val="0"/>
        </dgm:presLayoutVars>
      </dgm:prSet>
      <dgm:spPr/>
    </dgm:pt>
    <dgm:pt modelId="{019CA487-9212-42CF-B602-C116AA954528}" type="pres">
      <dgm:prSet presAssocID="{FED91717-2660-4E0E-99F1-76D5258E13EF}" presName="sibTrans" presStyleCnt="0"/>
      <dgm:spPr/>
    </dgm:pt>
    <dgm:pt modelId="{F7A9D18A-7D69-4120-868F-DBFCE8399ABC}" type="pres">
      <dgm:prSet presAssocID="{819D651F-70C8-42CA-9524-7F102382E9EC}" presName="compNode" presStyleCnt="0"/>
      <dgm:spPr/>
    </dgm:pt>
    <dgm:pt modelId="{14B4B44F-0C16-43C6-9127-9B2441C4C84A}" type="pres">
      <dgm:prSet presAssocID="{819D651F-70C8-42CA-9524-7F102382E9EC}" presName="bgRect" presStyleLbl="bgShp" presStyleIdx="1" presStyleCnt="3" custScaleY="212453"/>
      <dgm:spPr/>
    </dgm:pt>
    <dgm:pt modelId="{EEA2B53E-01B8-48C4-9B7D-F72E525392E1}" type="pres">
      <dgm:prSet presAssocID="{819D651F-70C8-42CA-9524-7F102382E9E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gister"/>
        </a:ext>
      </dgm:extLst>
    </dgm:pt>
    <dgm:pt modelId="{DBE51B71-57D9-4709-86B9-CEF4491BBFCA}" type="pres">
      <dgm:prSet presAssocID="{819D651F-70C8-42CA-9524-7F102382E9EC}" presName="spaceRect" presStyleCnt="0"/>
      <dgm:spPr/>
    </dgm:pt>
    <dgm:pt modelId="{7D3D2CD2-4194-434B-BA41-9A1AA6228B0C}" type="pres">
      <dgm:prSet presAssocID="{819D651F-70C8-42CA-9524-7F102382E9EC}" presName="parTx" presStyleLbl="revTx" presStyleIdx="1" presStyleCnt="3" custScaleY="262088">
        <dgm:presLayoutVars>
          <dgm:chMax val="0"/>
          <dgm:chPref val="0"/>
        </dgm:presLayoutVars>
      </dgm:prSet>
      <dgm:spPr/>
    </dgm:pt>
    <dgm:pt modelId="{29AB7BDC-EC2D-4376-935C-A88EB2778170}" type="pres">
      <dgm:prSet presAssocID="{D584D8AA-29D2-43DB-9A87-8F3BFAD9F8B3}" presName="sibTrans" presStyleCnt="0"/>
      <dgm:spPr/>
    </dgm:pt>
    <dgm:pt modelId="{ACA26C83-963A-45DF-B87D-7CDC81FDC651}" type="pres">
      <dgm:prSet presAssocID="{9B9088E7-9F33-4A40-8F85-9BADC1995F48}" presName="compNode" presStyleCnt="0"/>
      <dgm:spPr/>
    </dgm:pt>
    <dgm:pt modelId="{878ECF1D-0150-49CC-B42C-10A1D8660DF8}" type="pres">
      <dgm:prSet presAssocID="{9B9088E7-9F33-4A40-8F85-9BADC1995F48}" presName="bgRect" presStyleLbl="bgShp" presStyleIdx="2" presStyleCnt="3"/>
      <dgm:spPr/>
    </dgm:pt>
    <dgm:pt modelId="{8A97F8DD-9F3F-453F-A3A1-387909199A18}" type="pres">
      <dgm:prSet presAssocID="{9B9088E7-9F33-4A40-8F85-9BADC1995F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th"/>
        </a:ext>
      </dgm:extLst>
    </dgm:pt>
    <dgm:pt modelId="{A4D0ECB3-3AD3-43EE-B820-CFEA868DB2BF}" type="pres">
      <dgm:prSet presAssocID="{9B9088E7-9F33-4A40-8F85-9BADC1995F48}" presName="spaceRect" presStyleCnt="0"/>
      <dgm:spPr/>
    </dgm:pt>
    <dgm:pt modelId="{63F05D44-7BF7-474E-872C-81C860E2A31F}" type="pres">
      <dgm:prSet presAssocID="{9B9088E7-9F33-4A40-8F85-9BADC1995F48}" presName="parTx" presStyleLbl="revTx" presStyleIdx="2" presStyleCnt="3">
        <dgm:presLayoutVars>
          <dgm:chMax val="0"/>
          <dgm:chPref val="0"/>
        </dgm:presLayoutVars>
      </dgm:prSet>
      <dgm:spPr/>
    </dgm:pt>
  </dgm:ptLst>
  <dgm:cxnLst>
    <dgm:cxn modelId="{FCAE3D05-685D-4918-A134-B3D09447AC1F}" srcId="{B6CFDBF3-EF71-47F2-B472-178D69D4981C}" destId="{A7EFDB51-A9DE-4EFF-8E90-E60E6329E5AE}" srcOrd="0" destOrd="0" parTransId="{50925CC4-E7AE-440E-BFE5-0BD30FCE6678}" sibTransId="{FED91717-2660-4E0E-99F1-76D5258E13EF}"/>
    <dgm:cxn modelId="{8CD95926-D141-4AE4-9319-8EA71D3107AB}" srcId="{B6CFDBF3-EF71-47F2-B472-178D69D4981C}" destId="{9B9088E7-9F33-4A40-8F85-9BADC1995F48}" srcOrd="2" destOrd="0" parTransId="{D79E3484-5984-4C8E-9708-E19D1E753D97}" sibTransId="{24AB563C-1F05-4315-BAF1-529F110561E2}"/>
    <dgm:cxn modelId="{71258127-52F7-4012-9B03-85EA6772768D}" type="presOf" srcId="{B6CFDBF3-EF71-47F2-B472-178D69D4981C}" destId="{79C09BAC-C1A4-42C4-94DD-596321BE142E}" srcOrd="0" destOrd="0" presId="urn:microsoft.com/office/officeart/2018/2/layout/IconVerticalSolidList"/>
    <dgm:cxn modelId="{D9424391-2F43-4A05-93E0-02961095F3A9}" type="presOf" srcId="{9B9088E7-9F33-4A40-8F85-9BADC1995F48}" destId="{63F05D44-7BF7-474E-872C-81C860E2A31F}" srcOrd="0" destOrd="0" presId="urn:microsoft.com/office/officeart/2018/2/layout/IconVerticalSolidList"/>
    <dgm:cxn modelId="{09D4199C-AB72-4C66-BCE9-84DEE14E05B1}" type="presOf" srcId="{A7EFDB51-A9DE-4EFF-8E90-E60E6329E5AE}" destId="{9B0F5A8B-BAE2-4CDD-958D-DCBC0CAE86CE}" srcOrd="0" destOrd="0" presId="urn:microsoft.com/office/officeart/2018/2/layout/IconVerticalSolidList"/>
    <dgm:cxn modelId="{8B14B5CA-BC3E-462C-A9DE-AE8598E0DF4F}" srcId="{B6CFDBF3-EF71-47F2-B472-178D69D4981C}" destId="{819D651F-70C8-42CA-9524-7F102382E9EC}" srcOrd="1" destOrd="0" parTransId="{A9DCF20D-28B7-48F8-9A7F-ABDF6DEB0246}" sibTransId="{D584D8AA-29D2-43DB-9A87-8F3BFAD9F8B3}"/>
    <dgm:cxn modelId="{2C6E5AFC-A79A-4B0A-BF1C-CDE3319CADB0}" type="presOf" srcId="{819D651F-70C8-42CA-9524-7F102382E9EC}" destId="{7D3D2CD2-4194-434B-BA41-9A1AA6228B0C}" srcOrd="0" destOrd="0" presId="urn:microsoft.com/office/officeart/2018/2/layout/IconVerticalSolidList"/>
    <dgm:cxn modelId="{4C35E61F-8306-4C1D-B306-6565BAE1F2FA}" type="presParOf" srcId="{79C09BAC-C1A4-42C4-94DD-596321BE142E}" destId="{316D8365-2C9A-480B-B542-F69DBF80099C}" srcOrd="0" destOrd="0" presId="urn:microsoft.com/office/officeart/2018/2/layout/IconVerticalSolidList"/>
    <dgm:cxn modelId="{066A788A-9062-4209-A350-7BE00CD5C506}" type="presParOf" srcId="{316D8365-2C9A-480B-B542-F69DBF80099C}" destId="{1A99D471-DBCF-48F5-927F-A6CEAF98173E}" srcOrd="0" destOrd="0" presId="urn:microsoft.com/office/officeart/2018/2/layout/IconVerticalSolidList"/>
    <dgm:cxn modelId="{A99E4A91-4E84-4758-A929-BF1DD71527EA}" type="presParOf" srcId="{316D8365-2C9A-480B-B542-F69DBF80099C}" destId="{7B7A8EC2-C30F-4B7E-981F-A3C78F78EE26}" srcOrd="1" destOrd="0" presId="urn:microsoft.com/office/officeart/2018/2/layout/IconVerticalSolidList"/>
    <dgm:cxn modelId="{5017C874-ED0A-4874-8BB2-62B55E6B73D9}" type="presParOf" srcId="{316D8365-2C9A-480B-B542-F69DBF80099C}" destId="{5C37FF54-2665-4D05-8B17-AB2C0005F85E}" srcOrd="2" destOrd="0" presId="urn:microsoft.com/office/officeart/2018/2/layout/IconVerticalSolidList"/>
    <dgm:cxn modelId="{8B3EBD64-FD6C-47FA-AB6C-19A34250AA05}" type="presParOf" srcId="{316D8365-2C9A-480B-B542-F69DBF80099C}" destId="{9B0F5A8B-BAE2-4CDD-958D-DCBC0CAE86CE}" srcOrd="3" destOrd="0" presId="urn:microsoft.com/office/officeart/2018/2/layout/IconVerticalSolidList"/>
    <dgm:cxn modelId="{1236D2C3-E214-4ABC-AEE7-489564E44CF1}" type="presParOf" srcId="{79C09BAC-C1A4-42C4-94DD-596321BE142E}" destId="{019CA487-9212-42CF-B602-C116AA954528}" srcOrd="1" destOrd="0" presId="urn:microsoft.com/office/officeart/2018/2/layout/IconVerticalSolidList"/>
    <dgm:cxn modelId="{A9ABB0E0-D1E7-40EC-98DD-7FD92D600AEA}" type="presParOf" srcId="{79C09BAC-C1A4-42C4-94DD-596321BE142E}" destId="{F7A9D18A-7D69-4120-868F-DBFCE8399ABC}" srcOrd="2" destOrd="0" presId="urn:microsoft.com/office/officeart/2018/2/layout/IconVerticalSolidList"/>
    <dgm:cxn modelId="{3469819F-E1F5-4377-BC89-F0DF31A8352A}" type="presParOf" srcId="{F7A9D18A-7D69-4120-868F-DBFCE8399ABC}" destId="{14B4B44F-0C16-43C6-9127-9B2441C4C84A}" srcOrd="0" destOrd="0" presId="urn:microsoft.com/office/officeart/2018/2/layout/IconVerticalSolidList"/>
    <dgm:cxn modelId="{9D21041D-E08A-4565-BA49-D4763CD4780B}" type="presParOf" srcId="{F7A9D18A-7D69-4120-868F-DBFCE8399ABC}" destId="{EEA2B53E-01B8-48C4-9B7D-F72E525392E1}" srcOrd="1" destOrd="0" presId="urn:microsoft.com/office/officeart/2018/2/layout/IconVerticalSolidList"/>
    <dgm:cxn modelId="{2D7E89BD-5D88-4E90-9D5D-FF1E77A145AD}" type="presParOf" srcId="{F7A9D18A-7D69-4120-868F-DBFCE8399ABC}" destId="{DBE51B71-57D9-4709-86B9-CEF4491BBFCA}" srcOrd="2" destOrd="0" presId="urn:microsoft.com/office/officeart/2018/2/layout/IconVerticalSolidList"/>
    <dgm:cxn modelId="{812D6711-BF86-4DEA-8A4C-196272C412DF}" type="presParOf" srcId="{F7A9D18A-7D69-4120-868F-DBFCE8399ABC}" destId="{7D3D2CD2-4194-434B-BA41-9A1AA6228B0C}" srcOrd="3" destOrd="0" presId="urn:microsoft.com/office/officeart/2018/2/layout/IconVerticalSolidList"/>
    <dgm:cxn modelId="{0551EBDD-1D5C-415E-9A56-525547143EDB}" type="presParOf" srcId="{79C09BAC-C1A4-42C4-94DD-596321BE142E}" destId="{29AB7BDC-EC2D-4376-935C-A88EB2778170}" srcOrd="3" destOrd="0" presId="urn:microsoft.com/office/officeart/2018/2/layout/IconVerticalSolidList"/>
    <dgm:cxn modelId="{FF07AD9B-7238-463F-AE8B-A641F9D12697}" type="presParOf" srcId="{79C09BAC-C1A4-42C4-94DD-596321BE142E}" destId="{ACA26C83-963A-45DF-B87D-7CDC81FDC651}" srcOrd="4" destOrd="0" presId="urn:microsoft.com/office/officeart/2018/2/layout/IconVerticalSolidList"/>
    <dgm:cxn modelId="{60FD8697-F1D5-417B-8A87-843487288BEA}" type="presParOf" srcId="{ACA26C83-963A-45DF-B87D-7CDC81FDC651}" destId="{878ECF1D-0150-49CC-B42C-10A1D8660DF8}" srcOrd="0" destOrd="0" presId="urn:microsoft.com/office/officeart/2018/2/layout/IconVerticalSolidList"/>
    <dgm:cxn modelId="{90CA4C20-D5A2-4C97-A9D8-CEE5780DCDB4}" type="presParOf" srcId="{ACA26C83-963A-45DF-B87D-7CDC81FDC651}" destId="{8A97F8DD-9F3F-453F-A3A1-387909199A18}" srcOrd="1" destOrd="0" presId="urn:microsoft.com/office/officeart/2018/2/layout/IconVerticalSolidList"/>
    <dgm:cxn modelId="{8727FD4B-CA2E-46F0-957B-6D53D4374226}" type="presParOf" srcId="{ACA26C83-963A-45DF-B87D-7CDC81FDC651}" destId="{A4D0ECB3-3AD3-43EE-B820-CFEA868DB2BF}" srcOrd="2" destOrd="0" presId="urn:microsoft.com/office/officeart/2018/2/layout/IconVerticalSolidList"/>
    <dgm:cxn modelId="{9FCD2EA9-532D-4CC1-B782-73C817719D67}" type="presParOf" srcId="{ACA26C83-963A-45DF-B87D-7CDC81FDC651}" destId="{63F05D44-7BF7-474E-872C-81C860E2A31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E050C9B-E216-4AA9-A56A-ADC7DD4485A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FC364A16-55D5-4AA5-9B87-0DD720A61DE4}">
      <dgm:prSet custT="1"/>
      <dgm:spPr/>
      <dgm:t>
        <a:bodyPr/>
        <a:lstStyle/>
        <a:p>
          <a:r>
            <a:rPr lang="en-GB" sz="2400">
              <a:latin typeface="Arial" panose="020B0604020202020204" pitchFamily="34" charset="0"/>
              <a:cs typeface="Arial" panose="020B0604020202020204" pitchFamily="34" charset="0"/>
            </a:rPr>
            <a:t>Considered as :</a:t>
          </a:r>
          <a:endParaRPr lang="en-US" sz="2400">
            <a:latin typeface="Arial" panose="020B0604020202020204" pitchFamily="34" charset="0"/>
            <a:cs typeface="Arial" panose="020B0604020202020204" pitchFamily="34" charset="0"/>
          </a:endParaRPr>
        </a:p>
      </dgm:t>
    </dgm:pt>
    <dgm:pt modelId="{B182A7B9-35FE-475F-B7BB-CFBC6789331E}" type="parTrans" cxnId="{1510D44C-2C65-4C9E-840B-CD16C77E7190}">
      <dgm:prSet/>
      <dgm:spPr/>
      <dgm:t>
        <a:bodyPr/>
        <a:lstStyle/>
        <a:p>
          <a:endParaRPr lang="en-US" sz="2400">
            <a:latin typeface="Arial" panose="020B0604020202020204" pitchFamily="34" charset="0"/>
            <a:cs typeface="Arial" panose="020B0604020202020204" pitchFamily="34" charset="0"/>
          </a:endParaRPr>
        </a:p>
      </dgm:t>
    </dgm:pt>
    <dgm:pt modelId="{2384778F-4079-44F6-9279-77F07F9ED411}" type="sibTrans" cxnId="{1510D44C-2C65-4C9E-840B-CD16C77E7190}">
      <dgm:prSet/>
      <dgm:spPr/>
      <dgm:t>
        <a:bodyPr/>
        <a:lstStyle/>
        <a:p>
          <a:endParaRPr lang="en-US" sz="2400">
            <a:latin typeface="Arial" panose="020B0604020202020204" pitchFamily="34" charset="0"/>
            <a:cs typeface="Arial" panose="020B0604020202020204" pitchFamily="34" charset="0"/>
          </a:endParaRPr>
        </a:p>
      </dgm:t>
    </dgm:pt>
    <dgm:pt modelId="{02EDBFFE-2B05-4AA6-B5CF-35D9711FEBFE}">
      <dgm:prSet custT="1"/>
      <dgm:spPr/>
      <dgm:t>
        <a:bodyPr/>
        <a:lstStyle/>
        <a:p>
          <a:pPr>
            <a:buFontTx/>
            <a:buNone/>
          </a:pPr>
          <a:r>
            <a:rPr lang="en-GB" sz="2400" dirty="0">
              <a:latin typeface="Arial" panose="020B0604020202020204" pitchFamily="34" charset="0"/>
              <a:cs typeface="Arial" panose="020B0604020202020204" pitchFamily="34" charset="0"/>
            </a:rPr>
            <a:t>The means for conducting business digitally across the upstream supply chain between buyers and suppliers</a:t>
          </a:r>
          <a:endParaRPr lang="en-US" sz="2400" dirty="0">
            <a:latin typeface="Arial" panose="020B0604020202020204" pitchFamily="34" charset="0"/>
            <a:cs typeface="Arial" panose="020B0604020202020204" pitchFamily="34" charset="0"/>
          </a:endParaRPr>
        </a:p>
      </dgm:t>
    </dgm:pt>
    <dgm:pt modelId="{5FB584AB-A4FD-4734-9D5F-D5CF58D751BC}" type="parTrans" cxnId="{9370B987-8633-41EB-8817-154073DCFBC7}">
      <dgm:prSet/>
      <dgm:spPr/>
      <dgm:t>
        <a:bodyPr/>
        <a:lstStyle/>
        <a:p>
          <a:endParaRPr lang="en-US" sz="2400">
            <a:latin typeface="Arial" panose="020B0604020202020204" pitchFamily="34" charset="0"/>
            <a:cs typeface="Arial" panose="020B0604020202020204" pitchFamily="34" charset="0"/>
          </a:endParaRPr>
        </a:p>
      </dgm:t>
    </dgm:pt>
    <dgm:pt modelId="{150BE4D3-D89B-4E34-8A7C-A519A74E27B6}" type="sibTrans" cxnId="{9370B987-8633-41EB-8817-154073DCFBC7}">
      <dgm:prSet/>
      <dgm:spPr/>
      <dgm:t>
        <a:bodyPr/>
        <a:lstStyle/>
        <a:p>
          <a:endParaRPr lang="en-US" sz="2400">
            <a:latin typeface="Arial" panose="020B0604020202020204" pitchFamily="34" charset="0"/>
            <a:cs typeface="Arial" panose="020B0604020202020204" pitchFamily="34" charset="0"/>
          </a:endParaRPr>
        </a:p>
      </dgm:t>
    </dgm:pt>
    <dgm:pt modelId="{215A8D5E-759C-40B4-A5E9-B208FC746368}">
      <dgm:prSet custT="1"/>
      <dgm:spPr/>
      <dgm:t>
        <a:bodyPr/>
        <a:lstStyle/>
        <a:p>
          <a:r>
            <a:rPr lang="en-GB" sz="2400" dirty="0">
              <a:latin typeface="Arial" panose="020B0604020202020204" pitchFamily="34" charset="0"/>
              <a:cs typeface="Arial" panose="020B0604020202020204" pitchFamily="34" charset="0"/>
            </a:rPr>
            <a:t>Five Rights of Purchasing:</a:t>
          </a:r>
          <a:endParaRPr lang="en-US" sz="2400" dirty="0">
            <a:latin typeface="Arial" panose="020B0604020202020204" pitchFamily="34" charset="0"/>
            <a:cs typeface="Arial" panose="020B0604020202020204" pitchFamily="34" charset="0"/>
          </a:endParaRPr>
        </a:p>
      </dgm:t>
    </dgm:pt>
    <dgm:pt modelId="{9DE42264-F9FC-4FB7-8373-C95FA8F4BCE0}" type="parTrans" cxnId="{CB2D4CB4-6457-463C-A089-AD46A3EFB314}">
      <dgm:prSet/>
      <dgm:spPr/>
      <dgm:t>
        <a:bodyPr/>
        <a:lstStyle/>
        <a:p>
          <a:endParaRPr lang="en-US" sz="2400">
            <a:latin typeface="Arial" panose="020B0604020202020204" pitchFamily="34" charset="0"/>
            <a:cs typeface="Arial" panose="020B0604020202020204" pitchFamily="34" charset="0"/>
          </a:endParaRPr>
        </a:p>
      </dgm:t>
    </dgm:pt>
    <dgm:pt modelId="{D3A35F0C-4CD3-4A55-92B3-2C1ED3EB98DA}" type="sibTrans" cxnId="{CB2D4CB4-6457-463C-A089-AD46A3EFB314}">
      <dgm:prSet/>
      <dgm:spPr/>
      <dgm:t>
        <a:bodyPr/>
        <a:lstStyle/>
        <a:p>
          <a:endParaRPr lang="en-US" sz="2400">
            <a:latin typeface="Arial" panose="020B0604020202020204" pitchFamily="34" charset="0"/>
            <a:cs typeface="Arial" panose="020B0604020202020204" pitchFamily="34" charset="0"/>
          </a:endParaRPr>
        </a:p>
      </dgm:t>
    </dgm:pt>
    <dgm:pt modelId="{03F18682-5048-43C9-BE98-EEE05F1C74AB}">
      <dgm:prSet custT="1"/>
      <dgm:spPr/>
      <dgm:t>
        <a:bodyPr/>
        <a:lstStyle/>
        <a:p>
          <a:r>
            <a:rPr lang="en-GB" sz="2400">
              <a:latin typeface="Arial" panose="020B0604020202020204" pitchFamily="34" charset="0"/>
              <a:cs typeface="Arial" panose="020B0604020202020204" pitchFamily="34" charset="0"/>
            </a:rPr>
            <a:t>Right price</a:t>
          </a:r>
          <a:endParaRPr lang="en-US" sz="2400">
            <a:latin typeface="Arial" panose="020B0604020202020204" pitchFamily="34" charset="0"/>
            <a:cs typeface="Arial" panose="020B0604020202020204" pitchFamily="34" charset="0"/>
          </a:endParaRPr>
        </a:p>
      </dgm:t>
    </dgm:pt>
    <dgm:pt modelId="{A400DC06-1895-4D03-B9E0-3A1966F720D9}" type="parTrans" cxnId="{B3F85A9A-C68E-4AB2-9FC7-2912A2510847}">
      <dgm:prSet/>
      <dgm:spPr/>
      <dgm:t>
        <a:bodyPr/>
        <a:lstStyle/>
        <a:p>
          <a:endParaRPr lang="en-US" sz="2400">
            <a:latin typeface="Arial" panose="020B0604020202020204" pitchFamily="34" charset="0"/>
            <a:cs typeface="Arial" panose="020B0604020202020204" pitchFamily="34" charset="0"/>
          </a:endParaRPr>
        </a:p>
      </dgm:t>
    </dgm:pt>
    <dgm:pt modelId="{77A18D64-3E85-41F8-8C98-E44DD01253F6}" type="sibTrans" cxnId="{B3F85A9A-C68E-4AB2-9FC7-2912A2510847}">
      <dgm:prSet/>
      <dgm:spPr/>
      <dgm:t>
        <a:bodyPr/>
        <a:lstStyle/>
        <a:p>
          <a:endParaRPr lang="en-US" sz="2400">
            <a:latin typeface="Arial" panose="020B0604020202020204" pitchFamily="34" charset="0"/>
            <a:cs typeface="Arial" panose="020B0604020202020204" pitchFamily="34" charset="0"/>
          </a:endParaRPr>
        </a:p>
      </dgm:t>
    </dgm:pt>
    <dgm:pt modelId="{1ABC1B49-6F0D-4638-8514-FA8916D54D4C}">
      <dgm:prSet custT="1"/>
      <dgm:spPr/>
      <dgm:t>
        <a:bodyPr/>
        <a:lstStyle/>
        <a:p>
          <a:r>
            <a:rPr lang="en-GB" sz="2400" dirty="0">
              <a:latin typeface="Arial" panose="020B0604020202020204" pitchFamily="34" charset="0"/>
              <a:cs typeface="Arial" panose="020B0604020202020204" pitchFamily="34" charset="0"/>
            </a:rPr>
            <a:t>Delivered at the right time</a:t>
          </a:r>
          <a:endParaRPr lang="en-US" sz="2400" dirty="0">
            <a:latin typeface="Arial" panose="020B0604020202020204" pitchFamily="34" charset="0"/>
            <a:cs typeface="Arial" panose="020B0604020202020204" pitchFamily="34" charset="0"/>
          </a:endParaRPr>
        </a:p>
      </dgm:t>
    </dgm:pt>
    <dgm:pt modelId="{529AD9FD-12AF-4B00-82C7-A02157F500E2}" type="parTrans" cxnId="{A9A16A4D-B145-46C0-B0CB-3FEFA97742B5}">
      <dgm:prSet/>
      <dgm:spPr/>
      <dgm:t>
        <a:bodyPr/>
        <a:lstStyle/>
        <a:p>
          <a:endParaRPr lang="en-US" sz="2400">
            <a:latin typeface="Arial" panose="020B0604020202020204" pitchFamily="34" charset="0"/>
            <a:cs typeface="Arial" panose="020B0604020202020204" pitchFamily="34" charset="0"/>
          </a:endParaRPr>
        </a:p>
      </dgm:t>
    </dgm:pt>
    <dgm:pt modelId="{EE174336-E2CE-4AF4-AE33-8E09FA36F072}" type="sibTrans" cxnId="{A9A16A4D-B145-46C0-B0CB-3FEFA97742B5}">
      <dgm:prSet/>
      <dgm:spPr/>
      <dgm:t>
        <a:bodyPr/>
        <a:lstStyle/>
        <a:p>
          <a:endParaRPr lang="en-US" sz="2400">
            <a:latin typeface="Arial" panose="020B0604020202020204" pitchFamily="34" charset="0"/>
            <a:cs typeface="Arial" panose="020B0604020202020204" pitchFamily="34" charset="0"/>
          </a:endParaRPr>
        </a:p>
      </dgm:t>
    </dgm:pt>
    <dgm:pt modelId="{575FA3D0-D2E5-4427-AB56-BA915E2669C6}">
      <dgm:prSet custT="1"/>
      <dgm:spPr/>
      <dgm:t>
        <a:bodyPr/>
        <a:lstStyle/>
        <a:p>
          <a:r>
            <a:rPr lang="en-GB" sz="2400">
              <a:latin typeface="Arial" panose="020B0604020202020204" pitchFamily="34" charset="0"/>
              <a:cs typeface="Arial" panose="020B0604020202020204" pitchFamily="34" charset="0"/>
            </a:rPr>
            <a:t>Right quality</a:t>
          </a:r>
          <a:endParaRPr lang="en-US" sz="2400">
            <a:latin typeface="Arial" panose="020B0604020202020204" pitchFamily="34" charset="0"/>
            <a:cs typeface="Arial" panose="020B0604020202020204" pitchFamily="34" charset="0"/>
          </a:endParaRPr>
        </a:p>
      </dgm:t>
    </dgm:pt>
    <dgm:pt modelId="{4C9EE7C0-552D-4641-836C-DC758138A060}" type="parTrans" cxnId="{122B505F-47AE-40AE-9816-C3D2CB5AB270}">
      <dgm:prSet/>
      <dgm:spPr/>
      <dgm:t>
        <a:bodyPr/>
        <a:lstStyle/>
        <a:p>
          <a:endParaRPr lang="en-US" sz="2400">
            <a:latin typeface="Arial" panose="020B0604020202020204" pitchFamily="34" charset="0"/>
            <a:cs typeface="Arial" panose="020B0604020202020204" pitchFamily="34" charset="0"/>
          </a:endParaRPr>
        </a:p>
      </dgm:t>
    </dgm:pt>
    <dgm:pt modelId="{CB5D3292-5734-443C-84C1-B114DA338FC9}" type="sibTrans" cxnId="{122B505F-47AE-40AE-9816-C3D2CB5AB270}">
      <dgm:prSet/>
      <dgm:spPr/>
      <dgm:t>
        <a:bodyPr/>
        <a:lstStyle/>
        <a:p>
          <a:endParaRPr lang="en-US" sz="2400">
            <a:latin typeface="Arial" panose="020B0604020202020204" pitchFamily="34" charset="0"/>
            <a:cs typeface="Arial" panose="020B0604020202020204" pitchFamily="34" charset="0"/>
          </a:endParaRPr>
        </a:p>
      </dgm:t>
    </dgm:pt>
    <dgm:pt modelId="{468FAB5C-7B2F-439E-B678-827A2C995389}">
      <dgm:prSet custT="1"/>
      <dgm:spPr/>
      <dgm:t>
        <a:bodyPr/>
        <a:lstStyle/>
        <a:p>
          <a:r>
            <a:rPr lang="en-GB" sz="2400" dirty="0">
              <a:latin typeface="Arial" panose="020B0604020202020204" pitchFamily="34" charset="0"/>
              <a:cs typeface="Arial" panose="020B0604020202020204" pitchFamily="34" charset="0"/>
            </a:rPr>
            <a:t>Right quantity</a:t>
          </a:r>
          <a:endParaRPr lang="en-US" sz="2400" dirty="0">
            <a:latin typeface="Arial" panose="020B0604020202020204" pitchFamily="34" charset="0"/>
            <a:cs typeface="Arial" panose="020B0604020202020204" pitchFamily="34" charset="0"/>
          </a:endParaRPr>
        </a:p>
      </dgm:t>
    </dgm:pt>
    <dgm:pt modelId="{A7E668C0-4BCF-4944-A9B2-5FF39F01B444}" type="parTrans" cxnId="{4E092932-0BAF-4D98-9495-09723A7FF63D}">
      <dgm:prSet/>
      <dgm:spPr/>
      <dgm:t>
        <a:bodyPr/>
        <a:lstStyle/>
        <a:p>
          <a:endParaRPr lang="en-US" sz="2400">
            <a:latin typeface="Arial" panose="020B0604020202020204" pitchFamily="34" charset="0"/>
            <a:cs typeface="Arial" panose="020B0604020202020204" pitchFamily="34" charset="0"/>
          </a:endParaRPr>
        </a:p>
      </dgm:t>
    </dgm:pt>
    <dgm:pt modelId="{9DA63763-4660-4B24-84B0-E72D2752B25C}" type="sibTrans" cxnId="{4E092932-0BAF-4D98-9495-09723A7FF63D}">
      <dgm:prSet/>
      <dgm:spPr/>
      <dgm:t>
        <a:bodyPr/>
        <a:lstStyle/>
        <a:p>
          <a:endParaRPr lang="en-US" sz="2400">
            <a:latin typeface="Arial" panose="020B0604020202020204" pitchFamily="34" charset="0"/>
            <a:cs typeface="Arial" panose="020B0604020202020204" pitchFamily="34" charset="0"/>
          </a:endParaRPr>
        </a:p>
      </dgm:t>
    </dgm:pt>
    <dgm:pt modelId="{D12D543F-ECF4-4C53-A99B-EC57E3CDDBA3}">
      <dgm:prSet custT="1"/>
      <dgm:spPr/>
      <dgm:t>
        <a:bodyPr/>
        <a:lstStyle/>
        <a:p>
          <a:r>
            <a:rPr lang="en-GB" sz="2400" dirty="0">
              <a:latin typeface="Arial" panose="020B0604020202020204" pitchFamily="34" charset="0"/>
              <a:cs typeface="Arial" panose="020B0604020202020204" pitchFamily="34" charset="0"/>
            </a:rPr>
            <a:t>From the right source   </a:t>
          </a:r>
          <a:endParaRPr lang="en-US" sz="2400" dirty="0">
            <a:latin typeface="Arial" panose="020B0604020202020204" pitchFamily="34" charset="0"/>
            <a:cs typeface="Arial" panose="020B0604020202020204" pitchFamily="34" charset="0"/>
          </a:endParaRPr>
        </a:p>
      </dgm:t>
    </dgm:pt>
    <dgm:pt modelId="{8B37AA0B-9BF5-49A3-BB30-74CC2D555E00}" type="parTrans" cxnId="{3507CF32-1562-4C51-9047-1EDF021332A1}">
      <dgm:prSet/>
      <dgm:spPr/>
      <dgm:t>
        <a:bodyPr/>
        <a:lstStyle/>
        <a:p>
          <a:endParaRPr lang="en-US" sz="2400">
            <a:latin typeface="Arial" panose="020B0604020202020204" pitchFamily="34" charset="0"/>
            <a:cs typeface="Arial" panose="020B0604020202020204" pitchFamily="34" charset="0"/>
          </a:endParaRPr>
        </a:p>
      </dgm:t>
    </dgm:pt>
    <dgm:pt modelId="{8A651FEB-2BF7-499A-9445-BB45BAB4BF14}" type="sibTrans" cxnId="{3507CF32-1562-4C51-9047-1EDF021332A1}">
      <dgm:prSet/>
      <dgm:spPr/>
      <dgm:t>
        <a:bodyPr/>
        <a:lstStyle/>
        <a:p>
          <a:endParaRPr lang="en-US" sz="2400">
            <a:latin typeface="Arial" panose="020B0604020202020204" pitchFamily="34" charset="0"/>
            <a:cs typeface="Arial" panose="020B0604020202020204" pitchFamily="34" charset="0"/>
          </a:endParaRPr>
        </a:p>
      </dgm:t>
    </dgm:pt>
    <dgm:pt modelId="{381BA118-5F83-4943-AD01-91AF20A201B0}" type="pres">
      <dgm:prSet presAssocID="{5E050C9B-E216-4AA9-A56A-ADC7DD4485A2}" presName="linear" presStyleCnt="0">
        <dgm:presLayoutVars>
          <dgm:animLvl val="lvl"/>
          <dgm:resizeHandles val="exact"/>
        </dgm:presLayoutVars>
      </dgm:prSet>
      <dgm:spPr/>
    </dgm:pt>
    <dgm:pt modelId="{8823E9A9-218E-4665-B4F0-F7AB1843AA9C}" type="pres">
      <dgm:prSet presAssocID="{FC364A16-55D5-4AA5-9B87-0DD720A61DE4}" presName="parentText" presStyleLbl="node1" presStyleIdx="0" presStyleCnt="2">
        <dgm:presLayoutVars>
          <dgm:chMax val="0"/>
          <dgm:bulletEnabled val="1"/>
        </dgm:presLayoutVars>
      </dgm:prSet>
      <dgm:spPr/>
    </dgm:pt>
    <dgm:pt modelId="{76DD7130-97E5-4205-81AF-8D58DC8FD613}" type="pres">
      <dgm:prSet presAssocID="{FC364A16-55D5-4AA5-9B87-0DD720A61DE4}" presName="childText" presStyleLbl="revTx" presStyleIdx="0" presStyleCnt="2">
        <dgm:presLayoutVars>
          <dgm:bulletEnabled val="1"/>
        </dgm:presLayoutVars>
      </dgm:prSet>
      <dgm:spPr/>
    </dgm:pt>
    <dgm:pt modelId="{D6F04781-69A8-46C8-9B62-E4BA2F8A8470}" type="pres">
      <dgm:prSet presAssocID="{215A8D5E-759C-40B4-A5E9-B208FC746368}" presName="parentText" presStyleLbl="node1" presStyleIdx="1" presStyleCnt="2">
        <dgm:presLayoutVars>
          <dgm:chMax val="0"/>
          <dgm:bulletEnabled val="1"/>
        </dgm:presLayoutVars>
      </dgm:prSet>
      <dgm:spPr/>
    </dgm:pt>
    <dgm:pt modelId="{CAD39519-7080-41AC-80E1-56F7EF0FDE37}" type="pres">
      <dgm:prSet presAssocID="{215A8D5E-759C-40B4-A5E9-B208FC746368}" presName="childText" presStyleLbl="revTx" presStyleIdx="1" presStyleCnt="2">
        <dgm:presLayoutVars>
          <dgm:bulletEnabled val="1"/>
        </dgm:presLayoutVars>
      </dgm:prSet>
      <dgm:spPr/>
    </dgm:pt>
  </dgm:ptLst>
  <dgm:cxnLst>
    <dgm:cxn modelId="{2DD9EF0C-8361-4BEE-8301-6C9A56FE9CB8}" type="presOf" srcId="{1ABC1B49-6F0D-4638-8514-FA8916D54D4C}" destId="{CAD39519-7080-41AC-80E1-56F7EF0FDE37}" srcOrd="0" destOrd="1" presId="urn:microsoft.com/office/officeart/2005/8/layout/vList2"/>
    <dgm:cxn modelId="{4E092932-0BAF-4D98-9495-09723A7FF63D}" srcId="{215A8D5E-759C-40B4-A5E9-B208FC746368}" destId="{468FAB5C-7B2F-439E-B678-827A2C995389}" srcOrd="3" destOrd="0" parTransId="{A7E668C0-4BCF-4944-A9B2-5FF39F01B444}" sibTransId="{9DA63763-4660-4B24-84B0-E72D2752B25C}"/>
    <dgm:cxn modelId="{3507CF32-1562-4C51-9047-1EDF021332A1}" srcId="{215A8D5E-759C-40B4-A5E9-B208FC746368}" destId="{D12D543F-ECF4-4C53-A99B-EC57E3CDDBA3}" srcOrd="4" destOrd="0" parTransId="{8B37AA0B-9BF5-49A3-BB30-74CC2D555E00}" sibTransId="{8A651FEB-2BF7-499A-9445-BB45BAB4BF14}"/>
    <dgm:cxn modelId="{122B505F-47AE-40AE-9816-C3D2CB5AB270}" srcId="{215A8D5E-759C-40B4-A5E9-B208FC746368}" destId="{575FA3D0-D2E5-4427-AB56-BA915E2669C6}" srcOrd="2" destOrd="0" parTransId="{4C9EE7C0-552D-4641-836C-DC758138A060}" sibTransId="{CB5D3292-5734-443C-84C1-B114DA338FC9}"/>
    <dgm:cxn modelId="{1510D44C-2C65-4C9E-840B-CD16C77E7190}" srcId="{5E050C9B-E216-4AA9-A56A-ADC7DD4485A2}" destId="{FC364A16-55D5-4AA5-9B87-0DD720A61DE4}" srcOrd="0" destOrd="0" parTransId="{B182A7B9-35FE-475F-B7BB-CFBC6789331E}" sibTransId="{2384778F-4079-44F6-9279-77F07F9ED411}"/>
    <dgm:cxn modelId="{A9A16A4D-B145-46C0-B0CB-3FEFA97742B5}" srcId="{215A8D5E-759C-40B4-A5E9-B208FC746368}" destId="{1ABC1B49-6F0D-4638-8514-FA8916D54D4C}" srcOrd="1" destOrd="0" parTransId="{529AD9FD-12AF-4B00-82C7-A02157F500E2}" sibTransId="{EE174336-E2CE-4AF4-AE33-8E09FA36F072}"/>
    <dgm:cxn modelId="{DAAF5E86-77DB-4ABE-953E-4F160F585571}" type="presOf" srcId="{D12D543F-ECF4-4C53-A99B-EC57E3CDDBA3}" destId="{CAD39519-7080-41AC-80E1-56F7EF0FDE37}" srcOrd="0" destOrd="4" presId="urn:microsoft.com/office/officeart/2005/8/layout/vList2"/>
    <dgm:cxn modelId="{9370B987-8633-41EB-8817-154073DCFBC7}" srcId="{FC364A16-55D5-4AA5-9B87-0DD720A61DE4}" destId="{02EDBFFE-2B05-4AA6-B5CF-35D9711FEBFE}" srcOrd="0" destOrd="0" parTransId="{5FB584AB-A4FD-4734-9D5F-D5CF58D751BC}" sibTransId="{150BE4D3-D89B-4E34-8A7C-A519A74E27B6}"/>
    <dgm:cxn modelId="{4C77B491-7E0A-4E06-99B1-23D5BD0BEDBF}" type="presOf" srcId="{FC364A16-55D5-4AA5-9B87-0DD720A61DE4}" destId="{8823E9A9-218E-4665-B4F0-F7AB1843AA9C}" srcOrd="0" destOrd="0" presId="urn:microsoft.com/office/officeart/2005/8/layout/vList2"/>
    <dgm:cxn modelId="{B6A74E99-925A-4E1E-BB52-9C48F192948E}" type="presOf" srcId="{575FA3D0-D2E5-4427-AB56-BA915E2669C6}" destId="{CAD39519-7080-41AC-80E1-56F7EF0FDE37}" srcOrd="0" destOrd="2" presId="urn:microsoft.com/office/officeart/2005/8/layout/vList2"/>
    <dgm:cxn modelId="{B3F85A9A-C68E-4AB2-9FC7-2912A2510847}" srcId="{215A8D5E-759C-40B4-A5E9-B208FC746368}" destId="{03F18682-5048-43C9-BE98-EEE05F1C74AB}" srcOrd="0" destOrd="0" parTransId="{A400DC06-1895-4D03-B9E0-3A1966F720D9}" sibTransId="{77A18D64-3E85-41F8-8C98-E44DD01253F6}"/>
    <dgm:cxn modelId="{CB2D4CB4-6457-463C-A089-AD46A3EFB314}" srcId="{5E050C9B-E216-4AA9-A56A-ADC7DD4485A2}" destId="{215A8D5E-759C-40B4-A5E9-B208FC746368}" srcOrd="1" destOrd="0" parTransId="{9DE42264-F9FC-4FB7-8373-C95FA8F4BCE0}" sibTransId="{D3A35F0C-4CD3-4A55-92B3-2C1ED3EB98DA}"/>
    <dgm:cxn modelId="{CB7957B8-F4C2-4150-9CD6-8226DBCA066B}" type="presOf" srcId="{03F18682-5048-43C9-BE98-EEE05F1C74AB}" destId="{CAD39519-7080-41AC-80E1-56F7EF0FDE37}" srcOrd="0" destOrd="0" presId="urn:microsoft.com/office/officeart/2005/8/layout/vList2"/>
    <dgm:cxn modelId="{41A05BDA-CB42-46F2-9EEA-AF2679CB5A88}" type="presOf" srcId="{5E050C9B-E216-4AA9-A56A-ADC7DD4485A2}" destId="{381BA118-5F83-4943-AD01-91AF20A201B0}" srcOrd="0" destOrd="0" presId="urn:microsoft.com/office/officeart/2005/8/layout/vList2"/>
    <dgm:cxn modelId="{AB5784F1-0E69-4C83-9266-B3DB8414ABB1}" type="presOf" srcId="{02EDBFFE-2B05-4AA6-B5CF-35D9711FEBFE}" destId="{76DD7130-97E5-4205-81AF-8D58DC8FD613}" srcOrd="0" destOrd="0" presId="urn:microsoft.com/office/officeart/2005/8/layout/vList2"/>
    <dgm:cxn modelId="{2FA488F3-767D-4CC7-9192-81B362827DA6}" type="presOf" srcId="{468FAB5C-7B2F-439E-B678-827A2C995389}" destId="{CAD39519-7080-41AC-80E1-56F7EF0FDE37}" srcOrd="0" destOrd="3" presId="urn:microsoft.com/office/officeart/2005/8/layout/vList2"/>
    <dgm:cxn modelId="{5D0F60FB-9F8E-4C0D-B35B-A672647CF0AC}" type="presOf" srcId="{215A8D5E-759C-40B4-A5E9-B208FC746368}" destId="{D6F04781-69A8-46C8-9B62-E4BA2F8A8470}" srcOrd="0" destOrd="0" presId="urn:microsoft.com/office/officeart/2005/8/layout/vList2"/>
    <dgm:cxn modelId="{78F95EA8-B9D0-4B55-8752-5F3DAEBF6508}" type="presParOf" srcId="{381BA118-5F83-4943-AD01-91AF20A201B0}" destId="{8823E9A9-218E-4665-B4F0-F7AB1843AA9C}" srcOrd="0" destOrd="0" presId="urn:microsoft.com/office/officeart/2005/8/layout/vList2"/>
    <dgm:cxn modelId="{27A3A80F-6586-4C84-AD6F-225D54CB222B}" type="presParOf" srcId="{381BA118-5F83-4943-AD01-91AF20A201B0}" destId="{76DD7130-97E5-4205-81AF-8D58DC8FD613}" srcOrd="1" destOrd="0" presId="urn:microsoft.com/office/officeart/2005/8/layout/vList2"/>
    <dgm:cxn modelId="{3DD8C3B1-1F26-487D-A54B-382F3044BA16}" type="presParOf" srcId="{381BA118-5F83-4943-AD01-91AF20A201B0}" destId="{D6F04781-69A8-46C8-9B62-E4BA2F8A8470}" srcOrd="2" destOrd="0" presId="urn:microsoft.com/office/officeart/2005/8/layout/vList2"/>
    <dgm:cxn modelId="{F0A9BB88-2BEE-4C7D-B4D5-5D0CBBB97B0B}" type="presParOf" srcId="{381BA118-5F83-4943-AD01-91AF20A201B0}" destId="{CAD39519-7080-41AC-80E1-56F7EF0FDE37}"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3FC113-0664-434F-8760-9772AE828E8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1035C5D-042D-4670-A997-A7A7612AD5BB}">
      <dgm:prSet/>
      <dgm:spPr/>
      <dgm:t>
        <a:bodyPr/>
        <a:lstStyle/>
        <a:p>
          <a:r>
            <a:rPr lang="en-US" dirty="0"/>
            <a:t>Collaboration can be done both between and within </a:t>
          </a:r>
          <a:r>
            <a:rPr lang="en-US" dirty="0" err="1"/>
            <a:t>organisations</a:t>
          </a:r>
          <a:r>
            <a:rPr lang="en-US" dirty="0"/>
            <a:t>. </a:t>
          </a:r>
        </a:p>
      </dgm:t>
    </dgm:pt>
    <dgm:pt modelId="{92015305-7AB4-4858-A336-5A54BD5CB521}" type="parTrans" cxnId="{19EFC33F-07E5-44AC-81E9-7FD245D69F1D}">
      <dgm:prSet/>
      <dgm:spPr/>
      <dgm:t>
        <a:bodyPr/>
        <a:lstStyle/>
        <a:p>
          <a:endParaRPr lang="en-US"/>
        </a:p>
      </dgm:t>
    </dgm:pt>
    <dgm:pt modelId="{DB8BB4DC-A952-4C0E-87AB-F59D50E804CD}" type="sibTrans" cxnId="{19EFC33F-07E5-44AC-81E9-7FD245D69F1D}">
      <dgm:prSet/>
      <dgm:spPr/>
      <dgm:t>
        <a:bodyPr/>
        <a:lstStyle/>
        <a:p>
          <a:endParaRPr lang="en-US"/>
        </a:p>
      </dgm:t>
    </dgm:pt>
    <dgm:pt modelId="{055FF729-BE04-4CF9-8665-C5CEE748A3AF}">
      <dgm:prSet/>
      <dgm:spPr/>
      <dgm:t>
        <a:bodyPr/>
        <a:lstStyle/>
        <a:p>
          <a:r>
            <a:rPr lang="en-US"/>
            <a:t>Collaborative platform can help in communication and collaboration between</a:t>
          </a:r>
        </a:p>
      </dgm:t>
    </dgm:pt>
    <dgm:pt modelId="{CE82AB18-5C16-4734-A7B6-B4B47C88C006}" type="parTrans" cxnId="{2F735493-A48A-4BE3-9210-7B252E352A3B}">
      <dgm:prSet/>
      <dgm:spPr/>
      <dgm:t>
        <a:bodyPr/>
        <a:lstStyle/>
        <a:p>
          <a:endParaRPr lang="en-US"/>
        </a:p>
      </dgm:t>
    </dgm:pt>
    <dgm:pt modelId="{160BFF1A-BD21-4D1D-A129-5F872DE7D72A}" type="sibTrans" cxnId="{2F735493-A48A-4BE3-9210-7B252E352A3B}">
      <dgm:prSet/>
      <dgm:spPr/>
      <dgm:t>
        <a:bodyPr/>
        <a:lstStyle/>
        <a:p>
          <a:endParaRPr lang="en-US"/>
        </a:p>
      </dgm:t>
    </dgm:pt>
    <dgm:pt modelId="{8E2D223A-918F-4D77-8B95-2CDB2E04A499}">
      <dgm:prSet/>
      <dgm:spPr/>
      <dgm:t>
        <a:bodyPr/>
        <a:lstStyle/>
        <a:p>
          <a:r>
            <a:rPr lang="en-US"/>
            <a:t>headquarters and subsidiaries</a:t>
          </a:r>
        </a:p>
      </dgm:t>
    </dgm:pt>
    <dgm:pt modelId="{8B23360D-E58E-4677-9736-AF8D68812122}" type="parTrans" cxnId="{34C67F21-DCE1-442D-9BD4-10A5537E8038}">
      <dgm:prSet/>
      <dgm:spPr/>
      <dgm:t>
        <a:bodyPr/>
        <a:lstStyle/>
        <a:p>
          <a:endParaRPr lang="en-US"/>
        </a:p>
      </dgm:t>
    </dgm:pt>
    <dgm:pt modelId="{2E90C7A0-9A3E-444F-9A2A-D4638EDB3B4E}" type="sibTrans" cxnId="{34C67F21-DCE1-442D-9BD4-10A5537E8038}">
      <dgm:prSet/>
      <dgm:spPr/>
      <dgm:t>
        <a:bodyPr/>
        <a:lstStyle/>
        <a:p>
          <a:endParaRPr lang="en-US"/>
        </a:p>
      </dgm:t>
    </dgm:pt>
    <dgm:pt modelId="{A4C4BE05-50E1-4BD0-8E7F-0B05FF20F015}">
      <dgm:prSet/>
      <dgm:spPr/>
      <dgm:t>
        <a:bodyPr/>
        <a:lstStyle/>
        <a:p>
          <a:r>
            <a:rPr lang="en-US"/>
            <a:t>franchisers and franchisees</a:t>
          </a:r>
        </a:p>
      </dgm:t>
    </dgm:pt>
    <dgm:pt modelId="{258F1009-4CF8-44B2-81BC-833EEF24BB63}" type="parTrans" cxnId="{C52F5682-B3C7-42E0-80FC-78A1B2D5A288}">
      <dgm:prSet/>
      <dgm:spPr/>
      <dgm:t>
        <a:bodyPr/>
        <a:lstStyle/>
        <a:p>
          <a:endParaRPr lang="en-US"/>
        </a:p>
      </dgm:t>
    </dgm:pt>
    <dgm:pt modelId="{A8A982CC-0B6C-4EBB-BA69-8E1A0892D84C}" type="sibTrans" cxnId="{C52F5682-B3C7-42E0-80FC-78A1B2D5A288}">
      <dgm:prSet/>
      <dgm:spPr/>
      <dgm:t>
        <a:bodyPr/>
        <a:lstStyle/>
        <a:p>
          <a:endParaRPr lang="en-US"/>
        </a:p>
      </dgm:t>
    </dgm:pt>
    <dgm:pt modelId="{D3A141FB-DACB-4F8F-BEF7-AD82EF1478B0}">
      <dgm:prSet/>
      <dgm:spPr/>
      <dgm:t>
        <a:bodyPr/>
        <a:lstStyle/>
        <a:p>
          <a:r>
            <a:rPr lang="en-US"/>
            <a:t>The platform provides around the globe</a:t>
          </a:r>
        </a:p>
      </dgm:t>
    </dgm:pt>
    <dgm:pt modelId="{8CA18E17-D9C1-4570-A384-EE4D40F54744}" type="parTrans" cxnId="{CF531629-4B0A-442A-9AE6-30F880904512}">
      <dgm:prSet/>
      <dgm:spPr/>
      <dgm:t>
        <a:bodyPr/>
        <a:lstStyle/>
        <a:p>
          <a:endParaRPr lang="en-US"/>
        </a:p>
      </dgm:t>
    </dgm:pt>
    <dgm:pt modelId="{D3E25A11-3FEC-433C-9E2B-F1465AB10B2B}" type="sibTrans" cxnId="{CF531629-4B0A-442A-9AE6-30F880904512}">
      <dgm:prSet/>
      <dgm:spPr/>
      <dgm:t>
        <a:bodyPr/>
        <a:lstStyle/>
        <a:p>
          <a:endParaRPr lang="en-US"/>
        </a:p>
      </dgm:t>
    </dgm:pt>
    <dgm:pt modelId="{41B3AAC9-248B-42F7-9449-9BEACA5A2E7B}">
      <dgm:prSet/>
      <dgm:spPr/>
      <dgm:t>
        <a:bodyPr/>
        <a:lstStyle/>
        <a:p>
          <a:r>
            <a:rPr lang="en-US"/>
            <a:t>e-mail</a:t>
          </a:r>
        </a:p>
      </dgm:t>
    </dgm:pt>
    <dgm:pt modelId="{C0A00496-37F9-4272-B3C5-B109D53680D8}" type="parTrans" cxnId="{961E825D-80C1-4F32-89D7-C35649C704BC}">
      <dgm:prSet/>
      <dgm:spPr/>
      <dgm:t>
        <a:bodyPr/>
        <a:lstStyle/>
        <a:p>
          <a:endParaRPr lang="en-US"/>
        </a:p>
      </dgm:t>
    </dgm:pt>
    <dgm:pt modelId="{D6DC54BD-B663-4D7A-B6DE-D463C8C28B82}" type="sibTrans" cxnId="{961E825D-80C1-4F32-89D7-C35649C704BC}">
      <dgm:prSet/>
      <dgm:spPr/>
      <dgm:t>
        <a:bodyPr/>
        <a:lstStyle/>
        <a:p>
          <a:endParaRPr lang="en-US"/>
        </a:p>
      </dgm:t>
    </dgm:pt>
    <dgm:pt modelId="{98C992D5-1950-492B-BFF3-92A7A176C2D2}">
      <dgm:prSet/>
      <dgm:spPr/>
      <dgm:t>
        <a:bodyPr/>
        <a:lstStyle/>
        <a:p>
          <a:r>
            <a:rPr lang="en-US"/>
            <a:t>message boards and chat rooms</a:t>
          </a:r>
        </a:p>
      </dgm:t>
    </dgm:pt>
    <dgm:pt modelId="{B9D4AF9B-D30B-4CC3-BDD7-357E43EAB995}" type="parTrans" cxnId="{4EA44987-42CC-462C-9574-7AF17816FD42}">
      <dgm:prSet/>
      <dgm:spPr/>
      <dgm:t>
        <a:bodyPr/>
        <a:lstStyle/>
        <a:p>
          <a:endParaRPr lang="en-US"/>
        </a:p>
      </dgm:t>
    </dgm:pt>
    <dgm:pt modelId="{4A2EC0CF-7CF2-4759-A019-828D4D089344}" type="sibTrans" cxnId="{4EA44987-42CC-462C-9574-7AF17816FD42}">
      <dgm:prSet/>
      <dgm:spPr/>
      <dgm:t>
        <a:bodyPr/>
        <a:lstStyle/>
        <a:p>
          <a:endParaRPr lang="en-US"/>
        </a:p>
      </dgm:t>
    </dgm:pt>
    <dgm:pt modelId="{F1B89A17-7273-4FCE-B15B-ECCFCD29048E}">
      <dgm:prSet/>
      <dgm:spPr/>
      <dgm:t>
        <a:bodyPr/>
        <a:lstStyle/>
        <a:p>
          <a:r>
            <a:rPr lang="en-US"/>
            <a:t>online corporate data access</a:t>
          </a:r>
        </a:p>
      </dgm:t>
    </dgm:pt>
    <dgm:pt modelId="{17A9C7B6-7AD0-42FD-B363-BE4004B762FC}" type="parTrans" cxnId="{019CE3E6-B1B0-4C2C-8B1F-9B5BB4A36517}">
      <dgm:prSet/>
      <dgm:spPr/>
      <dgm:t>
        <a:bodyPr/>
        <a:lstStyle/>
        <a:p>
          <a:endParaRPr lang="en-US"/>
        </a:p>
      </dgm:t>
    </dgm:pt>
    <dgm:pt modelId="{7ED26552-0AB1-4126-8CBA-2417133EAE73}" type="sibTrans" cxnId="{019CE3E6-B1B0-4C2C-8B1F-9B5BB4A36517}">
      <dgm:prSet/>
      <dgm:spPr/>
      <dgm:t>
        <a:bodyPr/>
        <a:lstStyle/>
        <a:p>
          <a:endParaRPr lang="en-US"/>
        </a:p>
      </dgm:t>
    </dgm:pt>
    <dgm:pt modelId="{2A1A79D4-C12F-48AB-8EB7-95EE908E8714}" type="pres">
      <dgm:prSet presAssocID="{E93FC113-0664-434F-8760-9772AE828E88}" presName="root" presStyleCnt="0">
        <dgm:presLayoutVars>
          <dgm:dir/>
          <dgm:resizeHandles val="exact"/>
        </dgm:presLayoutVars>
      </dgm:prSet>
      <dgm:spPr/>
    </dgm:pt>
    <dgm:pt modelId="{45D44451-05C0-4C35-AA33-7ABD1C677BF0}" type="pres">
      <dgm:prSet presAssocID="{D1035C5D-042D-4670-A997-A7A7612AD5BB}" presName="compNode" presStyleCnt="0"/>
      <dgm:spPr/>
    </dgm:pt>
    <dgm:pt modelId="{A8432DB4-771D-43E6-8224-5D569EB6AAC0}" type="pres">
      <dgm:prSet presAssocID="{D1035C5D-042D-4670-A997-A7A7612AD5BB}" presName="bgRect" presStyleLbl="bgShp" presStyleIdx="0" presStyleCnt="3"/>
      <dgm:spPr/>
    </dgm:pt>
    <dgm:pt modelId="{A37EDA2E-AE94-4B85-BEC7-13C660420099}" type="pres">
      <dgm:prSet presAssocID="{D1035C5D-042D-4670-A997-A7A7612AD5B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4318D8A9-D5B3-40DC-9A33-AE3F2991BB3F}" type="pres">
      <dgm:prSet presAssocID="{D1035C5D-042D-4670-A997-A7A7612AD5BB}" presName="spaceRect" presStyleCnt="0"/>
      <dgm:spPr/>
    </dgm:pt>
    <dgm:pt modelId="{28D87E48-42DF-4A04-A4EB-C701BA625945}" type="pres">
      <dgm:prSet presAssocID="{D1035C5D-042D-4670-A997-A7A7612AD5BB}" presName="parTx" presStyleLbl="revTx" presStyleIdx="0" presStyleCnt="5">
        <dgm:presLayoutVars>
          <dgm:chMax val="0"/>
          <dgm:chPref val="0"/>
        </dgm:presLayoutVars>
      </dgm:prSet>
      <dgm:spPr/>
    </dgm:pt>
    <dgm:pt modelId="{85956744-FC4F-4597-B581-6CEB5BA25316}" type="pres">
      <dgm:prSet presAssocID="{DB8BB4DC-A952-4C0E-87AB-F59D50E804CD}" presName="sibTrans" presStyleCnt="0"/>
      <dgm:spPr/>
    </dgm:pt>
    <dgm:pt modelId="{0383D0B3-8B4E-4D70-8FBC-72FECCCBDF91}" type="pres">
      <dgm:prSet presAssocID="{055FF729-BE04-4CF9-8665-C5CEE748A3AF}" presName="compNode" presStyleCnt="0"/>
      <dgm:spPr/>
    </dgm:pt>
    <dgm:pt modelId="{2252B603-E2CE-4E16-AA85-32F22C14FB65}" type="pres">
      <dgm:prSet presAssocID="{055FF729-BE04-4CF9-8665-C5CEE748A3AF}" presName="bgRect" presStyleLbl="bgShp" presStyleIdx="1" presStyleCnt="3"/>
      <dgm:spPr/>
    </dgm:pt>
    <dgm:pt modelId="{E5BCB199-F9C5-4236-B334-564D23556589}" type="pres">
      <dgm:prSet presAssocID="{055FF729-BE04-4CF9-8665-C5CEE748A3A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57A4CDDD-EFB1-42AE-8604-0E0E864F8ABB}" type="pres">
      <dgm:prSet presAssocID="{055FF729-BE04-4CF9-8665-C5CEE748A3AF}" presName="spaceRect" presStyleCnt="0"/>
      <dgm:spPr/>
    </dgm:pt>
    <dgm:pt modelId="{58F23AD7-8E00-45C5-9EDE-4D2AA19D2DF8}" type="pres">
      <dgm:prSet presAssocID="{055FF729-BE04-4CF9-8665-C5CEE748A3AF}" presName="parTx" presStyleLbl="revTx" presStyleIdx="1" presStyleCnt="5">
        <dgm:presLayoutVars>
          <dgm:chMax val="0"/>
          <dgm:chPref val="0"/>
        </dgm:presLayoutVars>
      </dgm:prSet>
      <dgm:spPr/>
    </dgm:pt>
    <dgm:pt modelId="{28308CCF-515F-471D-AE57-C4FF9AEFB8A0}" type="pres">
      <dgm:prSet presAssocID="{055FF729-BE04-4CF9-8665-C5CEE748A3AF}" presName="desTx" presStyleLbl="revTx" presStyleIdx="2" presStyleCnt="5">
        <dgm:presLayoutVars/>
      </dgm:prSet>
      <dgm:spPr/>
    </dgm:pt>
    <dgm:pt modelId="{79900223-E012-4FB6-854A-CFF526BD66C3}" type="pres">
      <dgm:prSet presAssocID="{160BFF1A-BD21-4D1D-A129-5F872DE7D72A}" presName="sibTrans" presStyleCnt="0"/>
      <dgm:spPr/>
    </dgm:pt>
    <dgm:pt modelId="{2F31B249-40C7-44ED-8DB0-75D1D9F18598}" type="pres">
      <dgm:prSet presAssocID="{D3A141FB-DACB-4F8F-BEF7-AD82EF1478B0}" presName="compNode" presStyleCnt="0"/>
      <dgm:spPr/>
    </dgm:pt>
    <dgm:pt modelId="{4E92A594-1156-423E-B076-2D14CF8004AF}" type="pres">
      <dgm:prSet presAssocID="{D3A141FB-DACB-4F8F-BEF7-AD82EF1478B0}" presName="bgRect" presStyleLbl="bgShp" presStyleIdx="2" presStyleCnt="3"/>
      <dgm:spPr/>
    </dgm:pt>
    <dgm:pt modelId="{B400FA76-416F-49C3-A708-25E71C160AB0}" type="pres">
      <dgm:prSet presAssocID="{D3A141FB-DACB-4F8F-BEF7-AD82EF1478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CDDC0DB2-4F44-4B90-B1A9-EAA91C22F2A3}" type="pres">
      <dgm:prSet presAssocID="{D3A141FB-DACB-4F8F-BEF7-AD82EF1478B0}" presName="spaceRect" presStyleCnt="0"/>
      <dgm:spPr/>
    </dgm:pt>
    <dgm:pt modelId="{236E570A-EEEB-4C87-B55B-AC645A4C3E0D}" type="pres">
      <dgm:prSet presAssocID="{D3A141FB-DACB-4F8F-BEF7-AD82EF1478B0}" presName="parTx" presStyleLbl="revTx" presStyleIdx="3" presStyleCnt="5">
        <dgm:presLayoutVars>
          <dgm:chMax val="0"/>
          <dgm:chPref val="0"/>
        </dgm:presLayoutVars>
      </dgm:prSet>
      <dgm:spPr/>
    </dgm:pt>
    <dgm:pt modelId="{D9EAB289-320B-47B1-8D88-62ECAEC0667A}" type="pres">
      <dgm:prSet presAssocID="{D3A141FB-DACB-4F8F-BEF7-AD82EF1478B0}" presName="desTx" presStyleLbl="revTx" presStyleIdx="4" presStyleCnt="5">
        <dgm:presLayoutVars/>
      </dgm:prSet>
      <dgm:spPr/>
    </dgm:pt>
  </dgm:ptLst>
  <dgm:cxnLst>
    <dgm:cxn modelId="{34C67F21-DCE1-442D-9BD4-10A5537E8038}" srcId="{055FF729-BE04-4CF9-8665-C5CEE748A3AF}" destId="{8E2D223A-918F-4D77-8B95-2CDB2E04A499}" srcOrd="0" destOrd="0" parTransId="{8B23360D-E58E-4677-9736-AF8D68812122}" sibTransId="{2E90C7A0-9A3E-444F-9A2A-D4638EDB3B4E}"/>
    <dgm:cxn modelId="{03EE4225-FAF4-4EEC-B0E6-2F6E2381E631}" type="presOf" srcId="{A4C4BE05-50E1-4BD0-8E7F-0B05FF20F015}" destId="{28308CCF-515F-471D-AE57-C4FF9AEFB8A0}" srcOrd="0" destOrd="1" presId="urn:microsoft.com/office/officeart/2018/2/layout/IconVerticalSolidList"/>
    <dgm:cxn modelId="{431CA625-743A-425C-A086-925BE220773B}" type="presOf" srcId="{D1035C5D-042D-4670-A997-A7A7612AD5BB}" destId="{28D87E48-42DF-4A04-A4EB-C701BA625945}" srcOrd="0" destOrd="0" presId="urn:microsoft.com/office/officeart/2018/2/layout/IconVerticalSolidList"/>
    <dgm:cxn modelId="{CF531629-4B0A-442A-9AE6-30F880904512}" srcId="{E93FC113-0664-434F-8760-9772AE828E88}" destId="{D3A141FB-DACB-4F8F-BEF7-AD82EF1478B0}" srcOrd="2" destOrd="0" parTransId="{8CA18E17-D9C1-4570-A384-EE4D40F54744}" sibTransId="{D3E25A11-3FEC-433C-9E2B-F1465AB10B2B}"/>
    <dgm:cxn modelId="{7188FC38-D46B-4E85-8E76-3019C5154F7D}" type="presOf" srcId="{E93FC113-0664-434F-8760-9772AE828E88}" destId="{2A1A79D4-C12F-48AB-8EB7-95EE908E8714}" srcOrd="0" destOrd="0" presId="urn:microsoft.com/office/officeart/2018/2/layout/IconVerticalSolidList"/>
    <dgm:cxn modelId="{D9FEB03B-3259-4DB6-A331-94E7EDEFEE14}" type="presOf" srcId="{41B3AAC9-248B-42F7-9449-9BEACA5A2E7B}" destId="{D9EAB289-320B-47B1-8D88-62ECAEC0667A}" srcOrd="0" destOrd="0" presId="urn:microsoft.com/office/officeart/2018/2/layout/IconVerticalSolidList"/>
    <dgm:cxn modelId="{19EFC33F-07E5-44AC-81E9-7FD245D69F1D}" srcId="{E93FC113-0664-434F-8760-9772AE828E88}" destId="{D1035C5D-042D-4670-A997-A7A7612AD5BB}" srcOrd="0" destOrd="0" parTransId="{92015305-7AB4-4858-A336-5A54BD5CB521}" sibTransId="{DB8BB4DC-A952-4C0E-87AB-F59D50E804CD}"/>
    <dgm:cxn modelId="{961E825D-80C1-4F32-89D7-C35649C704BC}" srcId="{D3A141FB-DACB-4F8F-BEF7-AD82EF1478B0}" destId="{41B3AAC9-248B-42F7-9449-9BEACA5A2E7B}" srcOrd="0" destOrd="0" parTransId="{C0A00496-37F9-4272-B3C5-B109D53680D8}" sibTransId="{D6DC54BD-B663-4D7A-B6DE-D463C8C28B82}"/>
    <dgm:cxn modelId="{5B93D057-2C5A-44E8-A9C6-B1CA1A45572B}" type="presOf" srcId="{8E2D223A-918F-4D77-8B95-2CDB2E04A499}" destId="{28308CCF-515F-471D-AE57-C4FF9AEFB8A0}" srcOrd="0" destOrd="0" presId="urn:microsoft.com/office/officeart/2018/2/layout/IconVerticalSolidList"/>
    <dgm:cxn modelId="{3AD42F80-5B42-4C11-AC89-C042315FA317}" type="presOf" srcId="{D3A141FB-DACB-4F8F-BEF7-AD82EF1478B0}" destId="{236E570A-EEEB-4C87-B55B-AC645A4C3E0D}" srcOrd="0" destOrd="0" presId="urn:microsoft.com/office/officeart/2018/2/layout/IconVerticalSolidList"/>
    <dgm:cxn modelId="{C52F5682-B3C7-42E0-80FC-78A1B2D5A288}" srcId="{055FF729-BE04-4CF9-8665-C5CEE748A3AF}" destId="{A4C4BE05-50E1-4BD0-8E7F-0B05FF20F015}" srcOrd="1" destOrd="0" parTransId="{258F1009-4CF8-44B2-81BC-833EEF24BB63}" sibTransId="{A8A982CC-0B6C-4EBB-BA69-8E1A0892D84C}"/>
    <dgm:cxn modelId="{4EA44987-42CC-462C-9574-7AF17816FD42}" srcId="{D3A141FB-DACB-4F8F-BEF7-AD82EF1478B0}" destId="{98C992D5-1950-492B-BFF3-92A7A176C2D2}" srcOrd="1" destOrd="0" parTransId="{B9D4AF9B-D30B-4CC3-BDD7-357E43EAB995}" sibTransId="{4A2EC0CF-7CF2-4759-A019-828D4D089344}"/>
    <dgm:cxn modelId="{2F735493-A48A-4BE3-9210-7B252E352A3B}" srcId="{E93FC113-0664-434F-8760-9772AE828E88}" destId="{055FF729-BE04-4CF9-8665-C5CEE748A3AF}" srcOrd="1" destOrd="0" parTransId="{CE82AB18-5C16-4734-A7B6-B4B47C88C006}" sibTransId="{160BFF1A-BD21-4D1D-A129-5F872DE7D72A}"/>
    <dgm:cxn modelId="{8E89BDA7-EA9B-454F-AF93-99874957DDDA}" type="presOf" srcId="{F1B89A17-7273-4FCE-B15B-ECCFCD29048E}" destId="{D9EAB289-320B-47B1-8D88-62ECAEC0667A}" srcOrd="0" destOrd="2" presId="urn:microsoft.com/office/officeart/2018/2/layout/IconVerticalSolidList"/>
    <dgm:cxn modelId="{CF90A3AB-687D-4CC0-8E0A-7EC136C2E891}" type="presOf" srcId="{055FF729-BE04-4CF9-8665-C5CEE748A3AF}" destId="{58F23AD7-8E00-45C5-9EDE-4D2AA19D2DF8}" srcOrd="0" destOrd="0" presId="urn:microsoft.com/office/officeart/2018/2/layout/IconVerticalSolidList"/>
    <dgm:cxn modelId="{80EBABC5-7BBD-4D52-90A4-38DB97973560}" type="presOf" srcId="{98C992D5-1950-492B-BFF3-92A7A176C2D2}" destId="{D9EAB289-320B-47B1-8D88-62ECAEC0667A}" srcOrd="0" destOrd="1" presId="urn:microsoft.com/office/officeart/2018/2/layout/IconVerticalSolidList"/>
    <dgm:cxn modelId="{019CE3E6-B1B0-4C2C-8B1F-9B5BB4A36517}" srcId="{D3A141FB-DACB-4F8F-BEF7-AD82EF1478B0}" destId="{F1B89A17-7273-4FCE-B15B-ECCFCD29048E}" srcOrd="2" destOrd="0" parTransId="{17A9C7B6-7AD0-42FD-B363-BE4004B762FC}" sibTransId="{7ED26552-0AB1-4126-8CBA-2417133EAE73}"/>
    <dgm:cxn modelId="{EB1AEB95-CBBF-4552-A463-6A0CFC7CC3C1}" type="presParOf" srcId="{2A1A79D4-C12F-48AB-8EB7-95EE908E8714}" destId="{45D44451-05C0-4C35-AA33-7ABD1C677BF0}" srcOrd="0" destOrd="0" presId="urn:microsoft.com/office/officeart/2018/2/layout/IconVerticalSolidList"/>
    <dgm:cxn modelId="{52CFF4BD-03B0-4633-A917-702796E2885B}" type="presParOf" srcId="{45D44451-05C0-4C35-AA33-7ABD1C677BF0}" destId="{A8432DB4-771D-43E6-8224-5D569EB6AAC0}" srcOrd="0" destOrd="0" presId="urn:microsoft.com/office/officeart/2018/2/layout/IconVerticalSolidList"/>
    <dgm:cxn modelId="{CB43E87E-E853-4AF9-9EBE-55D2A633D24F}" type="presParOf" srcId="{45D44451-05C0-4C35-AA33-7ABD1C677BF0}" destId="{A37EDA2E-AE94-4B85-BEC7-13C660420099}" srcOrd="1" destOrd="0" presId="urn:microsoft.com/office/officeart/2018/2/layout/IconVerticalSolidList"/>
    <dgm:cxn modelId="{6BA6CF14-3FDF-46F1-9039-AE36B658D465}" type="presParOf" srcId="{45D44451-05C0-4C35-AA33-7ABD1C677BF0}" destId="{4318D8A9-D5B3-40DC-9A33-AE3F2991BB3F}" srcOrd="2" destOrd="0" presId="urn:microsoft.com/office/officeart/2018/2/layout/IconVerticalSolidList"/>
    <dgm:cxn modelId="{A5EAE089-E296-4ECB-83A3-B00C3D651AEA}" type="presParOf" srcId="{45D44451-05C0-4C35-AA33-7ABD1C677BF0}" destId="{28D87E48-42DF-4A04-A4EB-C701BA625945}" srcOrd="3" destOrd="0" presId="urn:microsoft.com/office/officeart/2018/2/layout/IconVerticalSolidList"/>
    <dgm:cxn modelId="{4193337B-0D03-4D1C-AC82-00238E8B2B2C}" type="presParOf" srcId="{2A1A79D4-C12F-48AB-8EB7-95EE908E8714}" destId="{85956744-FC4F-4597-B581-6CEB5BA25316}" srcOrd="1" destOrd="0" presId="urn:microsoft.com/office/officeart/2018/2/layout/IconVerticalSolidList"/>
    <dgm:cxn modelId="{7512B35E-3C93-4F8B-8E16-0C3F89E0E260}" type="presParOf" srcId="{2A1A79D4-C12F-48AB-8EB7-95EE908E8714}" destId="{0383D0B3-8B4E-4D70-8FBC-72FECCCBDF91}" srcOrd="2" destOrd="0" presId="urn:microsoft.com/office/officeart/2018/2/layout/IconVerticalSolidList"/>
    <dgm:cxn modelId="{3D2A77A4-37AB-4AD6-B916-857E774A5821}" type="presParOf" srcId="{0383D0B3-8B4E-4D70-8FBC-72FECCCBDF91}" destId="{2252B603-E2CE-4E16-AA85-32F22C14FB65}" srcOrd="0" destOrd="0" presId="urn:microsoft.com/office/officeart/2018/2/layout/IconVerticalSolidList"/>
    <dgm:cxn modelId="{3369C506-2711-4C5B-996F-9D5D1011EF9F}" type="presParOf" srcId="{0383D0B3-8B4E-4D70-8FBC-72FECCCBDF91}" destId="{E5BCB199-F9C5-4236-B334-564D23556589}" srcOrd="1" destOrd="0" presId="urn:microsoft.com/office/officeart/2018/2/layout/IconVerticalSolidList"/>
    <dgm:cxn modelId="{968B5F0C-84A5-4D53-A746-B23756C8DCF8}" type="presParOf" srcId="{0383D0B3-8B4E-4D70-8FBC-72FECCCBDF91}" destId="{57A4CDDD-EFB1-42AE-8604-0E0E864F8ABB}" srcOrd="2" destOrd="0" presId="urn:microsoft.com/office/officeart/2018/2/layout/IconVerticalSolidList"/>
    <dgm:cxn modelId="{DA569DD3-D8DB-4CB6-A9B1-DA4B8DDE9F72}" type="presParOf" srcId="{0383D0B3-8B4E-4D70-8FBC-72FECCCBDF91}" destId="{58F23AD7-8E00-45C5-9EDE-4D2AA19D2DF8}" srcOrd="3" destOrd="0" presId="urn:microsoft.com/office/officeart/2018/2/layout/IconVerticalSolidList"/>
    <dgm:cxn modelId="{1973E70B-EBF6-43BC-82D8-E6D130E9DAE0}" type="presParOf" srcId="{0383D0B3-8B4E-4D70-8FBC-72FECCCBDF91}" destId="{28308CCF-515F-471D-AE57-C4FF9AEFB8A0}" srcOrd="4" destOrd="0" presId="urn:microsoft.com/office/officeart/2018/2/layout/IconVerticalSolidList"/>
    <dgm:cxn modelId="{60B11BDB-F86D-4F5D-9B17-760BCBC56309}" type="presParOf" srcId="{2A1A79D4-C12F-48AB-8EB7-95EE908E8714}" destId="{79900223-E012-4FB6-854A-CFF526BD66C3}" srcOrd="3" destOrd="0" presId="urn:microsoft.com/office/officeart/2018/2/layout/IconVerticalSolidList"/>
    <dgm:cxn modelId="{1DF4EE6A-E720-49FD-81EE-072A19E71E82}" type="presParOf" srcId="{2A1A79D4-C12F-48AB-8EB7-95EE908E8714}" destId="{2F31B249-40C7-44ED-8DB0-75D1D9F18598}" srcOrd="4" destOrd="0" presId="urn:microsoft.com/office/officeart/2018/2/layout/IconVerticalSolidList"/>
    <dgm:cxn modelId="{F88BBC7A-9762-4CC4-979D-6BD5FC379B81}" type="presParOf" srcId="{2F31B249-40C7-44ED-8DB0-75D1D9F18598}" destId="{4E92A594-1156-423E-B076-2D14CF8004AF}" srcOrd="0" destOrd="0" presId="urn:microsoft.com/office/officeart/2018/2/layout/IconVerticalSolidList"/>
    <dgm:cxn modelId="{1C0D50E2-CEAF-43E0-96A8-AC83D98D23C2}" type="presParOf" srcId="{2F31B249-40C7-44ED-8DB0-75D1D9F18598}" destId="{B400FA76-416F-49C3-A708-25E71C160AB0}" srcOrd="1" destOrd="0" presId="urn:microsoft.com/office/officeart/2018/2/layout/IconVerticalSolidList"/>
    <dgm:cxn modelId="{83241ACD-2EA3-4335-84FC-48049972AFFF}" type="presParOf" srcId="{2F31B249-40C7-44ED-8DB0-75D1D9F18598}" destId="{CDDC0DB2-4F44-4B90-B1A9-EAA91C22F2A3}" srcOrd="2" destOrd="0" presId="urn:microsoft.com/office/officeart/2018/2/layout/IconVerticalSolidList"/>
    <dgm:cxn modelId="{64920CD4-2821-4FD7-849D-5FE86E6C5231}" type="presParOf" srcId="{2F31B249-40C7-44ED-8DB0-75D1D9F18598}" destId="{236E570A-EEEB-4C87-B55B-AC645A4C3E0D}" srcOrd="3" destOrd="0" presId="urn:microsoft.com/office/officeart/2018/2/layout/IconVerticalSolidList"/>
    <dgm:cxn modelId="{90D9F5B1-3A05-4C50-8F89-151A1B3B1537}" type="presParOf" srcId="{2F31B249-40C7-44ED-8DB0-75D1D9F18598}" destId="{D9EAB289-320B-47B1-8D88-62ECAEC0667A}"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D333E0B-FECD-4D81-8E1F-7814F2958CA9}"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D268772-F8AB-44BD-A368-C87610BBB966}">
      <dgm:prSet custT="1"/>
      <dgm:spPr/>
      <dgm:t>
        <a:bodyPr/>
        <a:lstStyle/>
        <a:p>
          <a:pPr>
            <a:defRPr b="1"/>
          </a:pPr>
          <a:r>
            <a:rPr lang="en-US" sz="2400" dirty="0">
              <a:latin typeface="Arial" panose="020B0604020202020204" pitchFamily="34" charset="0"/>
              <a:cs typeface="Arial" panose="020B0604020202020204" pitchFamily="34" charset="0"/>
            </a:rPr>
            <a:t>Major benefits are: </a:t>
          </a:r>
        </a:p>
        <a:p>
          <a:pPr>
            <a:defRPr b="1"/>
          </a:pPr>
          <a:endParaRPr lang="en-US" sz="2400" b="0" dirty="0">
            <a:latin typeface="Arial" panose="020B0604020202020204" pitchFamily="34" charset="0"/>
            <a:cs typeface="Arial" panose="020B0604020202020204" pitchFamily="34" charset="0"/>
          </a:endParaRPr>
        </a:p>
        <a:p>
          <a:pPr>
            <a:defRPr b="1"/>
          </a:pPr>
          <a:r>
            <a:rPr lang="en-US" sz="2400" b="0" dirty="0">
              <a:latin typeface="Arial" panose="020B0604020202020204" pitchFamily="34" charset="0"/>
              <a:cs typeface="Arial" panose="020B0604020202020204" pitchFamily="34" charset="0"/>
            </a:rPr>
            <a:t>cost reduction, </a:t>
          </a:r>
        </a:p>
        <a:p>
          <a:pPr>
            <a:defRPr b="1"/>
          </a:pPr>
          <a:r>
            <a:rPr lang="en-US" sz="2400" b="0" dirty="0">
              <a:latin typeface="Arial" panose="020B0604020202020204" pitchFamily="34" charset="0"/>
              <a:cs typeface="Arial" panose="020B0604020202020204" pitchFamily="34" charset="0"/>
            </a:rPr>
            <a:t>increased revenue, </a:t>
          </a:r>
        </a:p>
        <a:p>
          <a:pPr>
            <a:defRPr b="1"/>
          </a:pPr>
          <a:r>
            <a:rPr lang="en-US" sz="2400" b="0" dirty="0">
              <a:latin typeface="Arial" panose="020B0604020202020204" pitchFamily="34" charset="0"/>
              <a:cs typeface="Arial" panose="020B0604020202020204" pitchFamily="34" charset="0"/>
            </a:rPr>
            <a:t>better customer retention</a:t>
          </a:r>
        </a:p>
      </dgm:t>
    </dgm:pt>
    <dgm:pt modelId="{46AF0B22-C27F-428C-80A9-245A1B56CA38}" type="parTrans" cxnId="{FA4A7CE2-C161-463D-96BC-49C837B677EA}">
      <dgm:prSet/>
      <dgm:spPr/>
      <dgm:t>
        <a:bodyPr/>
        <a:lstStyle/>
        <a:p>
          <a:endParaRPr lang="en-US" sz="2400">
            <a:latin typeface="Arial" panose="020B0604020202020204" pitchFamily="34" charset="0"/>
            <a:cs typeface="Arial" panose="020B0604020202020204" pitchFamily="34" charset="0"/>
          </a:endParaRPr>
        </a:p>
      </dgm:t>
    </dgm:pt>
    <dgm:pt modelId="{933D7123-9422-4550-AEA1-ABD9449CDCAC}" type="sibTrans" cxnId="{FA4A7CE2-C161-463D-96BC-49C837B677EA}">
      <dgm:prSet/>
      <dgm:spPr/>
      <dgm:t>
        <a:bodyPr/>
        <a:lstStyle/>
        <a:p>
          <a:endParaRPr lang="en-US" sz="2400">
            <a:latin typeface="Arial" panose="020B0604020202020204" pitchFamily="34" charset="0"/>
            <a:cs typeface="Arial" panose="020B0604020202020204" pitchFamily="34" charset="0"/>
          </a:endParaRPr>
        </a:p>
      </dgm:t>
    </dgm:pt>
    <dgm:pt modelId="{866005E8-D5FB-471E-99CC-484F4824CFA7}">
      <dgm:prSet custT="1"/>
      <dgm:spPr/>
      <dgm:t>
        <a:bodyPr/>
        <a:lstStyle/>
        <a:p>
          <a:pPr>
            <a:defRPr b="1"/>
          </a:pPr>
          <a:r>
            <a:rPr lang="en-US" sz="2400">
              <a:latin typeface="Arial" panose="020B0604020202020204" pitchFamily="34" charset="0"/>
              <a:cs typeface="Arial" panose="020B0604020202020204" pitchFamily="34" charset="0"/>
            </a:rPr>
            <a:t>As a result of:</a:t>
          </a:r>
        </a:p>
      </dgm:t>
    </dgm:pt>
    <dgm:pt modelId="{05F2C4B8-811D-44A2-996A-57D36FC9964F}" type="parTrans" cxnId="{C0630BF6-F02F-47FE-BD99-555918DF0A21}">
      <dgm:prSet/>
      <dgm:spPr/>
      <dgm:t>
        <a:bodyPr/>
        <a:lstStyle/>
        <a:p>
          <a:endParaRPr lang="en-US" sz="2400">
            <a:latin typeface="Arial" panose="020B0604020202020204" pitchFamily="34" charset="0"/>
            <a:cs typeface="Arial" panose="020B0604020202020204" pitchFamily="34" charset="0"/>
          </a:endParaRPr>
        </a:p>
      </dgm:t>
    </dgm:pt>
    <dgm:pt modelId="{C17A8B1B-C6DD-4171-9D51-486F46DE8E0E}" type="sibTrans" cxnId="{C0630BF6-F02F-47FE-BD99-555918DF0A21}">
      <dgm:prSet/>
      <dgm:spPr/>
      <dgm:t>
        <a:bodyPr/>
        <a:lstStyle/>
        <a:p>
          <a:endParaRPr lang="en-US" sz="2400">
            <a:latin typeface="Arial" panose="020B0604020202020204" pitchFamily="34" charset="0"/>
            <a:cs typeface="Arial" panose="020B0604020202020204" pitchFamily="34" charset="0"/>
          </a:endParaRPr>
        </a:p>
      </dgm:t>
    </dgm:pt>
    <dgm:pt modelId="{AD8F84A6-39B0-461B-918A-4CFACFED743B}">
      <dgm:prSet custT="1"/>
      <dgm:spPr/>
      <dgm:t>
        <a:bodyPr/>
        <a:lstStyle/>
        <a:p>
          <a:r>
            <a:rPr lang="en-US" sz="2400" dirty="0">
              <a:latin typeface="Arial" panose="020B0604020202020204" pitchFamily="34" charset="0"/>
              <a:cs typeface="Arial" panose="020B0604020202020204" pitchFamily="34" charset="0"/>
            </a:rPr>
            <a:t>fewer stock outs</a:t>
          </a:r>
        </a:p>
      </dgm:t>
    </dgm:pt>
    <dgm:pt modelId="{2A89BDA4-70CF-4FFE-834D-38E22D3A47F6}" type="parTrans" cxnId="{C033C3B9-F607-4230-856E-1A4F6EEB41B8}">
      <dgm:prSet/>
      <dgm:spPr/>
      <dgm:t>
        <a:bodyPr/>
        <a:lstStyle/>
        <a:p>
          <a:endParaRPr lang="en-US" sz="2400">
            <a:latin typeface="Arial" panose="020B0604020202020204" pitchFamily="34" charset="0"/>
            <a:cs typeface="Arial" panose="020B0604020202020204" pitchFamily="34" charset="0"/>
          </a:endParaRPr>
        </a:p>
      </dgm:t>
    </dgm:pt>
    <dgm:pt modelId="{31128DA8-6FF7-4F40-86C4-C3CB369549BC}" type="sibTrans" cxnId="{C033C3B9-F607-4230-856E-1A4F6EEB41B8}">
      <dgm:prSet/>
      <dgm:spPr/>
      <dgm:t>
        <a:bodyPr/>
        <a:lstStyle/>
        <a:p>
          <a:endParaRPr lang="en-US" sz="2400">
            <a:latin typeface="Arial" panose="020B0604020202020204" pitchFamily="34" charset="0"/>
            <a:cs typeface="Arial" panose="020B0604020202020204" pitchFamily="34" charset="0"/>
          </a:endParaRPr>
        </a:p>
      </dgm:t>
    </dgm:pt>
    <dgm:pt modelId="{B34DBCEC-9E7A-482B-9C17-7A3DDB47E9D0}">
      <dgm:prSet custT="1"/>
      <dgm:spPr/>
      <dgm:t>
        <a:bodyPr/>
        <a:lstStyle/>
        <a:p>
          <a:r>
            <a:rPr lang="en-US" sz="2400" dirty="0">
              <a:latin typeface="Arial" panose="020B0604020202020204" pitchFamily="34" charset="0"/>
              <a:cs typeface="Arial" panose="020B0604020202020204" pitchFamily="34" charset="0"/>
            </a:rPr>
            <a:t>less exception processing</a:t>
          </a:r>
        </a:p>
      </dgm:t>
    </dgm:pt>
    <dgm:pt modelId="{26730075-34C5-4C8B-814B-497652D13414}" type="parTrans" cxnId="{444BFD83-F9C8-4BC6-95A9-63730CEE8A82}">
      <dgm:prSet/>
      <dgm:spPr/>
      <dgm:t>
        <a:bodyPr/>
        <a:lstStyle/>
        <a:p>
          <a:endParaRPr lang="en-US" sz="2400">
            <a:latin typeface="Arial" panose="020B0604020202020204" pitchFamily="34" charset="0"/>
            <a:cs typeface="Arial" panose="020B0604020202020204" pitchFamily="34" charset="0"/>
          </a:endParaRPr>
        </a:p>
      </dgm:t>
    </dgm:pt>
    <dgm:pt modelId="{CC976159-5BFD-4679-A9C1-9CFD75B3D0FE}" type="sibTrans" cxnId="{444BFD83-F9C8-4BC6-95A9-63730CEE8A82}">
      <dgm:prSet/>
      <dgm:spPr/>
      <dgm:t>
        <a:bodyPr/>
        <a:lstStyle/>
        <a:p>
          <a:endParaRPr lang="en-US" sz="2400">
            <a:latin typeface="Arial" panose="020B0604020202020204" pitchFamily="34" charset="0"/>
            <a:cs typeface="Arial" panose="020B0604020202020204" pitchFamily="34" charset="0"/>
          </a:endParaRPr>
        </a:p>
      </dgm:t>
    </dgm:pt>
    <dgm:pt modelId="{D8956CD1-0D6C-43F9-BB05-5A4E88711DED}">
      <dgm:prSet custT="1"/>
      <dgm:spPr/>
      <dgm:t>
        <a:bodyPr/>
        <a:lstStyle/>
        <a:p>
          <a:r>
            <a:rPr lang="en-US" sz="2400" dirty="0">
              <a:latin typeface="Arial" panose="020B0604020202020204" pitchFamily="34" charset="0"/>
              <a:cs typeface="Arial" panose="020B0604020202020204" pitchFamily="34" charset="0"/>
            </a:rPr>
            <a:t>reduced inventory throughout the supply chain</a:t>
          </a:r>
        </a:p>
      </dgm:t>
    </dgm:pt>
    <dgm:pt modelId="{6D009DEF-65F8-4C89-B6D1-C6EB2F764D29}" type="parTrans" cxnId="{8DF1CC5E-656C-4674-AA4B-28EEB569E3E6}">
      <dgm:prSet/>
      <dgm:spPr/>
      <dgm:t>
        <a:bodyPr/>
        <a:lstStyle/>
        <a:p>
          <a:endParaRPr lang="en-US" sz="2400">
            <a:latin typeface="Arial" panose="020B0604020202020204" pitchFamily="34" charset="0"/>
            <a:cs typeface="Arial" panose="020B0604020202020204" pitchFamily="34" charset="0"/>
          </a:endParaRPr>
        </a:p>
      </dgm:t>
    </dgm:pt>
    <dgm:pt modelId="{4C993A5C-EBB7-4D1A-8A8C-A8E2E19A33A9}" type="sibTrans" cxnId="{8DF1CC5E-656C-4674-AA4B-28EEB569E3E6}">
      <dgm:prSet/>
      <dgm:spPr/>
      <dgm:t>
        <a:bodyPr/>
        <a:lstStyle/>
        <a:p>
          <a:endParaRPr lang="en-US" sz="2400">
            <a:latin typeface="Arial" panose="020B0604020202020204" pitchFamily="34" charset="0"/>
            <a:cs typeface="Arial" panose="020B0604020202020204" pitchFamily="34" charset="0"/>
          </a:endParaRPr>
        </a:p>
      </dgm:t>
    </dgm:pt>
    <dgm:pt modelId="{FADF8373-8DEF-49D1-A85F-0DFD73539309}">
      <dgm:prSet custT="1"/>
      <dgm:spPr/>
      <dgm:t>
        <a:bodyPr/>
        <a:lstStyle/>
        <a:p>
          <a:r>
            <a:rPr lang="en-US" sz="2400">
              <a:latin typeface="Arial" panose="020B0604020202020204" pitchFamily="34" charset="0"/>
              <a:cs typeface="Arial" panose="020B0604020202020204" pitchFamily="34" charset="0"/>
            </a:rPr>
            <a:t>lower materials costs</a:t>
          </a:r>
        </a:p>
      </dgm:t>
    </dgm:pt>
    <dgm:pt modelId="{69D3CF9A-5B85-40E9-BC98-326224AEE20C}" type="parTrans" cxnId="{D60F3F39-0F95-4F2A-B3A9-4019DA171440}">
      <dgm:prSet/>
      <dgm:spPr/>
      <dgm:t>
        <a:bodyPr/>
        <a:lstStyle/>
        <a:p>
          <a:endParaRPr lang="en-US" sz="2400">
            <a:latin typeface="Arial" panose="020B0604020202020204" pitchFamily="34" charset="0"/>
            <a:cs typeface="Arial" panose="020B0604020202020204" pitchFamily="34" charset="0"/>
          </a:endParaRPr>
        </a:p>
      </dgm:t>
    </dgm:pt>
    <dgm:pt modelId="{C9724C74-38C5-4A7E-B2E2-011938C11F7D}" type="sibTrans" cxnId="{D60F3F39-0F95-4F2A-B3A9-4019DA171440}">
      <dgm:prSet/>
      <dgm:spPr/>
      <dgm:t>
        <a:bodyPr/>
        <a:lstStyle/>
        <a:p>
          <a:endParaRPr lang="en-US" sz="2400">
            <a:latin typeface="Arial" panose="020B0604020202020204" pitchFamily="34" charset="0"/>
            <a:cs typeface="Arial" panose="020B0604020202020204" pitchFamily="34" charset="0"/>
          </a:endParaRPr>
        </a:p>
      </dgm:t>
    </dgm:pt>
    <dgm:pt modelId="{308DA9DB-6831-41D4-AB0C-AA84328ECE63}">
      <dgm:prSet custT="1"/>
      <dgm:spPr/>
      <dgm:t>
        <a:bodyPr/>
        <a:lstStyle/>
        <a:p>
          <a:r>
            <a:rPr lang="en-US" sz="2400">
              <a:latin typeface="Arial" panose="020B0604020202020204" pitchFamily="34" charset="0"/>
              <a:cs typeface="Arial" panose="020B0604020202020204" pitchFamily="34" charset="0"/>
            </a:rPr>
            <a:t>increased sales volume</a:t>
          </a:r>
        </a:p>
      </dgm:t>
    </dgm:pt>
    <dgm:pt modelId="{4988434A-5ADB-49C4-B00D-7F948640B579}" type="parTrans" cxnId="{0AF612BF-28A4-4571-8F9B-94D48D9C618B}">
      <dgm:prSet/>
      <dgm:spPr/>
      <dgm:t>
        <a:bodyPr/>
        <a:lstStyle/>
        <a:p>
          <a:endParaRPr lang="en-US" sz="2400">
            <a:latin typeface="Arial" panose="020B0604020202020204" pitchFamily="34" charset="0"/>
            <a:cs typeface="Arial" panose="020B0604020202020204" pitchFamily="34" charset="0"/>
          </a:endParaRPr>
        </a:p>
      </dgm:t>
    </dgm:pt>
    <dgm:pt modelId="{3EBDD22E-3BBD-4621-97BA-0BB20ED28655}" type="sibTrans" cxnId="{0AF612BF-28A4-4571-8F9B-94D48D9C618B}">
      <dgm:prSet/>
      <dgm:spPr/>
      <dgm:t>
        <a:bodyPr/>
        <a:lstStyle/>
        <a:p>
          <a:endParaRPr lang="en-US" sz="2400">
            <a:latin typeface="Arial" panose="020B0604020202020204" pitchFamily="34" charset="0"/>
            <a:cs typeface="Arial" panose="020B0604020202020204" pitchFamily="34" charset="0"/>
          </a:endParaRPr>
        </a:p>
      </dgm:t>
    </dgm:pt>
    <dgm:pt modelId="{B0D3BD55-C302-4F61-AB8D-52900B4C66B4}">
      <dgm:prSet custT="1"/>
      <dgm:spPr/>
      <dgm:t>
        <a:bodyPr/>
        <a:lstStyle/>
        <a:p>
          <a:r>
            <a:rPr lang="en-US" sz="2400">
              <a:latin typeface="Arial" panose="020B0604020202020204" pitchFamily="34" charset="0"/>
              <a:cs typeface="Arial" panose="020B0604020202020204" pitchFamily="34" charset="0"/>
            </a:rPr>
            <a:t>increased competitive advantage</a:t>
          </a:r>
        </a:p>
      </dgm:t>
    </dgm:pt>
    <dgm:pt modelId="{0564EFA3-7F22-4A76-987E-20A5878E0E78}" type="parTrans" cxnId="{1E552221-A8F7-46A8-9858-7FCA05939DDC}">
      <dgm:prSet/>
      <dgm:spPr/>
      <dgm:t>
        <a:bodyPr/>
        <a:lstStyle/>
        <a:p>
          <a:endParaRPr lang="en-US" sz="2400">
            <a:latin typeface="Arial" panose="020B0604020202020204" pitchFamily="34" charset="0"/>
            <a:cs typeface="Arial" panose="020B0604020202020204" pitchFamily="34" charset="0"/>
          </a:endParaRPr>
        </a:p>
      </dgm:t>
    </dgm:pt>
    <dgm:pt modelId="{18F68B00-17F5-4990-A8C3-D810C46B7E5D}" type="sibTrans" cxnId="{1E552221-A8F7-46A8-9858-7FCA05939DDC}">
      <dgm:prSet/>
      <dgm:spPr/>
      <dgm:t>
        <a:bodyPr/>
        <a:lstStyle/>
        <a:p>
          <a:endParaRPr lang="en-US" sz="2400">
            <a:latin typeface="Arial" panose="020B0604020202020204" pitchFamily="34" charset="0"/>
            <a:cs typeface="Arial" panose="020B0604020202020204" pitchFamily="34" charset="0"/>
          </a:endParaRPr>
        </a:p>
      </dgm:t>
    </dgm:pt>
    <dgm:pt modelId="{2E041DE8-5D57-4CA2-A35F-58F820CB8EBF}" type="pres">
      <dgm:prSet presAssocID="{AD333E0B-FECD-4D81-8E1F-7814F2958CA9}" presName="root" presStyleCnt="0">
        <dgm:presLayoutVars>
          <dgm:dir/>
          <dgm:resizeHandles val="exact"/>
        </dgm:presLayoutVars>
      </dgm:prSet>
      <dgm:spPr/>
    </dgm:pt>
    <dgm:pt modelId="{996E0E1F-1A5B-4C4F-9F3E-F1D9183157A5}" type="pres">
      <dgm:prSet presAssocID="{5D268772-F8AB-44BD-A368-C87610BBB966}" presName="compNode" presStyleCnt="0"/>
      <dgm:spPr/>
    </dgm:pt>
    <dgm:pt modelId="{6175376E-6323-4CDB-8F25-EF2CB07B119A}" type="pres">
      <dgm:prSet presAssocID="{5D268772-F8AB-44BD-A368-C87610BBB9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Upward Trend"/>
        </a:ext>
      </dgm:extLst>
    </dgm:pt>
    <dgm:pt modelId="{D58C3725-7449-4BF0-87CD-2176B1D21489}" type="pres">
      <dgm:prSet presAssocID="{5D268772-F8AB-44BD-A368-C87610BBB966}" presName="iconSpace" presStyleCnt="0"/>
      <dgm:spPr/>
    </dgm:pt>
    <dgm:pt modelId="{9AFFE8B0-97FC-49A9-BB18-3C96DC86E184}" type="pres">
      <dgm:prSet presAssocID="{5D268772-F8AB-44BD-A368-C87610BBB966}" presName="parTx" presStyleLbl="revTx" presStyleIdx="0" presStyleCnt="4">
        <dgm:presLayoutVars>
          <dgm:chMax val="0"/>
          <dgm:chPref val="0"/>
        </dgm:presLayoutVars>
      </dgm:prSet>
      <dgm:spPr/>
    </dgm:pt>
    <dgm:pt modelId="{747C135D-E40A-4600-9958-76D048554C53}" type="pres">
      <dgm:prSet presAssocID="{5D268772-F8AB-44BD-A368-C87610BBB966}" presName="txSpace" presStyleCnt="0"/>
      <dgm:spPr/>
    </dgm:pt>
    <dgm:pt modelId="{0660EFD9-FF1D-4B25-8FAD-1FF7BAA12782}" type="pres">
      <dgm:prSet presAssocID="{5D268772-F8AB-44BD-A368-C87610BBB966}" presName="desTx" presStyleLbl="revTx" presStyleIdx="1" presStyleCnt="4">
        <dgm:presLayoutVars/>
      </dgm:prSet>
      <dgm:spPr/>
    </dgm:pt>
    <dgm:pt modelId="{8AD665AC-BD67-4F7E-9071-0A3A1463472B}" type="pres">
      <dgm:prSet presAssocID="{933D7123-9422-4550-AEA1-ABD9449CDCAC}" presName="sibTrans" presStyleCnt="0"/>
      <dgm:spPr/>
    </dgm:pt>
    <dgm:pt modelId="{F4E21DDC-B0D4-4D3B-BBA4-FCEAD004C82A}" type="pres">
      <dgm:prSet presAssocID="{866005E8-D5FB-471E-99CC-484F4824CFA7}" presName="compNode" presStyleCnt="0"/>
      <dgm:spPr/>
    </dgm:pt>
    <dgm:pt modelId="{529A5554-C1AA-4E96-8EFF-5FFFAADE4D2C}" type="pres">
      <dgm:prSet presAssocID="{866005E8-D5FB-471E-99CC-484F4824CF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6184497D-1E67-4732-9986-BD2D00C9328E}" type="pres">
      <dgm:prSet presAssocID="{866005E8-D5FB-471E-99CC-484F4824CFA7}" presName="iconSpace" presStyleCnt="0"/>
      <dgm:spPr/>
    </dgm:pt>
    <dgm:pt modelId="{14A67EF6-AFFE-43DF-A530-541A00460A61}" type="pres">
      <dgm:prSet presAssocID="{866005E8-D5FB-471E-99CC-484F4824CFA7}" presName="parTx" presStyleLbl="revTx" presStyleIdx="2" presStyleCnt="4">
        <dgm:presLayoutVars>
          <dgm:chMax val="0"/>
          <dgm:chPref val="0"/>
        </dgm:presLayoutVars>
      </dgm:prSet>
      <dgm:spPr/>
    </dgm:pt>
    <dgm:pt modelId="{BD638079-9425-4AF3-8470-DEC46D6EF507}" type="pres">
      <dgm:prSet presAssocID="{866005E8-D5FB-471E-99CC-484F4824CFA7}" presName="txSpace" presStyleCnt="0"/>
      <dgm:spPr/>
    </dgm:pt>
    <dgm:pt modelId="{0E48ABD0-A7CC-464E-9AC8-CC97406B925B}" type="pres">
      <dgm:prSet presAssocID="{866005E8-D5FB-471E-99CC-484F4824CFA7}" presName="desTx" presStyleLbl="revTx" presStyleIdx="3" presStyleCnt="4" custLinFactY="-55789" custLinFactNeighborX="-1017" custLinFactNeighborY="-100000">
        <dgm:presLayoutVars/>
      </dgm:prSet>
      <dgm:spPr/>
    </dgm:pt>
  </dgm:ptLst>
  <dgm:cxnLst>
    <dgm:cxn modelId="{1E552221-A8F7-46A8-9858-7FCA05939DDC}" srcId="{866005E8-D5FB-471E-99CC-484F4824CFA7}" destId="{B0D3BD55-C302-4F61-AB8D-52900B4C66B4}" srcOrd="5" destOrd="0" parTransId="{0564EFA3-7F22-4A76-987E-20A5878E0E78}" sibTransId="{18F68B00-17F5-4990-A8C3-D810C46B7E5D}"/>
    <dgm:cxn modelId="{E2704F26-46D4-49C9-BC66-BCED4C6C375C}" type="presOf" srcId="{D8956CD1-0D6C-43F9-BB05-5A4E88711DED}" destId="{0E48ABD0-A7CC-464E-9AC8-CC97406B925B}" srcOrd="0" destOrd="2" presId="urn:microsoft.com/office/officeart/2018/2/layout/IconLabelDescriptionList"/>
    <dgm:cxn modelId="{D60F3F39-0F95-4F2A-B3A9-4019DA171440}" srcId="{866005E8-D5FB-471E-99CC-484F4824CFA7}" destId="{FADF8373-8DEF-49D1-A85F-0DFD73539309}" srcOrd="3" destOrd="0" parTransId="{69D3CF9A-5B85-40E9-BC98-326224AEE20C}" sibTransId="{C9724C74-38C5-4A7E-B2E2-011938C11F7D}"/>
    <dgm:cxn modelId="{525D8C3B-1FBC-4096-A92F-F341D66EC5B7}" type="presOf" srcId="{5D268772-F8AB-44BD-A368-C87610BBB966}" destId="{9AFFE8B0-97FC-49A9-BB18-3C96DC86E184}" srcOrd="0" destOrd="0" presId="urn:microsoft.com/office/officeart/2018/2/layout/IconLabelDescriptionList"/>
    <dgm:cxn modelId="{63FFD65B-F846-4865-BACC-E1860F7D97AF}" type="presOf" srcId="{AD8F84A6-39B0-461B-918A-4CFACFED743B}" destId="{0E48ABD0-A7CC-464E-9AC8-CC97406B925B}" srcOrd="0" destOrd="0" presId="urn:microsoft.com/office/officeart/2018/2/layout/IconLabelDescriptionList"/>
    <dgm:cxn modelId="{8DF1CC5E-656C-4674-AA4B-28EEB569E3E6}" srcId="{866005E8-D5FB-471E-99CC-484F4824CFA7}" destId="{D8956CD1-0D6C-43F9-BB05-5A4E88711DED}" srcOrd="2" destOrd="0" parTransId="{6D009DEF-65F8-4C89-B6D1-C6EB2F764D29}" sibTransId="{4C993A5C-EBB7-4D1A-8A8C-A8E2E19A33A9}"/>
    <dgm:cxn modelId="{E70EC17C-CB9B-4958-A8D1-8CE442629765}" type="presOf" srcId="{FADF8373-8DEF-49D1-A85F-0DFD73539309}" destId="{0E48ABD0-A7CC-464E-9AC8-CC97406B925B}" srcOrd="0" destOrd="3" presId="urn:microsoft.com/office/officeart/2018/2/layout/IconLabelDescriptionList"/>
    <dgm:cxn modelId="{444BFD83-F9C8-4BC6-95A9-63730CEE8A82}" srcId="{866005E8-D5FB-471E-99CC-484F4824CFA7}" destId="{B34DBCEC-9E7A-482B-9C17-7A3DDB47E9D0}" srcOrd="1" destOrd="0" parTransId="{26730075-34C5-4C8B-814B-497652D13414}" sibTransId="{CC976159-5BFD-4679-A9C1-9CFD75B3D0FE}"/>
    <dgm:cxn modelId="{1B700884-DA3E-4C80-8B7B-002BF70A5DC3}" type="presOf" srcId="{308DA9DB-6831-41D4-AB0C-AA84328ECE63}" destId="{0E48ABD0-A7CC-464E-9AC8-CC97406B925B}" srcOrd="0" destOrd="4" presId="urn:microsoft.com/office/officeart/2018/2/layout/IconLabelDescriptionList"/>
    <dgm:cxn modelId="{874C6B87-EDC9-4DA3-9454-215C3B785743}" type="presOf" srcId="{AD333E0B-FECD-4D81-8E1F-7814F2958CA9}" destId="{2E041DE8-5D57-4CA2-A35F-58F820CB8EBF}" srcOrd="0" destOrd="0" presId="urn:microsoft.com/office/officeart/2018/2/layout/IconLabelDescriptionList"/>
    <dgm:cxn modelId="{2416E8A3-C415-4781-B00E-DF4AA824785E}" type="presOf" srcId="{B0D3BD55-C302-4F61-AB8D-52900B4C66B4}" destId="{0E48ABD0-A7CC-464E-9AC8-CC97406B925B}" srcOrd="0" destOrd="5" presId="urn:microsoft.com/office/officeart/2018/2/layout/IconLabelDescriptionList"/>
    <dgm:cxn modelId="{1A656CAD-A92E-4CAB-9942-705D1C92CDCB}" type="presOf" srcId="{B34DBCEC-9E7A-482B-9C17-7A3DDB47E9D0}" destId="{0E48ABD0-A7CC-464E-9AC8-CC97406B925B}" srcOrd="0" destOrd="1" presId="urn:microsoft.com/office/officeart/2018/2/layout/IconLabelDescriptionList"/>
    <dgm:cxn modelId="{C033C3B9-F607-4230-856E-1A4F6EEB41B8}" srcId="{866005E8-D5FB-471E-99CC-484F4824CFA7}" destId="{AD8F84A6-39B0-461B-918A-4CFACFED743B}" srcOrd="0" destOrd="0" parTransId="{2A89BDA4-70CF-4FFE-834D-38E22D3A47F6}" sibTransId="{31128DA8-6FF7-4F40-86C4-C3CB369549BC}"/>
    <dgm:cxn modelId="{0AF612BF-28A4-4571-8F9B-94D48D9C618B}" srcId="{866005E8-D5FB-471E-99CC-484F4824CFA7}" destId="{308DA9DB-6831-41D4-AB0C-AA84328ECE63}" srcOrd="4" destOrd="0" parTransId="{4988434A-5ADB-49C4-B00D-7F948640B579}" sibTransId="{3EBDD22E-3BBD-4621-97BA-0BB20ED28655}"/>
    <dgm:cxn modelId="{FA4A7CE2-C161-463D-96BC-49C837B677EA}" srcId="{AD333E0B-FECD-4D81-8E1F-7814F2958CA9}" destId="{5D268772-F8AB-44BD-A368-C87610BBB966}" srcOrd="0" destOrd="0" parTransId="{46AF0B22-C27F-428C-80A9-245A1B56CA38}" sibTransId="{933D7123-9422-4550-AEA1-ABD9449CDCAC}"/>
    <dgm:cxn modelId="{C0630BF6-F02F-47FE-BD99-555918DF0A21}" srcId="{AD333E0B-FECD-4D81-8E1F-7814F2958CA9}" destId="{866005E8-D5FB-471E-99CC-484F4824CFA7}" srcOrd="1" destOrd="0" parTransId="{05F2C4B8-811D-44A2-996A-57D36FC9964F}" sibTransId="{C17A8B1B-C6DD-4171-9D51-486F46DE8E0E}"/>
    <dgm:cxn modelId="{020DBEF6-31E8-42C4-A864-D3D99C7CCC8C}" type="presOf" srcId="{866005E8-D5FB-471E-99CC-484F4824CFA7}" destId="{14A67EF6-AFFE-43DF-A530-541A00460A61}" srcOrd="0" destOrd="0" presId="urn:microsoft.com/office/officeart/2018/2/layout/IconLabelDescriptionList"/>
    <dgm:cxn modelId="{C57C5278-B728-4222-AE9C-67FD82D9997E}" type="presParOf" srcId="{2E041DE8-5D57-4CA2-A35F-58F820CB8EBF}" destId="{996E0E1F-1A5B-4C4F-9F3E-F1D9183157A5}" srcOrd="0" destOrd="0" presId="urn:microsoft.com/office/officeart/2018/2/layout/IconLabelDescriptionList"/>
    <dgm:cxn modelId="{6EFEDD6F-3DD2-4551-8FEA-E276FE33866F}" type="presParOf" srcId="{996E0E1F-1A5B-4C4F-9F3E-F1D9183157A5}" destId="{6175376E-6323-4CDB-8F25-EF2CB07B119A}" srcOrd="0" destOrd="0" presId="urn:microsoft.com/office/officeart/2018/2/layout/IconLabelDescriptionList"/>
    <dgm:cxn modelId="{6AAA61FB-76FC-450F-9524-1A67144079E5}" type="presParOf" srcId="{996E0E1F-1A5B-4C4F-9F3E-F1D9183157A5}" destId="{D58C3725-7449-4BF0-87CD-2176B1D21489}" srcOrd="1" destOrd="0" presId="urn:microsoft.com/office/officeart/2018/2/layout/IconLabelDescriptionList"/>
    <dgm:cxn modelId="{EAB9D3F8-3BC9-4A16-BF60-8DF90FE8E12D}" type="presParOf" srcId="{996E0E1F-1A5B-4C4F-9F3E-F1D9183157A5}" destId="{9AFFE8B0-97FC-49A9-BB18-3C96DC86E184}" srcOrd="2" destOrd="0" presId="urn:microsoft.com/office/officeart/2018/2/layout/IconLabelDescriptionList"/>
    <dgm:cxn modelId="{A016F919-76BB-4ECF-BD93-D0E363569FAF}" type="presParOf" srcId="{996E0E1F-1A5B-4C4F-9F3E-F1D9183157A5}" destId="{747C135D-E40A-4600-9958-76D048554C53}" srcOrd="3" destOrd="0" presId="urn:microsoft.com/office/officeart/2018/2/layout/IconLabelDescriptionList"/>
    <dgm:cxn modelId="{DC2F8004-620B-44EF-B883-A502A55C3691}" type="presParOf" srcId="{996E0E1F-1A5B-4C4F-9F3E-F1D9183157A5}" destId="{0660EFD9-FF1D-4B25-8FAD-1FF7BAA12782}" srcOrd="4" destOrd="0" presId="urn:microsoft.com/office/officeart/2018/2/layout/IconLabelDescriptionList"/>
    <dgm:cxn modelId="{07128323-F8C5-480B-8E9F-79D6F1AC7C76}" type="presParOf" srcId="{2E041DE8-5D57-4CA2-A35F-58F820CB8EBF}" destId="{8AD665AC-BD67-4F7E-9071-0A3A1463472B}" srcOrd="1" destOrd="0" presId="urn:microsoft.com/office/officeart/2018/2/layout/IconLabelDescriptionList"/>
    <dgm:cxn modelId="{24458C8B-BFDB-46CB-8296-F019D36ECEF9}" type="presParOf" srcId="{2E041DE8-5D57-4CA2-A35F-58F820CB8EBF}" destId="{F4E21DDC-B0D4-4D3B-BBA4-FCEAD004C82A}" srcOrd="2" destOrd="0" presId="urn:microsoft.com/office/officeart/2018/2/layout/IconLabelDescriptionList"/>
    <dgm:cxn modelId="{F18205BF-C711-475A-BFAA-8C169AF02166}" type="presParOf" srcId="{F4E21DDC-B0D4-4D3B-BBA4-FCEAD004C82A}" destId="{529A5554-C1AA-4E96-8EFF-5FFFAADE4D2C}" srcOrd="0" destOrd="0" presId="urn:microsoft.com/office/officeart/2018/2/layout/IconLabelDescriptionList"/>
    <dgm:cxn modelId="{99488E21-187F-4905-9420-0AE59AA4DF3C}" type="presParOf" srcId="{F4E21DDC-B0D4-4D3B-BBA4-FCEAD004C82A}" destId="{6184497D-1E67-4732-9986-BD2D00C9328E}" srcOrd="1" destOrd="0" presId="urn:microsoft.com/office/officeart/2018/2/layout/IconLabelDescriptionList"/>
    <dgm:cxn modelId="{7FFD8888-C845-4AE3-B115-CB596F86DD92}" type="presParOf" srcId="{F4E21DDC-B0D4-4D3B-BBA4-FCEAD004C82A}" destId="{14A67EF6-AFFE-43DF-A530-541A00460A61}" srcOrd="2" destOrd="0" presId="urn:microsoft.com/office/officeart/2018/2/layout/IconLabelDescriptionList"/>
    <dgm:cxn modelId="{5BF21702-39E8-4580-B074-23C7FA26538A}" type="presParOf" srcId="{F4E21DDC-B0D4-4D3B-BBA4-FCEAD004C82A}" destId="{BD638079-9425-4AF3-8470-DEC46D6EF507}" srcOrd="3" destOrd="0" presId="urn:microsoft.com/office/officeart/2018/2/layout/IconLabelDescriptionList"/>
    <dgm:cxn modelId="{EA196B38-8918-4255-A8DB-A692217FEDBE}" type="presParOf" srcId="{F4E21DDC-B0D4-4D3B-BBA4-FCEAD004C82A}" destId="{0E48ABD0-A7CC-464E-9AC8-CC97406B925B}"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604497C-4A75-4931-8C16-C1BC30BA2E0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7DD3792-0D3B-405E-BA02-405F1676DD49}">
      <dgm:prSet/>
      <dgm:spPr/>
      <dgm:t>
        <a:bodyPr/>
        <a:lstStyle/>
        <a:p>
          <a:r>
            <a:rPr lang="en-US"/>
            <a:t>Corporate (enterprise) portal:</a:t>
          </a:r>
          <a:r>
            <a:rPr lang="en-US" b="1"/>
            <a:t> </a:t>
          </a:r>
          <a:r>
            <a:rPr lang="en-US"/>
            <a:t>A gateway for entering a corporate Web site, enabling communication, collaboration, and access to company information</a:t>
          </a:r>
        </a:p>
      </dgm:t>
    </dgm:pt>
    <dgm:pt modelId="{7FAA3483-FEE9-45D3-8418-57EBDDC99BBF}" type="parTrans" cxnId="{F99DBC18-B020-4F08-A5C2-79431F34B356}">
      <dgm:prSet/>
      <dgm:spPr/>
      <dgm:t>
        <a:bodyPr/>
        <a:lstStyle/>
        <a:p>
          <a:endParaRPr lang="en-US"/>
        </a:p>
      </dgm:t>
    </dgm:pt>
    <dgm:pt modelId="{19F8B42C-0E77-4F9E-91E6-7C1699865D81}" type="sibTrans" cxnId="{F99DBC18-B020-4F08-A5C2-79431F34B356}">
      <dgm:prSet/>
      <dgm:spPr/>
      <dgm:t>
        <a:bodyPr/>
        <a:lstStyle/>
        <a:p>
          <a:endParaRPr lang="en-US"/>
        </a:p>
      </dgm:t>
    </dgm:pt>
    <dgm:pt modelId="{FCA7F57B-F509-40FB-AB78-2A3353C760DD}">
      <dgm:prSet/>
      <dgm:spPr/>
      <dgm:t>
        <a:bodyPr/>
        <a:lstStyle/>
        <a:p>
          <a:r>
            <a:rPr lang="en-US"/>
            <a:t>Corporate portals offer employees, business partners, and customers an organized focal point for their interactions with the firm</a:t>
          </a:r>
        </a:p>
      </dgm:t>
    </dgm:pt>
    <dgm:pt modelId="{09203640-D572-411C-BFB7-8314DCB01D60}" type="parTrans" cxnId="{3FBCE2D6-985F-4C9F-B6E1-660A5AC7E1D0}">
      <dgm:prSet/>
      <dgm:spPr/>
      <dgm:t>
        <a:bodyPr/>
        <a:lstStyle/>
        <a:p>
          <a:endParaRPr lang="en-US"/>
        </a:p>
      </dgm:t>
    </dgm:pt>
    <dgm:pt modelId="{0784E1F3-F40C-481A-86EB-24E95500872E}" type="sibTrans" cxnId="{3FBCE2D6-985F-4C9F-B6E1-660A5AC7E1D0}">
      <dgm:prSet/>
      <dgm:spPr/>
      <dgm:t>
        <a:bodyPr/>
        <a:lstStyle/>
        <a:p>
          <a:endParaRPr lang="en-US"/>
        </a:p>
      </dgm:t>
    </dgm:pt>
    <dgm:pt modelId="{423A1AC5-B402-4A09-860C-29DC7A398C84}" type="pres">
      <dgm:prSet presAssocID="{2604497C-4A75-4931-8C16-C1BC30BA2E07}" presName="linear" presStyleCnt="0">
        <dgm:presLayoutVars>
          <dgm:animLvl val="lvl"/>
          <dgm:resizeHandles val="exact"/>
        </dgm:presLayoutVars>
      </dgm:prSet>
      <dgm:spPr/>
    </dgm:pt>
    <dgm:pt modelId="{E038FDF3-F8CD-44BC-ABD2-18BAB71B1141}" type="pres">
      <dgm:prSet presAssocID="{E7DD3792-0D3B-405E-BA02-405F1676DD49}" presName="parentText" presStyleLbl="node1" presStyleIdx="0" presStyleCnt="2">
        <dgm:presLayoutVars>
          <dgm:chMax val="0"/>
          <dgm:bulletEnabled val="1"/>
        </dgm:presLayoutVars>
      </dgm:prSet>
      <dgm:spPr/>
    </dgm:pt>
    <dgm:pt modelId="{C084C27D-6219-482A-A2A2-400E3BA1822C}" type="pres">
      <dgm:prSet presAssocID="{19F8B42C-0E77-4F9E-91E6-7C1699865D81}" presName="spacer" presStyleCnt="0"/>
      <dgm:spPr/>
    </dgm:pt>
    <dgm:pt modelId="{052E416D-E3AB-4A1F-A826-4257E038112F}" type="pres">
      <dgm:prSet presAssocID="{FCA7F57B-F509-40FB-AB78-2A3353C760DD}" presName="parentText" presStyleLbl="node1" presStyleIdx="1" presStyleCnt="2">
        <dgm:presLayoutVars>
          <dgm:chMax val="0"/>
          <dgm:bulletEnabled val="1"/>
        </dgm:presLayoutVars>
      </dgm:prSet>
      <dgm:spPr/>
    </dgm:pt>
  </dgm:ptLst>
  <dgm:cxnLst>
    <dgm:cxn modelId="{F99DBC18-B020-4F08-A5C2-79431F34B356}" srcId="{2604497C-4A75-4931-8C16-C1BC30BA2E07}" destId="{E7DD3792-0D3B-405E-BA02-405F1676DD49}" srcOrd="0" destOrd="0" parTransId="{7FAA3483-FEE9-45D3-8418-57EBDDC99BBF}" sibTransId="{19F8B42C-0E77-4F9E-91E6-7C1699865D81}"/>
    <dgm:cxn modelId="{4DF6446B-18D5-463E-81E9-323652F2CB49}" type="presOf" srcId="{E7DD3792-0D3B-405E-BA02-405F1676DD49}" destId="{E038FDF3-F8CD-44BC-ABD2-18BAB71B1141}" srcOrd="0" destOrd="0" presId="urn:microsoft.com/office/officeart/2005/8/layout/vList2"/>
    <dgm:cxn modelId="{C16E5E56-C023-4C79-81FD-84A49A6E1120}" type="presOf" srcId="{2604497C-4A75-4931-8C16-C1BC30BA2E07}" destId="{423A1AC5-B402-4A09-860C-29DC7A398C84}" srcOrd="0" destOrd="0" presId="urn:microsoft.com/office/officeart/2005/8/layout/vList2"/>
    <dgm:cxn modelId="{870440C6-361D-4F2F-BF71-FE1D1AAAD520}" type="presOf" srcId="{FCA7F57B-F509-40FB-AB78-2A3353C760DD}" destId="{052E416D-E3AB-4A1F-A826-4257E038112F}" srcOrd="0" destOrd="0" presId="urn:microsoft.com/office/officeart/2005/8/layout/vList2"/>
    <dgm:cxn modelId="{3FBCE2D6-985F-4C9F-B6E1-660A5AC7E1D0}" srcId="{2604497C-4A75-4931-8C16-C1BC30BA2E07}" destId="{FCA7F57B-F509-40FB-AB78-2A3353C760DD}" srcOrd="1" destOrd="0" parTransId="{09203640-D572-411C-BFB7-8314DCB01D60}" sibTransId="{0784E1F3-F40C-481A-86EB-24E95500872E}"/>
    <dgm:cxn modelId="{405A7ADE-2381-46B5-9D85-A3A584CC7721}" type="presParOf" srcId="{423A1AC5-B402-4A09-860C-29DC7A398C84}" destId="{E038FDF3-F8CD-44BC-ABD2-18BAB71B1141}" srcOrd="0" destOrd="0" presId="urn:microsoft.com/office/officeart/2005/8/layout/vList2"/>
    <dgm:cxn modelId="{F8694F1E-5D0E-4672-80B2-2EEE15D94E84}" type="presParOf" srcId="{423A1AC5-B402-4A09-860C-29DC7A398C84}" destId="{C084C27D-6219-482A-A2A2-400E3BA1822C}" srcOrd="1" destOrd="0" presId="urn:microsoft.com/office/officeart/2005/8/layout/vList2"/>
    <dgm:cxn modelId="{3A107E2D-E783-48F0-A945-580103889E36}" type="presParOf" srcId="{423A1AC5-B402-4A09-860C-29DC7A398C84}" destId="{052E416D-E3AB-4A1F-A826-4257E038112F}"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92CFA2-EFA2-485B-8BA1-1B42D9CCEAA3}">
      <dsp:nvSpPr>
        <dsp:cNvPr id="0" name=""/>
        <dsp:cNvSpPr/>
      </dsp:nvSpPr>
      <dsp:spPr>
        <a:xfrm>
          <a:off x="0" y="3748394"/>
          <a:ext cx="4971603" cy="1230306"/>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Reducing operational costs, transferring the saved cost to add value to customers, increasing profitability. </a:t>
          </a:r>
          <a:endParaRPr lang="en-US" sz="2000" kern="1200"/>
        </a:p>
      </dsp:txBody>
      <dsp:txXfrm>
        <a:off x="0" y="3748394"/>
        <a:ext cx="4971603" cy="1230306"/>
      </dsp:txXfrm>
    </dsp:sp>
    <dsp:sp modelId="{E54E8ECF-C210-4EEB-804F-9A80F8599DCE}">
      <dsp:nvSpPr>
        <dsp:cNvPr id="0" name=""/>
        <dsp:cNvSpPr/>
      </dsp:nvSpPr>
      <dsp:spPr>
        <a:xfrm rot="10800000">
          <a:off x="0" y="1874637"/>
          <a:ext cx="4971603" cy="1892211"/>
        </a:xfrm>
        <a:prstGeom prst="upArrowCallou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Maximise value &amp; lower waste</a:t>
          </a:r>
        </a:p>
      </dsp:txBody>
      <dsp:txXfrm rot="10800000">
        <a:off x="0" y="1874637"/>
        <a:ext cx="4971603" cy="1229502"/>
      </dsp:txXfrm>
    </dsp:sp>
    <dsp:sp modelId="{C86931E3-07DB-4064-B59F-9FA1A2A1A855}">
      <dsp:nvSpPr>
        <dsp:cNvPr id="0" name=""/>
        <dsp:cNvSpPr/>
      </dsp:nvSpPr>
      <dsp:spPr>
        <a:xfrm rot="10800000">
          <a:off x="0" y="880"/>
          <a:ext cx="4971603" cy="1892211"/>
        </a:xfrm>
        <a:prstGeom prst="upArrowCallou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a:t>Goal: </a:t>
          </a:r>
          <a:r>
            <a:rPr lang="en-US" sz="2000" kern="1200"/>
            <a:t>match demand with supply</a:t>
          </a:r>
        </a:p>
      </dsp:txBody>
      <dsp:txXfrm rot="10800000">
        <a:off x="0" y="880"/>
        <a:ext cx="4971603" cy="1229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D67AA0-DF87-44A4-880C-D95B84B13128}">
      <dsp:nvSpPr>
        <dsp:cNvPr id="0" name=""/>
        <dsp:cNvSpPr/>
      </dsp:nvSpPr>
      <dsp:spPr>
        <a:xfrm>
          <a:off x="717" y="376468"/>
          <a:ext cx="1160578" cy="11605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F7F184-8DCA-487F-B2EE-E918713435D7}">
      <dsp:nvSpPr>
        <dsp:cNvPr id="0" name=""/>
        <dsp:cNvSpPr/>
      </dsp:nvSpPr>
      <dsp:spPr>
        <a:xfrm>
          <a:off x="717" y="1680689"/>
          <a:ext cx="3315937" cy="109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90000"/>
            </a:lnSpc>
            <a:spcBef>
              <a:spcPct val="0"/>
            </a:spcBef>
            <a:spcAft>
              <a:spcPct val="35000"/>
            </a:spcAft>
            <a:buNone/>
            <a:defRPr b="1"/>
          </a:pPr>
          <a:r>
            <a:rPr lang="en-GB" sz="2200" u="sng" kern="1200" dirty="0">
              <a:latin typeface="Arial" panose="020B0604020202020204" pitchFamily="34" charset="0"/>
              <a:cs typeface="Arial" panose="020B0604020202020204" pitchFamily="34" charset="0"/>
            </a:rPr>
            <a:t>Push is more </a:t>
          </a:r>
        </a:p>
        <a:p>
          <a:pPr marL="0" lvl="0" indent="0" algn="l" defTabSz="977900">
            <a:lnSpc>
              <a:spcPct val="90000"/>
            </a:lnSpc>
            <a:spcBef>
              <a:spcPct val="0"/>
            </a:spcBef>
            <a:spcAft>
              <a:spcPct val="35000"/>
            </a:spcAft>
            <a:buNone/>
            <a:defRPr b="1"/>
          </a:pPr>
          <a:r>
            <a:rPr lang="en-GB" sz="2200" u="sng" kern="1200" dirty="0">
              <a:latin typeface="Arial" panose="020B0604020202020204" pitchFamily="34" charset="0"/>
              <a:cs typeface="Arial" panose="020B0604020202020204" pitchFamily="34" charset="0"/>
            </a:rPr>
            <a:t>Supply-driven </a:t>
          </a:r>
        </a:p>
        <a:p>
          <a:pPr marL="0" lvl="0" indent="0" algn="l" defTabSz="977900">
            <a:lnSpc>
              <a:spcPct val="90000"/>
            </a:lnSpc>
            <a:spcBef>
              <a:spcPct val="0"/>
            </a:spcBef>
            <a:spcAft>
              <a:spcPct val="35000"/>
            </a:spcAft>
            <a:buNone/>
            <a:defRPr b="1"/>
          </a:pPr>
          <a:endParaRPr lang="en-US" sz="2200" kern="1200" dirty="0">
            <a:latin typeface="Arial" panose="020B0604020202020204" pitchFamily="34" charset="0"/>
            <a:cs typeface="Arial" panose="020B0604020202020204" pitchFamily="34" charset="0"/>
          </a:endParaRPr>
        </a:p>
      </dsp:txBody>
      <dsp:txXfrm>
        <a:off x="717" y="1680689"/>
        <a:ext cx="3315937" cy="1093500"/>
      </dsp:txXfrm>
    </dsp:sp>
    <dsp:sp modelId="{62490209-9901-49C0-A979-414001A1DE08}">
      <dsp:nvSpPr>
        <dsp:cNvPr id="0" name=""/>
        <dsp:cNvSpPr/>
      </dsp:nvSpPr>
      <dsp:spPr>
        <a:xfrm>
          <a:off x="717" y="2841000"/>
          <a:ext cx="3315937" cy="876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Push model enables </a:t>
          </a:r>
          <a:r>
            <a:rPr lang="en-US" sz="2200" b="1" kern="1200" dirty="0">
              <a:latin typeface="Arial" panose="020B0604020202020204" pitchFamily="34" charset="0"/>
              <a:cs typeface="Arial" panose="020B0604020202020204" pitchFamily="34" charset="0"/>
            </a:rPr>
            <a:t>mass production </a:t>
          </a:r>
          <a:r>
            <a:rPr lang="en-US" sz="2200" kern="1200" dirty="0">
              <a:latin typeface="Arial" panose="020B0604020202020204" pitchFamily="34" charset="0"/>
              <a:cs typeface="Arial" panose="020B0604020202020204" pitchFamily="34" charset="0"/>
            </a:rPr>
            <a:t>to every potential customers. </a:t>
          </a:r>
        </a:p>
      </dsp:txBody>
      <dsp:txXfrm>
        <a:off x="717" y="2841000"/>
        <a:ext cx="3315937" cy="876012"/>
      </dsp:txXfrm>
    </dsp:sp>
    <dsp:sp modelId="{3A19DD35-397F-4BC4-9A53-CE008ED39ED6}">
      <dsp:nvSpPr>
        <dsp:cNvPr id="0" name=""/>
        <dsp:cNvSpPr/>
      </dsp:nvSpPr>
      <dsp:spPr>
        <a:xfrm>
          <a:off x="3896944" y="376468"/>
          <a:ext cx="1160578" cy="11605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D42ECA-85E3-419B-9028-5AE687FC75F2}">
      <dsp:nvSpPr>
        <dsp:cNvPr id="0" name=""/>
        <dsp:cNvSpPr/>
      </dsp:nvSpPr>
      <dsp:spPr>
        <a:xfrm>
          <a:off x="3896944" y="1680689"/>
          <a:ext cx="3315937" cy="109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90000"/>
            </a:lnSpc>
            <a:spcBef>
              <a:spcPct val="0"/>
            </a:spcBef>
            <a:spcAft>
              <a:spcPct val="35000"/>
            </a:spcAft>
            <a:buNone/>
            <a:defRPr b="1"/>
          </a:pPr>
          <a:r>
            <a:rPr lang="en-GB" sz="2200" u="sng" kern="1200" dirty="0">
              <a:latin typeface="Arial" panose="020B0604020202020204" pitchFamily="34" charset="0"/>
              <a:cs typeface="Arial" panose="020B0604020202020204" pitchFamily="34" charset="0"/>
            </a:rPr>
            <a:t>Pull is more </a:t>
          </a:r>
        </a:p>
        <a:p>
          <a:pPr marL="0" lvl="0" indent="0" algn="l" defTabSz="977900">
            <a:lnSpc>
              <a:spcPct val="90000"/>
            </a:lnSpc>
            <a:spcBef>
              <a:spcPct val="0"/>
            </a:spcBef>
            <a:spcAft>
              <a:spcPct val="35000"/>
            </a:spcAft>
            <a:buNone/>
            <a:defRPr b="1"/>
          </a:pPr>
          <a:r>
            <a:rPr lang="en-GB" sz="2200" u="sng" kern="1200" dirty="0">
              <a:latin typeface="Arial" panose="020B0604020202020204" pitchFamily="34" charset="0"/>
              <a:cs typeface="Arial" panose="020B0604020202020204" pitchFamily="34" charset="0"/>
            </a:rPr>
            <a:t>Demand-driven </a:t>
          </a:r>
          <a:endParaRPr lang="en-US" sz="2200" kern="1200" dirty="0">
            <a:latin typeface="Arial" panose="020B0604020202020204" pitchFamily="34" charset="0"/>
            <a:cs typeface="Arial" panose="020B0604020202020204" pitchFamily="34" charset="0"/>
          </a:endParaRPr>
        </a:p>
      </dsp:txBody>
      <dsp:txXfrm>
        <a:off x="3896944" y="1680689"/>
        <a:ext cx="3315937" cy="1093500"/>
      </dsp:txXfrm>
    </dsp:sp>
    <dsp:sp modelId="{DCED8E62-BEAD-4F16-918C-63668360DBD1}">
      <dsp:nvSpPr>
        <dsp:cNvPr id="0" name=""/>
        <dsp:cNvSpPr/>
      </dsp:nvSpPr>
      <dsp:spPr>
        <a:xfrm>
          <a:off x="3896944" y="2841000"/>
          <a:ext cx="3315937" cy="876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Pull model enables </a:t>
          </a:r>
          <a:r>
            <a:rPr lang="en-US" sz="2200" b="1" kern="1200" dirty="0" err="1">
              <a:latin typeface="Arial" panose="020B0604020202020204" pitchFamily="34" charset="0"/>
              <a:cs typeface="Arial" panose="020B0604020202020204" pitchFamily="34" charset="0"/>
            </a:rPr>
            <a:t>customisation</a:t>
          </a:r>
          <a:r>
            <a:rPr lang="en-US" sz="2200" kern="1200" dirty="0">
              <a:latin typeface="Arial" panose="020B0604020202020204" pitchFamily="34" charset="0"/>
              <a:cs typeface="Arial" panose="020B0604020202020204" pitchFamily="34" charset="0"/>
            </a:rPr>
            <a:t> to individual customer.</a:t>
          </a:r>
        </a:p>
      </dsp:txBody>
      <dsp:txXfrm>
        <a:off x="3896944" y="2841000"/>
        <a:ext cx="3315937" cy="8760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A21CFC-3417-4307-AF27-49F986845FDA}">
      <dsp:nvSpPr>
        <dsp:cNvPr id="0" name=""/>
        <dsp:cNvSpPr/>
      </dsp:nvSpPr>
      <dsp:spPr>
        <a:xfrm>
          <a:off x="0" y="535890"/>
          <a:ext cx="4971603" cy="191646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Digital supply chain:</a:t>
          </a:r>
          <a:r>
            <a:rPr lang="en-US" sz="2600" b="1" kern="1200" dirty="0"/>
            <a:t> </a:t>
          </a:r>
        </a:p>
        <a:p>
          <a:pPr marL="0" lvl="0" indent="0" algn="l" defTabSz="1155700">
            <a:lnSpc>
              <a:spcPct val="90000"/>
            </a:lnSpc>
            <a:spcBef>
              <a:spcPct val="0"/>
            </a:spcBef>
            <a:spcAft>
              <a:spcPct val="35000"/>
            </a:spcAft>
            <a:buNone/>
          </a:pPr>
          <a:r>
            <a:rPr lang="en-US" sz="2600" kern="1200" dirty="0"/>
            <a:t>A supply chain that is managed digitally, usually with Web technologies</a:t>
          </a:r>
        </a:p>
      </dsp:txBody>
      <dsp:txXfrm>
        <a:off x="93554" y="629444"/>
        <a:ext cx="4784495" cy="1729352"/>
      </dsp:txXfrm>
    </dsp:sp>
    <dsp:sp modelId="{97E70CD6-DB30-46D5-BE96-603D7912A03B}">
      <dsp:nvSpPr>
        <dsp:cNvPr id="0" name=""/>
        <dsp:cNvSpPr/>
      </dsp:nvSpPr>
      <dsp:spPr>
        <a:xfrm>
          <a:off x="0" y="2527230"/>
          <a:ext cx="4971603" cy="191646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The technology will includes e-commerce, e-procurement, e-manufacturing, e-collaboration and e-operations</a:t>
          </a:r>
        </a:p>
      </dsp:txBody>
      <dsp:txXfrm>
        <a:off x="93554" y="2620784"/>
        <a:ext cx="4784495" cy="17293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5CCCC0-08A6-47F1-BBD8-3FCB8C072BA7}">
      <dsp:nvSpPr>
        <dsp:cNvPr id="0" name=""/>
        <dsp:cNvSpPr/>
      </dsp:nvSpPr>
      <dsp:spPr>
        <a:xfrm>
          <a:off x="0" y="2470633"/>
          <a:ext cx="7213600" cy="162100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Technology: </a:t>
          </a:r>
        </a:p>
        <a:p>
          <a:pPr marL="0" lvl="0" indent="0" algn="ctr" defTabSz="844550">
            <a:lnSpc>
              <a:spcPct val="90000"/>
            </a:lnSpc>
            <a:spcBef>
              <a:spcPct val="0"/>
            </a:spcBef>
            <a:spcAft>
              <a:spcPct val="35000"/>
            </a:spcAft>
            <a:buNone/>
          </a:pPr>
          <a:r>
            <a:rPr lang="en-US" sz="1900" kern="1200" dirty="0"/>
            <a:t>System Integration of </a:t>
          </a:r>
        </a:p>
        <a:p>
          <a:pPr marL="0" lvl="0" indent="0" algn="ctr" defTabSz="844550">
            <a:lnSpc>
              <a:spcPct val="90000"/>
            </a:lnSpc>
            <a:spcBef>
              <a:spcPct val="0"/>
            </a:spcBef>
            <a:spcAft>
              <a:spcPct val="35000"/>
            </a:spcAft>
            <a:buNone/>
          </a:pPr>
          <a:r>
            <a:rPr lang="en-US" sz="1900" kern="1200" dirty="0"/>
            <a:t>Buy-side E-commerce and Sell-side E-commerce </a:t>
          </a:r>
        </a:p>
        <a:p>
          <a:pPr marL="0" lvl="0" indent="0" algn="ctr" defTabSz="844550">
            <a:lnSpc>
              <a:spcPct val="90000"/>
            </a:lnSpc>
            <a:spcBef>
              <a:spcPct val="0"/>
            </a:spcBef>
            <a:spcAft>
              <a:spcPct val="35000"/>
            </a:spcAft>
            <a:buNone/>
          </a:pPr>
          <a:r>
            <a:rPr lang="en-US" sz="1900" kern="1200" dirty="0"/>
            <a:t>from upstream to downstream.</a:t>
          </a:r>
        </a:p>
      </dsp:txBody>
      <dsp:txXfrm>
        <a:off x="0" y="2470633"/>
        <a:ext cx="7213600" cy="1621002"/>
      </dsp:txXfrm>
    </dsp:sp>
    <dsp:sp modelId="{644DBE0A-77D8-40B2-8F04-F3AC4059E8D4}">
      <dsp:nvSpPr>
        <dsp:cNvPr id="0" name=""/>
        <dsp:cNvSpPr/>
      </dsp:nvSpPr>
      <dsp:spPr>
        <a:xfrm rot="10800000">
          <a:off x="0" y="1845"/>
          <a:ext cx="7213600" cy="2493102"/>
        </a:xfrm>
        <a:prstGeom prst="upArrowCallou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Business: Achieve the Goal of Business:</a:t>
          </a:r>
        </a:p>
      </dsp:txBody>
      <dsp:txXfrm rot="-10800000">
        <a:off x="0" y="1845"/>
        <a:ext cx="7213600" cy="875078"/>
      </dsp:txXfrm>
    </dsp:sp>
    <dsp:sp modelId="{D0A1F95C-C6C6-43FB-83B8-34BC7EAA15A6}">
      <dsp:nvSpPr>
        <dsp:cNvPr id="0" name=""/>
        <dsp:cNvSpPr/>
      </dsp:nvSpPr>
      <dsp:spPr>
        <a:xfrm>
          <a:off x="0" y="876924"/>
          <a:ext cx="3606799" cy="745437"/>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Reducing operational costs </a:t>
          </a:r>
          <a:endParaRPr lang="en-US" sz="2500" kern="1200"/>
        </a:p>
      </dsp:txBody>
      <dsp:txXfrm>
        <a:off x="0" y="876924"/>
        <a:ext cx="3606799" cy="745437"/>
      </dsp:txXfrm>
    </dsp:sp>
    <dsp:sp modelId="{5B9A5A26-EA2C-4BD6-BE00-ED75E22C2E45}">
      <dsp:nvSpPr>
        <dsp:cNvPr id="0" name=""/>
        <dsp:cNvSpPr/>
      </dsp:nvSpPr>
      <dsp:spPr>
        <a:xfrm>
          <a:off x="3606800" y="876924"/>
          <a:ext cx="3606799" cy="745437"/>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GB" sz="2500" kern="1200"/>
            <a:t>Add value to customers</a:t>
          </a:r>
          <a:endParaRPr lang="en-US" sz="2500" kern="1200"/>
        </a:p>
      </dsp:txBody>
      <dsp:txXfrm>
        <a:off x="3606800" y="876924"/>
        <a:ext cx="3606799" cy="7454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9D471-DBCF-48F5-927F-A6CEAF98173E}">
      <dsp:nvSpPr>
        <dsp:cNvPr id="0" name=""/>
        <dsp:cNvSpPr/>
      </dsp:nvSpPr>
      <dsp:spPr>
        <a:xfrm>
          <a:off x="0" y="108412"/>
          <a:ext cx="5277074" cy="10488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7A8EC2-C30F-4B7E-981F-A3C78F78EE26}">
      <dsp:nvSpPr>
        <dsp:cNvPr id="0" name=""/>
        <dsp:cNvSpPr/>
      </dsp:nvSpPr>
      <dsp:spPr>
        <a:xfrm>
          <a:off x="317265" y="344395"/>
          <a:ext cx="2" cy="5768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0F5A8B-BAE2-4CDD-958D-DCBC0CAE86CE}">
      <dsp:nvSpPr>
        <dsp:cNvPr id="0" name=""/>
        <dsp:cNvSpPr/>
      </dsp:nvSpPr>
      <dsp:spPr>
        <a:xfrm>
          <a:off x="634532" y="108412"/>
          <a:ext cx="4642541" cy="115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29" tIns="122529" rIns="122529" bIns="122529"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E-PROCUREMENT</a:t>
          </a:r>
          <a:r>
            <a:rPr lang="en-GB" sz="2000" kern="1200" dirty="0">
              <a:latin typeface="Arial" panose="020B0604020202020204" pitchFamily="34" charset="0"/>
              <a:cs typeface="Arial" panose="020B0604020202020204" pitchFamily="34" charset="0"/>
            </a:rPr>
            <a:t> </a:t>
          </a:r>
          <a:endParaRPr lang="en-US" sz="2000" kern="1200" dirty="0">
            <a:latin typeface="Arial" panose="020B0604020202020204" pitchFamily="34" charset="0"/>
            <a:cs typeface="Arial" panose="020B0604020202020204" pitchFamily="34" charset="0"/>
          </a:endParaRPr>
        </a:p>
      </dsp:txBody>
      <dsp:txXfrm>
        <a:off x="634532" y="108412"/>
        <a:ext cx="4642541" cy="1157750"/>
      </dsp:txXfrm>
    </dsp:sp>
    <dsp:sp modelId="{14B4B44F-0C16-43C6-9127-9B2441C4C84A}">
      <dsp:nvSpPr>
        <dsp:cNvPr id="0" name=""/>
        <dsp:cNvSpPr/>
      </dsp:nvSpPr>
      <dsp:spPr>
        <a:xfrm>
          <a:off x="0" y="1621805"/>
          <a:ext cx="5277074" cy="2228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2B53E-01B8-48C4-9B7D-F72E525392E1}">
      <dsp:nvSpPr>
        <dsp:cNvPr id="0" name=""/>
        <dsp:cNvSpPr/>
      </dsp:nvSpPr>
      <dsp:spPr>
        <a:xfrm>
          <a:off x="317265" y="2447497"/>
          <a:ext cx="2" cy="5768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D3D2CD2-4194-434B-BA41-9A1AA6228B0C}">
      <dsp:nvSpPr>
        <dsp:cNvPr id="0" name=""/>
        <dsp:cNvSpPr/>
      </dsp:nvSpPr>
      <dsp:spPr>
        <a:xfrm>
          <a:off x="634532" y="1273227"/>
          <a:ext cx="4642541" cy="30343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29" tIns="122529" rIns="122529" bIns="122529" numCol="1" spcCol="1270" anchor="ctr" anchorCtr="0">
          <a:noAutofit/>
        </a:bodyPr>
        <a:lstStyle/>
        <a:p>
          <a:pPr marL="0" lvl="0" indent="0" algn="l" defTabSz="1066800">
            <a:lnSpc>
              <a:spcPct val="90000"/>
            </a:lnSpc>
            <a:spcBef>
              <a:spcPct val="0"/>
            </a:spcBef>
            <a:spcAft>
              <a:spcPct val="35000"/>
            </a:spcAft>
            <a:buNone/>
          </a:pPr>
          <a:r>
            <a:rPr lang="en-GB" sz="2400" i="0" kern="1200" dirty="0">
              <a:latin typeface="Arial" panose="020B0604020202020204" pitchFamily="34" charset="0"/>
              <a:cs typeface="Arial" panose="020B0604020202020204" pitchFamily="34" charset="0"/>
            </a:rPr>
            <a:t>The electronic integration and management of all procurement activities including purchasing request, authorisation, ordering, delivery and payment between a purchaser and a supplier</a:t>
          </a:r>
          <a:endParaRPr lang="en-US" sz="2400" i="0" kern="1200" dirty="0">
            <a:latin typeface="Arial" panose="020B0604020202020204" pitchFamily="34" charset="0"/>
            <a:cs typeface="Arial" panose="020B0604020202020204" pitchFamily="34" charset="0"/>
          </a:endParaRPr>
        </a:p>
      </dsp:txBody>
      <dsp:txXfrm>
        <a:off x="634532" y="1273227"/>
        <a:ext cx="4642541" cy="3034326"/>
      </dsp:txXfrm>
    </dsp:sp>
    <dsp:sp modelId="{878ECF1D-0150-49CC-B42C-10A1D8660DF8}">
      <dsp:nvSpPr>
        <dsp:cNvPr id="0" name=""/>
        <dsp:cNvSpPr/>
      </dsp:nvSpPr>
      <dsp:spPr>
        <a:xfrm>
          <a:off x="0" y="4314617"/>
          <a:ext cx="5277074" cy="10488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97F8DD-9F3F-453F-A3A1-387909199A18}">
      <dsp:nvSpPr>
        <dsp:cNvPr id="0" name=""/>
        <dsp:cNvSpPr/>
      </dsp:nvSpPr>
      <dsp:spPr>
        <a:xfrm>
          <a:off x="317265" y="4550599"/>
          <a:ext cx="2" cy="5768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F05D44-7BF7-474E-872C-81C860E2A31F}">
      <dsp:nvSpPr>
        <dsp:cNvPr id="0" name=""/>
        <dsp:cNvSpPr/>
      </dsp:nvSpPr>
      <dsp:spPr>
        <a:xfrm>
          <a:off x="634532" y="4314617"/>
          <a:ext cx="4642541" cy="1157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529" tIns="122529" rIns="122529" bIns="122529" numCol="1" spcCol="1270" anchor="ctr" anchorCtr="0">
          <a:noAutofit/>
        </a:bodyPr>
        <a:lstStyle/>
        <a:p>
          <a:pPr marL="0" lvl="0" indent="0" algn="l" defTabSz="622300">
            <a:lnSpc>
              <a:spcPct val="90000"/>
            </a:lnSpc>
            <a:spcBef>
              <a:spcPct val="0"/>
            </a:spcBef>
            <a:spcAft>
              <a:spcPct val="35000"/>
            </a:spcAft>
            <a:buNone/>
          </a:pPr>
          <a:r>
            <a:rPr lang="en-GB" sz="1400" i="1" kern="1200" dirty="0"/>
            <a:t>Chaffey, (2009:309)</a:t>
          </a:r>
          <a:endParaRPr lang="en-US" sz="1400" kern="1200" dirty="0"/>
        </a:p>
      </dsp:txBody>
      <dsp:txXfrm>
        <a:off x="634532" y="4314617"/>
        <a:ext cx="4642541" cy="11577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23E9A9-218E-4665-B4F0-F7AB1843AA9C}">
      <dsp:nvSpPr>
        <dsp:cNvPr id="0" name=""/>
        <dsp:cNvSpPr/>
      </dsp:nvSpPr>
      <dsp:spPr>
        <a:xfrm>
          <a:off x="0" y="437871"/>
          <a:ext cx="5349082" cy="1216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latin typeface="Arial" panose="020B0604020202020204" pitchFamily="34" charset="0"/>
              <a:cs typeface="Arial" panose="020B0604020202020204" pitchFamily="34" charset="0"/>
            </a:rPr>
            <a:t>Considered as :</a:t>
          </a:r>
          <a:endParaRPr lang="en-US" sz="2400" kern="1200">
            <a:latin typeface="Arial" panose="020B0604020202020204" pitchFamily="34" charset="0"/>
            <a:cs typeface="Arial" panose="020B0604020202020204" pitchFamily="34" charset="0"/>
          </a:endParaRPr>
        </a:p>
      </dsp:txBody>
      <dsp:txXfrm>
        <a:off x="59399" y="497270"/>
        <a:ext cx="5230284" cy="1098002"/>
      </dsp:txXfrm>
    </dsp:sp>
    <dsp:sp modelId="{76DD7130-97E5-4205-81AF-8D58DC8FD613}">
      <dsp:nvSpPr>
        <dsp:cNvPr id="0" name=""/>
        <dsp:cNvSpPr/>
      </dsp:nvSpPr>
      <dsp:spPr>
        <a:xfrm>
          <a:off x="0" y="1654672"/>
          <a:ext cx="5349082" cy="134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33" tIns="30480" rIns="170688" bIns="30480" numCol="1" spcCol="1270" anchor="t" anchorCtr="0">
          <a:noAutofit/>
        </a:bodyPr>
        <a:lstStyle/>
        <a:p>
          <a:pPr marL="228600" lvl="1" indent="-228600" algn="l" defTabSz="1066800">
            <a:lnSpc>
              <a:spcPct val="90000"/>
            </a:lnSpc>
            <a:spcBef>
              <a:spcPct val="0"/>
            </a:spcBef>
            <a:spcAft>
              <a:spcPct val="20000"/>
            </a:spcAft>
            <a:buFontTx/>
            <a:buNone/>
          </a:pPr>
          <a:r>
            <a:rPr lang="en-GB" sz="2400" kern="1200" dirty="0">
              <a:latin typeface="Arial" panose="020B0604020202020204" pitchFamily="34" charset="0"/>
              <a:cs typeface="Arial" panose="020B0604020202020204" pitchFamily="34" charset="0"/>
            </a:rPr>
            <a:t>The means for conducting business digitally across the upstream supply chain between buyers and suppliers</a:t>
          </a:r>
          <a:endParaRPr lang="en-US" sz="2400" kern="1200" dirty="0">
            <a:latin typeface="Arial" panose="020B0604020202020204" pitchFamily="34" charset="0"/>
            <a:cs typeface="Arial" panose="020B0604020202020204" pitchFamily="34" charset="0"/>
          </a:endParaRPr>
        </a:p>
      </dsp:txBody>
      <dsp:txXfrm>
        <a:off x="0" y="1654672"/>
        <a:ext cx="5349082" cy="1345500"/>
      </dsp:txXfrm>
    </dsp:sp>
    <dsp:sp modelId="{D6F04781-69A8-46C8-9B62-E4BA2F8A8470}">
      <dsp:nvSpPr>
        <dsp:cNvPr id="0" name=""/>
        <dsp:cNvSpPr/>
      </dsp:nvSpPr>
      <dsp:spPr>
        <a:xfrm>
          <a:off x="0" y="3000172"/>
          <a:ext cx="5349082" cy="121680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Five Rights of Purchasing:</a:t>
          </a:r>
          <a:endParaRPr lang="en-US" sz="2400" kern="1200" dirty="0">
            <a:latin typeface="Arial" panose="020B0604020202020204" pitchFamily="34" charset="0"/>
            <a:cs typeface="Arial" panose="020B0604020202020204" pitchFamily="34" charset="0"/>
          </a:endParaRPr>
        </a:p>
      </dsp:txBody>
      <dsp:txXfrm>
        <a:off x="59399" y="3059571"/>
        <a:ext cx="5230284" cy="1098002"/>
      </dsp:txXfrm>
    </dsp:sp>
    <dsp:sp modelId="{CAD39519-7080-41AC-80E1-56F7EF0FDE37}">
      <dsp:nvSpPr>
        <dsp:cNvPr id="0" name=""/>
        <dsp:cNvSpPr/>
      </dsp:nvSpPr>
      <dsp:spPr>
        <a:xfrm>
          <a:off x="0" y="4216972"/>
          <a:ext cx="5349082" cy="1950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33"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GB" sz="2400" kern="1200">
              <a:latin typeface="Arial" panose="020B0604020202020204" pitchFamily="34" charset="0"/>
              <a:cs typeface="Arial" panose="020B0604020202020204" pitchFamily="34" charset="0"/>
            </a:rPr>
            <a:t>Right price</a:t>
          </a:r>
          <a:endParaRPr lang="en-US" sz="2400" kern="120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Delivered at the right time</a:t>
          </a:r>
          <a:endParaRPr 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20000"/>
            </a:spcAft>
            <a:buChar char="•"/>
          </a:pPr>
          <a:r>
            <a:rPr lang="en-GB" sz="2400" kern="1200">
              <a:latin typeface="Arial" panose="020B0604020202020204" pitchFamily="34" charset="0"/>
              <a:cs typeface="Arial" panose="020B0604020202020204" pitchFamily="34" charset="0"/>
            </a:rPr>
            <a:t>Right quality</a:t>
          </a:r>
          <a:endParaRPr lang="en-US" sz="2400" kern="120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Right quantity</a:t>
          </a:r>
          <a:endParaRPr lang="en-US" sz="2400" kern="1200" dirty="0">
            <a:latin typeface="Arial" panose="020B0604020202020204" pitchFamily="34" charset="0"/>
            <a:cs typeface="Arial" panose="020B0604020202020204" pitchFamily="34" charset="0"/>
          </a:endParaRPr>
        </a:p>
        <a:p>
          <a:pPr marL="228600" lvl="1" indent="-228600" algn="l" defTabSz="1066800">
            <a:lnSpc>
              <a:spcPct val="90000"/>
            </a:lnSpc>
            <a:spcBef>
              <a:spcPct val="0"/>
            </a:spcBef>
            <a:spcAft>
              <a:spcPct val="20000"/>
            </a:spcAft>
            <a:buChar char="•"/>
          </a:pPr>
          <a:r>
            <a:rPr lang="en-GB" sz="2400" kern="1200" dirty="0">
              <a:latin typeface="Arial" panose="020B0604020202020204" pitchFamily="34" charset="0"/>
              <a:cs typeface="Arial" panose="020B0604020202020204" pitchFamily="34" charset="0"/>
            </a:rPr>
            <a:t>From the right source   </a:t>
          </a:r>
          <a:endParaRPr lang="en-US" sz="2400" kern="1200" dirty="0">
            <a:latin typeface="Arial" panose="020B0604020202020204" pitchFamily="34" charset="0"/>
            <a:cs typeface="Arial" panose="020B0604020202020204" pitchFamily="34" charset="0"/>
          </a:endParaRPr>
        </a:p>
      </dsp:txBody>
      <dsp:txXfrm>
        <a:off x="0" y="4216972"/>
        <a:ext cx="5349082" cy="19509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32DB4-771D-43E6-8224-5D569EB6AAC0}">
      <dsp:nvSpPr>
        <dsp:cNvPr id="0" name=""/>
        <dsp:cNvSpPr/>
      </dsp:nvSpPr>
      <dsp:spPr>
        <a:xfrm>
          <a:off x="0" y="3038"/>
          <a:ext cx="4971603" cy="14210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7EDA2E-AE94-4B85-BEC7-13C660420099}">
      <dsp:nvSpPr>
        <dsp:cNvPr id="0" name=""/>
        <dsp:cNvSpPr/>
      </dsp:nvSpPr>
      <dsp:spPr>
        <a:xfrm>
          <a:off x="429852" y="322763"/>
          <a:ext cx="781550" cy="7815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D87E48-42DF-4A04-A4EB-C701BA625945}">
      <dsp:nvSpPr>
        <dsp:cNvPr id="0" name=""/>
        <dsp:cNvSpPr/>
      </dsp:nvSpPr>
      <dsp:spPr>
        <a:xfrm>
          <a:off x="1641256" y="3038"/>
          <a:ext cx="3328742" cy="142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89" tIns="150389" rIns="150389" bIns="150389" numCol="1" spcCol="1270" anchor="ctr" anchorCtr="0">
          <a:noAutofit/>
        </a:bodyPr>
        <a:lstStyle/>
        <a:p>
          <a:pPr marL="0" lvl="0" indent="0" algn="l" defTabSz="711200">
            <a:lnSpc>
              <a:spcPct val="90000"/>
            </a:lnSpc>
            <a:spcBef>
              <a:spcPct val="0"/>
            </a:spcBef>
            <a:spcAft>
              <a:spcPct val="35000"/>
            </a:spcAft>
            <a:buNone/>
          </a:pPr>
          <a:r>
            <a:rPr lang="en-US" sz="1600" kern="1200" dirty="0"/>
            <a:t>Collaboration can be done both between and within </a:t>
          </a:r>
          <a:r>
            <a:rPr lang="en-US" sz="1600" kern="1200" dirty="0" err="1"/>
            <a:t>organisations</a:t>
          </a:r>
          <a:r>
            <a:rPr lang="en-US" sz="1600" kern="1200" dirty="0"/>
            <a:t>. </a:t>
          </a:r>
        </a:p>
      </dsp:txBody>
      <dsp:txXfrm>
        <a:off x="1641256" y="3038"/>
        <a:ext cx="3328742" cy="1421001"/>
      </dsp:txXfrm>
    </dsp:sp>
    <dsp:sp modelId="{2252B603-E2CE-4E16-AA85-32F22C14FB65}">
      <dsp:nvSpPr>
        <dsp:cNvPr id="0" name=""/>
        <dsp:cNvSpPr/>
      </dsp:nvSpPr>
      <dsp:spPr>
        <a:xfrm>
          <a:off x="0" y="1779289"/>
          <a:ext cx="4971603" cy="14210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BCB199-F9C5-4236-B334-564D23556589}">
      <dsp:nvSpPr>
        <dsp:cNvPr id="0" name=""/>
        <dsp:cNvSpPr/>
      </dsp:nvSpPr>
      <dsp:spPr>
        <a:xfrm>
          <a:off x="429852" y="2099015"/>
          <a:ext cx="781550" cy="7815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F23AD7-8E00-45C5-9EDE-4D2AA19D2DF8}">
      <dsp:nvSpPr>
        <dsp:cNvPr id="0" name=""/>
        <dsp:cNvSpPr/>
      </dsp:nvSpPr>
      <dsp:spPr>
        <a:xfrm>
          <a:off x="1641256" y="1779289"/>
          <a:ext cx="2237221" cy="142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89" tIns="150389" rIns="150389" bIns="150389" numCol="1" spcCol="1270" anchor="ctr" anchorCtr="0">
          <a:noAutofit/>
        </a:bodyPr>
        <a:lstStyle/>
        <a:p>
          <a:pPr marL="0" lvl="0" indent="0" algn="l" defTabSz="711200">
            <a:lnSpc>
              <a:spcPct val="90000"/>
            </a:lnSpc>
            <a:spcBef>
              <a:spcPct val="0"/>
            </a:spcBef>
            <a:spcAft>
              <a:spcPct val="35000"/>
            </a:spcAft>
            <a:buNone/>
          </a:pPr>
          <a:r>
            <a:rPr lang="en-US" sz="1600" kern="1200"/>
            <a:t>Collaborative platform can help in communication and collaboration between</a:t>
          </a:r>
        </a:p>
      </dsp:txBody>
      <dsp:txXfrm>
        <a:off x="1641256" y="1779289"/>
        <a:ext cx="2237221" cy="1421001"/>
      </dsp:txXfrm>
    </dsp:sp>
    <dsp:sp modelId="{28308CCF-515F-471D-AE57-C4FF9AEFB8A0}">
      <dsp:nvSpPr>
        <dsp:cNvPr id="0" name=""/>
        <dsp:cNvSpPr/>
      </dsp:nvSpPr>
      <dsp:spPr>
        <a:xfrm>
          <a:off x="3878477" y="1779289"/>
          <a:ext cx="1091521" cy="142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89" tIns="150389" rIns="150389" bIns="150389" numCol="1" spcCol="1270" anchor="ctr" anchorCtr="0">
          <a:noAutofit/>
        </a:bodyPr>
        <a:lstStyle/>
        <a:p>
          <a:pPr marL="0" lvl="0" indent="0" algn="l" defTabSz="488950">
            <a:lnSpc>
              <a:spcPct val="90000"/>
            </a:lnSpc>
            <a:spcBef>
              <a:spcPct val="0"/>
            </a:spcBef>
            <a:spcAft>
              <a:spcPct val="35000"/>
            </a:spcAft>
            <a:buNone/>
          </a:pPr>
          <a:r>
            <a:rPr lang="en-US" sz="1100" kern="1200"/>
            <a:t>headquarters and subsidiaries</a:t>
          </a:r>
        </a:p>
        <a:p>
          <a:pPr marL="0" lvl="0" indent="0" algn="l" defTabSz="488950">
            <a:lnSpc>
              <a:spcPct val="90000"/>
            </a:lnSpc>
            <a:spcBef>
              <a:spcPct val="0"/>
            </a:spcBef>
            <a:spcAft>
              <a:spcPct val="35000"/>
            </a:spcAft>
            <a:buNone/>
          </a:pPr>
          <a:r>
            <a:rPr lang="en-US" sz="1100" kern="1200"/>
            <a:t>franchisers and franchisees</a:t>
          </a:r>
        </a:p>
      </dsp:txBody>
      <dsp:txXfrm>
        <a:off x="3878477" y="1779289"/>
        <a:ext cx="1091521" cy="1421001"/>
      </dsp:txXfrm>
    </dsp:sp>
    <dsp:sp modelId="{4E92A594-1156-423E-B076-2D14CF8004AF}">
      <dsp:nvSpPr>
        <dsp:cNvPr id="0" name=""/>
        <dsp:cNvSpPr/>
      </dsp:nvSpPr>
      <dsp:spPr>
        <a:xfrm>
          <a:off x="0" y="3555541"/>
          <a:ext cx="4971603" cy="142100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00FA76-416F-49C3-A708-25E71C160AB0}">
      <dsp:nvSpPr>
        <dsp:cNvPr id="0" name=""/>
        <dsp:cNvSpPr/>
      </dsp:nvSpPr>
      <dsp:spPr>
        <a:xfrm>
          <a:off x="429852" y="3875266"/>
          <a:ext cx="781550" cy="7815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6E570A-EEEB-4C87-B55B-AC645A4C3E0D}">
      <dsp:nvSpPr>
        <dsp:cNvPr id="0" name=""/>
        <dsp:cNvSpPr/>
      </dsp:nvSpPr>
      <dsp:spPr>
        <a:xfrm>
          <a:off x="1641256" y="3555541"/>
          <a:ext cx="2237221" cy="142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89" tIns="150389" rIns="150389" bIns="150389" numCol="1" spcCol="1270" anchor="ctr" anchorCtr="0">
          <a:noAutofit/>
        </a:bodyPr>
        <a:lstStyle/>
        <a:p>
          <a:pPr marL="0" lvl="0" indent="0" algn="l" defTabSz="711200">
            <a:lnSpc>
              <a:spcPct val="90000"/>
            </a:lnSpc>
            <a:spcBef>
              <a:spcPct val="0"/>
            </a:spcBef>
            <a:spcAft>
              <a:spcPct val="35000"/>
            </a:spcAft>
            <a:buNone/>
          </a:pPr>
          <a:r>
            <a:rPr lang="en-US" sz="1600" kern="1200"/>
            <a:t>The platform provides around the globe</a:t>
          </a:r>
        </a:p>
      </dsp:txBody>
      <dsp:txXfrm>
        <a:off x="1641256" y="3555541"/>
        <a:ext cx="2237221" cy="1421001"/>
      </dsp:txXfrm>
    </dsp:sp>
    <dsp:sp modelId="{D9EAB289-320B-47B1-8D88-62ECAEC0667A}">
      <dsp:nvSpPr>
        <dsp:cNvPr id="0" name=""/>
        <dsp:cNvSpPr/>
      </dsp:nvSpPr>
      <dsp:spPr>
        <a:xfrm>
          <a:off x="3878477" y="3555541"/>
          <a:ext cx="1091521" cy="1421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89" tIns="150389" rIns="150389" bIns="150389" numCol="1" spcCol="1270" anchor="ctr" anchorCtr="0">
          <a:noAutofit/>
        </a:bodyPr>
        <a:lstStyle/>
        <a:p>
          <a:pPr marL="0" lvl="0" indent="0" algn="l" defTabSz="488950">
            <a:lnSpc>
              <a:spcPct val="90000"/>
            </a:lnSpc>
            <a:spcBef>
              <a:spcPct val="0"/>
            </a:spcBef>
            <a:spcAft>
              <a:spcPct val="35000"/>
            </a:spcAft>
            <a:buNone/>
          </a:pPr>
          <a:r>
            <a:rPr lang="en-US" sz="1100" kern="1200"/>
            <a:t>e-mail</a:t>
          </a:r>
        </a:p>
        <a:p>
          <a:pPr marL="0" lvl="0" indent="0" algn="l" defTabSz="488950">
            <a:lnSpc>
              <a:spcPct val="90000"/>
            </a:lnSpc>
            <a:spcBef>
              <a:spcPct val="0"/>
            </a:spcBef>
            <a:spcAft>
              <a:spcPct val="35000"/>
            </a:spcAft>
            <a:buNone/>
          </a:pPr>
          <a:r>
            <a:rPr lang="en-US" sz="1100" kern="1200"/>
            <a:t>message boards and chat rooms</a:t>
          </a:r>
        </a:p>
        <a:p>
          <a:pPr marL="0" lvl="0" indent="0" algn="l" defTabSz="488950">
            <a:lnSpc>
              <a:spcPct val="90000"/>
            </a:lnSpc>
            <a:spcBef>
              <a:spcPct val="0"/>
            </a:spcBef>
            <a:spcAft>
              <a:spcPct val="35000"/>
            </a:spcAft>
            <a:buNone/>
          </a:pPr>
          <a:r>
            <a:rPr lang="en-US" sz="1100" kern="1200"/>
            <a:t>online corporate data access</a:t>
          </a:r>
        </a:p>
      </dsp:txBody>
      <dsp:txXfrm>
        <a:off x="3878477" y="3555541"/>
        <a:ext cx="1091521" cy="14210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75376E-6323-4CDB-8F25-EF2CB07B119A}">
      <dsp:nvSpPr>
        <dsp:cNvPr id="0" name=""/>
        <dsp:cNvSpPr/>
      </dsp:nvSpPr>
      <dsp:spPr>
        <a:xfrm>
          <a:off x="10765" y="870709"/>
          <a:ext cx="1295364" cy="7450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FFE8B0-97FC-49A9-BB18-3C96DC86E184}">
      <dsp:nvSpPr>
        <dsp:cNvPr id="0" name=""/>
        <dsp:cNvSpPr/>
      </dsp:nvSpPr>
      <dsp:spPr>
        <a:xfrm>
          <a:off x="10765" y="1716876"/>
          <a:ext cx="3701042" cy="1210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66800">
            <a:lnSpc>
              <a:spcPct val="90000"/>
            </a:lnSpc>
            <a:spcBef>
              <a:spcPct val="0"/>
            </a:spcBef>
            <a:spcAft>
              <a:spcPct val="35000"/>
            </a:spcAft>
            <a:buNone/>
            <a:defRPr b="1"/>
          </a:pPr>
          <a:r>
            <a:rPr lang="en-US" sz="2400" kern="1200" dirty="0">
              <a:latin typeface="Arial" panose="020B0604020202020204" pitchFamily="34" charset="0"/>
              <a:cs typeface="Arial" panose="020B0604020202020204" pitchFamily="34" charset="0"/>
            </a:rPr>
            <a:t>Major benefits are: </a:t>
          </a:r>
        </a:p>
        <a:p>
          <a:pPr marL="0" lvl="0" indent="0" algn="l" defTabSz="1066800">
            <a:lnSpc>
              <a:spcPct val="90000"/>
            </a:lnSpc>
            <a:spcBef>
              <a:spcPct val="0"/>
            </a:spcBef>
            <a:spcAft>
              <a:spcPct val="35000"/>
            </a:spcAft>
            <a:buNone/>
            <a:defRPr b="1"/>
          </a:pPr>
          <a:endParaRPr lang="en-US" sz="2400" b="0" kern="1200" dirty="0">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defRPr b="1"/>
          </a:pPr>
          <a:r>
            <a:rPr lang="en-US" sz="2400" b="0" kern="1200" dirty="0">
              <a:latin typeface="Arial" panose="020B0604020202020204" pitchFamily="34" charset="0"/>
              <a:cs typeface="Arial" panose="020B0604020202020204" pitchFamily="34" charset="0"/>
            </a:rPr>
            <a:t>cost reduction, </a:t>
          </a:r>
        </a:p>
        <a:p>
          <a:pPr marL="0" lvl="0" indent="0" algn="l" defTabSz="1066800">
            <a:lnSpc>
              <a:spcPct val="90000"/>
            </a:lnSpc>
            <a:spcBef>
              <a:spcPct val="0"/>
            </a:spcBef>
            <a:spcAft>
              <a:spcPct val="35000"/>
            </a:spcAft>
            <a:buNone/>
            <a:defRPr b="1"/>
          </a:pPr>
          <a:r>
            <a:rPr lang="en-US" sz="2400" b="0" kern="1200" dirty="0">
              <a:latin typeface="Arial" panose="020B0604020202020204" pitchFamily="34" charset="0"/>
              <a:cs typeface="Arial" panose="020B0604020202020204" pitchFamily="34" charset="0"/>
            </a:rPr>
            <a:t>increased revenue, </a:t>
          </a:r>
        </a:p>
        <a:p>
          <a:pPr marL="0" lvl="0" indent="0" algn="l" defTabSz="1066800">
            <a:lnSpc>
              <a:spcPct val="90000"/>
            </a:lnSpc>
            <a:spcBef>
              <a:spcPct val="0"/>
            </a:spcBef>
            <a:spcAft>
              <a:spcPct val="35000"/>
            </a:spcAft>
            <a:buNone/>
            <a:defRPr b="1"/>
          </a:pPr>
          <a:r>
            <a:rPr lang="en-US" sz="2400" b="0" kern="1200" dirty="0">
              <a:latin typeface="Arial" panose="020B0604020202020204" pitchFamily="34" charset="0"/>
              <a:cs typeface="Arial" panose="020B0604020202020204" pitchFamily="34" charset="0"/>
            </a:rPr>
            <a:t>better customer retention</a:t>
          </a:r>
        </a:p>
      </dsp:txBody>
      <dsp:txXfrm>
        <a:off x="10765" y="1716876"/>
        <a:ext cx="3701042" cy="1210080"/>
      </dsp:txXfrm>
    </dsp:sp>
    <dsp:sp modelId="{0660EFD9-FF1D-4B25-8FAD-1FF7BAA12782}">
      <dsp:nvSpPr>
        <dsp:cNvPr id="0" name=""/>
        <dsp:cNvSpPr/>
      </dsp:nvSpPr>
      <dsp:spPr>
        <a:xfrm>
          <a:off x="10765" y="2973997"/>
          <a:ext cx="3701042" cy="248774"/>
        </a:xfrm>
        <a:prstGeom prst="rect">
          <a:avLst/>
        </a:prstGeom>
        <a:noFill/>
        <a:ln>
          <a:noFill/>
        </a:ln>
        <a:effectLst/>
      </dsp:spPr>
      <dsp:style>
        <a:lnRef idx="0">
          <a:scrgbClr r="0" g="0" b="0"/>
        </a:lnRef>
        <a:fillRef idx="0">
          <a:scrgbClr r="0" g="0" b="0"/>
        </a:fillRef>
        <a:effectRef idx="0">
          <a:scrgbClr r="0" g="0" b="0"/>
        </a:effectRef>
        <a:fontRef idx="minor"/>
      </dsp:style>
    </dsp:sp>
    <dsp:sp modelId="{529A5554-C1AA-4E96-8EFF-5FFFAADE4D2C}">
      <dsp:nvSpPr>
        <dsp:cNvPr id="0" name=""/>
        <dsp:cNvSpPr/>
      </dsp:nvSpPr>
      <dsp:spPr>
        <a:xfrm>
          <a:off x="4359489" y="870709"/>
          <a:ext cx="1295364" cy="7450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A67EF6-AFFE-43DF-A530-541A00460A61}">
      <dsp:nvSpPr>
        <dsp:cNvPr id="0" name=""/>
        <dsp:cNvSpPr/>
      </dsp:nvSpPr>
      <dsp:spPr>
        <a:xfrm>
          <a:off x="4359489" y="1716876"/>
          <a:ext cx="3701042" cy="1210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66800">
            <a:lnSpc>
              <a:spcPct val="90000"/>
            </a:lnSpc>
            <a:spcBef>
              <a:spcPct val="0"/>
            </a:spcBef>
            <a:spcAft>
              <a:spcPct val="35000"/>
            </a:spcAft>
            <a:buNone/>
            <a:defRPr b="1"/>
          </a:pPr>
          <a:r>
            <a:rPr lang="en-US" sz="2400" kern="1200">
              <a:latin typeface="Arial" panose="020B0604020202020204" pitchFamily="34" charset="0"/>
              <a:cs typeface="Arial" panose="020B0604020202020204" pitchFamily="34" charset="0"/>
            </a:rPr>
            <a:t>As a result of:</a:t>
          </a:r>
        </a:p>
      </dsp:txBody>
      <dsp:txXfrm>
        <a:off x="4359489" y="1716876"/>
        <a:ext cx="3701042" cy="1210080"/>
      </dsp:txXfrm>
    </dsp:sp>
    <dsp:sp modelId="{0E48ABD0-A7CC-464E-9AC8-CC97406B925B}">
      <dsp:nvSpPr>
        <dsp:cNvPr id="0" name=""/>
        <dsp:cNvSpPr/>
      </dsp:nvSpPr>
      <dsp:spPr>
        <a:xfrm>
          <a:off x="4321850" y="2586435"/>
          <a:ext cx="3701042" cy="248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fewer stock outs</a:t>
          </a:r>
        </a:p>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less exception processing</a:t>
          </a:r>
        </a:p>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reduced inventory throughout the supply chain</a:t>
          </a:r>
        </a:p>
        <a:p>
          <a:pPr marL="0" lvl="0" indent="0" algn="l" defTabSz="1066800">
            <a:lnSpc>
              <a:spcPct val="90000"/>
            </a:lnSpc>
            <a:spcBef>
              <a:spcPct val="0"/>
            </a:spcBef>
            <a:spcAft>
              <a:spcPct val="35000"/>
            </a:spcAft>
            <a:buNone/>
          </a:pPr>
          <a:r>
            <a:rPr lang="en-US" sz="2400" kern="1200">
              <a:latin typeface="Arial" panose="020B0604020202020204" pitchFamily="34" charset="0"/>
              <a:cs typeface="Arial" panose="020B0604020202020204" pitchFamily="34" charset="0"/>
            </a:rPr>
            <a:t>lower materials costs</a:t>
          </a:r>
        </a:p>
        <a:p>
          <a:pPr marL="0" lvl="0" indent="0" algn="l" defTabSz="1066800">
            <a:lnSpc>
              <a:spcPct val="90000"/>
            </a:lnSpc>
            <a:spcBef>
              <a:spcPct val="0"/>
            </a:spcBef>
            <a:spcAft>
              <a:spcPct val="35000"/>
            </a:spcAft>
            <a:buNone/>
          </a:pPr>
          <a:r>
            <a:rPr lang="en-US" sz="2400" kern="1200">
              <a:latin typeface="Arial" panose="020B0604020202020204" pitchFamily="34" charset="0"/>
              <a:cs typeface="Arial" panose="020B0604020202020204" pitchFamily="34" charset="0"/>
            </a:rPr>
            <a:t>increased sales volume</a:t>
          </a:r>
        </a:p>
        <a:p>
          <a:pPr marL="0" lvl="0" indent="0" algn="l" defTabSz="1066800">
            <a:lnSpc>
              <a:spcPct val="90000"/>
            </a:lnSpc>
            <a:spcBef>
              <a:spcPct val="0"/>
            </a:spcBef>
            <a:spcAft>
              <a:spcPct val="35000"/>
            </a:spcAft>
            <a:buNone/>
          </a:pPr>
          <a:r>
            <a:rPr lang="en-US" sz="2400" kern="1200">
              <a:latin typeface="Arial" panose="020B0604020202020204" pitchFamily="34" charset="0"/>
              <a:cs typeface="Arial" panose="020B0604020202020204" pitchFamily="34" charset="0"/>
            </a:rPr>
            <a:t>increased competitive advantage</a:t>
          </a:r>
        </a:p>
      </dsp:txBody>
      <dsp:txXfrm>
        <a:off x="4321850" y="2586435"/>
        <a:ext cx="3701042" cy="2487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8FDF3-F8CD-44BC-ABD2-18BAB71B1141}">
      <dsp:nvSpPr>
        <dsp:cNvPr id="0" name=""/>
        <dsp:cNvSpPr/>
      </dsp:nvSpPr>
      <dsp:spPr>
        <a:xfrm>
          <a:off x="0" y="96510"/>
          <a:ext cx="4971603" cy="235871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Corporate (enterprise) portal:</a:t>
          </a:r>
          <a:r>
            <a:rPr lang="en-US" sz="2400" b="1" kern="1200"/>
            <a:t> </a:t>
          </a:r>
          <a:r>
            <a:rPr lang="en-US" sz="2400" kern="1200"/>
            <a:t>A gateway for entering a corporate Web site, enabling communication, collaboration, and access to company information</a:t>
          </a:r>
        </a:p>
      </dsp:txBody>
      <dsp:txXfrm>
        <a:off x="115143" y="211653"/>
        <a:ext cx="4741317" cy="2128433"/>
      </dsp:txXfrm>
    </dsp:sp>
    <dsp:sp modelId="{052E416D-E3AB-4A1F-A826-4257E038112F}">
      <dsp:nvSpPr>
        <dsp:cNvPr id="0" name=""/>
        <dsp:cNvSpPr/>
      </dsp:nvSpPr>
      <dsp:spPr>
        <a:xfrm>
          <a:off x="0" y="2524350"/>
          <a:ext cx="4971603" cy="2358719"/>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Corporate portals offer employees, business partners, and customers an organized focal point for their interactions with the firm</a:t>
          </a:r>
        </a:p>
      </dsp:txBody>
      <dsp:txXfrm>
        <a:off x="115143" y="2639493"/>
        <a:ext cx="4741317" cy="212843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3634" name="Rectangle 2">
            <a:extLst>
              <a:ext uri="{FF2B5EF4-FFF2-40B4-BE49-F238E27FC236}">
                <a16:creationId xmlns:a16="http://schemas.microsoft.com/office/drawing/2014/main" id="{7BAFF15F-A884-49C3-9357-45350D43331E}"/>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zh-CN"/>
          </a:p>
        </p:txBody>
      </p:sp>
      <p:sp>
        <p:nvSpPr>
          <p:cNvPr id="453635" name="Rectangle 3">
            <a:extLst>
              <a:ext uri="{FF2B5EF4-FFF2-40B4-BE49-F238E27FC236}">
                <a16:creationId xmlns:a16="http://schemas.microsoft.com/office/drawing/2014/main" id="{280D7262-D73E-4207-B566-5A8B55EDC48C}"/>
              </a:ext>
            </a:extLst>
          </p:cNvPr>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zh-CN"/>
          </a:p>
        </p:txBody>
      </p:sp>
      <p:sp>
        <p:nvSpPr>
          <p:cNvPr id="453636" name="Rectangle 4">
            <a:extLst>
              <a:ext uri="{FF2B5EF4-FFF2-40B4-BE49-F238E27FC236}">
                <a16:creationId xmlns:a16="http://schemas.microsoft.com/office/drawing/2014/main" id="{F4601B99-0434-4228-956A-56491D7D4506}"/>
              </a:ext>
            </a:extLst>
          </p:cNvPr>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zh-CN"/>
          </a:p>
        </p:txBody>
      </p:sp>
      <p:sp>
        <p:nvSpPr>
          <p:cNvPr id="453637" name="Rectangle 5">
            <a:extLst>
              <a:ext uri="{FF2B5EF4-FFF2-40B4-BE49-F238E27FC236}">
                <a16:creationId xmlns:a16="http://schemas.microsoft.com/office/drawing/2014/main" id="{A1D27312-D0F8-4254-A86C-4D490EA94E7D}"/>
              </a:ext>
            </a:extLst>
          </p:cNvPr>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A974C79A-41AD-46A2-AEF7-22E9F7408AF4}" type="slidenum">
              <a:rPr lang="zh-CN" altLang="en-US"/>
              <a:pPr/>
              <a:t>‹#›</a:t>
            </a:fld>
            <a:endParaRPr lang="en-US" altLang="zh-CN"/>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6546" name="Rectangle 2">
            <a:extLst>
              <a:ext uri="{FF2B5EF4-FFF2-40B4-BE49-F238E27FC236}">
                <a16:creationId xmlns:a16="http://schemas.microsoft.com/office/drawing/2014/main" id="{5EA91F3F-A1C4-4551-820A-A2C483E17A0B}"/>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zh-CN"/>
          </a:p>
        </p:txBody>
      </p:sp>
      <p:sp>
        <p:nvSpPr>
          <p:cNvPr id="236547" name="Rectangle 3">
            <a:extLst>
              <a:ext uri="{FF2B5EF4-FFF2-40B4-BE49-F238E27FC236}">
                <a16:creationId xmlns:a16="http://schemas.microsoft.com/office/drawing/2014/main" id="{6C056EAA-AF9B-4A40-8CBF-E12484E2BEE8}"/>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zh-CN"/>
          </a:p>
        </p:txBody>
      </p:sp>
      <p:sp>
        <p:nvSpPr>
          <p:cNvPr id="5124" name="Rectangle 4">
            <a:extLst>
              <a:ext uri="{FF2B5EF4-FFF2-40B4-BE49-F238E27FC236}">
                <a16:creationId xmlns:a16="http://schemas.microsoft.com/office/drawing/2014/main" id="{74F30F51-7BA9-4E38-9DC8-215DA803812F}"/>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6549" name="Rectangle 5">
            <a:extLst>
              <a:ext uri="{FF2B5EF4-FFF2-40B4-BE49-F238E27FC236}">
                <a16:creationId xmlns:a16="http://schemas.microsoft.com/office/drawing/2014/main" id="{E28645B3-79B6-4164-B79A-A02AE7E45D3D}"/>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ltLang="zh-CN" noProof="0"/>
              <a:t>Click to edit Master text styles</a:t>
            </a:r>
          </a:p>
          <a:p>
            <a:pPr lvl="1"/>
            <a:r>
              <a:rPr lang="en-US" altLang="zh-CN" noProof="0"/>
              <a:t>Second level</a:t>
            </a:r>
          </a:p>
          <a:p>
            <a:pPr lvl="2"/>
            <a:r>
              <a:rPr lang="en-US" altLang="zh-CN" noProof="0"/>
              <a:t>Third level</a:t>
            </a:r>
          </a:p>
          <a:p>
            <a:pPr lvl="3"/>
            <a:r>
              <a:rPr lang="en-US" altLang="zh-CN" noProof="0"/>
              <a:t>Fourth level</a:t>
            </a:r>
          </a:p>
          <a:p>
            <a:pPr lvl="4"/>
            <a:r>
              <a:rPr lang="en-US" altLang="zh-CN" noProof="0"/>
              <a:t>Fifth level</a:t>
            </a:r>
          </a:p>
        </p:txBody>
      </p:sp>
      <p:sp>
        <p:nvSpPr>
          <p:cNvPr id="236550" name="Rectangle 6">
            <a:extLst>
              <a:ext uri="{FF2B5EF4-FFF2-40B4-BE49-F238E27FC236}">
                <a16:creationId xmlns:a16="http://schemas.microsoft.com/office/drawing/2014/main" id="{DD3E8835-E9D5-4DBF-89B3-980748670521}"/>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zh-CN"/>
          </a:p>
        </p:txBody>
      </p:sp>
      <p:sp>
        <p:nvSpPr>
          <p:cNvPr id="236551" name="Rectangle 7">
            <a:extLst>
              <a:ext uri="{FF2B5EF4-FFF2-40B4-BE49-F238E27FC236}">
                <a16:creationId xmlns:a16="http://schemas.microsoft.com/office/drawing/2014/main" id="{ADC58834-4079-4133-9CAE-365BB475E1BB}"/>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7B4F0121-EFED-4D2F-AA24-B2372D16DEE4}" type="slidenum">
              <a:rPr lang="zh-CN" altLang="en-US"/>
              <a:pPr/>
              <a:t>‹#›</a:t>
            </a:fld>
            <a:endParaRPr lang="en-US" altLang="zh-C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Arial" pitchFamily="34"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a:extLst>
              <a:ext uri="{FF2B5EF4-FFF2-40B4-BE49-F238E27FC236}">
                <a16:creationId xmlns:a16="http://schemas.microsoft.com/office/drawing/2014/main" id="{F26DDF1C-1874-489F-BFA8-4BB3ABE28DE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BD02F9-4AED-48CF-9E41-3AB5E4BB64A5}" type="slidenum">
              <a:rPr lang="zh-CN" altLang="en-US"/>
              <a:pPr/>
              <a:t>2</a:t>
            </a:fld>
            <a:endParaRPr lang="en-US" altLang="zh-CN"/>
          </a:p>
        </p:txBody>
      </p:sp>
      <p:sp>
        <p:nvSpPr>
          <p:cNvPr id="9219" name="Rectangle 2">
            <a:extLst>
              <a:ext uri="{FF2B5EF4-FFF2-40B4-BE49-F238E27FC236}">
                <a16:creationId xmlns:a16="http://schemas.microsoft.com/office/drawing/2014/main" id="{7B315E59-CC10-4FB4-8CC3-49136ED9065A}"/>
              </a:ext>
            </a:extLst>
          </p:cNvPr>
          <p:cNvSpPr>
            <a:spLocks noGrp="1" noRot="1" noChangeAspect="1" noChangeArrowheads="1" noTextEdit="1"/>
          </p:cNvSpPr>
          <p:nvPr>
            <p:ph type="sldImg"/>
          </p:nvPr>
        </p:nvSpPr>
        <p:spPr>
          <a:ln/>
        </p:spPr>
      </p:sp>
      <p:sp>
        <p:nvSpPr>
          <p:cNvPr id="9220" name="Rectangle 3">
            <a:extLst>
              <a:ext uri="{FF2B5EF4-FFF2-40B4-BE49-F238E27FC236}">
                <a16:creationId xmlns:a16="http://schemas.microsoft.com/office/drawing/2014/main" id="{2454ED95-2726-44A6-A915-0E86F775DC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t>This class is a summary for SCM, with focus on E-SCM and concept of collaborative commerce</a:t>
            </a:r>
          </a:p>
          <a:p>
            <a:pPr eaLnBrk="1" hangingPunct="1"/>
            <a:r>
              <a:rPr lang="en-GB" altLang="zh-CN" b="1"/>
              <a:t>Bullwhip effect refers to oscillating demand amplification upstream the supply chain. </a:t>
            </a:r>
            <a:endParaRPr lang="en-US" altLang="zh-CN" b="1"/>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EB40AC5D-51EC-4918-B2C1-8804D786E02B}"/>
              </a:ext>
            </a:extLst>
          </p:cNvPr>
          <p:cNvSpPr>
            <a:spLocks noGrp="1" noRot="1" noChangeAspect="1" noTextEdit="1"/>
          </p:cNvSpPr>
          <p:nvPr>
            <p:ph type="sldImg"/>
          </p:nvPr>
        </p:nvSpPr>
        <p:spPr>
          <a:ln/>
        </p:spPr>
      </p:sp>
      <p:sp>
        <p:nvSpPr>
          <p:cNvPr id="11267" name="Notes Placeholder 2">
            <a:extLst>
              <a:ext uri="{FF2B5EF4-FFF2-40B4-BE49-F238E27FC236}">
                <a16:creationId xmlns:a16="http://schemas.microsoft.com/office/drawing/2014/main" id="{DCB689DB-AE30-4F5E-ACE0-4C00AD5C6F6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Chaffey 2007: 267 maintains that SCM involves the </a:t>
            </a:r>
            <a:r>
              <a:rPr lang="en-GB" altLang="en-US" b="1" dirty="0"/>
              <a:t>coordination</a:t>
            </a:r>
            <a:r>
              <a:rPr lang="en-GB" altLang="en-US" dirty="0"/>
              <a:t> of all supply activities of an organisation from its suppliers and delivery of products to its customers. Thus, one can distinguish between upstream supply chain (i.e. transactions between an organisation and its suppliers and intermediaries which are equivalent to the buy-side e-commerce) and downstream supply chain (i.e. transactions between an organisation and its customers and intermediaries which are equivalent to the sell-side e-commerce). </a:t>
            </a:r>
          </a:p>
          <a:p>
            <a:pPr eaLnBrk="1" hangingPunct="1"/>
            <a:r>
              <a:rPr lang="en-GB" altLang="en-US" dirty="0"/>
              <a:t>The value chain concept is closely related to SCM. It considers how value can be added both between and within elements of the supply chain and at the interface between them. In particular, procurement and inbound logistics fall within the upstream SC whilst sales, outbound logistics and fulfilment fall within the downstream SC.</a:t>
            </a:r>
          </a:p>
        </p:txBody>
      </p:sp>
      <p:sp>
        <p:nvSpPr>
          <p:cNvPr id="11268" name="Slide Number Placeholder 3">
            <a:extLst>
              <a:ext uri="{FF2B5EF4-FFF2-40B4-BE49-F238E27FC236}">
                <a16:creationId xmlns:a16="http://schemas.microsoft.com/office/drawing/2014/main" id="{1137E697-129A-4F8C-B596-956E12193C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925B653-1AD9-40B8-B3FC-5D9E98CBEF82}" type="slidenum">
              <a:rPr lang="zh-CN" altLang="en-US"/>
              <a:pPr/>
              <a:t>3</a:t>
            </a:fld>
            <a:endParaRPr lang="en-US"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63007B6D-0245-42BF-AE24-A564F7B1FA52}"/>
              </a:ext>
            </a:extLst>
          </p:cNvPr>
          <p:cNvSpPr>
            <a:spLocks noGrp="1" noRot="1" noChangeAspect="1" noTextEdit="1"/>
          </p:cNvSpPr>
          <p:nvPr>
            <p:ph type="sldImg"/>
          </p:nvPr>
        </p:nvSpPr>
        <p:spPr>
          <a:ln/>
        </p:spPr>
      </p:sp>
      <p:sp>
        <p:nvSpPr>
          <p:cNvPr id="13315" name="Notes Placeholder 2">
            <a:extLst>
              <a:ext uri="{FF2B5EF4-FFF2-40B4-BE49-F238E27FC236}">
                <a16:creationId xmlns:a16="http://schemas.microsoft.com/office/drawing/2014/main" id="{F64CA37A-143C-41E1-B2B3-3C905FFFB61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Chaffey 2007: 267 maintains that SCM is the coordination of all supply activities of an organisation from its suppliers/partners to its customers and that supply chain is concerned with material and information flows. One can distinguish between upstream (i.e. transactions between an organisation and its suppliers and intermediaries equivalent to buy-side e-commerce) and downstream supply chain activities (transactions between and organisation and its customers and intermediaries equivalent to sell-side e-commerce).</a:t>
            </a:r>
          </a:p>
          <a:p>
            <a:pPr eaLnBrk="1" hangingPunct="1"/>
            <a:r>
              <a:rPr lang="en-GB" altLang="en-US"/>
              <a:t>The links between an organisation and all partners involved in multiple supply chains are referred to as supply chain networks. </a:t>
            </a:r>
          </a:p>
          <a:p>
            <a:pPr eaLnBrk="1" hangingPunct="1"/>
            <a:endParaRPr lang="en-GB" altLang="en-US"/>
          </a:p>
          <a:p>
            <a:pPr eaLnBrk="1" hangingPunct="1"/>
            <a:r>
              <a:rPr lang="en-GB" altLang="en-US"/>
              <a:t>The key issues identified as areas to be concerned about –</a:t>
            </a:r>
          </a:p>
          <a:p>
            <a:pPr eaLnBrk="1" hangingPunct="1"/>
            <a:endParaRPr lang="en-GB" altLang="en-US"/>
          </a:p>
          <a:p>
            <a:pPr eaLnBrk="1" hangingPunct="1"/>
            <a:r>
              <a:rPr lang="en-GB" altLang="en-US" b="1">
                <a:solidFill>
                  <a:srgbClr val="FF0000"/>
                </a:solidFill>
              </a:rPr>
              <a:t>Profitability, cost management, customer satisfaction</a:t>
            </a:r>
            <a:r>
              <a:rPr lang="en-GB" altLang="en-US"/>
              <a:t>, and a shift in global supply chain realities about </a:t>
            </a:r>
            <a:r>
              <a:rPr lang="en-GB" altLang="en-US" b="1"/>
              <a:t>flexibility</a:t>
            </a:r>
          </a:p>
        </p:txBody>
      </p:sp>
      <p:sp>
        <p:nvSpPr>
          <p:cNvPr id="13316" name="Slide Number Placeholder 3">
            <a:extLst>
              <a:ext uri="{FF2B5EF4-FFF2-40B4-BE49-F238E27FC236}">
                <a16:creationId xmlns:a16="http://schemas.microsoft.com/office/drawing/2014/main" id="{0C197596-07D7-4BA9-A0DC-4218F137D6A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ED8E3D-41E3-4518-9897-24E9320B99A3}" type="slidenum">
              <a:rPr lang="zh-CN" altLang="en-US"/>
              <a:pPr/>
              <a:t>4</a:t>
            </a:fld>
            <a:endParaRPr lang="en-US"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2969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2970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2970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83E8FCA-E993-4B65-A14C-B02F74E14F16}" type="slidenum">
              <a:rPr lang="en-US" altLang="en-US" sz="1200">
                <a:latin typeface="Tahoma" panose="020B0604030504040204" pitchFamily="34" charset="0"/>
              </a:rPr>
              <a:pPr/>
              <a:t>5</a:t>
            </a:fld>
            <a:endParaRPr lang="en-US" altLang="en-US" sz="1200">
              <a:latin typeface="Tahoma" panose="020B0604030504040204" pitchFamily="34" charset="0"/>
            </a:endParaRPr>
          </a:p>
        </p:txBody>
      </p:sp>
      <p:sp>
        <p:nvSpPr>
          <p:cNvPr id="29702" name="Rectangle 2"/>
          <p:cNvSpPr>
            <a:spLocks noGrp="1" noRot="1" noChangeAspect="1" noChangeArrowheads="1" noTextEdit="1"/>
          </p:cNvSpPr>
          <p:nvPr>
            <p:ph type="sldImg"/>
          </p:nvPr>
        </p:nvSpPr>
        <p:spPr>
          <a:xfrm>
            <a:off x="1150938" y="692150"/>
            <a:ext cx="4556125" cy="3416300"/>
          </a:xfrm>
          <a:ln/>
        </p:spPr>
      </p:sp>
      <p:sp>
        <p:nvSpPr>
          <p:cNvPr id="2970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Although there are as many different strategies as there are businesses competing there are essentially three broad types of strategies. These generic strategies are used to help organizations establish a competitive advantage over industry rivals. They are called generic strategies because they are not firm or industry dependent. </a:t>
            </a:r>
          </a:p>
          <a:p>
            <a:pPr eaLnBrk="1" hangingPunct="1"/>
            <a:endParaRPr lang="en-US" altLang="en-US" dirty="0"/>
          </a:p>
          <a:p>
            <a:pPr eaLnBrk="1" hangingPunct="1"/>
            <a:r>
              <a:rPr lang="en-US" altLang="en-US" dirty="0"/>
              <a:t>One useful theoretical framework for making strategic choices is that of Generic Strategies, developed by Michael Porter. Porter suggested that the most fundamental choices facing any business are the </a:t>
            </a:r>
            <a:r>
              <a:rPr lang="en-US" altLang="en-US" b="1" dirty="0"/>
              <a:t>scope of the markets that it attempts to serve </a:t>
            </a:r>
            <a:r>
              <a:rPr lang="en-US" altLang="en-US" dirty="0"/>
              <a:t>and how it attempts to compete in these chosen markets. The scope can either be broad—tackling the whole market—or narrow—tackling only a particular part of the market. Companies achieve competitive advantage either by having the lowest product cost (note: this is not the same as having the lowest price) or by having products which are different in ways which are valued by customers. Note that </a:t>
            </a:r>
            <a:r>
              <a:rPr lang="en-US" altLang="en-US" b="1" dirty="0"/>
              <a:t>differentiation implies a difference in the perception by clients of the product</a:t>
            </a:r>
            <a:r>
              <a:rPr lang="en-US" altLang="en-US" dirty="0"/>
              <a:t>, whereas </a:t>
            </a:r>
            <a:r>
              <a:rPr lang="en-US" altLang="en-US" b="1" dirty="0"/>
              <a:t>customization implies a difference in target market. </a:t>
            </a:r>
          </a:p>
          <a:p>
            <a:pPr eaLnBrk="1" hangingPunct="1"/>
            <a:endParaRPr lang="en-US" altLang="en-US" b="1" dirty="0"/>
          </a:p>
          <a:p>
            <a:pPr eaLnBrk="1" hangingPunct="1"/>
            <a:r>
              <a:rPr lang="en-US" altLang="en-US" dirty="0"/>
              <a:t>Coordination is added to this framework to recognize that some </a:t>
            </a:r>
            <a:r>
              <a:rPr lang="en-US" altLang="en-US" b="1" dirty="0"/>
              <a:t>businesses create value </a:t>
            </a:r>
            <a:r>
              <a:rPr lang="en-US" altLang="en-US" dirty="0"/>
              <a:t>through their </a:t>
            </a:r>
            <a:r>
              <a:rPr lang="en-US" altLang="en-US" b="1" dirty="0"/>
              <a:t>ability to arrange resources</a:t>
            </a:r>
            <a:r>
              <a:rPr lang="en-US" altLang="en-US" dirty="0"/>
              <a:t>.</a:t>
            </a:r>
          </a:p>
          <a:p>
            <a:pPr eaLnBrk="1" hangingPunct="1"/>
            <a:endParaRPr lang="en-US" altLang="en-US" dirty="0"/>
          </a:p>
          <a:p>
            <a:pPr eaLnBrk="1" hangingPunct="1"/>
            <a:r>
              <a:rPr lang="en-US" altLang="en-US" dirty="0"/>
              <a:t>There were two effective ways of competing in a market. Each of the three options are considered within the context of the competitive scope of the market – </a:t>
            </a:r>
            <a:r>
              <a:rPr lang="en-US" altLang="en-US" i="1" dirty="0"/>
              <a:t>does the company target a wide market, or does it focus on a very narrow, niche market?</a:t>
            </a:r>
            <a:r>
              <a:rPr lang="en-US" altLang="en-US" dirty="0"/>
              <a:t> </a:t>
            </a:r>
          </a:p>
        </p:txBody>
      </p:sp>
    </p:spTree>
    <p:extLst>
      <p:ext uri="{BB962C8B-B14F-4D97-AF65-F5344CB8AC3E}">
        <p14:creationId xmlns:p14="http://schemas.microsoft.com/office/powerpoint/2010/main" val="412194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F34868C9-453D-45EB-AE3E-80ADB1D846E1}"/>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3CD4045F-75E5-4ECA-9B4E-C8E620732A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key thrust of SCM is to provide a superior value proposition to the customer of which efficient consumer response (ECR) is one method. Some of the key objectives of ECR include: a) timely, accurate, paperless information flows; b) smooth continual product flow matched to variations in consumption levels; c) optimise inventories; d) optimise for time and cost in the ordering process; e) maximise effectiveness of new product development. Overall SCM provides great </a:t>
            </a:r>
            <a:r>
              <a:rPr lang="en-GB" altLang="en-US" b="1" dirty="0"/>
              <a:t>opportunities to improve product performance </a:t>
            </a:r>
            <a:r>
              <a:rPr lang="en-GB" altLang="en-US" dirty="0"/>
              <a:t>and deliver superior value to customers. As a result, SCM can dramatically have an </a:t>
            </a:r>
            <a:r>
              <a:rPr lang="en-GB" altLang="en-US" b="1" dirty="0"/>
              <a:t>impact on profitability by reducing operating costs and increasing customer satisfaction and, therefore, company revenues. </a:t>
            </a:r>
          </a:p>
        </p:txBody>
      </p:sp>
      <p:sp>
        <p:nvSpPr>
          <p:cNvPr id="15364" name="Slide Number Placeholder 3">
            <a:extLst>
              <a:ext uri="{FF2B5EF4-FFF2-40B4-BE49-F238E27FC236}">
                <a16:creationId xmlns:a16="http://schemas.microsoft.com/office/drawing/2014/main" id="{D1D4B791-C088-445B-9D1A-109D9DB399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2A0047-E128-4056-A5A2-3EAD6A0D352E}" type="slidenum">
              <a:rPr lang="zh-CN" altLang="en-US"/>
              <a:pPr/>
              <a:t>6</a:t>
            </a:fld>
            <a:endParaRPr lang="en-US" alt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7065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7066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7066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9D579BC-4BB7-48DE-9E27-E2E64237E17D}" type="slidenum">
              <a:rPr lang="en-US" altLang="en-US" sz="1200">
                <a:latin typeface="Tahoma" panose="020B0604030504040204" pitchFamily="34" charset="0"/>
              </a:rPr>
              <a:pPr/>
              <a:t>7</a:t>
            </a:fld>
            <a:endParaRPr lang="en-US" altLang="en-US" sz="1200">
              <a:latin typeface="Tahoma" panose="020B0604030504040204" pitchFamily="34" charset="0"/>
            </a:endParaRPr>
          </a:p>
        </p:txBody>
      </p:sp>
      <p:sp>
        <p:nvSpPr>
          <p:cNvPr id="70662" name="Rectangle 2"/>
          <p:cNvSpPr>
            <a:spLocks noGrp="1" noRot="1" noChangeAspect="1" noChangeArrowheads="1" noTextEdit="1"/>
          </p:cNvSpPr>
          <p:nvPr>
            <p:ph type="sldImg"/>
          </p:nvPr>
        </p:nvSpPr>
        <p:spPr>
          <a:xfrm>
            <a:off x="1150938" y="692150"/>
            <a:ext cx="4556125" cy="3416300"/>
          </a:xfrm>
          <a:ln/>
        </p:spPr>
      </p:sp>
      <p:sp>
        <p:nvSpPr>
          <p:cNvPr id="7066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May add substantial value through re-configuring the supply chain</a:t>
            </a:r>
          </a:p>
          <a:p>
            <a:pPr eaLnBrk="1" hangingPunct="1"/>
            <a:r>
              <a:rPr lang="en-US" altLang="en-US" dirty="0"/>
              <a:t>Heavy </a:t>
            </a:r>
            <a:r>
              <a:rPr lang="en-US" altLang="en-US" b="1" dirty="0"/>
              <a:t>focus on soft assets, information and people</a:t>
            </a:r>
            <a:r>
              <a:rPr lang="en-US" altLang="en-US" dirty="0"/>
              <a:t>, as opposed to hard assets, plant and equipment</a:t>
            </a:r>
          </a:p>
          <a:p>
            <a:pPr eaLnBrk="1" hangingPunct="1"/>
            <a:r>
              <a:rPr lang="en-US" altLang="en-US" dirty="0"/>
              <a:t>Real focus on building trust among channel partners, developing incentive, and payment mechanisms that keep partners engaged</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a:t>Example - Coordinate growers with market</a:t>
            </a:r>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1315324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B4912828-F8EE-4E1D-9BA1-B89D28B990A2}"/>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13F89742-E123-497A-A2E4-E16D77A2838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As well as upstream and downstream supply chain, there is also an internal supply chain which essentially refers to internal processes for transforming inputs into outputs. Nowadays, many SCM activities are being outsourced and organisations tend to carve out specific core competencies within their SC. Indeed, according to Van de Ven (2005) competition has shifted from between individual firms to between networks of firms. </a:t>
            </a:r>
          </a:p>
          <a:p>
            <a:pPr eaLnBrk="1" hangingPunct="1"/>
            <a:endParaRPr lang="en-GB" altLang="en-US"/>
          </a:p>
          <a:p>
            <a:pPr eaLnBrk="1" hangingPunct="1"/>
            <a:r>
              <a:rPr lang="en-GB" altLang="en-US"/>
              <a:t>Because of the shift to network of firms sometimes called the networked organisation this is where the value network as come from, again the shift from value chain to value network or value web.</a:t>
            </a:r>
          </a:p>
        </p:txBody>
      </p:sp>
      <p:sp>
        <p:nvSpPr>
          <p:cNvPr id="17412" name="Slide Number Placeholder 3">
            <a:extLst>
              <a:ext uri="{FF2B5EF4-FFF2-40B4-BE49-F238E27FC236}">
                <a16:creationId xmlns:a16="http://schemas.microsoft.com/office/drawing/2014/main" id="{4472918E-C301-4B5E-99D7-8ECF30246FB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6DEC7EA-5A6E-4F68-BCE7-91CF7DF523C5}" type="slidenum">
              <a:rPr lang="zh-CN" altLang="en-US"/>
              <a:pPr/>
              <a:t>8</a:t>
            </a:fld>
            <a:endParaRPr lang="en-US" altLang="zh-C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3993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3994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3994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0327B37-90DE-4C15-BBE0-0184BA12AA0B}" type="slidenum">
              <a:rPr lang="en-US" altLang="en-US" sz="1200">
                <a:latin typeface="Tahoma" panose="020B0604030504040204" pitchFamily="34" charset="0"/>
              </a:rPr>
              <a:pPr/>
              <a:t>9</a:t>
            </a:fld>
            <a:endParaRPr lang="en-US" altLang="en-US" sz="1200">
              <a:latin typeface="Tahoma" panose="020B0604030504040204" pitchFamily="34" charset="0"/>
            </a:endParaRPr>
          </a:p>
        </p:txBody>
      </p:sp>
      <p:sp>
        <p:nvSpPr>
          <p:cNvPr id="39942" name="Rectangle 2"/>
          <p:cNvSpPr>
            <a:spLocks noGrp="1" noRot="1" noChangeAspect="1" noChangeArrowheads="1" noTextEdit="1"/>
          </p:cNvSpPr>
          <p:nvPr>
            <p:ph type="sldImg"/>
          </p:nvPr>
        </p:nvSpPr>
        <p:spPr>
          <a:xfrm>
            <a:off x="1150938" y="692150"/>
            <a:ext cx="4556125" cy="3416300"/>
          </a:xfrm>
          <a:ln/>
        </p:spPr>
      </p:sp>
      <p:sp>
        <p:nvSpPr>
          <p:cNvPr id="3994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Value Chain – A framework that firms can use to identify and evaluate the ways in which their resources and capabilities can add value. The value of the analysis lies in being able to break the </a:t>
            </a:r>
            <a:r>
              <a:rPr lang="en-US" altLang="en-US" dirty="0" err="1"/>
              <a:t>organisation's</a:t>
            </a:r>
            <a:r>
              <a:rPr lang="en-US" altLang="en-US" dirty="0"/>
              <a:t> operations or activities into primary (such as operations, marketing &amp; sales, and service) and support ( staff activities including human resources management &amp; procurement) activities. </a:t>
            </a:r>
          </a:p>
          <a:p>
            <a:pPr eaLnBrk="1" hangingPunct="1"/>
            <a:endParaRPr lang="en-US" altLang="en-US" dirty="0"/>
          </a:p>
          <a:p>
            <a:pPr eaLnBrk="1" hangingPunct="1"/>
            <a:r>
              <a:rPr lang="en-US" altLang="en-US" dirty="0" err="1"/>
              <a:t>Analysing</a:t>
            </a:r>
            <a:r>
              <a:rPr lang="en-US" altLang="en-US" dirty="0"/>
              <a:t> the firm's value-chain helps to assess your </a:t>
            </a:r>
            <a:r>
              <a:rPr lang="en-US" altLang="en-US" dirty="0" err="1"/>
              <a:t>organisation</a:t>
            </a:r>
            <a:r>
              <a:rPr lang="en-US" altLang="en-US" dirty="0"/>
              <a:t> and what you perceive your competitor’s value-chain to be will uncover ways to cut costs, and find ways add value that will provide a competitive advantage. </a:t>
            </a:r>
            <a:br>
              <a:rPr lang="en-US" altLang="en-US" dirty="0"/>
            </a:br>
            <a:endParaRPr lang="en-US" altLang="en-US" dirty="0"/>
          </a:p>
          <a:p>
            <a:pPr eaLnBrk="1" hangingPunct="1"/>
            <a:r>
              <a:rPr lang="en-US" altLang="en-US" dirty="0"/>
              <a:t>Here we have a value chain for a low cost strategy that identifies some activities that are used to keep costs low.</a:t>
            </a:r>
          </a:p>
          <a:p>
            <a:pPr eaLnBrk="1" hangingPunct="1"/>
            <a:r>
              <a:rPr lang="en-US" altLang="en-US" b="1" dirty="0"/>
              <a:t>Airlines are a good example</a:t>
            </a:r>
          </a:p>
          <a:p>
            <a:pPr eaLnBrk="1" hangingPunct="1">
              <a:lnSpc>
                <a:spcPct val="90000"/>
              </a:lnSpc>
            </a:pPr>
            <a:r>
              <a:rPr lang="en-US" altLang="en-US" dirty="0"/>
              <a:t>Organization attempts to outperform competitors by doing everything it can to produce goods or services at a lower </a:t>
            </a:r>
            <a:r>
              <a:rPr lang="en-US" altLang="en-US" i="1" u="sng" dirty="0">
                <a:solidFill>
                  <a:srgbClr val="FF0000"/>
                </a:solidFill>
              </a:rPr>
              <a:t>cost</a:t>
            </a:r>
            <a:r>
              <a:rPr lang="en-US" altLang="en-US" u="sng" dirty="0">
                <a:solidFill>
                  <a:srgbClr val="FF0000"/>
                </a:solidFill>
              </a:rPr>
              <a:t> </a:t>
            </a:r>
            <a:r>
              <a:rPr lang="en-US" altLang="en-US" dirty="0"/>
              <a:t>than competitors</a:t>
            </a:r>
          </a:p>
          <a:p>
            <a:pPr eaLnBrk="1" hangingPunct="1">
              <a:lnSpc>
                <a:spcPct val="90000"/>
              </a:lnSpc>
            </a:pPr>
            <a:r>
              <a:rPr lang="en-US" altLang="en-US" b="1" dirty="0"/>
              <a:t>Emphasis is on operational efficiency</a:t>
            </a:r>
          </a:p>
          <a:p>
            <a:pPr eaLnBrk="1" hangingPunct="1">
              <a:lnSpc>
                <a:spcPct val="90000"/>
              </a:lnSpc>
            </a:pPr>
            <a:r>
              <a:rPr lang="en-US" altLang="en-US" dirty="0"/>
              <a:t>May be achieved through </a:t>
            </a:r>
            <a:r>
              <a:rPr lang="en-US" altLang="en-US" b="1" dirty="0"/>
              <a:t>process innovations</a:t>
            </a:r>
          </a:p>
          <a:p>
            <a:pPr eaLnBrk="1" hangingPunct="1"/>
            <a:endParaRPr lang="en-US" altLang="en-US" dirty="0"/>
          </a:p>
        </p:txBody>
      </p:sp>
    </p:spTree>
    <p:extLst>
      <p:ext uri="{BB962C8B-B14F-4D97-AF65-F5344CB8AC3E}">
        <p14:creationId xmlns:p14="http://schemas.microsoft.com/office/powerpoint/2010/main" val="3199756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6323"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6324"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6325"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D122BA2-B6AC-45CF-9643-08C8E7B9AD4B}" type="slidenum">
              <a:rPr lang="en-US" altLang="en-US" sz="1200">
                <a:latin typeface="Tahoma" panose="020B0604030504040204" pitchFamily="34" charset="0"/>
              </a:rPr>
              <a:pPr/>
              <a:t>10</a:t>
            </a:fld>
            <a:endParaRPr lang="en-US" altLang="en-US" sz="1200">
              <a:latin typeface="Tahoma" panose="020B0604030504040204" pitchFamily="34" charset="0"/>
            </a:endParaRPr>
          </a:p>
        </p:txBody>
      </p:sp>
      <p:sp>
        <p:nvSpPr>
          <p:cNvPr id="56326" name="Rectangle 2"/>
          <p:cNvSpPr>
            <a:spLocks noGrp="1" noRot="1" noChangeAspect="1" noChangeArrowheads="1" noTextEdit="1"/>
          </p:cNvSpPr>
          <p:nvPr>
            <p:ph type="sldImg"/>
          </p:nvPr>
        </p:nvSpPr>
        <p:spPr>
          <a:xfrm>
            <a:off x="1150938" y="692150"/>
            <a:ext cx="4556125" cy="3416300"/>
          </a:xfrm>
          <a:ln/>
        </p:spPr>
      </p:sp>
      <p:sp>
        <p:nvSpPr>
          <p:cNvPr id="56327"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Create Value by providing unique qualities in the product for which customers are willing to pay more</a:t>
            </a:r>
          </a:p>
          <a:p>
            <a:pPr eaLnBrk="1" hangingPunct="1"/>
            <a:r>
              <a:rPr lang="en-US" altLang="en-US" dirty="0"/>
              <a:t>Lowering Buyers' Costs – Higher quality means less breakdowns or product problems, quicker response to problems. </a:t>
            </a:r>
          </a:p>
          <a:p>
            <a:pPr eaLnBrk="1" hangingPunct="1">
              <a:buFontTx/>
              <a:buChar char="•"/>
            </a:pPr>
            <a:r>
              <a:rPr lang="en-US" altLang="en-US" dirty="0"/>
              <a:t>Raising Buyers' Performance – Buyer may improve performance, have higher level of enjoyment. </a:t>
            </a:r>
          </a:p>
          <a:p>
            <a:pPr eaLnBrk="1" hangingPunct="1">
              <a:buFontTx/>
              <a:buChar char="•"/>
            </a:pPr>
            <a:r>
              <a:rPr lang="en-US" altLang="en-US" dirty="0"/>
              <a:t>Sustainability – Creating barriers by perceptions of uniqueness and reputation, creating high switching costs through differentiation and uniqueness.</a:t>
            </a:r>
          </a:p>
          <a:p>
            <a:pPr eaLnBrk="1" hangingPunct="1"/>
            <a:endParaRPr lang="en-US" altLang="en-US" dirty="0"/>
          </a:p>
          <a:p>
            <a:pPr eaLnBrk="1" hangingPunct="1"/>
            <a:endParaRPr lang="en-US" altLang="en-US" dirty="0"/>
          </a:p>
          <a:p>
            <a:pPr eaLnBrk="1" hangingPunct="1"/>
            <a:endParaRPr lang="en-US" altLang="en-US" dirty="0"/>
          </a:p>
        </p:txBody>
      </p:sp>
    </p:spTree>
    <p:extLst>
      <p:ext uri="{BB962C8B-B14F-4D97-AF65-F5344CB8AC3E}">
        <p14:creationId xmlns:p14="http://schemas.microsoft.com/office/powerpoint/2010/main" val="2265136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6041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6042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6042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84FD676-C9F2-4390-B106-2DCC3602EBAD}" type="slidenum">
              <a:rPr lang="en-US" altLang="en-US" sz="1200">
                <a:latin typeface="Tahoma" panose="020B0604030504040204" pitchFamily="34" charset="0"/>
              </a:rPr>
              <a:pPr/>
              <a:t>11</a:t>
            </a:fld>
            <a:endParaRPr lang="en-US" altLang="en-US" sz="1200">
              <a:latin typeface="Tahoma" panose="020B0604030504040204" pitchFamily="34" charset="0"/>
            </a:endParaRPr>
          </a:p>
        </p:txBody>
      </p:sp>
      <p:sp>
        <p:nvSpPr>
          <p:cNvPr id="60422" name="Rectangle 2"/>
          <p:cNvSpPr>
            <a:spLocks noGrp="1" noRot="1" noChangeAspect="1" noChangeArrowheads="1" noTextEdit="1"/>
          </p:cNvSpPr>
          <p:nvPr>
            <p:ph type="sldImg"/>
          </p:nvPr>
        </p:nvSpPr>
        <p:spPr>
          <a:xfrm>
            <a:off x="1150938" y="692150"/>
            <a:ext cx="4556125" cy="3416300"/>
          </a:xfrm>
          <a:ln/>
        </p:spPr>
      </p:sp>
      <p:sp>
        <p:nvSpPr>
          <p:cNvPr id="6042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Analyzing the firm's value-chain helps to assess your </a:t>
            </a:r>
            <a:r>
              <a:rPr lang="en-US" altLang="en-US" dirty="0" err="1"/>
              <a:t>organisation</a:t>
            </a:r>
            <a:r>
              <a:rPr lang="en-US" altLang="en-US" dirty="0"/>
              <a:t> and what you perceive your competitor’s value-chain to be will uncover ways to  ways add value that will provide a competitive advantage.  O</a:t>
            </a:r>
            <a:r>
              <a:rPr lang="en-US" altLang="en-US" sz="1000" dirty="0"/>
              <a:t>n the dimension of distinctive competency, which function is most important depends on the source of the company’s differentiation advantage.  If it seeks a </a:t>
            </a:r>
            <a:r>
              <a:rPr lang="en-US" altLang="en-US" sz="1000" b="1" dirty="0"/>
              <a:t>competitive advantage based on innovation </a:t>
            </a:r>
            <a:r>
              <a:rPr lang="en-US" altLang="en-US" sz="1000" dirty="0"/>
              <a:t>and developing a technological competency, the </a:t>
            </a:r>
            <a:r>
              <a:rPr lang="en-US" altLang="en-US" sz="1000" b="1" dirty="0"/>
              <a:t>key function is R&amp;D</a:t>
            </a:r>
            <a:r>
              <a:rPr lang="en-US" altLang="en-US" sz="1000" dirty="0"/>
              <a:t>; if </a:t>
            </a:r>
            <a:r>
              <a:rPr lang="en-US" altLang="en-US" sz="1000" b="1" dirty="0"/>
              <a:t>customer responsiveness is its goal</a:t>
            </a:r>
            <a:r>
              <a:rPr lang="en-US" altLang="en-US" sz="1000" dirty="0"/>
              <a:t>, then </a:t>
            </a:r>
            <a:r>
              <a:rPr lang="en-US" altLang="en-US" sz="1000" b="1" dirty="0"/>
              <a:t>after-sales service</a:t>
            </a:r>
            <a:r>
              <a:rPr lang="en-US" altLang="en-US" sz="1000" dirty="0"/>
              <a:t>, </a:t>
            </a:r>
            <a:r>
              <a:rPr lang="en-US" altLang="en-US" sz="1000" b="1" dirty="0"/>
              <a:t>distribution, and customer service</a:t>
            </a:r>
            <a:r>
              <a:rPr lang="en-US" altLang="en-US" sz="1000" dirty="0"/>
              <a:t> functions are most critical.</a:t>
            </a:r>
          </a:p>
          <a:p>
            <a:pPr eaLnBrk="1" hangingPunct="1"/>
            <a:endParaRPr lang="en-US" altLang="en-US" dirty="0"/>
          </a:p>
        </p:txBody>
      </p:sp>
    </p:spTree>
    <p:extLst>
      <p:ext uri="{BB962C8B-B14F-4D97-AF65-F5344CB8AC3E}">
        <p14:creationId xmlns:p14="http://schemas.microsoft.com/office/powerpoint/2010/main" val="24663376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76803"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76804"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76805"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E9DD8FF-5007-4229-9466-A4A2DE63D8FA}" type="slidenum">
              <a:rPr lang="en-US" altLang="en-US" sz="1200">
                <a:latin typeface="Tahoma" panose="020B0604030504040204" pitchFamily="34" charset="0"/>
              </a:rPr>
              <a:pPr/>
              <a:t>12</a:t>
            </a:fld>
            <a:endParaRPr lang="en-US" altLang="en-US" sz="1200">
              <a:latin typeface="Tahoma" panose="020B0604030504040204" pitchFamily="34" charset="0"/>
            </a:endParaRPr>
          </a:p>
        </p:txBody>
      </p:sp>
      <p:sp>
        <p:nvSpPr>
          <p:cNvPr id="76806" name="Rectangle 2"/>
          <p:cNvSpPr>
            <a:spLocks noGrp="1" noRot="1" noChangeAspect="1" noChangeArrowheads="1" noTextEdit="1"/>
          </p:cNvSpPr>
          <p:nvPr>
            <p:ph type="sldImg"/>
          </p:nvPr>
        </p:nvSpPr>
        <p:spPr>
          <a:xfrm>
            <a:off x="1150938" y="692150"/>
            <a:ext cx="4556125" cy="3416300"/>
          </a:xfrm>
          <a:ln/>
        </p:spPr>
      </p:sp>
      <p:sp>
        <p:nvSpPr>
          <p:cNvPr id="76807"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a:t>Source of value:  produce a product that has lowest cost </a:t>
            </a:r>
            <a:r>
              <a:rPr lang="en-US" altLang="en-US" u="sng" dirty="0"/>
              <a:t>and</a:t>
            </a:r>
            <a:r>
              <a:rPr lang="en-US" altLang="en-US" dirty="0"/>
              <a:t> is differentiated from other products</a:t>
            </a:r>
          </a:p>
          <a:p>
            <a:pPr eaLnBrk="1" hangingPunct="1"/>
            <a:endParaRPr lang="en-US" altLang="en-US" dirty="0"/>
          </a:p>
          <a:p>
            <a:pPr eaLnBrk="1" hangingPunct="1"/>
            <a:r>
              <a:rPr lang="en-US" altLang="en-US" sz="1400" b="1" dirty="0" err="1"/>
              <a:t>Customisation</a:t>
            </a:r>
            <a:r>
              <a:rPr lang="en-US" altLang="en-US" sz="1400" b="1" dirty="0"/>
              <a:t> (Focus) Strategy:</a:t>
            </a:r>
            <a:r>
              <a:rPr lang="en-US" altLang="en-US" dirty="0"/>
              <a:t>  the focus strategy, differs from the other two in that it is directed at serving the needs of a limited customer group or set.  It concentrates on serving a particular market niche that may be defined as geographically (by region or locality), by type of customer (very rich or young), and by segment of the product line such as only very expensive autos or designer clothes.  A focus strategy can be pursued using </a:t>
            </a:r>
            <a:r>
              <a:rPr lang="en-US" altLang="en-US" b="1" dirty="0"/>
              <a:t>either</a:t>
            </a:r>
            <a:r>
              <a:rPr lang="en-US" altLang="en-US" dirty="0"/>
              <a:t> a </a:t>
            </a:r>
            <a:r>
              <a:rPr lang="en-US" altLang="en-US" b="1" dirty="0"/>
              <a:t>differentiation</a:t>
            </a:r>
            <a:r>
              <a:rPr lang="en-US" altLang="en-US" dirty="0"/>
              <a:t> or a </a:t>
            </a:r>
            <a:r>
              <a:rPr lang="en-US" altLang="en-US" b="1" dirty="0"/>
              <a:t>low-cost approach</a:t>
            </a:r>
            <a:r>
              <a:rPr lang="en-US" altLang="en-US" dirty="0"/>
              <a:t>.  When a company adopts a low-cost approach, it competes against the market leader only in those segments where it has no cost disadvantage.  Focused companies can particularly exploit their knowledge of a small customer set because they are closer to the customer than a broad differentiator.  </a:t>
            </a:r>
          </a:p>
          <a:p>
            <a:pPr eaLnBrk="1" hangingPunct="1"/>
            <a:endParaRPr lang="en-US" altLang="en-US" dirty="0"/>
          </a:p>
          <a:p>
            <a:pPr eaLnBrk="1" hangingPunct="1"/>
            <a:r>
              <a:rPr lang="en-US" altLang="en-US" sz="1400" b="1" dirty="0"/>
              <a:t>Advantages/Disadvantages:</a:t>
            </a:r>
            <a:r>
              <a:rPr lang="en-US" altLang="en-US" dirty="0"/>
              <a:t> The company is protected from rivals to the extent it can provide a product or service at a price or quality others cannot offer.  Powerful suppliers may be a threat because the company buys in such small volumes that it has less bargaining power.  The ability to satisfy unique customer needs gives the company power over its buyers.  Potential competitors as well as substitute products have to overcome the hurdle of consumer loyalty.</a:t>
            </a:r>
          </a:p>
        </p:txBody>
      </p:sp>
    </p:spTree>
    <p:extLst>
      <p:ext uri="{BB962C8B-B14F-4D97-AF65-F5344CB8AC3E}">
        <p14:creationId xmlns:p14="http://schemas.microsoft.com/office/powerpoint/2010/main" val="42077701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0AC4A8D-B0F1-4721-BEC5-9938D853E1B9}"/>
              </a:ext>
            </a:extLst>
          </p:cNvPr>
          <p:cNvSpPr>
            <a:spLocks noGrp="1" noRot="1" noChangeAspect="1" noTextEdit="1"/>
          </p:cNvSpPr>
          <p:nvPr>
            <p:ph type="sldImg"/>
          </p:nvPr>
        </p:nvSpPr>
        <p:spPr>
          <a:ln/>
        </p:spPr>
      </p:sp>
      <p:sp>
        <p:nvSpPr>
          <p:cNvPr id="19459" name="Notes Placeholder 2">
            <a:extLst>
              <a:ext uri="{FF2B5EF4-FFF2-40B4-BE49-F238E27FC236}">
                <a16:creationId xmlns:a16="http://schemas.microsoft.com/office/drawing/2014/main" id="{E15C9D50-8A9E-4E9A-907A-C7896685F7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The above is a snapshot of a toys manufacturer which has first and second tier suppliers and possibly first and second tiers customers. In these cases it is better to speak of supply chain networks (i.e. links between an organisation and all partners involved in multiple supply chains). </a:t>
            </a:r>
          </a:p>
        </p:txBody>
      </p:sp>
      <p:sp>
        <p:nvSpPr>
          <p:cNvPr id="19460" name="Slide Number Placeholder 3">
            <a:extLst>
              <a:ext uri="{FF2B5EF4-FFF2-40B4-BE49-F238E27FC236}">
                <a16:creationId xmlns:a16="http://schemas.microsoft.com/office/drawing/2014/main" id="{A8D8B604-23D2-4889-9BD3-090BF37BCD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6305FE5-8BE1-4DFB-84E5-268CE1236E20}" type="slidenum">
              <a:rPr lang="zh-CN" altLang="en-US"/>
              <a:pPr/>
              <a:t>13</a:t>
            </a:fld>
            <a:endParaRPr lang="en-US" altLang="zh-C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402BF3E-0552-4C55-9D9F-99E82A2D48FB}"/>
              </a:ext>
            </a:extLst>
          </p:cNvPr>
          <p:cNvSpPr>
            <a:spLocks noGrp="1" noRot="1" noChangeAspect="1" noTextEdit="1"/>
          </p:cNvSpPr>
          <p:nvPr>
            <p:ph type="sldImg"/>
          </p:nvPr>
        </p:nvSpPr>
        <p:spPr>
          <a:ln/>
        </p:spPr>
      </p:sp>
      <p:sp>
        <p:nvSpPr>
          <p:cNvPr id="21507" name="Notes Placeholder 2">
            <a:extLst>
              <a:ext uri="{FF2B5EF4-FFF2-40B4-BE49-F238E27FC236}">
                <a16:creationId xmlns:a16="http://schemas.microsoft.com/office/drawing/2014/main" id="{91F18AF9-93F3-4DDC-AF0A-4CF675451B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Push model: a supply chain that emphasises distribution of a product to </a:t>
            </a:r>
            <a:r>
              <a:rPr lang="en-GB" altLang="en-US" b="1" dirty="0"/>
              <a:t>passive</a:t>
            </a:r>
            <a:r>
              <a:rPr lang="en-GB" altLang="en-US" dirty="0"/>
              <a:t> customers. This approach strives for </a:t>
            </a:r>
            <a:r>
              <a:rPr lang="en-GB" altLang="en-US" b="1" dirty="0"/>
              <a:t>mass production </a:t>
            </a:r>
            <a:r>
              <a:rPr lang="en-GB" altLang="en-US" dirty="0"/>
              <a:t>(and therefore </a:t>
            </a:r>
            <a:r>
              <a:rPr lang="en-GB" altLang="en-US" b="1" dirty="0"/>
              <a:t>economies of scale</a:t>
            </a:r>
            <a:r>
              <a:rPr lang="en-GB" altLang="en-US" dirty="0"/>
              <a:t>).</a:t>
            </a:r>
          </a:p>
          <a:p>
            <a:pPr eaLnBrk="1" hangingPunct="1"/>
            <a:r>
              <a:rPr lang="en-GB" altLang="en-US" dirty="0"/>
              <a:t>Pull model: </a:t>
            </a:r>
            <a:r>
              <a:rPr lang="en-GB" altLang="en-US" b="1" dirty="0"/>
              <a:t>customers</a:t>
            </a:r>
            <a:r>
              <a:rPr lang="en-GB" altLang="en-US" dirty="0"/>
              <a:t> are </a:t>
            </a:r>
            <a:r>
              <a:rPr lang="en-GB" altLang="en-US" b="1" dirty="0"/>
              <a:t>actively</a:t>
            </a:r>
            <a:r>
              <a:rPr lang="en-GB" altLang="en-US" dirty="0"/>
              <a:t> involved in product and service specification. This approach strives for </a:t>
            </a:r>
            <a:r>
              <a:rPr lang="en-GB" altLang="en-US" b="1" dirty="0"/>
              <a:t>mass customisation</a:t>
            </a:r>
            <a:r>
              <a:rPr lang="en-GB" altLang="en-US" dirty="0"/>
              <a:t>. </a:t>
            </a:r>
          </a:p>
        </p:txBody>
      </p:sp>
      <p:sp>
        <p:nvSpPr>
          <p:cNvPr id="21508" name="Slide Number Placeholder 3">
            <a:extLst>
              <a:ext uri="{FF2B5EF4-FFF2-40B4-BE49-F238E27FC236}">
                <a16:creationId xmlns:a16="http://schemas.microsoft.com/office/drawing/2014/main" id="{850B7C04-ADA5-4842-BE39-B7471E6FE2C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F82BCE-2458-4D21-B0CD-58FD993B4E20}" type="slidenum">
              <a:rPr lang="zh-CN" altLang="en-US"/>
              <a:pPr/>
              <a:t>14</a:t>
            </a:fld>
            <a:endParaRPr lang="en-US" altLang="zh-CN"/>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01098CA1-380B-4102-A3CE-7546D530AF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708E20-4E35-4586-8786-55CCCC6A2758}" type="slidenum">
              <a:rPr lang="zh-CN" altLang="en-US"/>
              <a:pPr/>
              <a:t>15</a:t>
            </a:fld>
            <a:endParaRPr lang="en-US" altLang="zh-CN"/>
          </a:p>
        </p:txBody>
      </p:sp>
      <p:sp>
        <p:nvSpPr>
          <p:cNvPr id="23555" name="Rectangle 2">
            <a:extLst>
              <a:ext uri="{FF2B5EF4-FFF2-40B4-BE49-F238E27FC236}">
                <a16:creationId xmlns:a16="http://schemas.microsoft.com/office/drawing/2014/main" id="{B9BAB791-9417-4EEA-9B2D-D9FE267F3205}"/>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B0BCD4AC-DB89-42EC-8147-AED708651A57}"/>
              </a:ext>
            </a:extLst>
          </p:cNvPr>
          <p:cNvSpPr>
            <a:spLocks noGrp="1" noChangeArrowheads="1"/>
          </p:cNvSpPr>
          <p:nvPr>
            <p:ph type="body" idx="1"/>
          </p:nvPr>
        </p:nvSpPr>
        <p:spPr>
          <a:xfrm>
            <a:off x="381000" y="4343400"/>
            <a:ext cx="6096000" cy="44196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r>
              <a:rPr lang="en-GB" altLang="en-US">
                <a:cs typeface="Times New Roman" panose="02020603050405020304" pitchFamily="18" charset="0"/>
              </a:rPr>
              <a:t>There has been a move from push models of selling to pull models or combined push-pull approaches. </a:t>
            </a:r>
          </a:p>
          <a:p>
            <a:pPr algn="just" eaLnBrk="1" hangingPunct="1"/>
            <a:endParaRPr lang="en-GB" altLang="en-US">
              <a:cs typeface="Times New Roman" panose="02020603050405020304" pitchFamily="18" charset="0"/>
            </a:endParaRPr>
          </a:p>
          <a:p>
            <a:pPr algn="just" eaLnBrk="1" hangingPunct="1"/>
            <a:r>
              <a:rPr lang="en-GB" altLang="en-US">
                <a:cs typeface="Times New Roman" panose="02020603050405020304" pitchFamily="18" charset="0"/>
              </a:rPr>
              <a:t>The push model is illustrated by a manufacturer who develops an innovative product and then identifies a suitable target market. A distribution channel is then created to push the product to the market. The aim of a push approach is to optimise the production process for cost and efficiency.</a:t>
            </a:r>
          </a:p>
          <a:p>
            <a:pPr algn="just" eaLnBrk="1" hangingPunct="1"/>
            <a:r>
              <a:rPr lang="en-GB" altLang="en-US">
                <a:cs typeface="Times New Roman" panose="02020603050405020304" pitchFamily="18" charset="0"/>
              </a:rPr>
              <a:t> </a:t>
            </a:r>
          </a:p>
          <a:p>
            <a:pPr algn="just" eaLnBrk="1" hangingPunct="1"/>
            <a:r>
              <a:rPr lang="en-GB" altLang="en-US">
                <a:cs typeface="Times New Roman" panose="02020603050405020304" pitchFamily="18" charset="0"/>
              </a:rPr>
              <a:t>The alternative approach is focused on the customer's needs and it starts with analysis of their requirements through market research and close cooperation with customers and suppliers in new product development Here the supply chain is constructed to deliver value to the customer by reducing costs and increasing service quality. </a:t>
            </a:r>
          </a:p>
          <a:p>
            <a:pPr algn="just" eaLnBrk="1" hangingPunct="1"/>
            <a:endParaRPr lang="en-GB" altLang="en-US">
              <a:cs typeface="Times New Roman" panose="02020603050405020304" pitchFamily="18" charset="0"/>
            </a:endParaRPr>
          </a:p>
          <a:p>
            <a:pPr algn="just" eaLnBrk="1" hangingPunct="1"/>
            <a:r>
              <a:rPr lang="en-GB" altLang="en-US">
                <a:cs typeface="Times New Roman" panose="02020603050405020304" pitchFamily="18" charset="0"/>
              </a:rPr>
              <a:t>The aim of a </a:t>
            </a:r>
            <a:r>
              <a:rPr lang="en-GB" altLang="en-US" b="1">
                <a:cs typeface="Times New Roman" panose="02020603050405020304" pitchFamily="18" charset="0"/>
              </a:rPr>
              <a:t>pull approach is to optimise the production process for customer response, cost and efficiency</a:t>
            </a:r>
            <a:r>
              <a:rPr lang="en-GB" altLang="en-US" b="1"/>
              <a:t>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B4B57304-5A71-403A-9E12-2A531AC3BB63}"/>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25857964-BDCE-4B4C-8AD3-EEBE7B549B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Global Supply Chain Challenges</a:t>
            </a:r>
          </a:p>
          <a:p>
            <a:r>
              <a:rPr lang="en-GB" altLang="en-US"/>
              <a:t>As companies look to amplify growth and expand quickly into promising new markets, they will have to take a hard look at what their current supply chains are capable of, and whether those capabilities are enough to support global competition</a:t>
            </a:r>
          </a:p>
        </p:txBody>
      </p:sp>
      <p:sp>
        <p:nvSpPr>
          <p:cNvPr id="25604" name="Slide Number Placeholder 3">
            <a:extLst>
              <a:ext uri="{FF2B5EF4-FFF2-40B4-BE49-F238E27FC236}">
                <a16:creationId xmlns:a16="http://schemas.microsoft.com/office/drawing/2014/main" id="{783CEBED-8187-4B9D-85AB-9075ED1FCB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E184FA-DEB7-44CD-A1F8-6C6CFC3BD601}" type="slidenum">
              <a:rPr lang="zh-CN" altLang="en-US"/>
              <a:pPr/>
              <a:t>16</a:t>
            </a:fld>
            <a:endParaRPr lang="en-US" altLang="zh-CN"/>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9242D47-8331-48C0-A32F-0EB68D7C3873}"/>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5B9C29D8-821B-4FDA-B4C8-4F364CCDC9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MRP: Manufacturing Resource Planning (effective planning of all resources where financial resources are in $/£ or Euros and operational planning in units)</a:t>
            </a:r>
          </a:p>
        </p:txBody>
      </p:sp>
      <p:sp>
        <p:nvSpPr>
          <p:cNvPr id="27652" name="Slide Number Placeholder 3">
            <a:extLst>
              <a:ext uri="{FF2B5EF4-FFF2-40B4-BE49-F238E27FC236}">
                <a16:creationId xmlns:a16="http://schemas.microsoft.com/office/drawing/2014/main" id="{F7FE6A94-6F5F-46E4-8F6B-FED7BF1FA6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19B05E5-2A32-4020-8EA2-9143D8712D1B}" type="slidenum">
              <a:rPr lang="zh-CN" altLang="en-US"/>
              <a:pPr/>
              <a:t>17</a:t>
            </a:fld>
            <a:endParaRPr lang="en-US" altLang="zh-CN"/>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27BA67AF-22F0-4905-BA40-AEB492D69897}"/>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71C40F1C-A724-4C11-9E9C-65370F3D490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Why do you not want inventory sitting around?</a:t>
            </a:r>
          </a:p>
          <a:p>
            <a:r>
              <a:rPr lang="en-GB" altLang="en-US"/>
              <a:t>It costs to have inventory, holding costs, admin costs, warehouse costs, lack of demand may have unwanted good in storage.</a:t>
            </a:r>
          </a:p>
        </p:txBody>
      </p:sp>
      <p:sp>
        <p:nvSpPr>
          <p:cNvPr id="29700" name="Slide Number Placeholder 3">
            <a:extLst>
              <a:ext uri="{FF2B5EF4-FFF2-40B4-BE49-F238E27FC236}">
                <a16:creationId xmlns:a16="http://schemas.microsoft.com/office/drawing/2014/main" id="{2B0DF92A-C92B-4708-8DEC-7B85CF3EE0A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9D46FC1-6775-4B03-BCCC-01F231CB6DB9}" type="slidenum">
              <a:rPr lang="zh-CN" altLang="en-US"/>
              <a:pPr/>
              <a:t>18</a:t>
            </a:fld>
            <a:endParaRPr lang="en-US" altLang="zh-CN"/>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18EB9C65-0F81-4A40-9A0A-A2C52CB9BA4A}"/>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7C88F36F-6C07-437E-B858-B840F3B3006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According to Ko et al. (2006) ERP aims to improve internal efficiency by integrating different parts in the organisation while </a:t>
            </a:r>
            <a:r>
              <a:rPr lang="en-GB" altLang="en-US" b="1" dirty="0"/>
              <a:t>SCM focuses on external relationships </a:t>
            </a:r>
            <a:r>
              <a:rPr lang="en-GB" altLang="en-US" dirty="0"/>
              <a:t>with trading partners in the supply chain (SC). Technologically, ERP is said to be the backbone of SCM. As they rely on a very similar framework such as intranet, extranet and EDI, it is possible and feasible to integrate them. </a:t>
            </a:r>
          </a:p>
          <a:p>
            <a:pPr eaLnBrk="1" hangingPunct="1"/>
            <a:r>
              <a:rPr lang="en-GB" altLang="en-US" dirty="0"/>
              <a:t>In the 21</a:t>
            </a:r>
            <a:r>
              <a:rPr lang="en-GB" altLang="en-US" baseline="30000" dirty="0"/>
              <a:t>st</a:t>
            </a:r>
            <a:r>
              <a:rPr lang="en-GB" altLang="en-US" dirty="0"/>
              <a:t> century, single companies no longer compete with each other but </a:t>
            </a:r>
            <a:r>
              <a:rPr lang="en-GB" altLang="en-US" b="1" dirty="0"/>
              <a:t>different SCs compete against each other</a:t>
            </a:r>
            <a:r>
              <a:rPr lang="en-GB" altLang="en-US" dirty="0"/>
              <a:t>. Thus, companies must position themselves into a competitive SC. See Van de Ven’s (2005) article.</a:t>
            </a:r>
          </a:p>
        </p:txBody>
      </p:sp>
      <p:sp>
        <p:nvSpPr>
          <p:cNvPr id="31748" name="Slide Number Placeholder 3">
            <a:extLst>
              <a:ext uri="{FF2B5EF4-FFF2-40B4-BE49-F238E27FC236}">
                <a16:creationId xmlns:a16="http://schemas.microsoft.com/office/drawing/2014/main" id="{F9B026E3-D11A-4FDC-9616-6F72B8557E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120BA03-8C28-48D6-B009-40AFD596EAE1}" type="slidenum">
              <a:rPr lang="zh-CN" altLang="en-US"/>
              <a:pPr/>
              <a:t>19</a:t>
            </a:fld>
            <a:endParaRPr lang="en-US" altLang="zh-CN"/>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176C2E4-B498-43EE-8292-D7A31A787A5F}"/>
              </a:ext>
            </a:extLst>
          </p:cNvPr>
          <p:cNvSpPr>
            <a:spLocks noGrp="1" noRot="1" noChangeAspect="1" noTextEdit="1"/>
          </p:cNvSpPr>
          <p:nvPr>
            <p:ph type="sldImg"/>
          </p:nvPr>
        </p:nvSpPr>
        <p:spPr>
          <a:ln/>
        </p:spPr>
      </p:sp>
      <p:sp>
        <p:nvSpPr>
          <p:cNvPr id="33795" name="Notes Placeholder 2">
            <a:extLst>
              <a:ext uri="{FF2B5EF4-FFF2-40B4-BE49-F238E27FC236}">
                <a16:creationId xmlns:a16="http://schemas.microsoft.com/office/drawing/2014/main" id="{B987C23B-A13D-4B09-984A-51D0D3C83AB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dirty="0"/>
              <a:t>Based on the process supported by Internet tools, it is possible to distinguish between e-commerce (i.e. </a:t>
            </a:r>
            <a:r>
              <a:rPr lang="en-GB" altLang="en-US" b="1" dirty="0"/>
              <a:t>support to sales, distribution and customer service</a:t>
            </a:r>
            <a:r>
              <a:rPr lang="en-GB" altLang="en-US" dirty="0"/>
              <a:t>), e-procurement (i.e. support to </a:t>
            </a:r>
            <a:r>
              <a:rPr lang="en-GB" altLang="en-US" b="1" dirty="0"/>
              <a:t>sourcing, procurement, tendering and order fulfilment processes</a:t>
            </a:r>
            <a:r>
              <a:rPr lang="en-GB" altLang="en-US" dirty="0"/>
              <a:t>) and e-manufacturing (i.e. supporting </a:t>
            </a:r>
            <a:r>
              <a:rPr lang="en-GB" altLang="en-US" b="1" dirty="0"/>
              <a:t>demand and capacity planning, forecasting</a:t>
            </a:r>
            <a:r>
              <a:rPr lang="en-GB" altLang="en-US" dirty="0"/>
              <a:t> and internal supply chain integration) and e-collaboration (i.e. the use of the Internet to </a:t>
            </a:r>
            <a:r>
              <a:rPr lang="en-GB" altLang="en-US" b="1" dirty="0"/>
              <a:t>strengthen the relationships </a:t>
            </a:r>
            <a:r>
              <a:rPr lang="en-GB" altLang="en-US" dirty="0"/>
              <a:t>along the supply chain). </a:t>
            </a:r>
            <a:r>
              <a:rPr lang="en-GB" altLang="en-US" dirty="0" err="1"/>
              <a:t>Cagliano</a:t>
            </a:r>
            <a:r>
              <a:rPr lang="en-GB" altLang="en-US" dirty="0"/>
              <a:t> et al. (2005) have identified e-commerce (sales and customer service and support), e-procurement (procurement of strategic and standard parts through the Internet) and e-operations (i.e. the operational activities across the value chain including order processing and tracking, production planning and scheduling, inventory management and transportation planning). However, they note that the adoption of the Internet is higher in downstream and upstream processes while is lower within the company (e-operations). </a:t>
            </a:r>
          </a:p>
          <a:p>
            <a:pPr eaLnBrk="1" hangingPunct="1">
              <a:lnSpc>
                <a:spcPct val="90000"/>
              </a:lnSpc>
            </a:pPr>
            <a:r>
              <a:rPr lang="en-GB" altLang="en-US" dirty="0" err="1"/>
              <a:t>Cgaliano</a:t>
            </a:r>
            <a:r>
              <a:rPr lang="en-GB" altLang="en-US" dirty="0"/>
              <a:t> et al. (2005) have also identified 4 main e-business strategies along the supply chain: a) </a:t>
            </a:r>
            <a:r>
              <a:rPr lang="en-GB" altLang="en-US" dirty="0" err="1"/>
              <a:t>traditionals</a:t>
            </a:r>
            <a:r>
              <a:rPr lang="en-GB" altLang="en-US" dirty="0"/>
              <a:t>; b) e-sellers (downstream integration); c) e-purchasers (e-procurement systems adopted upstream); d) e-integrators: companies that integrate both internal and external operations along the value chain. According to them, Internet adoption generally follows incremental strategies that go from a limited to a wider use of e-business tools along the supply chain, starting from external processes and subsequently integrating internal ones. In addition, e-integrators seem to be characterised by extensive information sharing and system coupling both upstream and downstream the value chain.</a:t>
            </a:r>
          </a:p>
        </p:txBody>
      </p:sp>
      <p:sp>
        <p:nvSpPr>
          <p:cNvPr id="33796" name="Slide Number Placeholder 3">
            <a:extLst>
              <a:ext uri="{FF2B5EF4-FFF2-40B4-BE49-F238E27FC236}">
                <a16:creationId xmlns:a16="http://schemas.microsoft.com/office/drawing/2014/main" id="{4BC86C5E-4B4A-4F39-AC73-A88B8F078A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E3AAB5-1D6A-4A22-AF70-F95DC7B99A23}" type="slidenum">
              <a:rPr lang="zh-CN" altLang="en-US"/>
              <a:pPr/>
              <a:t>20</a:t>
            </a:fld>
            <a:endParaRPr lang="en-US" altLang="zh-CN"/>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DB093DB-C47F-4811-BA43-0BFE1B4DC8F8}"/>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F2354568-7A17-414E-A884-2FF5C7EF632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See Chaffey 2009: 68. </a:t>
            </a:r>
          </a:p>
          <a:p>
            <a:pPr eaLnBrk="1" hangingPunct="1"/>
            <a:r>
              <a:rPr lang="en-GB" altLang="en-US" dirty="0"/>
              <a:t>Example company used to procurement from sustainable companies – Circular supply chains</a:t>
            </a:r>
          </a:p>
          <a:p>
            <a:pPr eaLnBrk="1" hangingPunct="1"/>
            <a:endParaRPr lang="en-GB" altLang="en-US" dirty="0"/>
          </a:p>
          <a:p>
            <a:pPr>
              <a:lnSpc>
                <a:spcPct val="90000"/>
              </a:lnSpc>
              <a:spcBef>
                <a:spcPts val="1000"/>
              </a:spcBef>
              <a:buClr>
                <a:schemeClr val="accent1"/>
              </a:buClr>
              <a:buSzPct val="80000"/>
              <a:defRPr/>
            </a:pPr>
            <a:r>
              <a:rPr lang="en-US" sz="1200" b="1" dirty="0">
                <a:solidFill>
                  <a:schemeClr val="accent2"/>
                </a:solidFill>
                <a:latin typeface="Arial" panose="020B0604020202020204" pitchFamily="34" charset="0"/>
                <a:cs typeface="Arial" panose="020B0604020202020204" pitchFamily="34" charset="0"/>
              </a:rPr>
              <a:t>Upstream supply chain: </a:t>
            </a:r>
          </a:p>
          <a:p>
            <a:pPr marL="457200" indent="-457200">
              <a:lnSpc>
                <a:spcPct val="90000"/>
              </a:lnSpc>
              <a:spcBef>
                <a:spcPts val="1000"/>
              </a:spcBef>
              <a:buClr>
                <a:schemeClr val="accent1"/>
              </a:buClr>
              <a:buSzPct val="80000"/>
              <a:buFont typeface="Wingdings 3" charset="2"/>
              <a:buChar char=""/>
              <a:defRPr/>
            </a:pPr>
            <a:r>
              <a:rPr lang="en-US" sz="1200" dirty="0">
                <a:solidFill>
                  <a:schemeClr val="tx1">
                    <a:lumMod val="75000"/>
                    <a:lumOff val="25000"/>
                  </a:schemeClr>
                </a:solidFill>
                <a:latin typeface="Arial" panose="020B0604020202020204" pitchFamily="34" charset="0"/>
                <a:cs typeface="Arial" panose="020B0604020202020204" pitchFamily="34" charset="0"/>
              </a:rPr>
              <a:t>Disintermediation offers the opportunity to buy direct from the supplier with reduced costs and shorter cycle times. </a:t>
            </a:r>
          </a:p>
          <a:p>
            <a:pPr marL="457200" indent="-457200">
              <a:lnSpc>
                <a:spcPct val="90000"/>
              </a:lnSpc>
              <a:spcBef>
                <a:spcPts val="1000"/>
              </a:spcBef>
              <a:buClr>
                <a:schemeClr val="accent1"/>
              </a:buClr>
              <a:buSzPct val="80000"/>
              <a:buFont typeface="Wingdings 3" charset="2"/>
              <a:buChar char=""/>
              <a:defRPr/>
            </a:pPr>
            <a:r>
              <a:rPr lang="en-US" sz="1200" dirty="0">
                <a:solidFill>
                  <a:schemeClr val="tx1">
                    <a:lumMod val="75000"/>
                    <a:lumOff val="25000"/>
                  </a:schemeClr>
                </a:solidFill>
                <a:latin typeface="Arial" panose="020B0604020202020204" pitchFamily="34" charset="0"/>
                <a:cs typeface="Arial" panose="020B0604020202020204" pitchFamily="34" charset="0"/>
              </a:rPr>
              <a:t>Reintermediation offers the chance to use business-to-business exchanges to source products at lower costs. </a:t>
            </a:r>
          </a:p>
          <a:p>
            <a:pPr>
              <a:lnSpc>
                <a:spcPct val="90000"/>
              </a:lnSpc>
              <a:spcBef>
                <a:spcPts val="1000"/>
              </a:spcBef>
              <a:buClr>
                <a:schemeClr val="accent1"/>
              </a:buClr>
              <a:buSzPct val="80000"/>
              <a:defRPr/>
            </a:pPr>
            <a:r>
              <a:rPr lang="en-US" sz="1200" b="1" dirty="0">
                <a:solidFill>
                  <a:schemeClr val="accent2"/>
                </a:solidFill>
                <a:latin typeface="Arial" panose="020B0604020202020204" pitchFamily="34" charset="0"/>
                <a:cs typeface="Arial" panose="020B0604020202020204" pitchFamily="34" charset="0"/>
              </a:rPr>
              <a:t>Downstream supply chain</a:t>
            </a:r>
            <a:r>
              <a:rPr lang="en-US" sz="1200" dirty="0">
                <a:solidFill>
                  <a:schemeClr val="tx1">
                    <a:lumMod val="75000"/>
                    <a:lumOff val="25000"/>
                  </a:schemeClr>
                </a:solidFill>
                <a:latin typeface="Arial" panose="020B0604020202020204" pitchFamily="34" charset="0"/>
                <a:cs typeface="Arial" panose="020B0604020202020204" pitchFamily="34" charset="0"/>
              </a:rPr>
              <a:t>: </a:t>
            </a:r>
          </a:p>
          <a:p>
            <a:pPr marL="457200" indent="-457200">
              <a:lnSpc>
                <a:spcPct val="90000"/>
              </a:lnSpc>
              <a:spcBef>
                <a:spcPts val="1000"/>
              </a:spcBef>
              <a:buClr>
                <a:schemeClr val="accent1"/>
              </a:buClr>
              <a:buSzPct val="80000"/>
              <a:buFont typeface="Wingdings 3" charset="2"/>
              <a:buChar char=""/>
              <a:defRPr/>
            </a:pPr>
            <a:r>
              <a:rPr lang="en-US" sz="1200" dirty="0">
                <a:solidFill>
                  <a:schemeClr val="tx1">
                    <a:lumMod val="75000"/>
                    <a:lumOff val="25000"/>
                  </a:schemeClr>
                </a:solidFill>
                <a:latin typeface="Arial" panose="020B0604020202020204" pitchFamily="34" charset="0"/>
                <a:cs typeface="Arial" panose="020B0604020202020204" pitchFamily="34" charset="0"/>
              </a:rPr>
              <a:t>Disintermediation offers the opportunity to sell direct to the customer with lower cost of sales and improved lead time for customers. </a:t>
            </a:r>
          </a:p>
          <a:p>
            <a:pPr marL="457200" indent="-457200">
              <a:lnSpc>
                <a:spcPct val="90000"/>
              </a:lnSpc>
              <a:spcBef>
                <a:spcPts val="1000"/>
              </a:spcBef>
              <a:buClr>
                <a:schemeClr val="accent1"/>
              </a:buClr>
              <a:buSzPct val="80000"/>
              <a:buFont typeface="Wingdings 3" charset="2"/>
              <a:buChar char=""/>
              <a:defRPr/>
            </a:pPr>
            <a:r>
              <a:rPr lang="en-US" sz="1200" dirty="0">
                <a:solidFill>
                  <a:schemeClr val="tx1">
                    <a:lumMod val="75000"/>
                    <a:lumOff val="25000"/>
                  </a:schemeClr>
                </a:solidFill>
                <a:latin typeface="Arial" panose="020B0604020202020204" pitchFamily="34" charset="0"/>
                <a:cs typeface="Arial" panose="020B0604020202020204" pitchFamily="34" charset="0"/>
              </a:rPr>
              <a:t>Reintermediation offers the opportunity to compete in new marketplaces through B2B exchange</a:t>
            </a:r>
          </a:p>
          <a:p>
            <a:pPr eaLnBrk="1" hangingPunct="1"/>
            <a:endParaRPr lang="en-GB" altLang="en-US" dirty="0"/>
          </a:p>
        </p:txBody>
      </p:sp>
      <p:sp>
        <p:nvSpPr>
          <p:cNvPr id="35844" name="Slide Number Placeholder 3">
            <a:extLst>
              <a:ext uri="{FF2B5EF4-FFF2-40B4-BE49-F238E27FC236}">
                <a16:creationId xmlns:a16="http://schemas.microsoft.com/office/drawing/2014/main" id="{D6A03339-CFCA-4DE5-88AA-82DB9172B9F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8BAD5AC-500C-4661-8B04-F2C40A574FF2}" type="slidenum">
              <a:rPr lang="zh-CN" altLang="en-US"/>
              <a:pPr/>
              <a:t>21</a:t>
            </a:fld>
            <a:endParaRPr lang="en-US" altLang="zh-CN"/>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7760A2D-4451-4253-A286-91EBDC3E3281}"/>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CDFA98D0-1DB6-4926-A3B8-FFC380431D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SRM= Supplier Relationship Mgmt</a:t>
            </a:r>
          </a:p>
          <a:p>
            <a:pPr eaLnBrk="1" hangingPunct="1"/>
            <a:r>
              <a:rPr lang="en-GB" altLang="en-US"/>
              <a:t>B2E= Business to employee</a:t>
            </a:r>
          </a:p>
        </p:txBody>
      </p:sp>
      <p:sp>
        <p:nvSpPr>
          <p:cNvPr id="38916" name="Slide Number Placeholder 3">
            <a:extLst>
              <a:ext uri="{FF2B5EF4-FFF2-40B4-BE49-F238E27FC236}">
                <a16:creationId xmlns:a16="http://schemas.microsoft.com/office/drawing/2014/main" id="{7463C89F-AC49-4DEB-A4D8-E5A71BDFBA9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29AFD62-E6D3-4258-BF0D-E022305AC7EE}" type="slidenum">
              <a:rPr lang="zh-CN" altLang="en-US"/>
              <a:pPr/>
              <a:t>22</a:t>
            </a:fld>
            <a:endParaRPr lang="en-US" altLang="zh-CN"/>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6BE8112-4DAF-4350-A0CB-580399CE0DE9}"/>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6629699F-FBCB-497E-9068-C98B360DBE2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An example of reduced operational costs is to resort to </a:t>
            </a:r>
            <a:r>
              <a:rPr lang="en-GB" altLang="en-US" b="1" dirty="0"/>
              <a:t>outsourcing</a:t>
            </a:r>
            <a:r>
              <a:rPr lang="en-GB" altLang="en-US" dirty="0"/>
              <a:t> (a company can outsource or use virtual integration to transfer assets and costs such as inventory holding costs to third parties). Technology is also an enabler in forming value networks, thus making it faster to change suppliers on the basis of cost and quality. </a:t>
            </a:r>
          </a:p>
          <a:p>
            <a:pPr eaLnBrk="1" hangingPunct="1"/>
            <a:r>
              <a:rPr lang="en-GB" altLang="en-US" dirty="0"/>
              <a:t>Technology: </a:t>
            </a:r>
            <a:r>
              <a:rPr lang="en-GB" altLang="en-US" b="1" dirty="0"/>
              <a:t>improved data integration </a:t>
            </a:r>
            <a:r>
              <a:rPr lang="en-GB" altLang="en-US" dirty="0"/>
              <a:t>between elements of the SC (e.g. reduced costs of paper processing), increased efficiency of individual processes, etc. </a:t>
            </a:r>
          </a:p>
        </p:txBody>
      </p:sp>
      <p:sp>
        <p:nvSpPr>
          <p:cNvPr id="40964" name="Slide Number Placeholder 3">
            <a:extLst>
              <a:ext uri="{FF2B5EF4-FFF2-40B4-BE49-F238E27FC236}">
                <a16:creationId xmlns:a16="http://schemas.microsoft.com/office/drawing/2014/main" id="{FD65C04E-627B-4ACB-BAB6-C27C826629E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A13CB8-2147-4523-8ABD-03BD7E27F637}" type="slidenum">
              <a:rPr lang="zh-CN" altLang="en-US"/>
              <a:pPr/>
              <a:t>23</a:t>
            </a:fld>
            <a:endParaRPr lang="en-US" altLang="zh-CN"/>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3C49B873-D64B-49DA-856A-C5FE2FF60AE6}"/>
              </a:ext>
            </a:extLst>
          </p:cNvPr>
          <p:cNvSpPr>
            <a:spLocks noGrp="1" noRot="1" noChangeAspect="1" noTextEdit="1"/>
          </p:cNvSpPr>
          <p:nvPr>
            <p:ph type="sldImg"/>
          </p:nvPr>
        </p:nvSpPr>
        <p:spPr>
          <a:ln/>
        </p:spPr>
      </p:sp>
      <p:sp>
        <p:nvSpPr>
          <p:cNvPr id="45059" name="Notes Placeholder 2">
            <a:extLst>
              <a:ext uri="{FF2B5EF4-FFF2-40B4-BE49-F238E27FC236}">
                <a16:creationId xmlns:a16="http://schemas.microsoft.com/office/drawing/2014/main" id="{4D5874F0-9237-4D93-8BF3-8B25792B08A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r>
              <a:rPr lang="en-GB" altLang="en-US" dirty="0"/>
              <a:t>PI= Portal integration.</a:t>
            </a:r>
          </a:p>
          <a:p>
            <a:pPr marL="228600" indent="-228600" eaLnBrk="1" hangingPunct="1"/>
            <a:r>
              <a:rPr lang="en-GB" altLang="en-US" dirty="0"/>
              <a:t>Recall that XML (</a:t>
            </a:r>
            <a:r>
              <a:rPr lang="en-GB" altLang="en-US" dirty="0" err="1"/>
              <a:t>eXtensible</a:t>
            </a:r>
            <a:r>
              <a:rPr lang="en-GB" altLang="en-US" dirty="0"/>
              <a:t> Markup Language) is a standard for transferring structured data. It can therefore enable the electronic exchange of structured data between the computer systems of separate organisations. Electronic communications enable value networks to be created that enable the external value chain to be dynamically updated in response to marketplace variables. </a:t>
            </a:r>
          </a:p>
          <a:p>
            <a:pPr marL="228600" indent="-228600" eaLnBrk="1" hangingPunct="1"/>
            <a:r>
              <a:rPr lang="en-GB" altLang="en-US" dirty="0"/>
              <a:t>Electronic communications have facilitated new models of SCM (for example, EDI and Web-based tracking/ordering). In particular the deployment of EDI &amp; web-based applications enables:</a:t>
            </a:r>
          </a:p>
          <a:p>
            <a:pPr marL="228600" indent="-228600" eaLnBrk="1" hangingPunct="1">
              <a:buFontTx/>
              <a:buAutoNum type="alphaLcParenR"/>
            </a:pPr>
            <a:r>
              <a:rPr lang="en-GB" altLang="en-US" dirty="0"/>
              <a:t>More efficient, lower-cost execution of processes;</a:t>
            </a:r>
          </a:p>
          <a:p>
            <a:pPr marL="228600" indent="-228600" eaLnBrk="1" hangingPunct="1">
              <a:buFontTx/>
              <a:buAutoNum type="alphaLcParenR"/>
            </a:pPr>
            <a:r>
              <a:rPr lang="en-GB" altLang="en-US" dirty="0"/>
              <a:t>Disintermediation;</a:t>
            </a:r>
          </a:p>
          <a:p>
            <a:pPr marL="228600" indent="-228600" eaLnBrk="1" hangingPunct="1">
              <a:buFontTx/>
              <a:buAutoNum type="alphaLcParenR"/>
            </a:pPr>
            <a:r>
              <a:rPr lang="en-GB" altLang="en-US" dirty="0"/>
              <a:t>Improved data integration;</a:t>
            </a:r>
          </a:p>
          <a:p>
            <a:pPr marL="228600" indent="-228600" eaLnBrk="1" hangingPunct="1">
              <a:buFontTx/>
              <a:buAutoNum type="alphaLcParenR"/>
            </a:pPr>
            <a:r>
              <a:rPr lang="en-GB" altLang="en-US" dirty="0"/>
              <a:t>Dynamic outsourcing of non-core activities.</a:t>
            </a:r>
          </a:p>
        </p:txBody>
      </p:sp>
      <p:sp>
        <p:nvSpPr>
          <p:cNvPr id="45060" name="Slide Number Placeholder 3">
            <a:extLst>
              <a:ext uri="{FF2B5EF4-FFF2-40B4-BE49-F238E27FC236}">
                <a16:creationId xmlns:a16="http://schemas.microsoft.com/office/drawing/2014/main" id="{7C1C8C9C-54B5-49E9-92CE-C23B7B088E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4DEFF7-9638-4B09-9474-16F76FB0E0A3}" type="slidenum">
              <a:rPr lang="zh-CN" altLang="en-US"/>
              <a:pPr/>
              <a:t>24</a:t>
            </a:fld>
            <a:endParaRPr lang="en-US" altLang="zh-CN"/>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B6696CD2-1CD7-4721-ACF7-5E52ED74090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8628C1-C1DC-405C-85B0-E2D78FBCA43A}" type="slidenum">
              <a:rPr lang="zh-CN" altLang="en-US"/>
              <a:pPr/>
              <a:t>25</a:t>
            </a:fld>
            <a:endParaRPr lang="en-US" altLang="zh-CN"/>
          </a:p>
        </p:txBody>
      </p:sp>
      <p:sp>
        <p:nvSpPr>
          <p:cNvPr id="47107" name="Rectangle 2">
            <a:extLst>
              <a:ext uri="{FF2B5EF4-FFF2-40B4-BE49-F238E27FC236}">
                <a16:creationId xmlns:a16="http://schemas.microsoft.com/office/drawing/2014/main" id="{DA2DD762-8B45-4954-90B7-4BA7232E38FD}"/>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B15C7FDB-31FA-4C7F-A717-8D0C0E0D3DD5}"/>
              </a:ext>
            </a:extLst>
          </p:cNvPr>
          <p:cNvSpPr>
            <a:spLocks noGrp="1" noChangeArrowheads="1"/>
          </p:cNvSpPr>
          <p:nvPr>
            <p:ph type="body" idx="1"/>
          </p:nvPr>
        </p:nvSpPr>
        <p:spPr>
          <a:xfrm>
            <a:off x="469900" y="4335463"/>
            <a:ext cx="6097588" cy="44211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Tx/>
              <a:buAutoNum type="arabicPeriod"/>
            </a:pPr>
            <a:endParaRPr lang="en-GB" altLang="en-US">
              <a:latin typeface="Palatino-Roman" charset="0"/>
            </a:endParaRPr>
          </a:p>
          <a:p>
            <a:pPr marL="228600" indent="-228600" algn="just" eaLnBrk="1" hangingPunct="1"/>
            <a:r>
              <a:rPr lang="en-GB" altLang="en-US">
                <a:latin typeface="Palatino-Roman" charset="0"/>
              </a:rPr>
              <a:t>1.  E-procurement does help drive down costs, </a:t>
            </a:r>
            <a:r>
              <a:rPr lang="en-GB" altLang="en-US" b="1">
                <a:latin typeface="Palatino-Roman" charset="0"/>
              </a:rPr>
              <a:t>trigger process improvements </a:t>
            </a:r>
            <a:r>
              <a:rPr lang="en-GB" altLang="en-US">
                <a:latin typeface="Palatino-Roman" charset="0"/>
              </a:rPr>
              <a:t>and enable</a:t>
            </a:r>
          </a:p>
          <a:p>
            <a:pPr marL="228600" indent="-228600" algn="just" eaLnBrk="1" hangingPunct="1">
              <a:spcBef>
                <a:spcPct val="0"/>
              </a:spcBef>
            </a:pPr>
            <a:r>
              <a:rPr lang="en-GB" altLang="en-US">
                <a:latin typeface="Palatino-Roman" charset="0"/>
              </a:rPr>
              <a:t>restructuring of supply chains. Every aspect of transactional purchasing, can be carried out</a:t>
            </a:r>
          </a:p>
          <a:p>
            <a:pPr marL="228600" indent="-228600" algn="just" eaLnBrk="1" hangingPunct="1">
              <a:spcBef>
                <a:spcPct val="0"/>
              </a:spcBef>
            </a:pPr>
            <a:r>
              <a:rPr lang="en-GB" altLang="en-US">
                <a:latin typeface="Palatino-Roman" charset="0"/>
              </a:rPr>
              <a:t> electronically.</a:t>
            </a:r>
          </a:p>
          <a:p>
            <a:pPr marL="228600" indent="-228600" algn="just" eaLnBrk="1" hangingPunct="1">
              <a:spcBef>
                <a:spcPct val="0"/>
              </a:spcBef>
            </a:pPr>
            <a:endParaRPr lang="en-GB" altLang="en-US">
              <a:latin typeface="Palatino-Roman" charset="0"/>
            </a:endParaRPr>
          </a:p>
          <a:p>
            <a:pPr marL="228600" indent="-228600" algn="just" eaLnBrk="1" hangingPunct="1">
              <a:spcBef>
                <a:spcPct val="0"/>
              </a:spcBef>
            </a:pPr>
            <a:r>
              <a:rPr lang="en-GB" altLang="en-US">
                <a:latin typeface="Palatino-Roman" charset="0"/>
              </a:rPr>
              <a:t>2. There are also indirect benefits from e-procurement as it should </a:t>
            </a:r>
            <a:r>
              <a:rPr lang="en-GB" altLang="en-US" b="1">
                <a:latin typeface="Palatino-Roman" charset="0"/>
              </a:rPr>
              <a:t>reduce the cycle time between order and use of supplies</a:t>
            </a:r>
            <a:r>
              <a:rPr lang="en-GB" altLang="en-US">
                <a:latin typeface="Palatino-Roman" charset="0"/>
              </a:rPr>
              <a:t>. In addition, e-procurement may enable greater flexibility in ordering goods from different suppliers according to best value. </a:t>
            </a:r>
          </a:p>
          <a:p>
            <a:pPr marL="228600" indent="-228600" algn="just" eaLnBrk="1" hangingPunct="1">
              <a:spcBef>
                <a:spcPct val="0"/>
              </a:spcBef>
            </a:pPr>
            <a:endParaRPr lang="en-GB" altLang="en-US">
              <a:latin typeface="Palatino-Roman" charset="0"/>
            </a:endParaRPr>
          </a:p>
          <a:p>
            <a:pPr marL="228600" indent="-228600" algn="just" eaLnBrk="1" hangingPunct="1">
              <a:spcBef>
                <a:spcPct val="0"/>
              </a:spcBef>
            </a:pPr>
            <a:r>
              <a:rPr lang="en-GB" altLang="en-US">
                <a:latin typeface="Palatino-Roman" charset="0"/>
              </a:rPr>
              <a:t>3.  However, there is also a much more strategic perspective associated with </a:t>
            </a:r>
            <a:r>
              <a:rPr lang="en-GB" altLang="en-US" b="1">
                <a:latin typeface="Palatino-Roman" charset="0"/>
              </a:rPr>
              <a:t>information </a:t>
            </a:r>
          </a:p>
          <a:p>
            <a:pPr marL="228600" indent="-228600" algn="just" eaLnBrk="1" hangingPunct="1">
              <a:spcBef>
                <a:spcPct val="0"/>
              </a:spcBef>
            </a:pPr>
            <a:r>
              <a:rPr lang="en-GB" altLang="en-US" b="1">
                <a:latin typeface="Palatino-Roman" charset="0"/>
              </a:rPr>
              <a:t>transparency, supplier connectivity and the creation of trading alliances</a:t>
            </a:r>
            <a:r>
              <a:rPr lang="en-GB" altLang="en-US">
                <a:latin typeface="Palatino-Roman" charset="0"/>
              </a:rPr>
              <a:t> for competitive </a:t>
            </a:r>
          </a:p>
          <a:p>
            <a:pPr marL="228600" indent="-228600" algn="just" eaLnBrk="1" hangingPunct="1">
              <a:spcBef>
                <a:spcPct val="0"/>
              </a:spcBef>
            </a:pPr>
            <a:r>
              <a:rPr lang="en-GB" altLang="en-US">
                <a:latin typeface="Palatino-Roman" charset="0"/>
              </a:rPr>
              <a:t>advantage. </a:t>
            </a:r>
            <a:endParaRPr lang="en-GB" altLang="en-US">
              <a:latin typeface="Frutiger-Roman" charset="0"/>
            </a:endParaRPr>
          </a:p>
          <a:p>
            <a:pPr marL="228600" indent="-228600" eaLnBrk="1" hangingPunct="1"/>
            <a:endParaRPr lang="en-GB" altLang="en-US">
              <a:latin typeface="Palatino-Roman" charset="0"/>
            </a:endParaRPr>
          </a:p>
          <a:p>
            <a:pPr marL="228600" indent="-228600" eaLnBrk="1" hangingPunct="1"/>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2CC8388-1315-4567-AED8-01943AA2C26A}"/>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EF1853E5-92D9-46B5-A5B5-103A13B757F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Tx/>
              <a:buAutoNum type="alphaLcParenR"/>
            </a:pPr>
            <a:endParaRPr lang="en-GB" altLang="en-US" b="1" dirty="0"/>
          </a:p>
          <a:p>
            <a:pPr marL="0" indent="0" eaLnBrk="1" hangingPunct="1">
              <a:buFontTx/>
              <a:buNone/>
            </a:pPr>
            <a:r>
              <a:rPr lang="en-GB" altLang="en-US" b="1" dirty="0"/>
              <a:t>5 Rights of Purchasing</a:t>
            </a:r>
          </a:p>
          <a:p>
            <a:pPr marL="0" indent="0" eaLnBrk="1" hangingPunct="1">
              <a:buFontTx/>
              <a:buNone/>
            </a:pPr>
            <a:r>
              <a:rPr lang="en-GB" altLang="en-US" dirty="0"/>
              <a:t>Quality – Standards</a:t>
            </a:r>
          </a:p>
          <a:p>
            <a:pPr marL="0" indent="0" eaLnBrk="1" hangingPunct="1">
              <a:buFontTx/>
              <a:buNone/>
            </a:pPr>
            <a:r>
              <a:rPr lang="en-GB" altLang="en-US" dirty="0"/>
              <a:t>Quantity – Accurate Demand Forecasts</a:t>
            </a:r>
          </a:p>
          <a:p>
            <a:pPr marL="0" indent="0" eaLnBrk="1" hangingPunct="1">
              <a:buFontTx/>
              <a:buNone/>
            </a:pPr>
            <a:r>
              <a:rPr lang="en-GB" altLang="en-US" dirty="0"/>
              <a:t>Place – optimum delivery point of sale or service of goods</a:t>
            </a:r>
          </a:p>
          <a:p>
            <a:pPr marL="0" indent="0" eaLnBrk="1" hangingPunct="1">
              <a:buFontTx/>
              <a:buNone/>
            </a:pPr>
            <a:r>
              <a:rPr lang="en-GB" altLang="en-US" dirty="0"/>
              <a:t>Time – urgency (JIT) (Covid pandemic really did test the resilience of supply chains)</a:t>
            </a:r>
          </a:p>
          <a:p>
            <a:pPr marL="0" indent="0" eaLnBrk="1" hangingPunct="1">
              <a:buFontTx/>
              <a:buNone/>
            </a:pPr>
            <a:r>
              <a:rPr lang="en-GB" altLang="en-US" dirty="0"/>
              <a:t>Right price – incentivise suppliers to provide higher levels of service</a:t>
            </a:r>
          </a:p>
          <a:p>
            <a:pPr marL="228600" indent="-228600" eaLnBrk="1" hangingPunct="1"/>
            <a:endParaRPr lang="en-GB" altLang="en-US" dirty="0"/>
          </a:p>
          <a:p>
            <a:pPr marL="228600" indent="-228600" eaLnBrk="1" hangingPunct="1"/>
            <a:endParaRPr lang="en-GB" altLang="en-US" dirty="0"/>
          </a:p>
          <a:p>
            <a:pPr marL="228600" indent="-228600" eaLnBrk="1" hangingPunct="1"/>
            <a:r>
              <a:rPr lang="en-GB" altLang="en-US" dirty="0"/>
              <a:t>EPS (e-procurement systems): electronic systems used to automate all or part of the procurement function by enabling the scanning, storage and retrieval of invoices and other documents; management of approvals, routeing of authorization requests, interfaces to other finance systems, and matching of documents to validate transactions. </a:t>
            </a:r>
          </a:p>
          <a:p>
            <a:pPr marL="228600" indent="-228600" eaLnBrk="1" hangingPunct="1"/>
            <a:r>
              <a:rPr lang="en-GB" altLang="en-US" dirty="0"/>
              <a:t>Options for introducing e-procurement include:</a:t>
            </a:r>
          </a:p>
          <a:p>
            <a:pPr marL="228600" indent="-228600" eaLnBrk="1" hangingPunct="1">
              <a:buFontTx/>
              <a:buAutoNum type="alphaLcParenR"/>
            </a:pPr>
            <a:r>
              <a:rPr lang="en-GB" altLang="en-US" dirty="0"/>
              <a:t>sell-side e-procurement: whenever buyers purchase directly from the seller’s website without the need for integration between procurement systems;</a:t>
            </a:r>
          </a:p>
          <a:p>
            <a:pPr marL="228600" indent="-228600" eaLnBrk="1" hangingPunct="1">
              <a:buFontTx/>
              <a:buAutoNum type="alphaLcParenR"/>
            </a:pPr>
            <a:r>
              <a:rPr lang="en-GB" altLang="en-US" dirty="0"/>
              <a:t> buy-side e-procurement: integration of sellers’ catalogues with buyers’ procurement systems;</a:t>
            </a:r>
          </a:p>
          <a:p>
            <a:pPr marL="228600" indent="-228600" eaLnBrk="1" hangingPunct="1">
              <a:buFontTx/>
              <a:buAutoNum type="alphaLcParenR"/>
            </a:pPr>
            <a:r>
              <a:rPr lang="en-GB" altLang="en-US" dirty="0"/>
              <a:t> marketplace procurement: trading through an intermediary with many suppliers whose systems may or may not be integrated with buyers’ procurement systems. </a:t>
            </a:r>
            <a:r>
              <a:rPr lang="en-GB" altLang="en-US" dirty="0" err="1"/>
              <a:t>Covisint</a:t>
            </a:r>
            <a:r>
              <a:rPr lang="en-GB" altLang="en-US" dirty="0"/>
              <a:t>, for example, has evolved from a marketplace portal to a hosted e-procurement service (see Chaffey 2007: 326-328). Standards</a:t>
            </a:r>
          </a:p>
          <a:p>
            <a:pPr marL="0" indent="0" eaLnBrk="1" hangingPunct="1">
              <a:buFontTx/>
              <a:buNone/>
            </a:pPr>
            <a:endParaRPr lang="en-GB" altLang="en-US" dirty="0"/>
          </a:p>
          <a:p>
            <a:pPr marL="0" indent="0" eaLnBrk="1" hangingPunct="1">
              <a:buFontTx/>
              <a:buNone/>
            </a:pPr>
            <a:endParaRPr lang="en-GB" altLang="en-US" dirty="0"/>
          </a:p>
          <a:p>
            <a:pPr marL="0" indent="0" eaLnBrk="1" hangingPunct="1">
              <a:buFontTx/>
              <a:buNone/>
            </a:pPr>
            <a:endParaRPr lang="en-GB" altLang="en-US" dirty="0"/>
          </a:p>
        </p:txBody>
      </p:sp>
      <p:sp>
        <p:nvSpPr>
          <p:cNvPr id="49156" name="Slide Number Placeholder 3">
            <a:extLst>
              <a:ext uri="{FF2B5EF4-FFF2-40B4-BE49-F238E27FC236}">
                <a16:creationId xmlns:a16="http://schemas.microsoft.com/office/drawing/2014/main" id="{03BD2602-57F7-4376-A1FD-5C16C7B2264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6E0D2E-F70F-40D7-83C4-692E95750953}" type="slidenum">
              <a:rPr lang="zh-CN" altLang="en-US"/>
              <a:pPr/>
              <a:t>26</a:t>
            </a:fld>
            <a:endParaRPr lang="en-US" altLang="zh-CN"/>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5DBAE56B-316B-43E7-BE05-C11460A21C11}"/>
              </a:ext>
            </a:extLst>
          </p:cNvPr>
          <p:cNvSpPr>
            <a:spLocks noGrp="1" noRot="1" noChangeAspect="1" noTextEdit="1"/>
          </p:cNvSpPr>
          <p:nvPr>
            <p:ph type="sldImg"/>
          </p:nvPr>
        </p:nvSpPr>
        <p:spPr>
          <a:ln/>
        </p:spPr>
      </p:sp>
      <p:sp>
        <p:nvSpPr>
          <p:cNvPr id="53251" name="Notes Placeholder 2">
            <a:extLst>
              <a:ext uri="{FF2B5EF4-FFF2-40B4-BE49-F238E27FC236}">
                <a16:creationId xmlns:a16="http://schemas.microsoft.com/office/drawing/2014/main" id="{D6650F59-AAC3-43B9-88A1-2D7D116DB5C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a:extLst>
              <a:ext uri="{FF2B5EF4-FFF2-40B4-BE49-F238E27FC236}">
                <a16:creationId xmlns:a16="http://schemas.microsoft.com/office/drawing/2014/main" id="{26B025F7-76BD-42BC-9922-C88E9AAD89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B4A1CCA-387C-4D0F-BECB-9FF6A938E7F1}" type="slidenum">
              <a:rPr lang="en-GB" altLang="en-US">
                <a:latin typeface="Times" panose="02020603050405020304" pitchFamily="18" charset="0"/>
                <a:ea typeface="MS PGothic" panose="020B0600070205080204" pitchFamily="34" charset="-128"/>
              </a:rPr>
              <a:pPr/>
              <a:t>27</a:t>
            </a:fld>
            <a:endParaRPr lang="en-GB" altLang="en-US">
              <a:latin typeface="Times" panose="02020603050405020304" pitchFamily="18" charset="0"/>
              <a:ea typeface="MS PGothic" panose="020B0600070205080204" pitchFamily="34" charset="-128"/>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B521AE07-6E38-4678-B9B8-95936A864619}"/>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5939F1F4-B31F-4AFF-963D-3BDC959950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Insert Table 7.1</a:t>
            </a:r>
          </a:p>
        </p:txBody>
      </p:sp>
      <p:sp>
        <p:nvSpPr>
          <p:cNvPr id="55300" name="Slide Number Placeholder 3">
            <a:extLst>
              <a:ext uri="{FF2B5EF4-FFF2-40B4-BE49-F238E27FC236}">
                <a16:creationId xmlns:a16="http://schemas.microsoft.com/office/drawing/2014/main" id="{DD88108F-1120-4D85-9955-1583C869717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A2BE616-AB93-49D1-BA22-463CEFEB5C05}" type="slidenum">
              <a:rPr lang="en-GB" altLang="en-US">
                <a:latin typeface="Times" panose="02020603050405020304" pitchFamily="18" charset="0"/>
                <a:ea typeface="MS PGothic" panose="020B0600070205080204" pitchFamily="34" charset="-128"/>
              </a:rPr>
              <a:pPr/>
              <a:t>28</a:t>
            </a:fld>
            <a:endParaRPr lang="en-GB" altLang="en-US">
              <a:latin typeface="Times" panose="02020603050405020304" pitchFamily="18" charset="0"/>
              <a:ea typeface="MS PGothic" panose="020B0600070205080204" pitchFamily="34"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5F3ED0B9-01B3-4ABB-8EC3-305ACA225DB7}"/>
              </a:ext>
            </a:extLst>
          </p:cNvPr>
          <p:cNvSpPr>
            <a:spLocks noGrp="1" noRot="1" noChangeAspect="1" noTextEdit="1"/>
          </p:cNvSpPr>
          <p:nvPr>
            <p:ph type="sldImg"/>
          </p:nvPr>
        </p:nvSpPr>
        <p:spPr>
          <a:ln/>
        </p:spPr>
      </p:sp>
      <p:sp>
        <p:nvSpPr>
          <p:cNvPr id="57347" name="Notes Placeholder 2">
            <a:extLst>
              <a:ext uri="{FF2B5EF4-FFF2-40B4-BE49-F238E27FC236}">
                <a16:creationId xmlns:a16="http://schemas.microsoft.com/office/drawing/2014/main" id="{24509BEF-05B5-4816-925E-76A0768238B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Insert Table 7.2</a:t>
            </a:r>
          </a:p>
          <a:p>
            <a:r>
              <a:rPr lang="en-GB" altLang="en-US" dirty="0"/>
              <a:t>In 2023 , step 5 – use Online banking / BACS – this is instantaneous, reduces 10 minutes to 1-2 minutes – select and authorise and approve.</a:t>
            </a:r>
          </a:p>
        </p:txBody>
      </p:sp>
      <p:sp>
        <p:nvSpPr>
          <p:cNvPr id="57348" name="Slide Number Placeholder 3">
            <a:extLst>
              <a:ext uri="{FF2B5EF4-FFF2-40B4-BE49-F238E27FC236}">
                <a16:creationId xmlns:a16="http://schemas.microsoft.com/office/drawing/2014/main" id="{A35F9E25-5510-4BF5-8F99-F1C8E6DF4EE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34FD515-231D-4243-8188-B1B6A5CD1ADD}" type="slidenum">
              <a:rPr lang="en-GB" altLang="en-US">
                <a:latin typeface="Times" panose="02020603050405020304" pitchFamily="18" charset="0"/>
                <a:ea typeface="MS PGothic" panose="020B0600070205080204" pitchFamily="34" charset="-128"/>
              </a:rPr>
              <a:pPr/>
              <a:t>29</a:t>
            </a:fld>
            <a:endParaRPr lang="en-GB" altLang="en-US">
              <a:latin typeface="Times" panose="02020603050405020304" pitchFamily="18" charset="0"/>
              <a:ea typeface="MS PGothic" panose="020B0600070205080204" pitchFamily="34"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4570131D-77E0-446D-95F9-BDE41D744B87}"/>
              </a:ext>
            </a:extLst>
          </p:cNvPr>
          <p:cNvSpPr>
            <a:spLocks noGrp="1" noRot="1" noChangeAspect="1" noTextEdit="1"/>
          </p:cNvSpPr>
          <p:nvPr>
            <p:ph type="sldImg"/>
          </p:nvPr>
        </p:nvSpPr>
        <p:spPr>
          <a:ln/>
        </p:spPr>
      </p:sp>
      <p:sp>
        <p:nvSpPr>
          <p:cNvPr id="59395" name="Notes Placeholder 2">
            <a:extLst>
              <a:ext uri="{FF2B5EF4-FFF2-40B4-BE49-F238E27FC236}">
                <a16:creationId xmlns:a16="http://schemas.microsoft.com/office/drawing/2014/main" id="{C9013931-92FB-485E-A78E-78A89D00DB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Last payment arrow again would be updated to integrated with banking BACS system online</a:t>
            </a:r>
          </a:p>
        </p:txBody>
      </p:sp>
      <p:sp>
        <p:nvSpPr>
          <p:cNvPr id="59396" name="Slide Number Placeholder 3">
            <a:extLst>
              <a:ext uri="{FF2B5EF4-FFF2-40B4-BE49-F238E27FC236}">
                <a16:creationId xmlns:a16="http://schemas.microsoft.com/office/drawing/2014/main" id="{C00B0D44-1AD2-4284-B3D0-02E688C309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578CD6E-1048-44EB-92E7-EF6B1FCDCEE5}" type="slidenum">
              <a:rPr lang="en-GB" altLang="en-US">
                <a:latin typeface="Times" panose="02020603050405020304" pitchFamily="18" charset="0"/>
                <a:ea typeface="MS PGothic" panose="020B0600070205080204" pitchFamily="34" charset="-128"/>
              </a:rPr>
              <a:pPr/>
              <a:t>30</a:t>
            </a:fld>
            <a:endParaRPr lang="en-GB" altLang="en-US">
              <a:latin typeface="Times" panose="02020603050405020304" pitchFamily="18" charset="0"/>
              <a:ea typeface="MS PGothic" panose="020B0600070205080204" pitchFamily="34" charset="-128"/>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Supply Chain</a:t>
            </a:r>
            <a:r>
              <a:rPr lang="en-GB" b="0" i="0" dirty="0">
                <a:solidFill>
                  <a:srgbClr val="3A3A3A"/>
                </a:solidFill>
                <a:effectLst/>
                <a:latin typeface="Source Sans Pro" panose="020B0503030403020204" pitchFamily="34" charset="0"/>
              </a:rPr>
              <a:t> 4.0, has introduced automation into logistics and </a:t>
            </a:r>
            <a:r>
              <a:rPr lang="en-GB" dirty="0"/>
              <a:t>supply chain</a:t>
            </a:r>
            <a:r>
              <a:rPr lang="en-GB" b="0" i="0" dirty="0">
                <a:solidFill>
                  <a:srgbClr val="3A3A3A"/>
                </a:solidFill>
                <a:effectLst/>
                <a:latin typeface="Source Sans Pro" panose="020B0503030403020204" pitchFamily="34" charset="0"/>
              </a:rPr>
              <a:t> processes, exploiting predictive analytics to better match </a:t>
            </a:r>
            <a:r>
              <a:rPr lang="en-GB" dirty="0"/>
              <a:t>supply</a:t>
            </a:r>
            <a:r>
              <a:rPr lang="en-GB" b="0" i="0" dirty="0">
                <a:solidFill>
                  <a:srgbClr val="3A3A3A"/>
                </a:solidFill>
                <a:effectLst/>
                <a:latin typeface="Source Sans Pro" panose="020B0503030403020204" pitchFamily="34" charset="0"/>
              </a:rPr>
              <a:t> with demand, optimizing operations and using the latest technologies for the last mile delivery such as drones and autonomous robots. </a:t>
            </a:r>
            <a:r>
              <a:rPr lang="en-GB" dirty="0"/>
              <a:t>Supply Chain</a:t>
            </a:r>
            <a:r>
              <a:rPr lang="en-GB" b="0" i="0" dirty="0">
                <a:solidFill>
                  <a:srgbClr val="3A3A3A"/>
                </a:solidFill>
                <a:effectLst/>
                <a:latin typeface="Source Sans Pro" panose="020B0503030403020204" pitchFamily="34" charset="0"/>
              </a:rPr>
              <a:t> 4.0 presents new methods, techniques, and information systems that support the coordination and optimization of logistics processes, reduction of operational costs as well as the emergence of entirely new services and business processes. This edited collection includes contributions from leading international researchers from academia and industry. It considers the latest technologies and operational research methods available to support smart, integrated, and sustainable logistics practices focusing on automation, big data, Internet of Things, and decision support systems for transportation and logistics. It also highlights market requirements and includes case studies of cutting-edge applications from innovators in the logistics industry. </a:t>
            </a:r>
            <a:r>
              <a:rPr lang="en-GB" b="0" i="0" dirty="0" err="1">
                <a:solidFill>
                  <a:srgbClr val="3A3A3A"/>
                </a:solidFill>
                <a:effectLst/>
                <a:latin typeface="Source Sans Pro" panose="020B0503030403020204" pitchFamily="34" charset="0"/>
              </a:rPr>
              <a:t>Aktas</a:t>
            </a:r>
            <a:r>
              <a:rPr lang="en-GB" b="0" i="0" dirty="0">
                <a:solidFill>
                  <a:srgbClr val="3A3A3A"/>
                </a:solidFill>
                <a:effectLst/>
                <a:latin typeface="Source Sans Pro" panose="020B0503030403020204" pitchFamily="34" charset="0"/>
              </a:rPr>
              <a:t>̧, E., </a:t>
            </a:r>
            <a:r>
              <a:rPr lang="en-GB" b="0" i="0" dirty="0" err="1">
                <a:solidFill>
                  <a:srgbClr val="3A3A3A"/>
                </a:solidFill>
                <a:effectLst/>
                <a:latin typeface="Source Sans Pro" panose="020B0503030403020204" pitchFamily="34" charset="0"/>
              </a:rPr>
              <a:t>Zeimpekis</a:t>
            </a:r>
            <a:r>
              <a:rPr lang="en-GB" b="0" i="0" dirty="0">
                <a:solidFill>
                  <a:srgbClr val="3A3A3A"/>
                </a:solidFill>
                <a:effectLst/>
                <a:latin typeface="Source Sans Pro" panose="020B0503030403020204" pitchFamily="34" charset="0"/>
              </a:rPr>
              <a:t>, V., </a:t>
            </a:r>
            <a:r>
              <a:rPr lang="en-GB" b="0" i="0" dirty="0" err="1">
                <a:solidFill>
                  <a:srgbClr val="3A3A3A"/>
                </a:solidFill>
                <a:effectLst/>
                <a:latin typeface="Source Sans Pro" panose="020B0503030403020204" pitchFamily="34" charset="0"/>
              </a:rPr>
              <a:t>Bourlakis</a:t>
            </a:r>
            <a:r>
              <a:rPr lang="en-GB" b="0" i="0" dirty="0">
                <a:solidFill>
                  <a:srgbClr val="3A3A3A"/>
                </a:solidFill>
                <a:effectLst/>
                <a:latin typeface="Source Sans Pro" panose="020B0503030403020204" pitchFamily="34" charset="0"/>
              </a:rPr>
              <a:t>, M. A., &amp; Minis, I. (Eds.). (2021). </a:t>
            </a:r>
            <a:r>
              <a:rPr lang="en-GB" b="0" i="1" dirty="0">
                <a:solidFill>
                  <a:srgbClr val="3A3A3A"/>
                </a:solidFill>
                <a:effectLst/>
                <a:latin typeface="Source Sans Pro" panose="020B0503030403020204" pitchFamily="34" charset="0"/>
              </a:rPr>
              <a:t>Supply chain 4.0 : improving supply chains with analytics and industry 4.0 technologies</a:t>
            </a:r>
            <a:r>
              <a:rPr lang="en-GB" b="0" i="0" dirty="0">
                <a:solidFill>
                  <a:srgbClr val="3A3A3A"/>
                </a:solidFill>
                <a:effectLst/>
                <a:latin typeface="Source Sans Pro" panose="020B0503030403020204" pitchFamily="34" charset="0"/>
              </a:rPr>
              <a:t>. </a:t>
            </a:r>
            <a:r>
              <a:rPr lang="en-GB" b="0" i="0" dirty="0" err="1">
                <a:solidFill>
                  <a:srgbClr val="3A3A3A"/>
                </a:solidFill>
                <a:effectLst/>
                <a:latin typeface="Source Sans Pro" panose="020B0503030403020204" pitchFamily="34" charset="0"/>
              </a:rPr>
              <a:t>KoganPage</a:t>
            </a:r>
            <a:r>
              <a:rPr lang="en-GB" b="0" i="0" dirty="0">
                <a:solidFill>
                  <a:srgbClr val="3A3A3A"/>
                </a:solidFill>
                <a:effectLst/>
                <a:latin typeface="Source Sans Pro" panose="020B0503030403020204" pitchFamily="34" charset="0"/>
              </a:rPr>
              <a:t>.</a:t>
            </a:r>
            <a:endParaRPr lang="en-GB" dirty="0"/>
          </a:p>
        </p:txBody>
      </p:sp>
      <p:sp>
        <p:nvSpPr>
          <p:cNvPr id="4" name="Slide Number Placeholder 3"/>
          <p:cNvSpPr>
            <a:spLocks noGrp="1"/>
          </p:cNvSpPr>
          <p:nvPr>
            <p:ph type="sldNum" sz="quarter" idx="5"/>
          </p:nvPr>
        </p:nvSpPr>
        <p:spPr/>
        <p:txBody>
          <a:bodyPr/>
          <a:lstStyle/>
          <a:p>
            <a:fld id="{7B4F0121-EFED-4D2F-AA24-B2372D16DEE4}" type="slidenum">
              <a:rPr lang="zh-CN" altLang="en-US" smtClean="0"/>
              <a:pPr/>
              <a:t>31</a:t>
            </a:fld>
            <a:endParaRPr lang="en-US" altLang="zh-CN"/>
          </a:p>
        </p:txBody>
      </p:sp>
    </p:spTree>
    <p:extLst>
      <p:ext uri="{BB962C8B-B14F-4D97-AF65-F5344CB8AC3E}">
        <p14:creationId xmlns:p14="http://schemas.microsoft.com/office/powerpoint/2010/main" val="2018742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1967E194-239C-4CC3-AF88-C10FCF62D423}"/>
              </a:ext>
            </a:extLst>
          </p:cNvPr>
          <p:cNvSpPr>
            <a:spLocks noGrp="1" noRot="1" noChangeAspect="1" noTextEdit="1"/>
          </p:cNvSpPr>
          <p:nvPr>
            <p:ph type="sldImg"/>
          </p:nvPr>
        </p:nvSpPr>
        <p:spPr>
          <a:ln/>
        </p:spPr>
      </p:sp>
      <p:sp>
        <p:nvSpPr>
          <p:cNvPr id="77827" name="Notes Placeholder 2">
            <a:extLst>
              <a:ext uri="{FF2B5EF4-FFF2-40B4-BE49-F238E27FC236}">
                <a16:creationId xmlns:a16="http://schemas.microsoft.com/office/drawing/2014/main" id="{BCDE98B6-C06B-4E49-8148-44A2246408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How can information systems support the supply chain? </a:t>
            </a:r>
          </a:p>
          <a:p>
            <a:r>
              <a:rPr lang="en-GB" altLang="en-US"/>
              <a:t>Information systems are used to increase the efficiency of information flow by: </a:t>
            </a:r>
          </a:p>
          <a:p>
            <a:r>
              <a:rPr lang="en-GB" altLang="en-US"/>
              <a:t>• Delivering more information (e.g. sales data in Tesco TIE system). </a:t>
            </a:r>
          </a:p>
          <a:p>
            <a:r>
              <a:rPr lang="en-GB" altLang="en-US"/>
              <a:t>• Analysing information (e.g. alerting a large order). </a:t>
            </a:r>
          </a:p>
          <a:p>
            <a:r>
              <a:rPr lang="en-GB" altLang="en-US"/>
              <a:t>• Delivering it more rapidly (e.g. reduced lead times in e-procurement). </a:t>
            </a:r>
          </a:p>
        </p:txBody>
      </p:sp>
      <p:sp>
        <p:nvSpPr>
          <p:cNvPr id="77828" name="Slide Number Placeholder 3">
            <a:extLst>
              <a:ext uri="{FF2B5EF4-FFF2-40B4-BE49-F238E27FC236}">
                <a16:creationId xmlns:a16="http://schemas.microsoft.com/office/drawing/2014/main" id="{58437D7C-E5F6-4A8E-8F66-EC6997C4FA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468EB93-19C5-45F3-8DAD-6A3204239E9E}" type="slidenum">
              <a:rPr lang="zh-CN" altLang="en-US"/>
              <a:pPr/>
              <a:t>35</a:t>
            </a:fld>
            <a:endParaRPr lang="en-US" altLang="zh-CN"/>
          </a:p>
        </p:txBody>
      </p:sp>
    </p:spTree>
    <p:extLst>
      <p:ext uri="{BB962C8B-B14F-4D97-AF65-F5344CB8AC3E}">
        <p14:creationId xmlns:p14="http://schemas.microsoft.com/office/powerpoint/2010/main" val="30846314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DA7724D9-E793-440F-B787-ABE85818BEC1}"/>
              </a:ext>
            </a:extLst>
          </p:cNvPr>
          <p:cNvSpPr>
            <a:spLocks noGrp="1" noRot="1" noChangeAspect="1" noTextEdit="1"/>
          </p:cNvSpPr>
          <p:nvPr>
            <p:ph type="sldImg"/>
          </p:nvPr>
        </p:nvSpPr>
        <p:spPr>
          <a:ln/>
        </p:spPr>
      </p:sp>
      <p:sp>
        <p:nvSpPr>
          <p:cNvPr id="61443" name="Notes Placeholder 2">
            <a:extLst>
              <a:ext uri="{FF2B5EF4-FFF2-40B4-BE49-F238E27FC236}">
                <a16:creationId xmlns:a16="http://schemas.microsoft.com/office/drawing/2014/main" id="{1A662A47-2880-4FB2-B7D1-7AD48FF351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This can be linked with collaboration platforms</a:t>
            </a:r>
          </a:p>
        </p:txBody>
      </p:sp>
      <p:sp>
        <p:nvSpPr>
          <p:cNvPr id="61444" name="Slide Number Placeholder 3">
            <a:extLst>
              <a:ext uri="{FF2B5EF4-FFF2-40B4-BE49-F238E27FC236}">
                <a16:creationId xmlns:a16="http://schemas.microsoft.com/office/drawing/2014/main" id="{198E5933-EBDA-4010-B74E-04205D1F9B4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DDE0CE-A098-4E91-A5A5-743B33EA30BE}" type="slidenum">
              <a:rPr lang="zh-CN" altLang="en-US"/>
              <a:pPr/>
              <a:t>36</a:t>
            </a:fld>
            <a:endParaRPr lang="en-US" altLang="zh-CN"/>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66B88A76-2A30-4B08-A37A-507BE08C877F}"/>
              </a:ext>
            </a:extLst>
          </p:cNvPr>
          <p:cNvSpPr>
            <a:spLocks noGrp="1" noRot="1" noChangeAspect="1" noTextEdit="1"/>
          </p:cNvSpPr>
          <p:nvPr>
            <p:ph type="sldImg"/>
          </p:nvPr>
        </p:nvSpPr>
        <p:spPr>
          <a:ln/>
        </p:spPr>
      </p:sp>
      <p:sp>
        <p:nvSpPr>
          <p:cNvPr id="63491" name="Notes Placeholder 2">
            <a:extLst>
              <a:ext uri="{FF2B5EF4-FFF2-40B4-BE49-F238E27FC236}">
                <a16:creationId xmlns:a16="http://schemas.microsoft.com/office/drawing/2014/main" id="{329D9C11-3214-4004-AE8E-EE05867D24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An example tool I ProjectPlace</a:t>
            </a:r>
          </a:p>
        </p:txBody>
      </p:sp>
      <p:sp>
        <p:nvSpPr>
          <p:cNvPr id="63492" name="Slide Number Placeholder 3">
            <a:extLst>
              <a:ext uri="{FF2B5EF4-FFF2-40B4-BE49-F238E27FC236}">
                <a16:creationId xmlns:a16="http://schemas.microsoft.com/office/drawing/2014/main" id="{8CF02378-9100-4401-8CAB-FAE31F46C38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96219C2-82E2-4817-BD37-ABD34535FD16}" type="slidenum">
              <a:rPr lang="zh-CN" altLang="en-US"/>
              <a:pPr/>
              <a:t>37</a:t>
            </a:fld>
            <a:endParaRPr lang="en-US" altLang="zh-CN"/>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902A0D98-EEC7-4AB2-99BC-449B276172FD}"/>
              </a:ext>
            </a:extLst>
          </p:cNvPr>
          <p:cNvSpPr>
            <a:spLocks noGrp="1" noRot="1" noChangeAspect="1" noTextEdit="1"/>
          </p:cNvSpPr>
          <p:nvPr>
            <p:ph type="sldImg"/>
          </p:nvPr>
        </p:nvSpPr>
        <p:spPr>
          <a:ln/>
        </p:spPr>
      </p:sp>
      <p:sp>
        <p:nvSpPr>
          <p:cNvPr id="65539" name="Notes Placeholder 2">
            <a:extLst>
              <a:ext uri="{FF2B5EF4-FFF2-40B4-BE49-F238E27FC236}">
                <a16:creationId xmlns:a16="http://schemas.microsoft.com/office/drawing/2014/main" id="{D04F0750-F5EB-4538-BF2A-855A5CF6B34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Generally the rules allow for the majority of the events to be automated</a:t>
            </a:r>
          </a:p>
        </p:txBody>
      </p:sp>
      <p:sp>
        <p:nvSpPr>
          <p:cNvPr id="65540" name="Slide Number Placeholder 3">
            <a:extLst>
              <a:ext uri="{FF2B5EF4-FFF2-40B4-BE49-F238E27FC236}">
                <a16:creationId xmlns:a16="http://schemas.microsoft.com/office/drawing/2014/main" id="{5C1BC141-72AF-4681-9B76-79F2E0C1EE4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9FFDBBF-C544-492C-8C09-C56E00905A94}" type="slidenum">
              <a:rPr lang="zh-CN" altLang="en-US"/>
              <a:pPr/>
              <a:t>38</a:t>
            </a:fld>
            <a:endParaRPr lang="en-US" altLang="zh-CN"/>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20F0C40A-152A-4CD8-8C48-14768DFF6B9E}"/>
              </a:ext>
            </a:extLst>
          </p:cNvPr>
          <p:cNvSpPr>
            <a:spLocks noGrp="1" noRot="1" noChangeAspect="1" noTextEdit="1"/>
          </p:cNvSpPr>
          <p:nvPr>
            <p:ph type="sldImg"/>
          </p:nvPr>
        </p:nvSpPr>
        <p:spPr>
          <a:ln/>
        </p:spPr>
      </p:sp>
      <p:sp>
        <p:nvSpPr>
          <p:cNvPr id="67587" name="Notes Placeholder 2">
            <a:extLst>
              <a:ext uri="{FF2B5EF4-FFF2-40B4-BE49-F238E27FC236}">
                <a16:creationId xmlns:a16="http://schemas.microsoft.com/office/drawing/2014/main" id="{0818CF74-3F14-4144-9C67-9F4C986278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Usually RFID (Radio frequency identification) technologies are being used to provide access to sales information along the supply chain. RFID are microchip-based electronic tags used for monitoring anything they are attached to (either products or even people). </a:t>
            </a:r>
          </a:p>
        </p:txBody>
      </p:sp>
      <p:sp>
        <p:nvSpPr>
          <p:cNvPr id="67588" name="Slide Number Placeholder 3">
            <a:extLst>
              <a:ext uri="{FF2B5EF4-FFF2-40B4-BE49-F238E27FC236}">
                <a16:creationId xmlns:a16="http://schemas.microsoft.com/office/drawing/2014/main" id="{7C68CE56-2B6E-4B83-8599-ACCB0DD664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507C5B2-CD36-4B22-B135-AEA3F758FFA7}" type="slidenum">
              <a:rPr lang="zh-CN" altLang="en-US"/>
              <a:pPr/>
              <a:t>39</a:t>
            </a:fld>
            <a:endParaRPr lang="en-US" altLang="zh-CN"/>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BF1FB81-BB76-41F1-9495-911D519695A1}"/>
              </a:ext>
            </a:extLst>
          </p:cNvPr>
          <p:cNvSpPr>
            <a:spLocks noGrp="1" noRot="1" noChangeAspect="1" noTextEdit="1"/>
          </p:cNvSpPr>
          <p:nvPr>
            <p:ph type="sldImg"/>
          </p:nvPr>
        </p:nvSpPr>
        <p:spPr>
          <a:ln/>
        </p:spPr>
      </p:sp>
      <p:sp>
        <p:nvSpPr>
          <p:cNvPr id="69635" name="Notes Placeholder 2">
            <a:extLst>
              <a:ext uri="{FF2B5EF4-FFF2-40B4-BE49-F238E27FC236}">
                <a16:creationId xmlns:a16="http://schemas.microsoft.com/office/drawing/2014/main" id="{9E717E22-5DCF-4A9D-A66C-6A9F37EED36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Portal (see Chaffey 2009): an intermediary site focused on providing a gateway to other information on other sites but also often providing its own content and services (e.g. search engines, ISPs, online newspapers and magazines). </a:t>
            </a:r>
          </a:p>
        </p:txBody>
      </p:sp>
      <p:sp>
        <p:nvSpPr>
          <p:cNvPr id="69636" name="Slide Number Placeholder 3">
            <a:extLst>
              <a:ext uri="{FF2B5EF4-FFF2-40B4-BE49-F238E27FC236}">
                <a16:creationId xmlns:a16="http://schemas.microsoft.com/office/drawing/2014/main" id="{DCCEC637-D7D8-4EB8-A7D2-1D6ADB3324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A69254E-4BB4-45DA-85B8-6DF920950F76}" type="slidenum">
              <a:rPr lang="zh-CN" altLang="en-US"/>
              <a:pPr/>
              <a:t>40</a:t>
            </a:fld>
            <a:endParaRPr lang="en-US" altLang="zh-CN"/>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1D5A17C3-3282-4F20-998B-B70F0A44ABDC}"/>
              </a:ext>
            </a:extLst>
          </p:cNvPr>
          <p:cNvSpPr>
            <a:spLocks noGrp="1" noRot="1" noChangeAspect="1" noTextEdit="1"/>
          </p:cNvSpPr>
          <p:nvPr>
            <p:ph type="sldImg"/>
          </p:nvPr>
        </p:nvSpPr>
        <p:spPr>
          <a:ln/>
        </p:spPr>
      </p:sp>
      <p:sp>
        <p:nvSpPr>
          <p:cNvPr id="71683" name="Notes Placeholder 2">
            <a:extLst>
              <a:ext uri="{FF2B5EF4-FFF2-40B4-BE49-F238E27FC236}">
                <a16:creationId xmlns:a16="http://schemas.microsoft.com/office/drawing/2014/main" id="{CA395811-0752-46CC-AC72-432F9AFFB2B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e.g. TallyFox portal</a:t>
            </a:r>
          </a:p>
        </p:txBody>
      </p:sp>
      <p:sp>
        <p:nvSpPr>
          <p:cNvPr id="71684" name="Slide Number Placeholder 3">
            <a:extLst>
              <a:ext uri="{FF2B5EF4-FFF2-40B4-BE49-F238E27FC236}">
                <a16:creationId xmlns:a16="http://schemas.microsoft.com/office/drawing/2014/main" id="{6DFBCB12-230D-4EFF-8564-E819F9D337E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DDAD543-FCAD-4C6C-9913-DFCC1D9A972C}" type="slidenum">
              <a:rPr lang="zh-CN" altLang="en-US"/>
              <a:pPr/>
              <a:t>41</a:t>
            </a:fld>
            <a:endParaRPr lang="en-US" altLang="zh-C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5B2A24F2-538E-4087-9038-8079FC7FEE94}"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05084D1A-1BDE-474C-B302-04180B1C164B}" type="slidenum">
              <a:rPr lang="en-US" altLang="en-US" smtClean="0"/>
              <a:pPr/>
              <a:t>‹#›</a:t>
            </a:fld>
            <a:endParaRPr lang="en-US" altLang="en-US"/>
          </a:p>
        </p:txBody>
      </p:sp>
    </p:spTree>
    <p:extLst>
      <p:ext uri="{BB962C8B-B14F-4D97-AF65-F5344CB8AC3E}">
        <p14:creationId xmlns:p14="http://schemas.microsoft.com/office/powerpoint/2010/main" val="1265657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23F4643-0F8E-46B5-A777-365831AD0EA3}"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D6C45EA-A862-427A-881F-15DC9B4DF435}" type="slidenum">
              <a:rPr lang="en-US" altLang="en-US" smtClean="0"/>
              <a:pPr/>
              <a:t>‹#›</a:t>
            </a:fld>
            <a:endParaRPr lang="en-US" altLang="en-US"/>
          </a:p>
        </p:txBody>
      </p:sp>
    </p:spTree>
    <p:extLst>
      <p:ext uri="{BB962C8B-B14F-4D97-AF65-F5344CB8AC3E}">
        <p14:creationId xmlns:p14="http://schemas.microsoft.com/office/powerpoint/2010/main" val="3359360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D3AD585B-39C4-4C26-9138-3D08BB0D27B5}"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709288D-540C-4890-8996-021418154B5B}" type="slidenum">
              <a:rPr lang="en-US" altLang="en-US" smtClean="0"/>
              <a:pPr/>
              <a:t>‹#›</a:t>
            </a:fld>
            <a:endParaRPr lang="en-US" altLang="en-US"/>
          </a:p>
        </p:txBody>
      </p:sp>
    </p:spTree>
    <p:extLst>
      <p:ext uri="{BB962C8B-B14F-4D97-AF65-F5344CB8AC3E}">
        <p14:creationId xmlns:p14="http://schemas.microsoft.com/office/powerpoint/2010/main" val="41093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94F00E37-C15D-4E8E-B29D-EC368AF2C6E3}" type="datetimeFigureOut">
              <a:rPr lang="en-US" smtClean="0"/>
              <a:pPr>
                <a:defRPr/>
              </a:pPr>
              <a:t>11/23/2023</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94CEEAC1-4C5C-4B59-93B2-E24602869208}" type="slidenum">
              <a:rPr lang="en-US" altLang="en-US" smtClean="0"/>
              <a:pPr/>
              <a:t>‹#›</a:t>
            </a:fld>
            <a:endParaRPr lang="en-US" altLang="en-US"/>
          </a:p>
        </p:txBody>
      </p:sp>
    </p:spTree>
    <p:extLst>
      <p:ext uri="{BB962C8B-B14F-4D97-AF65-F5344CB8AC3E}">
        <p14:creationId xmlns:p14="http://schemas.microsoft.com/office/powerpoint/2010/main" val="2506923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A283395-206B-45E9-8B17-E33702A34873}" type="datetimeFigureOut">
              <a:rPr lang="en-US" smtClean="0"/>
              <a:pPr>
                <a:defRPr/>
              </a:pPr>
              <a:t>11/23/2023</a:t>
            </a:fld>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A7C72BAF-B755-453B-9A36-32ACE661A19D}" type="slidenum">
              <a:rPr lang="en-US" altLang="en-US" smtClean="0"/>
              <a:pPr/>
              <a:t>‹#›</a:t>
            </a:fld>
            <a:endParaRPr lang="en-US" altLang="en-US"/>
          </a:p>
        </p:txBody>
      </p:sp>
    </p:spTree>
    <p:extLst>
      <p:ext uri="{BB962C8B-B14F-4D97-AF65-F5344CB8AC3E}">
        <p14:creationId xmlns:p14="http://schemas.microsoft.com/office/powerpoint/2010/main" val="863424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027385D0-2C0D-47CF-9892-00C4680AD55B}" type="datetimeFigureOut">
              <a:rPr lang="en-US" smtClean="0"/>
              <a:pPr>
                <a:defRPr/>
              </a:pPr>
              <a:t>11/23/2023</a:t>
            </a:fld>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221F1E0E-9305-4EA7-9312-2FE458CB49E9}" type="slidenum">
              <a:rPr lang="en-US" altLang="en-US" smtClean="0"/>
              <a:pPr/>
              <a:t>‹#›</a:t>
            </a:fld>
            <a:endParaRPr lang="en-US" altLang="en-US"/>
          </a:p>
        </p:txBody>
      </p:sp>
    </p:spTree>
    <p:extLst>
      <p:ext uri="{BB962C8B-B14F-4D97-AF65-F5344CB8AC3E}">
        <p14:creationId xmlns:p14="http://schemas.microsoft.com/office/powerpoint/2010/main" val="3462350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A1DD9C5-781A-4156-A6A1-4D9E107414A6}" type="datetimeFigureOut">
              <a:rPr lang="en-US" smtClean="0"/>
              <a:pPr>
                <a:defRPr/>
              </a:pPr>
              <a:t>11/23/2023</a:t>
            </a:fld>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0444B9D0-EFC0-4E78-BED2-EB1AF2FCA581}" type="slidenum">
              <a:rPr lang="en-US" altLang="en-US" smtClean="0"/>
              <a:pPr/>
              <a:t>‹#›</a:t>
            </a:fld>
            <a:endParaRPr lang="en-US" altLang="en-US"/>
          </a:p>
        </p:txBody>
      </p:sp>
    </p:spTree>
    <p:extLst>
      <p:ext uri="{BB962C8B-B14F-4D97-AF65-F5344CB8AC3E}">
        <p14:creationId xmlns:p14="http://schemas.microsoft.com/office/powerpoint/2010/main" val="483736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39FF3140-42C6-474B-B1D4-329E8EE2E4A6}" type="datetimeFigureOut">
              <a:rPr lang="en-US" smtClean="0"/>
              <a:pPr>
                <a:defRPr/>
              </a:pPr>
              <a:t>11/23/2023</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108A583-4730-4D7C-B0B9-A7BA98EC6339}" type="slidenum">
              <a:rPr lang="en-US" altLang="en-US" smtClean="0"/>
              <a:pPr/>
              <a:t>‹#›</a:t>
            </a:fld>
            <a:endParaRPr lang="en-US" altLang="en-US"/>
          </a:p>
        </p:txBody>
      </p:sp>
    </p:spTree>
    <p:extLst>
      <p:ext uri="{BB962C8B-B14F-4D97-AF65-F5344CB8AC3E}">
        <p14:creationId xmlns:p14="http://schemas.microsoft.com/office/powerpoint/2010/main" val="19383578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80129165-346A-4AD8-9019-1D44EC7ED235}" type="datetimeFigureOut">
              <a:rPr lang="en-US" smtClean="0"/>
              <a:pPr>
                <a:defRPr/>
              </a:pPr>
              <a:t>11/23/2023</a:t>
            </a:fld>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46CA8E9F-920A-4291-8210-68B64D93A75A}" type="slidenum">
              <a:rPr lang="en-US" altLang="en-US" smtClean="0"/>
              <a:pPr/>
              <a:t>‹#›</a:t>
            </a:fld>
            <a:endParaRPr lang="en-US" altLang="en-US"/>
          </a:p>
        </p:txBody>
      </p:sp>
    </p:spTree>
    <p:extLst>
      <p:ext uri="{BB962C8B-B14F-4D97-AF65-F5344CB8AC3E}">
        <p14:creationId xmlns:p14="http://schemas.microsoft.com/office/powerpoint/2010/main" val="2282097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2F610A8-FC96-4F61-86AC-574A91F48526}"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970D2F8-0E57-4B30-8135-58710A869FDC}" type="slidenum">
              <a:rPr lang="en-US" altLang="en-US" smtClean="0"/>
              <a:pPr/>
              <a:t>‹#›</a:t>
            </a:fld>
            <a:endParaRPr lang="en-US" altLang="en-US"/>
          </a:p>
        </p:txBody>
      </p:sp>
    </p:spTree>
    <p:extLst>
      <p:ext uri="{BB962C8B-B14F-4D97-AF65-F5344CB8AC3E}">
        <p14:creationId xmlns:p14="http://schemas.microsoft.com/office/powerpoint/2010/main" val="983079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2F610A8-FC96-4F61-86AC-574A91F48526}"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970D2F8-0E57-4B30-8135-58710A869FDC}" type="slidenum">
              <a:rPr lang="en-US" altLang="en-US" smtClean="0"/>
              <a:pPr/>
              <a:t>‹#›</a:t>
            </a:fld>
            <a:endParaRPr lang="en-US"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80296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F00601B8-0E13-4822-BF68-B0CCB70CA4DE}"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8DE40C1D-1248-4B0C-8B70-6BCBD5EBFC92}" type="slidenum">
              <a:rPr lang="en-US" altLang="en-US" smtClean="0"/>
              <a:pPr/>
              <a:t>‹#›</a:t>
            </a:fld>
            <a:endParaRPr lang="en-US" altLang="en-US"/>
          </a:p>
        </p:txBody>
      </p:sp>
    </p:spTree>
    <p:extLst>
      <p:ext uri="{BB962C8B-B14F-4D97-AF65-F5344CB8AC3E}">
        <p14:creationId xmlns:p14="http://schemas.microsoft.com/office/powerpoint/2010/main" val="767920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2F610A8-FC96-4F61-86AC-574A91F48526}"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970D2F8-0E57-4B30-8135-58710A869FDC}" type="slidenum">
              <a:rPr lang="en-US" altLang="en-US" smtClean="0"/>
              <a:pPr/>
              <a:t>‹#›</a:t>
            </a:fld>
            <a:endParaRPr lang="en-US"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124155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2F610A8-FC96-4F61-86AC-574A91F48526}"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970D2F8-0E57-4B30-8135-58710A869FDC}" type="slidenum">
              <a:rPr lang="en-US" altLang="en-US" smtClean="0"/>
              <a:pPr/>
              <a:t>‹#›</a:t>
            </a:fld>
            <a:endParaRPr lang="en-US" altLang="en-US"/>
          </a:p>
        </p:txBody>
      </p:sp>
    </p:spTree>
    <p:extLst>
      <p:ext uri="{BB962C8B-B14F-4D97-AF65-F5344CB8AC3E}">
        <p14:creationId xmlns:p14="http://schemas.microsoft.com/office/powerpoint/2010/main" val="11050931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25D930CF-109A-42F7-B217-354EC9CC3A9E}"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5520E7E-8DBA-4E16-A5EF-3E6196F649C1}" type="slidenum">
              <a:rPr lang="en-US" altLang="en-US" smtClean="0"/>
              <a:pPr/>
              <a:t>‹#›</a:t>
            </a:fld>
            <a:endParaRPr lang="en-US" altLang="en-US"/>
          </a:p>
        </p:txBody>
      </p:sp>
    </p:spTree>
    <p:extLst>
      <p:ext uri="{BB962C8B-B14F-4D97-AF65-F5344CB8AC3E}">
        <p14:creationId xmlns:p14="http://schemas.microsoft.com/office/powerpoint/2010/main" val="1106665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020AB08-E042-4AA2-ADD4-804540C9BFA9}" type="datetimeFigureOut">
              <a:rPr lang="en-US" smtClean="0"/>
              <a:pPr>
                <a:defRPr/>
              </a:pPr>
              <a:t>11/23/2023</a:t>
            </a:fld>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0C30929D-F01C-41A5-A80F-2489C8B68CE4}" type="slidenum">
              <a:rPr lang="en-US" altLang="en-US" smtClean="0"/>
              <a:pPr/>
              <a:t>‹#›</a:t>
            </a:fld>
            <a:endParaRPr lang="en-US" altLang="en-US"/>
          </a:p>
        </p:txBody>
      </p:sp>
    </p:spTree>
    <p:extLst>
      <p:ext uri="{BB962C8B-B14F-4D97-AF65-F5344CB8AC3E}">
        <p14:creationId xmlns:p14="http://schemas.microsoft.com/office/powerpoint/2010/main" val="25257856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32F610A8-FC96-4F61-86AC-574A91F48526}" type="datetimeFigureOut">
              <a:rPr lang="en-US" smtClean="0"/>
              <a:pPr>
                <a:defRPr/>
              </a:pPr>
              <a:t>11/23/2023</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970D2F8-0E57-4B30-8135-58710A869FDC}" type="slidenum">
              <a:rPr lang="en-US" altLang="en-US" smtClean="0"/>
              <a:pPr/>
              <a:t>‹#›</a:t>
            </a:fld>
            <a:endParaRPr lang="en-US" altLang="en-US"/>
          </a:p>
        </p:txBody>
      </p:sp>
    </p:spTree>
    <p:extLst>
      <p:ext uri="{BB962C8B-B14F-4D97-AF65-F5344CB8AC3E}">
        <p14:creationId xmlns:p14="http://schemas.microsoft.com/office/powerpoint/2010/main" val="3196583002"/>
      </p:ext>
    </p:extLst>
  </p:cSld>
  <p:clrMap bg1="lt1" tx1="dk1" bg2="lt2" tx2="dk2" accent1="accent1" accent2="accent2" accent3="accent3" accent4="accent4" accent5="accent5" accent6="accent6" hlink="hlink" folHlink="folHlink"/>
  <p:sldLayoutIdLst>
    <p:sldLayoutId id="2147483888" r:id="rId1"/>
    <p:sldLayoutId id="2147483889" r:id="rId2"/>
    <p:sldLayoutId id="2147483890" r:id="rId3"/>
    <p:sldLayoutId id="2147483891" r:id="rId4"/>
    <p:sldLayoutId id="2147483892" r:id="rId5"/>
    <p:sldLayoutId id="2147483893" r:id="rId6"/>
    <p:sldLayoutId id="2147483894" r:id="rId7"/>
    <p:sldLayoutId id="2147483895" r:id="rId8"/>
    <p:sldLayoutId id="2147483896" r:id="rId9"/>
    <p:sldLayoutId id="2147483897" r:id="rId10"/>
    <p:sldLayoutId id="2147483898" r:id="rId11"/>
    <p:sldLayoutId id="2147483899" r:id="rId12"/>
    <p:sldLayoutId id="2147483900" r:id="rId13"/>
    <p:sldLayoutId id="2147483901" r:id="rId14"/>
    <p:sldLayoutId id="2147483902" r:id="rId15"/>
    <p:sldLayoutId id="214748390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12PE2058%20Ch06-03.gif%20%20%20%20%20%20%20%20%20%20%20%20%20%20%20%20%20%20%20%20%20%20%20%20%20%20%20%20%20%20%20%20%20%20%20%20%20%20%20%20%20%20%20%20%200001EC53%0bAdam's%20work%20%20%20%20%20%20%20%20%20%20%20%20%20%20%20%20%20%20%20%20B65CE38B:"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12PE2058%20Ch06-01.gif%20%20%20%20%20%20%20%20%20%20%20%20%20%20%20%20%20%20%20%20%20%20%20%20%20%20%20%20%20%20%20%20%20%20%20%20%20%20%20%20%20%20%20%20%200001EC53%0bAdam's%20work%20%20%20%20%20%20%20%20%20%20%20%20%20%20%20%20%20%20%20%20B65CE38B:"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939EFC4-469D-413E-9FEA-47762A5C12F3}"/>
              </a:ext>
            </a:extLst>
          </p:cNvPr>
          <p:cNvSpPr>
            <a:spLocks noGrp="1" noChangeArrowheads="1"/>
          </p:cNvSpPr>
          <p:nvPr>
            <p:ph type="ctrTitle" idx="4294967295"/>
          </p:nvPr>
        </p:nvSpPr>
        <p:spPr>
          <a:xfrm>
            <a:off x="3073526" y="1124744"/>
            <a:ext cx="3730722" cy="985838"/>
          </a:xfrm>
        </p:spPr>
        <p:txBody>
          <a:bodyPr anchor="b"/>
          <a:lstStyle/>
          <a:p>
            <a:pPr eaLnBrk="1" hangingPunct="1"/>
            <a:r>
              <a:rPr lang="en-GB" altLang="en-US" dirty="0">
                <a:solidFill>
                  <a:schemeClr val="accent2"/>
                </a:solidFill>
              </a:rPr>
              <a:t>Digital Business</a:t>
            </a:r>
            <a:endParaRPr lang="en-US" altLang="zh-CN" dirty="0">
              <a:solidFill>
                <a:schemeClr val="accent2"/>
              </a:solidFill>
            </a:endParaRPr>
          </a:p>
        </p:txBody>
      </p:sp>
      <p:sp>
        <p:nvSpPr>
          <p:cNvPr id="7171" name="Rectangle 3">
            <a:extLst>
              <a:ext uri="{FF2B5EF4-FFF2-40B4-BE49-F238E27FC236}">
                <a16:creationId xmlns:a16="http://schemas.microsoft.com/office/drawing/2014/main" id="{43441307-67F9-4090-8C2D-684DC1BB562D}"/>
              </a:ext>
            </a:extLst>
          </p:cNvPr>
          <p:cNvSpPr>
            <a:spLocks noGrp="1" noChangeArrowheads="1"/>
          </p:cNvSpPr>
          <p:nvPr>
            <p:ph type="subTitle" idx="4294967295"/>
          </p:nvPr>
        </p:nvSpPr>
        <p:spPr>
          <a:xfrm>
            <a:off x="306389" y="2852936"/>
            <a:ext cx="7992887" cy="3244552"/>
          </a:xfrm>
        </p:spPr>
        <p:txBody>
          <a:bodyPr>
            <a:noAutofit/>
          </a:bodyPr>
          <a:lstStyle/>
          <a:p>
            <a:pPr marL="0" indent="0" algn="ctr" eaLnBrk="1" hangingPunct="1">
              <a:lnSpc>
                <a:spcPct val="80000"/>
              </a:lnSpc>
              <a:buFont typeface="Wingdings" panose="05000000000000000000" pitchFamily="2" charset="2"/>
              <a:buNone/>
            </a:pPr>
            <a:r>
              <a:rPr lang="en-GB" altLang="en-US" sz="2600" b="1" dirty="0">
                <a:latin typeface="Arial" panose="020B0604020202020204" pitchFamily="34" charset="0"/>
                <a:cs typeface="Arial" panose="020B0604020202020204" pitchFamily="34" charset="0"/>
              </a:rPr>
              <a:t>Week 8</a:t>
            </a:r>
          </a:p>
          <a:p>
            <a:pPr marL="0" indent="0" algn="ctr" eaLnBrk="1" hangingPunct="1">
              <a:lnSpc>
                <a:spcPct val="80000"/>
              </a:lnSpc>
              <a:buFont typeface="Wingdings" panose="05000000000000000000" pitchFamily="2" charset="2"/>
              <a:buNone/>
            </a:pPr>
            <a:endParaRPr lang="en-GB" altLang="en-US" sz="2600" b="1" dirty="0">
              <a:latin typeface="Arial" panose="020B0604020202020204" pitchFamily="34" charset="0"/>
              <a:cs typeface="Arial" panose="020B0604020202020204" pitchFamily="34" charset="0"/>
            </a:endParaRPr>
          </a:p>
          <a:p>
            <a:pPr marL="0" indent="0" eaLnBrk="1" hangingPunct="1">
              <a:lnSpc>
                <a:spcPct val="80000"/>
              </a:lnSpc>
              <a:buFont typeface="Wingdings" panose="05000000000000000000" pitchFamily="2" charset="2"/>
              <a:buNone/>
            </a:pPr>
            <a:r>
              <a:rPr lang="en-GB" altLang="en-US" sz="2600" b="1" dirty="0">
                <a:latin typeface="Arial" panose="020B0604020202020204" pitchFamily="34" charset="0"/>
                <a:cs typeface="Arial" panose="020B0604020202020204" pitchFamily="34" charset="0"/>
              </a:rPr>
              <a:t>Supply Chain Management</a:t>
            </a:r>
          </a:p>
          <a:p>
            <a:pPr marL="0" indent="0" eaLnBrk="1" hangingPunct="1">
              <a:lnSpc>
                <a:spcPct val="80000"/>
              </a:lnSpc>
              <a:buFont typeface="Wingdings" panose="05000000000000000000" pitchFamily="2" charset="2"/>
              <a:buNone/>
            </a:pPr>
            <a:r>
              <a:rPr lang="en-GB" altLang="zh-CN" sz="2600" b="1" dirty="0">
                <a:latin typeface="Arial" panose="020B0604020202020204" pitchFamily="34" charset="0"/>
                <a:cs typeface="Arial" panose="020B0604020202020204" pitchFamily="34" charset="0"/>
              </a:rPr>
              <a:t> </a:t>
            </a:r>
            <a:r>
              <a:rPr lang="en-GB" altLang="en-US" sz="2600" b="1" dirty="0">
                <a:latin typeface="Arial" panose="020B0604020202020204" pitchFamily="34" charset="0"/>
                <a:cs typeface="Arial" panose="020B0604020202020204" pitchFamily="34" charset="0"/>
              </a:rPr>
              <a:t>“the premier </a:t>
            </a:r>
            <a:r>
              <a:rPr lang="en-GB" altLang="en-US" sz="2600" dirty="0">
                <a:latin typeface="Arial" panose="020B0604020202020204" pitchFamily="34" charset="0"/>
                <a:cs typeface="Arial" panose="020B0604020202020204" pitchFamily="34" charset="0"/>
              </a:rPr>
              <a:t>application of e-business”  (Chaffey, 2009)</a:t>
            </a:r>
          </a:p>
          <a:p>
            <a:pPr marL="0" indent="0" eaLnBrk="1" hangingPunct="1">
              <a:lnSpc>
                <a:spcPct val="80000"/>
              </a:lnSpc>
              <a:buFont typeface="Wingdings" panose="05000000000000000000" pitchFamily="2" charset="2"/>
              <a:buNone/>
            </a:pPr>
            <a:endParaRPr lang="en-GB" altLang="zh-CN" sz="2600" b="1" dirty="0">
              <a:latin typeface="Arial" panose="020B0604020202020204" pitchFamily="34" charset="0"/>
              <a:cs typeface="Arial" panose="020B0604020202020204" pitchFamily="34" charset="0"/>
            </a:endParaRPr>
          </a:p>
          <a:p>
            <a:pPr marL="0" indent="0" eaLnBrk="1" hangingPunct="1">
              <a:lnSpc>
                <a:spcPct val="80000"/>
              </a:lnSpc>
              <a:buFont typeface="Wingdings" panose="05000000000000000000" pitchFamily="2" charset="2"/>
              <a:buNone/>
            </a:pPr>
            <a:r>
              <a:rPr lang="en-GB" sz="2600" b="1" i="0" dirty="0">
                <a:solidFill>
                  <a:srgbClr val="3A3A3A"/>
                </a:solidFill>
                <a:effectLst/>
                <a:latin typeface="Arial" panose="020B0604020202020204" pitchFamily="34" charset="0"/>
                <a:cs typeface="Arial" panose="020B0604020202020204" pitchFamily="34" charset="0"/>
              </a:rPr>
              <a:t>Supply chain </a:t>
            </a:r>
            <a:r>
              <a:rPr lang="en-GB" sz="2600" b="1" dirty="0">
                <a:solidFill>
                  <a:srgbClr val="3A3A3A"/>
                </a:solidFill>
                <a:latin typeface="Arial" panose="020B0604020202020204" pitchFamily="34" charset="0"/>
                <a:cs typeface="Arial" panose="020B0604020202020204" pitchFamily="34" charset="0"/>
              </a:rPr>
              <a:t>p</a:t>
            </a:r>
            <a:r>
              <a:rPr lang="en-GB" sz="2600" b="1" i="0" dirty="0">
                <a:solidFill>
                  <a:srgbClr val="3A3A3A"/>
                </a:solidFill>
                <a:effectLst/>
                <a:latin typeface="Arial" panose="020B0604020202020204" pitchFamily="34" charset="0"/>
                <a:cs typeface="Arial" panose="020B0604020202020204" pitchFamily="34" charset="0"/>
              </a:rPr>
              <a:t>reparedness vital for the long-term </a:t>
            </a:r>
            <a:r>
              <a:rPr lang="en-GB" sz="2600" b="1" dirty="0">
                <a:solidFill>
                  <a:srgbClr val="3A3A3A"/>
                </a:solidFill>
                <a:latin typeface="Arial" panose="020B0604020202020204" pitchFamily="34" charset="0"/>
                <a:cs typeface="Arial" panose="020B0604020202020204" pitchFamily="34" charset="0"/>
              </a:rPr>
              <a:t>s</a:t>
            </a:r>
            <a:r>
              <a:rPr lang="en-GB" sz="2600" b="1" i="0" dirty="0">
                <a:solidFill>
                  <a:srgbClr val="3A3A3A"/>
                </a:solidFill>
                <a:effectLst/>
                <a:latin typeface="Arial" panose="020B0604020202020204" pitchFamily="34" charset="0"/>
                <a:cs typeface="Arial" panose="020B0604020202020204" pitchFamily="34" charset="0"/>
              </a:rPr>
              <a:t>ustainability of SMEs </a:t>
            </a:r>
            <a:r>
              <a:rPr lang="en-GB" sz="2600" i="0" dirty="0">
                <a:solidFill>
                  <a:srgbClr val="3A3A3A"/>
                </a:solidFill>
                <a:effectLst/>
                <a:latin typeface="Arial" panose="020B0604020202020204" pitchFamily="34" charset="0"/>
                <a:cs typeface="Arial" panose="020B0604020202020204" pitchFamily="34" charset="0"/>
              </a:rPr>
              <a:t>(</a:t>
            </a:r>
            <a:r>
              <a:rPr lang="en-GB" sz="2800" b="0" i="0" dirty="0">
                <a:solidFill>
                  <a:srgbClr val="3A3A3A"/>
                </a:solidFill>
                <a:effectLst/>
                <a:latin typeface="Source Sans Pro" panose="020B0503030403020204" pitchFamily="34" charset="0"/>
              </a:rPr>
              <a:t>Potluri &amp; </a:t>
            </a:r>
            <a:r>
              <a:rPr lang="en-GB" sz="2800" b="0" i="0" dirty="0" err="1">
                <a:solidFill>
                  <a:srgbClr val="3A3A3A"/>
                </a:solidFill>
                <a:effectLst/>
                <a:latin typeface="Source Sans Pro" panose="020B0503030403020204" pitchFamily="34" charset="0"/>
              </a:rPr>
              <a:t>Vajjhala</a:t>
            </a:r>
            <a:r>
              <a:rPr lang="en-GB" sz="2800" b="0" i="0" dirty="0">
                <a:solidFill>
                  <a:srgbClr val="3A3A3A"/>
                </a:solidFill>
                <a:effectLst/>
                <a:latin typeface="Source Sans Pro" panose="020B0503030403020204" pitchFamily="34" charset="0"/>
              </a:rPr>
              <a:t>, 2023)</a:t>
            </a:r>
            <a:endParaRPr lang="en-US" altLang="zh-CN" sz="2600" b="1" dirty="0">
              <a:latin typeface="Arial" panose="020B0604020202020204" pitchFamily="34" charset="0"/>
              <a:cs typeface="Arial" panose="020B0604020202020204" pitchFamily="34" charset="0"/>
            </a:endParaRPr>
          </a:p>
        </p:txBody>
      </p:sp>
      <p:pic>
        <p:nvPicPr>
          <p:cNvPr id="7172" name="Picture 4" descr="finger pointing to monitor">
            <a:extLst>
              <a:ext uri="{FF2B5EF4-FFF2-40B4-BE49-F238E27FC236}">
                <a16:creationId xmlns:a16="http://schemas.microsoft.com/office/drawing/2014/main" id="{3730EF05-C741-4105-BE6C-B3771E7231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389" y="98425"/>
            <a:ext cx="2609428" cy="3576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5" name="Rectangle 3">
            <a:extLst>
              <a:ext uri="{FF2B5EF4-FFF2-40B4-BE49-F238E27FC236}">
                <a16:creationId xmlns:a16="http://schemas.microsoft.com/office/drawing/2014/main" id="{4438B455-B85F-42CF-97C3-8A2E664E0201}"/>
              </a:ext>
            </a:extLst>
          </p:cNvPr>
          <p:cNvSpPr>
            <a:spLocks noGrp="1" noChangeArrowheads="1"/>
          </p:cNvSpPr>
          <p:nvPr>
            <p:ph type="body" idx="4294967295"/>
          </p:nvPr>
        </p:nvSpPr>
        <p:spPr>
          <a:xfrm>
            <a:off x="391192" y="1988840"/>
            <a:ext cx="7056784" cy="4352925"/>
          </a:xfrm>
        </p:spPr>
        <p:txBody>
          <a:bodyPr vert="horz" lIns="91440" tIns="45720" rIns="91440" bIns="45720" rtlCol="0" anchor="ctr">
            <a:normAutofit/>
          </a:bodyPr>
          <a:lstStyle/>
          <a:p>
            <a:r>
              <a:rPr lang="en-US" altLang="zh-CN" sz="2600" dirty="0">
                <a:latin typeface="Arial" panose="020B0604020202020204" pitchFamily="34" charset="0"/>
                <a:cs typeface="Arial" panose="020B0604020202020204" pitchFamily="34" charset="0"/>
              </a:rPr>
              <a:t>Principles of </a:t>
            </a:r>
            <a:r>
              <a:rPr lang="en-US" altLang="en-US" sz="2600" dirty="0">
                <a:latin typeface="Arial" panose="020B0604020202020204" pitchFamily="34" charset="0"/>
                <a:cs typeface="Arial" panose="020B0604020202020204" pitchFamily="34" charset="0"/>
              </a:rPr>
              <a:t>Supply Chain Management </a:t>
            </a:r>
            <a:endParaRPr lang="en-US" altLang="zh-CN" sz="2600" dirty="0">
              <a:latin typeface="Arial" panose="020B0604020202020204" pitchFamily="34" charset="0"/>
              <a:cs typeface="Arial" panose="020B0604020202020204" pitchFamily="34" charset="0"/>
            </a:endParaRPr>
          </a:p>
          <a:p>
            <a:endParaRPr lang="en-US" altLang="zh-CN" sz="2600" dirty="0">
              <a:latin typeface="Arial" panose="020B0604020202020204" pitchFamily="34" charset="0"/>
              <a:cs typeface="Arial" panose="020B0604020202020204" pitchFamily="34" charset="0"/>
            </a:endParaRPr>
          </a:p>
          <a:p>
            <a:r>
              <a:rPr lang="en-US" altLang="zh-CN" sz="2600" dirty="0">
                <a:latin typeface="Arial" panose="020B0604020202020204" pitchFamily="34" charset="0"/>
                <a:cs typeface="Arial" panose="020B0604020202020204" pitchFamily="34" charset="0"/>
              </a:rPr>
              <a:t>Supply Chain Management </a:t>
            </a:r>
            <a:r>
              <a:rPr lang="en-US" altLang="en-US" sz="2600" dirty="0">
                <a:latin typeface="Arial" panose="020B0604020202020204" pitchFamily="34" charset="0"/>
                <a:cs typeface="Arial" panose="020B0604020202020204" pitchFamily="34" charset="0"/>
              </a:rPr>
              <a:t>in Digital Business</a:t>
            </a:r>
            <a:endParaRPr lang="en-US" altLang="zh-CN" sz="2600" dirty="0">
              <a:latin typeface="Arial" panose="020B0604020202020204" pitchFamily="34" charset="0"/>
              <a:cs typeface="Arial" panose="020B0604020202020204" pitchFamily="34" charset="0"/>
            </a:endParaRPr>
          </a:p>
          <a:p>
            <a:endParaRPr lang="en-US" altLang="en-US" sz="2600" dirty="0">
              <a:latin typeface="Arial" panose="020B0604020202020204" pitchFamily="34" charset="0"/>
              <a:cs typeface="Arial" panose="020B0604020202020204" pitchFamily="34" charset="0"/>
            </a:endParaRPr>
          </a:p>
          <a:p>
            <a:r>
              <a:rPr lang="en-US" altLang="zh-CN" sz="2600" dirty="0">
                <a:latin typeface="Arial" panose="020B0604020202020204" pitchFamily="34" charset="0"/>
                <a:cs typeface="Arial" panose="020B0604020202020204" pitchFamily="34" charset="0"/>
              </a:rPr>
              <a:t>Bullwhip Effect</a:t>
            </a:r>
          </a:p>
          <a:p>
            <a:pPr marL="0" indent="0">
              <a:buNone/>
            </a:pPr>
            <a:endParaRPr lang="en-US" altLang="en-US" sz="2600" dirty="0">
              <a:latin typeface="Arial" panose="020B0604020202020204" pitchFamily="34" charset="0"/>
              <a:cs typeface="Arial" panose="020B0604020202020204" pitchFamily="34" charset="0"/>
            </a:endParaRPr>
          </a:p>
          <a:p>
            <a:r>
              <a:rPr lang="en-US" altLang="en-US" sz="2600" dirty="0">
                <a:latin typeface="Arial" panose="020B0604020202020204" pitchFamily="34" charset="0"/>
                <a:cs typeface="Arial" panose="020B0604020202020204" pitchFamily="34" charset="0"/>
              </a:rPr>
              <a:t>Collaborative Commerce</a:t>
            </a:r>
          </a:p>
          <a:p>
            <a:pPr marL="0" indent="0">
              <a:buNone/>
            </a:pPr>
            <a:endParaRPr lang="en-US" altLang="zh-CN" sz="2600" dirty="0">
              <a:latin typeface="Arial" panose="020B0604020202020204" pitchFamily="34" charset="0"/>
              <a:cs typeface="Arial" panose="020B0604020202020204" pitchFamily="34" charset="0"/>
            </a:endParaRPr>
          </a:p>
        </p:txBody>
      </p:sp>
      <p:sp>
        <p:nvSpPr>
          <p:cNvPr id="2" name="Rectangle 2">
            <a:extLst>
              <a:ext uri="{FF2B5EF4-FFF2-40B4-BE49-F238E27FC236}">
                <a16:creationId xmlns:a16="http://schemas.microsoft.com/office/drawing/2014/main" id="{9AB20C25-9E03-BDED-D41A-DCF955567C70}"/>
              </a:ext>
            </a:extLst>
          </p:cNvPr>
          <p:cNvSpPr txBox="1">
            <a:spLocks noChangeArrowheads="1"/>
          </p:cNvSpPr>
          <p:nvPr/>
        </p:nvSpPr>
        <p:spPr>
          <a:xfrm>
            <a:off x="696165" y="308000"/>
            <a:ext cx="644683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dirty="0"/>
              <a:t>Objectives</a:t>
            </a:r>
            <a:endParaRPr lang="en-US" altLang="zh-C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DE2B9BA-AE5E-4D9E-8C55-0F55D88E63EF}"/>
              </a:ext>
            </a:extLst>
          </p:cNvPr>
          <p:cNvSpPr>
            <a:spLocks noGrp="1" noChangeArrowheads="1"/>
          </p:cNvSpPr>
          <p:nvPr>
            <p:ph type="title" idx="4294967295"/>
          </p:nvPr>
        </p:nvSpPr>
        <p:spPr>
          <a:xfrm>
            <a:off x="467544" y="369776"/>
            <a:ext cx="6446838" cy="936104"/>
          </a:xfrm>
        </p:spPr>
        <p:txBody>
          <a:bodyPr vert="horz" lIns="91440" tIns="45720" rIns="91440" bIns="45720" rtlCol="0" anchor="t">
            <a:normAutofit/>
          </a:bodyPr>
          <a:lstStyle/>
          <a:p>
            <a:r>
              <a:rPr lang="en-US" altLang="en-US" dirty="0"/>
              <a:t>Defining Supply Chain</a:t>
            </a:r>
            <a:endParaRPr lang="en-US" altLang="zh-CN" dirty="0"/>
          </a:p>
        </p:txBody>
      </p:sp>
      <p:sp>
        <p:nvSpPr>
          <p:cNvPr id="5123" name="Rectangle 3">
            <a:extLst>
              <a:ext uri="{FF2B5EF4-FFF2-40B4-BE49-F238E27FC236}">
                <a16:creationId xmlns:a16="http://schemas.microsoft.com/office/drawing/2014/main" id="{3ABA46AC-48A1-4E09-A987-68C628CA8D55}"/>
              </a:ext>
            </a:extLst>
          </p:cNvPr>
          <p:cNvSpPr>
            <a:spLocks noGrp="1" noChangeArrowheads="1"/>
          </p:cNvSpPr>
          <p:nvPr>
            <p:ph type="body" idx="4294967295"/>
          </p:nvPr>
        </p:nvSpPr>
        <p:spPr>
          <a:xfrm>
            <a:off x="251520" y="1700808"/>
            <a:ext cx="5652120" cy="4787416"/>
          </a:xfrm>
        </p:spPr>
        <p:txBody>
          <a:bodyPr vert="horz" lIns="91440" tIns="45720" rIns="91440" bIns="45720" rtlCol="0">
            <a:noAutofit/>
          </a:bodyPr>
          <a:lstStyle/>
          <a:p>
            <a:pPr marL="342906" indent="-342906" fontAlgn="auto">
              <a:lnSpc>
                <a:spcPct val="90000"/>
              </a:lnSpc>
              <a:defRPr/>
            </a:pPr>
            <a:r>
              <a:rPr lang="en-US" altLang="zh-CN" sz="2400" i="1" dirty="0">
                <a:latin typeface="Arial" panose="020B0604020202020204" pitchFamily="34" charset="0"/>
                <a:cs typeface="Arial" panose="020B0604020202020204" pitchFamily="34" charset="0"/>
              </a:rPr>
              <a:t>Supply chain:</a:t>
            </a:r>
            <a:r>
              <a:rPr lang="en-US" altLang="zh-CN" sz="2400" b="1" dirty="0">
                <a:latin typeface="Arial" panose="020B0604020202020204" pitchFamily="34" charset="0"/>
                <a:cs typeface="Arial" panose="020B0604020202020204" pitchFamily="34" charset="0"/>
              </a:rPr>
              <a:t> </a:t>
            </a:r>
            <a:r>
              <a:rPr lang="en-US" altLang="zh-CN" sz="2400" dirty="0">
                <a:latin typeface="Arial" panose="020B0604020202020204" pitchFamily="34" charset="0"/>
                <a:cs typeface="Arial" panose="020B0604020202020204" pitchFamily="34" charset="0"/>
              </a:rPr>
              <a:t>The </a:t>
            </a:r>
            <a:r>
              <a:rPr lang="en-US" altLang="zh-CN" sz="2400" b="1" dirty="0">
                <a:latin typeface="Arial" panose="020B0604020202020204" pitchFamily="34" charset="0"/>
                <a:cs typeface="Arial" panose="020B0604020202020204" pitchFamily="34" charset="0"/>
              </a:rPr>
              <a:t>flow </a:t>
            </a:r>
            <a:r>
              <a:rPr lang="en-US" altLang="zh-CN" sz="2400" dirty="0">
                <a:latin typeface="Arial" panose="020B0604020202020204" pitchFamily="34" charset="0"/>
                <a:cs typeface="Arial" panose="020B0604020202020204" pitchFamily="34" charset="0"/>
              </a:rPr>
              <a:t>of materials, information, money, and services from raw material suppliers through factories and warehouses to the end customers</a:t>
            </a:r>
          </a:p>
          <a:p>
            <a:pPr marL="342906" indent="-342906" fontAlgn="auto">
              <a:lnSpc>
                <a:spcPct val="90000"/>
              </a:lnSpc>
              <a:defRPr/>
            </a:pPr>
            <a:endParaRPr lang="en-US" altLang="zh-CN" sz="2400" dirty="0">
              <a:latin typeface="Arial" panose="020B0604020202020204" pitchFamily="34" charset="0"/>
              <a:cs typeface="Arial" panose="020B0604020202020204" pitchFamily="34" charset="0"/>
            </a:endParaRPr>
          </a:p>
          <a:p>
            <a:pPr marL="342906" indent="-342906" fontAlgn="auto">
              <a:lnSpc>
                <a:spcPct val="90000"/>
              </a:lnSpc>
              <a:defRPr/>
            </a:pPr>
            <a:r>
              <a:rPr lang="en-US" altLang="zh-CN" sz="2400" dirty="0">
                <a:latin typeface="Arial" panose="020B0604020202020204" pitchFamily="34" charset="0"/>
                <a:cs typeface="Arial" panose="020B0604020202020204" pitchFamily="34" charset="0"/>
              </a:rPr>
              <a:t>A supply chain is the network of </a:t>
            </a:r>
            <a:r>
              <a:rPr lang="en-US" altLang="zh-CN" sz="2400" b="1" dirty="0">
                <a:latin typeface="Arial" panose="020B0604020202020204" pitchFamily="34" charset="0"/>
                <a:cs typeface="Arial" panose="020B0604020202020204" pitchFamily="34" charset="0"/>
              </a:rPr>
              <a:t>activities that deliver </a:t>
            </a:r>
            <a:r>
              <a:rPr lang="en-US" altLang="zh-CN" sz="2400" dirty="0">
                <a:latin typeface="Arial" panose="020B0604020202020204" pitchFamily="34" charset="0"/>
                <a:cs typeface="Arial" panose="020B0604020202020204" pitchFamily="34" charset="0"/>
              </a:rPr>
              <a:t>a product/service to the customer</a:t>
            </a:r>
          </a:p>
          <a:p>
            <a:pPr marL="742962" lvl="1" indent="-285755" fontAlgn="auto">
              <a:lnSpc>
                <a:spcPct val="90000"/>
              </a:lnSpc>
              <a:defRPr/>
            </a:pPr>
            <a:r>
              <a:rPr lang="en-US" altLang="zh-CN" sz="2400" dirty="0">
                <a:latin typeface="Arial" panose="020B0604020202020204" pitchFamily="34" charset="0"/>
                <a:cs typeface="Arial" panose="020B0604020202020204" pitchFamily="34" charset="0"/>
              </a:rPr>
              <a:t>Sourcing of: raw materials, assembly, warehousing, order entry, distribution, delivery</a:t>
            </a:r>
            <a:endParaRPr lang="en-US" altLang="zh-CN" sz="2400" i="1" dirty="0">
              <a:latin typeface="Arial" panose="020B0604020202020204" pitchFamily="34" charset="0"/>
              <a:cs typeface="Arial" panose="020B0604020202020204" pitchFamily="34" charset="0"/>
            </a:endParaRPr>
          </a:p>
        </p:txBody>
      </p:sp>
      <p:pic>
        <p:nvPicPr>
          <p:cNvPr id="10244" name="Picture 4" descr="Supply%20Chain">
            <a:extLst>
              <a:ext uri="{FF2B5EF4-FFF2-40B4-BE49-F238E27FC236}">
                <a16:creationId xmlns:a16="http://schemas.microsoft.com/office/drawing/2014/main" id="{3467B841-58A9-40A9-9797-53C92EC1081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854" r="30471" b="-2"/>
          <a:stretch/>
        </p:blipFill>
        <p:spPr bwMode="auto">
          <a:xfrm>
            <a:off x="6300192" y="1700808"/>
            <a:ext cx="2359152" cy="388236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5301" name="Picture 55300">
            <a:extLst>
              <a:ext uri="{FF2B5EF4-FFF2-40B4-BE49-F238E27FC236}">
                <a16:creationId xmlns:a16="http://schemas.microsoft.com/office/drawing/2014/main" id="{E0275775-5311-4F38-AF8C-BC7C678C387A}"/>
              </a:ext>
            </a:extLst>
          </p:cNvPr>
          <p:cNvPicPr>
            <a:picLocks noChangeAspect="1"/>
          </p:cNvPicPr>
          <p:nvPr/>
        </p:nvPicPr>
        <p:blipFill rotWithShape="1">
          <a:blip r:embed="rId3"/>
          <a:srcRect l="26158" r="16010" b="-2"/>
          <a:stretch/>
        </p:blipFill>
        <p:spPr>
          <a:xfrm>
            <a:off x="3202390" y="-1"/>
            <a:ext cx="5941610"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2290" name="Rectangle 2">
            <a:extLst>
              <a:ext uri="{FF2B5EF4-FFF2-40B4-BE49-F238E27FC236}">
                <a16:creationId xmlns:a16="http://schemas.microsoft.com/office/drawing/2014/main" id="{3852B11B-6DB3-410A-A9C8-7C50C11808AC}"/>
              </a:ext>
            </a:extLst>
          </p:cNvPr>
          <p:cNvSpPr>
            <a:spLocks noGrp="1" noChangeArrowheads="1"/>
          </p:cNvSpPr>
          <p:nvPr>
            <p:ph type="title" idx="4294967295"/>
          </p:nvPr>
        </p:nvSpPr>
        <p:spPr>
          <a:xfrm>
            <a:off x="0" y="609600"/>
            <a:ext cx="2887663" cy="1320800"/>
          </a:xfrm>
        </p:spPr>
        <p:txBody>
          <a:bodyPr vert="horz" lIns="91440" tIns="45720" rIns="91440" bIns="45720" rtlCol="0" anchor="t">
            <a:normAutofit/>
          </a:bodyPr>
          <a:lstStyle/>
          <a:p>
            <a:r>
              <a:rPr lang="en-US" altLang="zh-CN" sz="3300"/>
              <a:t>Supply Chains &amp; SCM</a:t>
            </a:r>
          </a:p>
        </p:txBody>
      </p:sp>
      <p:sp>
        <p:nvSpPr>
          <p:cNvPr id="55299" name="Rectangle 3">
            <a:extLst>
              <a:ext uri="{FF2B5EF4-FFF2-40B4-BE49-F238E27FC236}">
                <a16:creationId xmlns:a16="http://schemas.microsoft.com/office/drawing/2014/main" id="{930B1586-DCCC-43B2-9E2D-D8048435DACB}"/>
              </a:ext>
            </a:extLst>
          </p:cNvPr>
          <p:cNvSpPr>
            <a:spLocks noGrp="1" noChangeArrowheads="1"/>
          </p:cNvSpPr>
          <p:nvPr>
            <p:ph type="body" idx="4294967295"/>
          </p:nvPr>
        </p:nvSpPr>
        <p:spPr>
          <a:xfrm>
            <a:off x="0" y="2160588"/>
            <a:ext cx="4067944" cy="4292748"/>
          </a:xfrm>
        </p:spPr>
        <p:txBody>
          <a:bodyPr vert="horz" lIns="91440" tIns="45720" rIns="91440" bIns="45720" rtlCol="0">
            <a:noAutofit/>
          </a:bodyPr>
          <a:lstStyle/>
          <a:p>
            <a:pPr>
              <a:lnSpc>
                <a:spcPct val="90000"/>
              </a:lnSpc>
            </a:pPr>
            <a:r>
              <a:rPr lang="en-US" altLang="zh-CN" sz="2200" b="1" dirty="0">
                <a:latin typeface="Arial" panose="020B0604020202020204" pitchFamily="34" charset="0"/>
                <a:cs typeface="Arial" panose="020B0604020202020204" pitchFamily="34" charset="0"/>
              </a:rPr>
              <a:t>Supply Chain Management (SCM) is the business function that coordinates all of the network links</a:t>
            </a:r>
          </a:p>
          <a:p>
            <a:pPr>
              <a:lnSpc>
                <a:spcPct val="90000"/>
              </a:lnSpc>
            </a:pPr>
            <a:endParaRPr lang="en-US" altLang="zh-CN" sz="2200" b="1" dirty="0">
              <a:latin typeface="Arial" panose="020B0604020202020204" pitchFamily="34" charset="0"/>
              <a:cs typeface="Arial" panose="020B0604020202020204" pitchFamily="34" charset="0"/>
            </a:endParaRPr>
          </a:p>
          <a:p>
            <a:pPr>
              <a:lnSpc>
                <a:spcPct val="90000"/>
              </a:lnSpc>
            </a:pPr>
            <a:r>
              <a:rPr lang="en-US" altLang="zh-CN" sz="2200" b="1" dirty="0">
                <a:latin typeface="Arial" panose="020B0604020202020204" pitchFamily="34" charset="0"/>
                <a:cs typeface="Arial" panose="020B0604020202020204" pitchFamily="34" charset="0"/>
              </a:rPr>
              <a:t>Coordinates</a:t>
            </a:r>
            <a:r>
              <a:rPr lang="en-US" altLang="zh-CN" sz="2200" dirty="0">
                <a:latin typeface="Arial" panose="020B0604020202020204" pitchFamily="34" charset="0"/>
                <a:cs typeface="Arial" panose="020B0604020202020204" pitchFamily="34" charset="0"/>
              </a:rPr>
              <a:t> movement of goods through supply chain from suppliers to manufacturers to distributors </a:t>
            </a:r>
            <a:r>
              <a:rPr lang="en-US" altLang="en-US" sz="2200" dirty="0">
                <a:latin typeface="Arial" panose="020B0604020202020204" pitchFamily="34" charset="0"/>
                <a:cs typeface="Arial" panose="020B0604020202020204" pitchFamily="34" charset="0"/>
              </a:rPr>
              <a:t>to final customers </a:t>
            </a:r>
            <a:endParaRPr lang="en-US" altLang="zh-CN" sz="22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5299">
                                            <p:bg/>
                                          </p:spTgt>
                                        </p:tgtEl>
                                        <p:attrNameLst>
                                          <p:attrName>style.visibility</p:attrName>
                                        </p:attrNameLst>
                                      </p:cBhvr>
                                      <p:to>
                                        <p:strVal val="visible"/>
                                      </p:to>
                                    </p:set>
                                    <p:animEffect transition="in" filter="fade">
                                      <p:cBhvr>
                                        <p:cTn id="7" dur="500"/>
                                        <p:tgtEl>
                                          <p:spTgt spid="55299">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5299">
                                            <p:txEl>
                                              <p:pRg st="0" end="0"/>
                                            </p:txEl>
                                          </p:spTgt>
                                        </p:tgtEl>
                                        <p:attrNameLst>
                                          <p:attrName>style.visibility</p:attrName>
                                        </p:attrNameLst>
                                      </p:cBhvr>
                                      <p:to>
                                        <p:strVal val="visible"/>
                                      </p:to>
                                    </p:set>
                                    <p:animEffect transition="in" filter="fade">
                                      <p:cBhvr>
                                        <p:cTn id="12" dur="500"/>
                                        <p:tgtEl>
                                          <p:spTgt spid="55299">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5299">
                                            <p:txEl>
                                              <p:pRg st="2" end="2"/>
                                            </p:txEl>
                                          </p:spTgt>
                                        </p:tgtEl>
                                        <p:attrNameLst>
                                          <p:attrName>style.visibility</p:attrName>
                                        </p:attrNameLst>
                                      </p:cBhvr>
                                      <p:to>
                                        <p:strVal val="visible"/>
                                      </p:to>
                                    </p:set>
                                    <p:animEffect transition="in" filter="fade">
                                      <p:cBhvr>
                                        <p:cTn id="17" dur="500"/>
                                        <p:tgtEl>
                                          <p:spTgt spid="552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1835696" y="3068960"/>
            <a:ext cx="4800600" cy="3086100"/>
          </a:xfrm>
          <a:prstGeom prst="rect">
            <a:avLst/>
          </a:prstGeom>
          <a:solidFill>
            <a:schemeClr val="bg1"/>
          </a:solidFill>
          <a:ln w="9525">
            <a:solidFill>
              <a:srgbClr val="113975"/>
            </a:solidFill>
            <a:miter lim="800000"/>
            <a:headEnd/>
            <a:tailEnd/>
          </a:ln>
          <a:effectLst>
            <a:outerShdw dist="107763" dir="2700000" algn="ctr" rotWithShape="0">
              <a:srgbClr val="969696"/>
            </a:outerShdw>
          </a:effec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sz="1800"/>
          </a:p>
        </p:txBody>
      </p:sp>
      <p:sp>
        <p:nvSpPr>
          <p:cNvPr id="28675" name="Line 3"/>
          <p:cNvSpPr>
            <a:spLocks noChangeShapeType="1"/>
          </p:cNvSpPr>
          <p:nvPr/>
        </p:nvSpPr>
        <p:spPr bwMode="auto">
          <a:xfrm>
            <a:off x="4773284" y="2783210"/>
            <a:ext cx="0" cy="308610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6" name="Line 4"/>
          <p:cNvSpPr>
            <a:spLocks noChangeShapeType="1"/>
          </p:cNvSpPr>
          <p:nvPr/>
        </p:nvSpPr>
        <p:spPr bwMode="auto">
          <a:xfrm>
            <a:off x="1630034" y="4326260"/>
            <a:ext cx="4800600" cy="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7" name="Text Box 5"/>
          <p:cNvSpPr txBox="1">
            <a:spLocks noChangeArrowheads="1"/>
          </p:cNvSpPr>
          <p:nvPr/>
        </p:nvSpPr>
        <p:spPr bwMode="auto">
          <a:xfrm>
            <a:off x="5108960" y="2366810"/>
            <a:ext cx="1600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dirty="0">
                <a:latin typeface="Arial" panose="020B0604020202020204" pitchFamily="34" charset="0"/>
              </a:rPr>
              <a:t>Differentiation</a:t>
            </a:r>
          </a:p>
        </p:txBody>
      </p:sp>
      <p:sp>
        <p:nvSpPr>
          <p:cNvPr id="28678" name="Line 6"/>
          <p:cNvSpPr>
            <a:spLocks noChangeShapeType="1"/>
          </p:cNvSpPr>
          <p:nvPr/>
        </p:nvSpPr>
        <p:spPr bwMode="auto">
          <a:xfrm>
            <a:off x="3230234" y="2783210"/>
            <a:ext cx="0" cy="308610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9" name="Text Box 7"/>
          <p:cNvSpPr txBox="1">
            <a:spLocks noChangeArrowheads="1"/>
          </p:cNvSpPr>
          <p:nvPr/>
        </p:nvSpPr>
        <p:spPr bwMode="auto">
          <a:xfrm>
            <a:off x="3287384" y="2383160"/>
            <a:ext cx="171666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b="1" i="1" dirty="0">
                <a:latin typeface="Arial" panose="020B0604020202020204" pitchFamily="34" charset="0"/>
              </a:rPr>
              <a:t>Coordination</a:t>
            </a:r>
          </a:p>
        </p:txBody>
      </p:sp>
      <p:sp>
        <p:nvSpPr>
          <p:cNvPr id="28680" name="Text Box 8"/>
          <p:cNvSpPr txBox="1">
            <a:spLocks noChangeArrowheads="1"/>
          </p:cNvSpPr>
          <p:nvPr/>
        </p:nvSpPr>
        <p:spPr bwMode="auto">
          <a:xfrm>
            <a:off x="1687184" y="2383160"/>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latin typeface="Arial" panose="020B0604020202020204" pitchFamily="34" charset="0"/>
              </a:rPr>
              <a:t>Cost</a:t>
            </a:r>
          </a:p>
        </p:txBody>
      </p:sp>
      <p:sp>
        <p:nvSpPr>
          <p:cNvPr id="28681" name="Text Box 9"/>
          <p:cNvSpPr txBox="1">
            <a:spLocks noChangeArrowheads="1"/>
          </p:cNvSpPr>
          <p:nvPr/>
        </p:nvSpPr>
        <p:spPr bwMode="auto">
          <a:xfrm>
            <a:off x="201284" y="3389239"/>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latin typeface="Arial" panose="020B0604020202020204" pitchFamily="34" charset="0"/>
              </a:rPr>
              <a:t>Broad</a:t>
            </a:r>
          </a:p>
        </p:txBody>
      </p:sp>
      <p:sp>
        <p:nvSpPr>
          <p:cNvPr id="28682" name="Text Box 10"/>
          <p:cNvSpPr txBox="1">
            <a:spLocks noChangeArrowheads="1"/>
          </p:cNvSpPr>
          <p:nvPr/>
        </p:nvSpPr>
        <p:spPr bwMode="auto">
          <a:xfrm>
            <a:off x="201284" y="4897760"/>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latin typeface="Arial" panose="020B0604020202020204" pitchFamily="34" charset="0"/>
              </a:rPr>
              <a:t>Niche</a:t>
            </a:r>
          </a:p>
        </p:txBody>
      </p:sp>
      <p:sp>
        <p:nvSpPr>
          <p:cNvPr id="28683" name="Text Box 11"/>
          <p:cNvSpPr txBox="1">
            <a:spLocks noChangeArrowheads="1"/>
          </p:cNvSpPr>
          <p:nvPr/>
        </p:nvSpPr>
        <p:spPr bwMode="auto">
          <a:xfrm>
            <a:off x="201284" y="3971454"/>
            <a:ext cx="148590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100" b="1" i="1" dirty="0">
                <a:latin typeface="Arial" panose="020B0604020202020204" pitchFamily="34" charset="0"/>
              </a:rPr>
              <a:t>Market</a:t>
            </a:r>
          </a:p>
          <a:p>
            <a:pPr algn="ctr"/>
            <a:r>
              <a:rPr lang="en-US" altLang="en-US" sz="2100" b="1" i="1" dirty="0">
                <a:latin typeface="Arial" panose="020B0604020202020204" pitchFamily="34" charset="0"/>
              </a:rPr>
              <a:t>Scope</a:t>
            </a:r>
          </a:p>
        </p:txBody>
      </p:sp>
      <p:sp>
        <p:nvSpPr>
          <p:cNvPr id="28684" name="Text Box 12"/>
          <p:cNvSpPr txBox="1">
            <a:spLocks noChangeArrowheads="1"/>
          </p:cNvSpPr>
          <p:nvPr/>
        </p:nvSpPr>
        <p:spPr bwMode="auto">
          <a:xfrm>
            <a:off x="2007146" y="1708386"/>
            <a:ext cx="4457700" cy="41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100" b="1" i="1" dirty="0">
                <a:latin typeface="Arial" panose="020B0604020202020204" pitchFamily="34" charset="0"/>
              </a:rPr>
              <a:t>Core Competency</a:t>
            </a:r>
          </a:p>
        </p:txBody>
      </p:sp>
      <p:grpSp>
        <p:nvGrpSpPr>
          <p:cNvPr id="28685" name="Group 13"/>
          <p:cNvGrpSpPr>
            <a:grpSpLocks/>
          </p:cNvGrpSpPr>
          <p:nvPr/>
        </p:nvGrpSpPr>
        <p:grpSpPr bwMode="auto">
          <a:xfrm>
            <a:off x="2630159" y="4612010"/>
            <a:ext cx="3143250" cy="1028700"/>
            <a:chOff x="2424" y="3072"/>
            <a:chExt cx="2640" cy="864"/>
          </a:xfrm>
        </p:grpSpPr>
        <p:sp>
          <p:nvSpPr>
            <p:cNvPr id="28690" name="Oval 14"/>
            <p:cNvSpPr>
              <a:spLocks noChangeArrowheads="1"/>
            </p:cNvSpPr>
            <p:nvPr/>
          </p:nvSpPr>
          <p:spPr bwMode="auto">
            <a:xfrm>
              <a:off x="2424" y="3072"/>
              <a:ext cx="2640" cy="864"/>
            </a:xfrm>
            <a:prstGeom prst="ellipse">
              <a:avLst/>
            </a:prstGeom>
            <a:solidFill>
              <a:srgbClr val="113975"/>
            </a:solidFill>
            <a:ln w="9525">
              <a:solidFill>
                <a:srgbClr val="113975"/>
              </a:solidFill>
              <a:round/>
              <a:headEnd/>
              <a:tailEnd/>
            </a:ln>
            <a:effectLst>
              <a:outerShdw dist="35921" dir="2700000" algn="ctr" rotWithShape="0">
                <a:schemeClr val="bg2"/>
              </a:outerShdw>
            </a:effec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sz="1800">
                <a:solidFill>
                  <a:schemeClr val="bg1"/>
                </a:solidFill>
              </a:endParaRPr>
            </a:p>
          </p:txBody>
        </p:sp>
        <p:sp>
          <p:nvSpPr>
            <p:cNvPr id="28691" name="Text Box 15"/>
            <p:cNvSpPr txBox="1">
              <a:spLocks noChangeArrowheads="1"/>
            </p:cNvSpPr>
            <p:nvPr/>
          </p:nvSpPr>
          <p:spPr bwMode="auto">
            <a:xfrm>
              <a:off x="2976" y="3360"/>
              <a:ext cx="1536" cy="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b="1" dirty="0">
                  <a:solidFill>
                    <a:schemeClr val="bg1"/>
                  </a:solidFill>
                  <a:latin typeface="Arial" panose="020B0604020202020204" pitchFamily="34" charset="0"/>
                </a:rPr>
                <a:t>Customization</a:t>
              </a:r>
            </a:p>
          </p:txBody>
        </p:sp>
      </p:grpSp>
      <p:sp>
        <p:nvSpPr>
          <p:cNvPr id="28686" name="Text Box 16"/>
          <p:cNvSpPr txBox="1">
            <a:spLocks noChangeArrowheads="1"/>
          </p:cNvSpPr>
          <p:nvPr/>
        </p:nvSpPr>
        <p:spPr bwMode="auto">
          <a:xfrm>
            <a:off x="4716134" y="3411860"/>
            <a:ext cx="1771650" cy="369332"/>
          </a:xfrm>
          <a:prstGeom prst="rect">
            <a:avLst/>
          </a:prstGeom>
          <a:solidFill>
            <a:srgbClr val="FFC000"/>
          </a:solidFill>
          <a:ln>
            <a:noFill/>
          </a:ln>
          <a:effectLst>
            <a:outerShdw dist="35921" dir="2700000" algn="ctr" rotWithShape="0">
              <a:srgbClr val="113975"/>
            </a:outerShdw>
          </a:effec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a:latin typeface="+mn-lt"/>
              </a:rPr>
              <a:t>Differentiation</a:t>
            </a:r>
          </a:p>
        </p:txBody>
      </p:sp>
      <p:sp>
        <p:nvSpPr>
          <p:cNvPr id="28687" name="Text Box 17"/>
          <p:cNvSpPr txBox="1">
            <a:spLocks noChangeArrowheads="1"/>
          </p:cNvSpPr>
          <p:nvPr/>
        </p:nvSpPr>
        <p:spPr bwMode="auto">
          <a:xfrm>
            <a:off x="3287384" y="3389239"/>
            <a:ext cx="1485900" cy="369332"/>
          </a:xfrm>
          <a:prstGeom prst="rect">
            <a:avLst/>
          </a:prstGeom>
          <a:solidFill>
            <a:srgbClr val="FFC000"/>
          </a:solidFill>
          <a:ln>
            <a:noFill/>
          </a:ln>
          <a:effectLst>
            <a:outerShdw dist="35921" dir="2700000" algn="ctr" rotWithShape="0">
              <a:srgbClr val="113975"/>
            </a:outerShdw>
          </a:effectLst>
        </p:spPr>
        <p:txBody>
          <a:bodyPr lIns="0" r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a:latin typeface="+mn-lt"/>
              </a:rPr>
              <a:t>Coordination</a:t>
            </a:r>
          </a:p>
        </p:txBody>
      </p:sp>
      <p:sp>
        <p:nvSpPr>
          <p:cNvPr id="28688" name="Text Box 18"/>
          <p:cNvSpPr txBox="1">
            <a:spLocks noChangeArrowheads="1"/>
          </p:cNvSpPr>
          <p:nvPr/>
        </p:nvSpPr>
        <p:spPr bwMode="auto">
          <a:xfrm>
            <a:off x="1896195" y="3221577"/>
            <a:ext cx="1337387" cy="784830"/>
          </a:xfrm>
          <a:prstGeom prst="rect">
            <a:avLst/>
          </a:prstGeom>
          <a:solidFill>
            <a:srgbClr val="FFC000"/>
          </a:solidFill>
          <a:ln>
            <a:noFill/>
          </a:ln>
          <a:effectLst>
            <a:outerShdw dist="35921" dir="2700000" algn="ctr" rotWithShape="0">
              <a:srgbClr val="113975"/>
            </a:outerShdw>
          </a:effectLst>
        </p:spPr>
        <p:txBody>
          <a:bodyPr wrap="square" lIns="0" r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dirty="0">
                <a:latin typeface="+mn-lt"/>
              </a:rPr>
              <a:t>Low-Cost</a:t>
            </a:r>
          </a:p>
          <a:p>
            <a:pPr algn="ctr">
              <a:spcBef>
                <a:spcPct val="50000"/>
              </a:spcBef>
            </a:pPr>
            <a:r>
              <a:rPr lang="en-US" altLang="en-US" sz="1800" dirty="0">
                <a:latin typeface="+mn-lt"/>
              </a:rPr>
              <a:t>Leader</a:t>
            </a:r>
          </a:p>
        </p:txBody>
      </p:sp>
      <p:sp>
        <p:nvSpPr>
          <p:cNvPr id="28689" name="Rectangle 19"/>
          <p:cNvSpPr>
            <a:spLocks noGrp="1" noChangeArrowheads="1"/>
          </p:cNvSpPr>
          <p:nvPr>
            <p:ph type="title" idx="4294967295"/>
          </p:nvPr>
        </p:nvSpPr>
        <p:spPr>
          <a:xfrm>
            <a:off x="467544" y="502724"/>
            <a:ext cx="6400800" cy="514350"/>
          </a:xfrm>
        </p:spPr>
        <p:txBody>
          <a:bodyPr>
            <a:normAutofit fontScale="90000"/>
          </a:bodyPr>
          <a:lstStyle/>
          <a:p>
            <a:pPr eaLnBrk="1" hangingPunct="1"/>
            <a:r>
              <a:rPr lang="en-US" altLang="en-US" dirty="0">
                <a:solidFill>
                  <a:schemeClr val="tx1"/>
                </a:solidFill>
              </a:rPr>
              <a:t>Overall Strategic Orientation</a:t>
            </a:r>
          </a:p>
        </p:txBody>
      </p:sp>
    </p:spTree>
    <p:extLst>
      <p:ext uri="{BB962C8B-B14F-4D97-AF65-F5344CB8AC3E}">
        <p14:creationId xmlns:p14="http://schemas.microsoft.com/office/powerpoint/2010/main" val="2039244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BA0FADA-3F25-40A5-A43D-CA9262457A0E}"/>
              </a:ext>
            </a:extLst>
          </p:cNvPr>
          <p:cNvSpPr>
            <a:spLocks noGrp="1" noChangeArrowheads="1"/>
          </p:cNvSpPr>
          <p:nvPr>
            <p:ph type="title" idx="4294967295"/>
          </p:nvPr>
        </p:nvSpPr>
        <p:spPr>
          <a:xfrm>
            <a:off x="323528" y="1382712"/>
            <a:ext cx="2660650" cy="4092575"/>
          </a:xfrm>
        </p:spPr>
        <p:txBody>
          <a:bodyPr vert="horz" lIns="91440" tIns="45720" rIns="91440" bIns="45720" rtlCol="0" anchor="ctr">
            <a:normAutofit/>
          </a:bodyPr>
          <a:lstStyle/>
          <a:p>
            <a:r>
              <a:rPr lang="en-US" altLang="zh-CN" sz="3800" dirty="0"/>
              <a:t>Goal of SC and SCM</a:t>
            </a:r>
          </a:p>
        </p:txBody>
      </p:sp>
      <p:graphicFrame>
        <p:nvGraphicFramePr>
          <p:cNvPr id="14347" name="Rectangle 3">
            <a:extLst>
              <a:ext uri="{FF2B5EF4-FFF2-40B4-BE49-F238E27FC236}">
                <a16:creationId xmlns:a16="http://schemas.microsoft.com/office/drawing/2014/main" id="{0B2D5547-36D3-4072-BA58-77B1CE4E6536}"/>
              </a:ext>
            </a:extLst>
          </p:cNvPr>
          <p:cNvGraphicFramePr/>
          <p:nvPr>
            <p:extLst>
              <p:ext uri="{D42A27DB-BD31-4B8C-83A1-F6EECF244321}">
                <p14:modId xmlns:p14="http://schemas.microsoft.com/office/powerpoint/2010/main" val="2559796430"/>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395536" y="9346"/>
            <a:ext cx="6347713" cy="13208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a:solidFill>
                  <a:schemeClr val="tx1"/>
                </a:solidFill>
              </a:rPr>
              <a:t>Coordination</a:t>
            </a:r>
          </a:p>
        </p:txBody>
      </p:sp>
      <p:sp>
        <p:nvSpPr>
          <p:cNvPr id="69635" name="Rectangle 3"/>
          <p:cNvSpPr>
            <a:spLocks noGrp="1" noChangeArrowheads="1"/>
          </p:cNvSpPr>
          <p:nvPr>
            <p:ph type="body" idx="1"/>
          </p:nvPr>
        </p:nvSpPr>
        <p:spPr>
          <a:xfrm>
            <a:off x="179512" y="1509440"/>
            <a:ext cx="8001000" cy="49530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rmAutofit/>
          </a:bodyPr>
          <a:lstStyle/>
          <a:p>
            <a:pPr eaLnBrk="1" hangingPunct="1"/>
            <a:r>
              <a:rPr lang="en-US" altLang="en-US" sz="2200" dirty="0">
                <a:solidFill>
                  <a:schemeClr val="tx1"/>
                </a:solidFill>
                <a:latin typeface="Arial" panose="020B0604020202020204" pitchFamily="34" charset="0"/>
                <a:cs typeface="Arial" panose="020B0604020202020204" pitchFamily="34" charset="0"/>
              </a:rPr>
              <a:t>Focus: playing the facilitator role linking suppliers and customers</a:t>
            </a:r>
          </a:p>
          <a:p>
            <a:pPr eaLnBrk="1" hangingPunct="1"/>
            <a:r>
              <a:rPr lang="en-US" altLang="en-US" sz="2200" dirty="0">
                <a:latin typeface="Arial" panose="020B0604020202020204" pitchFamily="34" charset="0"/>
                <a:cs typeface="Arial" panose="020B0604020202020204" pitchFamily="34" charset="0"/>
              </a:rPr>
              <a:t>Building trust among channel partners/suppliers, developing incentive, and payment mechanisms that keep partners engaged</a:t>
            </a:r>
            <a:endParaRPr lang="en-US" altLang="en-US" sz="2200" dirty="0">
              <a:solidFill>
                <a:schemeClr val="tx1"/>
              </a:solidFill>
              <a:latin typeface="Arial" panose="020B0604020202020204" pitchFamily="34" charset="0"/>
              <a:cs typeface="Arial" panose="020B0604020202020204" pitchFamily="34" charset="0"/>
            </a:endParaRPr>
          </a:p>
          <a:p>
            <a:pPr lvl="1"/>
            <a:r>
              <a:rPr lang="en-US" altLang="en-US" sz="2200" dirty="0">
                <a:solidFill>
                  <a:schemeClr val="tx1"/>
                </a:solidFill>
                <a:latin typeface="Arial" panose="020B0604020202020204" pitchFamily="34" charset="0"/>
                <a:cs typeface="Arial" panose="020B0604020202020204" pitchFamily="34" charset="0"/>
              </a:rPr>
              <a:t>Competitive advantage based on innovative relationships/linkages</a:t>
            </a:r>
          </a:p>
          <a:p>
            <a:pPr lvl="1"/>
            <a:r>
              <a:rPr lang="en-US" altLang="en-US" sz="2200" dirty="0">
                <a:solidFill>
                  <a:schemeClr val="tx1"/>
                </a:solidFill>
                <a:latin typeface="Arial" panose="020B0604020202020204" pitchFamily="34" charset="0"/>
                <a:cs typeface="Arial" panose="020B0604020202020204" pitchFamily="34" charset="0"/>
              </a:rPr>
              <a:t>Key strengths in ability to identify market opportunities </a:t>
            </a:r>
          </a:p>
          <a:p>
            <a:pPr lvl="1"/>
            <a:r>
              <a:rPr lang="en-US" altLang="en-US" sz="2200" dirty="0">
                <a:solidFill>
                  <a:schemeClr val="tx1"/>
                </a:solidFill>
                <a:latin typeface="Arial" panose="020B0604020202020204" pitchFamily="34" charset="0"/>
                <a:cs typeface="Arial" panose="020B0604020202020204" pitchFamily="34" charset="0"/>
              </a:rPr>
              <a:t>Push for a more coordination between suppliers to create a potential role for such </a:t>
            </a:r>
            <a:r>
              <a:rPr lang="en-US" altLang="en-US" sz="2200" dirty="0" err="1">
                <a:solidFill>
                  <a:schemeClr val="tx1"/>
                </a:solidFill>
                <a:latin typeface="Arial" panose="020B0604020202020204" pitchFamily="34" charset="0"/>
                <a:cs typeface="Arial" panose="020B0604020202020204" pitchFamily="34" charset="0"/>
              </a:rPr>
              <a:t>organisations</a:t>
            </a:r>
            <a:endParaRPr lang="en-US" altLang="en-US" sz="2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3432170"/>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389" name="Picture 16388">
            <a:extLst>
              <a:ext uri="{FF2B5EF4-FFF2-40B4-BE49-F238E27FC236}">
                <a16:creationId xmlns:a16="http://schemas.microsoft.com/office/drawing/2014/main" id="{237F494C-D949-4515-96A0-DC2D6DD23F75}"/>
              </a:ext>
            </a:extLst>
          </p:cNvPr>
          <p:cNvPicPr>
            <a:picLocks noChangeAspect="1"/>
          </p:cNvPicPr>
          <p:nvPr/>
        </p:nvPicPr>
        <p:blipFill rotWithShape="1">
          <a:blip r:embed="rId3"/>
          <a:srcRect l="26158" r="16010" b="-2"/>
          <a:stretch/>
        </p:blipFill>
        <p:spPr>
          <a:xfrm>
            <a:off x="6732879" y="2636912"/>
            <a:ext cx="2366951" cy="273201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16386" name="Rectangle 2">
            <a:extLst>
              <a:ext uri="{FF2B5EF4-FFF2-40B4-BE49-F238E27FC236}">
                <a16:creationId xmlns:a16="http://schemas.microsoft.com/office/drawing/2014/main" id="{92CC5105-E7D5-4540-92CF-EC15E69A360C}"/>
              </a:ext>
            </a:extLst>
          </p:cNvPr>
          <p:cNvSpPr>
            <a:spLocks noGrp="1" noChangeArrowheads="1"/>
          </p:cNvSpPr>
          <p:nvPr>
            <p:ph type="title" idx="4294967295"/>
          </p:nvPr>
        </p:nvSpPr>
        <p:spPr>
          <a:xfrm>
            <a:off x="6732879" y="187343"/>
            <a:ext cx="2258235" cy="1512168"/>
          </a:xfrm>
        </p:spPr>
        <p:txBody>
          <a:bodyPr vert="horz" lIns="91440" tIns="45720" rIns="91440" bIns="45720" rtlCol="0" anchor="t">
            <a:normAutofit/>
          </a:bodyPr>
          <a:lstStyle/>
          <a:p>
            <a:pPr>
              <a:lnSpc>
                <a:spcPct val="90000"/>
              </a:lnSpc>
            </a:pPr>
            <a:r>
              <a:rPr lang="en-US" altLang="en-US" sz="2500" b="1" dirty="0">
                <a:solidFill>
                  <a:schemeClr val="tx1"/>
                </a:solidFill>
              </a:rPr>
              <a:t>Key Activities for each component of SCM </a:t>
            </a:r>
          </a:p>
        </p:txBody>
      </p:sp>
      <p:sp>
        <p:nvSpPr>
          <p:cNvPr id="16387" name="Rectangle 3">
            <a:extLst>
              <a:ext uri="{FF2B5EF4-FFF2-40B4-BE49-F238E27FC236}">
                <a16:creationId xmlns:a16="http://schemas.microsoft.com/office/drawing/2014/main" id="{367C98C8-87A6-404B-90A8-451AE394FAF7}"/>
              </a:ext>
            </a:extLst>
          </p:cNvPr>
          <p:cNvSpPr>
            <a:spLocks noGrp="1" noChangeArrowheads="1"/>
          </p:cNvSpPr>
          <p:nvPr>
            <p:ph type="body" idx="4294967295"/>
          </p:nvPr>
        </p:nvSpPr>
        <p:spPr>
          <a:xfrm>
            <a:off x="66963" y="238794"/>
            <a:ext cx="7200800" cy="3879850"/>
          </a:xfrm>
        </p:spPr>
        <p:txBody>
          <a:bodyPr vert="horz" lIns="91440" tIns="45720" rIns="91440" bIns="45720" rtlCol="0">
            <a:noAutofit/>
          </a:bodyPr>
          <a:lstStyle/>
          <a:p>
            <a:pPr marL="0" indent="0">
              <a:lnSpc>
                <a:spcPct val="90000"/>
              </a:lnSpc>
              <a:buNone/>
            </a:pPr>
            <a:r>
              <a:rPr lang="en-US" altLang="en-US" sz="2000" b="1" dirty="0">
                <a:solidFill>
                  <a:srgbClr val="FF0000"/>
                </a:solidFill>
                <a:latin typeface="Arial" panose="020B0604020202020204" pitchFamily="34" charset="0"/>
                <a:cs typeface="Arial" panose="020B0604020202020204" pitchFamily="34" charset="0"/>
              </a:rPr>
              <a:t>Upstream Supply Chain</a:t>
            </a:r>
          </a:p>
          <a:p>
            <a:pPr>
              <a:lnSpc>
                <a:spcPct val="90000"/>
              </a:lnSpc>
            </a:pPr>
            <a:r>
              <a:rPr lang="en-US" altLang="en-US" sz="2000" b="1" dirty="0">
                <a:latin typeface="Arial" panose="020B0604020202020204" pitchFamily="34" charset="0"/>
                <a:cs typeface="Arial" panose="020B0604020202020204" pitchFamily="34" charset="0"/>
              </a:rPr>
              <a:t>Transactions between an </a:t>
            </a:r>
            <a:r>
              <a:rPr lang="en-US" altLang="en-US" sz="2000" b="1" dirty="0" err="1">
                <a:latin typeface="Arial" panose="020B0604020202020204" pitchFamily="34" charset="0"/>
                <a:cs typeface="Arial" panose="020B0604020202020204" pitchFamily="34" charset="0"/>
              </a:rPr>
              <a:t>organisation</a:t>
            </a:r>
            <a:r>
              <a:rPr lang="en-US" altLang="en-US" sz="2000" b="1" dirty="0">
                <a:latin typeface="Arial" panose="020B0604020202020204" pitchFamily="34" charset="0"/>
                <a:cs typeface="Arial" panose="020B0604020202020204" pitchFamily="34" charset="0"/>
              </a:rPr>
              <a:t> and its suppliers and intermediaries; logistics</a:t>
            </a:r>
            <a:endParaRPr lang="en-US" altLang="zh-CN" sz="2000" b="1" dirty="0">
              <a:latin typeface="Arial" panose="020B0604020202020204" pitchFamily="34" charset="0"/>
              <a:cs typeface="Arial" panose="020B0604020202020204" pitchFamily="34" charset="0"/>
            </a:endParaRPr>
          </a:p>
          <a:p>
            <a:pPr>
              <a:lnSpc>
                <a:spcPct val="90000"/>
              </a:lnSpc>
            </a:pPr>
            <a:r>
              <a:rPr lang="en-US" altLang="zh-CN" sz="2000" b="1" dirty="0">
                <a:latin typeface="Arial" panose="020B0604020202020204" pitchFamily="34" charset="0"/>
                <a:cs typeface="Arial" panose="020B0604020202020204" pitchFamily="34" charset="0"/>
              </a:rPr>
              <a:t>activities of a manufacturing company with its suppliers</a:t>
            </a:r>
          </a:p>
          <a:p>
            <a:pPr>
              <a:lnSpc>
                <a:spcPct val="90000"/>
              </a:lnSpc>
            </a:pPr>
            <a:endParaRPr lang="en-US" altLang="en-US" sz="2000" b="1" dirty="0">
              <a:latin typeface="Arial" panose="020B0604020202020204" pitchFamily="34" charset="0"/>
              <a:cs typeface="Arial" panose="020B0604020202020204" pitchFamily="34" charset="0"/>
            </a:endParaRPr>
          </a:p>
          <a:p>
            <a:pPr marL="0" indent="0">
              <a:lnSpc>
                <a:spcPct val="90000"/>
              </a:lnSpc>
              <a:buNone/>
            </a:pPr>
            <a:r>
              <a:rPr lang="en-US" altLang="en-US" sz="2000" b="1" dirty="0">
                <a:solidFill>
                  <a:srgbClr val="FF0000"/>
                </a:solidFill>
                <a:latin typeface="Arial" panose="020B0604020202020204" pitchFamily="34" charset="0"/>
                <a:cs typeface="Arial" panose="020B0604020202020204" pitchFamily="34" charset="0"/>
              </a:rPr>
              <a:t>Internal Supply Chain </a:t>
            </a:r>
          </a:p>
          <a:p>
            <a:pPr>
              <a:lnSpc>
                <a:spcPct val="90000"/>
              </a:lnSpc>
            </a:pPr>
            <a:r>
              <a:rPr lang="en-US" altLang="zh-CN" sz="2000" b="1" dirty="0">
                <a:latin typeface="Arial" panose="020B0604020202020204" pitchFamily="34" charset="0"/>
                <a:cs typeface="Arial" panose="020B0604020202020204" pitchFamily="34" charset="0"/>
              </a:rPr>
              <a:t>Internal collaboration for processing, purchasing, planning, quality assuring, shipping.</a:t>
            </a:r>
          </a:p>
          <a:p>
            <a:pPr>
              <a:lnSpc>
                <a:spcPct val="90000"/>
              </a:lnSpc>
            </a:pPr>
            <a:r>
              <a:rPr lang="en-US" altLang="zh-CN" sz="2000" b="1" dirty="0">
                <a:latin typeface="Arial" panose="020B0604020202020204" pitchFamily="34" charset="0"/>
                <a:cs typeface="Arial" panose="020B0604020202020204" pitchFamily="34" charset="0"/>
              </a:rPr>
              <a:t>in-house processes for transforming the inputs from the suppliers into the outputs </a:t>
            </a:r>
          </a:p>
          <a:p>
            <a:pPr>
              <a:lnSpc>
                <a:spcPct val="90000"/>
              </a:lnSpc>
            </a:pPr>
            <a:endParaRPr lang="en-US" altLang="en-US" sz="2000" b="1" dirty="0">
              <a:latin typeface="Arial" panose="020B0604020202020204" pitchFamily="34" charset="0"/>
              <a:cs typeface="Arial" panose="020B0604020202020204" pitchFamily="34" charset="0"/>
            </a:endParaRPr>
          </a:p>
          <a:p>
            <a:pPr marL="0" indent="0">
              <a:lnSpc>
                <a:spcPct val="90000"/>
              </a:lnSpc>
              <a:buNone/>
            </a:pPr>
            <a:r>
              <a:rPr lang="en-US" altLang="en-US" sz="2000" b="1" dirty="0">
                <a:solidFill>
                  <a:srgbClr val="FF0000"/>
                </a:solidFill>
                <a:latin typeface="Arial" panose="020B0604020202020204" pitchFamily="34" charset="0"/>
                <a:cs typeface="Arial" panose="020B0604020202020204" pitchFamily="34" charset="0"/>
              </a:rPr>
              <a:t>Downstream Supply Chain</a:t>
            </a:r>
          </a:p>
          <a:p>
            <a:pPr>
              <a:lnSpc>
                <a:spcPct val="90000"/>
              </a:lnSpc>
            </a:pPr>
            <a:r>
              <a:rPr lang="en-US" altLang="en-US" sz="2000" b="1" dirty="0">
                <a:latin typeface="Arial" panose="020B0604020202020204" pitchFamily="34" charset="0"/>
                <a:cs typeface="Arial" panose="020B0604020202020204" pitchFamily="34" charset="0"/>
              </a:rPr>
              <a:t>Transactions between an </a:t>
            </a:r>
            <a:r>
              <a:rPr lang="en-US" altLang="en-US" sz="2000" b="1" dirty="0" err="1">
                <a:latin typeface="Arial" panose="020B0604020202020204" pitchFamily="34" charset="0"/>
                <a:cs typeface="Arial" panose="020B0604020202020204" pitchFamily="34" charset="0"/>
              </a:rPr>
              <a:t>organisation</a:t>
            </a:r>
            <a:r>
              <a:rPr lang="en-US" altLang="en-US" sz="2000" b="1" dirty="0">
                <a:latin typeface="Arial" panose="020B0604020202020204" pitchFamily="34" charset="0"/>
                <a:cs typeface="Arial" panose="020B0604020202020204" pitchFamily="34" charset="0"/>
              </a:rPr>
              <a:t> and its customers and intermediaries</a:t>
            </a:r>
            <a:endParaRPr lang="en-US" altLang="zh-CN" sz="2000" b="1" dirty="0">
              <a:latin typeface="Arial" panose="020B0604020202020204" pitchFamily="34" charset="0"/>
              <a:cs typeface="Arial" panose="020B0604020202020204" pitchFamily="34" charset="0"/>
            </a:endParaRPr>
          </a:p>
          <a:p>
            <a:pPr>
              <a:lnSpc>
                <a:spcPct val="90000"/>
              </a:lnSpc>
            </a:pPr>
            <a:r>
              <a:rPr lang="en-US" altLang="zh-CN" sz="2000" b="1" dirty="0">
                <a:latin typeface="Arial" panose="020B0604020202020204" pitchFamily="34" charset="0"/>
                <a:cs typeface="Arial" panose="020B0604020202020204" pitchFamily="34" charset="0"/>
              </a:rPr>
              <a:t>activities involved in delivering the products to the final customers</a:t>
            </a:r>
          </a:p>
          <a:p>
            <a:pPr>
              <a:lnSpc>
                <a:spcPct val="90000"/>
              </a:lnSpc>
            </a:pPr>
            <a:endParaRPr lang="en-US" altLang="zh-CN" sz="2000" b="1" dirty="0">
              <a:latin typeface="Arial" panose="020B0604020202020204" pitchFamily="34" charset="0"/>
              <a:cs typeface="Arial" panose="020B0604020202020204" pitchFamily="34" charset="0"/>
            </a:endParaRPr>
          </a:p>
          <a:p>
            <a:pPr>
              <a:lnSpc>
                <a:spcPct val="90000"/>
              </a:lnSpc>
            </a:pPr>
            <a:endParaRPr lang="en-US" altLang="en-US" sz="2000" b="1"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80534" y="277931"/>
            <a:ext cx="9143999"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000" b="1" dirty="0">
                <a:latin typeface="Garamond BookCondensed" pitchFamily="18" charset="0"/>
              </a:rPr>
              <a:t>The Value Chain for a Low Cost Strategy</a:t>
            </a:r>
          </a:p>
        </p:txBody>
      </p:sp>
      <p:grpSp>
        <p:nvGrpSpPr>
          <p:cNvPr id="38915" name="Group 3"/>
          <p:cNvGrpSpPr>
            <a:grpSpLocks/>
          </p:cNvGrpSpPr>
          <p:nvPr/>
        </p:nvGrpSpPr>
        <p:grpSpPr bwMode="auto">
          <a:xfrm>
            <a:off x="685800" y="1524000"/>
            <a:ext cx="8001001" cy="5030390"/>
            <a:chOff x="134" y="687"/>
            <a:chExt cx="5626" cy="3560"/>
          </a:xfrm>
        </p:grpSpPr>
        <p:sp>
          <p:nvSpPr>
            <p:cNvPr id="38916" name="AutoShape 4"/>
            <p:cNvSpPr>
              <a:spLocks noChangeArrowheads="1"/>
            </p:cNvSpPr>
            <p:nvPr/>
          </p:nvSpPr>
          <p:spPr bwMode="auto">
            <a:xfrm>
              <a:off x="155" y="695"/>
              <a:ext cx="5605" cy="3552"/>
            </a:xfrm>
            <a:prstGeom prst="homePlate">
              <a:avLst>
                <a:gd name="adj" fmla="val 39077"/>
              </a:avLst>
            </a:prstGeom>
            <a:solidFill>
              <a:srgbClr val="FF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sz="1275" b="1">
                <a:solidFill>
                  <a:schemeClr val="tx2"/>
                </a:solidFill>
                <a:latin typeface="Arial" panose="020B0604020202020204" pitchFamily="34" charset="0"/>
              </a:endParaRPr>
            </a:p>
          </p:txBody>
        </p:sp>
        <p:sp>
          <p:nvSpPr>
            <p:cNvPr id="38917" name="Line 5"/>
            <p:cNvSpPr>
              <a:spLocks noChangeShapeType="1"/>
            </p:cNvSpPr>
            <p:nvPr/>
          </p:nvSpPr>
          <p:spPr bwMode="auto">
            <a:xfrm flipH="1" flipV="1">
              <a:off x="144" y="2375"/>
              <a:ext cx="5088"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18" name="Line 6"/>
            <p:cNvSpPr>
              <a:spLocks noChangeShapeType="1"/>
            </p:cNvSpPr>
            <p:nvPr/>
          </p:nvSpPr>
          <p:spPr bwMode="auto">
            <a:xfrm>
              <a:off x="155" y="1943"/>
              <a:ext cx="4741"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19" name="Line 7"/>
            <p:cNvSpPr>
              <a:spLocks noChangeShapeType="1"/>
            </p:cNvSpPr>
            <p:nvPr/>
          </p:nvSpPr>
          <p:spPr bwMode="auto">
            <a:xfrm flipH="1">
              <a:off x="144" y="1463"/>
              <a:ext cx="4416"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0" name="Line 8"/>
            <p:cNvSpPr>
              <a:spLocks noChangeShapeType="1"/>
            </p:cNvSpPr>
            <p:nvPr/>
          </p:nvSpPr>
          <p:spPr bwMode="auto">
            <a:xfrm rot="1694" flipH="1">
              <a:off x="143" y="1077"/>
              <a:ext cx="4079" cy="1"/>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1" name="Line 9"/>
            <p:cNvSpPr>
              <a:spLocks noChangeShapeType="1"/>
            </p:cNvSpPr>
            <p:nvPr/>
          </p:nvSpPr>
          <p:spPr bwMode="auto">
            <a:xfrm>
              <a:off x="863" y="2395"/>
              <a:ext cx="1" cy="185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2" name="Line 10"/>
            <p:cNvSpPr>
              <a:spLocks noChangeShapeType="1"/>
            </p:cNvSpPr>
            <p:nvPr/>
          </p:nvSpPr>
          <p:spPr bwMode="auto">
            <a:xfrm>
              <a:off x="3936" y="695"/>
              <a:ext cx="1308" cy="16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3" name="Line 11"/>
            <p:cNvSpPr>
              <a:spLocks noChangeShapeType="1"/>
            </p:cNvSpPr>
            <p:nvPr/>
          </p:nvSpPr>
          <p:spPr bwMode="auto">
            <a:xfrm flipH="1">
              <a:off x="3963" y="2372"/>
              <a:ext cx="1269"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4" name="Line 12"/>
            <p:cNvSpPr>
              <a:spLocks noChangeShapeType="1"/>
            </p:cNvSpPr>
            <p:nvPr/>
          </p:nvSpPr>
          <p:spPr bwMode="auto">
            <a:xfrm>
              <a:off x="1872" y="2372"/>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5" name="Line 13"/>
            <p:cNvSpPr>
              <a:spLocks noChangeShapeType="1"/>
            </p:cNvSpPr>
            <p:nvPr/>
          </p:nvSpPr>
          <p:spPr bwMode="auto">
            <a:xfrm>
              <a:off x="2832" y="2372"/>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6" name="Line 14"/>
            <p:cNvSpPr>
              <a:spLocks noChangeShapeType="1"/>
            </p:cNvSpPr>
            <p:nvPr/>
          </p:nvSpPr>
          <p:spPr bwMode="auto">
            <a:xfrm flipH="1">
              <a:off x="3792" y="2375"/>
              <a:ext cx="0" cy="187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7" name="Text Box 15"/>
            <p:cNvSpPr txBox="1">
              <a:spLocks noChangeArrowheads="1"/>
            </p:cNvSpPr>
            <p:nvPr/>
          </p:nvSpPr>
          <p:spPr bwMode="auto">
            <a:xfrm>
              <a:off x="192" y="687"/>
              <a:ext cx="4283"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Firm Infrastructure </a:t>
              </a:r>
              <a:r>
                <a:rPr lang="en-US" altLang="en-US" sz="1275">
                  <a:latin typeface="Arial" panose="020B0604020202020204" pitchFamily="34" charset="0"/>
                </a:rPr>
                <a:t>– cost-effective management information </a:t>
              </a:r>
            </a:p>
            <a:p>
              <a:r>
                <a:rPr lang="en-US" altLang="en-US" sz="1275">
                  <a:latin typeface="Arial" panose="020B0604020202020204" pitchFamily="34" charset="0"/>
                </a:rPr>
                <a:t>systems (MIS), few managerial layers, simplified planning practices.</a:t>
              </a:r>
            </a:p>
          </p:txBody>
        </p:sp>
        <p:sp>
          <p:nvSpPr>
            <p:cNvPr id="38928" name="Text Box 16"/>
            <p:cNvSpPr txBox="1">
              <a:spLocks noChangeArrowheads="1"/>
            </p:cNvSpPr>
            <p:nvPr/>
          </p:nvSpPr>
          <p:spPr bwMode="auto">
            <a:xfrm>
              <a:off x="164" y="1059"/>
              <a:ext cx="4267"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Human Resources: </a:t>
              </a:r>
              <a:r>
                <a:rPr lang="en-US" altLang="en-US" sz="1275">
                  <a:solidFill>
                    <a:schemeClr val="tx2"/>
                  </a:solidFill>
                  <a:latin typeface="Arial" panose="020B0604020202020204" pitchFamily="34" charset="0"/>
                </a:rPr>
                <a:t> </a:t>
              </a:r>
              <a:r>
                <a:rPr lang="en-US" altLang="en-US" sz="1275">
                  <a:latin typeface="Arial" panose="020B0604020202020204" pitchFamily="34" charset="0"/>
                </a:rPr>
                <a:t>consistent policies to reduce turnover, </a:t>
              </a:r>
            </a:p>
            <a:p>
              <a:r>
                <a:rPr lang="en-US" altLang="en-US" sz="1275">
                  <a:latin typeface="Arial" panose="020B0604020202020204" pitchFamily="34" charset="0"/>
                </a:rPr>
                <a:t>intense focus on training employees to be efficient and multi-skilled.</a:t>
              </a:r>
              <a:endParaRPr lang="en-US" altLang="en-US" sz="1275" b="1">
                <a:latin typeface="Arial" panose="020B0604020202020204" pitchFamily="34" charset="0"/>
              </a:endParaRPr>
            </a:p>
          </p:txBody>
        </p:sp>
        <p:sp>
          <p:nvSpPr>
            <p:cNvPr id="38929" name="Text Box 17"/>
            <p:cNvSpPr txBox="1">
              <a:spLocks noChangeArrowheads="1"/>
            </p:cNvSpPr>
            <p:nvPr/>
          </p:nvSpPr>
          <p:spPr bwMode="auto">
            <a:xfrm>
              <a:off x="192" y="1484"/>
              <a:ext cx="3968"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Technology: </a:t>
              </a:r>
              <a:r>
                <a:rPr lang="en-US" altLang="en-US" sz="1275">
                  <a:latin typeface="Arial" panose="020B0604020202020204" pitchFamily="34" charset="0"/>
                </a:rPr>
                <a:t>Easy-to-use production technologies,</a:t>
              </a:r>
            </a:p>
            <a:p>
              <a:r>
                <a:rPr lang="en-US" altLang="en-US" sz="1275">
                  <a:latin typeface="Arial" panose="020B0604020202020204" pitchFamily="34" charset="0"/>
                </a:rPr>
                <a:t>investment in technology that improves production efficiencies.</a:t>
              </a:r>
              <a:endParaRPr lang="en-US" altLang="en-US" sz="1275" b="1">
                <a:latin typeface="Arial" panose="020B0604020202020204" pitchFamily="34" charset="0"/>
              </a:endParaRPr>
            </a:p>
          </p:txBody>
        </p:sp>
        <p:sp>
          <p:nvSpPr>
            <p:cNvPr id="38930" name="Text Box 18"/>
            <p:cNvSpPr txBox="1">
              <a:spLocks noChangeArrowheads="1"/>
            </p:cNvSpPr>
            <p:nvPr/>
          </p:nvSpPr>
          <p:spPr bwMode="auto">
            <a:xfrm>
              <a:off x="184" y="1962"/>
              <a:ext cx="4158"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Procurement</a:t>
              </a:r>
              <a:r>
                <a:rPr lang="en-US" altLang="en-US" sz="1275" b="1">
                  <a:latin typeface="Arial" panose="020B0604020202020204" pitchFamily="34" charset="0"/>
                </a:rPr>
                <a:t>:  </a:t>
              </a:r>
              <a:r>
                <a:rPr lang="en-US" altLang="en-US" sz="1275">
                  <a:latin typeface="Arial" panose="020B0604020202020204" pitchFamily="34" charset="0"/>
                </a:rPr>
                <a:t>procedures to find the lowest cost inputs, frequent</a:t>
              </a:r>
            </a:p>
            <a:p>
              <a:r>
                <a:rPr lang="en-US" altLang="en-US" sz="1275">
                  <a:latin typeface="Arial" panose="020B0604020202020204" pitchFamily="34" charset="0"/>
                </a:rPr>
                <a:t>evaluation of suppliers’ performances.</a:t>
              </a:r>
              <a:endParaRPr lang="en-US" altLang="en-US" sz="1275" b="1">
                <a:latin typeface="Arial" panose="020B0604020202020204" pitchFamily="34" charset="0"/>
              </a:endParaRPr>
            </a:p>
          </p:txBody>
        </p:sp>
        <p:sp>
          <p:nvSpPr>
            <p:cNvPr id="38931" name="Text Box 19"/>
            <p:cNvSpPr txBox="1">
              <a:spLocks noChangeArrowheads="1"/>
            </p:cNvSpPr>
            <p:nvPr/>
          </p:nvSpPr>
          <p:spPr bwMode="auto">
            <a:xfrm>
              <a:off x="134" y="2392"/>
              <a:ext cx="826"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Inbound</a:t>
              </a:r>
            </a:p>
            <a:p>
              <a:r>
                <a:rPr lang="en-US" altLang="en-US" sz="1275" b="1">
                  <a:solidFill>
                    <a:schemeClr val="tx2"/>
                  </a:solidFill>
                  <a:latin typeface="Arial" panose="020B0604020202020204" pitchFamily="34" charset="0"/>
                </a:rPr>
                <a:t>Logistics</a:t>
              </a:r>
            </a:p>
            <a:p>
              <a:r>
                <a:rPr lang="en-US" altLang="en-US" sz="1275">
                  <a:latin typeface="Arial" panose="020B0604020202020204" pitchFamily="34" charset="0"/>
                </a:rPr>
                <a:t>Efficient systems </a:t>
              </a:r>
            </a:p>
            <a:p>
              <a:r>
                <a:rPr lang="en-US" altLang="en-US" sz="1275">
                  <a:latin typeface="Arial" panose="020B0604020202020204" pitchFamily="34" charset="0"/>
                </a:rPr>
                <a:t>to link supplier products with production processes.</a:t>
              </a:r>
            </a:p>
          </p:txBody>
        </p:sp>
        <p:sp>
          <p:nvSpPr>
            <p:cNvPr id="38932" name="Text Box 20"/>
            <p:cNvSpPr txBox="1">
              <a:spLocks noChangeArrowheads="1"/>
            </p:cNvSpPr>
            <p:nvPr/>
          </p:nvSpPr>
          <p:spPr bwMode="auto">
            <a:xfrm>
              <a:off x="863" y="2430"/>
              <a:ext cx="1062" cy="1396"/>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dirty="0">
                  <a:solidFill>
                    <a:schemeClr val="tx2"/>
                  </a:solidFill>
                  <a:latin typeface="Arial" panose="020B0604020202020204" pitchFamily="34" charset="0"/>
                </a:rPr>
                <a:t>Operations</a:t>
              </a:r>
            </a:p>
            <a:p>
              <a:r>
                <a:rPr lang="en-US" altLang="en-US" sz="1275" dirty="0">
                  <a:latin typeface="Arial" panose="020B0604020202020204" pitchFamily="34" charset="0"/>
                </a:rPr>
                <a:t>Use of Economies of scale.</a:t>
              </a:r>
            </a:p>
            <a:p>
              <a:endParaRPr lang="en-US" altLang="en-US" sz="1275" dirty="0">
                <a:latin typeface="Arial" panose="020B0604020202020204" pitchFamily="34" charset="0"/>
              </a:endParaRPr>
            </a:p>
            <a:p>
              <a:r>
                <a:rPr lang="en-US" altLang="en-US" sz="1275" dirty="0">
                  <a:latin typeface="Arial" panose="020B0604020202020204" pitchFamily="34" charset="0"/>
                </a:rPr>
                <a:t>Construction of efficient scale facilities.</a:t>
              </a:r>
            </a:p>
          </p:txBody>
        </p:sp>
        <p:sp>
          <p:nvSpPr>
            <p:cNvPr id="38933" name="Text Box 21"/>
            <p:cNvSpPr txBox="1">
              <a:spLocks noChangeArrowheads="1"/>
            </p:cNvSpPr>
            <p:nvPr/>
          </p:nvSpPr>
          <p:spPr bwMode="auto">
            <a:xfrm>
              <a:off x="1866" y="2411"/>
              <a:ext cx="1003"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dirty="0">
                  <a:solidFill>
                    <a:schemeClr val="tx2"/>
                  </a:solidFill>
                  <a:latin typeface="Arial" panose="020B0604020202020204" pitchFamily="34" charset="0"/>
                </a:rPr>
                <a:t>Outbound</a:t>
              </a:r>
            </a:p>
            <a:p>
              <a:r>
                <a:rPr lang="en-US" altLang="en-US" sz="1275" b="1" dirty="0">
                  <a:solidFill>
                    <a:schemeClr val="tx2"/>
                  </a:solidFill>
                  <a:latin typeface="Arial" panose="020B0604020202020204" pitchFamily="34" charset="0"/>
                </a:rPr>
                <a:t> Logistics</a:t>
              </a:r>
            </a:p>
            <a:p>
              <a:r>
                <a:rPr lang="en-US" altLang="en-US" sz="1275" dirty="0">
                  <a:latin typeface="Arial" panose="020B0604020202020204" pitchFamily="34" charset="0"/>
                </a:rPr>
                <a:t>Delivery schedule that reduces costs.</a:t>
              </a:r>
            </a:p>
            <a:p>
              <a:endParaRPr lang="en-US" altLang="en-US" sz="1275" dirty="0">
                <a:latin typeface="Arial" panose="020B0604020202020204" pitchFamily="34" charset="0"/>
              </a:endParaRPr>
            </a:p>
            <a:p>
              <a:r>
                <a:rPr lang="en-US" altLang="en-US" sz="1275" dirty="0">
                  <a:latin typeface="Arial" panose="020B0604020202020204" pitchFamily="34" charset="0"/>
                </a:rPr>
                <a:t>Selection of low-cost carriers.</a:t>
              </a:r>
            </a:p>
          </p:txBody>
        </p:sp>
        <p:sp>
          <p:nvSpPr>
            <p:cNvPr id="38934" name="Text Box 22"/>
            <p:cNvSpPr txBox="1">
              <a:spLocks noChangeArrowheads="1"/>
            </p:cNvSpPr>
            <p:nvPr/>
          </p:nvSpPr>
          <p:spPr bwMode="auto">
            <a:xfrm>
              <a:off x="2810" y="2392"/>
              <a:ext cx="1003"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Marketing</a:t>
              </a:r>
            </a:p>
            <a:p>
              <a:r>
                <a:rPr lang="en-US" altLang="en-US" sz="1275" b="1">
                  <a:solidFill>
                    <a:schemeClr val="tx2"/>
                  </a:solidFill>
                  <a:latin typeface="Arial" panose="020B0604020202020204" pitchFamily="34" charset="0"/>
                </a:rPr>
                <a:t>&amp; Sales</a:t>
              </a:r>
            </a:p>
            <a:p>
              <a:r>
                <a:rPr lang="en-US" altLang="en-US" sz="1275">
                  <a:latin typeface="Arial" panose="020B0604020202020204" pitchFamily="34" charset="0"/>
                </a:rPr>
                <a:t>Small, highly trained sales force.</a:t>
              </a:r>
            </a:p>
            <a:p>
              <a:endParaRPr lang="en-US" altLang="en-US" sz="1275">
                <a:latin typeface="Arial" panose="020B0604020202020204" pitchFamily="34" charset="0"/>
              </a:endParaRPr>
            </a:p>
            <a:p>
              <a:r>
                <a:rPr lang="en-US" altLang="en-US" sz="1275">
                  <a:latin typeface="Arial" panose="020B0604020202020204" pitchFamily="34" charset="0"/>
                </a:rPr>
                <a:t>Products priced to generate sales volume.</a:t>
              </a:r>
            </a:p>
          </p:txBody>
        </p:sp>
        <p:sp>
          <p:nvSpPr>
            <p:cNvPr id="38935" name="Text Box 23"/>
            <p:cNvSpPr txBox="1">
              <a:spLocks noChangeArrowheads="1"/>
            </p:cNvSpPr>
            <p:nvPr/>
          </p:nvSpPr>
          <p:spPr bwMode="auto">
            <a:xfrm>
              <a:off x="3835" y="2391"/>
              <a:ext cx="1078" cy="90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Service</a:t>
              </a:r>
            </a:p>
            <a:p>
              <a:r>
                <a:rPr lang="en-US" altLang="en-US" sz="1275">
                  <a:latin typeface="Arial" panose="020B0604020202020204" pitchFamily="34" charset="0"/>
                </a:rPr>
                <a:t>Efficient quality</a:t>
              </a:r>
            </a:p>
            <a:p>
              <a:r>
                <a:rPr lang="en-US" altLang="en-US" sz="1275">
                  <a:latin typeface="Arial" panose="020B0604020202020204" pitchFamily="34" charset="0"/>
                </a:rPr>
                <a:t>control to </a:t>
              </a:r>
            </a:p>
            <a:p>
              <a:r>
                <a:rPr lang="en-US" altLang="en-US" sz="1275">
                  <a:latin typeface="Arial" panose="020B0604020202020204" pitchFamily="34" charset="0"/>
                </a:rPr>
                <a:t>reduce buyer</a:t>
              </a:r>
            </a:p>
            <a:p>
              <a:r>
                <a:rPr lang="en-US" altLang="en-US" sz="1275">
                  <a:latin typeface="Arial" panose="020B0604020202020204" pitchFamily="34" charset="0"/>
                </a:rPr>
                <a:t>complaints.</a:t>
              </a:r>
            </a:p>
          </p:txBody>
        </p:sp>
        <p:sp>
          <p:nvSpPr>
            <p:cNvPr id="38936" name="Text Box 24"/>
            <p:cNvSpPr txBox="1">
              <a:spLocks noChangeArrowheads="1"/>
            </p:cNvSpPr>
            <p:nvPr/>
          </p:nvSpPr>
          <p:spPr bwMode="auto">
            <a:xfrm rot="3363452">
              <a:off x="4275" y="1249"/>
              <a:ext cx="712" cy="242"/>
            </a:xfrm>
            <a:prstGeom prst="rect">
              <a:avLst/>
            </a:prstGeom>
            <a:solidFill>
              <a:srgbClr val="FFFFCC"/>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MARGIN</a:t>
              </a:r>
            </a:p>
          </p:txBody>
        </p:sp>
        <p:sp>
          <p:nvSpPr>
            <p:cNvPr id="38937" name="Text Box 25"/>
            <p:cNvSpPr txBox="1">
              <a:spLocks noChangeArrowheads="1"/>
            </p:cNvSpPr>
            <p:nvPr/>
          </p:nvSpPr>
          <p:spPr bwMode="auto">
            <a:xfrm rot="18295858">
              <a:off x="4335" y="3353"/>
              <a:ext cx="712" cy="242"/>
            </a:xfrm>
            <a:prstGeom prst="rect">
              <a:avLst/>
            </a:prstGeom>
            <a:solidFill>
              <a:srgbClr val="FFFFCC"/>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MARGIN</a:t>
              </a:r>
            </a:p>
          </p:txBody>
        </p:sp>
        <p:sp>
          <p:nvSpPr>
            <p:cNvPr id="38938" name="Line 26"/>
            <p:cNvSpPr>
              <a:spLocks noChangeShapeType="1"/>
            </p:cNvSpPr>
            <p:nvPr/>
          </p:nvSpPr>
          <p:spPr bwMode="auto">
            <a:xfrm flipV="1">
              <a:off x="864"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39" name="Line 27"/>
            <p:cNvSpPr>
              <a:spLocks noChangeShapeType="1"/>
            </p:cNvSpPr>
            <p:nvPr/>
          </p:nvSpPr>
          <p:spPr bwMode="auto">
            <a:xfrm flipV="1">
              <a:off x="1872"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40" name="Line 28"/>
            <p:cNvSpPr>
              <a:spLocks noChangeShapeType="1"/>
            </p:cNvSpPr>
            <p:nvPr/>
          </p:nvSpPr>
          <p:spPr bwMode="auto">
            <a:xfrm flipV="1">
              <a:off x="2833"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41" name="Line 29"/>
            <p:cNvSpPr>
              <a:spLocks noChangeShapeType="1"/>
            </p:cNvSpPr>
            <p:nvPr/>
          </p:nvSpPr>
          <p:spPr bwMode="auto">
            <a:xfrm flipV="1">
              <a:off x="3792"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spTree>
    <p:extLst>
      <p:ext uri="{BB962C8B-B14F-4D97-AF65-F5344CB8AC3E}">
        <p14:creationId xmlns:p14="http://schemas.microsoft.com/office/powerpoint/2010/main" val="3711239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577262" y="228600"/>
            <a:ext cx="5600700" cy="8001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a:solidFill>
                  <a:schemeClr val="tx1"/>
                </a:solidFill>
              </a:rPr>
              <a:t>Differentiation Strategy</a:t>
            </a:r>
          </a:p>
        </p:txBody>
      </p:sp>
      <p:sp>
        <p:nvSpPr>
          <p:cNvPr id="55299" name="Rectangle 3"/>
          <p:cNvSpPr>
            <a:spLocks noGrp="1" noChangeArrowheads="1"/>
          </p:cNvSpPr>
          <p:nvPr>
            <p:ph type="body" idx="1"/>
          </p:nvPr>
        </p:nvSpPr>
        <p:spPr>
          <a:xfrm>
            <a:off x="467544" y="1028700"/>
            <a:ext cx="8462088" cy="5355486"/>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Autofit/>
          </a:bodyPr>
          <a:lstStyle/>
          <a:p>
            <a:pPr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Integrated set of actions designed to produce or deliver goods or services that customers </a:t>
            </a:r>
            <a:r>
              <a:rPr lang="en-US" altLang="en-US" sz="2200" u="sng" dirty="0">
                <a:solidFill>
                  <a:schemeClr val="tx1"/>
                </a:solidFill>
                <a:latin typeface="Arial" panose="020B0604020202020204" pitchFamily="34" charset="0"/>
                <a:cs typeface="Arial" panose="020B0604020202020204" pitchFamily="34" charset="0"/>
              </a:rPr>
              <a:t>perceive</a:t>
            </a:r>
            <a:r>
              <a:rPr lang="en-US" altLang="en-US" sz="2200" dirty="0">
                <a:solidFill>
                  <a:schemeClr val="tx1"/>
                </a:solidFill>
                <a:latin typeface="Arial" panose="020B0604020202020204" pitchFamily="34" charset="0"/>
                <a:cs typeface="Arial" panose="020B0604020202020204" pitchFamily="34" charset="0"/>
              </a:rPr>
              <a:t> as being </a:t>
            </a:r>
            <a:r>
              <a:rPr lang="en-US" altLang="en-US" sz="2200" u="sng" dirty="0">
                <a:solidFill>
                  <a:schemeClr val="tx1"/>
                </a:solidFill>
                <a:latin typeface="Arial" panose="020B0604020202020204" pitchFamily="34" charset="0"/>
                <a:cs typeface="Arial" panose="020B0604020202020204" pitchFamily="34" charset="0"/>
              </a:rPr>
              <a:t>different</a:t>
            </a:r>
            <a:r>
              <a:rPr lang="en-US" altLang="en-US" sz="2200" dirty="0">
                <a:solidFill>
                  <a:schemeClr val="tx1"/>
                </a:solidFill>
                <a:latin typeface="Arial" panose="020B0604020202020204" pitchFamily="34" charset="0"/>
                <a:cs typeface="Arial" panose="020B0604020202020204" pitchFamily="34" charset="0"/>
              </a:rPr>
              <a:t> in ways that are </a:t>
            </a:r>
            <a:r>
              <a:rPr lang="en-US" altLang="en-US" sz="2200" u="sng" dirty="0">
                <a:solidFill>
                  <a:schemeClr val="tx1"/>
                </a:solidFill>
                <a:latin typeface="Arial" panose="020B0604020202020204" pitchFamily="34" charset="0"/>
                <a:cs typeface="Arial" panose="020B0604020202020204" pitchFamily="34" charset="0"/>
              </a:rPr>
              <a:t>important to them</a:t>
            </a:r>
            <a:r>
              <a:rPr lang="en-US" altLang="en-US" sz="2200" dirty="0">
                <a:solidFill>
                  <a:schemeClr val="tx1"/>
                </a:solidFill>
                <a:latin typeface="Arial" panose="020B0604020202020204" pitchFamily="34" charset="0"/>
                <a:cs typeface="Arial" panose="020B0604020202020204" pitchFamily="34" charset="0"/>
              </a:rPr>
              <a:t>.</a:t>
            </a:r>
          </a:p>
          <a:p>
            <a:pPr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Firms following this business-level strategy rely on </a:t>
            </a:r>
            <a:r>
              <a:rPr lang="en-US" altLang="en-US" sz="2200" b="1" dirty="0">
                <a:solidFill>
                  <a:schemeClr val="tx1"/>
                </a:solidFill>
                <a:latin typeface="Arial" panose="020B0604020202020204" pitchFamily="34" charset="0"/>
                <a:cs typeface="Arial" panose="020B0604020202020204" pitchFamily="34" charset="0"/>
              </a:rPr>
              <a:t>unique features of their product or service </a:t>
            </a:r>
            <a:r>
              <a:rPr lang="en-US" altLang="en-US" sz="2200" dirty="0">
                <a:solidFill>
                  <a:schemeClr val="tx1"/>
                </a:solidFill>
                <a:latin typeface="Arial" panose="020B0604020202020204" pitchFamily="34" charset="0"/>
                <a:cs typeface="Arial" panose="020B0604020202020204" pitchFamily="34" charset="0"/>
              </a:rPr>
              <a:t>to drive superior margins to those of their competitors.</a:t>
            </a:r>
          </a:p>
          <a:p>
            <a:pPr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A firm’s product can be differentiated in an almost countless number of ways, such as:</a:t>
            </a:r>
          </a:p>
          <a:p>
            <a:pPr lvl="1"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Unusual features</a:t>
            </a:r>
          </a:p>
          <a:p>
            <a:pPr lvl="1"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Responsive customer service</a:t>
            </a:r>
          </a:p>
          <a:p>
            <a:pPr lvl="1"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Rapid product innovation</a:t>
            </a:r>
          </a:p>
          <a:p>
            <a:pPr lvl="1"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Technological leadership</a:t>
            </a:r>
          </a:p>
          <a:p>
            <a:pPr lvl="1"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Perceived prestige and status</a:t>
            </a:r>
          </a:p>
          <a:p>
            <a:pPr lvl="1" eaLnBrk="1" hangingPunct="1">
              <a:lnSpc>
                <a:spcPct val="90000"/>
              </a:lnSpc>
            </a:pPr>
            <a:r>
              <a:rPr lang="en-US" altLang="en-US" sz="2200" dirty="0">
                <a:solidFill>
                  <a:schemeClr val="tx1"/>
                </a:solidFill>
                <a:latin typeface="Arial" panose="020B0604020202020204" pitchFamily="34" charset="0"/>
                <a:cs typeface="Arial" panose="020B0604020202020204" pitchFamily="34" charset="0"/>
              </a:rPr>
              <a:t>Different tastes</a:t>
            </a:r>
          </a:p>
        </p:txBody>
      </p:sp>
    </p:spTree>
    <p:extLst>
      <p:ext uri="{BB962C8B-B14F-4D97-AF65-F5344CB8AC3E}">
        <p14:creationId xmlns:p14="http://schemas.microsoft.com/office/powerpoint/2010/main" val="3210002974"/>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9394" name="Group 2"/>
          <p:cNvGrpSpPr>
            <a:grpSpLocks/>
          </p:cNvGrpSpPr>
          <p:nvPr/>
        </p:nvGrpSpPr>
        <p:grpSpPr bwMode="auto">
          <a:xfrm>
            <a:off x="152400" y="1581150"/>
            <a:ext cx="8382000" cy="5276850"/>
            <a:chOff x="134" y="638"/>
            <a:chExt cx="5626" cy="3747"/>
          </a:xfrm>
        </p:grpSpPr>
        <p:sp>
          <p:nvSpPr>
            <p:cNvPr id="59396" name="AutoShape 3"/>
            <p:cNvSpPr>
              <a:spLocks noChangeArrowheads="1"/>
            </p:cNvSpPr>
            <p:nvPr/>
          </p:nvSpPr>
          <p:spPr bwMode="auto">
            <a:xfrm>
              <a:off x="155" y="654"/>
              <a:ext cx="5605" cy="3552"/>
            </a:xfrm>
            <a:prstGeom prst="homePlate">
              <a:avLst>
                <a:gd name="adj" fmla="val 39450"/>
              </a:avLst>
            </a:prstGeom>
            <a:solidFill>
              <a:srgbClr val="FF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sz="1500" b="1"/>
            </a:p>
          </p:txBody>
        </p:sp>
        <p:sp>
          <p:nvSpPr>
            <p:cNvPr id="59397" name="Line 4"/>
            <p:cNvSpPr>
              <a:spLocks noChangeShapeType="1"/>
            </p:cNvSpPr>
            <p:nvPr/>
          </p:nvSpPr>
          <p:spPr bwMode="auto">
            <a:xfrm flipH="1" flipV="1">
              <a:off x="144" y="2334"/>
              <a:ext cx="5088"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398" name="Line 5"/>
            <p:cNvSpPr>
              <a:spLocks noChangeShapeType="1"/>
            </p:cNvSpPr>
            <p:nvPr/>
          </p:nvSpPr>
          <p:spPr bwMode="auto">
            <a:xfrm>
              <a:off x="155" y="1902"/>
              <a:ext cx="4741"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399" name="Line 6"/>
            <p:cNvSpPr>
              <a:spLocks noChangeShapeType="1"/>
            </p:cNvSpPr>
            <p:nvPr/>
          </p:nvSpPr>
          <p:spPr bwMode="auto">
            <a:xfrm flipH="1">
              <a:off x="144" y="1422"/>
              <a:ext cx="4416"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0" name="Line 7"/>
            <p:cNvSpPr>
              <a:spLocks noChangeShapeType="1"/>
            </p:cNvSpPr>
            <p:nvPr/>
          </p:nvSpPr>
          <p:spPr bwMode="auto">
            <a:xfrm rot="1694" flipH="1">
              <a:off x="143" y="1036"/>
              <a:ext cx="4079" cy="1"/>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1" name="Line 8"/>
            <p:cNvSpPr>
              <a:spLocks noChangeShapeType="1"/>
            </p:cNvSpPr>
            <p:nvPr/>
          </p:nvSpPr>
          <p:spPr bwMode="auto">
            <a:xfrm>
              <a:off x="863" y="2354"/>
              <a:ext cx="1" cy="185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2" name="Line 9"/>
            <p:cNvSpPr>
              <a:spLocks noChangeShapeType="1"/>
            </p:cNvSpPr>
            <p:nvPr/>
          </p:nvSpPr>
          <p:spPr bwMode="auto">
            <a:xfrm>
              <a:off x="3936" y="654"/>
              <a:ext cx="1308" cy="16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3" name="Line 10"/>
            <p:cNvSpPr>
              <a:spLocks noChangeShapeType="1"/>
            </p:cNvSpPr>
            <p:nvPr/>
          </p:nvSpPr>
          <p:spPr bwMode="auto">
            <a:xfrm flipH="1">
              <a:off x="3963" y="2331"/>
              <a:ext cx="1269"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4" name="Line 11"/>
            <p:cNvSpPr>
              <a:spLocks noChangeShapeType="1"/>
            </p:cNvSpPr>
            <p:nvPr/>
          </p:nvSpPr>
          <p:spPr bwMode="auto">
            <a:xfrm>
              <a:off x="1872" y="2331"/>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5" name="Line 12"/>
            <p:cNvSpPr>
              <a:spLocks noChangeShapeType="1"/>
            </p:cNvSpPr>
            <p:nvPr/>
          </p:nvSpPr>
          <p:spPr bwMode="auto">
            <a:xfrm>
              <a:off x="2832" y="2331"/>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6" name="Line 13"/>
            <p:cNvSpPr>
              <a:spLocks noChangeShapeType="1"/>
            </p:cNvSpPr>
            <p:nvPr/>
          </p:nvSpPr>
          <p:spPr bwMode="auto">
            <a:xfrm flipH="1">
              <a:off x="3792" y="2334"/>
              <a:ext cx="0" cy="187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7" name="Text Box 14"/>
            <p:cNvSpPr txBox="1">
              <a:spLocks noChangeArrowheads="1"/>
            </p:cNvSpPr>
            <p:nvPr/>
          </p:nvSpPr>
          <p:spPr bwMode="auto">
            <a:xfrm>
              <a:off x="155" y="638"/>
              <a:ext cx="4243"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Firm Infrastructure </a:t>
              </a:r>
              <a:r>
                <a:rPr lang="en-US" altLang="en-US" sz="1350">
                  <a:solidFill>
                    <a:schemeClr val="tx2"/>
                  </a:solidFill>
                  <a:latin typeface="Arial" panose="020B0604020202020204" pitchFamily="34" charset="0"/>
                </a:rPr>
                <a:t>–</a:t>
              </a:r>
              <a:r>
                <a:rPr lang="en-US" altLang="en-US" sz="1350">
                  <a:latin typeface="Arial" panose="020B0604020202020204" pitchFamily="34" charset="0"/>
                </a:rPr>
                <a:t> Highly developed MIS to capture</a:t>
              </a:r>
            </a:p>
            <a:p>
              <a:r>
                <a:rPr lang="en-US" altLang="en-US" sz="1350">
                  <a:latin typeface="Arial" panose="020B0604020202020204" pitchFamily="34" charset="0"/>
                </a:rPr>
                <a:t>customer preferences, firm-wide focus on high-quality products.</a:t>
              </a:r>
            </a:p>
          </p:txBody>
        </p:sp>
        <p:sp>
          <p:nvSpPr>
            <p:cNvPr id="59408" name="Text Box 15"/>
            <p:cNvSpPr txBox="1">
              <a:spLocks noChangeArrowheads="1"/>
            </p:cNvSpPr>
            <p:nvPr/>
          </p:nvSpPr>
          <p:spPr bwMode="auto">
            <a:xfrm>
              <a:off x="179" y="1010"/>
              <a:ext cx="3981"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Human Resources:</a:t>
              </a:r>
              <a:r>
                <a:rPr lang="en-US" altLang="en-US" sz="1350" b="1">
                  <a:latin typeface="Arial" panose="020B0604020202020204" pitchFamily="34" charset="0"/>
                </a:rPr>
                <a:t> </a:t>
              </a:r>
              <a:r>
                <a:rPr lang="en-US" altLang="en-US" sz="1350">
                  <a:latin typeface="Arial" panose="020B0604020202020204" pitchFamily="34" charset="0"/>
                </a:rPr>
                <a:t> Compensation encourages creativity, </a:t>
              </a:r>
            </a:p>
            <a:p>
              <a:r>
                <a:rPr lang="en-US" altLang="en-US" sz="1350">
                  <a:latin typeface="Arial" panose="020B0604020202020204" pitchFamily="34" charset="0"/>
                </a:rPr>
                <a:t>subjective performance measures, superior training.</a:t>
              </a:r>
              <a:endParaRPr lang="en-US" altLang="en-US" sz="1350" b="1">
                <a:latin typeface="Arial" panose="020B0604020202020204" pitchFamily="34" charset="0"/>
              </a:endParaRPr>
            </a:p>
          </p:txBody>
        </p:sp>
        <p:sp>
          <p:nvSpPr>
            <p:cNvPr id="59409" name="Text Box 16"/>
            <p:cNvSpPr txBox="1">
              <a:spLocks noChangeArrowheads="1"/>
            </p:cNvSpPr>
            <p:nvPr/>
          </p:nvSpPr>
          <p:spPr bwMode="auto">
            <a:xfrm>
              <a:off x="183" y="1435"/>
              <a:ext cx="4652"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dirty="0">
                  <a:solidFill>
                    <a:schemeClr val="tx2"/>
                  </a:solidFill>
                  <a:latin typeface="Arial" panose="020B0604020202020204" pitchFamily="34" charset="0"/>
                </a:rPr>
                <a:t>Technology</a:t>
              </a:r>
              <a:r>
                <a:rPr lang="en-US" altLang="en-US" sz="1350" b="1" dirty="0">
                  <a:latin typeface="Arial" panose="020B0604020202020204" pitchFamily="34" charset="0"/>
                </a:rPr>
                <a:t>: </a:t>
              </a:r>
              <a:r>
                <a:rPr lang="en-US" altLang="en-US" sz="1350" dirty="0">
                  <a:latin typeface="Arial" panose="020B0604020202020204" pitchFamily="34" charset="0"/>
                </a:rPr>
                <a:t>strong capability in basic research, investment in </a:t>
              </a:r>
            </a:p>
            <a:p>
              <a:r>
                <a:rPr lang="en-US" altLang="en-US" sz="1350" dirty="0">
                  <a:latin typeface="Arial" panose="020B0604020202020204" pitchFamily="34" charset="0"/>
                </a:rPr>
                <a:t>technologies that allow for production of highly differentiated products.</a:t>
              </a:r>
              <a:endParaRPr lang="en-US" altLang="en-US" sz="1350" b="1" dirty="0">
                <a:latin typeface="Arial" panose="020B0604020202020204" pitchFamily="34" charset="0"/>
              </a:endParaRPr>
            </a:p>
          </p:txBody>
        </p:sp>
        <p:sp>
          <p:nvSpPr>
            <p:cNvPr id="59410" name="Text Box 17"/>
            <p:cNvSpPr txBox="1">
              <a:spLocks noChangeArrowheads="1"/>
            </p:cNvSpPr>
            <p:nvPr/>
          </p:nvSpPr>
          <p:spPr bwMode="auto">
            <a:xfrm>
              <a:off x="166" y="1913"/>
              <a:ext cx="4824"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Procurement</a:t>
              </a:r>
              <a:r>
                <a:rPr lang="en-US" altLang="en-US" sz="1350" b="1">
                  <a:latin typeface="Arial" panose="020B0604020202020204" pitchFamily="34" charset="0"/>
                </a:rPr>
                <a:t>:  </a:t>
              </a:r>
              <a:r>
                <a:rPr lang="en-US" altLang="en-US" sz="1350">
                  <a:latin typeface="Arial" panose="020B0604020202020204" pitchFamily="34" charset="0"/>
                </a:rPr>
                <a:t>procedures to find the highest quality inputs, purchase of</a:t>
              </a:r>
            </a:p>
            <a:p>
              <a:r>
                <a:rPr lang="en-US" altLang="en-US" sz="1350">
                  <a:latin typeface="Arial" panose="020B0604020202020204" pitchFamily="34" charset="0"/>
                </a:rPr>
                <a:t>highest quality replacement parts, strict standards for suppliers.</a:t>
              </a:r>
              <a:endParaRPr lang="en-US" altLang="en-US" sz="1350" b="1">
                <a:latin typeface="Arial" panose="020B0604020202020204" pitchFamily="34" charset="0"/>
              </a:endParaRPr>
            </a:p>
          </p:txBody>
        </p:sp>
        <p:sp>
          <p:nvSpPr>
            <p:cNvPr id="59411" name="Text Box 18"/>
            <p:cNvSpPr txBox="1">
              <a:spLocks noChangeArrowheads="1"/>
            </p:cNvSpPr>
            <p:nvPr/>
          </p:nvSpPr>
          <p:spPr bwMode="auto">
            <a:xfrm>
              <a:off x="134" y="2369"/>
              <a:ext cx="826" cy="1246"/>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dirty="0">
                  <a:solidFill>
                    <a:schemeClr val="tx2"/>
                  </a:solidFill>
                  <a:latin typeface="Arial" panose="020B0604020202020204" pitchFamily="34" charset="0"/>
                </a:rPr>
                <a:t>Inbound</a:t>
              </a:r>
            </a:p>
            <a:p>
              <a:r>
                <a:rPr lang="en-US" altLang="en-US" sz="1350" b="1" dirty="0">
                  <a:solidFill>
                    <a:schemeClr val="tx2"/>
                  </a:solidFill>
                  <a:latin typeface="Arial" panose="020B0604020202020204" pitchFamily="34" charset="0"/>
                </a:rPr>
                <a:t>Logistics</a:t>
              </a:r>
            </a:p>
            <a:p>
              <a:r>
                <a:rPr lang="en-US" altLang="en-US" sz="1350" dirty="0">
                  <a:latin typeface="Arial" panose="020B0604020202020204" pitchFamily="34" charset="0"/>
                </a:rPr>
                <a:t>Superior handling to </a:t>
              </a:r>
              <a:r>
                <a:rPr lang="en-US" altLang="en-US" sz="1350" dirty="0" err="1">
                  <a:latin typeface="Arial" panose="020B0604020202020204" pitchFamily="34" charset="0"/>
                </a:rPr>
                <a:t>minimise</a:t>
              </a:r>
              <a:r>
                <a:rPr lang="en-US" altLang="en-US" sz="1350" dirty="0">
                  <a:latin typeface="Arial" panose="020B0604020202020204" pitchFamily="34" charset="0"/>
                </a:rPr>
                <a:t> damage and improve quality.</a:t>
              </a:r>
            </a:p>
          </p:txBody>
        </p:sp>
        <p:sp>
          <p:nvSpPr>
            <p:cNvPr id="59412" name="Text Box 19"/>
            <p:cNvSpPr txBox="1">
              <a:spLocks noChangeArrowheads="1"/>
            </p:cNvSpPr>
            <p:nvPr/>
          </p:nvSpPr>
          <p:spPr bwMode="auto">
            <a:xfrm>
              <a:off x="816" y="2417"/>
              <a:ext cx="1157" cy="182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Operations</a:t>
              </a:r>
            </a:p>
            <a:p>
              <a:r>
                <a:rPr lang="en-US" altLang="en-US" sz="1350">
                  <a:latin typeface="Arial" panose="020B0604020202020204" pitchFamily="34" charset="0"/>
                </a:rPr>
                <a:t>Consistent production of attractive products.</a:t>
              </a:r>
            </a:p>
            <a:p>
              <a:r>
                <a:rPr lang="en-US" altLang="en-US" sz="1350">
                  <a:latin typeface="Arial" panose="020B0604020202020204" pitchFamily="34" charset="0"/>
                </a:rPr>
                <a:t>Rapid response to customers’ production demands.</a:t>
              </a:r>
            </a:p>
          </p:txBody>
        </p:sp>
        <p:sp>
          <p:nvSpPr>
            <p:cNvPr id="59413" name="Text Box 20"/>
            <p:cNvSpPr txBox="1">
              <a:spLocks noChangeArrowheads="1"/>
            </p:cNvSpPr>
            <p:nvPr/>
          </p:nvSpPr>
          <p:spPr bwMode="auto">
            <a:xfrm>
              <a:off x="1866" y="2340"/>
              <a:ext cx="1003" cy="182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Outbound</a:t>
              </a:r>
            </a:p>
            <a:p>
              <a:r>
                <a:rPr lang="en-US" altLang="en-US" sz="1350" b="1">
                  <a:solidFill>
                    <a:schemeClr val="tx2"/>
                  </a:solidFill>
                  <a:latin typeface="Arial" panose="020B0604020202020204" pitchFamily="34" charset="0"/>
                </a:rPr>
                <a:t> Logistics</a:t>
              </a:r>
            </a:p>
            <a:p>
              <a:r>
                <a:rPr lang="en-US" altLang="en-US" sz="1350">
                  <a:latin typeface="Arial" panose="020B0604020202020204" pitchFamily="34" charset="0"/>
                </a:rPr>
                <a:t>Accurate and responsive order processing.</a:t>
              </a:r>
            </a:p>
            <a:p>
              <a:endParaRPr lang="en-US" altLang="en-US" sz="1350">
                <a:latin typeface="Arial" panose="020B0604020202020204" pitchFamily="34" charset="0"/>
              </a:endParaRPr>
            </a:p>
            <a:p>
              <a:r>
                <a:rPr lang="en-US" altLang="en-US" sz="1350">
                  <a:latin typeface="Arial" panose="020B0604020202020204" pitchFamily="34" charset="0"/>
                </a:rPr>
                <a:t>Rapid and timely deliveries.</a:t>
              </a:r>
            </a:p>
          </p:txBody>
        </p:sp>
        <p:sp>
          <p:nvSpPr>
            <p:cNvPr id="59414" name="Text Box 21"/>
            <p:cNvSpPr txBox="1">
              <a:spLocks noChangeArrowheads="1"/>
            </p:cNvSpPr>
            <p:nvPr/>
          </p:nvSpPr>
          <p:spPr bwMode="auto">
            <a:xfrm>
              <a:off x="2810" y="2388"/>
              <a:ext cx="1003" cy="199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Marketing</a:t>
              </a:r>
            </a:p>
            <a:p>
              <a:r>
                <a:rPr lang="en-US" altLang="en-US" sz="1350" b="1">
                  <a:solidFill>
                    <a:schemeClr val="tx2"/>
                  </a:solidFill>
                  <a:latin typeface="Arial" panose="020B0604020202020204" pitchFamily="34" charset="0"/>
                </a:rPr>
                <a:t>&amp; Sales</a:t>
              </a:r>
            </a:p>
            <a:p>
              <a:r>
                <a:rPr lang="en-US" altLang="en-US" sz="1350">
                  <a:latin typeface="Arial" panose="020B0604020202020204" pitchFamily="34" charset="0"/>
                </a:rPr>
                <a:t>Extensive granting of credit buying.</a:t>
              </a:r>
            </a:p>
            <a:p>
              <a:endParaRPr lang="en-US" altLang="en-US" sz="1350">
                <a:latin typeface="Arial" panose="020B0604020202020204" pitchFamily="34" charset="0"/>
              </a:endParaRPr>
            </a:p>
            <a:p>
              <a:r>
                <a:rPr lang="en-US" altLang="en-US" sz="1350">
                  <a:latin typeface="Arial" panose="020B0604020202020204" pitchFamily="34" charset="0"/>
                </a:rPr>
                <a:t>Extensive personal relationships with buyers.</a:t>
              </a:r>
            </a:p>
          </p:txBody>
        </p:sp>
        <p:sp>
          <p:nvSpPr>
            <p:cNvPr id="59415" name="Text Box 22"/>
            <p:cNvSpPr txBox="1">
              <a:spLocks noChangeArrowheads="1"/>
            </p:cNvSpPr>
            <p:nvPr/>
          </p:nvSpPr>
          <p:spPr bwMode="auto">
            <a:xfrm>
              <a:off x="3852" y="2360"/>
              <a:ext cx="1189" cy="1124"/>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Service</a:t>
              </a:r>
            </a:p>
            <a:p>
              <a:r>
                <a:rPr lang="en-US" altLang="en-US" sz="1350">
                  <a:latin typeface="Arial" panose="020B0604020202020204" pitchFamily="34" charset="0"/>
                </a:rPr>
                <a:t>Extensive buyer</a:t>
              </a:r>
            </a:p>
            <a:p>
              <a:r>
                <a:rPr lang="en-US" altLang="en-US" sz="1350">
                  <a:latin typeface="Arial" panose="020B0604020202020204" pitchFamily="34" charset="0"/>
                </a:rPr>
                <a:t>training to </a:t>
              </a:r>
            </a:p>
            <a:p>
              <a:r>
                <a:rPr lang="en-US" altLang="en-US" sz="1350">
                  <a:latin typeface="Arial" panose="020B0604020202020204" pitchFamily="34" charset="0"/>
                </a:rPr>
                <a:t>assure max.</a:t>
              </a:r>
            </a:p>
            <a:p>
              <a:r>
                <a:rPr lang="en-US" altLang="en-US" sz="1350">
                  <a:latin typeface="Arial" panose="020B0604020202020204" pitchFamily="34" charset="0"/>
                </a:rPr>
                <a:t>value from</a:t>
              </a:r>
            </a:p>
            <a:p>
              <a:r>
                <a:rPr lang="en-US" altLang="en-US" sz="1350">
                  <a:latin typeface="Arial" panose="020B0604020202020204" pitchFamily="34" charset="0"/>
                </a:rPr>
                <a:t>Product.</a:t>
              </a:r>
            </a:p>
          </p:txBody>
        </p:sp>
        <p:sp>
          <p:nvSpPr>
            <p:cNvPr id="59416" name="Text Box 23"/>
            <p:cNvSpPr txBox="1">
              <a:spLocks noChangeArrowheads="1"/>
            </p:cNvSpPr>
            <p:nvPr/>
          </p:nvSpPr>
          <p:spPr bwMode="auto">
            <a:xfrm rot="3363452">
              <a:off x="4272" y="1214"/>
              <a:ext cx="745" cy="25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MARGIN</a:t>
              </a:r>
            </a:p>
          </p:txBody>
        </p:sp>
        <p:sp>
          <p:nvSpPr>
            <p:cNvPr id="59417" name="Text Box 24"/>
            <p:cNvSpPr txBox="1">
              <a:spLocks noChangeArrowheads="1"/>
            </p:cNvSpPr>
            <p:nvPr/>
          </p:nvSpPr>
          <p:spPr bwMode="auto">
            <a:xfrm rot="18295858">
              <a:off x="4326" y="3288"/>
              <a:ext cx="745" cy="25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MARGIN</a:t>
              </a:r>
            </a:p>
          </p:txBody>
        </p:sp>
        <p:sp>
          <p:nvSpPr>
            <p:cNvPr id="59418" name="Line 25"/>
            <p:cNvSpPr>
              <a:spLocks noChangeShapeType="1"/>
            </p:cNvSpPr>
            <p:nvPr/>
          </p:nvSpPr>
          <p:spPr bwMode="auto">
            <a:xfrm flipV="1">
              <a:off x="864"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19" name="Line 26"/>
            <p:cNvSpPr>
              <a:spLocks noChangeShapeType="1"/>
            </p:cNvSpPr>
            <p:nvPr/>
          </p:nvSpPr>
          <p:spPr bwMode="auto">
            <a:xfrm flipV="1">
              <a:off x="1872"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20" name="Line 27"/>
            <p:cNvSpPr>
              <a:spLocks noChangeShapeType="1"/>
            </p:cNvSpPr>
            <p:nvPr/>
          </p:nvSpPr>
          <p:spPr bwMode="auto">
            <a:xfrm flipV="1">
              <a:off x="2833"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21" name="Line 28"/>
            <p:cNvSpPr>
              <a:spLocks noChangeShapeType="1"/>
            </p:cNvSpPr>
            <p:nvPr/>
          </p:nvSpPr>
          <p:spPr bwMode="auto">
            <a:xfrm flipV="1">
              <a:off x="3792"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sp>
        <p:nvSpPr>
          <p:cNvPr id="59395" name="Rectangle 29"/>
          <p:cNvSpPr>
            <a:spLocks noGrp="1" noChangeArrowheads="1"/>
          </p:cNvSpPr>
          <p:nvPr>
            <p:ph type="title"/>
          </p:nvPr>
        </p:nvSpPr>
        <p:spPr>
          <a:xfrm>
            <a:off x="200077" y="284281"/>
            <a:ext cx="8548388" cy="800100"/>
          </a:xfrm>
        </p:spPr>
        <p:txBody>
          <a:bodyPr>
            <a:noAutofit/>
          </a:bodyPr>
          <a:lstStyle/>
          <a:p>
            <a:pPr eaLnBrk="1" hangingPunct="1"/>
            <a:r>
              <a:rPr lang="en-US" altLang="en-US" dirty="0">
                <a:solidFill>
                  <a:schemeClr val="tx1"/>
                </a:solidFill>
                <a:latin typeface="Arial" panose="020B0604020202020204" pitchFamily="34" charset="0"/>
                <a:cs typeface="Arial" panose="020B0604020202020204" pitchFamily="34" charset="0"/>
              </a:rPr>
              <a:t>Value Chain for a Differentiation Strategy</a:t>
            </a:r>
          </a:p>
        </p:txBody>
      </p:sp>
    </p:spTree>
    <p:extLst>
      <p:ext uri="{BB962C8B-B14F-4D97-AF65-F5344CB8AC3E}">
        <p14:creationId xmlns:p14="http://schemas.microsoft.com/office/powerpoint/2010/main" val="9952514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683568" y="-16096"/>
            <a:ext cx="6347713" cy="13208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err="1">
                <a:solidFill>
                  <a:schemeClr val="tx1"/>
                </a:solidFill>
                <a:latin typeface="Arial" panose="020B0604020202020204" pitchFamily="34" charset="0"/>
                <a:cs typeface="Arial" panose="020B0604020202020204" pitchFamily="34" charset="0"/>
              </a:rPr>
              <a:t>Customisation</a:t>
            </a:r>
            <a:endParaRPr lang="en-US" altLang="en-US" dirty="0">
              <a:solidFill>
                <a:schemeClr val="tx1"/>
              </a:solidFill>
              <a:latin typeface="Arial" panose="020B0604020202020204" pitchFamily="34" charset="0"/>
              <a:cs typeface="Arial" panose="020B0604020202020204" pitchFamily="34" charset="0"/>
            </a:endParaRPr>
          </a:p>
        </p:txBody>
      </p:sp>
      <p:sp>
        <p:nvSpPr>
          <p:cNvPr id="75779" name="Rectangle 3"/>
          <p:cNvSpPr>
            <a:spLocks noGrp="1" noChangeArrowheads="1"/>
          </p:cNvSpPr>
          <p:nvPr>
            <p:ph type="body" idx="1"/>
          </p:nvPr>
        </p:nvSpPr>
        <p:spPr>
          <a:xfrm>
            <a:off x="323528" y="1628800"/>
            <a:ext cx="8201608" cy="4983162"/>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Autofit/>
          </a:bodyPr>
          <a:lstStyle/>
          <a:p>
            <a:pPr eaLnBrk="1" hangingPunct="1">
              <a:lnSpc>
                <a:spcPct val="90000"/>
              </a:lnSpc>
            </a:pPr>
            <a:r>
              <a:rPr lang="en-US" altLang="en-US" sz="2600" dirty="0">
                <a:solidFill>
                  <a:schemeClr val="tx1"/>
                </a:solidFill>
                <a:latin typeface="Arial" panose="020B0604020202020204" pitchFamily="34" charset="0"/>
                <a:cs typeface="Arial" panose="020B0604020202020204" pitchFamily="34" charset="0"/>
              </a:rPr>
              <a:t>Focus: developing highly tailored solutions to fit a specific set of customers</a:t>
            </a:r>
          </a:p>
          <a:p>
            <a:pPr eaLnBrk="1" hangingPunct="1">
              <a:lnSpc>
                <a:spcPct val="90000"/>
              </a:lnSpc>
            </a:pPr>
            <a:r>
              <a:rPr lang="en-US" altLang="en-US" sz="2600" dirty="0">
                <a:solidFill>
                  <a:schemeClr val="tx1"/>
                </a:solidFill>
                <a:latin typeface="Arial" panose="020B0604020202020204" pitchFamily="34" charset="0"/>
                <a:cs typeface="Arial" panose="020B0604020202020204" pitchFamily="34" charset="0"/>
              </a:rPr>
              <a:t>Deep relationships with the segment of choice</a:t>
            </a:r>
          </a:p>
          <a:p>
            <a:pPr lvl="1">
              <a:lnSpc>
                <a:spcPct val="90000"/>
              </a:lnSpc>
            </a:pPr>
            <a:r>
              <a:rPr lang="en-US" altLang="en-US" sz="2400" dirty="0">
                <a:solidFill>
                  <a:schemeClr val="tx1"/>
                </a:solidFill>
                <a:latin typeface="Arial" panose="020B0604020202020204" pitchFamily="34" charset="0"/>
                <a:cs typeface="Arial" panose="020B0604020202020204" pitchFamily="34" charset="0"/>
              </a:rPr>
              <a:t>Can be applied to differentiation, cost </a:t>
            </a:r>
            <a:r>
              <a:rPr lang="en-US" altLang="en-US" sz="2400" dirty="0" err="1">
                <a:solidFill>
                  <a:schemeClr val="tx1"/>
                </a:solidFill>
                <a:latin typeface="Arial" panose="020B0604020202020204" pitchFamily="34" charset="0"/>
                <a:cs typeface="Arial" panose="020B0604020202020204" pitchFamily="34" charset="0"/>
              </a:rPr>
              <a:t>minimisation</a:t>
            </a:r>
            <a:r>
              <a:rPr lang="en-US" altLang="en-US" sz="2400" dirty="0">
                <a:solidFill>
                  <a:schemeClr val="tx1"/>
                </a:solidFill>
                <a:latin typeface="Arial" panose="020B0604020202020204" pitchFamily="34" charset="0"/>
                <a:cs typeface="Arial" panose="020B0604020202020204" pitchFamily="34" charset="0"/>
              </a:rPr>
              <a:t>, coordination</a:t>
            </a:r>
          </a:p>
          <a:p>
            <a:pPr eaLnBrk="1" hangingPunct="1">
              <a:lnSpc>
                <a:spcPct val="90000"/>
              </a:lnSpc>
            </a:pPr>
            <a:r>
              <a:rPr lang="en-US" altLang="en-US" sz="2600" dirty="0">
                <a:solidFill>
                  <a:schemeClr val="tx1"/>
                </a:solidFill>
                <a:latin typeface="Arial" panose="020B0604020202020204" pitchFamily="34" charset="0"/>
                <a:cs typeface="Arial" panose="020B0604020202020204" pitchFamily="34" charset="0"/>
              </a:rPr>
              <a:t>Pursued by both large and small firms in an increasingly fragmented market</a:t>
            </a:r>
          </a:p>
          <a:p>
            <a:r>
              <a:rPr lang="en-US" altLang="en-US" sz="2600" dirty="0">
                <a:solidFill>
                  <a:schemeClr val="tx1"/>
                </a:solidFill>
                <a:latin typeface="Arial" panose="020B0604020202020204" pitchFamily="34" charset="0"/>
                <a:cs typeface="Arial" panose="020B0604020202020204" pitchFamily="34" charset="0"/>
              </a:rPr>
              <a:t>Support tailoring through range of products and services consistent with needs, seamless access to resources, </a:t>
            </a:r>
            <a:r>
              <a:rPr lang="en-US" altLang="en-US" sz="2600" dirty="0" err="1">
                <a:solidFill>
                  <a:schemeClr val="tx1"/>
                </a:solidFill>
                <a:latin typeface="Arial" panose="020B0604020202020204" pitchFamily="34" charset="0"/>
                <a:cs typeface="Arial" panose="020B0604020202020204" pitchFamily="34" charset="0"/>
              </a:rPr>
              <a:t>localised</a:t>
            </a:r>
            <a:r>
              <a:rPr lang="en-US" altLang="en-US" sz="2600" dirty="0">
                <a:solidFill>
                  <a:schemeClr val="tx1"/>
                </a:solidFill>
                <a:latin typeface="Arial" panose="020B0604020202020204" pitchFamily="34" charset="0"/>
                <a:cs typeface="Arial" panose="020B0604020202020204" pitchFamily="34" charset="0"/>
              </a:rPr>
              <a:t> decision making</a:t>
            </a:r>
          </a:p>
          <a:p>
            <a:pPr eaLnBrk="1" hangingPunct="1">
              <a:lnSpc>
                <a:spcPct val="90000"/>
              </a:lnSpc>
            </a:pPr>
            <a:endParaRPr lang="en-US" altLang="en-US" sz="26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542757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7F38A1C-F58C-4254-AACE-5E544948E399}"/>
              </a:ext>
            </a:extLst>
          </p:cNvPr>
          <p:cNvSpPr>
            <a:spLocks noGrp="1" noChangeArrowheads="1"/>
          </p:cNvSpPr>
          <p:nvPr>
            <p:ph type="title" idx="4294967295"/>
          </p:nvPr>
        </p:nvSpPr>
        <p:spPr>
          <a:xfrm>
            <a:off x="0" y="85725"/>
            <a:ext cx="7543800" cy="1025525"/>
          </a:xfrm>
        </p:spPr>
        <p:txBody>
          <a:bodyPr/>
          <a:lstStyle/>
          <a:p>
            <a:pPr eaLnBrk="1" hangingPunct="1"/>
            <a:r>
              <a:rPr lang="en-US" altLang="zh-CN" b="1"/>
              <a:t>Supply Chain </a:t>
            </a:r>
            <a:endParaRPr lang="en-US" altLang="zh-CN" sz="3600" b="1"/>
          </a:p>
        </p:txBody>
      </p:sp>
      <p:pic>
        <p:nvPicPr>
          <p:cNvPr id="18435" name="Picture 3" descr="EXH08_01">
            <a:extLst>
              <a:ext uri="{FF2B5EF4-FFF2-40B4-BE49-F238E27FC236}">
                <a16:creationId xmlns:a16="http://schemas.microsoft.com/office/drawing/2014/main" id="{C436C479-704B-41EA-B0A2-C2491251B301}"/>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l="2979" t="3703" r="1974" b="4514"/>
          <a:stretch>
            <a:fillRect/>
          </a:stretch>
        </p:blipFill>
        <p:spPr>
          <a:xfrm>
            <a:off x="0" y="1196975"/>
            <a:ext cx="7704138" cy="5184775"/>
          </a:xfrm>
          <a:noFill/>
        </p:spPr>
      </p:pic>
      <p:sp>
        <p:nvSpPr>
          <p:cNvPr id="18436" name="Rectangle 4">
            <a:extLst>
              <a:ext uri="{FF2B5EF4-FFF2-40B4-BE49-F238E27FC236}">
                <a16:creationId xmlns:a16="http://schemas.microsoft.com/office/drawing/2014/main" id="{C6D37DA6-E0EA-4AB2-8CEE-CEA42E6A9F3D}"/>
              </a:ext>
            </a:extLst>
          </p:cNvPr>
          <p:cNvSpPr>
            <a:spLocks noChangeArrowheads="1"/>
          </p:cNvSpPr>
          <p:nvPr/>
        </p:nvSpPr>
        <p:spPr bwMode="auto">
          <a:xfrm>
            <a:off x="2268538" y="6553200"/>
            <a:ext cx="6697662" cy="29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lgn="r">
              <a:spcBef>
                <a:spcPct val="0"/>
              </a:spcBef>
              <a:buClrTx/>
              <a:buSzTx/>
              <a:buFontTx/>
              <a:buNone/>
            </a:pPr>
            <a:r>
              <a:rPr lang="en-US" altLang="zh-CN" sz="1300" dirty="0">
                <a:latin typeface="Arial" panose="020B0604020202020204" pitchFamily="34" charset="0"/>
              </a:rPr>
              <a:t>Lee &amp;Turban (2001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4" name="Straight Connector 73">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5" name="Rectangle 8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Rectangle 2">
            <a:extLst>
              <a:ext uri="{FF2B5EF4-FFF2-40B4-BE49-F238E27FC236}">
                <a16:creationId xmlns:a16="http://schemas.microsoft.com/office/drawing/2014/main" id="{DAC8338F-EBB1-45FE-ADC9-3BA66B59FC23}"/>
              </a:ext>
            </a:extLst>
          </p:cNvPr>
          <p:cNvSpPr>
            <a:spLocks noGrp="1" noChangeArrowheads="1"/>
          </p:cNvSpPr>
          <p:nvPr>
            <p:ph type="title" idx="4294967295"/>
          </p:nvPr>
        </p:nvSpPr>
        <p:spPr>
          <a:xfrm>
            <a:off x="965199" y="609600"/>
            <a:ext cx="7648121" cy="1099457"/>
          </a:xfrm>
        </p:spPr>
        <p:txBody>
          <a:bodyPr vert="horz" lIns="91440" tIns="45720" rIns="91440" bIns="45720" rtlCol="0" anchor="t">
            <a:normAutofit/>
          </a:bodyPr>
          <a:lstStyle/>
          <a:p>
            <a:r>
              <a:rPr lang="en-US" altLang="en-US" b="1"/>
              <a:t>Push or Pull?</a:t>
            </a:r>
            <a:endParaRPr lang="en-US" altLang="zh-CN" b="1"/>
          </a:p>
        </p:txBody>
      </p:sp>
      <p:sp>
        <p:nvSpPr>
          <p:cNvPr id="87" name="Isosceles Triangle 8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20485" name="Rectangle 3">
            <a:extLst>
              <a:ext uri="{FF2B5EF4-FFF2-40B4-BE49-F238E27FC236}">
                <a16:creationId xmlns:a16="http://schemas.microsoft.com/office/drawing/2014/main" id="{379515DB-C56C-4948-ADDB-CFF03507CE57}"/>
              </a:ext>
            </a:extLst>
          </p:cNvPr>
          <p:cNvGraphicFramePr/>
          <p:nvPr>
            <p:extLst>
              <p:ext uri="{D42A27DB-BD31-4B8C-83A1-F6EECF244321}">
                <p14:modId xmlns:p14="http://schemas.microsoft.com/office/powerpoint/2010/main" val="1721588062"/>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6" name="Straight Connector 75">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7"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Isosceles Triangle 78">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Isosceles Triangle 83">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86" name="Rectangle 85">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1" name="Picture 3" descr="PE2058 Ch06-03.gif                                             0001EC53Adam's work                    B65CE38B:">
            <a:extLst>
              <a:ext uri="{FF2B5EF4-FFF2-40B4-BE49-F238E27FC236}">
                <a16:creationId xmlns:a16="http://schemas.microsoft.com/office/drawing/2014/main" id="{44E9E618-8E45-4BAC-9644-1914365BE61D}"/>
              </a:ext>
            </a:extLst>
          </p:cNvPr>
          <p:cNvPicPr>
            <a:picLocks noGrp="1" noChangeAspect="1" noChangeArrowheads="1"/>
          </p:cNvPicPr>
          <p:nvPr>
            <p:ph type="body" idx="4294967295"/>
          </p:nvPr>
        </p:nvPicPr>
        <p:blipFill>
          <a:blip r:embed="rId3" r:link="rId4">
            <a:extLst>
              <a:ext uri="{28A0092B-C50C-407E-A947-70E740481C1C}">
                <a14:useLocalDpi xmlns:a14="http://schemas.microsoft.com/office/drawing/2010/main" val="0"/>
              </a:ext>
            </a:extLst>
          </a:blip>
          <a:stretch>
            <a:fillRect/>
          </a:stretch>
        </p:blipFill>
        <p:spPr>
          <a:xfrm>
            <a:off x="-228824" y="480060"/>
            <a:ext cx="9599362" cy="6786322"/>
          </a:xfrm>
          <a:prstGeom prst="rect">
            <a:avLst/>
          </a:prstGeom>
          <a:noFill/>
        </p:spPr>
      </p:pic>
      <p:sp>
        <p:nvSpPr>
          <p:cNvPr id="22530" name="Rectangle 2">
            <a:extLst>
              <a:ext uri="{FF2B5EF4-FFF2-40B4-BE49-F238E27FC236}">
                <a16:creationId xmlns:a16="http://schemas.microsoft.com/office/drawing/2014/main" id="{7AB0E88D-AF30-4681-BCD1-B8715F7BD594}"/>
              </a:ext>
            </a:extLst>
          </p:cNvPr>
          <p:cNvSpPr>
            <a:spLocks noGrp="1" noChangeArrowheads="1"/>
          </p:cNvSpPr>
          <p:nvPr>
            <p:ph type="title" idx="4294967295"/>
          </p:nvPr>
        </p:nvSpPr>
        <p:spPr>
          <a:xfrm>
            <a:off x="598350" y="0"/>
            <a:ext cx="8229600" cy="511780"/>
          </a:xfrm>
        </p:spPr>
        <p:txBody>
          <a:bodyPr>
            <a:normAutofit fontScale="90000"/>
          </a:bodyPr>
          <a:lstStyle/>
          <a:p>
            <a:pPr eaLnBrk="1" hangingPunct="1"/>
            <a:r>
              <a:rPr lang="en-GB" altLang="en-US" sz="3200" dirty="0">
                <a:solidFill>
                  <a:schemeClr val="tx1"/>
                </a:solidFill>
              </a:rPr>
              <a:t>PUSH AND PULL SCM MODELS</a:t>
            </a:r>
          </a:p>
        </p:txBody>
      </p:sp>
      <p:sp>
        <p:nvSpPr>
          <p:cNvPr id="22532" name="TextBox 1">
            <a:extLst>
              <a:ext uri="{FF2B5EF4-FFF2-40B4-BE49-F238E27FC236}">
                <a16:creationId xmlns:a16="http://schemas.microsoft.com/office/drawing/2014/main" id="{ACC166B6-AAFA-4FCF-AF6C-B09C206FF2C8}"/>
              </a:ext>
            </a:extLst>
          </p:cNvPr>
          <p:cNvSpPr txBox="1">
            <a:spLocks noChangeArrowheads="1"/>
          </p:cNvSpPr>
          <p:nvPr/>
        </p:nvSpPr>
        <p:spPr bwMode="auto">
          <a:xfrm>
            <a:off x="7456697" y="6499822"/>
            <a:ext cx="179819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spcAft>
                <a:spcPts val="600"/>
              </a:spcAft>
              <a:buClrTx/>
              <a:buSzTx/>
              <a:buFontTx/>
              <a:buNone/>
            </a:pPr>
            <a:r>
              <a:rPr lang="en-GB" altLang="en-US" sz="1800" dirty="0">
                <a:latin typeface="Arial" panose="020B0604020202020204" pitchFamily="34" charset="0"/>
              </a:rPr>
              <a:t>Chaffey (2015)</a:t>
            </a: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4583" name="Group 72">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4" name="Straight Connector 73">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4579" name="TextBox 2">
            <a:extLst>
              <a:ext uri="{FF2B5EF4-FFF2-40B4-BE49-F238E27FC236}">
                <a16:creationId xmlns:a16="http://schemas.microsoft.com/office/drawing/2014/main" id="{A0E967C5-640D-4669-9D2F-587DC10C1248}"/>
              </a:ext>
            </a:extLst>
          </p:cNvPr>
          <p:cNvSpPr txBox="1">
            <a:spLocks noChangeArrowheads="1"/>
          </p:cNvSpPr>
          <p:nvPr/>
        </p:nvSpPr>
        <p:spPr bwMode="auto">
          <a:xfrm>
            <a:off x="4152550" y="609600"/>
            <a:ext cx="2802951" cy="13208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spcAft>
                <a:spcPts val="600"/>
              </a:spcAft>
              <a:buClrTx/>
              <a:buSzTx/>
              <a:buNone/>
            </a:pPr>
            <a:r>
              <a:rPr lang="en-US" altLang="en-US" sz="3600" b="1">
                <a:solidFill>
                  <a:schemeClr val="accent1"/>
                </a:solidFill>
                <a:latin typeface="+mj-lt"/>
                <a:ea typeface="+mj-ea"/>
                <a:cs typeface="+mj-cs"/>
              </a:rPr>
              <a:t>Push vs Pull</a:t>
            </a:r>
          </a:p>
        </p:txBody>
      </p:sp>
      <p:sp>
        <p:nvSpPr>
          <p:cNvPr id="24578" name="Rectangle 1">
            <a:extLst>
              <a:ext uri="{FF2B5EF4-FFF2-40B4-BE49-F238E27FC236}">
                <a16:creationId xmlns:a16="http://schemas.microsoft.com/office/drawing/2014/main" id="{6368B349-EF02-4260-9218-87D59C542D80}"/>
              </a:ext>
            </a:extLst>
          </p:cNvPr>
          <p:cNvSpPr>
            <a:spLocks noChangeArrowheads="1"/>
          </p:cNvSpPr>
          <p:nvPr/>
        </p:nvSpPr>
        <p:spPr bwMode="auto">
          <a:xfrm>
            <a:off x="3907172" y="2160589"/>
            <a:ext cx="4769284" cy="388077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buClr>
                <a:schemeClr val="accent1"/>
              </a:buClr>
              <a:buNone/>
            </a:pPr>
            <a:r>
              <a:rPr lang="en-US" altLang="en-US" sz="2400" dirty="0">
                <a:latin typeface="Arial" panose="020B0604020202020204" pitchFamily="34" charset="0"/>
                <a:cs typeface="Arial" panose="020B0604020202020204" pitchFamily="34" charset="0"/>
              </a:rPr>
              <a:t>In summary –</a:t>
            </a:r>
          </a:p>
          <a:p>
            <a:pPr>
              <a:buClr>
                <a:schemeClr val="accent1"/>
              </a:buClr>
              <a:buFont typeface="Wingdings 3" charset="2"/>
              <a:buChar char=""/>
            </a:pPr>
            <a:r>
              <a:rPr lang="en-US" altLang="en-US" sz="2400" dirty="0">
                <a:latin typeface="Arial" panose="020B0604020202020204" pitchFamily="34" charset="0"/>
                <a:cs typeface="Arial" panose="020B0604020202020204" pitchFamily="34" charset="0"/>
              </a:rPr>
              <a:t>The supply chain is becoming part of the </a:t>
            </a:r>
            <a:r>
              <a:rPr lang="en-US" altLang="en-US" sz="2400" dirty="0" err="1">
                <a:latin typeface="Arial" panose="020B0604020202020204" pitchFamily="34" charset="0"/>
                <a:cs typeface="Arial" panose="020B0604020202020204" pitchFamily="34" charset="0"/>
              </a:rPr>
              <a:t>organisation</a:t>
            </a:r>
            <a:r>
              <a:rPr lang="en-US" altLang="en-US" sz="2400" dirty="0">
                <a:latin typeface="Arial" panose="020B0604020202020204" pitchFamily="34" charset="0"/>
                <a:cs typeface="Arial" panose="020B0604020202020204" pitchFamily="34" charset="0"/>
              </a:rPr>
              <a:t> </a:t>
            </a:r>
            <a:r>
              <a:rPr lang="en-US" altLang="en-US" sz="2400" b="1" u="sng" dirty="0">
                <a:latin typeface="Arial" panose="020B0604020202020204" pitchFamily="34" charset="0"/>
                <a:cs typeface="Arial" panose="020B0604020202020204" pitchFamily="34" charset="0"/>
              </a:rPr>
              <a:t>marketing</a:t>
            </a:r>
            <a:r>
              <a:rPr lang="en-US" altLang="en-US" sz="2400" dirty="0">
                <a:latin typeface="Arial" panose="020B0604020202020204" pitchFamily="34" charset="0"/>
                <a:cs typeface="Arial" panose="020B0604020202020204" pitchFamily="34" charset="0"/>
              </a:rPr>
              <a:t> capability.</a:t>
            </a:r>
          </a:p>
          <a:p>
            <a:pPr>
              <a:buClr>
                <a:schemeClr val="accent1"/>
              </a:buClr>
              <a:buNone/>
            </a:pPr>
            <a:endParaRPr lang="en-US" altLang="en-US" sz="2400" dirty="0">
              <a:latin typeface="Arial" panose="020B0604020202020204" pitchFamily="34" charset="0"/>
              <a:cs typeface="Arial" panose="020B0604020202020204" pitchFamily="34" charset="0"/>
            </a:endParaRPr>
          </a:p>
          <a:p>
            <a:pPr>
              <a:buClr>
                <a:schemeClr val="accent1"/>
              </a:buClr>
              <a:buFont typeface="Wingdings 3" charset="2"/>
              <a:buChar char=""/>
            </a:pPr>
            <a:r>
              <a:rPr lang="en-US" altLang="en-US" sz="2400" dirty="0">
                <a:latin typeface="Arial" panose="020B0604020202020204" pitchFamily="34" charset="0"/>
                <a:cs typeface="Arial" panose="020B0604020202020204" pitchFamily="34" charset="0"/>
              </a:rPr>
              <a:t>Its not just the value proposition but the supply chain that allows that to happen.</a:t>
            </a:r>
          </a:p>
        </p:txBody>
      </p:sp>
      <p:pic>
        <p:nvPicPr>
          <p:cNvPr id="24584" name="Picture 24580">
            <a:extLst>
              <a:ext uri="{FF2B5EF4-FFF2-40B4-BE49-F238E27FC236}">
                <a16:creationId xmlns:a16="http://schemas.microsoft.com/office/drawing/2014/main" id="{FCC616E7-BEF3-4642-B537-0EFED790D262}"/>
              </a:ext>
            </a:extLst>
          </p:cNvPr>
          <p:cNvPicPr>
            <a:picLocks noChangeAspect="1"/>
          </p:cNvPicPr>
          <p:nvPr/>
        </p:nvPicPr>
        <p:blipFill rotWithShape="1">
          <a:blip r:embed="rId3"/>
          <a:srcRect l="21107" r="34643"/>
          <a:stretch/>
        </p:blipFill>
        <p:spPr>
          <a:xfrm>
            <a:off x="20" y="-1"/>
            <a:ext cx="404620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4585" name="Isosceles Triangle 8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4" name="Rectangle 8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6" name="Rectangle 8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8" name="Straight Connector 8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5032"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99781" y="3681413"/>
            <a:ext cx="3572669"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93473" y="-8467"/>
            <a:ext cx="2255512"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9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6616" y="3048000"/>
            <a:ext cx="2444750"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2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Isosceles Triangle 9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6115" y="3589867"/>
            <a:ext cx="1362870"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626" name="Rectangle 2">
            <a:extLst>
              <a:ext uri="{FF2B5EF4-FFF2-40B4-BE49-F238E27FC236}">
                <a16:creationId xmlns:a16="http://schemas.microsoft.com/office/drawing/2014/main" id="{44D31269-F0A8-46C5-B97C-012BAE785681}"/>
              </a:ext>
            </a:extLst>
          </p:cNvPr>
          <p:cNvSpPr>
            <a:spLocks noGrp="1" noChangeArrowheads="1"/>
          </p:cNvSpPr>
          <p:nvPr>
            <p:ph type="title" idx="4294967295"/>
          </p:nvPr>
        </p:nvSpPr>
        <p:spPr>
          <a:xfrm>
            <a:off x="508000" y="609600"/>
            <a:ext cx="2882531" cy="5175624"/>
          </a:xfrm>
        </p:spPr>
        <p:txBody>
          <a:bodyPr vert="horz" lIns="91440" tIns="45720" rIns="91440" bIns="45720" rtlCol="0" anchor="ctr">
            <a:normAutofit/>
          </a:bodyPr>
          <a:lstStyle/>
          <a:p>
            <a:r>
              <a:rPr lang="en-US" altLang="en-US">
                <a:solidFill>
                  <a:schemeClr val="tx1">
                    <a:lumMod val="85000"/>
                    <a:lumOff val="15000"/>
                  </a:schemeClr>
                </a:solidFill>
              </a:rPr>
              <a:t>Evolution of SCM</a:t>
            </a:r>
            <a:endParaRPr lang="en-US" altLang="zh-CN">
              <a:solidFill>
                <a:schemeClr val="tx1">
                  <a:lumMod val="85000"/>
                  <a:lumOff val="15000"/>
                </a:schemeClr>
              </a:solidFill>
            </a:endParaRPr>
          </a:p>
        </p:txBody>
      </p:sp>
      <p:sp>
        <p:nvSpPr>
          <p:cNvPr id="102" name="Freeform: Shape 101">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1615" y="-8467"/>
            <a:ext cx="5332385"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627" name="Rectangle 3">
            <a:extLst>
              <a:ext uri="{FF2B5EF4-FFF2-40B4-BE49-F238E27FC236}">
                <a16:creationId xmlns:a16="http://schemas.microsoft.com/office/drawing/2014/main" id="{5168D77C-D92C-48DF-9B46-EE8174ADA79A}"/>
              </a:ext>
            </a:extLst>
          </p:cNvPr>
          <p:cNvSpPr>
            <a:spLocks noGrp="1" noChangeArrowheads="1"/>
          </p:cNvSpPr>
          <p:nvPr>
            <p:ph type="body" idx="4294967295"/>
          </p:nvPr>
        </p:nvSpPr>
        <p:spPr>
          <a:xfrm>
            <a:off x="3203849" y="521054"/>
            <a:ext cx="5836038" cy="6093299"/>
          </a:xfrm>
        </p:spPr>
        <p:txBody>
          <a:bodyPr vert="horz" lIns="91440" tIns="45720" rIns="91440" bIns="45720" rtlCol="0" anchor="ctr">
            <a:noAutofit/>
          </a:bodyPr>
          <a:lstStyle/>
          <a:p>
            <a:r>
              <a:rPr lang="en-US" altLang="en-US" sz="2600" dirty="0" err="1">
                <a:solidFill>
                  <a:schemeClr val="tx1"/>
                </a:solidFill>
                <a:latin typeface="Arial" panose="020B0604020202020204" pitchFamily="34" charset="0"/>
                <a:cs typeface="Arial" panose="020B0604020202020204" pitchFamily="34" charset="0"/>
              </a:rPr>
              <a:t>Untill</a:t>
            </a:r>
            <a:r>
              <a:rPr lang="en-US" altLang="en-US" sz="2600" dirty="0">
                <a:solidFill>
                  <a:schemeClr val="tx1"/>
                </a:solidFill>
                <a:latin typeface="Arial" panose="020B0604020202020204" pitchFamily="34" charset="0"/>
                <a:cs typeface="Arial" panose="020B0604020202020204" pitchFamily="34" charset="0"/>
              </a:rPr>
              <a:t> 1970s, logistics mainly focused on movement of finished goods</a:t>
            </a:r>
          </a:p>
          <a:p>
            <a:pPr lvl="1"/>
            <a:r>
              <a:rPr lang="en-US" altLang="en-US" sz="2600" dirty="0">
                <a:solidFill>
                  <a:schemeClr val="tx1"/>
                </a:solidFill>
                <a:latin typeface="Arial" panose="020B0604020202020204" pitchFamily="34" charset="0"/>
                <a:cs typeface="Arial" panose="020B0604020202020204" pitchFamily="34" charset="0"/>
              </a:rPr>
              <a:t>Stock control, warehousing, distribution treated as separate activities</a:t>
            </a:r>
            <a:endParaRPr lang="en-US" altLang="zh-CN" sz="2600" dirty="0">
              <a:solidFill>
                <a:schemeClr val="tx1"/>
              </a:solidFill>
              <a:latin typeface="Arial" panose="020B0604020202020204" pitchFamily="34" charset="0"/>
              <a:cs typeface="Arial" panose="020B0604020202020204" pitchFamily="34" charset="0"/>
            </a:endParaRPr>
          </a:p>
          <a:p>
            <a:pPr lvl="1"/>
            <a:endParaRPr lang="en-US" altLang="en-US" sz="2600" dirty="0">
              <a:solidFill>
                <a:schemeClr val="tx1"/>
              </a:solidFill>
              <a:latin typeface="Arial" panose="020B0604020202020204" pitchFamily="34" charset="0"/>
              <a:cs typeface="Arial" panose="020B0604020202020204" pitchFamily="34" charset="0"/>
            </a:endParaRPr>
          </a:p>
          <a:p>
            <a:r>
              <a:rPr lang="en-US" altLang="en-US" sz="2600" dirty="0">
                <a:solidFill>
                  <a:schemeClr val="tx1"/>
                </a:solidFill>
                <a:latin typeface="Arial" panose="020B0604020202020204" pitchFamily="34" charset="0"/>
                <a:cs typeface="Arial" panose="020B0604020202020204" pitchFamily="34" charset="0"/>
              </a:rPr>
              <a:t>1970s on: introduction of JIT (just in time) and MRP (materials resource planning)</a:t>
            </a:r>
          </a:p>
          <a:p>
            <a:pPr lvl="1"/>
            <a:r>
              <a:rPr lang="en-US" altLang="en-US" sz="2600" dirty="0">
                <a:solidFill>
                  <a:schemeClr val="tx1"/>
                </a:solidFill>
                <a:latin typeface="Arial" panose="020B0604020202020204" pitchFamily="34" charset="0"/>
                <a:cs typeface="Arial" panose="020B0604020202020204" pitchFamily="34" charset="0"/>
              </a:rPr>
              <a:t>MRP integrates the various operational IS to maintain optimum level of all resources (inventory management was key)</a:t>
            </a:r>
            <a:endParaRPr lang="en-US" altLang="zh-CN" sz="2600" dirty="0">
              <a:solidFill>
                <a:schemeClr val="tx1"/>
              </a:solidFill>
              <a:latin typeface="Arial" panose="020B0604020202020204" pitchFamily="34" charset="0"/>
              <a:cs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4" name="Rectangle 83">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a:extLst>
              <a:ext uri="{FF2B5EF4-FFF2-40B4-BE49-F238E27FC236}">
                <a16:creationId xmlns:a16="http://schemas.microsoft.com/office/drawing/2014/main" id="{38B1B8D8-1A71-4EE8-9A16-2471D648057E}"/>
              </a:ext>
            </a:extLst>
          </p:cNvPr>
          <p:cNvSpPr>
            <a:spLocks noGrp="1" noChangeArrowheads="1"/>
          </p:cNvSpPr>
          <p:nvPr>
            <p:ph type="title" idx="4294967295"/>
          </p:nvPr>
        </p:nvSpPr>
        <p:spPr>
          <a:xfrm>
            <a:off x="782962" y="1179151"/>
            <a:ext cx="2475485" cy="4463889"/>
          </a:xfrm>
        </p:spPr>
        <p:txBody>
          <a:bodyPr vert="horz" lIns="91440" tIns="45720" rIns="91440" bIns="45720" rtlCol="0" anchor="ctr">
            <a:normAutofit/>
          </a:bodyPr>
          <a:lstStyle/>
          <a:p>
            <a:r>
              <a:rPr lang="en-US" altLang="en-US"/>
              <a:t>Evolution of SCM</a:t>
            </a:r>
            <a:endParaRPr lang="en-US" altLang="zh-CN"/>
          </a:p>
        </p:txBody>
      </p:sp>
      <p:sp>
        <p:nvSpPr>
          <p:cNvPr id="86" name="Isosceles Triangle 85">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8" name="Straight Connector 87">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8675" name="Rectangle 3">
            <a:extLst>
              <a:ext uri="{FF2B5EF4-FFF2-40B4-BE49-F238E27FC236}">
                <a16:creationId xmlns:a16="http://schemas.microsoft.com/office/drawing/2014/main" id="{D66BF0F3-D39B-466C-B992-3EE59806D59B}"/>
              </a:ext>
            </a:extLst>
          </p:cNvPr>
          <p:cNvSpPr>
            <a:spLocks noGrp="1" noChangeArrowheads="1"/>
          </p:cNvSpPr>
          <p:nvPr>
            <p:ph type="body" idx="4294967295"/>
          </p:nvPr>
        </p:nvSpPr>
        <p:spPr>
          <a:xfrm>
            <a:off x="3734188" y="1109145"/>
            <a:ext cx="4755762" cy="4603900"/>
          </a:xfrm>
        </p:spPr>
        <p:txBody>
          <a:bodyPr vert="horz" lIns="91440" tIns="45720" rIns="91440" bIns="45720" rtlCol="0" anchor="ctr">
            <a:normAutofit lnSpcReduction="10000"/>
          </a:bodyPr>
          <a:lstStyle/>
          <a:p>
            <a:r>
              <a:rPr lang="en-US" altLang="en-US" sz="2200" dirty="0">
                <a:latin typeface="Arial" panose="020B0604020202020204" pitchFamily="34" charset="0"/>
                <a:cs typeface="Arial" panose="020B0604020202020204" pitchFamily="34" charset="0"/>
              </a:rPr>
              <a:t>JIT (Just In Time) manufacturing aims as far as possible to </a:t>
            </a:r>
            <a:r>
              <a:rPr lang="en-US" altLang="en-US" sz="2200" b="1" dirty="0">
                <a:latin typeface="Arial" panose="020B0604020202020204" pitchFamily="34" charset="0"/>
                <a:cs typeface="Arial" panose="020B0604020202020204" pitchFamily="34" charset="0"/>
              </a:rPr>
              <a:t>eliminate inventory</a:t>
            </a:r>
          </a:p>
          <a:p>
            <a:pPr marL="0" indent="0">
              <a:buNone/>
            </a:pPr>
            <a:endParaRPr lang="en-US" altLang="en-US" sz="2200" dirty="0">
              <a:latin typeface="Arial" panose="020B0604020202020204" pitchFamily="34" charset="0"/>
              <a:cs typeface="Arial" panose="020B0604020202020204" pitchFamily="34" charset="0"/>
            </a:endParaRPr>
          </a:p>
          <a:p>
            <a:r>
              <a:rPr lang="en-US" altLang="en-US" sz="2200" dirty="0">
                <a:latin typeface="Arial" panose="020B0604020202020204" pitchFamily="34" charset="0"/>
                <a:cs typeface="Arial" panose="020B0604020202020204" pitchFamily="34" charset="0"/>
              </a:rPr>
              <a:t>MRP systems facilitate this by</a:t>
            </a:r>
            <a:r>
              <a:rPr lang="en-US" altLang="zh-CN" sz="2200" dirty="0">
                <a:latin typeface="Arial" panose="020B0604020202020204" pitchFamily="34" charset="0"/>
                <a:cs typeface="Arial" panose="020B0604020202020204" pitchFamily="34" charset="0"/>
              </a:rPr>
              <a:t> </a:t>
            </a:r>
            <a:r>
              <a:rPr lang="en-US" altLang="en-US" sz="2200" dirty="0">
                <a:latin typeface="Arial" panose="020B0604020202020204" pitchFamily="34" charset="0"/>
                <a:cs typeface="Arial" panose="020B0604020202020204" pitchFamily="34" charset="0"/>
              </a:rPr>
              <a:t>integrating the information systems that handle:</a:t>
            </a:r>
          </a:p>
          <a:p>
            <a:pPr lvl="1"/>
            <a:r>
              <a:rPr lang="en-US" altLang="en-US" sz="2200" dirty="0">
                <a:latin typeface="Arial" panose="020B0604020202020204" pitchFamily="34" charset="0"/>
                <a:cs typeface="Arial" panose="020B0604020202020204" pitchFamily="34" charset="0"/>
              </a:rPr>
              <a:t>Customer orders</a:t>
            </a:r>
          </a:p>
          <a:p>
            <a:pPr lvl="1"/>
            <a:r>
              <a:rPr lang="en-US" altLang="en-US" sz="2200" dirty="0">
                <a:latin typeface="Arial" panose="020B0604020202020204" pitchFamily="34" charset="0"/>
                <a:cs typeface="Arial" panose="020B0604020202020204" pitchFamily="34" charset="0"/>
              </a:rPr>
              <a:t>Production scheduling</a:t>
            </a:r>
          </a:p>
          <a:p>
            <a:pPr lvl="1"/>
            <a:r>
              <a:rPr lang="en-US" altLang="en-US" sz="2200" dirty="0">
                <a:latin typeface="Arial" panose="020B0604020202020204" pitchFamily="34" charset="0"/>
                <a:cs typeface="Arial" panose="020B0604020202020204" pitchFamily="34" charset="0"/>
              </a:rPr>
              <a:t>Supplier orders</a:t>
            </a:r>
          </a:p>
          <a:p>
            <a:pPr lvl="1"/>
            <a:r>
              <a:rPr lang="en-US" altLang="en-US" sz="2200" dirty="0">
                <a:latin typeface="Arial" panose="020B0604020202020204" pitchFamily="34" charset="0"/>
                <a:cs typeface="Arial" panose="020B0604020202020204" pitchFamily="34" charset="0"/>
              </a:rPr>
              <a:t>Transportation</a:t>
            </a:r>
          </a:p>
          <a:p>
            <a:pPr lvl="1"/>
            <a:r>
              <a:rPr lang="en-US" altLang="en-US" sz="2200" dirty="0">
                <a:latin typeface="Arial" panose="020B0604020202020204" pitchFamily="34" charset="0"/>
                <a:cs typeface="Arial" panose="020B0604020202020204" pitchFamily="34" charset="0"/>
              </a:rPr>
              <a:t>Storage</a:t>
            </a:r>
            <a:endParaRPr lang="en-US" altLang="zh-CN" sz="2200" dirty="0">
              <a:latin typeface="Arial" panose="020B0604020202020204" pitchFamily="34" charset="0"/>
              <a:cs typeface="Arial" panose="020B0604020202020204" pitchFamily="34" charset="0"/>
            </a:endParaRPr>
          </a:p>
        </p:txBody>
      </p:sp>
      <p:sp>
        <p:nvSpPr>
          <p:cNvPr id="90" name="Isosceles Triangle 89">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4" name="Straight Connector 73">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5" name="Rectangle 84">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8218654D-ADEA-403C-BFD9-FE7EF9FE45CD}"/>
              </a:ext>
            </a:extLst>
          </p:cNvPr>
          <p:cNvSpPr>
            <a:spLocks noGrp="1" noChangeArrowheads="1"/>
          </p:cNvSpPr>
          <p:nvPr>
            <p:ph type="title" idx="4294967295"/>
          </p:nvPr>
        </p:nvSpPr>
        <p:spPr>
          <a:xfrm>
            <a:off x="782962" y="1179151"/>
            <a:ext cx="2475485" cy="4463889"/>
          </a:xfrm>
        </p:spPr>
        <p:txBody>
          <a:bodyPr vert="horz" lIns="91440" tIns="45720" rIns="91440" bIns="45720" rtlCol="0" anchor="ctr">
            <a:normAutofit/>
          </a:bodyPr>
          <a:lstStyle/>
          <a:p>
            <a:r>
              <a:rPr lang="en-US" altLang="en-US" b="1" dirty="0"/>
              <a:t>Evolution of SCM</a:t>
            </a:r>
            <a:endParaRPr lang="en-US" altLang="zh-CN" b="1" dirty="0"/>
          </a:p>
        </p:txBody>
      </p:sp>
      <p:sp>
        <p:nvSpPr>
          <p:cNvPr id="87" name="Isosceles Triangle 86">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9" name="Straight Connector 88">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501763" name="Rectangle 3">
            <a:extLst>
              <a:ext uri="{FF2B5EF4-FFF2-40B4-BE49-F238E27FC236}">
                <a16:creationId xmlns:a16="http://schemas.microsoft.com/office/drawing/2014/main" id="{0BF480A3-B737-44D2-8D10-1202610F6884}"/>
              </a:ext>
            </a:extLst>
          </p:cNvPr>
          <p:cNvSpPr>
            <a:spLocks noGrp="1" noChangeArrowheads="1"/>
          </p:cNvSpPr>
          <p:nvPr>
            <p:ph type="body" idx="4294967295"/>
          </p:nvPr>
        </p:nvSpPr>
        <p:spPr>
          <a:xfrm>
            <a:off x="3621549" y="593552"/>
            <a:ext cx="5053127" cy="5542310"/>
          </a:xfrm>
        </p:spPr>
        <p:txBody>
          <a:bodyPr vert="horz" lIns="91440" tIns="45720" rIns="91440" bIns="45720" rtlCol="0" anchor="ctr">
            <a:noAutofit/>
          </a:bodyPr>
          <a:lstStyle/>
          <a:p>
            <a:pPr marL="342906" indent="-342906" fontAlgn="auto">
              <a:defRPr/>
            </a:pPr>
            <a:r>
              <a:rPr lang="en-US" sz="2600" dirty="0">
                <a:latin typeface="Arial" panose="020B0604020202020204" pitchFamily="34" charset="0"/>
                <a:cs typeface="Arial" panose="020B0604020202020204" pitchFamily="34" charset="0"/>
              </a:rPr>
              <a:t>From 1990s - software (</a:t>
            </a:r>
            <a:r>
              <a:rPr lang="en-US" sz="2600" dirty="0" err="1">
                <a:latin typeface="Arial" panose="020B0604020202020204" pitchFamily="34" charset="0"/>
                <a:cs typeface="Arial" panose="020B0604020202020204" pitchFamily="34" charset="0"/>
              </a:rPr>
              <a:t>eg</a:t>
            </a:r>
            <a:r>
              <a:rPr lang="en-US" sz="2600" dirty="0">
                <a:latin typeface="Arial" panose="020B0604020202020204" pitchFamily="34" charset="0"/>
                <a:cs typeface="Arial" panose="020B0604020202020204" pitchFamily="34" charset="0"/>
              </a:rPr>
              <a:t> SAP) enabled overall SCM</a:t>
            </a:r>
          </a:p>
          <a:p>
            <a:pPr marL="0" indent="0" fontAlgn="auto">
              <a:defRPr/>
            </a:pPr>
            <a:endParaRPr lang="en-US" sz="2600" dirty="0">
              <a:latin typeface="Arial" panose="020B0604020202020204" pitchFamily="34" charset="0"/>
              <a:cs typeface="Arial" panose="020B0604020202020204" pitchFamily="34" charset="0"/>
            </a:endParaRPr>
          </a:p>
          <a:p>
            <a:pPr marL="0" indent="0" fontAlgn="auto">
              <a:defRPr/>
            </a:pPr>
            <a:r>
              <a:rPr lang="en-US" sz="2600" dirty="0">
                <a:latin typeface="Arial" panose="020B0604020202020204" pitchFamily="34" charset="0"/>
                <a:cs typeface="Arial" panose="020B0604020202020204" pitchFamily="34" charset="0"/>
              </a:rPr>
              <a:t>These systems integrate the business and also interface with suppliers’ systems</a:t>
            </a:r>
          </a:p>
          <a:p>
            <a:pPr marL="0" indent="0" fontAlgn="auto">
              <a:defRPr/>
            </a:pPr>
            <a:endParaRPr lang="en-US" sz="2600" dirty="0">
              <a:latin typeface="Arial" panose="020B0604020202020204" pitchFamily="34" charset="0"/>
              <a:cs typeface="Arial" panose="020B0604020202020204" pitchFamily="34" charset="0"/>
            </a:endParaRPr>
          </a:p>
          <a:p>
            <a:pPr marL="0" indent="0" fontAlgn="auto">
              <a:defRPr/>
            </a:pPr>
            <a:r>
              <a:rPr lang="en-US" sz="2600" dirty="0">
                <a:latin typeface="Arial" panose="020B0604020202020204" pitchFamily="34" charset="0"/>
                <a:cs typeface="Arial" panose="020B0604020202020204" pitchFamily="34" charset="0"/>
              </a:rPr>
              <a:t>They also changed the s</a:t>
            </a:r>
            <a:r>
              <a:rPr lang="en-US" altLang="zh-CN" sz="2600" dirty="0">
                <a:latin typeface="Arial" panose="020B0604020202020204" pitchFamily="34" charset="0"/>
                <a:cs typeface="Arial" panose="020B0604020202020204" pitchFamily="34" charset="0"/>
              </a:rPr>
              <a:t>upply</a:t>
            </a:r>
            <a:r>
              <a:rPr lang="en-US" sz="2600" dirty="0">
                <a:latin typeface="Arial" panose="020B0604020202020204" pitchFamily="34" charset="0"/>
                <a:cs typeface="Arial" panose="020B0604020202020204" pitchFamily="34" charset="0"/>
              </a:rPr>
              <a:t> chain emphasis:</a:t>
            </a:r>
          </a:p>
          <a:p>
            <a:pPr marL="742962" lvl="1" indent="-285755" fontAlgn="auto">
              <a:defRPr/>
            </a:pPr>
            <a:r>
              <a:rPr lang="en-US" sz="2600" dirty="0">
                <a:latin typeface="Arial" panose="020B0604020202020204" pitchFamily="34" charset="0"/>
                <a:cs typeface="Arial" panose="020B0604020202020204" pitchFamily="34" charset="0"/>
              </a:rPr>
              <a:t>From manufacturer-led ‘push’ </a:t>
            </a:r>
            <a:endParaRPr lang="en-US" altLang="zh-CN" sz="2600" dirty="0">
              <a:latin typeface="Arial" panose="020B0604020202020204" pitchFamily="34" charset="0"/>
              <a:cs typeface="Arial" panose="020B0604020202020204" pitchFamily="34" charset="0"/>
            </a:endParaRPr>
          </a:p>
          <a:p>
            <a:pPr marL="742962" lvl="1" indent="-285755" fontAlgn="auto">
              <a:defRPr/>
            </a:pPr>
            <a:r>
              <a:rPr lang="en-US" altLang="zh-CN" sz="2600" dirty="0">
                <a:latin typeface="Arial" panose="020B0604020202020204" pitchFamily="34" charset="0"/>
                <a:cs typeface="Arial" panose="020B0604020202020204" pitchFamily="34" charset="0"/>
              </a:rPr>
              <a:t>t</a:t>
            </a:r>
            <a:r>
              <a:rPr lang="en-US" sz="2600" dirty="0">
                <a:latin typeface="Arial" panose="020B0604020202020204" pitchFamily="34" charset="0"/>
                <a:cs typeface="Arial" panose="020B0604020202020204" pitchFamily="34" charset="0"/>
              </a:rPr>
              <a:t>o customer-led ‘pull’</a:t>
            </a:r>
            <a:r>
              <a:rPr lang="en-US" altLang="zh-CN" sz="2600" dirty="0">
                <a:latin typeface="Arial" panose="020B0604020202020204" pitchFamily="34" charset="0"/>
                <a:cs typeface="Arial" panose="020B0604020202020204" pitchFamily="34" charset="0"/>
              </a:rPr>
              <a:t>. </a:t>
            </a:r>
          </a:p>
        </p:txBody>
      </p:sp>
      <p:sp>
        <p:nvSpPr>
          <p:cNvPr id="91" name="Isosceles Triangle 90">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38" name="Straight Connector 137">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9" name="Straight Connector 138">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0"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 name="Isosceles Triangle 141">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4"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5"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6" name="Isosceles Triangle 145">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7" name="Isosceles Triangle 146">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49" name="Rectangle 1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6C000A81-48A2-40FE-8FD8-A748829E0E6A}"/>
              </a:ext>
            </a:extLst>
          </p:cNvPr>
          <p:cNvSpPr>
            <a:spLocks noGrp="1" noChangeArrowheads="1"/>
          </p:cNvSpPr>
          <p:nvPr>
            <p:ph type="title" idx="4294967295"/>
          </p:nvPr>
        </p:nvSpPr>
        <p:spPr>
          <a:xfrm>
            <a:off x="489360" y="1382486"/>
            <a:ext cx="2660686" cy="4093028"/>
          </a:xfrm>
        </p:spPr>
        <p:txBody>
          <a:bodyPr vert="horz" lIns="91440" tIns="45720" rIns="91440" bIns="45720" rtlCol="0" anchor="ctr">
            <a:normAutofit/>
          </a:bodyPr>
          <a:lstStyle/>
          <a:p>
            <a:r>
              <a:rPr lang="en-US" altLang="zh-CN" sz="3800" b="1"/>
              <a:t>E-supply chain: </a:t>
            </a:r>
            <a:br>
              <a:rPr lang="en-US" altLang="zh-CN" sz="3800" b="1"/>
            </a:br>
            <a:r>
              <a:rPr lang="en-US" altLang="zh-CN" sz="3800" b="1"/>
              <a:t>SC in e-Business</a:t>
            </a:r>
          </a:p>
        </p:txBody>
      </p:sp>
      <p:grpSp>
        <p:nvGrpSpPr>
          <p:cNvPr id="151" name="Group 1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52" name="Straight Connector 1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3" name="Straight Connector 1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6" name="Isosceles Triangle 1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0" name="Isosceles Triangle 1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62" name="Rectangle 1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60453" name="Rectangle 3">
            <a:extLst>
              <a:ext uri="{FF2B5EF4-FFF2-40B4-BE49-F238E27FC236}">
                <a16:creationId xmlns:a16="http://schemas.microsoft.com/office/drawing/2014/main" id="{D4F6A08C-0A70-473B-8DFA-36A1CF7DD86A}"/>
              </a:ext>
            </a:extLst>
          </p:cNvPr>
          <p:cNvGraphicFramePr/>
          <p:nvPr>
            <p:extLst>
              <p:ext uri="{D42A27DB-BD31-4B8C-83A1-F6EECF244321}">
                <p14:modId xmlns:p14="http://schemas.microsoft.com/office/powerpoint/2010/main" val="3265294723"/>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descr="PE2058 Ch06-01.gif                                             0001EC53Adam's work                    B65CE38B:">
            <a:extLst>
              <a:ext uri="{FF2B5EF4-FFF2-40B4-BE49-F238E27FC236}">
                <a16:creationId xmlns:a16="http://schemas.microsoft.com/office/drawing/2014/main" id="{B232C95B-8B2E-468E-A734-E136C2D572D0}"/>
              </a:ext>
            </a:extLst>
          </p:cNvPr>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58750" y="15875"/>
            <a:ext cx="8877300" cy="679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4" name="Rectangle 83">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1" name="Rectangle 3">
            <a:extLst>
              <a:ext uri="{FF2B5EF4-FFF2-40B4-BE49-F238E27FC236}">
                <a16:creationId xmlns:a16="http://schemas.microsoft.com/office/drawing/2014/main" id="{B6214A57-B20C-47D7-A655-66C74364FA51}"/>
              </a:ext>
            </a:extLst>
          </p:cNvPr>
          <p:cNvSpPr>
            <a:spLocks noGrp="1" noChangeArrowheads="1"/>
          </p:cNvSpPr>
          <p:nvPr>
            <p:ph type="body" idx="4294967295"/>
          </p:nvPr>
        </p:nvSpPr>
        <p:spPr>
          <a:xfrm>
            <a:off x="82318" y="148402"/>
            <a:ext cx="5695190" cy="6552728"/>
          </a:xfrm>
        </p:spPr>
        <p:txBody>
          <a:bodyPr vert="horz" lIns="91440" tIns="45720" rIns="91440" bIns="45720" rtlCol="0" anchor="ctr">
            <a:noAutofit/>
          </a:bodyPr>
          <a:lstStyle/>
          <a:p>
            <a:pPr marL="0" indent="0">
              <a:lnSpc>
                <a:spcPct val="90000"/>
              </a:lnSpc>
              <a:buNone/>
            </a:pPr>
            <a:r>
              <a:rPr lang="en-US" altLang="en-US" sz="2000" dirty="0">
                <a:latin typeface="Arial" panose="020B0604020202020204" pitchFamily="34" charset="0"/>
                <a:cs typeface="Arial" panose="020B0604020202020204" pitchFamily="34" charset="0"/>
              </a:rPr>
              <a:t>Upstream Supply Chain</a:t>
            </a:r>
          </a:p>
          <a:p>
            <a:pPr>
              <a:lnSpc>
                <a:spcPct val="90000"/>
              </a:lnSpc>
            </a:pPr>
            <a:r>
              <a:rPr lang="en-US" altLang="en-US" sz="2000" dirty="0">
                <a:latin typeface="Arial" panose="020B0604020202020204" pitchFamily="34" charset="0"/>
                <a:cs typeface="Arial" panose="020B0604020202020204" pitchFamily="34" charset="0"/>
              </a:rPr>
              <a:t>buy-side e-commerce (B2B</a:t>
            </a:r>
            <a:r>
              <a:rPr lang="en-US" altLang="zh-CN" sz="2000" dirty="0">
                <a:latin typeface="Arial" panose="020B0604020202020204" pitchFamily="34" charset="0"/>
                <a:cs typeface="Arial" panose="020B0604020202020204" pitchFamily="34" charset="0"/>
              </a:rPr>
              <a:t> with </a:t>
            </a:r>
            <a:r>
              <a:rPr lang="en-US" altLang="en-US" sz="2000" dirty="0">
                <a:latin typeface="Arial" panose="020B0604020202020204" pitchFamily="34" charset="0"/>
                <a:cs typeface="Arial" panose="020B0604020202020204" pitchFamily="34" charset="0"/>
              </a:rPr>
              <a:t>E-procurement)</a:t>
            </a:r>
            <a:endParaRPr lang="en-US" altLang="zh-CN" sz="2000" dirty="0">
              <a:latin typeface="Arial" panose="020B0604020202020204" pitchFamily="34" charset="0"/>
              <a:cs typeface="Arial" panose="020B0604020202020204" pitchFamily="34" charset="0"/>
            </a:endParaRPr>
          </a:p>
          <a:p>
            <a:pPr>
              <a:lnSpc>
                <a:spcPct val="90000"/>
              </a:lnSpc>
            </a:pPr>
            <a:r>
              <a:rPr lang="en-US" altLang="zh-CN" sz="2000" dirty="0">
                <a:latin typeface="Arial" panose="020B0604020202020204" pitchFamily="34" charset="0"/>
                <a:cs typeface="Arial" panose="020B0604020202020204" pitchFamily="34" charset="0"/>
              </a:rPr>
              <a:t>Collaboration and m</a:t>
            </a:r>
            <a:r>
              <a:rPr lang="en-US" altLang="en-US" sz="2000" dirty="0">
                <a:latin typeface="Arial" panose="020B0604020202020204" pitchFamily="34" charset="0"/>
                <a:cs typeface="Arial" panose="020B0604020202020204" pitchFamily="34" charset="0"/>
              </a:rPr>
              <a:t>anaging relationship </a:t>
            </a:r>
            <a:r>
              <a:rPr lang="en-US" altLang="zh-CN" sz="2000" dirty="0">
                <a:latin typeface="Arial" panose="020B0604020202020204" pitchFamily="34" charset="0"/>
                <a:cs typeface="Arial" panose="020B0604020202020204" pitchFamily="34" charset="0"/>
              </a:rPr>
              <a:t>with suppliers /</a:t>
            </a:r>
            <a:endParaRPr lang="en-US" altLang="en-US" sz="2000" dirty="0">
              <a:latin typeface="Arial" panose="020B0604020202020204" pitchFamily="34" charset="0"/>
              <a:cs typeface="Arial" panose="020B0604020202020204" pitchFamily="34" charset="0"/>
            </a:endParaRPr>
          </a:p>
          <a:p>
            <a:pPr marL="0" indent="0">
              <a:lnSpc>
                <a:spcPct val="90000"/>
              </a:lnSpc>
              <a:buNone/>
            </a:pPr>
            <a:r>
              <a:rPr lang="en-US" altLang="en-US" sz="2000" dirty="0">
                <a:latin typeface="Arial" panose="020B0604020202020204" pitchFamily="34" charset="0"/>
                <a:cs typeface="Arial" panose="020B0604020202020204" pitchFamily="34" charset="0"/>
              </a:rPr>
              <a:t>Internal Supply Chain </a:t>
            </a:r>
          </a:p>
          <a:p>
            <a:pPr>
              <a:lnSpc>
                <a:spcPct val="90000"/>
              </a:lnSpc>
            </a:pPr>
            <a:r>
              <a:rPr lang="en-US" altLang="en-US" sz="2000" dirty="0">
                <a:latin typeface="Arial" panose="020B0604020202020204" pitchFamily="34" charset="0"/>
                <a:cs typeface="Arial" panose="020B0604020202020204" pitchFamily="34" charset="0"/>
              </a:rPr>
              <a:t>Internally – </a:t>
            </a:r>
            <a:r>
              <a:rPr lang="en-US" altLang="zh-CN" sz="2000" dirty="0">
                <a:latin typeface="Arial" panose="020B0604020202020204" pitchFamily="34" charset="0"/>
                <a:cs typeface="Arial" panose="020B0604020202020204" pitchFamily="34" charset="0"/>
              </a:rPr>
              <a:t>Processing, purchasing, planning, quality, shipping…..</a:t>
            </a:r>
          </a:p>
          <a:p>
            <a:pPr>
              <a:lnSpc>
                <a:spcPct val="90000"/>
              </a:lnSpc>
            </a:pPr>
            <a:endParaRPr lang="en-US" altLang="en-US" sz="2000" dirty="0">
              <a:latin typeface="Arial" panose="020B0604020202020204" pitchFamily="34" charset="0"/>
              <a:cs typeface="Arial" panose="020B0604020202020204" pitchFamily="34" charset="0"/>
            </a:endParaRPr>
          </a:p>
          <a:p>
            <a:pPr marL="0" indent="0">
              <a:lnSpc>
                <a:spcPct val="90000"/>
              </a:lnSpc>
              <a:buNone/>
            </a:pPr>
            <a:r>
              <a:rPr lang="en-US" altLang="en-US" sz="2000" dirty="0">
                <a:latin typeface="Arial" panose="020B0604020202020204" pitchFamily="34" charset="0"/>
                <a:cs typeface="Arial" panose="020B0604020202020204" pitchFamily="34" charset="0"/>
              </a:rPr>
              <a:t>Downstream Supply Chain</a:t>
            </a:r>
          </a:p>
          <a:p>
            <a:pPr>
              <a:lnSpc>
                <a:spcPct val="90000"/>
              </a:lnSpc>
            </a:pPr>
            <a:r>
              <a:rPr lang="en-US" altLang="zh-CN" sz="2000" dirty="0">
                <a:latin typeface="Arial" panose="020B0604020202020204" pitchFamily="34" charset="0"/>
                <a:cs typeface="Arial" panose="020B0604020202020204" pitchFamily="34" charset="0"/>
              </a:rPr>
              <a:t>S</a:t>
            </a:r>
            <a:r>
              <a:rPr lang="en-US" altLang="en-US" sz="2000" dirty="0">
                <a:latin typeface="Arial" panose="020B0604020202020204" pitchFamily="34" charset="0"/>
                <a:cs typeface="Arial" panose="020B0604020202020204" pitchFamily="34" charset="0"/>
              </a:rPr>
              <a:t>ell-side e-commerce (B2C/B2B)</a:t>
            </a:r>
          </a:p>
          <a:p>
            <a:pPr>
              <a:lnSpc>
                <a:spcPct val="90000"/>
              </a:lnSpc>
            </a:pPr>
            <a:r>
              <a:rPr lang="en-US" altLang="zh-CN" sz="2000" dirty="0">
                <a:latin typeface="Arial" panose="020B0604020202020204" pitchFamily="34" charset="0"/>
                <a:cs typeface="Arial" panose="020B0604020202020204" pitchFamily="34" charset="0"/>
              </a:rPr>
              <a:t>Collaboration with distributors and/or retailer by SCM</a:t>
            </a:r>
            <a:endParaRPr lang="en-US" altLang="en-US" sz="2000" dirty="0">
              <a:latin typeface="Arial" panose="020B0604020202020204" pitchFamily="34" charset="0"/>
              <a:cs typeface="Arial" panose="020B0604020202020204" pitchFamily="34" charset="0"/>
            </a:endParaRPr>
          </a:p>
          <a:p>
            <a:pPr>
              <a:lnSpc>
                <a:spcPct val="90000"/>
              </a:lnSpc>
            </a:pPr>
            <a:r>
              <a:rPr lang="en-US" altLang="zh-CN" sz="2000" dirty="0">
                <a:latin typeface="Arial" panose="020B0604020202020204" pitchFamily="34" charset="0"/>
                <a:cs typeface="Arial" panose="020B0604020202020204" pitchFamily="34" charset="0"/>
              </a:rPr>
              <a:t>Further extended to m</a:t>
            </a:r>
            <a:r>
              <a:rPr lang="en-US" altLang="en-US" sz="2000" dirty="0">
                <a:latin typeface="Arial" panose="020B0604020202020204" pitchFamily="34" charset="0"/>
                <a:cs typeface="Arial" panose="020B0604020202020204" pitchFamily="34" charset="0"/>
              </a:rPr>
              <a:t>anag</a:t>
            </a:r>
            <a:r>
              <a:rPr lang="en-US" altLang="zh-CN" sz="2000" dirty="0">
                <a:latin typeface="Arial" panose="020B0604020202020204" pitchFamily="34" charset="0"/>
                <a:cs typeface="Arial" panose="020B0604020202020204" pitchFamily="34" charset="0"/>
              </a:rPr>
              <a:t>e</a:t>
            </a:r>
            <a:r>
              <a:rPr lang="en-US" altLang="en-US" sz="2000" dirty="0">
                <a:latin typeface="Arial" panose="020B0604020202020204" pitchFamily="34" charset="0"/>
                <a:cs typeface="Arial" panose="020B0604020202020204" pitchFamily="34" charset="0"/>
              </a:rPr>
              <a:t> customers relationship with (CRM</a:t>
            </a:r>
            <a:r>
              <a:rPr lang="en-US" altLang="zh-CN" sz="2000" dirty="0">
                <a:latin typeface="Arial" panose="020B0604020202020204" pitchFamily="34" charset="0"/>
                <a:cs typeface="Arial" panose="020B0604020202020204" pitchFamily="34" charset="0"/>
              </a:rPr>
              <a:t>)</a:t>
            </a:r>
            <a:endParaRPr lang="en-US" altLang="en-US" sz="2000" b="1" dirty="0">
              <a:latin typeface="Arial" panose="020B0604020202020204" pitchFamily="34" charset="0"/>
              <a:cs typeface="Arial" panose="020B0604020202020204" pitchFamily="34" charset="0"/>
            </a:endParaRPr>
          </a:p>
        </p:txBody>
      </p:sp>
      <p:sp>
        <p:nvSpPr>
          <p:cNvPr id="86" name="Rectangle 85">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88" name="Straight Connector 87">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92"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 name="Isosceles Triangle 103">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890" name="Rectangle 2">
            <a:extLst>
              <a:ext uri="{FF2B5EF4-FFF2-40B4-BE49-F238E27FC236}">
                <a16:creationId xmlns:a16="http://schemas.microsoft.com/office/drawing/2014/main" id="{E406602F-4905-4075-885F-3744C1074BB2}"/>
              </a:ext>
            </a:extLst>
          </p:cNvPr>
          <p:cNvSpPr>
            <a:spLocks noGrp="1" noChangeArrowheads="1"/>
          </p:cNvSpPr>
          <p:nvPr>
            <p:ph type="title" idx="4294967295"/>
          </p:nvPr>
        </p:nvSpPr>
        <p:spPr>
          <a:xfrm>
            <a:off x="5872243" y="1253067"/>
            <a:ext cx="2528807" cy="4351866"/>
          </a:xfrm>
        </p:spPr>
        <p:txBody>
          <a:bodyPr vert="horz" lIns="91440" tIns="45720" rIns="91440" bIns="45720" rtlCol="0" anchor="ctr">
            <a:normAutofit/>
          </a:bodyPr>
          <a:lstStyle/>
          <a:p>
            <a:r>
              <a:rPr lang="en-US" altLang="en-US">
                <a:solidFill>
                  <a:schemeClr val="bg1"/>
                </a:solidFill>
              </a:rPr>
              <a:t>Key Activities of SCM in </a:t>
            </a:r>
            <a:br>
              <a:rPr lang="en-US" altLang="en-US">
                <a:solidFill>
                  <a:schemeClr val="bg1"/>
                </a:solidFill>
              </a:rPr>
            </a:br>
            <a:r>
              <a:rPr lang="en-US" altLang="en-US">
                <a:solidFill>
                  <a:schemeClr val="bg1"/>
                </a:solidFill>
              </a:rPr>
              <a:t>e-Business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4" name="Straight Connector 73">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5" name="Rectangle 8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8" name="Rectangle 2">
            <a:extLst>
              <a:ext uri="{FF2B5EF4-FFF2-40B4-BE49-F238E27FC236}">
                <a16:creationId xmlns:a16="http://schemas.microsoft.com/office/drawing/2014/main" id="{59B7BDAF-AA33-4F18-8AAC-87E26006D46D}"/>
              </a:ext>
            </a:extLst>
          </p:cNvPr>
          <p:cNvSpPr>
            <a:spLocks noGrp="1" noChangeArrowheads="1"/>
          </p:cNvSpPr>
          <p:nvPr>
            <p:ph type="title" idx="4294967295"/>
          </p:nvPr>
        </p:nvSpPr>
        <p:spPr>
          <a:xfrm>
            <a:off x="965199" y="609600"/>
            <a:ext cx="8071297" cy="1099457"/>
          </a:xfrm>
        </p:spPr>
        <p:txBody>
          <a:bodyPr vert="horz" lIns="91440" tIns="45720" rIns="91440" bIns="45720" rtlCol="0" anchor="t">
            <a:normAutofit/>
          </a:bodyPr>
          <a:lstStyle/>
          <a:p>
            <a:pPr>
              <a:lnSpc>
                <a:spcPct val="90000"/>
              </a:lnSpc>
            </a:pPr>
            <a:r>
              <a:rPr lang="en-US" altLang="zh-CN" b="1" dirty="0"/>
              <a:t>Main goals of SCM in Digital Business</a:t>
            </a:r>
          </a:p>
        </p:txBody>
      </p:sp>
      <p:sp>
        <p:nvSpPr>
          <p:cNvPr id="87" name="Isosceles Triangle 8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9941" name="Rectangle 3">
            <a:extLst>
              <a:ext uri="{FF2B5EF4-FFF2-40B4-BE49-F238E27FC236}">
                <a16:creationId xmlns:a16="http://schemas.microsoft.com/office/drawing/2014/main" id="{E2983F4C-55FE-4815-A692-B03D124F56FB}"/>
              </a:ext>
            </a:extLst>
          </p:cNvPr>
          <p:cNvGraphicFramePr/>
          <p:nvPr>
            <p:extLst>
              <p:ext uri="{D42A27DB-BD31-4B8C-83A1-F6EECF244321}">
                <p14:modId xmlns:p14="http://schemas.microsoft.com/office/powerpoint/2010/main" val="4001951156"/>
              </p:ext>
            </p:extLst>
          </p:nvPr>
        </p:nvGraphicFramePr>
        <p:xfrm>
          <a:off x="965199" y="1948543"/>
          <a:ext cx="7213600"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4" name="Rectangle 83">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618"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5" name="Rectangle 3">
            <a:extLst>
              <a:ext uri="{FF2B5EF4-FFF2-40B4-BE49-F238E27FC236}">
                <a16:creationId xmlns:a16="http://schemas.microsoft.com/office/drawing/2014/main" id="{7C7DDEC8-ED8E-4C0A-80E1-53FA24F8E954}"/>
              </a:ext>
            </a:extLst>
          </p:cNvPr>
          <p:cNvSpPr>
            <a:spLocks noGrp="1" noChangeArrowheads="1"/>
          </p:cNvSpPr>
          <p:nvPr>
            <p:ph type="body" idx="4294967295"/>
          </p:nvPr>
        </p:nvSpPr>
        <p:spPr>
          <a:xfrm>
            <a:off x="508000" y="116632"/>
            <a:ext cx="4616450" cy="6408712"/>
          </a:xfrm>
        </p:spPr>
        <p:txBody>
          <a:bodyPr vert="horz" lIns="91440" tIns="45720" rIns="91440" bIns="45720" rtlCol="0" anchor="ctr">
            <a:noAutofit/>
          </a:bodyPr>
          <a:lstStyle/>
          <a:p>
            <a:pPr marL="0" indent="0"/>
            <a:r>
              <a:rPr lang="en-US" altLang="zh-CN" sz="2200" dirty="0">
                <a:latin typeface="Arial" panose="020B0604020202020204" pitchFamily="34" charset="0"/>
                <a:cs typeface="Arial" panose="020B0604020202020204" pitchFamily="34" charset="0"/>
              </a:rPr>
              <a:t>B2B Exchange Standard</a:t>
            </a:r>
            <a:r>
              <a:rPr lang="en-US" altLang="zh-CN" sz="2200" dirty="0">
                <a:latin typeface="Arial" panose="020B0604020202020204" pitchFamily="34" charset="0"/>
                <a:cs typeface="Arial" panose="020B0604020202020204" pitchFamily="34" charset="0"/>
                <a:sym typeface="Wingdings" panose="05000000000000000000" pitchFamily="2" charset="2"/>
              </a:rPr>
              <a:t>: </a:t>
            </a:r>
            <a:endParaRPr lang="en-US" altLang="zh-CN" sz="2200" dirty="0">
              <a:latin typeface="Arial" panose="020B0604020202020204" pitchFamily="34" charset="0"/>
              <a:cs typeface="Arial" panose="020B0604020202020204" pitchFamily="34" charset="0"/>
            </a:endParaRPr>
          </a:p>
          <a:p>
            <a:pPr lvl="1"/>
            <a:r>
              <a:rPr lang="en-US" altLang="zh-CN" sz="2200" dirty="0">
                <a:latin typeface="Arial" panose="020B0604020202020204" pitchFamily="34" charset="0"/>
                <a:cs typeface="Arial" panose="020B0604020202020204" pitchFamily="34" charset="0"/>
              </a:rPr>
              <a:t>Data interchange</a:t>
            </a:r>
          </a:p>
          <a:p>
            <a:pPr lvl="2"/>
            <a:r>
              <a:rPr lang="en-US" altLang="zh-CN" sz="2200" dirty="0">
                <a:latin typeface="Arial" panose="020B0604020202020204" pitchFamily="34" charset="0"/>
                <a:cs typeface="Arial" panose="020B0604020202020204" pitchFamily="34" charset="0"/>
              </a:rPr>
              <a:t>Enables the computer-to-computer exchange between two </a:t>
            </a:r>
            <a:r>
              <a:rPr lang="en-US" altLang="zh-CN" sz="2200" dirty="0" err="1">
                <a:latin typeface="Arial" panose="020B0604020202020204" pitchFamily="34" charset="0"/>
                <a:cs typeface="Arial" panose="020B0604020202020204" pitchFamily="34" charset="0"/>
              </a:rPr>
              <a:t>organisations</a:t>
            </a:r>
            <a:r>
              <a:rPr lang="en-US" altLang="zh-CN" sz="2200" dirty="0">
                <a:latin typeface="Arial" panose="020B0604020202020204" pitchFamily="34" charset="0"/>
                <a:cs typeface="Arial" panose="020B0604020202020204" pitchFamily="34" charset="0"/>
              </a:rPr>
              <a:t> of standard transactions.</a:t>
            </a:r>
          </a:p>
          <a:p>
            <a:pPr lvl="2"/>
            <a:endParaRPr lang="en-US" altLang="zh-CN" sz="2200" dirty="0">
              <a:latin typeface="Arial" panose="020B0604020202020204" pitchFamily="34" charset="0"/>
              <a:cs typeface="Arial" panose="020B0604020202020204" pitchFamily="34" charset="0"/>
            </a:endParaRPr>
          </a:p>
          <a:p>
            <a:pPr lvl="1"/>
            <a:r>
              <a:rPr lang="en-US" altLang="zh-CN" sz="2200" dirty="0">
                <a:latin typeface="Arial" panose="020B0604020202020204" pitchFamily="34" charset="0"/>
                <a:cs typeface="Arial" panose="020B0604020202020204" pitchFamily="34" charset="0"/>
              </a:rPr>
              <a:t>XML-based B2B exchange (XML-based Web Services Infrastructure) </a:t>
            </a:r>
          </a:p>
          <a:p>
            <a:pPr lvl="2"/>
            <a:r>
              <a:rPr lang="en-US" altLang="zh-CN" sz="2200" dirty="0">
                <a:latin typeface="Arial" panose="020B0604020202020204" pitchFamily="34" charset="0"/>
                <a:cs typeface="Arial" panose="020B0604020202020204" pitchFamily="34" charset="0"/>
              </a:rPr>
              <a:t>the latest technology that enables </a:t>
            </a:r>
            <a:r>
              <a:rPr lang="en-GB" altLang="en-US" sz="2200" dirty="0">
                <a:latin typeface="Arial" panose="020B0604020202020204" pitchFamily="34" charset="0"/>
                <a:cs typeface="Arial" panose="020B0604020202020204" pitchFamily="34" charset="0"/>
              </a:rPr>
              <a:t>Web-based tracking/ordering</a:t>
            </a:r>
            <a:endParaRPr lang="en-US" altLang="zh-CN" sz="2200" dirty="0">
              <a:latin typeface="Arial" panose="020B0604020202020204" pitchFamily="34" charset="0"/>
              <a:cs typeface="Arial" panose="020B0604020202020204" pitchFamily="34" charset="0"/>
            </a:endParaRPr>
          </a:p>
        </p:txBody>
      </p:sp>
      <p:sp>
        <p:nvSpPr>
          <p:cNvPr id="86" name="Rectangle 85">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88" name="Straight Connector 87">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942659" y="0"/>
            <a:ext cx="794940"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91200" y="3721395"/>
            <a:ext cx="325917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92"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107" y="-8467"/>
            <a:ext cx="2255511"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02581"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9249" y="3048000"/>
            <a:ext cx="2444751"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00875"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4047" y="-8467"/>
            <a:ext cx="967571"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4249" y="-8467"/>
            <a:ext cx="937369"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 name="Isosceles Triangle 103">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78749" y="3589867"/>
            <a:ext cx="136286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034" name="Rectangle 2">
            <a:extLst>
              <a:ext uri="{FF2B5EF4-FFF2-40B4-BE49-F238E27FC236}">
                <a16:creationId xmlns:a16="http://schemas.microsoft.com/office/drawing/2014/main" id="{CF9F8B54-E03B-4EBB-8631-D987A33D3D13}"/>
              </a:ext>
            </a:extLst>
          </p:cNvPr>
          <p:cNvSpPr>
            <a:spLocks noGrp="1" noChangeArrowheads="1"/>
          </p:cNvSpPr>
          <p:nvPr>
            <p:ph type="title" idx="4294967295"/>
          </p:nvPr>
        </p:nvSpPr>
        <p:spPr>
          <a:xfrm>
            <a:off x="5818381" y="1253067"/>
            <a:ext cx="2528807" cy="4351866"/>
          </a:xfrm>
        </p:spPr>
        <p:txBody>
          <a:bodyPr vert="horz" lIns="91440" tIns="45720" rIns="91440" bIns="45720" rtlCol="0" anchor="ctr">
            <a:normAutofit/>
          </a:bodyPr>
          <a:lstStyle/>
          <a:p>
            <a:r>
              <a:rPr lang="en-US" altLang="zh-CN" sz="2800" b="1">
                <a:solidFill>
                  <a:schemeClr val="bg1"/>
                </a:solidFill>
              </a:rPr>
              <a:t>The Enabling Technologies in Supply Chain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6" name="Group 75">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7" name="Straight Connector 76">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Isosceles Triangle 80">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Isosceles Triangle 84">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Isosceles Triangle 85">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8" name="Rectangle 87">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3" name="Rectangle 3">
            <a:extLst>
              <a:ext uri="{FF2B5EF4-FFF2-40B4-BE49-F238E27FC236}">
                <a16:creationId xmlns:a16="http://schemas.microsoft.com/office/drawing/2014/main" id="{B25FC7B6-D676-4F59-975A-CD06EC2BFDA0}"/>
              </a:ext>
            </a:extLst>
          </p:cNvPr>
          <p:cNvSpPr>
            <a:spLocks noGrp="1" noChangeArrowheads="1"/>
          </p:cNvSpPr>
          <p:nvPr>
            <p:ph type="title" idx="4294967295"/>
          </p:nvPr>
        </p:nvSpPr>
        <p:spPr>
          <a:xfrm>
            <a:off x="142151" y="1382486"/>
            <a:ext cx="3007895" cy="4093028"/>
          </a:xfrm>
        </p:spPr>
        <p:txBody>
          <a:bodyPr vert="horz" lIns="91440" tIns="45720" rIns="91440" bIns="45720" rtlCol="0" anchor="ctr">
            <a:normAutofit/>
          </a:bodyPr>
          <a:lstStyle/>
          <a:p>
            <a:r>
              <a:rPr lang="en-US" altLang="en-US" sz="2700" b="1" dirty="0"/>
              <a:t>E-PROCUREMENT</a:t>
            </a:r>
          </a:p>
        </p:txBody>
      </p:sp>
      <p:grpSp>
        <p:nvGrpSpPr>
          <p:cNvPr id="90" name="Group 8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91" name="Straight Connector 90">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92" name="Straight Connector 91">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93"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Isosceles Triangle 94">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9" name="Isosceles Triangle 98">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1" name="Rectangle 100">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Text Box 2">
            <a:extLst>
              <a:ext uri="{FF2B5EF4-FFF2-40B4-BE49-F238E27FC236}">
                <a16:creationId xmlns:a16="http://schemas.microsoft.com/office/drawing/2014/main" id="{A0BE2250-0F3C-4272-A0CD-52FC59CEAB47}"/>
              </a:ext>
            </a:extLst>
          </p:cNvPr>
          <p:cNvSpPr txBox="1">
            <a:spLocks noChangeArrowheads="1"/>
          </p:cNvSpPr>
          <p:nvPr/>
        </p:nvSpPr>
        <p:spPr bwMode="auto">
          <a:xfrm>
            <a:off x="898525" y="1412875"/>
            <a:ext cx="1698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endParaRPr lang="en-GB" altLang="en-US" sz="2400">
              <a:latin typeface="Times New Roman" panose="02020603050405020304" pitchFamily="18" charset="0"/>
            </a:endParaRPr>
          </a:p>
        </p:txBody>
      </p:sp>
      <p:graphicFrame>
        <p:nvGraphicFramePr>
          <p:cNvPr id="364550" name="Text Box 4">
            <a:extLst>
              <a:ext uri="{FF2B5EF4-FFF2-40B4-BE49-F238E27FC236}">
                <a16:creationId xmlns:a16="http://schemas.microsoft.com/office/drawing/2014/main" id="{A3CE5353-DB5F-404F-AA62-6ADDBFD7516F}"/>
              </a:ext>
            </a:extLst>
          </p:cNvPr>
          <p:cNvGraphicFramePr/>
          <p:nvPr>
            <p:extLst>
              <p:ext uri="{D42A27DB-BD31-4B8C-83A1-F6EECF244321}">
                <p14:modId xmlns:p14="http://schemas.microsoft.com/office/powerpoint/2010/main" val="2092741510"/>
              </p:ext>
            </p:extLst>
          </p:nvPr>
        </p:nvGraphicFramePr>
        <p:xfrm>
          <a:off x="3687414" y="944563"/>
          <a:ext cx="5277074" cy="5580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4" name="Straight Connector 73">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5" name="Rectangle 84">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6594" name="Rectangle 2">
            <a:extLst>
              <a:ext uri="{FF2B5EF4-FFF2-40B4-BE49-F238E27FC236}">
                <a16:creationId xmlns:a16="http://schemas.microsoft.com/office/drawing/2014/main" id="{A6BDAF4D-AD7C-438E-9DEA-6C879E68FA67}"/>
              </a:ext>
            </a:extLst>
          </p:cNvPr>
          <p:cNvSpPr>
            <a:spLocks noChangeArrowheads="1"/>
          </p:cNvSpPr>
          <p:nvPr/>
        </p:nvSpPr>
        <p:spPr bwMode="auto">
          <a:xfrm>
            <a:off x="-34376" y="1589126"/>
            <a:ext cx="5040560" cy="4093028"/>
          </a:xfrm>
          <a:prstGeom prst="rect">
            <a:avLst/>
          </a:prstGeom>
        </p:spPr>
        <p:txBody>
          <a:bodyPr vert="horz" lIns="91440" tIns="45720" rIns="91440" bIns="45720" rtlCol="0" anchor="ctr">
            <a:normAutofit/>
          </a:bodyPr>
          <a:lstStyle/>
          <a:p>
            <a:pPr>
              <a:spcBef>
                <a:spcPct val="0"/>
              </a:spcBef>
              <a:spcAft>
                <a:spcPts val="600"/>
              </a:spcAft>
              <a:defRPr/>
            </a:pPr>
            <a:r>
              <a:rPr kumimoji="1" lang="en-US" sz="3200" b="1" dirty="0">
                <a:solidFill>
                  <a:schemeClr val="accent1"/>
                </a:solidFill>
                <a:latin typeface="+mj-lt"/>
                <a:ea typeface="+mj-ea"/>
                <a:cs typeface="+mj-cs"/>
              </a:rPr>
              <a:t>E-PROCUREMENT</a:t>
            </a:r>
          </a:p>
        </p:txBody>
      </p:sp>
      <p:grpSp>
        <p:nvGrpSpPr>
          <p:cNvPr id="87" name="Group 86">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88" name="Straight Connector 87">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Isosceles Triangle 91">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98" name="Rectangle 97">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66596" name="Text Box 3">
            <a:extLst>
              <a:ext uri="{FF2B5EF4-FFF2-40B4-BE49-F238E27FC236}">
                <a16:creationId xmlns:a16="http://schemas.microsoft.com/office/drawing/2014/main" id="{8D669D5F-AF0D-4274-B5EE-CBBCBF3A3BFF}"/>
              </a:ext>
            </a:extLst>
          </p:cNvPr>
          <p:cNvGraphicFramePr/>
          <p:nvPr>
            <p:extLst>
              <p:ext uri="{D42A27DB-BD31-4B8C-83A1-F6EECF244321}">
                <p14:modId xmlns:p14="http://schemas.microsoft.com/office/powerpoint/2010/main" val="3118776909"/>
              </p:ext>
            </p:extLst>
          </p:nvPr>
        </p:nvGraphicFramePr>
        <p:xfrm>
          <a:off x="3687414" y="-8467"/>
          <a:ext cx="5349082" cy="6605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4">
            <a:extLst>
              <a:ext uri="{FF2B5EF4-FFF2-40B4-BE49-F238E27FC236}">
                <a16:creationId xmlns:a16="http://schemas.microsoft.com/office/drawing/2014/main" id="{654AB1DE-A14A-4D77-9DB0-1AD432FB84B3}"/>
              </a:ext>
            </a:extLst>
          </p:cNvPr>
          <p:cNvSpPr txBox="1">
            <a:spLocks noChangeArrowheads="1"/>
          </p:cNvSpPr>
          <p:nvPr/>
        </p:nvSpPr>
        <p:spPr bwMode="auto">
          <a:xfrm>
            <a:off x="273050" y="5886450"/>
            <a:ext cx="8534400" cy="366713"/>
          </a:xfrm>
          <a:prstGeom prst="rect">
            <a:avLst/>
          </a:prstGeom>
          <a:noFill/>
          <a:ln w="9525">
            <a:noFill/>
            <a:miter lim="800000"/>
            <a:headEnd/>
            <a:tailEnd/>
          </a:ln>
        </p:spPr>
        <p:txBody>
          <a:bodyPr>
            <a:spAutoFit/>
          </a:bodyPr>
          <a:lstStyle/>
          <a:p>
            <a:pPr eaLnBrk="1" hangingPunct="1">
              <a:spcBef>
                <a:spcPct val="50000"/>
              </a:spcBef>
              <a:defRPr/>
            </a:pPr>
            <a:r>
              <a:rPr lang="en-GB" sz="1200" dirty="0">
                <a:solidFill>
                  <a:schemeClr val="bg1"/>
                </a:solidFill>
                <a:latin typeface="+mn-lt"/>
                <a:cs typeface="Microsoft Sans Serif" pitchFamily="34" charset="0"/>
              </a:rPr>
              <a:t>Figure 7.1 </a:t>
            </a:r>
            <a:r>
              <a:rPr lang="en-GB" dirty="0">
                <a:solidFill>
                  <a:schemeClr val="bg1"/>
                </a:solidFill>
                <a:latin typeface="+mn-lt"/>
                <a:cs typeface="Microsoft Sans Serif" pitchFamily="34" charset="0"/>
              </a:rPr>
              <a:t> </a:t>
            </a:r>
            <a:r>
              <a:rPr lang="en-US" dirty="0">
                <a:solidFill>
                  <a:schemeClr val="bg1"/>
                </a:solidFill>
                <a:latin typeface="+mn-lt"/>
                <a:cs typeface="Microsoft Sans Serif" pitchFamily="34" charset="0"/>
              </a:rPr>
              <a:t>Key procurement activities within an </a:t>
            </a:r>
            <a:r>
              <a:rPr lang="en-US" dirty="0" err="1">
                <a:solidFill>
                  <a:schemeClr val="bg1"/>
                </a:solidFill>
                <a:latin typeface="+mn-lt"/>
                <a:cs typeface="Microsoft Sans Serif" pitchFamily="34" charset="0"/>
              </a:rPr>
              <a:t>organisation</a:t>
            </a:r>
            <a:endParaRPr lang="en-US" dirty="0">
              <a:solidFill>
                <a:schemeClr val="bg1"/>
              </a:solidFill>
              <a:latin typeface="+mn-lt"/>
              <a:cs typeface="Microsoft Sans Serif" pitchFamily="34" charset="0"/>
            </a:endParaRPr>
          </a:p>
        </p:txBody>
      </p:sp>
      <p:pic>
        <p:nvPicPr>
          <p:cNvPr id="52227" name="Picture 6" descr="Z:\Graphics\Powerpoint\PE_UK\PE217-Chaffey\Final files\GIF\CH07\M07NF001.gif">
            <a:extLst>
              <a:ext uri="{FF2B5EF4-FFF2-40B4-BE49-F238E27FC236}">
                <a16:creationId xmlns:a16="http://schemas.microsoft.com/office/drawing/2014/main" id="{E3B39E2D-2F0B-4BB5-BED4-AEEC21F2A3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125" y="371475"/>
            <a:ext cx="7651750" cy="532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4">
            <a:extLst>
              <a:ext uri="{FF2B5EF4-FFF2-40B4-BE49-F238E27FC236}">
                <a16:creationId xmlns:a16="http://schemas.microsoft.com/office/drawing/2014/main" id="{C5C36A69-DF23-4466-B3A9-73F4C31B548B}"/>
              </a:ext>
            </a:extLst>
          </p:cNvPr>
          <p:cNvSpPr>
            <a:spLocks noChangeArrowheads="1"/>
          </p:cNvSpPr>
          <p:nvPr/>
        </p:nvSpPr>
        <p:spPr bwMode="auto">
          <a:xfrm>
            <a:off x="611560" y="5534561"/>
            <a:ext cx="838200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US" altLang="en-US" dirty="0">
                <a:latin typeface="Arial" panose="020B0604020202020204" pitchFamily="34" charset="0"/>
                <a:ea typeface="MS PGothic" panose="020B0600070205080204" pitchFamily="34" charset="-128"/>
                <a:cs typeface="Arial" panose="020B0604020202020204" pitchFamily="34" charset="0"/>
              </a:rPr>
              <a:t>Table 7.1  Process flow analysis for traditional procurement </a:t>
            </a:r>
          </a:p>
          <a:p>
            <a:pPr>
              <a:spcBef>
                <a:spcPct val="0"/>
              </a:spcBef>
              <a:buClrTx/>
              <a:buSzTx/>
              <a:buFontTx/>
              <a:buNone/>
            </a:pPr>
            <a:r>
              <a:rPr lang="en-US" altLang="en-US" dirty="0">
                <a:latin typeface="Arial" panose="020B0604020202020204" pitchFamily="34" charset="0"/>
                <a:ea typeface="MS PGothic" panose="020B0600070205080204" pitchFamily="34" charset="-128"/>
                <a:cs typeface="Arial" panose="020B0604020202020204" pitchFamily="34" charset="0"/>
              </a:rPr>
              <a:t>			(typical cycle time, 5</a:t>
            </a:r>
            <a:r>
              <a:rPr lang="en-US" altLang="en-US" baseline="44000" dirty="0">
                <a:latin typeface="Arial" panose="020B0604020202020204" pitchFamily="34" charset="0"/>
                <a:ea typeface="MS PGothic" panose="020B0600070205080204" pitchFamily="34" charset="-128"/>
                <a:cs typeface="Arial" panose="020B0604020202020204" pitchFamily="34" charset="0"/>
              </a:rPr>
              <a:t>1</a:t>
            </a:r>
            <a:r>
              <a:rPr lang="en-US" altLang="en-US" dirty="0">
                <a:latin typeface="Arial" panose="020B0604020202020204" pitchFamily="34" charset="0"/>
                <a:ea typeface="MS PGothic" panose="020B0600070205080204" pitchFamily="34" charset="-128"/>
                <a:cs typeface="Arial" panose="020B0604020202020204" pitchFamily="34" charset="0"/>
              </a:rPr>
              <a:t>⁄</a:t>
            </a:r>
            <a:r>
              <a:rPr lang="en-US" altLang="en-US" baseline="-25000" dirty="0">
                <a:latin typeface="Arial" panose="020B0604020202020204" pitchFamily="34" charset="0"/>
                <a:ea typeface="MS PGothic" panose="020B0600070205080204" pitchFamily="34" charset="-128"/>
                <a:cs typeface="Arial" panose="020B0604020202020204" pitchFamily="34" charset="0"/>
              </a:rPr>
              <a:t>2</a:t>
            </a:r>
            <a:r>
              <a:rPr lang="en-US" altLang="en-US" dirty="0">
                <a:latin typeface="Arial" panose="020B0604020202020204" pitchFamily="34" charset="0"/>
                <a:ea typeface="MS PGothic" panose="020B0600070205080204" pitchFamily="34" charset="-128"/>
                <a:cs typeface="Arial" panose="020B0604020202020204" pitchFamily="34" charset="0"/>
              </a:rPr>
              <a:t> days)</a:t>
            </a:r>
          </a:p>
          <a:p>
            <a:pPr>
              <a:spcBef>
                <a:spcPct val="0"/>
              </a:spcBef>
              <a:buClrTx/>
              <a:buSzTx/>
              <a:buFontTx/>
              <a:buNone/>
            </a:pPr>
            <a:endParaRPr lang="en-US" altLang="en-US" dirty="0">
              <a:latin typeface="Arial" panose="020B0604020202020204" pitchFamily="34" charset="0"/>
              <a:ea typeface="MS PGothic" panose="020B0600070205080204" pitchFamily="34" charset="-128"/>
              <a:cs typeface="Arial" panose="020B0604020202020204" pitchFamily="34" charset="0"/>
            </a:endParaRPr>
          </a:p>
          <a:p>
            <a:pPr>
              <a:spcBef>
                <a:spcPct val="0"/>
              </a:spcBef>
              <a:buClrTx/>
              <a:buSzTx/>
              <a:buFontTx/>
              <a:buNone/>
            </a:pPr>
            <a:r>
              <a:rPr lang="en-IN" altLang="en-US" i="1" dirty="0">
                <a:latin typeface="Arial" panose="020B0604020202020204" pitchFamily="34" charset="0"/>
                <a:ea typeface="MS PGothic" panose="020B0600070205080204" pitchFamily="34" charset="-128"/>
                <a:cs typeface="Arial" panose="020B0604020202020204" pitchFamily="34" charset="0"/>
              </a:rPr>
              <a:t>Note</a:t>
            </a:r>
            <a:r>
              <a:rPr lang="en-IN" altLang="en-US" dirty="0">
                <a:latin typeface="Arial" panose="020B0604020202020204" pitchFamily="34" charset="0"/>
                <a:ea typeface="MS PGothic" panose="020B0600070205080204" pitchFamily="34" charset="-128"/>
                <a:cs typeface="Arial" panose="020B0604020202020204" pitchFamily="34" charset="0"/>
              </a:rPr>
              <a:t>: see Table 7.2 on p.302 for key to symbols. Chaffey (2009)</a:t>
            </a:r>
          </a:p>
        </p:txBody>
      </p:sp>
      <p:pic>
        <p:nvPicPr>
          <p:cNvPr id="54275" name="Picture 5" descr="M07NT001">
            <a:extLst>
              <a:ext uri="{FF2B5EF4-FFF2-40B4-BE49-F238E27FC236}">
                <a16:creationId xmlns:a16="http://schemas.microsoft.com/office/drawing/2014/main" id="{5DC8A1C9-36B5-4779-BB72-63B910832A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913" y="371475"/>
            <a:ext cx="7750175" cy="4914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5">
            <a:extLst>
              <a:ext uri="{FF2B5EF4-FFF2-40B4-BE49-F238E27FC236}">
                <a16:creationId xmlns:a16="http://schemas.microsoft.com/office/drawing/2014/main" id="{E77ABFCA-1D57-4BF9-9801-027954E80AA4}"/>
              </a:ext>
            </a:extLst>
          </p:cNvPr>
          <p:cNvSpPr>
            <a:spLocks noChangeArrowheads="1"/>
          </p:cNvSpPr>
          <p:nvPr/>
        </p:nvSpPr>
        <p:spPr bwMode="auto">
          <a:xfrm>
            <a:off x="683568" y="5949280"/>
            <a:ext cx="608327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US" altLang="en-US" sz="1800" dirty="0">
                <a:latin typeface="Arial" panose="020B0604020202020204" pitchFamily="34" charset="0"/>
                <a:ea typeface="MS PGothic" panose="020B0600070205080204" pitchFamily="34" charset="-128"/>
              </a:rPr>
              <a:t>Table 7.2  	Process flow analysis for new procurement </a:t>
            </a:r>
          </a:p>
          <a:p>
            <a:pPr>
              <a:spcBef>
                <a:spcPct val="0"/>
              </a:spcBef>
              <a:buClrTx/>
              <a:buSzTx/>
              <a:buFontTx/>
              <a:buNone/>
            </a:pPr>
            <a:r>
              <a:rPr lang="en-US" altLang="en-US" sz="1800" dirty="0">
                <a:latin typeface="Arial" panose="020B0604020202020204" pitchFamily="34" charset="0"/>
                <a:ea typeface="MS PGothic" panose="020B0600070205080204" pitchFamily="34" charset="-128"/>
              </a:rPr>
              <a:t>			(typical cycle time, 1</a:t>
            </a:r>
            <a:r>
              <a:rPr lang="en-US" altLang="en-US" sz="1800" baseline="44000" dirty="0">
                <a:latin typeface="Arial" panose="020B0604020202020204" pitchFamily="34" charset="0"/>
                <a:ea typeface="MS PGothic" panose="020B0600070205080204" pitchFamily="34" charset="-128"/>
              </a:rPr>
              <a:t>1</a:t>
            </a:r>
            <a:r>
              <a:rPr lang="en-US" altLang="en-US" sz="1800" dirty="0">
                <a:latin typeface="Arial" panose="020B0604020202020204" pitchFamily="34" charset="0"/>
                <a:ea typeface="MS PGothic" panose="020B0600070205080204" pitchFamily="34" charset="-128"/>
              </a:rPr>
              <a:t>⁄</a:t>
            </a:r>
            <a:r>
              <a:rPr lang="en-US" altLang="en-US" sz="1800" baseline="-25000" dirty="0">
                <a:latin typeface="Arial" panose="020B0604020202020204" pitchFamily="34" charset="0"/>
                <a:ea typeface="MS PGothic" panose="020B0600070205080204" pitchFamily="34" charset="-128"/>
              </a:rPr>
              <a:t>2</a:t>
            </a:r>
            <a:r>
              <a:rPr lang="en-US" altLang="en-US" sz="1800" dirty="0">
                <a:latin typeface="Arial" panose="020B0604020202020204" pitchFamily="34" charset="0"/>
                <a:ea typeface="MS PGothic" panose="020B0600070205080204" pitchFamily="34" charset="-128"/>
              </a:rPr>
              <a:t> days)</a:t>
            </a:r>
          </a:p>
        </p:txBody>
      </p:sp>
      <p:pic>
        <p:nvPicPr>
          <p:cNvPr id="56323" name="Picture 6" descr="M07NT002">
            <a:extLst>
              <a:ext uri="{FF2B5EF4-FFF2-40B4-BE49-F238E27FC236}">
                <a16:creationId xmlns:a16="http://schemas.microsoft.com/office/drawing/2014/main" id="{3DAADAA8-8138-4116-9306-C54F995B36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075" y="844550"/>
            <a:ext cx="7943850" cy="437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ext Box 4">
            <a:extLst>
              <a:ext uri="{FF2B5EF4-FFF2-40B4-BE49-F238E27FC236}">
                <a16:creationId xmlns:a16="http://schemas.microsoft.com/office/drawing/2014/main" id="{8E307337-B089-4F42-9221-78B7BB051D6F}"/>
              </a:ext>
            </a:extLst>
          </p:cNvPr>
          <p:cNvSpPr txBox="1">
            <a:spLocks noChangeArrowheads="1"/>
          </p:cNvSpPr>
          <p:nvPr/>
        </p:nvSpPr>
        <p:spPr bwMode="auto">
          <a:xfrm>
            <a:off x="683568" y="5877272"/>
            <a:ext cx="623840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50000"/>
              </a:spcBef>
              <a:buClrTx/>
              <a:buSzTx/>
              <a:buFontTx/>
              <a:buNone/>
            </a:pPr>
            <a:r>
              <a:rPr lang="en-GB" altLang="en-US" sz="1600" dirty="0">
                <a:solidFill>
                  <a:srgbClr val="000000"/>
                </a:solidFill>
                <a:latin typeface="Arial" panose="020B0604020202020204" pitchFamily="34" charset="0"/>
                <a:ea typeface="MS PGothic" panose="020B0600070205080204" pitchFamily="34" charset="-128"/>
              </a:rPr>
              <a:t>Figure 7.3  </a:t>
            </a:r>
            <a:r>
              <a:rPr lang="en-US" altLang="en-US" sz="1600" dirty="0">
                <a:solidFill>
                  <a:srgbClr val="000000"/>
                </a:solidFill>
                <a:latin typeface="Arial" panose="020B0604020202020204" pitchFamily="34" charset="0"/>
                <a:ea typeface="MS PGothic" panose="020B0600070205080204" pitchFamily="34" charset="-128"/>
              </a:rPr>
              <a:t>Use of different information systems for different 					aspects of the fulfilment cycle</a:t>
            </a:r>
          </a:p>
        </p:txBody>
      </p:sp>
      <p:pic>
        <p:nvPicPr>
          <p:cNvPr id="58371" name="Picture 6" descr="M07NF004">
            <a:extLst>
              <a:ext uri="{FF2B5EF4-FFF2-40B4-BE49-F238E27FC236}">
                <a16:creationId xmlns:a16="http://schemas.microsoft.com/office/drawing/2014/main" id="{5EEF328A-5D8D-4D35-9074-2D27EC1E50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1300" y="368300"/>
            <a:ext cx="6121400" cy="529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64BA24D-8718-DB3A-B997-415D8475F363}"/>
              </a:ext>
            </a:extLst>
          </p:cNvPr>
          <p:cNvSpPr txBox="1"/>
          <p:nvPr/>
        </p:nvSpPr>
        <p:spPr>
          <a:xfrm>
            <a:off x="395536" y="83994"/>
            <a:ext cx="7488832" cy="6801862"/>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Supply Chain</a:t>
            </a:r>
            <a:r>
              <a:rPr lang="en-GB" sz="2800" b="0" i="0" dirty="0">
                <a:solidFill>
                  <a:srgbClr val="3A3A3A"/>
                </a:solidFill>
                <a:effectLst/>
                <a:latin typeface="Arial" panose="020B0604020202020204" pitchFamily="34" charset="0"/>
                <a:cs typeface="Arial" panose="020B0604020202020204" pitchFamily="34" charset="0"/>
              </a:rPr>
              <a:t> 4.0</a:t>
            </a:r>
          </a:p>
          <a:p>
            <a:endParaRPr lang="en-GB" sz="2800" dirty="0">
              <a:solidFill>
                <a:srgbClr val="3A3A3A"/>
              </a:solidFill>
              <a:latin typeface="Arial" panose="020B0604020202020204" pitchFamily="34" charset="0"/>
              <a:cs typeface="Arial" panose="020B0604020202020204" pitchFamily="34" charset="0"/>
            </a:endParaRPr>
          </a:p>
          <a:p>
            <a:r>
              <a:rPr lang="en-GB" sz="2000" b="0" i="0" dirty="0">
                <a:solidFill>
                  <a:srgbClr val="3A3A3A"/>
                </a:solidFill>
                <a:effectLst/>
                <a:latin typeface="Arial" panose="020B0604020202020204" pitchFamily="34" charset="0"/>
                <a:cs typeface="Arial" panose="020B0604020202020204" pitchFamily="34" charset="0"/>
              </a:rPr>
              <a:t>Automation into logistics and </a:t>
            </a:r>
            <a:r>
              <a:rPr lang="en-GB" sz="2000" dirty="0">
                <a:latin typeface="Arial" panose="020B0604020202020204" pitchFamily="34" charset="0"/>
                <a:cs typeface="Arial" panose="020B0604020202020204" pitchFamily="34" charset="0"/>
              </a:rPr>
              <a:t>supply chain</a:t>
            </a:r>
            <a:r>
              <a:rPr lang="en-GB" sz="2000" b="0" i="0" dirty="0">
                <a:solidFill>
                  <a:srgbClr val="3A3A3A"/>
                </a:solidFill>
                <a:effectLst/>
                <a:latin typeface="Arial" panose="020B0604020202020204" pitchFamily="34" charset="0"/>
                <a:cs typeface="Arial" panose="020B0604020202020204" pitchFamily="34" charset="0"/>
              </a:rPr>
              <a:t> processes</a:t>
            </a:r>
          </a:p>
          <a:p>
            <a:endParaRPr lang="en-GB" sz="2000" b="0" i="0" dirty="0">
              <a:solidFill>
                <a:srgbClr val="3A3A3A"/>
              </a:solidFill>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0" i="0" dirty="0">
                <a:solidFill>
                  <a:srgbClr val="3A3A3A"/>
                </a:solidFill>
                <a:effectLst/>
                <a:latin typeface="Arial" panose="020B0604020202020204" pitchFamily="34" charset="0"/>
                <a:cs typeface="Arial" panose="020B0604020202020204" pitchFamily="34" charset="0"/>
              </a:rPr>
              <a:t>Exploiting </a:t>
            </a:r>
            <a:r>
              <a:rPr lang="en-GB" sz="2000" b="1" i="0" dirty="0">
                <a:solidFill>
                  <a:srgbClr val="3A3A3A"/>
                </a:solidFill>
                <a:effectLst/>
                <a:latin typeface="Arial" panose="020B0604020202020204" pitchFamily="34" charset="0"/>
                <a:cs typeface="Arial" panose="020B0604020202020204" pitchFamily="34" charset="0"/>
              </a:rPr>
              <a:t>predictive analytics </a:t>
            </a:r>
            <a:r>
              <a:rPr lang="en-GB" sz="2000" b="0" i="0" dirty="0">
                <a:solidFill>
                  <a:srgbClr val="3A3A3A"/>
                </a:solidFill>
                <a:effectLst/>
                <a:latin typeface="Arial" panose="020B0604020202020204" pitchFamily="34" charset="0"/>
                <a:cs typeface="Arial" panose="020B0604020202020204" pitchFamily="34" charset="0"/>
              </a:rPr>
              <a:t>to better match </a:t>
            </a:r>
            <a:r>
              <a:rPr lang="en-GB" sz="2000" dirty="0">
                <a:latin typeface="Arial" panose="020B0604020202020204" pitchFamily="34" charset="0"/>
                <a:cs typeface="Arial" panose="020B0604020202020204" pitchFamily="34" charset="0"/>
              </a:rPr>
              <a:t>supply</a:t>
            </a:r>
            <a:r>
              <a:rPr lang="en-GB" sz="2000" b="0" i="0" dirty="0">
                <a:solidFill>
                  <a:srgbClr val="3A3A3A"/>
                </a:solidFill>
                <a:effectLst/>
                <a:latin typeface="Arial" panose="020B0604020202020204" pitchFamily="34" charset="0"/>
                <a:cs typeface="Arial" panose="020B0604020202020204" pitchFamily="34" charset="0"/>
              </a:rPr>
              <a:t> with demand</a:t>
            </a:r>
            <a:endParaRPr lang="en-GB" sz="2000" dirty="0">
              <a:solidFill>
                <a:srgbClr val="3A3A3A"/>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i="0" dirty="0">
                <a:solidFill>
                  <a:srgbClr val="3A3A3A"/>
                </a:solidFill>
                <a:effectLst/>
                <a:latin typeface="Arial" panose="020B0604020202020204" pitchFamily="34" charset="0"/>
                <a:cs typeface="Arial" panose="020B0604020202020204" pitchFamily="34" charset="0"/>
              </a:rPr>
              <a:t>Optimising operations </a:t>
            </a:r>
            <a:r>
              <a:rPr lang="en-GB" sz="2000" b="0" i="0" dirty="0">
                <a:solidFill>
                  <a:srgbClr val="3A3A3A"/>
                </a:solidFill>
                <a:effectLst/>
                <a:latin typeface="Arial" panose="020B0604020202020204" pitchFamily="34" charset="0"/>
                <a:cs typeface="Arial" panose="020B0604020202020204" pitchFamily="34" charset="0"/>
              </a:rPr>
              <a:t>and using the latest technologies for the last mile delivery such as drones and autonomous robots. </a:t>
            </a:r>
          </a:p>
          <a:p>
            <a:pPr marL="342900" indent="-342900">
              <a:buFont typeface="Arial" panose="020B0604020202020204" pitchFamily="34" charset="0"/>
              <a:buChar char="•"/>
            </a:pPr>
            <a:r>
              <a:rPr lang="en-GB" sz="2000" dirty="0">
                <a:solidFill>
                  <a:srgbClr val="3A3A3A"/>
                </a:solidFill>
                <a:latin typeface="Arial" panose="020B0604020202020204" pitchFamily="34" charset="0"/>
                <a:cs typeface="Arial" panose="020B0604020202020204" pitchFamily="34" charset="0"/>
              </a:rPr>
              <a:t>P</a:t>
            </a:r>
            <a:r>
              <a:rPr lang="en-GB" sz="2000" b="0" i="0" dirty="0">
                <a:solidFill>
                  <a:srgbClr val="3A3A3A"/>
                </a:solidFill>
                <a:effectLst/>
                <a:latin typeface="Arial" panose="020B0604020202020204" pitchFamily="34" charset="0"/>
                <a:cs typeface="Arial" panose="020B0604020202020204" pitchFamily="34" charset="0"/>
              </a:rPr>
              <a:t>resenting new methods, techniques, and information systems that </a:t>
            </a:r>
            <a:r>
              <a:rPr lang="en-GB" sz="2000" b="1" i="0" dirty="0">
                <a:solidFill>
                  <a:srgbClr val="3A3A3A"/>
                </a:solidFill>
                <a:effectLst/>
                <a:latin typeface="Arial" panose="020B0604020202020204" pitchFamily="34" charset="0"/>
                <a:cs typeface="Arial" panose="020B0604020202020204" pitchFamily="34" charset="0"/>
              </a:rPr>
              <a:t>support the coordination</a:t>
            </a:r>
            <a:r>
              <a:rPr lang="en-GB" sz="2000" b="0" i="0" dirty="0">
                <a:solidFill>
                  <a:srgbClr val="3A3A3A"/>
                </a:solidFill>
                <a:effectLst/>
                <a:latin typeface="Arial" panose="020B0604020202020204" pitchFamily="34" charset="0"/>
                <a:cs typeface="Arial" panose="020B0604020202020204" pitchFamily="34" charset="0"/>
              </a:rPr>
              <a:t> and optimisation of logistics processes</a:t>
            </a:r>
            <a:r>
              <a:rPr lang="en-GB" sz="2000" dirty="0">
                <a:solidFill>
                  <a:srgbClr val="3A3A3A"/>
                </a:solidFill>
                <a:latin typeface="Arial" panose="020B0604020202020204" pitchFamily="34" charset="0"/>
                <a:cs typeface="Arial" panose="020B0604020202020204" pitchFamily="34" charset="0"/>
              </a:rPr>
              <a:t>:</a:t>
            </a:r>
            <a:endParaRPr lang="en-GB" sz="2000" b="0" i="0" dirty="0">
              <a:solidFill>
                <a:srgbClr val="3A3A3A"/>
              </a:solidFill>
              <a:effectLst/>
              <a:latin typeface="Arial" panose="020B0604020202020204" pitchFamily="34" charset="0"/>
              <a:cs typeface="Arial" panose="020B0604020202020204" pitchFamily="34" charset="0"/>
            </a:endParaRPr>
          </a:p>
          <a:p>
            <a:pPr marL="1257300" lvl="2" indent="-342900">
              <a:buFont typeface="Arial" panose="020B0604020202020204" pitchFamily="34" charset="0"/>
              <a:buChar char="•"/>
            </a:pPr>
            <a:r>
              <a:rPr lang="en-GB" sz="2000" dirty="0">
                <a:solidFill>
                  <a:srgbClr val="3A3A3A"/>
                </a:solidFill>
                <a:latin typeface="Arial" panose="020B0604020202020204" pitchFamily="34" charset="0"/>
                <a:cs typeface="Arial" panose="020B0604020202020204" pitchFamily="34" charset="0"/>
              </a:rPr>
              <a:t>	</a:t>
            </a:r>
            <a:r>
              <a:rPr lang="en-GB" sz="2000" b="0" i="0" dirty="0">
                <a:solidFill>
                  <a:srgbClr val="3A3A3A"/>
                </a:solidFill>
                <a:effectLst/>
                <a:latin typeface="Arial" panose="020B0604020202020204" pitchFamily="34" charset="0"/>
                <a:cs typeface="Arial" panose="020B0604020202020204" pitchFamily="34" charset="0"/>
              </a:rPr>
              <a:t>reduction of operational costs as well as </a:t>
            </a:r>
          </a:p>
          <a:p>
            <a:pPr marL="1257300" lvl="2" indent="-342900">
              <a:buFont typeface="Arial" panose="020B0604020202020204" pitchFamily="34" charset="0"/>
              <a:buChar char="•"/>
            </a:pPr>
            <a:r>
              <a:rPr lang="en-GB" sz="2000" dirty="0">
                <a:solidFill>
                  <a:srgbClr val="3A3A3A"/>
                </a:solidFill>
                <a:latin typeface="Arial" panose="020B0604020202020204" pitchFamily="34" charset="0"/>
                <a:cs typeface="Arial" panose="020B0604020202020204" pitchFamily="34" charset="0"/>
              </a:rPr>
              <a:t>	</a:t>
            </a:r>
            <a:r>
              <a:rPr lang="en-GB" sz="2000" b="0" i="0" dirty="0">
                <a:solidFill>
                  <a:srgbClr val="3A3A3A"/>
                </a:solidFill>
                <a:effectLst/>
                <a:latin typeface="Arial" panose="020B0604020202020204" pitchFamily="34" charset="0"/>
                <a:cs typeface="Arial" panose="020B0604020202020204" pitchFamily="34" charset="0"/>
              </a:rPr>
              <a:t>emergence of entirely new services and business 	processes.</a:t>
            </a:r>
          </a:p>
          <a:p>
            <a:endParaRPr lang="en-GB" sz="2000" dirty="0">
              <a:solidFill>
                <a:srgbClr val="3A3A3A"/>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0" i="0" dirty="0">
                <a:solidFill>
                  <a:srgbClr val="3A3A3A"/>
                </a:solidFill>
                <a:effectLst/>
                <a:latin typeface="Arial" panose="020B0604020202020204" pitchFamily="34" charset="0"/>
                <a:cs typeface="Arial" panose="020B0604020202020204" pitchFamily="34" charset="0"/>
              </a:rPr>
              <a:t>Involving technologies and operational research (methods available) to </a:t>
            </a:r>
            <a:r>
              <a:rPr lang="en-GB" sz="2000" b="1" i="0" dirty="0">
                <a:solidFill>
                  <a:srgbClr val="3A3A3A"/>
                </a:solidFill>
                <a:effectLst/>
                <a:latin typeface="Arial" panose="020B0604020202020204" pitchFamily="34" charset="0"/>
                <a:cs typeface="Arial" panose="020B0604020202020204" pitchFamily="34" charset="0"/>
              </a:rPr>
              <a:t>support smart, integrated, and sustainable logistics practices </a:t>
            </a:r>
            <a:r>
              <a:rPr lang="en-GB" sz="2000" b="0" i="0" dirty="0">
                <a:solidFill>
                  <a:srgbClr val="3A3A3A"/>
                </a:solidFill>
                <a:effectLst/>
                <a:latin typeface="Arial" panose="020B0604020202020204" pitchFamily="34" charset="0"/>
                <a:cs typeface="Arial" panose="020B0604020202020204" pitchFamily="34" charset="0"/>
              </a:rPr>
              <a:t>focusing on automation, big data, Internet of Things, and decision support systems for transportation and logistics.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02457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1">
            <a:extLst>
              <a:ext uri="{FF2B5EF4-FFF2-40B4-BE49-F238E27FC236}">
                <a16:creationId xmlns:a16="http://schemas.microsoft.com/office/drawing/2014/main" id="{393A8AA1-6A47-4686-A7D0-B4F6FCAD4E0C}"/>
              </a:ext>
            </a:extLst>
          </p:cNvPr>
          <p:cNvSpPr>
            <a:spLocks noChangeArrowheads="1"/>
          </p:cNvSpPr>
          <p:nvPr/>
        </p:nvSpPr>
        <p:spPr bwMode="auto">
          <a:xfrm>
            <a:off x="855663" y="2565400"/>
            <a:ext cx="6668665" cy="332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eaLnBrk="1" hangingPunct="1">
              <a:spcBef>
                <a:spcPct val="0"/>
              </a:spcBef>
              <a:buClrTx/>
              <a:buSzTx/>
              <a:buFontTx/>
              <a:buNone/>
            </a:pPr>
            <a:r>
              <a:rPr lang="en-GB" altLang="zh-CN" sz="3000" dirty="0">
                <a:latin typeface="Calibri" panose="020F0502020204030204" pitchFamily="34" charset="0"/>
              </a:rPr>
              <a:t>Bullwhip effect refers to oscillating demand amplification upstream in the supply chain. </a:t>
            </a:r>
          </a:p>
          <a:p>
            <a:pPr eaLnBrk="1" hangingPunct="1">
              <a:spcBef>
                <a:spcPct val="0"/>
              </a:spcBef>
              <a:buClrTx/>
              <a:buSzTx/>
              <a:buFontTx/>
              <a:buNone/>
            </a:pPr>
            <a:endParaRPr lang="en-GB" altLang="zh-CN" sz="3000" dirty="0">
              <a:latin typeface="Calibri" panose="020F0502020204030204" pitchFamily="34" charset="0"/>
            </a:endParaRPr>
          </a:p>
          <a:p>
            <a:pPr eaLnBrk="1" hangingPunct="1">
              <a:spcBef>
                <a:spcPct val="0"/>
              </a:spcBef>
              <a:buClrTx/>
              <a:buSzTx/>
              <a:buFontTx/>
              <a:buNone/>
            </a:pPr>
            <a:endParaRPr lang="en-GB" altLang="zh-CN" sz="3000" dirty="0">
              <a:latin typeface="Calibri" panose="020F0502020204030204" pitchFamily="34" charset="0"/>
            </a:endParaRPr>
          </a:p>
          <a:p>
            <a:pPr eaLnBrk="1" hangingPunct="1">
              <a:spcBef>
                <a:spcPct val="0"/>
              </a:spcBef>
              <a:buClrTx/>
              <a:buSzTx/>
              <a:buFontTx/>
              <a:buNone/>
            </a:pPr>
            <a:r>
              <a:rPr lang="en-GB" altLang="zh-CN" sz="3000" dirty="0">
                <a:latin typeface="Calibri" panose="020F0502020204030204" pitchFamily="34" charset="0"/>
              </a:rPr>
              <a:t>An organisation tries to minimise oscillating demand!</a:t>
            </a:r>
            <a:endParaRPr lang="en-US" altLang="zh-CN" sz="3000" dirty="0">
              <a:latin typeface="Calibri" panose="020F0502020204030204" pitchFamily="34" charset="0"/>
            </a:endParaRPr>
          </a:p>
        </p:txBody>
      </p:sp>
      <p:sp>
        <p:nvSpPr>
          <p:cNvPr id="73731" name="Rectangle 2">
            <a:extLst>
              <a:ext uri="{FF2B5EF4-FFF2-40B4-BE49-F238E27FC236}">
                <a16:creationId xmlns:a16="http://schemas.microsoft.com/office/drawing/2014/main" id="{E2AAEC8A-236E-4D32-86B9-F00C17982755}"/>
              </a:ext>
            </a:extLst>
          </p:cNvPr>
          <p:cNvSpPr>
            <a:spLocks noChangeArrowheads="1"/>
          </p:cNvSpPr>
          <p:nvPr/>
        </p:nvSpPr>
        <p:spPr bwMode="auto">
          <a:xfrm>
            <a:off x="855663" y="692150"/>
            <a:ext cx="46783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4000">
                <a:latin typeface="Arial" panose="020B0604020202020204" pitchFamily="34" charset="0"/>
              </a:rPr>
              <a:t>The BullWhip Effect</a:t>
            </a:r>
          </a:p>
        </p:txBody>
      </p:sp>
    </p:spTree>
    <p:extLst>
      <p:ext uri="{BB962C8B-B14F-4D97-AF65-F5344CB8AC3E}">
        <p14:creationId xmlns:p14="http://schemas.microsoft.com/office/powerpoint/2010/main" val="2865813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1">
            <a:extLst>
              <a:ext uri="{FF2B5EF4-FFF2-40B4-BE49-F238E27FC236}">
                <a16:creationId xmlns:a16="http://schemas.microsoft.com/office/drawing/2014/main" id="{ECFC8A7D-089C-4A93-9908-224BC8A20DC7}"/>
              </a:ext>
            </a:extLst>
          </p:cNvPr>
          <p:cNvSpPr>
            <a:spLocks noChangeArrowheads="1"/>
          </p:cNvSpPr>
          <p:nvPr/>
        </p:nvSpPr>
        <p:spPr bwMode="auto">
          <a:xfrm>
            <a:off x="0" y="188266"/>
            <a:ext cx="9398001" cy="6555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80963">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US" altLang="en-US" dirty="0">
                <a:latin typeface="Times New Roman" panose="02020603050405020304" pitchFamily="18" charset="0"/>
                <a:cs typeface="Times New Roman" panose="02020603050405020304" pitchFamily="18" charset="0"/>
              </a:rPr>
              <a:t>PC makers insist their inventories are in good shape. But there are signs of trouble further down the supply chain. Analysts were taken aback to learn that the Taiwan companies that make the guts of notebooks for market leaders Hewlett-Packard Co. and Dell Inc. saw February sales plunge 10% to 15%.</a:t>
            </a:r>
            <a:endParaRPr lang="en-GB" altLang="en-US" dirty="0">
              <a:latin typeface="Times New Roman" panose="02020603050405020304" pitchFamily="18" charset="0"/>
              <a:cs typeface="Times New Roman" panose="02020603050405020304" pitchFamily="18" charset="0"/>
            </a:endParaRPr>
          </a:p>
          <a:p>
            <a:pPr>
              <a:spcBef>
                <a:spcPct val="0"/>
              </a:spcBef>
              <a:buClrTx/>
              <a:buSzTx/>
              <a:buFontTx/>
              <a:buNone/>
            </a:pPr>
            <a:r>
              <a:rPr lang="en-US" altLang="en-US" dirty="0">
                <a:latin typeface="Times New Roman" panose="02020603050405020304" pitchFamily="18" charset="0"/>
                <a:cs typeface="Times New Roman" panose="02020603050405020304" pitchFamily="18" charset="0"/>
              </a:rPr>
              <a:t> </a:t>
            </a:r>
            <a:endParaRPr lang="en-GB" altLang="en-US" dirty="0">
              <a:latin typeface="Times New Roman" panose="02020603050405020304" pitchFamily="18" charset="0"/>
              <a:cs typeface="Times New Roman" panose="02020603050405020304" pitchFamily="18" charset="0"/>
            </a:endParaRPr>
          </a:p>
          <a:p>
            <a:pPr>
              <a:spcBef>
                <a:spcPct val="0"/>
              </a:spcBef>
              <a:buClrTx/>
              <a:buSzTx/>
              <a:buFontTx/>
              <a:buNone/>
            </a:pPr>
            <a:r>
              <a:rPr lang="en-US" altLang="en-US" dirty="0">
                <a:latin typeface="Times New Roman" panose="02020603050405020304" pitchFamily="18" charset="0"/>
                <a:cs typeface="Times New Roman" panose="02020603050405020304" pitchFamily="18" charset="0"/>
              </a:rPr>
              <a:t>What’s going on? PC makers, encouraged by robust 35% growth in third-quarter notebook unit sales and signs of even stronger holiday demand, ramped up their orders from Taiwan by a staggering 68%, according to the Taipei-based Market Intelligence Center. But while the sales surge kept going through the fourth quarter, analysts fear that the sudden drop in supplier orders means that the pace has slipped in the first quarter of this year. Analysts add that PC makers incorrectly assumed that laptops were so hot that they were immune from the post-Christmas sales slump that has traditionally afflicted desktops.” (</a:t>
            </a:r>
            <a:r>
              <a:rPr lang="en-US" altLang="en-US" i="1" dirty="0">
                <a:latin typeface="Times New Roman" panose="02020603050405020304" pitchFamily="18" charset="0"/>
                <a:cs typeface="Times New Roman" panose="02020603050405020304" pitchFamily="18" charset="0"/>
              </a:rPr>
              <a:t>BusinessWeek,</a:t>
            </a:r>
            <a:r>
              <a:rPr lang="en-US" altLang="en-US" dirty="0">
                <a:latin typeface="Times New Roman" panose="02020603050405020304" pitchFamily="18" charset="0"/>
                <a:cs typeface="Times New Roman" panose="02020603050405020304" pitchFamily="18" charset="0"/>
              </a:rPr>
              <a:t> March 15, 2004)</a:t>
            </a:r>
            <a:endParaRPr lang="en-GB" altLang="en-US" dirty="0">
              <a:latin typeface="Times New Roman" panose="02020603050405020304" pitchFamily="18" charset="0"/>
              <a:cs typeface="Times New Roman" panose="02020603050405020304" pitchFamily="18" charset="0"/>
            </a:endParaRPr>
          </a:p>
          <a:p>
            <a:pPr>
              <a:spcBef>
                <a:spcPct val="0"/>
              </a:spcBef>
              <a:buClrTx/>
              <a:buSzTx/>
              <a:buFontTx/>
              <a:buNone/>
            </a:pPr>
            <a:r>
              <a:rPr lang="en-US" altLang="en-US" dirty="0">
                <a:latin typeface="Times New Roman" panose="02020603050405020304" pitchFamily="18" charset="0"/>
                <a:cs typeface="Times New Roman" panose="02020603050405020304" pitchFamily="18" charset="0"/>
              </a:rPr>
              <a:t> </a:t>
            </a:r>
            <a:endParaRPr lang="en-GB" altLang="en-US" dirty="0">
              <a:latin typeface="Times New Roman" panose="02020603050405020304" pitchFamily="18" charset="0"/>
              <a:cs typeface="Times New Roman" panose="02020603050405020304" pitchFamily="18" charset="0"/>
            </a:endParaRPr>
          </a:p>
          <a:p>
            <a:pPr>
              <a:spcBef>
                <a:spcPct val="0"/>
              </a:spcBef>
              <a:buClrTx/>
              <a:buSzTx/>
              <a:buFontTx/>
              <a:buNone/>
            </a:pPr>
            <a:r>
              <a:rPr lang="en-US" altLang="en-US" dirty="0">
                <a:latin typeface="Times New Roman" panose="02020603050405020304" pitchFamily="18" charset="0"/>
                <a:cs typeface="Times New Roman" panose="02020603050405020304" pitchFamily="18" charset="0"/>
              </a:rPr>
              <a:t>In the example of the bull-whip effect explained above, if the PC makers had been able to pass timely and accurate information to their parts suppliers, perhaps the sudden swing in supplying computer parts could have been avoided. Many companies don’t want to give up too much of their information because they fear that outsiders will compromise the information. Unfortunately, this way of old-style thinking </a:t>
            </a:r>
            <a:r>
              <a:rPr lang="en-US" altLang="en-US" b="1" dirty="0">
                <a:latin typeface="Times New Roman" panose="02020603050405020304" pitchFamily="18" charset="0"/>
                <a:cs typeface="Times New Roman" panose="02020603050405020304" pitchFamily="18" charset="0"/>
              </a:rPr>
              <a:t>costs too much </a:t>
            </a:r>
            <a:r>
              <a:rPr lang="en-US" altLang="en-US" dirty="0">
                <a:latin typeface="Times New Roman" panose="02020603050405020304" pitchFamily="18" charset="0"/>
                <a:cs typeface="Times New Roman" panose="02020603050405020304" pitchFamily="18" charset="0"/>
              </a:rPr>
              <a:t>money in terms of </a:t>
            </a:r>
            <a:r>
              <a:rPr lang="en-US" altLang="en-US" b="1" dirty="0">
                <a:latin typeface="Times New Roman" panose="02020603050405020304" pitchFamily="18" charset="0"/>
                <a:cs typeface="Times New Roman" panose="02020603050405020304" pitchFamily="18" charset="0"/>
              </a:rPr>
              <a:t>lost opportunities</a:t>
            </a:r>
            <a:r>
              <a:rPr lang="en-US" altLang="en-US" dirty="0">
                <a:latin typeface="Times New Roman" panose="02020603050405020304" pitchFamily="18" charset="0"/>
                <a:cs typeface="Times New Roman" panose="02020603050405020304" pitchFamily="18" charset="0"/>
              </a:rPr>
              <a:t>, </a:t>
            </a:r>
            <a:r>
              <a:rPr lang="en-US" altLang="en-US" b="1" dirty="0">
                <a:latin typeface="Times New Roman" panose="02020603050405020304" pitchFamily="18" charset="0"/>
                <a:cs typeface="Times New Roman" panose="02020603050405020304" pitchFamily="18" charset="0"/>
              </a:rPr>
              <a:t>overstocked</a:t>
            </a:r>
            <a:r>
              <a:rPr lang="en-US" altLang="en-US" dirty="0">
                <a:latin typeface="Times New Roman" panose="02020603050405020304" pitchFamily="18" charset="0"/>
                <a:cs typeface="Times New Roman" panose="02020603050405020304" pitchFamily="18" charset="0"/>
              </a:rPr>
              <a:t> and </a:t>
            </a:r>
            <a:r>
              <a:rPr lang="en-US" altLang="en-US" b="1" dirty="0">
                <a:latin typeface="Times New Roman" panose="02020603050405020304" pitchFamily="18" charset="0"/>
                <a:cs typeface="Times New Roman" panose="02020603050405020304" pitchFamily="18" charset="0"/>
              </a:rPr>
              <a:t>underused parts</a:t>
            </a:r>
            <a:r>
              <a:rPr lang="en-US" altLang="en-US" dirty="0">
                <a:latin typeface="Times New Roman" panose="02020603050405020304" pitchFamily="18" charset="0"/>
                <a:cs typeface="Times New Roman" panose="02020603050405020304" pitchFamily="18" charset="0"/>
              </a:rPr>
              <a:t>, and </a:t>
            </a:r>
            <a:r>
              <a:rPr lang="en-US" altLang="en-US" b="1" dirty="0">
                <a:latin typeface="Times New Roman" panose="02020603050405020304" pitchFamily="18" charset="0"/>
                <a:cs typeface="Times New Roman" panose="02020603050405020304" pitchFamily="18" charset="0"/>
              </a:rPr>
              <a:t>overpriced products</a:t>
            </a:r>
            <a:r>
              <a:rPr lang="en-US" altLang="en-US" dirty="0">
                <a:latin typeface="Times New Roman" panose="02020603050405020304" pitchFamily="18" charset="0"/>
                <a:cs typeface="Times New Roman" panose="02020603050405020304" pitchFamily="18" charset="0"/>
              </a:rPr>
              <a:t>.</a:t>
            </a:r>
            <a:endParaRPr lang="en-GB" altLang="en-US" dirty="0">
              <a:latin typeface="Times New Roman" panose="02020603050405020304" pitchFamily="18" charset="0"/>
              <a:cs typeface="Times New Roman" panose="02020603050405020304" pitchFamily="18" charset="0"/>
            </a:endParaRPr>
          </a:p>
        </p:txBody>
      </p:sp>
      <p:sp>
        <p:nvSpPr>
          <p:cNvPr id="74755" name="TextBox 2">
            <a:extLst>
              <a:ext uri="{FF2B5EF4-FFF2-40B4-BE49-F238E27FC236}">
                <a16:creationId xmlns:a16="http://schemas.microsoft.com/office/drawing/2014/main" id="{63B2FCBC-3425-44B2-B2F4-9E9586E826F3}"/>
              </a:ext>
            </a:extLst>
          </p:cNvPr>
          <p:cNvSpPr txBox="1">
            <a:spLocks noChangeArrowheads="1"/>
          </p:cNvSpPr>
          <p:nvPr/>
        </p:nvSpPr>
        <p:spPr bwMode="auto">
          <a:xfrm>
            <a:off x="6769786" y="6441404"/>
            <a:ext cx="237604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1400" dirty="0">
                <a:latin typeface="Arial" panose="020B0604020202020204" pitchFamily="34" charset="0"/>
              </a:rPr>
              <a:t>Laudon and Laudon (2014)</a:t>
            </a:r>
          </a:p>
        </p:txBody>
      </p:sp>
    </p:spTree>
    <p:extLst>
      <p:ext uri="{BB962C8B-B14F-4D97-AF65-F5344CB8AC3E}">
        <p14:creationId xmlns:p14="http://schemas.microsoft.com/office/powerpoint/2010/main" val="16408555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1">
            <a:extLst>
              <a:ext uri="{FF2B5EF4-FFF2-40B4-BE49-F238E27FC236}">
                <a16:creationId xmlns:a16="http://schemas.microsoft.com/office/drawing/2014/main" id="{91BEEDFE-2CAE-488F-851E-E7DD15527C55}"/>
              </a:ext>
            </a:extLst>
          </p:cNvPr>
          <p:cNvSpPr>
            <a:spLocks noChangeArrowheads="1"/>
          </p:cNvSpPr>
          <p:nvPr/>
        </p:nvSpPr>
        <p:spPr bwMode="auto">
          <a:xfrm>
            <a:off x="107950" y="260350"/>
            <a:ext cx="80645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ts val="1200"/>
              </a:spcBef>
              <a:buClrTx/>
              <a:buSzTx/>
              <a:buFontTx/>
              <a:buNone/>
            </a:pPr>
            <a:r>
              <a:rPr lang="en-US" altLang="en-US" sz="3600" b="1" i="1">
                <a:latin typeface="Arial" panose="020B0604020202020204" pitchFamily="34" charset="0"/>
                <a:cs typeface="Times New Roman" panose="02020603050405020304" pitchFamily="18" charset="0"/>
              </a:rPr>
              <a:t>Business Value of SCM Systems</a:t>
            </a:r>
            <a:endParaRPr lang="en-GB" altLang="en-US" sz="3600" b="1" i="1">
              <a:latin typeface="Arial" panose="020B0604020202020204" pitchFamily="34" charset="0"/>
              <a:cs typeface="Times New Roman" panose="02020603050405020304" pitchFamily="18" charset="0"/>
            </a:endParaRPr>
          </a:p>
        </p:txBody>
      </p:sp>
      <p:sp>
        <p:nvSpPr>
          <p:cNvPr id="3" name="Rectangle 2">
            <a:extLst>
              <a:ext uri="{FF2B5EF4-FFF2-40B4-BE49-F238E27FC236}">
                <a16:creationId xmlns:a16="http://schemas.microsoft.com/office/drawing/2014/main" id="{835B0F20-9675-4C28-A882-C33BBC2A37F5}"/>
              </a:ext>
            </a:extLst>
          </p:cNvPr>
          <p:cNvSpPr/>
          <p:nvPr/>
        </p:nvSpPr>
        <p:spPr>
          <a:xfrm>
            <a:off x="250825" y="1125538"/>
            <a:ext cx="8424863" cy="5292725"/>
          </a:xfrm>
          <a:prstGeom prst="rect">
            <a:avLst/>
          </a:prstGeom>
        </p:spPr>
        <p:txBody>
          <a:bodyPr>
            <a:spAutoFit/>
          </a:bodyPr>
          <a:lstStyle/>
          <a:p>
            <a:pPr>
              <a:spcAft>
                <a:spcPts val="0"/>
              </a:spcAft>
              <a:defRPr/>
            </a:pPr>
            <a:r>
              <a:rPr lang="en-US" sz="2600" dirty="0">
                <a:latin typeface="Calibri" panose="020F0502020204030204" pitchFamily="34" charset="0"/>
                <a:ea typeface="Times New Roman" panose="02020603050405020304" pitchFamily="18" charset="0"/>
              </a:rPr>
              <a:t>The benefits of implementing an integrated, networked supply chain management system include:</a:t>
            </a:r>
            <a:endParaRPr lang="en-GB" sz="2600" dirty="0">
              <a:latin typeface="Calibri" panose="020F0502020204030204" pitchFamily="34" charset="0"/>
              <a:ea typeface="Times New Roman" panose="02020603050405020304" pitchFamily="18" charset="0"/>
            </a:endParaRPr>
          </a:p>
          <a:p>
            <a:pPr marL="342900" indent="-342900">
              <a:spcAft>
                <a:spcPts val="0"/>
              </a:spcAft>
              <a:buFont typeface="Symbol" panose="05050102010706020507" pitchFamily="18" charset="2"/>
              <a:buChar char=""/>
              <a:tabLst>
                <a:tab pos="533400" algn="l"/>
              </a:tabLst>
              <a:defRPr/>
            </a:pPr>
            <a:r>
              <a:rPr lang="en-US" sz="2600" dirty="0">
                <a:latin typeface="Calibri" panose="020F0502020204030204" pitchFamily="34" charset="0"/>
                <a:ea typeface="Times New Roman" panose="02020603050405020304" pitchFamily="18" charset="0"/>
              </a:rPr>
              <a:t>Match supply to demand</a:t>
            </a:r>
            <a:endParaRPr lang="en-GB" sz="2600" dirty="0">
              <a:latin typeface="Calibri" panose="020F0502020204030204" pitchFamily="34" charset="0"/>
              <a:ea typeface="Times New Roman" panose="02020603050405020304" pitchFamily="18" charset="0"/>
            </a:endParaRPr>
          </a:p>
          <a:p>
            <a:pPr marL="342900" indent="-342900">
              <a:spcAft>
                <a:spcPts val="0"/>
              </a:spcAft>
              <a:buFont typeface="Symbol" panose="05050102010706020507" pitchFamily="18" charset="2"/>
              <a:buChar char=""/>
              <a:tabLst>
                <a:tab pos="533400" algn="l"/>
              </a:tabLst>
              <a:defRPr/>
            </a:pPr>
            <a:r>
              <a:rPr lang="en-US" sz="2600" dirty="0">
                <a:latin typeface="Calibri" panose="020F0502020204030204" pitchFamily="34" charset="0"/>
                <a:ea typeface="Times New Roman" panose="02020603050405020304" pitchFamily="18" charset="0"/>
              </a:rPr>
              <a:t>Reduce inventory levels</a:t>
            </a:r>
            <a:endParaRPr lang="en-GB" sz="2600" dirty="0">
              <a:latin typeface="Calibri" panose="020F0502020204030204" pitchFamily="34" charset="0"/>
              <a:ea typeface="Times New Roman" panose="02020603050405020304" pitchFamily="18" charset="0"/>
            </a:endParaRPr>
          </a:p>
          <a:p>
            <a:pPr marL="342900" indent="-342900">
              <a:spcAft>
                <a:spcPts val="0"/>
              </a:spcAft>
              <a:buFont typeface="Symbol" panose="05050102010706020507" pitchFamily="18" charset="2"/>
              <a:buChar char=""/>
              <a:tabLst>
                <a:tab pos="533400" algn="l"/>
              </a:tabLst>
              <a:defRPr/>
            </a:pPr>
            <a:r>
              <a:rPr lang="en-US" sz="2600" dirty="0">
                <a:latin typeface="Calibri" panose="020F0502020204030204" pitchFamily="34" charset="0"/>
                <a:ea typeface="Times New Roman" panose="02020603050405020304" pitchFamily="18" charset="0"/>
              </a:rPr>
              <a:t>Improve delivery service</a:t>
            </a:r>
            <a:endParaRPr lang="en-GB" sz="2600" dirty="0">
              <a:latin typeface="Calibri" panose="020F0502020204030204" pitchFamily="34" charset="0"/>
              <a:ea typeface="Times New Roman" panose="02020603050405020304" pitchFamily="18" charset="0"/>
            </a:endParaRPr>
          </a:p>
          <a:p>
            <a:pPr marL="342900" indent="-342900">
              <a:spcAft>
                <a:spcPts val="0"/>
              </a:spcAft>
              <a:buFont typeface="Symbol" panose="05050102010706020507" pitchFamily="18" charset="2"/>
              <a:buChar char=""/>
              <a:tabLst>
                <a:tab pos="533400" algn="l"/>
              </a:tabLst>
              <a:defRPr/>
            </a:pPr>
            <a:r>
              <a:rPr lang="en-US" sz="2600" dirty="0">
                <a:latin typeface="Calibri" panose="020F0502020204030204" pitchFamily="34" charset="0"/>
                <a:ea typeface="Times New Roman" panose="02020603050405020304" pitchFamily="18" charset="0"/>
              </a:rPr>
              <a:t>Speed product time to market</a:t>
            </a:r>
            <a:endParaRPr lang="en-GB" sz="2600" dirty="0">
              <a:latin typeface="Calibri" panose="020F0502020204030204" pitchFamily="34" charset="0"/>
              <a:ea typeface="Times New Roman" panose="02020603050405020304" pitchFamily="18" charset="0"/>
            </a:endParaRPr>
          </a:p>
          <a:p>
            <a:pPr marL="342900" indent="-342900">
              <a:spcAft>
                <a:spcPts val="0"/>
              </a:spcAft>
              <a:buFont typeface="Symbol" panose="05050102010706020507" pitchFamily="18" charset="2"/>
              <a:buChar char=""/>
              <a:tabLst>
                <a:tab pos="533400" algn="l"/>
              </a:tabLst>
              <a:defRPr/>
            </a:pPr>
            <a:r>
              <a:rPr lang="en-US" sz="2600" dirty="0">
                <a:latin typeface="Calibri" panose="020F0502020204030204" pitchFamily="34" charset="0"/>
                <a:ea typeface="Times New Roman" panose="02020603050405020304" pitchFamily="18" charset="0"/>
              </a:rPr>
              <a:t>Use assets more effectively</a:t>
            </a:r>
          </a:p>
          <a:p>
            <a:pPr marL="342900" indent="-342900">
              <a:spcAft>
                <a:spcPts val="0"/>
              </a:spcAft>
              <a:buFont typeface="Symbol" panose="05050102010706020507" pitchFamily="18" charset="2"/>
              <a:buChar char=""/>
              <a:tabLst>
                <a:tab pos="533400" algn="l"/>
              </a:tabLst>
              <a:defRPr/>
            </a:pPr>
            <a:endParaRPr lang="en-US" sz="2600" dirty="0">
              <a:latin typeface="Calibri" panose="020F0502020204030204" pitchFamily="34" charset="0"/>
              <a:ea typeface="Times New Roman" panose="02020603050405020304" pitchFamily="18" charset="0"/>
            </a:endParaRPr>
          </a:p>
          <a:p>
            <a:pPr>
              <a:defRPr/>
            </a:pPr>
            <a:r>
              <a:rPr lang="en-US" sz="2600" dirty="0">
                <a:latin typeface="Calibri" panose="020F0502020204030204" pitchFamily="34" charset="0"/>
              </a:rPr>
              <a:t>In turn, a company can:</a:t>
            </a:r>
            <a:endParaRPr lang="en-GB" sz="2600" dirty="0">
              <a:latin typeface="Calibri" panose="020F0502020204030204" pitchFamily="34" charset="0"/>
            </a:endParaRPr>
          </a:p>
          <a:p>
            <a:pPr marL="342900" indent="-342900">
              <a:buFont typeface="Arial" panose="020B0604020202020204" pitchFamily="34" charset="0"/>
              <a:buChar char="•"/>
              <a:defRPr/>
            </a:pPr>
            <a:r>
              <a:rPr lang="en-US" sz="2600" dirty="0">
                <a:latin typeface="Calibri" panose="020F0502020204030204" pitchFamily="34" charset="0"/>
              </a:rPr>
              <a:t>Improve customer service and responsiveness</a:t>
            </a:r>
            <a:endParaRPr lang="en-GB" sz="2600" dirty="0">
              <a:latin typeface="Calibri" panose="020F0502020204030204" pitchFamily="34" charset="0"/>
            </a:endParaRPr>
          </a:p>
          <a:p>
            <a:pPr marL="342900" indent="-342900">
              <a:buFont typeface="Arial" panose="020B0604020202020204" pitchFamily="34" charset="0"/>
              <a:buChar char="•"/>
              <a:defRPr/>
            </a:pPr>
            <a:r>
              <a:rPr lang="en-US" sz="2600" dirty="0">
                <a:latin typeface="Calibri" panose="020F0502020204030204" pitchFamily="34" charset="0"/>
              </a:rPr>
              <a:t>Reduce costs</a:t>
            </a:r>
            <a:endParaRPr lang="en-GB" sz="2600" dirty="0">
              <a:latin typeface="Calibri" panose="020F0502020204030204" pitchFamily="34" charset="0"/>
            </a:endParaRPr>
          </a:p>
          <a:p>
            <a:pPr marL="342900" indent="-342900">
              <a:buFont typeface="Arial" panose="020B0604020202020204" pitchFamily="34" charset="0"/>
              <a:buChar char="•"/>
              <a:defRPr/>
            </a:pPr>
            <a:r>
              <a:rPr lang="en-US" sz="2600" dirty="0">
                <a:latin typeface="Calibri" panose="020F0502020204030204" pitchFamily="34" charset="0"/>
              </a:rPr>
              <a:t>Increase sales</a:t>
            </a:r>
            <a:endParaRPr lang="en-GB" sz="2600" dirty="0">
              <a:latin typeface="Calibri" panose="020F0502020204030204" pitchFamily="34" charset="0"/>
            </a:endParaRPr>
          </a:p>
          <a:p>
            <a:pPr marL="342900" indent="-342900">
              <a:buFont typeface="Arial" panose="020B0604020202020204" pitchFamily="34" charset="0"/>
              <a:buChar char="•"/>
              <a:defRPr/>
            </a:pPr>
            <a:r>
              <a:rPr lang="en-US" sz="2600" dirty="0" err="1">
                <a:latin typeface="Calibri" panose="020F0502020204030204" pitchFamily="34" charset="0"/>
              </a:rPr>
              <a:t>Utilise</a:t>
            </a:r>
            <a:r>
              <a:rPr lang="en-US" sz="2600" dirty="0">
                <a:latin typeface="Calibri" panose="020F0502020204030204" pitchFamily="34" charset="0"/>
              </a:rPr>
              <a:t> cash better</a:t>
            </a:r>
            <a:endParaRPr lang="en-GB" sz="2600" dirty="0">
              <a:latin typeface="Calibri" panose="020F0502020204030204" pitchFamily="34" charset="0"/>
              <a:ea typeface="Times New Roman" panose="02020603050405020304" pitchFamily="18" charset="0"/>
            </a:endParaRPr>
          </a:p>
        </p:txBody>
      </p:sp>
      <p:sp>
        <p:nvSpPr>
          <p:cNvPr id="75780" name="TextBox 3">
            <a:extLst>
              <a:ext uri="{FF2B5EF4-FFF2-40B4-BE49-F238E27FC236}">
                <a16:creationId xmlns:a16="http://schemas.microsoft.com/office/drawing/2014/main" id="{9D74EF93-3BC4-4847-BB51-F80BDBA3C03A}"/>
              </a:ext>
            </a:extLst>
          </p:cNvPr>
          <p:cNvSpPr txBox="1">
            <a:spLocks noChangeArrowheads="1"/>
          </p:cNvSpPr>
          <p:nvPr/>
        </p:nvSpPr>
        <p:spPr bwMode="auto">
          <a:xfrm>
            <a:off x="6299200" y="6481763"/>
            <a:ext cx="28448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1400" dirty="0">
                <a:latin typeface="Arial" panose="020B0604020202020204" pitchFamily="34" charset="0"/>
              </a:rPr>
              <a:t>Laudon and Laudon (2014)</a:t>
            </a:r>
          </a:p>
        </p:txBody>
      </p:sp>
    </p:spTree>
    <p:extLst>
      <p:ext uri="{BB962C8B-B14F-4D97-AF65-F5344CB8AC3E}">
        <p14:creationId xmlns:p14="http://schemas.microsoft.com/office/powerpoint/2010/main" val="13881814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extBox 1">
            <a:extLst>
              <a:ext uri="{FF2B5EF4-FFF2-40B4-BE49-F238E27FC236}">
                <a16:creationId xmlns:a16="http://schemas.microsoft.com/office/drawing/2014/main" id="{0EDCC14B-0A8D-439B-B5D2-A4901EDAF8D3}"/>
              </a:ext>
            </a:extLst>
          </p:cNvPr>
          <p:cNvSpPr txBox="1">
            <a:spLocks noChangeArrowheads="1"/>
          </p:cNvSpPr>
          <p:nvPr/>
        </p:nvSpPr>
        <p:spPr bwMode="auto">
          <a:xfrm>
            <a:off x="323850" y="0"/>
            <a:ext cx="7343775"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Tx/>
              <a:buNone/>
            </a:pPr>
            <a:r>
              <a:rPr lang="en-GB" altLang="en-US" sz="4000" dirty="0">
                <a:latin typeface="Arial" panose="020B0604020202020204" pitchFamily="34" charset="0"/>
              </a:rPr>
              <a:t>Retailers using </a:t>
            </a:r>
          </a:p>
          <a:p>
            <a:pPr>
              <a:spcBef>
                <a:spcPct val="0"/>
              </a:spcBef>
              <a:buClrTx/>
              <a:buSzTx/>
              <a:buFontTx/>
              <a:buNone/>
            </a:pPr>
            <a:r>
              <a:rPr lang="en-GB" altLang="en-US" sz="4000" dirty="0">
                <a:latin typeface="Arial" panose="020B0604020202020204" pitchFamily="34" charset="0"/>
              </a:rPr>
              <a:t>Upstream Supply Chain</a:t>
            </a:r>
          </a:p>
        </p:txBody>
      </p:sp>
      <p:sp>
        <p:nvSpPr>
          <p:cNvPr id="76803" name="Rectangle 2">
            <a:extLst>
              <a:ext uri="{FF2B5EF4-FFF2-40B4-BE49-F238E27FC236}">
                <a16:creationId xmlns:a16="http://schemas.microsoft.com/office/drawing/2014/main" id="{EAEAD1BC-7065-4F55-89FC-D1D8416A43E1}"/>
              </a:ext>
            </a:extLst>
          </p:cNvPr>
          <p:cNvSpPr>
            <a:spLocks noChangeArrowheads="1"/>
          </p:cNvSpPr>
          <p:nvPr/>
        </p:nvSpPr>
        <p:spPr bwMode="auto">
          <a:xfrm>
            <a:off x="479425" y="2420938"/>
            <a:ext cx="8340725"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ts val="1000"/>
              </a:spcBef>
              <a:buClr>
                <a:srgbClr val="8AD0D6"/>
              </a:buClr>
              <a:buSzPct val="80000"/>
              <a:buFont typeface="Wingdings 3" panose="05040102010807070707" pitchFamily="18" charset="2"/>
              <a:buChar char=""/>
              <a:defRPr sz="2000">
                <a:solidFill>
                  <a:schemeClr val="tx1"/>
                </a:solidFill>
                <a:latin typeface="Century Gothic" panose="020B0502020202020204" pitchFamily="34" charset="0"/>
              </a:defRPr>
            </a:lvl1pPr>
            <a:lvl2pPr marL="742950" indent="-285750">
              <a:spcBef>
                <a:spcPts val="1000"/>
              </a:spcBef>
              <a:buClr>
                <a:srgbClr val="8AD0D6"/>
              </a:buClr>
              <a:buSzPct val="80000"/>
              <a:buFont typeface="Wingdings 3" panose="05040102010807070707" pitchFamily="18" charset="2"/>
              <a:buChar char=""/>
              <a:defRPr>
                <a:solidFill>
                  <a:schemeClr val="tx1"/>
                </a:solidFill>
                <a:latin typeface="Century Gothic" panose="020B0502020202020204" pitchFamily="34" charset="0"/>
              </a:defRPr>
            </a:lvl2pPr>
            <a:lvl3pPr marL="1143000" indent="-228600">
              <a:spcBef>
                <a:spcPts val="1000"/>
              </a:spcBef>
              <a:buClr>
                <a:srgbClr val="8AD0D6"/>
              </a:buClr>
              <a:buSzPct val="80000"/>
              <a:buFont typeface="Wingdings 3" panose="05040102010807070707" pitchFamily="18" charset="2"/>
              <a:buChar char=""/>
              <a:defRPr sz="1600">
                <a:solidFill>
                  <a:schemeClr val="tx1"/>
                </a:solidFill>
                <a:latin typeface="Century Gothic" panose="020B0502020202020204" pitchFamily="34" charset="0"/>
              </a:defRPr>
            </a:lvl3pPr>
            <a:lvl4pPr marL="16002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4pPr>
            <a:lvl5pPr marL="2057400" indent="-228600">
              <a:spcBef>
                <a:spcPts val="1000"/>
              </a:spcBef>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5pPr>
            <a:lvl6pPr marL="25146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6pPr>
            <a:lvl7pPr marL="29718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7pPr>
            <a:lvl8pPr marL="34290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8pPr>
            <a:lvl9pPr marL="3886200" indent="-228600" eaLnBrk="0" fontAlgn="base" hangingPunct="0">
              <a:spcBef>
                <a:spcPts val="1000"/>
              </a:spcBef>
              <a:spcAft>
                <a:spcPct val="0"/>
              </a:spcAft>
              <a:buClr>
                <a:srgbClr val="8AD0D6"/>
              </a:buClr>
              <a:buSzPct val="80000"/>
              <a:buFont typeface="Wingdings 3" panose="05040102010807070707" pitchFamily="18" charset="2"/>
              <a:buChar char=""/>
              <a:defRPr sz="1400">
                <a:solidFill>
                  <a:schemeClr val="tx1"/>
                </a:solidFill>
                <a:latin typeface="Century Gothic" panose="020B0502020202020204" pitchFamily="34" charset="0"/>
              </a:defRPr>
            </a:lvl9pPr>
          </a:lstStyle>
          <a:p>
            <a:pPr>
              <a:spcBef>
                <a:spcPct val="0"/>
              </a:spcBef>
              <a:buClrTx/>
              <a:buSzTx/>
              <a:buFont typeface="Arial" panose="020B0604020202020204" pitchFamily="34" charset="0"/>
              <a:buChar char="•"/>
            </a:pPr>
            <a:r>
              <a:rPr lang="en-GB" altLang="en-US" sz="3000" dirty="0">
                <a:latin typeface="Calibri" panose="020F0502020204030204" pitchFamily="34" charset="0"/>
              </a:rPr>
              <a:t>Tesco’s Upstream Supply Chain – Tesco Information Exchange (TIE)</a:t>
            </a:r>
          </a:p>
          <a:p>
            <a:pPr>
              <a:spcBef>
                <a:spcPct val="0"/>
              </a:spcBef>
              <a:buClrTx/>
              <a:buSzTx/>
              <a:buFont typeface="Arial" panose="020B0604020202020204" pitchFamily="34" charset="0"/>
              <a:buChar char="•"/>
            </a:pPr>
            <a:r>
              <a:rPr lang="en-GB" altLang="en-US" sz="3000" dirty="0">
                <a:latin typeface="Calibri" panose="020F0502020204030204" pitchFamily="34" charset="0"/>
              </a:rPr>
              <a:t>Sainsbury – Sainsbury Information Direct</a:t>
            </a:r>
          </a:p>
          <a:p>
            <a:pPr>
              <a:spcBef>
                <a:spcPct val="0"/>
              </a:spcBef>
              <a:buClrTx/>
              <a:buSzTx/>
              <a:buFont typeface="Arial" panose="020B0604020202020204" pitchFamily="34" charset="0"/>
              <a:buChar char="•"/>
            </a:pPr>
            <a:r>
              <a:rPr lang="en-GB" altLang="en-US" sz="3000" dirty="0">
                <a:latin typeface="Calibri" panose="020F0502020204030204" pitchFamily="34" charset="0"/>
              </a:rPr>
              <a:t>Safeway – Safeway Supplier Information Service</a:t>
            </a:r>
          </a:p>
        </p:txBody>
      </p:sp>
    </p:spTree>
    <p:extLst>
      <p:ext uri="{BB962C8B-B14F-4D97-AF65-F5344CB8AC3E}">
        <p14:creationId xmlns:p14="http://schemas.microsoft.com/office/powerpoint/2010/main" val="21122287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4" name="Rectangle 83">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6" name="Rectangle 85">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8" name="Straight Connector 87">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965032" y="0"/>
            <a:ext cx="9144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0" name="Straight Connector 89">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599781" y="3681413"/>
            <a:ext cx="3572669"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92"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93473" y="-8467"/>
            <a:ext cx="2255512"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947" y="-8467"/>
            <a:ext cx="1941419"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6616" y="3048000"/>
            <a:ext cx="2444750"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8241" y="-8467"/>
            <a:ext cx="2140744"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Isosceles Triangle 99">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6115" y="3589867"/>
            <a:ext cx="1362870"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418" name="Rectangle 2">
            <a:extLst>
              <a:ext uri="{FF2B5EF4-FFF2-40B4-BE49-F238E27FC236}">
                <a16:creationId xmlns:a16="http://schemas.microsoft.com/office/drawing/2014/main" id="{DD59A145-D4DD-45B8-A1E2-DEF3D36A7ADA}"/>
              </a:ext>
            </a:extLst>
          </p:cNvPr>
          <p:cNvSpPr>
            <a:spLocks noGrp="1" noChangeArrowheads="1"/>
          </p:cNvSpPr>
          <p:nvPr>
            <p:ph type="title" idx="4294967295"/>
          </p:nvPr>
        </p:nvSpPr>
        <p:spPr>
          <a:xfrm>
            <a:off x="508000" y="609600"/>
            <a:ext cx="2882531" cy="5175624"/>
          </a:xfrm>
        </p:spPr>
        <p:txBody>
          <a:bodyPr vert="horz" lIns="91440" tIns="45720" rIns="91440" bIns="45720" rtlCol="0" anchor="ctr">
            <a:normAutofit/>
          </a:bodyPr>
          <a:lstStyle/>
          <a:p>
            <a:r>
              <a:rPr lang="en-US" altLang="zh-CN" sz="3300" b="1">
                <a:solidFill>
                  <a:schemeClr val="tx1">
                    <a:lumMod val="85000"/>
                    <a:lumOff val="15000"/>
                  </a:schemeClr>
                </a:solidFill>
              </a:rPr>
              <a:t>Collaborative Commerce</a:t>
            </a:r>
          </a:p>
        </p:txBody>
      </p:sp>
      <p:sp>
        <p:nvSpPr>
          <p:cNvPr id="102" name="Freeform: Shape 101">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1615" y="-8467"/>
            <a:ext cx="5332385"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419" name="Rectangle 3">
            <a:extLst>
              <a:ext uri="{FF2B5EF4-FFF2-40B4-BE49-F238E27FC236}">
                <a16:creationId xmlns:a16="http://schemas.microsoft.com/office/drawing/2014/main" id="{27B40A7A-5926-40B7-82E1-FC8D61EA333A}"/>
              </a:ext>
            </a:extLst>
          </p:cNvPr>
          <p:cNvSpPr>
            <a:spLocks noGrp="1" noChangeArrowheads="1"/>
          </p:cNvSpPr>
          <p:nvPr>
            <p:ph type="body" idx="4294967295"/>
          </p:nvPr>
        </p:nvSpPr>
        <p:spPr>
          <a:xfrm>
            <a:off x="4461390" y="304516"/>
            <a:ext cx="4378670" cy="5937290"/>
          </a:xfrm>
        </p:spPr>
        <p:txBody>
          <a:bodyPr vert="horz" lIns="91440" tIns="45720" rIns="91440" bIns="45720" rtlCol="0" anchor="ctr">
            <a:noAutofit/>
          </a:bodyPr>
          <a:lstStyle/>
          <a:p>
            <a:r>
              <a:rPr lang="en-US" altLang="zh-CN" sz="3000" i="1" dirty="0">
                <a:solidFill>
                  <a:srgbClr val="FFFFFF"/>
                </a:solidFill>
                <a:latin typeface="Arial" panose="020B0604020202020204" pitchFamily="34" charset="0"/>
                <a:cs typeface="Arial" panose="020B0604020202020204" pitchFamily="34" charset="0"/>
              </a:rPr>
              <a:t>Collaborative commerce </a:t>
            </a:r>
          </a:p>
          <a:p>
            <a:r>
              <a:rPr lang="en-US" altLang="zh-CN" sz="3000" i="1" dirty="0">
                <a:solidFill>
                  <a:srgbClr val="FFFFFF"/>
                </a:solidFill>
                <a:latin typeface="Arial" panose="020B0604020202020204" pitchFamily="34" charset="0"/>
                <a:cs typeface="Arial" panose="020B0604020202020204" pitchFamily="34" charset="0"/>
              </a:rPr>
              <a:t>	(c-commerce):</a:t>
            </a:r>
            <a:r>
              <a:rPr lang="en-US" altLang="zh-CN" sz="3000" b="1" dirty="0">
                <a:solidFill>
                  <a:srgbClr val="FFFFFF"/>
                </a:solidFill>
                <a:latin typeface="Arial" panose="020B0604020202020204" pitchFamily="34" charset="0"/>
                <a:cs typeface="Arial" panose="020B0604020202020204" pitchFamily="34" charset="0"/>
              </a:rPr>
              <a:t> </a:t>
            </a:r>
          </a:p>
          <a:p>
            <a:r>
              <a:rPr lang="en-US" altLang="zh-CN" sz="3000" dirty="0">
                <a:solidFill>
                  <a:srgbClr val="FFFFFF"/>
                </a:solidFill>
                <a:latin typeface="Arial" panose="020B0604020202020204" pitchFamily="34" charset="0"/>
                <a:cs typeface="Arial" panose="020B0604020202020204" pitchFamily="34" charset="0"/>
              </a:rPr>
              <a:t>The use of digital technologies that enable companies to collaboratively plan, design, develop, manage, and research products, services, and innovative EC applications</a:t>
            </a:r>
          </a:p>
        </p:txBody>
      </p:sp>
    </p:spTree>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6" name="Group 135">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137" name="Straight Connector 136">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8" name="Straight Connector 137">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9"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0"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Isosceles Triangle 140">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4"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5" name="Isosceles Triangle 144">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6" name="Isosceles Triangle 145">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48" name="Rectangle 147">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466" name="Rectangle 2">
            <a:extLst>
              <a:ext uri="{FF2B5EF4-FFF2-40B4-BE49-F238E27FC236}">
                <a16:creationId xmlns:a16="http://schemas.microsoft.com/office/drawing/2014/main" id="{AE3E19D5-8DA7-425D-9AFB-A01634106562}"/>
              </a:ext>
            </a:extLst>
          </p:cNvPr>
          <p:cNvSpPr>
            <a:spLocks noGrp="1" noChangeArrowheads="1"/>
          </p:cNvSpPr>
          <p:nvPr>
            <p:ph type="title" idx="4294967295"/>
          </p:nvPr>
        </p:nvSpPr>
        <p:spPr>
          <a:xfrm>
            <a:off x="489360" y="1382486"/>
            <a:ext cx="2660686" cy="4093028"/>
          </a:xfrm>
        </p:spPr>
        <p:txBody>
          <a:bodyPr vert="horz" lIns="91440" tIns="45720" rIns="91440" bIns="45720" rtlCol="0" anchor="ctr">
            <a:normAutofit/>
          </a:bodyPr>
          <a:lstStyle/>
          <a:p>
            <a:r>
              <a:rPr lang="en-US" altLang="zh-CN" sz="3200"/>
              <a:t>Collaborative Commerce (cont.)</a:t>
            </a:r>
          </a:p>
        </p:txBody>
      </p:sp>
      <p:grpSp>
        <p:nvGrpSpPr>
          <p:cNvPr id="150" name="Group 14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151" name="Straight Connector 150">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2" name="Straight Connector 151">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3"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5" name="Isosceles Triangle 154">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Isosceles Triangle 158">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61" name="Rectangle 160">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2468" name="Rectangle 3">
            <a:extLst>
              <a:ext uri="{FF2B5EF4-FFF2-40B4-BE49-F238E27FC236}">
                <a16:creationId xmlns:a16="http://schemas.microsoft.com/office/drawing/2014/main" id="{6FDA3169-4822-4CFD-8953-7632F4217AEB}"/>
              </a:ext>
            </a:extLst>
          </p:cNvPr>
          <p:cNvGraphicFramePr/>
          <p:nvPr>
            <p:extLst>
              <p:ext uri="{D42A27DB-BD31-4B8C-83A1-F6EECF244321}">
                <p14:modId xmlns:p14="http://schemas.microsoft.com/office/powerpoint/2010/main" val="114484882"/>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4" name="Straight Connector 73">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5" name="Rectangle 84">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514" name="Rectangle 2">
            <a:extLst>
              <a:ext uri="{FF2B5EF4-FFF2-40B4-BE49-F238E27FC236}">
                <a16:creationId xmlns:a16="http://schemas.microsoft.com/office/drawing/2014/main" id="{F65A1CD8-0979-4616-B759-F82431E967B9}"/>
              </a:ext>
            </a:extLst>
          </p:cNvPr>
          <p:cNvSpPr>
            <a:spLocks noGrp="1" noChangeArrowheads="1"/>
          </p:cNvSpPr>
          <p:nvPr>
            <p:ph type="title" idx="4294967295"/>
          </p:nvPr>
        </p:nvSpPr>
        <p:spPr>
          <a:xfrm>
            <a:off x="1128951" y="31127"/>
            <a:ext cx="7648121" cy="661569"/>
          </a:xfrm>
        </p:spPr>
        <p:txBody>
          <a:bodyPr vert="horz" lIns="91440" tIns="45720" rIns="91440" bIns="45720" rtlCol="0" anchor="t">
            <a:normAutofit/>
          </a:bodyPr>
          <a:lstStyle/>
          <a:p>
            <a:r>
              <a:rPr lang="en-US" altLang="zh-CN" dirty="0"/>
              <a:t>Collaborative Commerce (cont.)</a:t>
            </a:r>
          </a:p>
        </p:txBody>
      </p:sp>
      <p:sp>
        <p:nvSpPr>
          <p:cNvPr id="87" name="Isosceles Triangle 86">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450" y="4013200"/>
            <a:ext cx="336550"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4516" name="Rectangle 3">
            <a:extLst>
              <a:ext uri="{FF2B5EF4-FFF2-40B4-BE49-F238E27FC236}">
                <a16:creationId xmlns:a16="http://schemas.microsoft.com/office/drawing/2014/main" id="{9E330458-789E-4A1C-AD42-C0FD0D073DEC}"/>
              </a:ext>
            </a:extLst>
          </p:cNvPr>
          <p:cNvGraphicFramePr/>
          <p:nvPr>
            <p:extLst>
              <p:ext uri="{D42A27DB-BD31-4B8C-83A1-F6EECF244321}">
                <p14:modId xmlns:p14="http://schemas.microsoft.com/office/powerpoint/2010/main" val="2311070219"/>
              </p:ext>
            </p:extLst>
          </p:nvPr>
        </p:nvGraphicFramePr>
        <p:xfrm>
          <a:off x="960894" y="396445"/>
          <a:ext cx="8071297"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3" name="Straight Connector 72">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Isosceles Triangle 76">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Isosceles Triangle 80">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4" name="Rectangle 83">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62" name="Rectangle 2">
            <a:extLst>
              <a:ext uri="{FF2B5EF4-FFF2-40B4-BE49-F238E27FC236}">
                <a16:creationId xmlns:a16="http://schemas.microsoft.com/office/drawing/2014/main" id="{3E749BC0-52D1-4F8B-8DA7-0ED72288395F}"/>
              </a:ext>
            </a:extLst>
          </p:cNvPr>
          <p:cNvSpPr>
            <a:spLocks noGrp="1" noChangeArrowheads="1"/>
          </p:cNvSpPr>
          <p:nvPr>
            <p:ph type="title" idx="4294967295"/>
          </p:nvPr>
        </p:nvSpPr>
        <p:spPr>
          <a:xfrm>
            <a:off x="782962" y="1179151"/>
            <a:ext cx="2475485" cy="4463889"/>
          </a:xfrm>
        </p:spPr>
        <p:txBody>
          <a:bodyPr vert="horz" lIns="91440" tIns="45720" rIns="91440" bIns="45720" rtlCol="0" anchor="ctr">
            <a:normAutofit/>
          </a:bodyPr>
          <a:lstStyle/>
          <a:p>
            <a:r>
              <a:rPr lang="en-US" altLang="zh-CN" sz="2800" b="1"/>
              <a:t>Collaborative Commerce (cont.)</a:t>
            </a:r>
          </a:p>
        </p:txBody>
      </p:sp>
      <p:sp>
        <p:nvSpPr>
          <p:cNvPr id="86" name="Isosceles Triangle 85">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336549"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8" name="Straight Connector 87">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2502"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66563" name="Rectangle 3">
            <a:extLst>
              <a:ext uri="{FF2B5EF4-FFF2-40B4-BE49-F238E27FC236}">
                <a16:creationId xmlns:a16="http://schemas.microsoft.com/office/drawing/2014/main" id="{5B992BA7-DB57-4FC6-B892-E5BB163EA597}"/>
              </a:ext>
            </a:extLst>
          </p:cNvPr>
          <p:cNvSpPr>
            <a:spLocks noGrp="1" noChangeArrowheads="1"/>
          </p:cNvSpPr>
          <p:nvPr>
            <p:ph type="body" idx="4294967295"/>
          </p:nvPr>
        </p:nvSpPr>
        <p:spPr>
          <a:xfrm>
            <a:off x="3565203" y="469961"/>
            <a:ext cx="4755762" cy="6127391"/>
          </a:xfrm>
        </p:spPr>
        <p:txBody>
          <a:bodyPr vert="horz" lIns="91440" tIns="45720" rIns="91440" bIns="45720" rtlCol="0" anchor="ctr">
            <a:noAutofit/>
          </a:bodyPr>
          <a:lstStyle/>
          <a:p>
            <a:r>
              <a:rPr lang="en-US" altLang="zh-CN" sz="2400" dirty="0">
                <a:latin typeface="Arial" panose="020B0604020202020204" pitchFamily="34" charset="0"/>
                <a:cs typeface="Arial" panose="020B0604020202020204" pitchFamily="34" charset="0"/>
              </a:rPr>
              <a:t>Information sharing between retailers and suppliers: P&amp;G(</a:t>
            </a:r>
            <a:r>
              <a:rPr lang="en-GB" sz="2400" b="0" i="0" dirty="0">
                <a:solidFill>
                  <a:srgbClr val="202124"/>
                </a:solidFill>
                <a:effectLst/>
                <a:latin typeface="Google Sans"/>
              </a:rPr>
              <a:t>Procter &amp; Gamble)</a:t>
            </a:r>
            <a:r>
              <a:rPr lang="en-US" altLang="zh-CN" sz="2400" dirty="0">
                <a:latin typeface="Arial" panose="020B0604020202020204" pitchFamily="34" charset="0"/>
                <a:cs typeface="Arial" panose="020B0604020202020204" pitchFamily="34" charset="0"/>
              </a:rPr>
              <a:t> and Wal-Mart</a:t>
            </a:r>
          </a:p>
          <a:p>
            <a:pPr lvl="1"/>
            <a:r>
              <a:rPr lang="en-US" altLang="zh-CN" sz="2400" dirty="0">
                <a:latin typeface="Arial" panose="020B0604020202020204" pitchFamily="34" charset="0"/>
                <a:cs typeface="Arial" panose="020B0604020202020204" pitchFamily="34" charset="0"/>
              </a:rPr>
              <a:t>Wal-Mart provides P&amp;G access to sales information on every item P&amp;G makes for Wal-Mart</a:t>
            </a:r>
          </a:p>
          <a:p>
            <a:pPr marL="457200" lvl="1" indent="0">
              <a:buNone/>
            </a:pPr>
            <a:endParaRPr lang="en-US" altLang="zh-CN" sz="2400" dirty="0">
              <a:latin typeface="Arial" panose="020B0604020202020204" pitchFamily="34" charset="0"/>
              <a:cs typeface="Arial" panose="020B0604020202020204" pitchFamily="34" charset="0"/>
            </a:endParaRPr>
          </a:p>
          <a:p>
            <a:pPr lvl="1"/>
            <a:r>
              <a:rPr lang="en-US" altLang="zh-CN" sz="2400" dirty="0">
                <a:latin typeface="Arial" panose="020B0604020202020204" pitchFamily="34" charset="0"/>
                <a:cs typeface="Arial" panose="020B0604020202020204" pitchFamily="34" charset="0"/>
              </a:rPr>
              <a:t>Accomplished electronically</a:t>
            </a:r>
          </a:p>
          <a:p>
            <a:pPr lvl="2"/>
            <a:r>
              <a:rPr lang="en-US" altLang="zh-CN" sz="2400" dirty="0">
                <a:latin typeface="Arial" panose="020B0604020202020204" pitchFamily="34" charset="0"/>
                <a:cs typeface="Arial" panose="020B0604020202020204" pitchFamily="34" charset="0"/>
              </a:rPr>
              <a:t>P&amp;G has accurate demand information</a:t>
            </a:r>
          </a:p>
          <a:p>
            <a:pPr lvl="2"/>
            <a:r>
              <a:rPr lang="en-US" altLang="zh-CN" sz="2400" dirty="0">
                <a:latin typeface="Arial" panose="020B0604020202020204" pitchFamily="34" charset="0"/>
                <a:cs typeface="Arial" panose="020B0604020202020204" pitchFamily="34" charset="0"/>
              </a:rPr>
              <a:t>Wal-Mart has adequate inventory</a:t>
            </a:r>
          </a:p>
        </p:txBody>
      </p:sp>
      <p:sp>
        <p:nvSpPr>
          <p:cNvPr id="90" name="Isosceles Triangle 89">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523104" y="0"/>
            <a:ext cx="631947"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9144001" cy="6866467"/>
            <a:chOff x="0" y="-8467"/>
            <a:chExt cx="12192000" cy="6866467"/>
          </a:xfrm>
        </p:grpSpPr>
        <p:cxnSp>
          <p:nvCxnSpPr>
            <p:cNvPr id="74" name="Straight Connector 73">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5" name="Straight Connector 74">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6"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Isosceles Triangle 81">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Isosceles Triangle 82">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5" name="Rectangle 84">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610" name="Rectangle 2">
            <a:extLst>
              <a:ext uri="{FF2B5EF4-FFF2-40B4-BE49-F238E27FC236}">
                <a16:creationId xmlns:a16="http://schemas.microsoft.com/office/drawing/2014/main" id="{5647C5F3-908A-4475-9F64-7B9975E24095}"/>
              </a:ext>
            </a:extLst>
          </p:cNvPr>
          <p:cNvSpPr>
            <a:spLocks noGrp="1" noChangeArrowheads="1"/>
          </p:cNvSpPr>
          <p:nvPr>
            <p:ph type="title" idx="4294967295"/>
          </p:nvPr>
        </p:nvSpPr>
        <p:spPr>
          <a:xfrm>
            <a:off x="489360" y="1382486"/>
            <a:ext cx="2660686" cy="4093028"/>
          </a:xfrm>
        </p:spPr>
        <p:txBody>
          <a:bodyPr vert="horz" lIns="91440" tIns="45720" rIns="91440" bIns="45720" rtlCol="0" anchor="ctr">
            <a:normAutofit/>
          </a:bodyPr>
          <a:lstStyle/>
          <a:p>
            <a:r>
              <a:rPr lang="en-US" altLang="zh-CN" sz="3500"/>
              <a:t>Corporate (Enterprise) Portals </a:t>
            </a:r>
          </a:p>
        </p:txBody>
      </p:sp>
      <p:grpSp>
        <p:nvGrpSpPr>
          <p:cNvPr id="87" name="Group 86">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6950" y="-8467"/>
            <a:ext cx="3575050" cy="6866467"/>
            <a:chOff x="7425267" y="-8467"/>
            <a:chExt cx="4766733" cy="6866467"/>
          </a:xfrm>
        </p:grpSpPr>
        <p:cxnSp>
          <p:nvCxnSpPr>
            <p:cNvPr id="88" name="Straight Connector 87">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89" name="Straight Connector 88">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Isosceles Triangle 91">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5"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6" name="Isosceles Triangle 95">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98" name="Rectangle 97">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3289" y="0"/>
            <a:ext cx="466071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8613" name="Rectangle 3">
            <a:extLst>
              <a:ext uri="{FF2B5EF4-FFF2-40B4-BE49-F238E27FC236}">
                <a16:creationId xmlns:a16="http://schemas.microsoft.com/office/drawing/2014/main" id="{50B21DCA-1077-4333-A857-D5F0953308BB}"/>
              </a:ext>
            </a:extLst>
          </p:cNvPr>
          <p:cNvGraphicFramePr/>
          <p:nvPr>
            <p:extLst>
              <p:ext uri="{D42A27DB-BD31-4B8C-83A1-F6EECF244321}">
                <p14:modId xmlns:p14="http://schemas.microsoft.com/office/powerpoint/2010/main" val="3544187808"/>
              </p:ext>
            </p:extLst>
          </p:nvPr>
        </p:nvGraphicFramePr>
        <p:xfrm>
          <a:off x="3687414" y="944563"/>
          <a:ext cx="4971603"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22CF5CE3-4B72-4E4D-AF3C-D40D21B57BA4}"/>
              </a:ext>
            </a:extLst>
          </p:cNvPr>
          <p:cNvSpPr>
            <a:spLocks noGrp="1" noChangeArrowheads="1"/>
          </p:cNvSpPr>
          <p:nvPr>
            <p:ph type="title" idx="4294967295"/>
          </p:nvPr>
        </p:nvSpPr>
        <p:spPr>
          <a:xfrm>
            <a:off x="0" y="0"/>
            <a:ext cx="9036496" cy="1431925"/>
          </a:xfrm>
        </p:spPr>
        <p:txBody>
          <a:bodyPr/>
          <a:lstStyle/>
          <a:p>
            <a:pPr eaLnBrk="1" hangingPunct="1"/>
            <a:r>
              <a:rPr lang="en-US" altLang="zh-CN" b="1" dirty="0"/>
              <a:t>Corporate (Enterprise) Portals </a:t>
            </a:r>
            <a:r>
              <a:rPr lang="en-US" altLang="zh-CN" sz="4000" b="1" dirty="0"/>
              <a:t>(cont.)</a:t>
            </a:r>
          </a:p>
        </p:txBody>
      </p:sp>
      <p:sp>
        <p:nvSpPr>
          <p:cNvPr id="70659" name="Rectangle 3">
            <a:extLst>
              <a:ext uri="{FF2B5EF4-FFF2-40B4-BE49-F238E27FC236}">
                <a16:creationId xmlns:a16="http://schemas.microsoft.com/office/drawing/2014/main" id="{96DCEBE5-D986-4CE2-AB2F-0CB474DA7A7D}"/>
              </a:ext>
            </a:extLst>
          </p:cNvPr>
          <p:cNvSpPr>
            <a:spLocks noGrp="1" noChangeArrowheads="1"/>
          </p:cNvSpPr>
          <p:nvPr>
            <p:ph type="body" sz="half" idx="4294967295"/>
          </p:nvPr>
        </p:nvSpPr>
        <p:spPr>
          <a:xfrm>
            <a:off x="0" y="1981200"/>
            <a:ext cx="4319588" cy="4471988"/>
          </a:xfrm>
          <a:solidFill>
            <a:schemeClr val="bg1"/>
          </a:solidFill>
          <a:ln>
            <a:solidFill>
              <a:schemeClr val="tx1"/>
            </a:solidFill>
            <a:miter lim="800000"/>
            <a:headEnd/>
            <a:tailEnd/>
          </a:ln>
        </p:spPr>
        <p:txBody>
          <a:bodyPr/>
          <a:lstStyle/>
          <a:p>
            <a:pPr eaLnBrk="1" hangingPunct="1">
              <a:lnSpc>
                <a:spcPct val="80000"/>
              </a:lnSpc>
            </a:pPr>
            <a:r>
              <a:rPr lang="en-US" altLang="zh-CN" sz="2200" b="1"/>
              <a:t>Corporate portal applications</a:t>
            </a:r>
          </a:p>
          <a:p>
            <a:pPr lvl="1" eaLnBrk="1" hangingPunct="1">
              <a:lnSpc>
                <a:spcPct val="80000"/>
              </a:lnSpc>
            </a:pPr>
            <a:r>
              <a:rPr lang="en-US" altLang="zh-CN" sz="2200"/>
              <a:t>knowledge bases and learning tools</a:t>
            </a:r>
          </a:p>
          <a:p>
            <a:pPr lvl="1" eaLnBrk="1" hangingPunct="1">
              <a:lnSpc>
                <a:spcPct val="80000"/>
              </a:lnSpc>
            </a:pPr>
            <a:r>
              <a:rPr lang="en-US" altLang="zh-CN" sz="2200"/>
              <a:t>business process support</a:t>
            </a:r>
          </a:p>
          <a:p>
            <a:pPr lvl="1" eaLnBrk="1" hangingPunct="1">
              <a:lnSpc>
                <a:spcPct val="80000"/>
              </a:lnSpc>
            </a:pPr>
            <a:r>
              <a:rPr lang="en-US" altLang="zh-CN" sz="2200"/>
              <a:t>customer-facing (front-line) sales, marketing, and services</a:t>
            </a:r>
          </a:p>
          <a:p>
            <a:pPr lvl="1" eaLnBrk="1" hangingPunct="1">
              <a:lnSpc>
                <a:spcPct val="80000"/>
              </a:lnSpc>
            </a:pPr>
            <a:r>
              <a:rPr lang="en-US" altLang="zh-CN" sz="2200"/>
              <a:t>collaboration and project support</a:t>
            </a:r>
          </a:p>
          <a:p>
            <a:pPr lvl="1" eaLnBrk="1" hangingPunct="1">
              <a:lnSpc>
                <a:spcPct val="80000"/>
              </a:lnSpc>
            </a:pPr>
            <a:r>
              <a:rPr lang="en-US" altLang="zh-CN" sz="2200"/>
              <a:t>access to data from disparate corporate systems</a:t>
            </a:r>
          </a:p>
        </p:txBody>
      </p:sp>
      <p:sp>
        <p:nvSpPr>
          <p:cNvPr id="438276" name="Rectangle 4">
            <a:extLst>
              <a:ext uri="{FF2B5EF4-FFF2-40B4-BE49-F238E27FC236}">
                <a16:creationId xmlns:a16="http://schemas.microsoft.com/office/drawing/2014/main" id="{BFC60227-F119-4179-8E26-CA7816B0AD51}"/>
              </a:ext>
            </a:extLst>
          </p:cNvPr>
          <p:cNvSpPr>
            <a:spLocks noGrp="1" noChangeArrowheads="1"/>
          </p:cNvSpPr>
          <p:nvPr>
            <p:ph type="body" sz="half" idx="4294967295"/>
          </p:nvPr>
        </p:nvSpPr>
        <p:spPr>
          <a:xfrm>
            <a:off x="4978400" y="2017713"/>
            <a:ext cx="4165600" cy="4400550"/>
          </a:xfrm>
          <a:solidFill>
            <a:schemeClr val="bg1"/>
          </a:solidFill>
          <a:ln>
            <a:solidFill>
              <a:schemeClr val="tx1"/>
            </a:solidFill>
          </a:ln>
        </p:spPr>
        <p:txBody>
          <a:bodyPr rtlCol="0">
            <a:normAutofit lnSpcReduction="10000"/>
          </a:bodyPr>
          <a:lstStyle/>
          <a:p>
            <a:pPr marL="342906" indent="-342906" defTabSz="457207" eaLnBrk="1" fontAlgn="auto" hangingPunct="1">
              <a:lnSpc>
                <a:spcPct val="80000"/>
              </a:lnSpc>
              <a:spcAft>
                <a:spcPts val="0"/>
              </a:spcAft>
              <a:buClr>
                <a:schemeClr val="bg2">
                  <a:lumMod val="40000"/>
                  <a:lumOff val="60000"/>
                </a:schemeClr>
              </a:buClr>
              <a:buFont typeface="Wingdings 3" charset="2"/>
              <a:buChar char=""/>
              <a:defRPr/>
            </a:pPr>
            <a:r>
              <a:rPr lang="en-US" altLang="zh-CN" sz="2400" b="1" dirty="0"/>
              <a:t>Personalized pages for various users</a:t>
            </a:r>
          </a:p>
          <a:p>
            <a:pPr marL="342906" indent="-342906" defTabSz="457207" eaLnBrk="1" fontAlgn="auto" hangingPunct="1">
              <a:lnSpc>
                <a:spcPct val="80000"/>
              </a:lnSpc>
              <a:spcAft>
                <a:spcPts val="0"/>
              </a:spcAft>
              <a:buClr>
                <a:schemeClr val="bg2">
                  <a:lumMod val="40000"/>
                  <a:lumOff val="60000"/>
                </a:schemeClr>
              </a:buClr>
              <a:buFont typeface="Wingdings 3" charset="2"/>
              <a:buChar char=""/>
              <a:defRPr/>
            </a:pPr>
            <a:r>
              <a:rPr lang="en-US" altLang="zh-CN" sz="2400" dirty="0"/>
              <a:t>effective search and indexing tools</a:t>
            </a:r>
          </a:p>
          <a:p>
            <a:pPr marL="342906" indent="-342906" defTabSz="457207" eaLnBrk="1" fontAlgn="auto" hangingPunct="1">
              <a:lnSpc>
                <a:spcPct val="80000"/>
              </a:lnSpc>
              <a:spcAft>
                <a:spcPts val="0"/>
              </a:spcAft>
              <a:buClr>
                <a:schemeClr val="bg2">
                  <a:lumMod val="40000"/>
                  <a:lumOff val="60000"/>
                </a:schemeClr>
              </a:buClr>
              <a:buFont typeface="Wingdings 3" charset="2"/>
              <a:buChar char=""/>
              <a:defRPr/>
            </a:pPr>
            <a:r>
              <a:rPr lang="en-US" altLang="zh-CN" sz="2400" dirty="0"/>
              <a:t>security applications</a:t>
            </a:r>
          </a:p>
          <a:p>
            <a:pPr marL="342906" indent="-342906" defTabSz="457207" eaLnBrk="1" fontAlgn="auto" hangingPunct="1">
              <a:lnSpc>
                <a:spcPct val="80000"/>
              </a:lnSpc>
              <a:spcAft>
                <a:spcPts val="0"/>
              </a:spcAft>
              <a:buClr>
                <a:schemeClr val="bg2">
                  <a:lumMod val="40000"/>
                  <a:lumOff val="60000"/>
                </a:schemeClr>
              </a:buClr>
              <a:buFont typeface="Wingdings 3" charset="2"/>
              <a:buChar char=""/>
              <a:defRPr/>
            </a:pPr>
            <a:r>
              <a:rPr lang="en-US" altLang="zh-CN" sz="2400" dirty="0"/>
              <a:t>best practices and lessons learned</a:t>
            </a:r>
          </a:p>
          <a:p>
            <a:pPr marL="342906" indent="-342906" defTabSz="457207" eaLnBrk="1" fontAlgn="auto" hangingPunct="1">
              <a:lnSpc>
                <a:spcPct val="80000"/>
              </a:lnSpc>
              <a:spcAft>
                <a:spcPts val="0"/>
              </a:spcAft>
              <a:buClr>
                <a:schemeClr val="bg2">
                  <a:lumMod val="40000"/>
                  <a:lumOff val="60000"/>
                </a:schemeClr>
              </a:buClr>
              <a:buFont typeface="Wingdings 3" charset="2"/>
              <a:buChar char=""/>
              <a:defRPr/>
            </a:pPr>
            <a:r>
              <a:rPr lang="en-US" altLang="zh-CN" sz="2400" dirty="0"/>
              <a:t>directories and bulletin boards</a:t>
            </a:r>
          </a:p>
          <a:p>
            <a:pPr marL="342906" indent="-342906" defTabSz="457207" eaLnBrk="1" fontAlgn="auto" hangingPunct="1">
              <a:lnSpc>
                <a:spcPct val="80000"/>
              </a:lnSpc>
              <a:spcAft>
                <a:spcPts val="0"/>
              </a:spcAft>
              <a:buClr>
                <a:schemeClr val="bg2">
                  <a:lumMod val="40000"/>
                  <a:lumOff val="60000"/>
                </a:schemeClr>
              </a:buClr>
              <a:buFont typeface="Wingdings 3" charset="2"/>
              <a:buChar char=""/>
              <a:defRPr/>
            </a:pPr>
            <a:r>
              <a:rPr lang="en-US" altLang="zh-CN" sz="2400" dirty="0"/>
              <a:t>identification of experts</a:t>
            </a:r>
          </a:p>
          <a:p>
            <a:pPr marL="342906" indent="-342906" defTabSz="457207" eaLnBrk="1" fontAlgn="auto" hangingPunct="1">
              <a:lnSpc>
                <a:spcPct val="80000"/>
              </a:lnSpc>
              <a:spcAft>
                <a:spcPts val="0"/>
              </a:spcAft>
              <a:buClr>
                <a:schemeClr val="bg2">
                  <a:lumMod val="40000"/>
                  <a:lumOff val="60000"/>
                </a:schemeClr>
              </a:buClr>
              <a:buFont typeface="Wingdings 3" charset="2"/>
              <a:buChar char=""/>
              <a:defRPr/>
            </a:pPr>
            <a:r>
              <a:rPr lang="en-US" altLang="zh-CN" sz="2400" dirty="0"/>
              <a:t>news</a:t>
            </a:r>
          </a:p>
          <a:p>
            <a:pPr marL="342906" indent="-342906" defTabSz="457207" eaLnBrk="1" fontAlgn="auto" hangingPunct="1">
              <a:lnSpc>
                <a:spcPct val="80000"/>
              </a:lnSpc>
              <a:spcAft>
                <a:spcPts val="0"/>
              </a:spcAft>
              <a:buClr>
                <a:schemeClr val="bg2">
                  <a:lumMod val="40000"/>
                  <a:lumOff val="60000"/>
                </a:schemeClr>
              </a:buClr>
              <a:buFont typeface="Wingdings 3" charset="2"/>
              <a:buChar char=""/>
              <a:defRPr/>
            </a:pPr>
            <a:r>
              <a:rPr lang="en-US" altLang="zh-CN" sz="2400" dirty="0"/>
              <a:t>Internet access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D1ED71B-6CE6-4A51-BA52-B7BF4D8C5E2D}"/>
              </a:ext>
            </a:extLst>
          </p:cNvPr>
          <p:cNvSpPr>
            <a:spLocks noGrp="1" noChangeArrowheads="1"/>
          </p:cNvSpPr>
          <p:nvPr>
            <p:ph type="title" idx="4294967295"/>
          </p:nvPr>
        </p:nvSpPr>
        <p:spPr>
          <a:xfrm>
            <a:off x="914400" y="188913"/>
            <a:ext cx="8229600" cy="1371600"/>
          </a:xfrm>
        </p:spPr>
        <p:txBody>
          <a:bodyPr/>
          <a:lstStyle/>
          <a:p>
            <a:pPr eaLnBrk="1" hangingPunct="1"/>
            <a:r>
              <a:rPr lang="en-US" altLang="zh-CN"/>
              <a:t>Collaborative Planning </a:t>
            </a:r>
            <a:br>
              <a:rPr lang="en-US" altLang="zh-CN"/>
            </a:br>
            <a:r>
              <a:rPr lang="en-US" altLang="zh-CN"/>
              <a:t>and Fulfillment</a:t>
            </a:r>
            <a:endParaRPr lang="en-US" altLang="zh-CN" sz="4000"/>
          </a:p>
        </p:txBody>
      </p:sp>
      <p:pic>
        <p:nvPicPr>
          <p:cNvPr id="72707" name="Picture 3" descr="EXH08_07">
            <a:extLst>
              <a:ext uri="{FF2B5EF4-FFF2-40B4-BE49-F238E27FC236}">
                <a16:creationId xmlns:a16="http://schemas.microsoft.com/office/drawing/2014/main" id="{FC7004EF-9DCE-4C40-9340-D3BE00022479}"/>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l="1219" t="3703" r="2690" b="3703"/>
          <a:stretch>
            <a:fillRect/>
          </a:stretch>
        </p:blipFill>
        <p:spPr>
          <a:xfrm>
            <a:off x="0" y="1700213"/>
            <a:ext cx="8586788" cy="4756150"/>
          </a:xfr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E717FC9-C0F5-7B85-EB99-5EA1B53FD87B}"/>
              </a:ext>
            </a:extLst>
          </p:cNvPr>
          <p:cNvSpPr txBox="1"/>
          <p:nvPr/>
        </p:nvSpPr>
        <p:spPr>
          <a:xfrm>
            <a:off x="323528" y="1052736"/>
            <a:ext cx="7776864" cy="5632311"/>
          </a:xfrm>
          <a:prstGeom prst="rect">
            <a:avLst/>
          </a:prstGeom>
          <a:noFill/>
        </p:spPr>
        <p:txBody>
          <a:bodyPr wrap="square">
            <a:spAutoFit/>
          </a:bodyPr>
          <a:lstStyle/>
          <a:p>
            <a:r>
              <a:rPr lang="en-GB" sz="2000" b="0" i="0" dirty="0" err="1">
                <a:solidFill>
                  <a:srgbClr val="3A3A3A"/>
                </a:solidFill>
                <a:effectLst/>
                <a:latin typeface="Arial" panose="020B0604020202020204" pitchFamily="34" charset="0"/>
                <a:cs typeface="Arial" panose="020B0604020202020204" pitchFamily="34" charset="0"/>
              </a:rPr>
              <a:t>Aktas</a:t>
            </a:r>
            <a:r>
              <a:rPr lang="en-GB" sz="2000" b="0" i="0" dirty="0">
                <a:solidFill>
                  <a:srgbClr val="3A3A3A"/>
                </a:solidFill>
                <a:effectLst/>
                <a:latin typeface="Arial" panose="020B0604020202020204" pitchFamily="34" charset="0"/>
                <a:cs typeface="Arial" panose="020B0604020202020204" pitchFamily="34" charset="0"/>
              </a:rPr>
              <a:t>̧, E., </a:t>
            </a:r>
            <a:r>
              <a:rPr lang="en-GB" sz="2000" b="0" i="0" dirty="0" err="1">
                <a:solidFill>
                  <a:srgbClr val="3A3A3A"/>
                </a:solidFill>
                <a:effectLst/>
                <a:latin typeface="Arial" panose="020B0604020202020204" pitchFamily="34" charset="0"/>
                <a:cs typeface="Arial" panose="020B0604020202020204" pitchFamily="34" charset="0"/>
              </a:rPr>
              <a:t>Zeimpekis</a:t>
            </a:r>
            <a:r>
              <a:rPr lang="en-GB" sz="2000" b="0" i="0" dirty="0">
                <a:solidFill>
                  <a:srgbClr val="3A3A3A"/>
                </a:solidFill>
                <a:effectLst/>
                <a:latin typeface="Arial" panose="020B0604020202020204" pitchFamily="34" charset="0"/>
                <a:cs typeface="Arial" panose="020B0604020202020204" pitchFamily="34" charset="0"/>
              </a:rPr>
              <a:t>, V., </a:t>
            </a:r>
            <a:r>
              <a:rPr lang="en-GB" sz="2000" b="0" i="0" dirty="0" err="1">
                <a:solidFill>
                  <a:srgbClr val="3A3A3A"/>
                </a:solidFill>
                <a:effectLst/>
                <a:latin typeface="Arial" panose="020B0604020202020204" pitchFamily="34" charset="0"/>
                <a:cs typeface="Arial" panose="020B0604020202020204" pitchFamily="34" charset="0"/>
              </a:rPr>
              <a:t>Bourlakis</a:t>
            </a:r>
            <a:r>
              <a:rPr lang="en-GB" sz="2000" b="0" i="0" dirty="0">
                <a:solidFill>
                  <a:srgbClr val="3A3A3A"/>
                </a:solidFill>
                <a:effectLst/>
                <a:latin typeface="Arial" panose="020B0604020202020204" pitchFamily="34" charset="0"/>
                <a:cs typeface="Arial" panose="020B0604020202020204" pitchFamily="34" charset="0"/>
              </a:rPr>
              <a:t>, M. A., &amp; Minis, I. (Eds.). (2021). </a:t>
            </a:r>
            <a:r>
              <a:rPr lang="en-GB" sz="2000" b="0" i="1" dirty="0">
                <a:solidFill>
                  <a:srgbClr val="3A3A3A"/>
                </a:solidFill>
                <a:effectLst/>
                <a:latin typeface="Arial" panose="020B0604020202020204" pitchFamily="34" charset="0"/>
                <a:cs typeface="Arial" panose="020B0604020202020204" pitchFamily="34" charset="0"/>
              </a:rPr>
              <a:t>Supply chain 4.0 : improving supply chains with analytics and industry 4.0 technologies</a:t>
            </a:r>
            <a:r>
              <a:rPr lang="en-GB" sz="2000" b="0" i="0" dirty="0">
                <a:solidFill>
                  <a:srgbClr val="3A3A3A"/>
                </a:solidFill>
                <a:effectLst/>
                <a:latin typeface="Arial" panose="020B0604020202020204" pitchFamily="34" charset="0"/>
                <a:cs typeface="Arial" panose="020B0604020202020204" pitchFamily="34" charset="0"/>
              </a:rPr>
              <a:t>. Kogan Page.</a:t>
            </a:r>
          </a:p>
          <a:p>
            <a:endParaRPr lang="en-GB" sz="2000" b="0" i="0" dirty="0">
              <a:solidFill>
                <a:srgbClr val="3A3A3A"/>
              </a:solidFill>
              <a:effectLst/>
              <a:latin typeface="Arial" panose="020B0604020202020204" pitchFamily="34" charset="0"/>
              <a:cs typeface="Arial" panose="020B0604020202020204" pitchFamily="34" charset="0"/>
            </a:endParaRPr>
          </a:p>
          <a:p>
            <a:r>
              <a:rPr lang="en-GB" sz="2000" b="0" i="0" dirty="0">
                <a:solidFill>
                  <a:srgbClr val="3A3A3A"/>
                </a:solidFill>
                <a:effectLst/>
                <a:latin typeface="Arial" panose="020B0604020202020204" pitchFamily="34" charset="0"/>
                <a:cs typeface="Arial" panose="020B0604020202020204" pitchFamily="34" charset="0"/>
              </a:rPr>
              <a:t>Chaffey, D. (2009) (2015). </a:t>
            </a:r>
            <a:r>
              <a:rPr lang="en-GB" sz="2000" b="0" i="1" dirty="0">
                <a:solidFill>
                  <a:srgbClr val="3A3A3A"/>
                </a:solidFill>
                <a:effectLst/>
                <a:latin typeface="Arial" panose="020B0604020202020204" pitchFamily="34" charset="0"/>
                <a:cs typeface="Arial" panose="020B0604020202020204" pitchFamily="34" charset="0"/>
              </a:rPr>
              <a:t>E-business and e-commerce management : strategy, implementation and practice</a:t>
            </a:r>
            <a:r>
              <a:rPr lang="en-GB" sz="2000" b="0" i="0" dirty="0">
                <a:solidFill>
                  <a:srgbClr val="3A3A3A"/>
                </a:solidFill>
                <a:effectLst/>
                <a:latin typeface="Arial" panose="020B0604020202020204" pitchFamily="34" charset="0"/>
                <a:cs typeface="Arial" panose="020B0604020202020204" pitchFamily="34" charset="0"/>
              </a:rPr>
              <a:t> (4th ed.). Financial Times Prentice Hall.</a:t>
            </a:r>
          </a:p>
          <a:p>
            <a:endParaRPr lang="en-GB" sz="2000" dirty="0">
              <a:solidFill>
                <a:srgbClr val="3A3A3A"/>
              </a:solidFill>
              <a:latin typeface="Arial" panose="020B0604020202020204" pitchFamily="34" charset="0"/>
              <a:cs typeface="Arial" panose="020B0604020202020204" pitchFamily="34" charset="0"/>
            </a:endParaRPr>
          </a:p>
          <a:p>
            <a:r>
              <a:rPr lang="en-GB" sz="2000" b="0" i="0" dirty="0">
                <a:solidFill>
                  <a:srgbClr val="3A3A3A"/>
                </a:solidFill>
                <a:effectLst/>
                <a:latin typeface="Arial" panose="020B0604020202020204" pitchFamily="34" charset="0"/>
                <a:cs typeface="Arial" panose="020B0604020202020204" pitchFamily="34" charset="0"/>
              </a:rPr>
              <a:t>Laudon, K. C., &amp; Laudon, J. P. (2014). </a:t>
            </a:r>
            <a:r>
              <a:rPr lang="en-GB" sz="2000" b="0" i="1" dirty="0">
                <a:solidFill>
                  <a:srgbClr val="3A3A3A"/>
                </a:solidFill>
                <a:effectLst/>
                <a:latin typeface="Arial" panose="020B0604020202020204" pitchFamily="34" charset="0"/>
                <a:cs typeface="Arial" panose="020B0604020202020204" pitchFamily="34" charset="0"/>
              </a:rPr>
              <a:t>Essentials of management information systems</a:t>
            </a:r>
            <a:r>
              <a:rPr lang="en-GB" sz="2000" b="0" i="0" dirty="0">
                <a:solidFill>
                  <a:srgbClr val="3A3A3A"/>
                </a:solidFill>
                <a:effectLst/>
                <a:latin typeface="Arial" panose="020B0604020202020204" pitchFamily="34" charset="0"/>
                <a:cs typeface="Arial" panose="020B0604020202020204" pitchFamily="34" charset="0"/>
              </a:rPr>
              <a:t> (11th edition. Global edition.). Prentice Hall.</a:t>
            </a:r>
          </a:p>
          <a:p>
            <a:endParaRPr lang="en-GB" sz="2000" dirty="0">
              <a:solidFill>
                <a:srgbClr val="3A3A3A"/>
              </a:solidFill>
              <a:latin typeface="Arial" panose="020B0604020202020204" pitchFamily="34" charset="0"/>
              <a:cs typeface="Arial" panose="020B0604020202020204" pitchFamily="34" charset="0"/>
            </a:endParaRPr>
          </a:p>
          <a:p>
            <a:r>
              <a:rPr lang="en-GB" sz="2000" b="0" i="0" dirty="0">
                <a:solidFill>
                  <a:srgbClr val="3A3A3A"/>
                </a:solidFill>
                <a:effectLst/>
                <a:latin typeface="Source Sans Pro" panose="020B0503030403020204" pitchFamily="34" charset="0"/>
              </a:rPr>
              <a:t>Lee, M. K. O., &amp; Turban, E. (2001). A Trust Model for Consumer Internet Shopping. </a:t>
            </a:r>
            <a:r>
              <a:rPr lang="en-GB" sz="2000" b="0" i="1" dirty="0">
                <a:solidFill>
                  <a:srgbClr val="3A3A3A"/>
                </a:solidFill>
                <a:effectLst/>
                <a:latin typeface="Source Sans Pro" panose="020B0503030403020204" pitchFamily="34" charset="0"/>
              </a:rPr>
              <a:t>International Journal of Electronic Commerce</a:t>
            </a:r>
            <a:r>
              <a:rPr lang="en-GB" sz="2000" b="0" i="0" dirty="0">
                <a:solidFill>
                  <a:srgbClr val="3A3A3A"/>
                </a:solidFill>
                <a:effectLst/>
                <a:latin typeface="Source Sans Pro" panose="020B0503030403020204" pitchFamily="34" charset="0"/>
              </a:rPr>
              <a:t>, </a:t>
            </a:r>
            <a:r>
              <a:rPr lang="en-GB" sz="2000" b="0" i="1" dirty="0">
                <a:solidFill>
                  <a:srgbClr val="3A3A3A"/>
                </a:solidFill>
                <a:effectLst/>
                <a:latin typeface="Source Sans Pro" panose="020B0503030403020204" pitchFamily="34" charset="0"/>
              </a:rPr>
              <a:t>6</a:t>
            </a:r>
            <a:r>
              <a:rPr lang="en-GB" sz="2000" b="0" i="0" dirty="0">
                <a:solidFill>
                  <a:srgbClr val="3A3A3A"/>
                </a:solidFill>
                <a:effectLst/>
                <a:latin typeface="Source Sans Pro" panose="020B0503030403020204" pitchFamily="34" charset="0"/>
              </a:rPr>
              <a:t>(1), 75–91. https://doi.org/10.1080/10864415.2001.11044227</a:t>
            </a:r>
            <a:endParaRPr lang="en-GB" sz="2000" b="0" i="0" dirty="0">
              <a:solidFill>
                <a:srgbClr val="3A3A3A"/>
              </a:solidFill>
              <a:effectLst/>
              <a:latin typeface="Arial" panose="020B0604020202020204" pitchFamily="34" charset="0"/>
              <a:cs typeface="Arial" panose="020B0604020202020204" pitchFamily="34" charset="0"/>
            </a:endParaRPr>
          </a:p>
          <a:p>
            <a:endParaRPr lang="en-GB" sz="2000" b="0" i="0" dirty="0">
              <a:solidFill>
                <a:srgbClr val="3A3A3A"/>
              </a:solidFill>
              <a:effectLst/>
              <a:latin typeface="Arial" panose="020B0604020202020204" pitchFamily="34" charset="0"/>
              <a:cs typeface="Arial" panose="020B0604020202020204" pitchFamily="34" charset="0"/>
            </a:endParaRPr>
          </a:p>
          <a:p>
            <a:r>
              <a:rPr lang="en-GB" sz="2000" b="0" i="0" dirty="0">
                <a:solidFill>
                  <a:srgbClr val="3A3A3A"/>
                </a:solidFill>
                <a:effectLst/>
                <a:latin typeface="Arial" panose="020B0604020202020204" pitchFamily="34" charset="0"/>
                <a:cs typeface="Arial" panose="020B0604020202020204" pitchFamily="34" charset="0"/>
              </a:rPr>
              <a:t>Potluri, R. M., &amp; </a:t>
            </a:r>
            <a:r>
              <a:rPr lang="en-GB" sz="2000" b="0" i="0" dirty="0" err="1">
                <a:solidFill>
                  <a:srgbClr val="3A3A3A"/>
                </a:solidFill>
                <a:effectLst/>
                <a:latin typeface="Arial" panose="020B0604020202020204" pitchFamily="34" charset="0"/>
                <a:cs typeface="Arial" panose="020B0604020202020204" pitchFamily="34" charset="0"/>
              </a:rPr>
              <a:t>Vajjhala</a:t>
            </a:r>
            <a:r>
              <a:rPr lang="en-GB" sz="2000" b="0" i="0" dirty="0">
                <a:solidFill>
                  <a:srgbClr val="3A3A3A"/>
                </a:solidFill>
                <a:effectLst/>
                <a:latin typeface="Arial" panose="020B0604020202020204" pitchFamily="34" charset="0"/>
                <a:cs typeface="Arial" panose="020B0604020202020204" pitchFamily="34" charset="0"/>
              </a:rPr>
              <a:t>, N. (Eds.). (2023). </a:t>
            </a:r>
            <a:r>
              <a:rPr lang="en-GB" sz="2000" b="0" i="1" dirty="0">
                <a:solidFill>
                  <a:srgbClr val="3A3A3A"/>
                </a:solidFill>
                <a:effectLst/>
                <a:latin typeface="Arial" panose="020B0604020202020204" pitchFamily="34" charset="0"/>
                <a:cs typeface="Arial" panose="020B0604020202020204" pitchFamily="34" charset="0"/>
              </a:rPr>
              <a:t>Advancing SMEs toward e-commerce policies for sustainability</a:t>
            </a:r>
            <a:r>
              <a:rPr lang="en-GB" sz="2000" b="0" i="0" dirty="0">
                <a:solidFill>
                  <a:srgbClr val="3A3A3A"/>
                </a:solidFill>
                <a:effectLst/>
                <a:latin typeface="Arial" panose="020B0604020202020204" pitchFamily="34" charset="0"/>
                <a:cs typeface="Arial" panose="020B0604020202020204" pitchFamily="34" charset="0"/>
              </a:rPr>
              <a:t>. Business Science Reference.</a:t>
            </a:r>
            <a:endParaRPr lang="en-GB"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93D6558F-6854-F132-9E01-9D9DF84780E3}"/>
              </a:ext>
            </a:extLst>
          </p:cNvPr>
          <p:cNvSpPr txBox="1"/>
          <p:nvPr/>
        </p:nvSpPr>
        <p:spPr>
          <a:xfrm>
            <a:off x="611560" y="47328"/>
            <a:ext cx="6336704" cy="738664"/>
          </a:xfrm>
          <a:prstGeom prst="rect">
            <a:avLst/>
          </a:prstGeom>
          <a:noFill/>
        </p:spPr>
        <p:txBody>
          <a:bodyPr wrap="square" rtlCol="0">
            <a:spAutoFit/>
          </a:bodyPr>
          <a:lstStyle/>
          <a:p>
            <a:pPr algn="ctr"/>
            <a:r>
              <a:rPr lang="en-GB" sz="4200" dirty="0">
                <a:solidFill>
                  <a:schemeClr val="accent2"/>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49061761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5696</Words>
  <Application>Microsoft Office PowerPoint</Application>
  <PresentationFormat>On-screen Show (4:3)</PresentationFormat>
  <Paragraphs>515</Paragraphs>
  <Slides>43</Slides>
  <Notes>37</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43</vt:i4>
      </vt:variant>
    </vt:vector>
  </HeadingPairs>
  <TitlesOfParts>
    <vt:vector size="58" baseType="lpstr">
      <vt:lpstr>Frutiger-Roman</vt:lpstr>
      <vt:lpstr>Garamond BookCondensed</vt:lpstr>
      <vt:lpstr>Google Sans</vt:lpstr>
      <vt:lpstr>Palatino-Roman</vt:lpstr>
      <vt:lpstr>Arial</vt:lpstr>
      <vt:lpstr>Calibri</vt:lpstr>
      <vt:lpstr>Source Sans Pro</vt:lpstr>
      <vt:lpstr>Symbol</vt:lpstr>
      <vt:lpstr>Tahoma</vt:lpstr>
      <vt:lpstr>Times</vt:lpstr>
      <vt:lpstr>Times New Roman</vt:lpstr>
      <vt:lpstr>Trebuchet MS</vt:lpstr>
      <vt:lpstr>Wingdings</vt:lpstr>
      <vt:lpstr>Wingdings 3</vt:lpstr>
      <vt:lpstr>Facet</vt:lpstr>
      <vt:lpstr>Digital Business</vt:lpstr>
      <vt:lpstr>PowerPoint Presentation</vt:lpstr>
      <vt:lpstr>Defining Supply Chain</vt:lpstr>
      <vt:lpstr>Supply Chains &amp; SCM</vt:lpstr>
      <vt:lpstr>Overall Strategic Orientation</vt:lpstr>
      <vt:lpstr>Goal of SC and SCM</vt:lpstr>
      <vt:lpstr>Coordination</vt:lpstr>
      <vt:lpstr>Key Activities for each component of SCM </vt:lpstr>
      <vt:lpstr>PowerPoint Presentation</vt:lpstr>
      <vt:lpstr>Differentiation Strategy</vt:lpstr>
      <vt:lpstr>Value Chain for a Differentiation Strategy</vt:lpstr>
      <vt:lpstr>Customisation</vt:lpstr>
      <vt:lpstr>Supply Chain </vt:lpstr>
      <vt:lpstr>Push or Pull?</vt:lpstr>
      <vt:lpstr>PUSH AND PULL SCM MODELS</vt:lpstr>
      <vt:lpstr>PowerPoint Presentation</vt:lpstr>
      <vt:lpstr>Evolution of SCM</vt:lpstr>
      <vt:lpstr>Evolution of SCM</vt:lpstr>
      <vt:lpstr>Evolution of SCM</vt:lpstr>
      <vt:lpstr>E-supply chain:  SC in e-Business</vt:lpstr>
      <vt:lpstr>PowerPoint Presentation</vt:lpstr>
      <vt:lpstr>Key Activities of SCM in  e-Business  </vt:lpstr>
      <vt:lpstr>Main goals of SCM in Digital Business</vt:lpstr>
      <vt:lpstr>The Enabling Technologies in Supply Chain</vt:lpstr>
      <vt:lpstr>E-PROCUREMENT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Collaborative Commerce</vt:lpstr>
      <vt:lpstr>Collaborative Commerce (cont.)</vt:lpstr>
      <vt:lpstr>Collaborative Commerce (cont.)</vt:lpstr>
      <vt:lpstr>Collaborative Commerce (cont.)</vt:lpstr>
      <vt:lpstr>Corporate (Enterprise) Portals </vt:lpstr>
      <vt:lpstr>Corporate (Enterprise) Portals (cont.)</vt:lpstr>
      <vt:lpstr>Collaborative Planning  and Fulfillment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dc:title>
  <dc:creator>Roisin Mullins</dc:creator>
  <cp:lastModifiedBy>Roisin Mullins</cp:lastModifiedBy>
  <cp:revision>51</cp:revision>
  <dcterms:created xsi:type="dcterms:W3CDTF">2021-01-09T18:54:36Z</dcterms:created>
  <dcterms:modified xsi:type="dcterms:W3CDTF">2023-11-23T12:09:15Z</dcterms:modified>
</cp:coreProperties>
</file>