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338" r:id="rId3"/>
    <p:sldId id="339" r:id="rId4"/>
    <p:sldId id="340" r:id="rId5"/>
    <p:sldId id="341" r:id="rId6"/>
    <p:sldId id="342" r:id="rId7"/>
    <p:sldId id="343" r:id="rId8"/>
    <p:sldId id="344" r:id="rId9"/>
    <p:sldId id="345" r:id="rId10"/>
    <p:sldId id="346" r:id="rId11"/>
    <p:sldId id="347" r:id="rId12"/>
    <p:sldId id="348" r:id="rId13"/>
    <p:sldId id="349" r:id="rId14"/>
    <p:sldId id="350" r:id="rId15"/>
    <p:sldId id="351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104" d="100"/>
          <a:sy n="104" d="100"/>
        </p:scale>
        <p:origin x="-1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12/13/2012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oleObject" Target="../embeddings/oleObject1.bin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9.png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</a:t>
            </a:r>
            <a:r>
              <a:rPr lang="en-GB">
                <a:solidFill>
                  <a:srgbClr val="408000"/>
                </a:solidFill>
                <a:cs typeface="Lucida Sans Unicode" charset="0"/>
              </a:rPr>
              <a:t>: </a:t>
            </a:r>
            <a:r>
              <a:rPr lang="en-GB" smtClean="0">
                <a:solidFill>
                  <a:srgbClr val="408000"/>
                </a:solidFill>
                <a:cs typeface="Lucida Sans Unicode" charset="0"/>
              </a:rPr>
              <a:t>2011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networks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800" dirty="0" smtClean="0"/>
              <a:t>A network is a combination of parallel and series circuits.</a:t>
            </a:r>
          </a:p>
          <a:p>
            <a:endParaRPr lang="en-GB" sz="2800" dirty="0" smtClean="0"/>
          </a:p>
          <a:p>
            <a:r>
              <a:rPr lang="en-GB" sz="2800" dirty="0" smtClean="0"/>
              <a:t> In order to find the total resistance, the circuit must be broken down step by step by identifying the series and parallel circuits and replacing them with a single resistor.</a:t>
            </a:r>
            <a:endParaRPr lang="en-GB" sz="28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networks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Find the total resistance for the network shown and calculate the currents I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 and I</a:t>
            </a:r>
            <a:r>
              <a:rPr lang="en-GB" sz="2000" baseline="-25000" dirty="0" smtClean="0"/>
              <a:t>2</a:t>
            </a:r>
            <a:endParaRPr lang="en-GB" sz="2000" b="1" baseline="-25000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904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3214686"/>
            <a:ext cx="367439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networks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First identify two series circuits and replace them by single resistors.</a:t>
            </a:r>
          </a:p>
          <a:p>
            <a:endParaRPr lang="en-GB" sz="2000" dirty="0" smtClean="0"/>
          </a:p>
          <a:p>
            <a:r>
              <a:rPr lang="en-GB" sz="2000" dirty="0" smtClean="0"/>
              <a:t>20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+ 40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= 60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</a:t>
            </a:r>
            <a:r>
              <a:rPr lang="el-GR" sz="2000" dirty="0" smtClean="0"/>
              <a:t>Ω </a:t>
            </a:r>
            <a:endParaRPr lang="en-GB" sz="2000" dirty="0" smtClean="0"/>
          </a:p>
          <a:p>
            <a:r>
              <a:rPr lang="en-GB" sz="2000" dirty="0" smtClean="0"/>
              <a:t>	</a:t>
            </a:r>
          </a:p>
          <a:p>
            <a:r>
              <a:rPr lang="en-GB" sz="2000" dirty="0" smtClean="0"/>
              <a:t>15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+ 30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= 45 x 10</a:t>
            </a:r>
            <a:r>
              <a:rPr lang="en-GB" sz="2000" baseline="30000" dirty="0" smtClean="0"/>
              <a:t>3</a:t>
            </a:r>
            <a:r>
              <a:rPr lang="el-GR" sz="2000" dirty="0" smtClean="0"/>
              <a:t> Ω</a:t>
            </a:r>
            <a:r>
              <a:rPr lang="en-GB" sz="2000" baseline="30000" dirty="0" smtClean="0"/>
              <a:t> </a:t>
            </a:r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904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000504"/>
            <a:ext cx="3674398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149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77246" y="3929066"/>
            <a:ext cx="2164904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ight Arrow 6"/>
          <p:cNvSpPr/>
          <p:nvPr/>
        </p:nvSpPr>
        <p:spPr>
          <a:xfrm>
            <a:off x="4572000" y="478632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networks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Next solve the parallel circuit.</a:t>
            </a: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The total current is I</a:t>
            </a:r>
            <a:r>
              <a:rPr lang="en-GB" sz="2000" baseline="-25000" dirty="0" smtClean="0"/>
              <a:t>T   </a:t>
            </a:r>
            <a:r>
              <a:rPr lang="en-GB" sz="2000" dirty="0" smtClean="0"/>
              <a:t>= V/R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</a:t>
            </a:r>
          </a:p>
          <a:p>
            <a:r>
              <a:rPr lang="en-GB" sz="2000" dirty="0" smtClean="0"/>
              <a:t>		     I</a:t>
            </a:r>
            <a:r>
              <a:rPr lang="en-GB" sz="2000" baseline="-25000" dirty="0" smtClean="0"/>
              <a:t>T   </a:t>
            </a:r>
            <a:r>
              <a:rPr lang="en-GB" sz="2000" dirty="0" smtClean="0"/>
              <a:t>= 150/25710</a:t>
            </a:r>
          </a:p>
          <a:p>
            <a:r>
              <a:rPr lang="en-GB" sz="2000" dirty="0" smtClean="0"/>
              <a:t>		     I</a:t>
            </a:r>
            <a:r>
              <a:rPr lang="en-GB" sz="2000" baseline="-25000" dirty="0" smtClean="0"/>
              <a:t>T  </a:t>
            </a:r>
            <a:r>
              <a:rPr lang="en-GB" sz="2000" dirty="0" smtClean="0"/>
              <a:t> = 0.00583 Amps or 5.83 </a:t>
            </a:r>
            <a:r>
              <a:rPr lang="en-GB" sz="2000" dirty="0" err="1" smtClean="0"/>
              <a:t>mA</a:t>
            </a:r>
            <a:r>
              <a:rPr lang="en-GB" sz="2000" dirty="0" smtClean="0"/>
              <a:t>.</a:t>
            </a:r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9149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1500174"/>
            <a:ext cx="2164904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92514" name="Object 2"/>
          <p:cNvGraphicFramePr>
            <a:graphicFrameLocks noChangeAspect="1"/>
          </p:cNvGraphicFramePr>
          <p:nvPr/>
        </p:nvGraphicFramePr>
        <p:xfrm>
          <a:off x="1643042" y="2857496"/>
          <a:ext cx="2624138" cy="1014412"/>
        </p:xfrm>
        <a:graphic>
          <a:graphicData uri="http://schemas.openxmlformats.org/presentationml/2006/ole">
            <p:oleObj spid="_x0000_s201730" name="Equation" r:id="rId5" imgW="1511280" imgH="583920" progId="Equation.3">
              <p:embed/>
            </p:oleObj>
          </a:graphicData>
        </a:graphic>
      </p:graphicFrame>
      <p:graphicFrame>
        <p:nvGraphicFramePr>
          <p:cNvPr id="192515" name="Object 3"/>
          <p:cNvGraphicFramePr>
            <a:graphicFrameLocks noChangeAspect="1"/>
          </p:cNvGraphicFramePr>
          <p:nvPr/>
        </p:nvGraphicFramePr>
        <p:xfrm>
          <a:off x="4500562" y="3071810"/>
          <a:ext cx="1235075" cy="352425"/>
        </p:xfrm>
        <a:graphic>
          <a:graphicData uri="http://schemas.openxmlformats.org/presentationml/2006/ole">
            <p:oleObj spid="_x0000_s201731" name="Equation" r:id="rId6" imgW="711000" imgH="2030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Solve the total resistance and current. Determine the voltage over the 20 K resistor.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	(Answers 91.72 </a:t>
            </a:r>
            <a:r>
              <a:rPr lang="el-GR" sz="2400" dirty="0" smtClean="0"/>
              <a:t>Ω</a:t>
            </a:r>
            <a:r>
              <a:rPr lang="en-GB" sz="2400" dirty="0" smtClean="0"/>
              <a:t>, 5.45 </a:t>
            </a:r>
            <a:r>
              <a:rPr lang="en-GB" sz="2400" dirty="0" err="1" smtClean="0"/>
              <a:t>mA</a:t>
            </a:r>
            <a:r>
              <a:rPr lang="en-GB" sz="2400" dirty="0" smtClean="0"/>
              <a:t> and 109 V)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935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3271674"/>
            <a:ext cx="4643470" cy="1795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Solve the total resistance and current. Determine the voltage over the 800</a:t>
            </a:r>
            <a:r>
              <a:rPr lang="el-GR" sz="2400" dirty="0" smtClean="0"/>
              <a:t> Ω </a:t>
            </a:r>
            <a:r>
              <a:rPr lang="en-GB" sz="2400" dirty="0" smtClean="0"/>
              <a:t>resistor.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	 (Answers 552.46 </a:t>
            </a:r>
            <a:r>
              <a:rPr lang="el-GR" sz="2400" dirty="0" smtClean="0"/>
              <a:t>Ω</a:t>
            </a:r>
            <a:r>
              <a:rPr lang="en-GB" sz="2400" dirty="0" smtClean="0"/>
              <a:t>, 0.452 A and 93 V)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945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3286124"/>
            <a:ext cx="4930047" cy="1800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 network reduction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Find resistance AB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8" name="Picture 7" descr="resitor decomp0.bmp"/>
          <p:cNvPicPr>
            <a:picLocks noChangeAspect="1"/>
          </p:cNvPicPr>
          <p:nvPr/>
        </p:nvPicPr>
        <p:blipFill>
          <a:blip r:embed="rId3" cstate="print"/>
          <a:srcRect t="8944" r="51158" b="54091"/>
          <a:stretch>
            <a:fillRect/>
          </a:stretch>
        </p:blipFill>
        <p:spPr>
          <a:xfrm>
            <a:off x="1500166" y="2928934"/>
            <a:ext cx="3214710" cy="1428760"/>
          </a:xfrm>
          <a:prstGeom prst="rect">
            <a:avLst/>
          </a:prstGeom>
        </p:spPr>
      </p:pic>
      <p:pic>
        <p:nvPicPr>
          <p:cNvPr id="9" name="Picture 8" descr="resitor decomp0.bmp"/>
          <p:cNvPicPr>
            <a:picLocks noChangeAspect="1"/>
          </p:cNvPicPr>
          <p:nvPr/>
        </p:nvPicPr>
        <p:blipFill>
          <a:blip r:embed="rId3" cstate="print"/>
          <a:srcRect l="49783" t="10546" b="56186"/>
          <a:stretch>
            <a:fillRect/>
          </a:stretch>
        </p:blipFill>
        <p:spPr>
          <a:xfrm>
            <a:off x="5000628" y="2928934"/>
            <a:ext cx="3305173" cy="1285884"/>
          </a:xfrm>
          <a:prstGeom prst="rect">
            <a:avLst/>
          </a:prstGeom>
        </p:spPr>
      </p:pic>
      <p:pic>
        <p:nvPicPr>
          <p:cNvPr id="10" name="Picture 9" descr="resitor decomp0.bmp"/>
          <p:cNvPicPr>
            <a:picLocks noChangeAspect="1"/>
          </p:cNvPicPr>
          <p:nvPr/>
        </p:nvPicPr>
        <p:blipFill>
          <a:blip r:embed="rId3" cstate="print"/>
          <a:srcRect l="49783" t="45662" r="24168" b="9980"/>
          <a:stretch>
            <a:fillRect/>
          </a:stretch>
        </p:blipFill>
        <p:spPr>
          <a:xfrm>
            <a:off x="5286380" y="4500570"/>
            <a:ext cx="1714512" cy="1714512"/>
          </a:xfrm>
          <a:prstGeom prst="rect">
            <a:avLst/>
          </a:prstGeom>
        </p:spPr>
      </p:pic>
      <p:pic>
        <p:nvPicPr>
          <p:cNvPr id="11" name="Picture 10" descr="resitor decomp0.bmp"/>
          <p:cNvPicPr>
            <a:picLocks noChangeAspect="1"/>
          </p:cNvPicPr>
          <p:nvPr/>
        </p:nvPicPr>
        <p:blipFill>
          <a:blip r:embed="rId3" cstate="print"/>
          <a:srcRect l="8538" t="45662" r="52388" b="17373"/>
          <a:stretch>
            <a:fillRect/>
          </a:stretch>
        </p:blipFill>
        <p:spPr>
          <a:xfrm>
            <a:off x="1928794" y="4714884"/>
            <a:ext cx="2571768" cy="142876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 network reduction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2" name="Picture 11" descr="resitor decomp1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42976" y="2285992"/>
            <a:ext cx="6587378" cy="3700479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 network reduction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3" name="Picture 12" descr="resitor decomp2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9991" y="2000240"/>
            <a:ext cx="8292537" cy="456628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 network reduction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7" name="Picture 6" descr="resitor decomp3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23952" y="2181012"/>
            <a:ext cx="7234262" cy="4391260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 network reduction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8" name="Picture 7" descr="resitor decomp4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85875" y="2190720"/>
            <a:ext cx="6286521" cy="4191014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 network reduction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8" name="Picture 7" descr="resitor decomp4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85875" y="2190720"/>
            <a:ext cx="6286521" cy="4191014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Potential divider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It may be shown that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9661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14575" y="2214554"/>
            <a:ext cx="451485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96614" name="Object 6"/>
          <p:cNvGraphicFramePr>
            <a:graphicFrameLocks noChangeAspect="1"/>
          </p:cNvGraphicFramePr>
          <p:nvPr/>
        </p:nvGraphicFramePr>
        <p:xfrm>
          <a:off x="1643042" y="5143512"/>
          <a:ext cx="2372228" cy="1000132"/>
        </p:xfrm>
        <a:graphic>
          <a:graphicData uri="http://schemas.openxmlformats.org/presentationml/2006/ole">
            <p:oleObj spid="_x0000_s202754" name="Equation" r:id="rId5" imgW="1143000" imgH="482400" progId="Equation.3">
              <p:embed/>
            </p:oleObj>
          </a:graphicData>
        </a:graphic>
      </p:graphicFrame>
      <p:graphicFrame>
        <p:nvGraphicFramePr>
          <p:cNvPr id="196615" name="Object 7"/>
          <p:cNvGraphicFramePr>
            <a:graphicFrameLocks noChangeAspect="1"/>
          </p:cNvGraphicFramePr>
          <p:nvPr/>
        </p:nvGraphicFramePr>
        <p:xfrm>
          <a:off x="5143504" y="5070558"/>
          <a:ext cx="2571768" cy="1073098"/>
        </p:xfrm>
        <a:graphic>
          <a:graphicData uri="http://schemas.openxmlformats.org/presentationml/2006/ole">
            <p:oleObj spid="_x0000_s202755" name="Equation" r:id="rId6" imgW="1155600" imgH="482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Current divider</a:t>
            </a:r>
            <a:b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</a:b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2000" dirty="0" smtClean="0"/>
          </a:p>
          <a:p>
            <a:r>
              <a:rPr lang="en-GB" sz="2000" dirty="0" smtClean="0"/>
              <a:t> 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It may be shown that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96614" name="Object 6"/>
          <p:cNvGraphicFramePr>
            <a:graphicFrameLocks noChangeAspect="1"/>
          </p:cNvGraphicFramePr>
          <p:nvPr/>
        </p:nvGraphicFramePr>
        <p:xfrm>
          <a:off x="5357818" y="5214957"/>
          <a:ext cx="2424112" cy="1000125"/>
        </p:xfrm>
        <a:graphic>
          <a:graphicData uri="http://schemas.openxmlformats.org/presentationml/2006/ole">
            <p:oleObj spid="_x0000_s203778" name="Equation" r:id="rId4" imgW="1168200" imgH="482400" progId="Equation.3">
              <p:embed/>
            </p:oleObj>
          </a:graphicData>
        </a:graphic>
      </p:graphicFrame>
      <p:graphicFrame>
        <p:nvGraphicFramePr>
          <p:cNvPr id="196615" name="Object 7"/>
          <p:cNvGraphicFramePr>
            <a:graphicFrameLocks noChangeAspect="1"/>
          </p:cNvGraphicFramePr>
          <p:nvPr/>
        </p:nvGraphicFramePr>
        <p:xfrm>
          <a:off x="1357290" y="5214950"/>
          <a:ext cx="2571768" cy="1073098"/>
        </p:xfrm>
        <a:graphic>
          <a:graphicData uri="http://schemas.openxmlformats.org/presentationml/2006/ole">
            <p:oleObj spid="_x0000_s203779" name="Equation" r:id="rId5" imgW="1155600" imgH="482400" progId="Equation.3">
              <p:embed/>
            </p:oleObj>
          </a:graphicData>
        </a:graphic>
      </p:graphicFrame>
      <p:pic>
        <p:nvPicPr>
          <p:cNvPr id="19763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868" y="2143116"/>
            <a:ext cx="239077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356</TotalTime>
  <Words>168</Words>
  <Application>Microsoft Office PowerPoint</Application>
  <PresentationFormat>On-screen Show (4:3)</PresentationFormat>
  <Paragraphs>238</Paragraphs>
  <Slides>15</Slides>
  <Notes>14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59</cp:revision>
  <dcterms:created xsi:type="dcterms:W3CDTF">2010-09-22T08:44:59Z</dcterms:created>
  <dcterms:modified xsi:type="dcterms:W3CDTF">2012-12-13T08:20:56Z</dcterms:modified>
</cp:coreProperties>
</file>