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omments/comment1.xml" ContentType="application/vnd.openxmlformats-officedocument.presentationml.comment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43"/>
  </p:notesMasterIdLst>
  <p:sldIdLst>
    <p:sldId id="256" r:id="rId2"/>
    <p:sldId id="445" r:id="rId3"/>
    <p:sldId id="482" r:id="rId4"/>
    <p:sldId id="483" r:id="rId5"/>
    <p:sldId id="446" r:id="rId6"/>
    <p:sldId id="447" r:id="rId7"/>
    <p:sldId id="478" r:id="rId8"/>
    <p:sldId id="448" r:id="rId9"/>
    <p:sldId id="479" r:id="rId10"/>
    <p:sldId id="480" r:id="rId11"/>
    <p:sldId id="449" r:id="rId12"/>
    <p:sldId id="450" r:id="rId13"/>
    <p:sldId id="451" r:id="rId14"/>
    <p:sldId id="481" r:id="rId15"/>
    <p:sldId id="453" r:id="rId16"/>
    <p:sldId id="454" r:id="rId17"/>
    <p:sldId id="455" r:id="rId18"/>
    <p:sldId id="456" r:id="rId19"/>
    <p:sldId id="457" r:id="rId20"/>
    <p:sldId id="458" r:id="rId21"/>
    <p:sldId id="459" r:id="rId22"/>
    <p:sldId id="460" r:id="rId23"/>
    <p:sldId id="461" r:id="rId24"/>
    <p:sldId id="462" r:id="rId25"/>
    <p:sldId id="463" r:id="rId26"/>
    <p:sldId id="464" r:id="rId27"/>
    <p:sldId id="465" r:id="rId28"/>
    <p:sldId id="466" r:id="rId29"/>
    <p:sldId id="467" r:id="rId30"/>
    <p:sldId id="468" r:id="rId31"/>
    <p:sldId id="469" r:id="rId32"/>
    <p:sldId id="470" r:id="rId33"/>
    <p:sldId id="471" r:id="rId34"/>
    <p:sldId id="472" r:id="rId35"/>
    <p:sldId id="473" r:id="rId36"/>
    <p:sldId id="474" r:id="rId37"/>
    <p:sldId id="475" r:id="rId38"/>
    <p:sldId id="476" r:id="rId39"/>
    <p:sldId id="477" r:id="rId40"/>
    <p:sldId id="387" r:id="rId41"/>
    <p:sldId id="415" r:id="rId4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laser" initials="laser"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36CE33-C6BE-4BE9-BDE0-EA00F35BD25B}" v="301" dt="2023-10-19T14:22:03.7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6357" autoAdjust="0"/>
  </p:normalViewPr>
  <p:slideViewPr>
    <p:cSldViewPr snapToGrid="0" snapToObjects="1">
      <p:cViewPr varScale="1">
        <p:scale>
          <a:sx n="105" d="100"/>
          <a:sy n="105" d="100"/>
        </p:scale>
        <p:origin x="585"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nyaradzi Nicholas Murira" userId="6ab3fae5-94bd-47ef-9f25-6c1f645127cf" providerId="ADAL" clId="{B736CE33-C6BE-4BE9-BDE0-EA00F35BD25B}"/>
    <pc:docChg chg="undo custSel addSld delSld modSld sldOrd">
      <pc:chgData name="Munyaradzi Nicholas Murira" userId="6ab3fae5-94bd-47ef-9f25-6c1f645127cf" providerId="ADAL" clId="{B736CE33-C6BE-4BE9-BDE0-EA00F35BD25B}" dt="2023-10-19T14:22:03.764" v="381" actId="113"/>
      <pc:docMkLst>
        <pc:docMk/>
      </pc:docMkLst>
      <pc:sldChg chg="modSp mod">
        <pc:chgData name="Munyaradzi Nicholas Murira" userId="6ab3fae5-94bd-47ef-9f25-6c1f645127cf" providerId="ADAL" clId="{B736CE33-C6BE-4BE9-BDE0-EA00F35BD25B}" dt="2023-10-19T13:37:03.155" v="335" actId="6549"/>
        <pc:sldMkLst>
          <pc:docMk/>
          <pc:sldMk cId="660449210" sldId="256"/>
        </pc:sldMkLst>
        <pc:spChg chg="mod">
          <ac:chgData name="Munyaradzi Nicholas Murira" userId="6ab3fae5-94bd-47ef-9f25-6c1f645127cf" providerId="ADAL" clId="{B736CE33-C6BE-4BE9-BDE0-EA00F35BD25B}" dt="2023-10-19T13:37:03.155" v="335" actId="6549"/>
          <ac:spMkLst>
            <pc:docMk/>
            <pc:sldMk cId="660449210" sldId="256"/>
            <ac:spMk id="4" creationId="{00000000-0000-0000-0000-000000000000}"/>
          </ac:spMkLst>
        </pc:spChg>
      </pc:sldChg>
      <pc:sldChg chg="modSp mod modAnim">
        <pc:chgData name="Munyaradzi Nicholas Murira" userId="6ab3fae5-94bd-47ef-9f25-6c1f645127cf" providerId="ADAL" clId="{B736CE33-C6BE-4BE9-BDE0-EA00F35BD25B}" dt="2023-10-19T08:38:12.134" v="191" actId="13926"/>
        <pc:sldMkLst>
          <pc:docMk/>
          <pc:sldMk cId="3378471729" sldId="447"/>
        </pc:sldMkLst>
        <pc:spChg chg="mod">
          <ac:chgData name="Munyaradzi Nicholas Murira" userId="6ab3fae5-94bd-47ef-9f25-6c1f645127cf" providerId="ADAL" clId="{B736CE33-C6BE-4BE9-BDE0-EA00F35BD25B}" dt="2023-10-19T08:38:12.134" v="191" actId="13926"/>
          <ac:spMkLst>
            <pc:docMk/>
            <pc:sldMk cId="3378471729" sldId="447"/>
            <ac:spMk id="3" creationId="{00000000-0000-0000-0000-000000000000}"/>
          </ac:spMkLst>
        </pc:spChg>
      </pc:sldChg>
      <pc:sldChg chg="modSp mod modAnim">
        <pc:chgData name="Munyaradzi Nicholas Murira" userId="6ab3fae5-94bd-47ef-9f25-6c1f645127cf" providerId="ADAL" clId="{B736CE33-C6BE-4BE9-BDE0-EA00F35BD25B}" dt="2023-10-19T08:52:33.443" v="250" actId="13926"/>
        <pc:sldMkLst>
          <pc:docMk/>
          <pc:sldMk cId="4106088600" sldId="448"/>
        </pc:sldMkLst>
        <pc:spChg chg="mod">
          <ac:chgData name="Munyaradzi Nicholas Murira" userId="6ab3fae5-94bd-47ef-9f25-6c1f645127cf" providerId="ADAL" clId="{B736CE33-C6BE-4BE9-BDE0-EA00F35BD25B}" dt="2023-10-19T08:52:33.443" v="250" actId="13926"/>
          <ac:spMkLst>
            <pc:docMk/>
            <pc:sldMk cId="4106088600" sldId="448"/>
            <ac:spMk id="3" creationId="{00000000-0000-0000-0000-000000000000}"/>
          </ac:spMkLst>
        </pc:spChg>
      </pc:sldChg>
      <pc:sldChg chg="modSp mod">
        <pc:chgData name="Munyaradzi Nicholas Murira" userId="6ab3fae5-94bd-47ef-9f25-6c1f645127cf" providerId="ADAL" clId="{B736CE33-C6BE-4BE9-BDE0-EA00F35BD25B}" dt="2023-10-19T09:21:43.598" v="313" actId="27636"/>
        <pc:sldMkLst>
          <pc:docMk/>
          <pc:sldMk cId="2618525875" sldId="450"/>
        </pc:sldMkLst>
        <pc:spChg chg="mod">
          <ac:chgData name="Munyaradzi Nicholas Murira" userId="6ab3fae5-94bd-47ef-9f25-6c1f645127cf" providerId="ADAL" clId="{B736CE33-C6BE-4BE9-BDE0-EA00F35BD25B}" dt="2023-10-19T09:21:43.598" v="313" actId="27636"/>
          <ac:spMkLst>
            <pc:docMk/>
            <pc:sldMk cId="2618525875" sldId="450"/>
            <ac:spMk id="39940" creationId="{00000000-0000-0000-0000-000000000000}"/>
          </ac:spMkLst>
        </pc:spChg>
      </pc:sldChg>
      <pc:sldChg chg="modSp del mod ord modAnim">
        <pc:chgData name="Munyaradzi Nicholas Murira" userId="6ab3fae5-94bd-47ef-9f25-6c1f645127cf" providerId="ADAL" clId="{B736CE33-C6BE-4BE9-BDE0-EA00F35BD25B}" dt="2023-10-19T12:06:44.872" v="334" actId="47"/>
        <pc:sldMkLst>
          <pc:docMk/>
          <pc:sldMk cId="1964377613" sldId="452"/>
        </pc:sldMkLst>
        <pc:spChg chg="mod">
          <ac:chgData name="Munyaradzi Nicholas Murira" userId="6ab3fae5-94bd-47ef-9f25-6c1f645127cf" providerId="ADAL" clId="{B736CE33-C6BE-4BE9-BDE0-EA00F35BD25B}" dt="2023-10-19T11:57:13.892" v="319" actId="5793"/>
          <ac:spMkLst>
            <pc:docMk/>
            <pc:sldMk cId="1964377613" sldId="452"/>
            <ac:spMk id="41988" creationId="{00000000-0000-0000-0000-000000000000}"/>
          </ac:spMkLst>
        </pc:spChg>
      </pc:sldChg>
      <pc:sldChg chg="modSp add mod modAnim">
        <pc:chgData name="Munyaradzi Nicholas Murira" userId="6ab3fae5-94bd-47ef-9f25-6c1f645127cf" providerId="ADAL" clId="{B736CE33-C6BE-4BE9-BDE0-EA00F35BD25B}" dt="2023-10-19T08:44:42.098" v="195" actId="13926"/>
        <pc:sldMkLst>
          <pc:docMk/>
          <pc:sldMk cId="615421172" sldId="478"/>
        </pc:sldMkLst>
        <pc:spChg chg="mod">
          <ac:chgData name="Munyaradzi Nicholas Murira" userId="6ab3fae5-94bd-47ef-9f25-6c1f645127cf" providerId="ADAL" clId="{B736CE33-C6BE-4BE9-BDE0-EA00F35BD25B}" dt="2023-10-19T08:44:42.098" v="195" actId="13926"/>
          <ac:spMkLst>
            <pc:docMk/>
            <pc:sldMk cId="615421172" sldId="478"/>
            <ac:spMk id="3" creationId="{00000000-0000-0000-0000-000000000000}"/>
          </ac:spMkLst>
        </pc:spChg>
      </pc:sldChg>
      <pc:sldChg chg="modSp add mod modAnim">
        <pc:chgData name="Munyaradzi Nicholas Murira" userId="6ab3fae5-94bd-47ef-9f25-6c1f645127cf" providerId="ADAL" clId="{B736CE33-C6BE-4BE9-BDE0-EA00F35BD25B}" dt="2023-10-19T09:12:06.443" v="296" actId="13926"/>
        <pc:sldMkLst>
          <pc:docMk/>
          <pc:sldMk cId="437144954" sldId="479"/>
        </pc:sldMkLst>
        <pc:spChg chg="mod">
          <ac:chgData name="Munyaradzi Nicholas Murira" userId="6ab3fae5-94bd-47ef-9f25-6c1f645127cf" providerId="ADAL" clId="{B736CE33-C6BE-4BE9-BDE0-EA00F35BD25B}" dt="2023-10-19T09:12:06.443" v="296" actId="13926"/>
          <ac:spMkLst>
            <pc:docMk/>
            <pc:sldMk cId="437144954" sldId="479"/>
            <ac:spMk id="3" creationId="{00000000-0000-0000-0000-000000000000}"/>
          </ac:spMkLst>
        </pc:spChg>
      </pc:sldChg>
      <pc:sldChg chg="modSp add modAnim">
        <pc:chgData name="Munyaradzi Nicholas Murira" userId="6ab3fae5-94bd-47ef-9f25-6c1f645127cf" providerId="ADAL" clId="{B736CE33-C6BE-4BE9-BDE0-EA00F35BD25B}" dt="2023-10-19T09:02:59.786" v="292" actId="13926"/>
        <pc:sldMkLst>
          <pc:docMk/>
          <pc:sldMk cId="4127305515" sldId="480"/>
        </pc:sldMkLst>
        <pc:spChg chg="mod">
          <ac:chgData name="Munyaradzi Nicholas Murira" userId="6ab3fae5-94bd-47ef-9f25-6c1f645127cf" providerId="ADAL" clId="{B736CE33-C6BE-4BE9-BDE0-EA00F35BD25B}" dt="2023-10-19T09:02:59.786" v="292" actId="13926"/>
          <ac:spMkLst>
            <pc:docMk/>
            <pc:sldMk cId="4127305515" sldId="480"/>
            <ac:spMk id="3" creationId="{00000000-0000-0000-0000-000000000000}"/>
          </ac:spMkLst>
        </pc:spChg>
      </pc:sldChg>
      <pc:sldChg chg="modSp add">
        <pc:chgData name="Munyaradzi Nicholas Murira" userId="6ab3fae5-94bd-47ef-9f25-6c1f645127cf" providerId="ADAL" clId="{B736CE33-C6BE-4BE9-BDE0-EA00F35BD25B}" dt="2023-10-19T11:58:45.538" v="331" actId="20577"/>
        <pc:sldMkLst>
          <pc:docMk/>
          <pc:sldMk cId="401789185" sldId="481"/>
        </pc:sldMkLst>
        <pc:spChg chg="mod">
          <ac:chgData name="Munyaradzi Nicholas Murira" userId="6ab3fae5-94bd-47ef-9f25-6c1f645127cf" providerId="ADAL" clId="{B736CE33-C6BE-4BE9-BDE0-EA00F35BD25B}" dt="2023-10-19T11:58:45.538" v="331" actId="20577"/>
          <ac:spMkLst>
            <pc:docMk/>
            <pc:sldMk cId="401789185" sldId="481"/>
            <ac:spMk id="41988" creationId="{00000000-0000-0000-0000-000000000000}"/>
          </ac:spMkLst>
        </pc:spChg>
      </pc:sldChg>
      <pc:sldChg chg="add del">
        <pc:chgData name="Munyaradzi Nicholas Murira" userId="6ab3fae5-94bd-47ef-9f25-6c1f645127cf" providerId="ADAL" clId="{B736CE33-C6BE-4BE9-BDE0-EA00F35BD25B}" dt="2023-10-19T11:57:38.028" v="323"/>
        <pc:sldMkLst>
          <pc:docMk/>
          <pc:sldMk cId="1760499629" sldId="482"/>
        </pc:sldMkLst>
      </pc:sldChg>
      <pc:sldChg chg="modSp add mod modAnim">
        <pc:chgData name="Munyaradzi Nicholas Murira" userId="6ab3fae5-94bd-47ef-9f25-6c1f645127cf" providerId="ADAL" clId="{B736CE33-C6BE-4BE9-BDE0-EA00F35BD25B}" dt="2023-10-19T14:22:03.764" v="381" actId="113"/>
        <pc:sldMkLst>
          <pc:docMk/>
          <pc:sldMk cId="1923740053" sldId="482"/>
        </pc:sldMkLst>
        <pc:spChg chg="mod">
          <ac:chgData name="Munyaradzi Nicholas Murira" userId="6ab3fae5-94bd-47ef-9f25-6c1f645127cf" providerId="ADAL" clId="{B736CE33-C6BE-4BE9-BDE0-EA00F35BD25B}" dt="2023-10-19T13:41:51.170" v="367" actId="20577"/>
          <ac:spMkLst>
            <pc:docMk/>
            <pc:sldMk cId="1923740053" sldId="482"/>
            <ac:spMk id="33795" creationId="{00000000-0000-0000-0000-000000000000}"/>
          </ac:spMkLst>
        </pc:spChg>
        <pc:spChg chg="mod">
          <ac:chgData name="Munyaradzi Nicholas Murira" userId="6ab3fae5-94bd-47ef-9f25-6c1f645127cf" providerId="ADAL" clId="{B736CE33-C6BE-4BE9-BDE0-EA00F35BD25B}" dt="2023-10-19T14:22:03.764" v="381" actId="113"/>
          <ac:spMkLst>
            <pc:docMk/>
            <pc:sldMk cId="1923740053" sldId="482"/>
            <ac:spMk id="33796" creationId="{00000000-0000-0000-0000-000000000000}"/>
          </ac:spMkLst>
        </pc:spChg>
      </pc:sldChg>
      <pc:sldChg chg="add del">
        <pc:chgData name="Munyaradzi Nicholas Murira" userId="6ab3fae5-94bd-47ef-9f25-6c1f645127cf" providerId="ADAL" clId="{B736CE33-C6BE-4BE9-BDE0-EA00F35BD25B}" dt="2023-10-19T11:57:26.364" v="321"/>
        <pc:sldMkLst>
          <pc:docMk/>
          <pc:sldMk cId="2971059576" sldId="482"/>
        </pc:sldMkLst>
      </pc:sldChg>
      <pc:sldChg chg="modSp add mod modAnim">
        <pc:chgData name="Munyaradzi Nicholas Murira" userId="6ab3fae5-94bd-47ef-9f25-6c1f645127cf" providerId="ADAL" clId="{B736CE33-C6BE-4BE9-BDE0-EA00F35BD25B}" dt="2023-10-19T14:02:45.286" v="380" actId="13926"/>
        <pc:sldMkLst>
          <pc:docMk/>
          <pc:sldMk cId="2926326697" sldId="483"/>
        </pc:sldMkLst>
        <pc:spChg chg="mod">
          <ac:chgData name="Munyaradzi Nicholas Murira" userId="6ab3fae5-94bd-47ef-9f25-6c1f645127cf" providerId="ADAL" clId="{B736CE33-C6BE-4BE9-BDE0-EA00F35BD25B}" dt="2023-10-19T14:02:45.286" v="380" actId="13926"/>
          <ac:spMkLst>
            <pc:docMk/>
            <pc:sldMk cId="2926326697" sldId="483"/>
            <ac:spMk id="33796"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2" dt="2018-03-27T07:13:12.793" idx="1">
    <p:pos x="5745" y="503"/>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D01589B9-7201-41BB-BB6C-CE6490D5B4E0}" type="datetimeFigureOut">
              <a:rPr lang="en-US" smtClean="0"/>
              <a:pPr/>
              <a:t>10/19/2023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7970ACC-877F-4D3B-8A93-B8BA4EA78D53}" type="slidenum">
              <a:rPr lang="en-GB" smtClean="0"/>
              <a:pPr/>
              <a:t>‹#›</a:t>
            </a:fld>
            <a:endParaRPr lang="en-GB"/>
          </a:p>
        </p:txBody>
      </p:sp>
    </p:spTree>
    <p:extLst>
      <p:ext uri="{BB962C8B-B14F-4D97-AF65-F5344CB8AC3E}">
        <p14:creationId xmlns:p14="http://schemas.microsoft.com/office/powerpoint/2010/main" val="1383646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ico.org.uk/for-organisations/guide-to-data-protection/"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ico.org.uk/for-organisations/guide-to-data-protection/guide-to-the-general-data-protection-regulation-gdpr/"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In law a man is guilty when he violates the rights of others.</a:t>
            </a:r>
          </a:p>
          <a:p>
            <a:r>
              <a:rPr lang="en-GB" dirty="0"/>
              <a:t>In ethics he is guilty if he only thinks of doing so.</a:t>
            </a:r>
          </a:p>
          <a:p>
            <a:r>
              <a:rPr lang="en-GB" dirty="0"/>
              <a:t>~Immanuel Kant (1724 – 1804)</a:t>
            </a:r>
          </a:p>
        </p:txBody>
      </p:sp>
      <p:sp>
        <p:nvSpPr>
          <p:cNvPr id="4" name="Slide Number Placeholder 3"/>
          <p:cNvSpPr>
            <a:spLocks noGrp="1"/>
          </p:cNvSpPr>
          <p:nvPr>
            <p:ph type="sldNum" sz="quarter" idx="10"/>
          </p:nvPr>
        </p:nvSpPr>
        <p:spPr/>
        <p:txBody>
          <a:bodyPr/>
          <a:lstStyle/>
          <a:p>
            <a:fld id="{97970ACC-877F-4D3B-8A93-B8BA4EA78D53}" type="slidenum">
              <a:rPr lang="en-GB" smtClean="0"/>
              <a:pPr/>
              <a:t>1</a:t>
            </a:fld>
            <a:endParaRPr lang="en-GB"/>
          </a:p>
        </p:txBody>
      </p:sp>
    </p:spTree>
    <p:extLst>
      <p:ext uri="{BB962C8B-B14F-4D97-AF65-F5344CB8AC3E}">
        <p14:creationId xmlns:p14="http://schemas.microsoft.com/office/powerpoint/2010/main" val="2709998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As a future information security professional, you will be required to understand the scope of an organization’s legal and ethical responsibilities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To minimize the organization’s liabilities, the information security practitioner must understand the current legal environment and keep apprised of new laws, regulations, and ethical issues as they emerge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By educating employees and management about their legal and ethical obligations and the proper use of information technology and information security, security professionals can keep an organization focused on their primary mission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InfoSec professional has a unique position within the organization, entrusted with the organization information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Not only are they responsible for protecting the information, they are privy to the secrets and structures of the systems that store, transmit, use, and protect that information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Thus, they must be beyond reproach, with the highest ethical and moral standards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algn="just"/>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a:t>
            </a:fld>
            <a:endParaRPr lang="en-GB"/>
          </a:p>
        </p:txBody>
      </p:sp>
    </p:spTree>
    <p:extLst>
      <p:ext uri="{BB962C8B-B14F-4D97-AF65-F5344CB8AC3E}">
        <p14:creationId xmlns:p14="http://schemas.microsoft.com/office/powerpoint/2010/main" val="2637968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4F4CBF8-6E94-46F4-9151-C44D30882DCE}" type="slidenum">
              <a:rPr lang="en-US" sz="1200" smtClean="0"/>
              <a:pPr eaLnBrk="1" hangingPunct="1"/>
              <a:t>3</a:t>
            </a:fld>
            <a:endParaRPr lang="en-US" sz="1200" dirty="0"/>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322911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4F4CBF8-6E94-46F4-9151-C44D30882DCE}" type="slidenum">
              <a:rPr lang="en-US" sz="1200" smtClean="0"/>
              <a:pPr eaLnBrk="1" hangingPunct="1"/>
              <a:t>4</a:t>
            </a:fld>
            <a:endParaRPr lang="en-US" sz="1200" dirty="0"/>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2356197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4F4CBF8-6E94-46F4-9151-C44D30882DCE}" type="slidenum">
              <a:rPr lang="en-US" sz="1200" smtClean="0"/>
              <a:pPr eaLnBrk="1" hangingPunct="1"/>
              <a:t>5</a:t>
            </a:fld>
            <a:endParaRPr lang="en-US" sz="1200" dirty="0"/>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0991099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Normative ethics—The study of what makes actions right or wrong, also known as moral theory that is, how should people act? </a:t>
            </a:r>
          </a:p>
          <a:p>
            <a:r>
              <a:rPr lang="en-GB" sz="1200" b="0" i="0" kern="1200" dirty="0">
                <a:solidFill>
                  <a:schemeClr val="tx1"/>
                </a:solidFill>
                <a:effectLst/>
                <a:latin typeface="+mn-lt"/>
                <a:ea typeface="+mn-ea"/>
                <a:cs typeface="+mn-cs"/>
              </a:rPr>
              <a:t>• Meta-ethics—The study of the meaning of ethical judgments and properties that is, what is right? </a:t>
            </a:r>
          </a:p>
          <a:p>
            <a:r>
              <a:rPr lang="en-GB" sz="1200" b="0" i="0" kern="1200" dirty="0">
                <a:solidFill>
                  <a:schemeClr val="tx1"/>
                </a:solidFill>
                <a:effectLst/>
                <a:latin typeface="+mn-lt"/>
                <a:ea typeface="+mn-ea"/>
                <a:cs typeface="+mn-cs"/>
              </a:rPr>
              <a:t>• Descriptive ethics—The study of the choices that have been made by individuals in the past that is, what do others think is right? </a:t>
            </a:r>
          </a:p>
          <a:p>
            <a:r>
              <a:rPr lang="en-GB" sz="1200" b="0" i="0" kern="1200" dirty="0">
                <a:solidFill>
                  <a:schemeClr val="tx1"/>
                </a:solidFill>
                <a:effectLst/>
                <a:latin typeface="+mn-lt"/>
                <a:ea typeface="+mn-ea"/>
                <a:cs typeface="+mn-cs"/>
              </a:rPr>
              <a:t>• Applied ethics—An approach that applies moral codes to actions drawn from realistic situations; it seeks to define how we might use ethics in practice. </a:t>
            </a:r>
          </a:p>
          <a:p>
            <a:r>
              <a:rPr lang="en-GB" sz="1200" b="0" i="0" kern="1200" dirty="0">
                <a:solidFill>
                  <a:schemeClr val="tx1"/>
                </a:solidFill>
                <a:effectLst/>
                <a:latin typeface="+mn-lt"/>
                <a:ea typeface="+mn-ea"/>
                <a:cs typeface="+mn-cs"/>
              </a:rPr>
              <a:t>• Deontological ethics—The study of the rightness or wrongness of intentions and motives as opposed to the rightness or wrongness of the consequences; also known as duty-based or obligation-based ethics. This approach seeks to define a person’s ethical duty.</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6</a:t>
            </a:fld>
            <a:endParaRPr lang="en-GB"/>
          </a:p>
        </p:txBody>
      </p:sp>
    </p:spTree>
    <p:extLst>
      <p:ext uri="{BB962C8B-B14F-4D97-AF65-F5344CB8AC3E}">
        <p14:creationId xmlns:p14="http://schemas.microsoft.com/office/powerpoint/2010/main" val="1130524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Normative ethics—The study of what makes actions right or wrong, also known as moral theory that is, how should people act? </a:t>
            </a:r>
          </a:p>
          <a:p>
            <a:r>
              <a:rPr lang="en-GB" sz="1200" b="0" i="0" kern="1200" dirty="0">
                <a:solidFill>
                  <a:schemeClr val="tx1"/>
                </a:solidFill>
                <a:effectLst/>
                <a:latin typeface="+mn-lt"/>
                <a:ea typeface="+mn-ea"/>
                <a:cs typeface="+mn-cs"/>
              </a:rPr>
              <a:t>• Meta-ethics—The study of the meaning of ethical judgments and properties that is, what is right? </a:t>
            </a:r>
          </a:p>
          <a:p>
            <a:r>
              <a:rPr lang="en-GB" sz="1200" b="0" i="0" kern="1200" dirty="0">
                <a:solidFill>
                  <a:schemeClr val="tx1"/>
                </a:solidFill>
                <a:effectLst/>
                <a:latin typeface="+mn-lt"/>
                <a:ea typeface="+mn-ea"/>
                <a:cs typeface="+mn-cs"/>
              </a:rPr>
              <a:t>• Descriptive ethics—The study of the choices that have been made by individuals in the past that is, what do others think is right? </a:t>
            </a:r>
          </a:p>
          <a:p>
            <a:r>
              <a:rPr lang="en-GB" sz="1200" b="0" i="0" kern="1200" dirty="0">
                <a:solidFill>
                  <a:schemeClr val="tx1"/>
                </a:solidFill>
                <a:effectLst/>
                <a:latin typeface="+mn-lt"/>
                <a:ea typeface="+mn-ea"/>
                <a:cs typeface="+mn-cs"/>
              </a:rPr>
              <a:t>• Applied ethics—An approach that applies moral codes to actions drawn from realistic situations; it seeks to define how we might use ethics in practice. </a:t>
            </a:r>
          </a:p>
          <a:p>
            <a:r>
              <a:rPr lang="en-GB" sz="1200" b="0" i="0" kern="1200" dirty="0">
                <a:solidFill>
                  <a:schemeClr val="tx1"/>
                </a:solidFill>
                <a:effectLst/>
                <a:latin typeface="+mn-lt"/>
                <a:ea typeface="+mn-ea"/>
                <a:cs typeface="+mn-cs"/>
              </a:rPr>
              <a:t>• Deontological ethics—The study of the rightness or wrongness of intentions and motives as opposed to the rightness or wrongness of the consequences; also known as duty-based or obligation-based ethics. This approach seeks to define a person’s ethical duty.</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7</a:t>
            </a:fld>
            <a:endParaRPr lang="en-GB"/>
          </a:p>
        </p:txBody>
      </p:sp>
    </p:spTree>
    <p:extLst>
      <p:ext uri="{BB962C8B-B14F-4D97-AF65-F5344CB8AC3E}">
        <p14:creationId xmlns:p14="http://schemas.microsoft.com/office/powerpoint/2010/main" val="1204872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sz="1200" b="0" i="0" kern="1200" dirty="0">
                <a:solidFill>
                  <a:schemeClr val="tx1"/>
                </a:solidFill>
                <a:effectLst/>
                <a:latin typeface="+mn-lt"/>
                <a:ea typeface="+mn-ea"/>
                <a:cs typeface="+mn-cs"/>
              </a:rPr>
              <a:t>• Utilitarian approach—Emphasizes that an ethical action is one that results in the most good, or the least harm; this approach seeks to link consequences to choices.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Rights approach—Suggests that the ethical action is the one that best protects and respects the moral rights of those affected by that action; it begins with a belief that humans have an innate dignity based on their ability to make choices. The list of moral rights is usually thought to include the right to make one’s own choices about what kind of life to lead, the right to be told the truth, the right not to be injured, and the right to a degree of privacy. (Some argue that nonhumans have rights as well.) These rights imply certain duties—specifically, the duty to respect the rights of others.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Fairness or justice approach—Founded on the work of Aristotle and other Greek philosophers who contributed the idea that all persons who are equal should be treated equally; today, this approach defines ethical actions as those that have outcomes that regard all human beings equally, or that incorporate a degree of fairness based on some defensible standard. This is often described as a “level playing field.”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Common good approach—Based on the work of the Greek philosophers, a notion that life in community yields a positive outcome for the individual, and therefore each individual should contribute to that community. This approach argues that the complex relationships found in a society are the basis of a process founded on ethical reasoning that respects and has compassion for all others, most particularly the most vulnerable members of a society. This approach tends to focus on the common welfare.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Virtue approach—A very ancient ethical model postulating that ethical actions ought to be consistent with so-called ideal virtues that is, those virtues that all of humanity finds most worthy and that, when present, indicate a fully developed humanity. In most virtue-driven ethical frameworks, the virtues include honesty, courage, compassion, generosity, tolerance, love, fidelity, integrity, fairness, self-control, and prudence. Virtue ethics asks all persons to consider if the outcome of any specific decision will reflect well on their own and others’ perceptions of them.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These ethical standards or approaches offer a set of tools for decision making in the era of computer technology. People remain responsible for the choices they make, whether a choice affects only themselves or many others as well.</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8</a:t>
            </a:fld>
            <a:endParaRPr lang="en-GB"/>
          </a:p>
        </p:txBody>
      </p:sp>
    </p:spTree>
    <p:extLst>
      <p:ext uri="{BB962C8B-B14F-4D97-AF65-F5344CB8AC3E}">
        <p14:creationId xmlns:p14="http://schemas.microsoft.com/office/powerpoint/2010/main" val="23923348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sz="1200" b="0" i="0" kern="1200" dirty="0">
                <a:solidFill>
                  <a:schemeClr val="tx1"/>
                </a:solidFill>
                <a:effectLst/>
                <a:latin typeface="+mn-lt"/>
                <a:ea typeface="+mn-ea"/>
                <a:cs typeface="+mn-cs"/>
              </a:rPr>
              <a:t>• Utilitarian approach—Emphasizes that an ethical action is one that results in the most good, or the least harm; this approach seeks to link consequences to choices.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Rights approach—Suggests that the ethical action is the one that best protects and respects the moral rights of those affected by that action; it begins with a belief that humans have an innate dignity based on their ability to make choices. The list of moral rights is usually thought to include the right to make one’s own choices about what kind of life to lead, the right to be told the truth, the right not to be injured, and the right to a degree of privacy. (Some argue that nonhumans have rights as well.) These rights imply certain duties—specifically, the duty to respect the rights of others.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Fairness or justice approach—Founded on the work of Aristotle and other Greek philosophers who contributed the idea that all persons who are equal should be treated equally; today, this approach defines ethical actions as those that have outcomes that regard all human beings equally, or that incorporate a degree of fairness based on some defensible standard. This is often described as a “level playing field.”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Common good approach—Based on the work of the Greek philosophers, a notion that life in community yields a positive outcome for the individual, and therefore each individual should contribute to that community. This approach argues that the complex relationships found in a society are the basis of a process founded on ethical reasoning that respects and has compassion for all others, most particularly the most vulnerable members of a society. This approach tends to focus on the common welfare.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Virtue approach—A very ancient ethical model postulating that ethical actions ought to be consistent with so-called ideal virtues that is, those virtues that all of humanity finds most worthy and that, when present, indicate a fully developed humanity. In most virtue-driven ethical frameworks, the virtues include honesty, courage, compassion, generosity, tolerance, love, fidelity, integrity, fairness, self-control, and prudence. Virtue ethics asks all persons to consider if the outcome of any specific decision will reflect well on their own and others’ perceptions of them.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These ethical standards or approaches offer a set of tools for decision making in the era of computer technology. People remain responsible for the choices they make, whether a choice affects only themselves or many others as well.</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9</a:t>
            </a:fld>
            <a:endParaRPr lang="en-GB"/>
          </a:p>
        </p:txBody>
      </p:sp>
    </p:spTree>
    <p:extLst>
      <p:ext uri="{BB962C8B-B14F-4D97-AF65-F5344CB8AC3E}">
        <p14:creationId xmlns:p14="http://schemas.microsoft.com/office/powerpoint/2010/main" val="30289117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sz="1200" b="0" i="0" kern="1200" dirty="0">
                <a:solidFill>
                  <a:schemeClr val="tx1"/>
                </a:solidFill>
                <a:effectLst/>
                <a:latin typeface="+mn-lt"/>
                <a:ea typeface="+mn-ea"/>
                <a:cs typeface="+mn-cs"/>
              </a:rPr>
              <a:t>• Utilitarian approach—Emphasizes that an ethical action is one that results in the most good, or the least harm; this approach seeks to link consequences to choices.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Rights approach—Suggests that the ethical action is the one that best protects and respects the moral rights of those affected by that action; it begins with a belief that humans have an innate dignity based on their ability to make choices. The list of moral rights is usually thought to include the right to make one’s own choices about what kind of life to lead, the right to be told the truth, the right not to be injured, and the right to a degree of privacy. (Some argue that nonhumans have rights as well.) These rights imply certain duties—specifically, the duty to respect the rights of others.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Fairness or justice approach—Founded on the work of Aristotle and other Greek philosophers who contributed the idea that all persons who are equal should be treated equally; today, this approach defines ethical actions as those that have outcomes that regard all human beings equally, or that incorporate a degree of fairness based on some defensible standard. This is often described as a “level playing field.”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Common good approach—Based on the work of the Greek philosophers, a notion that life in community yields a positive outcome for the individual, and therefore each individual should contribute to that community. This approach argues that the complex relationships found in a society are the basis of a process founded on ethical reasoning that respects and has compassion for all others, most particularly the most vulnerable members of a society. This approach tends to focus on the common welfare.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Virtue approach—A very ancient ethical model postulating that ethical actions ought to be consistent with so-called ideal virtues that is, those virtues that all of humanity finds most worthy and that, when present, indicate a fully developed humanity. In most virtue-driven ethical frameworks, the virtues include honesty, courage, compassion, generosity, tolerance, love, fidelity, integrity, fairness, self-control, and prudence. Virtue ethics asks all persons to consider if the outcome of any specific decision will reflect well on their own and others’ perceptions of them.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These ethical standards or approaches offer a set of tools for decision making in the era of computer technology. People remain responsible for the choices they make, whether a choice affects only themselves or many others as well.</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10</a:t>
            </a:fld>
            <a:endParaRPr lang="en-GB"/>
          </a:p>
        </p:txBody>
      </p:sp>
    </p:spTree>
    <p:extLst>
      <p:ext uri="{BB962C8B-B14F-4D97-AF65-F5344CB8AC3E}">
        <p14:creationId xmlns:p14="http://schemas.microsoft.com/office/powerpoint/2010/main" val="887899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E735A0AF-C836-4B5B-A334-FE47D4575C8F}" type="slidenum">
              <a:rPr lang="en-US" sz="1200" smtClean="0"/>
              <a:pPr eaLnBrk="1" hangingPunct="1"/>
              <a:t>11</a:t>
            </a:fld>
            <a:endParaRPr lang="en-US" sz="1200" dirty="0"/>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325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Key studies reveal that the overriding factor in leveling the ethical perceptions within a small population is education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Employees must be trained and kept up-to-date on InfoSec topics, including the expected behaviors of an ethical employee</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Proper ethical and legal education, training and awareness are vital to creating an informed, well-prepared, and low-risk system user</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is the responsibility of InfoSec personnel to deter unethical and illegal acts, using policy, education and training, and technology as controls or safeguards, in order to protect the organization’s information and systems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There are three general categories of unethical behavior that organizations and society should seek to eliminate: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Ignorance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Accident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Intent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Deterrence is the best method for preventing an illegal or unethical activity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Laws, policies, and technical controls are all examples of deterrents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However, laws and policies and their associated penalties only deter if three conditions are present: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Fear of penalty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Probability of being caught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Probability of penalty being administered</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eaLnBrk="1" hangingPunct="1"/>
            <a:endParaRPr lang="en-US" dirty="0"/>
          </a:p>
        </p:txBody>
      </p:sp>
    </p:spTree>
    <p:extLst>
      <p:ext uri="{BB962C8B-B14F-4D97-AF65-F5344CB8AC3E}">
        <p14:creationId xmlns:p14="http://schemas.microsoft.com/office/powerpoint/2010/main" val="209442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C5A5EA56-872C-4D19-A2E9-DF415395DE18}" type="slidenum">
              <a:rPr lang="en-US" sz="1200" smtClean="0"/>
              <a:pPr eaLnBrk="1" hangingPunct="1"/>
              <a:t>12</a:t>
            </a:fld>
            <a:endParaRPr lang="en-US" sz="1200" dirty="0"/>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2437115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5A8A679-A6F0-42AE-83C6-E65A21B7C458}" type="slidenum">
              <a:rPr lang="en-US" sz="1200" smtClean="0"/>
              <a:pPr eaLnBrk="1" hangingPunct="1"/>
              <a:t>13</a:t>
            </a:fld>
            <a:endParaRPr lang="en-US" sz="1200" dirty="0"/>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6269654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6CF2EB2A-7D9A-4DB7-9AC1-B61749BA5F78}" type="slidenum">
              <a:rPr lang="en-US" sz="1200" smtClean="0"/>
              <a:pPr eaLnBrk="1" hangingPunct="1"/>
              <a:t>14</a:t>
            </a:fld>
            <a:endParaRPr lang="en-US" sz="1200" dirty="0"/>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40000" lnSpcReduction="20000"/>
          </a:bodyPr>
          <a:lstStyle/>
          <a:p>
            <a:pPr eaLnBrk="1" hangingPunct="1"/>
            <a:r>
              <a:rPr lang="en-US" dirty="0"/>
              <a:t>SAN: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Founded in 1989, SANS is a professional research and education cooperative organization with a large membership, dedicated to the protection of information and systems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SANS GIAC Code of Ethics requires: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the public</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the certification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my employer</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myself</a:t>
            </a:r>
          </a:p>
          <a:p>
            <a:pPr eaLnBrk="1" hangingPunct="1"/>
            <a:r>
              <a:rPr lang="en-US" dirty="0"/>
              <a:t>ISACA:</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ISACA is a professional association with a focus on auditing, control, and security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membership comprises both technical and managerial professionals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ISACA also has a code of ethics for its professionals and requires many of the same high standards for ethical performance as the other organizations and certifications</a:t>
            </a:r>
          </a:p>
          <a:p>
            <a:pPr eaLnBrk="1" hangingPunct="1"/>
            <a:endParaRPr lang="en-US" dirty="0"/>
          </a:p>
          <a:p>
            <a:pPr eaLnBrk="1" hangingPunct="1"/>
            <a:r>
              <a:rPr lang="en-US" dirty="0"/>
              <a:t>Information Systems Security Association (ISSA)</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ISSA is a nonprofit society of information security professionals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Its primary mission is to bring together qualified practitioners of information security for information exchange and educational development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ISSA provides conferences, meetings, publications, and information resources to promote information security awareness and education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ISSA also promotes a code of ethics, similar to those of (ISC)</a:t>
            </a:r>
            <a:r>
              <a:rPr kumimoji="0" lang="en-US" sz="2400" b="0" i="0" u="none" strike="noStrike" kern="1200" cap="none" spc="0" normalizeH="0" baseline="30000" noProof="0" dirty="0">
                <a:ln>
                  <a:noFill/>
                </a:ln>
                <a:solidFill>
                  <a:srgbClr val="000000">
                    <a:lumMod val="75000"/>
                    <a:lumOff val="25000"/>
                  </a:srgbClr>
                </a:solidFill>
                <a:effectLst/>
                <a:uLnTx/>
                <a:uFillTx/>
                <a:latin typeface="+mn-lt"/>
                <a:ea typeface="+mn-ea"/>
                <a:cs typeface="+mn-cs"/>
              </a:rPr>
              <a:t>2</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ISACA, and the ACM, “promoting management practices that will ensure the confidentiality, integrity, and availability of organizational information resources” </a:t>
            </a:r>
          </a:p>
          <a:p>
            <a:pPr eaLnBrk="1" hangingPunct="1"/>
            <a:endParaRPr lang="en-US" dirty="0"/>
          </a:p>
        </p:txBody>
      </p:sp>
    </p:spTree>
    <p:extLst>
      <p:ext uri="{BB962C8B-B14F-4D97-AF65-F5344CB8AC3E}">
        <p14:creationId xmlns:p14="http://schemas.microsoft.com/office/powerpoint/2010/main" val="10917922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FC03699-ABB9-4511-BEC0-CF1C7EA709CC}" type="slidenum">
              <a:rPr lang="en-US" sz="1200" smtClean="0"/>
              <a:pPr eaLnBrk="1" hangingPunct="1"/>
              <a:t>16</a:t>
            </a:fld>
            <a:endParaRPr lang="en-US" sz="1200" dirty="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z="1200" b="0" i="0" kern="1200" dirty="0">
                <a:solidFill>
                  <a:schemeClr val="tx1"/>
                </a:solidFill>
                <a:effectLst/>
                <a:latin typeface="+mn-lt"/>
                <a:ea typeface="+mn-ea"/>
                <a:cs typeface="+mn-cs"/>
              </a:rPr>
              <a:t>• Constitutional law—Originates with the U.S. Constitution, a state constitution, or local constitution, bylaws, or charter. </a:t>
            </a:r>
          </a:p>
          <a:p>
            <a:pPr eaLnBrk="1" hangingPunct="1"/>
            <a:r>
              <a:rPr lang="en-GB" sz="1200" b="0" i="0" kern="1200" dirty="0">
                <a:solidFill>
                  <a:schemeClr val="tx1"/>
                </a:solidFill>
                <a:effectLst/>
                <a:latin typeface="+mn-lt"/>
                <a:ea typeface="+mn-ea"/>
                <a:cs typeface="+mn-cs"/>
              </a:rPr>
              <a:t>• Statutory law—Originates from a legislative branch specifically tasked with the creation and publication of laws and statutes. </a:t>
            </a:r>
          </a:p>
          <a:p>
            <a:pPr eaLnBrk="1" hangingPunct="1"/>
            <a:r>
              <a:rPr lang="en-GB" sz="1200" b="0" i="0" kern="1200" dirty="0">
                <a:solidFill>
                  <a:schemeClr val="tx1"/>
                </a:solidFill>
                <a:effectLst/>
                <a:latin typeface="+mn-lt"/>
                <a:ea typeface="+mn-ea"/>
                <a:cs typeface="+mn-cs"/>
              </a:rPr>
              <a:t>• Regulatory or administrative law—Originates from an executive branch or authorized regulatory agency, and includes executive orders and regulations. </a:t>
            </a:r>
          </a:p>
          <a:p>
            <a:pPr eaLnBrk="1" hangingPunct="1"/>
            <a:r>
              <a:rPr lang="en-GB" sz="1200" b="0" i="0" kern="1200" dirty="0">
                <a:solidFill>
                  <a:schemeClr val="tx1"/>
                </a:solidFill>
                <a:effectLst/>
                <a:latin typeface="+mn-lt"/>
                <a:ea typeface="+mn-ea"/>
                <a:cs typeface="+mn-cs"/>
              </a:rPr>
              <a:t>• Common law, case law, and precedent—Originates from a judicial branch or oversight board and involves the interpretation of law based on the actions of a previous and/or higher court or board.</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 Civil law embodies a wide variety of laws pertaining to relationships between and among individuals and organizations. Civil law includes contract law, employment law, family law, and tort law. Tort law is the subset of civil law that allows individuals to seek redress in the event of personal, physical, or financial injury. Perceived damages within civil law are pursued in civil court and are not prosecuted by the state. </a:t>
            </a:r>
          </a:p>
          <a:p>
            <a:pPr eaLnBrk="1" hangingPunct="1"/>
            <a:r>
              <a:rPr lang="en-GB" sz="1200" b="0" i="0" kern="1200" dirty="0">
                <a:solidFill>
                  <a:schemeClr val="tx1"/>
                </a:solidFill>
                <a:effectLst/>
                <a:latin typeface="+mn-lt"/>
                <a:ea typeface="+mn-ea"/>
                <a:cs typeface="+mn-cs"/>
              </a:rPr>
              <a:t>• Criminal law addresses violations harmful to society and is actively enforced and prosecuted by the state. Criminal law addresses statutes associated with traffic law, public order, property damage, and personal damage, where the state takes on the responsibility of seeking retribution on behalf of the plaintiff, or injured party.</a:t>
            </a:r>
            <a:endParaRPr lang="en-US" dirty="0"/>
          </a:p>
        </p:txBody>
      </p:sp>
    </p:spTree>
    <p:extLst>
      <p:ext uri="{BB962C8B-B14F-4D97-AF65-F5344CB8AC3E}">
        <p14:creationId xmlns:p14="http://schemas.microsoft.com/office/powerpoint/2010/main" val="17687434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F973372B-616C-40D8-8A91-4372CDBD84A4}" type="slidenum">
              <a:rPr lang="en-US" sz="1200" smtClean="0"/>
              <a:pPr eaLnBrk="1" hangingPunct="1"/>
              <a:t>17</a:t>
            </a:fld>
            <a:endParaRPr lang="en-US" sz="1200" dirty="0"/>
          </a:p>
        </p:txBody>
      </p:sp>
    </p:spTree>
    <p:extLst>
      <p:ext uri="{BB962C8B-B14F-4D97-AF65-F5344CB8AC3E}">
        <p14:creationId xmlns:p14="http://schemas.microsoft.com/office/powerpoint/2010/main" val="30458949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0DB1FB1-B4B9-446D-A8B8-5D627ED88D47}" type="slidenum">
              <a:rPr lang="en-US" sz="1200" smtClean="0"/>
              <a:pPr eaLnBrk="1" hangingPunct="1"/>
              <a:t>18</a:t>
            </a:fld>
            <a:endParaRPr lang="en-US" sz="1200" dirty="0"/>
          </a:p>
        </p:txBody>
      </p:sp>
    </p:spTree>
    <p:extLst>
      <p:ext uri="{BB962C8B-B14F-4D97-AF65-F5344CB8AC3E}">
        <p14:creationId xmlns:p14="http://schemas.microsoft.com/office/powerpoint/2010/main" val="37285675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20</a:t>
            </a:fld>
            <a:endParaRPr lang="en-GB"/>
          </a:p>
        </p:txBody>
      </p:sp>
    </p:spTree>
    <p:extLst>
      <p:ext uri="{BB962C8B-B14F-4D97-AF65-F5344CB8AC3E}">
        <p14:creationId xmlns:p14="http://schemas.microsoft.com/office/powerpoint/2010/main" val="16693882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342D64EC-4586-4E2F-AA1D-E6FDA9581299}" type="slidenum">
              <a:rPr lang="en-US" sz="1200" smtClean="0"/>
              <a:pPr eaLnBrk="1" hangingPunct="1"/>
              <a:t>21</a:t>
            </a:fld>
            <a:endParaRPr lang="en-US" sz="1200" dirty="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325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CFA Act was further modified by the USA PATRIOT Act of 2001—“Uniting and Strengthening America by Providing Appropriate Tools Required to Intercept and Obstruct Terrorism Act” providing law enforcement agencies with broader latitude to combat terrorism-related activities after the 9/11 attacks on the New York World Trade Center</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USA PATRIOT Act of 2001 was updated and extended, in many cases permanently, through the USA PATRIOT Improvement and Reauthorization Act of 2005 </a:t>
            </a:r>
          </a:p>
          <a:p>
            <a:pPr algn="just" eaLnBrk="1" hangingPunct="1"/>
            <a:endParaRPr lang="en-US" dirty="0"/>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May 2015, the U.S. Senate failed to extend the USA PATRIOT Act, resulting in the expiration of many of its components on June 1, 2015</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controversy over a section that allowed the National Security Agency (NSA) to collect metadata, resulted in modification and incorporation of those components in the USA FREEDOM Act (Uniting and Strengthening America by Fulfilling Rights and Ending Eavesdropping, Dragnet-collection and Online Monitoring Act), which was signed into law in June 2015</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Computer Security Act (CSA) of 1987 was one of the first attempts to protect federal computer systems by establishing minimum acceptable security practices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Computer Security Act established a Computer System Security and Privacy Advisory Board within the Department of Commerce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Another provision requires mandatory periodic training in computer security awareness and accepted computer security practice for all users of federal computer systems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CSA charged the National Bureau of Standards (now NIST) and the National Security Agency with the development of:</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Standards, guidelines, and associated methods and techniques for computer systems </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Uniform standards and guidelines for most federal computer systems</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Technical, management, physical, and administrative standards and guidelines for the cost-effective security and privacy of sensitive information in federal computer systems</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Guidelines for use by operators of federal computer systems that contain sensitive information in training their employees in security awareness and accepted security practice</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Validation procedures for, and evaluation of the effectiveness of, standards and guidelines through research and liaison with other government and private agencies</a:t>
            </a:r>
          </a:p>
          <a:p>
            <a:pPr algn="just" eaLnBrk="1" hangingPunct="1"/>
            <a:endParaRPr lang="en-US" dirty="0"/>
          </a:p>
        </p:txBody>
      </p:sp>
    </p:spTree>
    <p:extLst>
      <p:ext uri="{BB962C8B-B14F-4D97-AF65-F5344CB8AC3E}">
        <p14:creationId xmlns:p14="http://schemas.microsoft.com/office/powerpoint/2010/main" val="710517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86D09C05-087C-4B98-A493-B64E9856067C}" type="slidenum">
              <a:rPr lang="en-US" sz="1200" smtClean="0"/>
              <a:pPr eaLnBrk="1" hangingPunct="1"/>
              <a:t>22</a:t>
            </a:fld>
            <a:endParaRPr lang="en-US" sz="1200" dirty="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400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Federal Privacy Act of 1974 regulates the government’s use of private information and was created to ensure that government agencies protect the privacy of individuals’ and businesses’ information and makes them responsible if any portion of this information is released without permission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Electronic Communications Privacy Act (ECPA) of 1986 is a collection of statutes that regulates the interception of wire, electronic, and oral communications and is commonly referred to as the “wiretapping act”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ECPA works in cooperation with the Fourth Amendment of the U.S. Constitution, which prohibits search and seizure without a warrant</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Health Insurance Portability and Accountability Act (HIPAA) of 1996, also known as the Kennedy-</a:t>
            </a:r>
            <a:r>
              <a:rPr kumimoji="0" lang="en-US" sz="24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Kassebaum</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Act, attempts to protect the confidentiality and security of health care data by establishing and enforcing standards and by standardizing electronic data interchange</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HIPAA requires organizations that retain health care information to use information security mechanisms to protect this information, as well as policies and procedures to maintain them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also requires a comprehensive assessment of the organization's information security systems, policies, and procedures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HIPAA provides guidelines for the use of electronic signatures based on security standards ensuring message integrity, user authentication, and nonrepudiation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HIPAA has five fundamental privacy principles: </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Consumer control of medical information</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Boundaries on the use of medical information</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Accountability for the privacy of private information</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Balance of public responsibility for the use of medical information for the greater good measured against impact to the individual</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Security of health information</a:t>
            </a:r>
          </a:p>
          <a:p>
            <a:pPr algn="just" eaLnBrk="1" hangingPunct="1">
              <a:lnSpc>
                <a:spcPct val="90000"/>
              </a:lnSpc>
            </a:pPr>
            <a:endParaRPr lang="en-US" dirty="0"/>
          </a:p>
        </p:txBody>
      </p:sp>
    </p:spTree>
    <p:extLst>
      <p:ext uri="{BB962C8B-B14F-4D97-AF65-F5344CB8AC3E}">
        <p14:creationId xmlns:p14="http://schemas.microsoft.com/office/powerpoint/2010/main" val="6813083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GB" sz="1200" b="1" i="0" kern="1200" dirty="0">
                <a:solidFill>
                  <a:schemeClr val="tx1"/>
                </a:solidFill>
                <a:effectLst/>
                <a:latin typeface="+mn-lt"/>
                <a:ea typeface="+mn-ea"/>
                <a:cs typeface="+mn-cs"/>
              </a:rPr>
              <a:t>General Data Protection Regulation</a:t>
            </a: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GDPR</a:t>
            </a:r>
            <a:r>
              <a:rPr lang="en-GB" sz="1200" b="0" i="0" kern="1200" dirty="0">
                <a:solidFill>
                  <a:schemeClr val="tx1"/>
                </a:solidFill>
                <a:effectLst/>
                <a:latin typeface="+mn-lt"/>
                <a:ea typeface="+mn-ea"/>
                <a:cs typeface="+mn-cs"/>
              </a:rPr>
              <a:t>):</a:t>
            </a:r>
          </a:p>
          <a:p>
            <a:pPr algn="l"/>
            <a:r>
              <a:rPr lang="en-GB" b="0" i="0" dirty="0">
                <a:solidFill>
                  <a:srgbClr val="000000"/>
                </a:solidFill>
                <a:effectLst/>
                <a:latin typeface="Verdana" panose="020B0604030504040204" pitchFamily="34" charset="0"/>
              </a:rPr>
              <a:t>The Guide to the GDPR is part of our </a:t>
            </a:r>
            <a:r>
              <a:rPr lang="en-GB" b="0" i="0" u="none" strike="noStrike" dirty="0">
                <a:solidFill>
                  <a:srgbClr val="0059A9"/>
                </a:solidFill>
                <a:effectLst/>
                <a:latin typeface="Verdana" panose="020B0604030504040204" pitchFamily="34" charset="0"/>
                <a:hlinkClick r:id="rId3" tooltip="New guide to DP"/>
              </a:rPr>
              <a:t>Guide to Data Protection</a:t>
            </a:r>
            <a:r>
              <a:rPr lang="en-GB" b="0" i="0" dirty="0">
                <a:solidFill>
                  <a:srgbClr val="000000"/>
                </a:solidFill>
                <a:effectLst/>
                <a:latin typeface="Verdana" panose="020B0604030504040204" pitchFamily="34" charset="0"/>
              </a:rPr>
              <a:t>. It is for DPOs and others who have day-to-day responsibility for data protection.</a:t>
            </a:r>
          </a:p>
          <a:p>
            <a:pPr marL="171450" indent="-171450" algn="l">
              <a:buFont typeface="Arial" panose="020B0604020202020204" pitchFamily="34" charset="0"/>
              <a:buChar char="•"/>
            </a:pPr>
            <a:r>
              <a:rPr lang="en-GB" b="0" i="0" dirty="0">
                <a:solidFill>
                  <a:srgbClr val="000000"/>
                </a:solidFill>
                <a:effectLst/>
                <a:latin typeface="Verdana" panose="020B0604030504040204" pitchFamily="34" charset="0"/>
              </a:rPr>
              <a:t>It explains the general data protection regime that applies to most UK businesses and organisations. It covers the General Data Protection Regulation (GDPR) as it applies in the UK, tailored by the Data Protection Act 2018.</a:t>
            </a:r>
          </a:p>
          <a:p>
            <a:pPr marL="171450" indent="-171450" algn="l">
              <a:buFont typeface="Arial" panose="020B0604020202020204" pitchFamily="34" charset="0"/>
              <a:buChar char="•"/>
            </a:pPr>
            <a:r>
              <a:rPr lang="en-GB" b="0" i="0" dirty="0">
                <a:solidFill>
                  <a:srgbClr val="000000"/>
                </a:solidFill>
                <a:effectLst/>
                <a:latin typeface="Verdana" panose="020B0604030504040204" pitchFamily="34" charset="0"/>
              </a:rPr>
              <a:t>It explains each of the data protection principles, rights and obligations. It summarises the key points you need to know, answers frequently asked questions, and contains practical checklists to help you comply.</a:t>
            </a:r>
          </a:p>
          <a:p>
            <a:pPr marL="171450" indent="-171450" algn="l">
              <a:buFont typeface="Arial" panose="020B0604020202020204" pitchFamily="34" charset="0"/>
              <a:buChar char="•"/>
            </a:pPr>
            <a:r>
              <a:rPr lang="en-GB" b="0" i="0" dirty="0">
                <a:solidFill>
                  <a:srgbClr val="000000"/>
                </a:solidFill>
                <a:effectLst/>
                <a:latin typeface="Verdana" panose="020B0604030504040204" pitchFamily="34" charset="0"/>
              </a:rPr>
              <a:t>Where relevant, this guide also links to more detailed guidance and other resources, including ICO guidance, statutory ICO codes of practice, and European guidance published by the European Data Protection Board (EDPB).</a:t>
            </a:r>
          </a:p>
          <a:p>
            <a:pPr marL="171450" indent="-171450" algn="l">
              <a:buFont typeface="Arial" panose="020B0604020202020204" pitchFamily="34" charset="0"/>
              <a:buChar char="•"/>
            </a:pPr>
            <a:r>
              <a:rPr lang="en-GB" dirty="0">
                <a:hlinkClick r:id="rId4"/>
              </a:rPr>
              <a:t>https://ico.org.uk/for-organisations/guide-to-data-protection/guide-to-the-general-data-protection-regulation-gdpr/</a:t>
            </a:r>
            <a:endParaRPr lang="en-GB" b="0" i="0" dirty="0">
              <a:solidFill>
                <a:srgbClr val="000000"/>
              </a:solidFill>
              <a:effectLst/>
              <a:latin typeface="Verdana" panose="020B0604030504040204" pitchFamily="34" charset="0"/>
            </a:endParaRPr>
          </a:p>
          <a:p>
            <a:endParaRPr lang="en-GB" sz="1200" b="0" i="0" kern="1200" dirty="0">
              <a:solidFill>
                <a:schemeClr val="tx1"/>
              </a:solidFill>
              <a:effectLst/>
              <a:latin typeface="+mn-lt"/>
              <a:ea typeface="+mn-ea"/>
              <a:cs typeface="+mn-cs"/>
            </a:endParaRPr>
          </a:p>
          <a:p>
            <a:endParaRPr lang="en-US" b="1" dirty="0"/>
          </a:p>
          <a:p>
            <a:r>
              <a:rPr lang="en-US" b="1" dirty="0"/>
              <a:t>ARRA and HITECH:</a:t>
            </a:r>
          </a:p>
          <a:p>
            <a:pPr marL="349250" marR="0" lvl="0" indent="-349250" algn="just" defTabSz="914400" rtl="0" eaLnBrk="1" fontAlgn="auto" latinLnBrk="0" hangingPunct="1">
              <a:lnSpc>
                <a:spcPct val="100000"/>
              </a:lnSpc>
              <a:spcBef>
                <a:spcPts val="2000"/>
              </a:spcBef>
              <a:spcAft>
                <a:spcPts val="0"/>
              </a:spcAft>
              <a:buClr>
                <a:srgbClr val="2C7C9F">
                  <a:lumMod val="60000"/>
                  <a:lumOff val="40000"/>
                </a:srgbClr>
              </a:buClr>
              <a:buSzPct val="110000"/>
              <a:buFont typeface="Wingdings 2" pitchFamily="18" charset="2"/>
              <a:buChar char=""/>
              <a:tabLst/>
              <a:defRPr/>
            </a:pP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Enacted in 2009, the American Recovery and Reinvestment Act (ARRA) was designed to provide a response to the economic crisis in the United States </a:t>
            </a:r>
          </a:p>
          <a:p>
            <a:pPr marL="349250" marR="0" lvl="0" indent="-349250" algn="just" defTabSz="914400" rtl="0" eaLnBrk="1" fontAlgn="auto" latinLnBrk="0" hangingPunct="1">
              <a:lnSpc>
                <a:spcPct val="100000"/>
              </a:lnSpc>
              <a:spcBef>
                <a:spcPts val="2000"/>
              </a:spcBef>
              <a:spcAft>
                <a:spcPts val="0"/>
              </a:spcAft>
              <a:buClr>
                <a:srgbClr val="2C7C9F">
                  <a:lumMod val="60000"/>
                  <a:lumOff val="40000"/>
                </a:srgbClr>
              </a:buClr>
              <a:buSzPct val="110000"/>
              <a:buFont typeface="Wingdings 2" pitchFamily="18" charset="2"/>
              <a:buChar char=""/>
              <a:tabLst/>
              <a:defRPr/>
            </a:pP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The act was specifically focused on providing tax cuts and funding for programs, federal contracts, grants, and loans</a:t>
            </a:r>
          </a:p>
          <a:p>
            <a:pPr marL="349250" marR="0" lvl="0" indent="-349250" algn="just" defTabSz="914400" rtl="0" eaLnBrk="1" fontAlgn="auto" latinLnBrk="0" hangingPunct="1">
              <a:lnSpc>
                <a:spcPct val="100000"/>
              </a:lnSpc>
              <a:spcBef>
                <a:spcPts val="2000"/>
              </a:spcBef>
              <a:spcAft>
                <a:spcPts val="0"/>
              </a:spcAft>
              <a:buClr>
                <a:srgbClr val="2C7C9F">
                  <a:lumMod val="60000"/>
                  <a:lumOff val="40000"/>
                </a:srgbClr>
              </a:buClr>
              <a:buSzPct val="110000"/>
              <a:buFont typeface="Wingdings 2" pitchFamily="18" charset="2"/>
              <a:buChar char=""/>
              <a:tabLst/>
              <a:defRPr/>
            </a:pP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The Health Information Technology for Economic and Clinical Health (HITECH) Act, enacted as part of ARRA, and in cooperation with HIPAA, also requires that covered entities notify information owners of breaches </a:t>
            </a:r>
          </a:p>
          <a:p>
            <a:r>
              <a:rPr lang="en-US" b="1" dirty="0"/>
              <a:t>Gramm-Leach-Bliley (GLB) Act of 1999</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Financial Services Modernization Act or Gramm-Leach-Bliley (GLB) Act of 1999 contains a number of provisions that affect banks, securities firms, and insurance companies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act requires all financial institutions to disclose their privacy policies, describing how they share nonpublic personal information, and describing how customers can request that their information not be shared with third parties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act also ensures that the privacy policies in effect in an organization are fully disclosed when a customer initiates a business relationship and distributed at least annually for the duration of the professional association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Export and Espionage Laws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an attempt to protect intellectual property and competitive advantage, Congress passed the Economic Espionage Act (EEA) in 1996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law attempts to protect trade secrets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“from the foreign government that uses its classic espionage apparatus to spy on a company, to the two American companies that are attempting to uncover each other's bid proposals, or to the disgruntled former employee who walks out of his former company with a computer diskette full of engineering schematics”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Security and Freedom through Encryption Act of 1997 provides guidance on the use of encryption, and institutes measures of public protection from government intervention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Specifically, the act reinforces an individual’s right to use or sell encryption algorithms, without concern for the impact of other regulations requiring some form of key registration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act prohibits the federal government from requiring the use of encryption for contracts, grants, and other official documents, and correspondence</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lang="en-US" sz="2400" b="1"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U.S. Copyright Law: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Extends protection to intellectual property, which includes words published in electronic formats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doctrine of fair use allows material to be quoted for the purpose of news reporting, teaching, scholarship, and a number of other related activities, so long as the purpose is educational and not for profit and the usage is not excessive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Proper acknowledgement must be provided to the author and/or copyright holder of such works, including a description of the location of source materials by using a recognized form of citation</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lang="en-US" sz="2400" b="1"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Freedom of Information Act (FOIA)  of 1966:</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All federal agencies are required under the Freedom of Information Act (FOIA) to disclose records requested in writing by any person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FOIA applies only to federal agencies and does not create a right of access to records held by Congress, the courts, or by state or local government agencies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Each state has its own public access laws that should be consulted for access to state and local records</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Sarbanes-Oxley (SOX) Act of 2002:</a:t>
            </a:r>
            <a:endPar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Designed to enforce accountability for financial record keeping and reporting at publicly traded corporations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law requires that the CEO and CFO assume direct and personal accountability for the completeness and accuracy of a publicly traded organization’s financial reporting and record-keeping systems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As these executives attempt to ensure that the integrity of recording and reporting systems is sound—often relying upon the expertise of CIOs and CISOs to do so—they must also maintain the availability and confidentiality of information</a:t>
            </a:r>
          </a:p>
          <a:p>
            <a:endParaRPr lang="en-GB" dirty="0"/>
          </a:p>
          <a:p>
            <a:r>
              <a:rPr lang="en-US" b="1" dirty="0"/>
              <a:t>Breach Laws: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breach law specifies a requirement for organizations to notify affected parties when they have experienced a specified type of loss of information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Most of these laws also require some form of after-breach support from the organization, such as free or discounted credit monitoring, progress reports, and a description of actions taken to rectify the incident and prevent reoccurrence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Although the United States currently does not have a national breach law, several bills and proposals are being reviewed by the U.S. Congress</a:t>
            </a:r>
          </a:p>
          <a:p>
            <a:endParaRPr lang="en-GB" dirty="0"/>
          </a:p>
          <a:p>
            <a:r>
              <a:rPr lang="en-US" b="1" dirty="0"/>
              <a:t>International Laws and Legal Bodies: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Many domestic laws and customs do not apply to international trade, which is governed by international treaties and trade agreements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Because of the political complexities of the relationships among nations and cultural differences, there are currently few international laws relating to privacy and information security </a:t>
            </a:r>
          </a:p>
          <a:p>
            <a:endParaRPr lang="en-US" dirty="0"/>
          </a:p>
          <a:p>
            <a:r>
              <a:rPr lang="en-US" b="1" dirty="0"/>
              <a:t>European Council Cybercrime Convention: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Empowers an international task force to oversee a range of Internet security functions and to standardize technology laws internationally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also attempts to improve the effectiveness of international investigations into breaches of technology law</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overall goal of the convention is to simplify the acquisition of information for law enforcement agents in certain types of international crimes as well as the extradition process</a:t>
            </a:r>
          </a:p>
          <a:p>
            <a:endParaRPr lang="en-GB" b="1" dirty="0"/>
          </a:p>
          <a:p>
            <a:r>
              <a:rPr lang="en-US" b="1" dirty="0"/>
              <a:t>Digital Millennium Copyright Act (DMCA):</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Digital Millennium Copyright Act (DMCA) is a U.S.-based international effort to reduce the impact of copyright, trademark, and privacy infringement, especially via the removal of technological copyright protection measures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European Union created Directive 95/46/EC that increases individual rights to process and freely move personal data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United Kingdom has already implemented a version of this directive called the Database Right</a:t>
            </a:r>
          </a:p>
          <a:p>
            <a:endParaRPr lang="en-GB" b="1" dirty="0"/>
          </a:p>
          <a:p>
            <a:r>
              <a:rPr lang="en-US" b="1" dirty="0"/>
              <a:t>Australian High Tech Crime: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High tech crimes are defined and prosecuted in Australia under its Commonwealth legislation Part 10.7—Computer Offences of the Criminal Code Act 1995</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That law specifically includes: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data system intrusions (such as hacking);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unauthorized destruction or modification of data;</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actions intended to deny service of computer systems to intended users, such as denial of-service (</a:t>
            </a:r>
            <a:r>
              <a:rPr kumimoji="0" lang="en-US" sz="24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DoS</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attacks and distributed denial of service (</a:t>
            </a:r>
            <a:r>
              <a:rPr kumimoji="0" lang="en-US" sz="24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DDoS</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attacks using botnets; and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creation and distribution of malicious software</a:t>
            </a:r>
          </a:p>
          <a:p>
            <a:endParaRPr lang="en-GB" b="1" dirty="0"/>
          </a:p>
          <a:p>
            <a:r>
              <a:rPr lang="en-US" b="1" dirty="0"/>
              <a:t>State and Local Regulations: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is the responsibility of information security professionals to understand state laws and regulations and ensure that their organization’s security policies and procedures comply with the laws and regulations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Georgia Computer Systems Protection Act has various computer security provisions and establishes specific penalties for use of information technology to attack or exploit information systems in organizations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Georgia Identity Theft Law requires that a business may not discard a record containing personal information unless it shreds, erases, modifies, or otherwise makes the information irretrievable</a:t>
            </a:r>
          </a:p>
          <a:p>
            <a:endParaRPr lang="en-GB" b="1"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23</a:t>
            </a:fld>
            <a:endParaRPr lang="en-GB"/>
          </a:p>
        </p:txBody>
      </p:sp>
    </p:spTree>
    <p:extLst>
      <p:ext uri="{BB962C8B-B14F-4D97-AF65-F5344CB8AC3E}">
        <p14:creationId xmlns:p14="http://schemas.microsoft.com/office/powerpoint/2010/main" val="37973246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2A5BD8A5-BF2B-4EED-9FD4-27D2403A3372}" type="slidenum">
              <a:rPr lang="en-US" sz="1200" smtClean="0"/>
              <a:pPr eaLnBrk="1" hangingPunct="1"/>
              <a:t>24</a:t>
            </a:fld>
            <a:endParaRPr lang="en-US" sz="1200" dirty="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5082495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benefits of PCI DSS compliance, as promoted by the PCI Security Standards Council, include: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 assertion that systems processing payment cards are secure, promoting trust in customers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Improved reputation with payment card issue and payment processing organizations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Prevention of security breaches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Assistance in complying with other security standards, such as HIPAA, SOX, and GLB</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Support for organizational security strategies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Increased efficiency of the information infrastructure</a:t>
            </a:r>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26</a:t>
            </a:fld>
            <a:endParaRPr lang="en-GB"/>
          </a:p>
        </p:txBody>
      </p:sp>
    </p:spTree>
    <p:extLst>
      <p:ext uri="{BB962C8B-B14F-4D97-AF65-F5344CB8AC3E}">
        <p14:creationId xmlns:p14="http://schemas.microsoft.com/office/powerpoint/2010/main" val="19768252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Most organizations develop and formalize policies as descriptions of acceptable and unacceptable employee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(policies are covered in detail in Chapter 4). Properly defined and enforced policies function in an organization the same way as laws, complete with penalties, judicial practices, and sanctions. Because policies function like laws, they must be crafted with the same care as laws to ensure that the policies are complete, appropriate, and fairly applied to everyone in the workplace.ost organizations develop and formalize policies as descriptions of acceptable and unacceptable employee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(policies are covered in detail in Chapter 4). Properly defined and enforced policies function in an organization the same way as laws, complete with penalties, judicial practices, and sanctions. Because policies function like laws, they must be crafted with the same care as laws to ensure that the policies are complete, appropriate, and fairly applied to everyone in the workplace.</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27</a:t>
            </a:fld>
            <a:endParaRPr lang="en-GB"/>
          </a:p>
        </p:txBody>
      </p:sp>
    </p:spTree>
    <p:extLst>
      <p:ext uri="{BB962C8B-B14F-4D97-AF65-F5344CB8AC3E}">
        <p14:creationId xmlns:p14="http://schemas.microsoft.com/office/powerpoint/2010/main" val="36553072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88E7863E-D9D6-4518-94C6-69CAC694234E}" type="slidenum">
              <a:rPr lang="en-US" sz="1200" smtClean="0"/>
              <a:pPr eaLnBrk="1" hangingPunct="1"/>
              <a:t>29</a:t>
            </a:fld>
            <a:endParaRPr lang="en-US" sz="1200" dirty="0"/>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z="1200" b="0" i="0" kern="1200" dirty="0">
                <a:solidFill>
                  <a:schemeClr val="tx1"/>
                </a:solidFill>
                <a:effectLst/>
                <a:latin typeface="+mn-lt"/>
                <a:ea typeface="+mn-ea"/>
                <a:cs typeface="+mn-cs"/>
              </a:rPr>
              <a:t>due care Measures that an organization takes to ensure every employee knows what is acceptable and what is not.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due diligence Reasonable steps taken by people or organizations to meet the obligations imposed by laws or regulations.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jurisdiction The power to make legal decisions and judgments, typically an area within which an entity such as a court or law enforcement agency is empowered to make legal decisions.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liability An entity’s legal obligation or responsibility.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long-arm jurisdiction The ability of a legal entity to exercise its influence beyond its normal boundaries by asserting a connection between an out-of-jurisdiction entity and a local legal case.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restitution A legal requirement to make compensation or payment resulting from a loss or injury.</a:t>
            </a:r>
            <a:endParaRPr lang="en-US" dirty="0"/>
          </a:p>
        </p:txBody>
      </p:sp>
    </p:spTree>
    <p:extLst>
      <p:ext uri="{BB962C8B-B14F-4D97-AF65-F5344CB8AC3E}">
        <p14:creationId xmlns:p14="http://schemas.microsoft.com/office/powerpoint/2010/main" val="23907489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5FF5F43C-19E1-41C6-8C6E-5A3473D0092A}" type="slidenum">
              <a:rPr lang="en-US" sz="1200" smtClean="0"/>
              <a:pPr eaLnBrk="1" hangingPunct="1"/>
              <a:t>30</a:t>
            </a:fld>
            <a:endParaRPr lang="en-US" sz="1200" dirty="0"/>
          </a:p>
        </p:txBody>
      </p:sp>
      <p:sp>
        <p:nvSpPr>
          <p:cNvPr id="111619" name="Rectangle 2"/>
          <p:cNvSpPr>
            <a:spLocks noGrp="1" noRot="1" noChangeAspect="1" noChangeArrowheads="1" noTextEdit="1"/>
          </p:cNvSpPr>
          <p:nvPr>
            <p:ph type="sldImg"/>
          </p:nvPr>
        </p:nvSpPr>
        <p:spPr>
          <a:ln/>
        </p:spPr>
      </p:sp>
      <p:sp>
        <p:nvSpPr>
          <p:cNvPr id="1116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550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National Security Agency (NSA) coordinates, directs, and performs highly-specialized activities to protect U.S. information systems and produce foreign intelligence information, and it is also responsible for the security of communications and information systems at many federal government agencies associated with national security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NSA’s Information Assurance Directorate (IAD) provides information security “solutions including the technologies, specifications and criteria, products, product configurations, tools, standards, operational doctrine, and support activities needed to implement the protect, detect and report, and respond elements of cyber defense”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addition to its well-known mission to protect key members of the U.S. government, the U.S. Secret Service is also charged with the detection and arrest of any person committing a U.S. federal offense relating to computer fraud as well as false identification crimes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Secret Service was transferred from the Department of the Treasury to the Department of Homeland Security in March 2003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Since that time, the DHS has added to its critical infrastructure defense strategies the protection of the nation’s cyber infrastructures</a:t>
            </a:r>
          </a:p>
          <a:p>
            <a:pPr eaLnBrk="1" hangingPunct="1"/>
            <a:endParaRPr lang="en-US" dirty="0"/>
          </a:p>
        </p:txBody>
      </p:sp>
    </p:spTree>
    <p:extLst>
      <p:ext uri="{BB962C8B-B14F-4D97-AF65-F5344CB8AC3E}">
        <p14:creationId xmlns:p14="http://schemas.microsoft.com/office/powerpoint/2010/main" val="40191774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20000"/>
          </a:bodyPr>
          <a:lstStyle/>
          <a:p>
            <a:r>
              <a:rPr lang="en-GB" sz="1200" b="0" i="0" kern="1200" dirty="0">
                <a:solidFill>
                  <a:schemeClr val="tx1"/>
                </a:solidFill>
                <a:effectLst/>
                <a:latin typeface="+mn-lt"/>
                <a:ea typeface="+mn-ea"/>
                <a:cs typeface="+mn-cs"/>
              </a:rPr>
              <a:t>affidavit Sworn testimony that certain facts are in the possession of the investigating officer and that they warrant the examination of specific items located at a specific place. The facts, the items, and the place must be specified in the affidavit.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digital forensics Investigations involving the preservation, identification, extraction, documentation, and interpretation of computer media for evidentiary and root cause analysis. Like traditional forensics, digital forensics follows clear, well-defined methodologies but still tends to be as much art as science.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digital malfeasance A crime against or using digital media, computer technology, or related components; in other words, a computer is the source of a crime or the object of a crime.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e-discovery The identification and preservation of evidentiary material related to a specific legal action.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evidentiary material (EM) Also known as “items of potential evidentiary value,” any information that could potentially support the organization’s legal or policy-based case against a suspect. evidentiary material policy (EM policy) The policy document that guides the development and implementation of EM procedures regarding the collection, handling, and storage of items of potential evidentiary value, as well as the organization and conduct of EM collection teams.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forensics The coherent application of methodical investigatory techniques to collect, preserve, and present evidence of crimes in a court or court-like setting. Forensics allows investigators to determine what happened by examining the results of an event—criminal, natural, intentional, or accidental.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search warrant Permission to search for evidentiary material at a specified location and/ or to seize items to return to the investigator’s lab for examination. An affidavit becomes a search warrant when signed by an approving authority.</a:t>
            </a:r>
            <a:endParaRPr lang="en-US" dirty="0"/>
          </a:p>
        </p:txBody>
      </p:sp>
      <p:sp>
        <p:nvSpPr>
          <p:cNvPr id="1146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7479C92-921A-47CD-9D50-D9EF278FF6AA}" type="slidenum">
              <a:rPr lang="en-US" sz="1200" smtClean="0"/>
              <a:pPr eaLnBrk="1" hangingPunct="1"/>
              <a:t>31</a:t>
            </a:fld>
            <a:endParaRPr lang="en-US" sz="1200" dirty="0"/>
          </a:p>
        </p:txBody>
      </p:sp>
    </p:spTree>
    <p:extLst>
      <p:ext uri="{BB962C8B-B14F-4D97-AF65-F5344CB8AC3E}">
        <p14:creationId xmlns:p14="http://schemas.microsoft.com/office/powerpoint/2010/main" val="19184971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Evidentiary material (EM), also known as an item of potential evidentiary value, is any information that could potentially support the organization’s legal- or policy-based case against a suspect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 item does not become evidence until it is formally admitted to evidence by a judge or other ruling official</a:t>
            </a:r>
          </a:p>
          <a:p>
            <a:endParaRPr lang="en-US" dirty="0"/>
          </a:p>
        </p:txBody>
      </p:sp>
      <p:sp>
        <p:nvSpPr>
          <p:cNvPr id="1157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BCEE9070-3C7D-41C0-85E2-D56598FF9515}" type="slidenum">
              <a:rPr lang="en-US" sz="1200" smtClean="0"/>
              <a:pPr eaLnBrk="1" hangingPunct="1"/>
              <a:t>32</a:t>
            </a:fld>
            <a:endParaRPr lang="en-US" sz="1200" dirty="0"/>
          </a:p>
        </p:txBody>
      </p:sp>
    </p:spTree>
    <p:extLst>
      <p:ext uri="{BB962C8B-B14F-4D97-AF65-F5344CB8AC3E}">
        <p14:creationId xmlns:p14="http://schemas.microsoft.com/office/powerpoint/2010/main" val="13732637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lnSpcReduction="1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Most organizations cannot sustain a permanent digital forensics team</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Even so, there should be people in the InfoSec group trained to understand and manage the forensics process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expertise can be obtained by sending employees to a regional or national InfoSec conference with a digital forensics track or to dedicated digital forensics training</a:t>
            </a:r>
          </a:p>
          <a:p>
            <a:endParaRPr lang="en-US" dirty="0"/>
          </a:p>
        </p:txBody>
      </p:sp>
      <p:sp>
        <p:nvSpPr>
          <p:cNvPr id="1177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F33D4D68-C333-4C9B-BBD9-AA1270ECD45E}" type="slidenum">
              <a:rPr lang="en-US" sz="1200" smtClean="0"/>
              <a:pPr eaLnBrk="1" hangingPunct="1"/>
              <a:t>33</a:t>
            </a:fld>
            <a:endParaRPr lang="en-US" sz="1200" dirty="0"/>
          </a:p>
        </p:txBody>
      </p:sp>
    </p:spTree>
    <p:extLst>
      <p:ext uri="{BB962C8B-B14F-4D97-AF65-F5344CB8AC3E}">
        <p14:creationId xmlns:p14="http://schemas.microsoft.com/office/powerpoint/2010/main" val="30947790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a:ln/>
        </p:spPr>
      </p:sp>
      <p:sp>
        <p:nvSpPr>
          <p:cNvPr id="1198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198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7EBED53-B78A-42D1-A626-DEFFA09B0032}" type="slidenum">
              <a:rPr lang="en-US" sz="1200" smtClean="0"/>
              <a:pPr eaLnBrk="1" hangingPunct="1"/>
              <a:t>34</a:t>
            </a:fld>
            <a:endParaRPr lang="en-US" sz="1200" dirty="0"/>
          </a:p>
        </p:txBody>
      </p:sp>
    </p:spTree>
    <p:extLst>
      <p:ext uri="{BB962C8B-B14F-4D97-AF65-F5344CB8AC3E}">
        <p14:creationId xmlns:p14="http://schemas.microsoft.com/office/powerpoint/2010/main" val="5375283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a:ln/>
        </p:spPr>
      </p:sp>
      <p:sp>
        <p:nvSpPr>
          <p:cNvPr id="1208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208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24AE9DB1-5018-4393-9060-980D17DFD969}" type="slidenum">
              <a:rPr lang="en-US" sz="1200" smtClean="0"/>
              <a:pPr eaLnBrk="1" hangingPunct="1"/>
              <a:t>35</a:t>
            </a:fld>
            <a:endParaRPr lang="en-US" sz="1200" dirty="0"/>
          </a:p>
        </p:txBody>
      </p:sp>
    </p:spTree>
    <p:extLst>
      <p:ext uri="{BB962C8B-B14F-4D97-AF65-F5344CB8AC3E}">
        <p14:creationId xmlns:p14="http://schemas.microsoft.com/office/powerpoint/2010/main" val="13989796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32500" lnSpcReduction="20000"/>
          </a:bodyPr>
          <a:lstStyle/>
          <a:p>
            <a:r>
              <a:rPr lang="en-US" b="1" dirty="0"/>
              <a:t>Evidentiary Policy and Procedures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Organizations should develop specific digital forensics procedures, along with policy providing guidance on the use of these procedures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EM policy should specify: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Who may conduct an investigation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Who may authorize an investigation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affidavit-related documents are required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search warrant-related documents are required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digital media may be seized or taken offline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methodology should be followed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methods are required for chain of custody or chain of evidence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format the final report should take and to whom it should it be given</a:t>
            </a:r>
          </a:p>
          <a:p>
            <a:r>
              <a:rPr lang="en-US" b="1" dirty="0"/>
              <a:t>Law Enforcement Involvement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When an incident or disaster violates civil or criminal law, it is the organization’s responsibility to notify the proper authorities. Selecting the appropriate law enforcement agency depends on the type of crime committed. As described earlier, the Federal Bureau of Investigation (FBI), for example, handles computer crimes that cross state lines and investigates terrorism and cyberterrorism, which can include attacks against businesses and other organizations. The U.S. Secret Service examines crimes involving U.S. currency, counterfeiting, credit cards, and identity theft. The U.S. Treasury Department has a bank fraud investigation unit, and the Securities and Exchange Commission has investigation and fraud control units as well. Each state, county, and city in the United States has its own law enforcement agencies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Involving law enforcement agencies has both advantages and disadvantages: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Such agencies are usually much better equipped to process evidence than a business and are also prepared to handle the warrants and subpoenas necessary when documenting a case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disadvantages of law enforcement involvement include possible loss of control over the chain of events following an incident—for example, the collection of information and evidence and the prosecution of suspects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very real issue is the confiscation of vital equipment as evidence</a:t>
            </a:r>
          </a:p>
          <a:p>
            <a:endParaRPr lang="en-US" b="1" dirty="0"/>
          </a:p>
        </p:txBody>
      </p:sp>
      <p:sp>
        <p:nvSpPr>
          <p:cNvPr id="1218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04B5A6B0-B04A-4EE1-9729-AEC53EF98A77}" type="slidenum">
              <a:rPr lang="en-US" sz="1200" smtClean="0"/>
              <a:pPr eaLnBrk="1" hangingPunct="1"/>
              <a:t>36</a:t>
            </a:fld>
            <a:endParaRPr lang="en-US" sz="1200" dirty="0"/>
          </a:p>
        </p:txBody>
      </p:sp>
    </p:spTree>
    <p:extLst>
      <p:ext uri="{BB962C8B-B14F-4D97-AF65-F5344CB8AC3E}">
        <p14:creationId xmlns:p14="http://schemas.microsoft.com/office/powerpoint/2010/main" val="2016240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239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F4C65FF-AED3-45C8-A685-4F83E4DE30FF}" type="slidenum">
              <a:rPr lang="en-US" sz="1200" smtClean="0"/>
              <a:pPr eaLnBrk="1" hangingPunct="1"/>
              <a:t>37</a:t>
            </a:fld>
            <a:endParaRPr lang="en-US" sz="1200" dirty="0"/>
          </a:p>
        </p:txBody>
      </p:sp>
    </p:spTree>
    <p:extLst>
      <p:ext uri="{BB962C8B-B14F-4D97-AF65-F5344CB8AC3E}">
        <p14:creationId xmlns:p14="http://schemas.microsoft.com/office/powerpoint/2010/main" val="13889287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40</a:t>
            </a:fld>
            <a:endParaRPr lang="en-GB"/>
          </a:p>
        </p:txBody>
      </p:sp>
    </p:spTree>
    <p:extLst>
      <p:ext uri="{BB962C8B-B14F-4D97-AF65-F5344CB8AC3E}">
        <p14:creationId xmlns:p14="http://schemas.microsoft.com/office/powerpoint/2010/main" val="20690710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41</a:t>
            </a:fld>
            <a:endParaRPr lang="en-GB"/>
          </a:p>
        </p:txBody>
      </p:sp>
    </p:spTree>
    <p:extLst>
      <p:ext uri="{BB962C8B-B14F-4D97-AF65-F5344CB8AC3E}">
        <p14:creationId xmlns:p14="http://schemas.microsoft.com/office/powerpoint/2010/main" val="82487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5764306" y="6458230"/>
            <a:ext cx="2133600" cy="365125"/>
          </a:xfrm>
        </p:spPr>
        <p:txBody>
          <a:bodyPr/>
          <a:lstStyle/>
          <a:p>
            <a:fld id="{2DF66AD8-BC4A-4004-9882-414398D930CA}" type="datetimeFigureOut">
              <a:rPr lang="en-US" smtClean="0"/>
              <a:pPr/>
              <a:t>10/19/2023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10/19/2023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10/19/2023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10/19/2023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10/19/2023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10/19/2023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10/19/2023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10/19/2023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10/19/2023</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8.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comments" Target="../comments/comment1.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100" y="1282700"/>
            <a:ext cx="7683499" cy="1989666"/>
          </a:xfrm>
        </p:spPr>
        <p:txBody>
          <a:bodyPr/>
          <a:lstStyle/>
          <a:p>
            <a:br>
              <a:rPr lang="en-US" sz="4400" dirty="0">
                <a:solidFill>
                  <a:srgbClr val="0F3661"/>
                </a:solidFill>
                <a:latin typeface="Times New Roman"/>
                <a:cs typeface="Times New Roman"/>
              </a:rPr>
            </a:br>
            <a:r>
              <a:rPr lang="en-US" sz="4400" dirty="0">
                <a:solidFill>
                  <a:srgbClr val="0F3661"/>
                </a:solidFill>
                <a:latin typeface="Times New Roman"/>
                <a:cs typeface="Times New Roman"/>
              </a:rPr>
              <a:t>Compliance: Law and Ethics </a:t>
            </a:r>
            <a:br>
              <a:rPr lang="en-US" sz="4400" dirty="0">
                <a:solidFill>
                  <a:srgbClr val="0F3661"/>
                </a:solidFill>
                <a:latin typeface="Times New Roman"/>
                <a:cs typeface="Times New Roman"/>
              </a:rPr>
            </a:br>
            <a:br>
              <a:rPr lang="en-US" sz="4400" dirty="0">
                <a:solidFill>
                  <a:srgbClr val="0F3661"/>
                </a:solidFill>
                <a:latin typeface="Times New Roman"/>
                <a:cs typeface="Times New Roman"/>
              </a:rPr>
            </a:br>
            <a:r>
              <a:rPr lang="en-US" sz="4400" dirty="0">
                <a:solidFill>
                  <a:srgbClr val="0F3661"/>
                </a:solidFill>
                <a:latin typeface="Times New Roman"/>
                <a:cs typeface="Times New Roman"/>
              </a:rPr>
              <a:t>Data Security</a:t>
            </a:r>
          </a:p>
        </p:txBody>
      </p:sp>
      <p:sp>
        <p:nvSpPr>
          <p:cNvPr id="3" name="TextBox 2"/>
          <p:cNvSpPr txBox="1"/>
          <p:nvPr/>
        </p:nvSpPr>
        <p:spPr>
          <a:xfrm>
            <a:off x="3609275" y="3842154"/>
            <a:ext cx="1548822" cy="523220"/>
          </a:xfrm>
          <a:prstGeom prst="rect">
            <a:avLst/>
          </a:prstGeom>
          <a:noFill/>
        </p:spPr>
        <p:txBody>
          <a:bodyPr wrap="none" rtlCol="0">
            <a:spAutoFit/>
          </a:bodyPr>
          <a:lstStyle/>
          <a:p>
            <a:r>
              <a:rPr lang="en-US" sz="2800" dirty="0">
                <a:solidFill>
                  <a:schemeClr val="accent2">
                    <a:lumMod val="60000"/>
                    <a:lumOff val="40000"/>
                  </a:schemeClr>
                </a:solidFill>
                <a:latin typeface="Times New Roman"/>
                <a:cs typeface="Times New Roman"/>
              </a:rPr>
              <a:t>Lecture 2</a:t>
            </a:r>
          </a:p>
        </p:txBody>
      </p:sp>
      <p:sp>
        <p:nvSpPr>
          <p:cNvPr id="4" name="TextBox 3"/>
          <p:cNvSpPr txBox="1"/>
          <p:nvPr/>
        </p:nvSpPr>
        <p:spPr>
          <a:xfrm>
            <a:off x="3224211" y="5002768"/>
            <a:ext cx="2581275" cy="369332"/>
          </a:xfrm>
          <a:prstGeom prst="rect">
            <a:avLst/>
          </a:prstGeom>
          <a:noFill/>
        </p:spPr>
        <p:txBody>
          <a:bodyPr wrap="square" rtlCol="0">
            <a:spAutoFit/>
          </a:bodyPr>
          <a:lstStyle/>
          <a:p>
            <a:endParaRPr lang="en-GB" b="1" dirty="0"/>
          </a:p>
        </p:txBody>
      </p:sp>
    </p:spTree>
    <p:extLst>
      <p:ext uri="{BB962C8B-B14F-4D97-AF65-F5344CB8AC3E}">
        <p14:creationId xmlns:p14="http://schemas.microsoft.com/office/powerpoint/2010/main" val="660449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14641" cy="713306"/>
          </a:xfrm>
        </p:spPr>
        <p:txBody>
          <a:bodyPr/>
          <a:lstStyle/>
          <a:p>
            <a:br>
              <a:rPr lang="en-US" dirty="0"/>
            </a:br>
            <a:r>
              <a:rPr lang="en-US" sz="3600" b="1" dirty="0"/>
              <a:t>Learning Outcome</a:t>
            </a:r>
            <a:endParaRPr lang="en-GB" b="1" dirty="0"/>
          </a:p>
        </p:txBody>
      </p:sp>
      <p:sp>
        <p:nvSpPr>
          <p:cNvPr id="3" name="Content Placeholder 2"/>
          <p:cNvSpPr>
            <a:spLocks noGrp="1"/>
          </p:cNvSpPr>
          <p:nvPr>
            <p:ph idx="1"/>
          </p:nvPr>
        </p:nvSpPr>
        <p:spPr>
          <a:xfrm>
            <a:off x="217284" y="1039092"/>
            <a:ext cx="8634616" cy="4343400"/>
          </a:xfrm>
        </p:spPr>
        <p:txBody>
          <a:bodyPr>
            <a:normAutofit fontScale="92500" lnSpcReduction="20000"/>
          </a:bodyPr>
          <a:lstStyle/>
          <a:p>
            <a:pPr algn="just"/>
            <a:r>
              <a:rPr lang="en-GB" dirty="0"/>
              <a:t>Differentiate between law and ethics</a:t>
            </a:r>
          </a:p>
          <a:p>
            <a:pPr algn="just"/>
            <a:r>
              <a:rPr lang="en-GB" dirty="0"/>
              <a:t>Describe the ethical foundations and approaches that underlie modern codes of ethics</a:t>
            </a:r>
          </a:p>
          <a:p>
            <a:pPr algn="just"/>
            <a:r>
              <a:rPr lang="en-GB" dirty="0"/>
              <a:t>Discuss relevant professional security organizations and their role and relationship to organizational InfoSec</a:t>
            </a:r>
          </a:p>
          <a:p>
            <a:pPr algn="just"/>
            <a:r>
              <a:rPr lang="en-GB" dirty="0"/>
              <a:t>Describe why ethical codes of conduct are important to InfoSec professionals and their organizations</a:t>
            </a:r>
          </a:p>
          <a:p>
            <a:pPr algn="just"/>
            <a:r>
              <a:rPr lang="en-GB" dirty="0"/>
              <a:t>Identify significant national and international laws that relate to the practice of InfoSec</a:t>
            </a:r>
          </a:p>
          <a:p>
            <a:pPr algn="just"/>
            <a:r>
              <a:rPr lang="en-GB" dirty="0"/>
              <a:t>Explain the challenges and methods associated with the management of digital forensics in an organization</a:t>
            </a:r>
          </a:p>
          <a:p>
            <a:endParaRPr lang="en-GB" dirty="0"/>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5"/>
          <p:cNvSpPr>
            <a:spLocks noGrp="1" noChangeArrowheads="1"/>
          </p:cNvSpPr>
          <p:nvPr>
            <p:ph idx="1"/>
          </p:nvPr>
        </p:nvSpPr>
        <p:spPr>
          <a:xfrm>
            <a:off x="280656" y="1004455"/>
            <a:ext cx="8600793" cy="4495799"/>
          </a:xfrm>
        </p:spPr>
        <p:txBody>
          <a:bodyPr>
            <a:normAutofit lnSpcReduction="10000"/>
          </a:bodyPr>
          <a:lstStyle/>
          <a:p>
            <a:r>
              <a:rPr lang="en-US" dirty="0"/>
              <a:t>Nature and Source:</a:t>
            </a:r>
          </a:p>
          <a:p>
            <a:r>
              <a:rPr lang="en-US" b="1" dirty="0"/>
              <a:t>Law</a:t>
            </a:r>
            <a:r>
              <a:rPr lang="en-US" dirty="0"/>
              <a:t>: Law refers to a system of rules and regulations that are created and enforced by a governing authority, such as a government or legal system. </a:t>
            </a:r>
            <a:r>
              <a:rPr lang="en-US" dirty="0">
                <a:highlight>
                  <a:srgbClr val="FFFF00"/>
                </a:highlight>
              </a:rPr>
              <a:t>These rules are formal and are often backed by the threat of sanctions or penalties for non-compliance.</a:t>
            </a:r>
          </a:p>
          <a:p>
            <a:r>
              <a:rPr lang="en-US" b="1" dirty="0"/>
              <a:t>Ethics</a:t>
            </a:r>
            <a:r>
              <a:rPr lang="en-US" dirty="0"/>
              <a:t>: Ethics, on the other hand, is a set of moral principles and values that guide individuals' behavior and decision-making</a:t>
            </a:r>
            <a:r>
              <a:rPr lang="en-US" dirty="0">
                <a:highlight>
                  <a:srgbClr val="FFFF00"/>
                </a:highlight>
              </a:rPr>
              <a:t>. Ethics are not necessarily formal or legally enforced but are rooted in personal beliefs, societal norms, and cultural values</a:t>
            </a:r>
            <a:r>
              <a:rPr lang="en-US" dirty="0"/>
              <a:t>.</a:t>
            </a:r>
          </a:p>
          <a:p>
            <a:pPr algn="just"/>
            <a:endParaRPr lang="en-US" dirty="0"/>
          </a:p>
        </p:txBody>
      </p:sp>
      <p:sp>
        <p:nvSpPr>
          <p:cNvPr id="33795" name="Rectangle 4"/>
          <p:cNvSpPr>
            <a:spLocks noGrp="1" noChangeArrowheads="1"/>
          </p:cNvSpPr>
          <p:nvPr>
            <p:ph type="title"/>
          </p:nvPr>
        </p:nvSpPr>
        <p:spPr>
          <a:xfrm>
            <a:off x="549275" y="107576"/>
            <a:ext cx="8042276" cy="751406"/>
          </a:xfrm>
        </p:spPr>
        <p:txBody>
          <a:bodyPr/>
          <a:lstStyle/>
          <a:p>
            <a:r>
              <a:rPr lang="en-US" dirty="0"/>
              <a:t>Laws Vs Ethics</a:t>
            </a:r>
          </a:p>
        </p:txBody>
      </p:sp>
    </p:spTree>
    <p:extLst>
      <p:ext uri="{BB962C8B-B14F-4D97-AF65-F5344CB8AC3E}">
        <p14:creationId xmlns:p14="http://schemas.microsoft.com/office/powerpoint/2010/main" val="1923740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5"/>
          <p:cNvSpPr>
            <a:spLocks noGrp="1" noChangeArrowheads="1"/>
          </p:cNvSpPr>
          <p:nvPr>
            <p:ph idx="1"/>
          </p:nvPr>
        </p:nvSpPr>
        <p:spPr>
          <a:xfrm>
            <a:off x="280656" y="1004455"/>
            <a:ext cx="8600793" cy="4495799"/>
          </a:xfrm>
        </p:spPr>
        <p:txBody>
          <a:bodyPr>
            <a:normAutofit fontScale="92500"/>
          </a:bodyPr>
          <a:lstStyle/>
          <a:p>
            <a:r>
              <a:rPr lang="en-US" dirty="0"/>
              <a:t>Nature and Source:</a:t>
            </a:r>
          </a:p>
          <a:p>
            <a:r>
              <a:rPr lang="en-US" dirty="0"/>
              <a:t>Enforceability:</a:t>
            </a:r>
          </a:p>
          <a:p>
            <a:r>
              <a:rPr lang="en-US" b="1" dirty="0"/>
              <a:t>Law</a:t>
            </a:r>
            <a:r>
              <a:rPr lang="en-US" dirty="0"/>
              <a:t>: Laws are enforceable through the legal system. When individuals or entities violate the law, they </a:t>
            </a:r>
            <a:r>
              <a:rPr lang="en-US" dirty="0">
                <a:highlight>
                  <a:srgbClr val="FFFF00"/>
                </a:highlight>
              </a:rPr>
              <a:t>can face legal consequences, such as fines, imprisonment, or other sanctions, depending on the nature of the violation.</a:t>
            </a:r>
          </a:p>
          <a:p>
            <a:r>
              <a:rPr lang="en-US" dirty="0"/>
              <a:t>Ethics: Ethics are not legally enforceable in the same way as laws. </a:t>
            </a:r>
            <a:r>
              <a:rPr lang="en-US" dirty="0">
                <a:highlight>
                  <a:srgbClr val="FFFF00"/>
                </a:highlight>
              </a:rPr>
              <a:t>Violating ethical principles may result in social consequences, such as damage to one's reputation or loss of trust, but it does not typically lead to legal punishment</a:t>
            </a:r>
            <a:r>
              <a:rPr lang="en-US" dirty="0"/>
              <a:t>.</a:t>
            </a:r>
          </a:p>
          <a:p>
            <a:pPr algn="just"/>
            <a:endParaRPr lang="en-US" dirty="0"/>
          </a:p>
        </p:txBody>
      </p:sp>
      <p:sp>
        <p:nvSpPr>
          <p:cNvPr id="33795" name="Rectangle 4"/>
          <p:cNvSpPr>
            <a:spLocks noGrp="1" noChangeArrowheads="1"/>
          </p:cNvSpPr>
          <p:nvPr>
            <p:ph type="title"/>
          </p:nvPr>
        </p:nvSpPr>
        <p:spPr>
          <a:xfrm>
            <a:off x="549275" y="107576"/>
            <a:ext cx="8042276" cy="751406"/>
          </a:xfrm>
        </p:spPr>
        <p:txBody>
          <a:bodyPr/>
          <a:lstStyle/>
          <a:p>
            <a:r>
              <a:rPr lang="en-US" dirty="0"/>
              <a:t>Laws Vs Ethics</a:t>
            </a:r>
          </a:p>
        </p:txBody>
      </p:sp>
    </p:spTree>
    <p:extLst>
      <p:ext uri="{BB962C8B-B14F-4D97-AF65-F5344CB8AC3E}">
        <p14:creationId xmlns:p14="http://schemas.microsoft.com/office/powerpoint/2010/main" val="2926326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5"/>
          <p:cNvSpPr>
            <a:spLocks noGrp="1" noChangeArrowheads="1"/>
          </p:cNvSpPr>
          <p:nvPr>
            <p:ph idx="1"/>
          </p:nvPr>
        </p:nvSpPr>
        <p:spPr>
          <a:xfrm>
            <a:off x="280656" y="1004455"/>
            <a:ext cx="8600793" cy="4495799"/>
          </a:xfrm>
        </p:spPr>
        <p:txBody>
          <a:bodyPr>
            <a:normAutofit lnSpcReduction="10000"/>
          </a:bodyPr>
          <a:lstStyle/>
          <a:p>
            <a:pPr algn="just"/>
            <a:r>
              <a:rPr lang="en-US" dirty="0"/>
              <a:t>Some define ethics as the organized study of how humans ought to act</a:t>
            </a:r>
          </a:p>
          <a:p>
            <a:pPr algn="just"/>
            <a:r>
              <a:rPr lang="en-US" dirty="0"/>
              <a:t>Others define it as a set of rules we should live by</a:t>
            </a:r>
          </a:p>
          <a:p>
            <a:pPr algn="just"/>
            <a:r>
              <a:rPr lang="en-US" dirty="0"/>
              <a:t>An InfoSec student is not expected to study the topic of ethics in a vacuum, but within a larger ethical framework </a:t>
            </a:r>
          </a:p>
          <a:p>
            <a:pPr algn="just"/>
            <a:r>
              <a:rPr lang="en-US" dirty="0"/>
              <a:t>However, those employed in the area of information security may be expected to be more articulate about the topic than others in the organization, and often must withstand a higher degree of scrutiny </a:t>
            </a:r>
          </a:p>
        </p:txBody>
      </p:sp>
      <p:sp>
        <p:nvSpPr>
          <p:cNvPr id="33795" name="Rectangle 4"/>
          <p:cNvSpPr>
            <a:spLocks noGrp="1" noChangeArrowheads="1"/>
          </p:cNvSpPr>
          <p:nvPr>
            <p:ph type="title"/>
          </p:nvPr>
        </p:nvSpPr>
        <p:spPr>
          <a:xfrm>
            <a:off x="549275" y="107576"/>
            <a:ext cx="8042276" cy="751406"/>
          </a:xfrm>
        </p:spPr>
        <p:txBody>
          <a:bodyPr/>
          <a:lstStyle/>
          <a:p>
            <a:r>
              <a:rPr lang="en-US" dirty="0"/>
              <a:t>Ethics in InfoSec</a:t>
            </a:r>
          </a:p>
        </p:txBody>
      </p:sp>
    </p:spTree>
    <p:extLst>
      <p:ext uri="{BB962C8B-B14F-4D97-AF65-F5344CB8AC3E}">
        <p14:creationId xmlns:p14="http://schemas.microsoft.com/office/powerpoint/2010/main" val="4090383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7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538818"/>
            <a:ext cx="8415338" cy="3788358"/>
          </a:xfrm>
        </p:spPr>
        <p:txBody>
          <a:bodyPr>
            <a:normAutofit fontScale="92500" lnSpcReduction="20000"/>
          </a:bodyPr>
          <a:lstStyle/>
          <a:p>
            <a:pPr marL="0" indent="0">
              <a:buNone/>
            </a:pPr>
            <a:r>
              <a:rPr lang="en-US" dirty="0"/>
              <a:t>The </a:t>
            </a:r>
            <a:r>
              <a:rPr lang="en-US" b="1" dirty="0"/>
              <a:t>foundations</a:t>
            </a:r>
            <a:r>
              <a:rPr lang="en-US" dirty="0"/>
              <a:t> and </a:t>
            </a:r>
            <a:r>
              <a:rPr lang="en-US" b="1" dirty="0"/>
              <a:t>frameworks</a:t>
            </a:r>
            <a:r>
              <a:rPr lang="en-US" dirty="0"/>
              <a:t> of ethics </a:t>
            </a:r>
          </a:p>
          <a:p>
            <a:pPr marL="0" indent="0">
              <a:buNone/>
            </a:pPr>
            <a:r>
              <a:rPr lang="en-US" dirty="0"/>
              <a:t>These are the fundamental concepts, beliefs, and theories that form the basis of ethical reasoning</a:t>
            </a:r>
          </a:p>
          <a:p>
            <a:pPr marL="0" indent="0">
              <a:buNone/>
            </a:pPr>
            <a:r>
              <a:rPr lang="en-US" dirty="0"/>
              <a:t>These are the organized systems or approaches used to analyze and make ethical decisions</a:t>
            </a:r>
          </a:p>
          <a:p>
            <a:r>
              <a:rPr lang="en-US" dirty="0"/>
              <a:t>include the following:</a:t>
            </a:r>
          </a:p>
          <a:p>
            <a:pPr lvl="1"/>
            <a:r>
              <a:rPr lang="en-US" b="1" dirty="0"/>
              <a:t>Normative ethics </a:t>
            </a:r>
            <a:r>
              <a:rPr lang="en-US" dirty="0"/>
              <a:t> “</a:t>
            </a:r>
            <a:r>
              <a:rPr lang="en-GB" dirty="0"/>
              <a:t>Prescriptive</a:t>
            </a:r>
            <a:r>
              <a:rPr lang="en-US" dirty="0"/>
              <a:t>”</a:t>
            </a:r>
          </a:p>
          <a:p>
            <a:pPr marL="349250" lvl="1" indent="0">
              <a:buNone/>
            </a:pPr>
            <a:r>
              <a:rPr lang="en-US" dirty="0"/>
              <a:t>-prescribes or provides guidance on what actions or behaviors are </a:t>
            </a:r>
            <a:r>
              <a:rPr lang="en-US" dirty="0">
                <a:highlight>
                  <a:srgbClr val="FFFF00"/>
                </a:highlight>
              </a:rPr>
              <a:t>considered morally right or wrong in a given context</a:t>
            </a:r>
            <a:r>
              <a:rPr lang="en-US" dirty="0"/>
              <a:t>, helping individuals and organizations make ethical decisions.</a:t>
            </a:r>
          </a:p>
          <a:p>
            <a:pPr marL="349250" lvl="1" indent="0">
              <a:buNone/>
            </a:pPr>
            <a:endParaRPr lang="en-US" dirty="0"/>
          </a:p>
        </p:txBody>
      </p:sp>
      <p:sp>
        <p:nvSpPr>
          <p:cNvPr id="2" name="Title 1"/>
          <p:cNvSpPr>
            <a:spLocks noGrp="1"/>
          </p:cNvSpPr>
          <p:nvPr>
            <p:ph type="title"/>
          </p:nvPr>
        </p:nvSpPr>
        <p:spPr>
          <a:xfrm>
            <a:off x="549275" y="107576"/>
            <a:ext cx="8042276" cy="797299"/>
          </a:xfrm>
        </p:spPr>
        <p:txBody>
          <a:bodyPr/>
          <a:lstStyle/>
          <a:p>
            <a:r>
              <a:rPr lang="en-US" sz="4400" dirty="0"/>
              <a:t>Ethics in InfoSec (Continued)</a:t>
            </a:r>
          </a:p>
        </p:txBody>
      </p:sp>
    </p:spTree>
    <p:extLst>
      <p:ext uri="{BB962C8B-B14F-4D97-AF65-F5344CB8AC3E}">
        <p14:creationId xmlns:p14="http://schemas.microsoft.com/office/powerpoint/2010/main" val="337847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538818"/>
            <a:ext cx="8415338" cy="4038567"/>
          </a:xfrm>
        </p:spPr>
        <p:txBody>
          <a:bodyPr>
            <a:normAutofit fontScale="77500" lnSpcReduction="20000"/>
          </a:bodyPr>
          <a:lstStyle/>
          <a:p>
            <a:pPr lvl="1"/>
            <a:r>
              <a:rPr lang="en-US" b="1" dirty="0"/>
              <a:t>Descriptive ethics</a:t>
            </a:r>
          </a:p>
          <a:p>
            <a:pPr marL="349250" lvl="1" indent="0">
              <a:buNone/>
            </a:pPr>
            <a:r>
              <a:rPr lang="en-US" dirty="0"/>
              <a:t>- Observes and </a:t>
            </a:r>
            <a:r>
              <a:rPr lang="en-US" dirty="0">
                <a:highlight>
                  <a:srgbClr val="FFFF00"/>
                </a:highlight>
              </a:rPr>
              <a:t>describes the moral values, beliefs, and practices of individuals and societies </a:t>
            </a:r>
            <a:r>
              <a:rPr lang="en-US" dirty="0"/>
              <a:t>without making judgments about their correctness.</a:t>
            </a:r>
          </a:p>
          <a:p>
            <a:pPr marL="349250" lvl="1" indent="0">
              <a:buNone/>
            </a:pPr>
            <a:r>
              <a:rPr lang="en-US" dirty="0"/>
              <a:t>-</a:t>
            </a:r>
          </a:p>
          <a:p>
            <a:pPr lvl="1"/>
            <a:r>
              <a:rPr lang="en-US" b="1" dirty="0"/>
              <a:t>Applied ethics</a:t>
            </a:r>
          </a:p>
          <a:p>
            <a:pPr marL="349250" lvl="1" indent="0">
              <a:buNone/>
            </a:pPr>
            <a:r>
              <a:rPr lang="en-US" dirty="0"/>
              <a:t>- Focuses on the practical application of ethical principles to real-world situations, offering guidance on how to address specific ethical dilemmas in various fields. It bridges the gap between theoretical ethics and practical decision-making.</a:t>
            </a:r>
          </a:p>
          <a:p>
            <a:pPr marL="349250" lvl="1" indent="0">
              <a:buNone/>
            </a:pPr>
            <a:r>
              <a:rPr lang="en-US" dirty="0"/>
              <a:t>-</a:t>
            </a:r>
          </a:p>
          <a:p>
            <a:pPr lvl="1"/>
            <a:r>
              <a:rPr lang="en-US" b="1" dirty="0"/>
              <a:t>Meta-ethics</a:t>
            </a:r>
          </a:p>
          <a:p>
            <a:pPr marL="349250" lvl="1" indent="0">
              <a:buNone/>
            </a:pPr>
            <a:r>
              <a:rPr lang="en-US" dirty="0"/>
              <a:t>Examines the abstract and foundational aspects of ethics, delving into questions about the nature and origin of moral principles. </a:t>
            </a:r>
            <a:r>
              <a:rPr lang="en-US" dirty="0">
                <a:highlight>
                  <a:srgbClr val="FFFF00"/>
                </a:highlight>
              </a:rPr>
              <a:t>It delves into abstract concepts, such as whether moral truths are objective or subjective, to gain a deeper understanding of what ethics is and how it operates.</a:t>
            </a:r>
          </a:p>
          <a:p>
            <a:pPr lvl="1"/>
            <a:endParaRPr lang="en-US" dirty="0"/>
          </a:p>
        </p:txBody>
      </p:sp>
      <p:sp>
        <p:nvSpPr>
          <p:cNvPr id="2" name="Title 1"/>
          <p:cNvSpPr>
            <a:spLocks noGrp="1"/>
          </p:cNvSpPr>
          <p:nvPr>
            <p:ph type="title"/>
          </p:nvPr>
        </p:nvSpPr>
        <p:spPr>
          <a:xfrm>
            <a:off x="549275" y="107576"/>
            <a:ext cx="8042276" cy="797299"/>
          </a:xfrm>
        </p:spPr>
        <p:txBody>
          <a:bodyPr/>
          <a:lstStyle/>
          <a:p>
            <a:r>
              <a:rPr lang="en-US" sz="4400" dirty="0"/>
              <a:t>Ethics in InfoSec (Continued)</a:t>
            </a:r>
          </a:p>
        </p:txBody>
      </p:sp>
    </p:spTree>
    <p:extLst>
      <p:ext uri="{BB962C8B-B14F-4D97-AF65-F5344CB8AC3E}">
        <p14:creationId xmlns:p14="http://schemas.microsoft.com/office/powerpoint/2010/main" val="615421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538818"/>
            <a:ext cx="8415338" cy="3367076"/>
          </a:xfrm>
        </p:spPr>
        <p:txBody>
          <a:bodyPr>
            <a:normAutofit fontScale="92500" lnSpcReduction="10000"/>
          </a:bodyPr>
          <a:lstStyle/>
          <a:p>
            <a:pPr algn="just"/>
            <a:r>
              <a:rPr lang="en-US" dirty="0"/>
              <a:t>From these fairly well-defined and agreed-upon ethical frameworks come a series of </a:t>
            </a:r>
            <a:r>
              <a:rPr lang="en-US" dirty="0">
                <a:highlight>
                  <a:srgbClr val="FFFF00"/>
                </a:highlight>
              </a:rPr>
              <a:t>ethical standards as follows</a:t>
            </a:r>
            <a:r>
              <a:rPr lang="en-US" dirty="0"/>
              <a:t>:</a:t>
            </a:r>
          </a:p>
          <a:p>
            <a:pPr marL="0" indent="0" algn="just">
              <a:buNone/>
            </a:pPr>
            <a:r>
              <a:rPr lang="en-US" dirty="0"/>
              <a:t>Ethical standards-</a:t>
            </a:r>
          </a:p>
          <a:p>
            <a:pPr marL="0" indent="0" algn="just">
              <a:buNone/>
            </a:pPr>
            <a:r>
              <a:rPr lang="en-US" dirty="0"/>
              <a:t>-are specific rules or guidelines that define acceptable and expected behavior in a particular context or profession.</a:t>
            </a:r>
          </a:p>
          <a:p>
            <a:pPr marL="0" indent="0" algn="just">
              <a:buNone/>
            </a:pPr>
            <a:r>
              <a:rPr lang="en-US" dirty="0"/>
              <a:t>-Ethical standards help to operationalize broader ethical frameworks and principles, ensuring that they are put into practice in specific situations.</a:t>
            </a:r>
          </a:p>
        </p:txBody>
      </p:sp>
      <p:sp>
        <p:nvSpPr>
          <p:cNvPr id="2" name="Title 1"/>
          <p:cNvSpPr>
            <a:spLocks noGrp="1"/>
          </p:cNvSpPr>
          <p:nvPr>
            <p:ph type="title"/>
          </p:nvPr>
        </p:nvSpPr>
        <p:spPr>
          <a:xfrm>
            <a:off x="549275" y="107576"/>
            <a:ext cx="8042276" cy="959224"/>
          </a:xfrm>
        </p:spPr>
        <p:txBody>
          <a:bodyPr/>
          <a:lstStyle/>
          <a:p>
            <a:r>
              <a:rPr lang="en-US" sz="4400" dirty="0"/>
              <a:t>Ethics in InfoSec (Continued)</a:t>
            </a:r>
          </a:p>
        </p:txBody>
      </p:sp>
      <p:sp>
        <p:nvSpPr>
          <p:cNvPr id="4" name="Slide Number Placeholder 3"/>
          <p:cNvSpPr>
            <a:spLocks noGrp="1"/>
          </p:cNvSpPr>
          <p:nvPr>
            <p:ph type="sldNum" sz="quarter" idx="4294967295"/>
          </p:nvPr>
        </p:nvSpPr>
        <p:spPr>
          <a:xfrm>
            <a:off x="7010400" y="6356350"/>
            <a:ext cx="2133600" cy="365125"/>
          </a:xfrm>
          <a:prstGeom prst="rect">
            <a:avLst/>
          </a:prstGeom>
        </p:spPr>
        <p:txBody>
          <a:bodyPr/>
          <a:lstStyle/>
          <a:p>
            <a:fld id="{B35ACD77-6CE1-4D68-A32D-ED77FA246E4D}" type="slidenum">
              <a:rPr lang="en-US" smtClean="0"/>
              <a:t>8</a:t>
            </a:fld>
            <a:endParaRPr lang="en-US" dirty="0"/>
          </a:p>
        </p:txBody>
      </p:sp>
    </p:spTree>
    <p:extLst>
      <p:ext uri="{BB962C8B-B14F-4D97-AF65-F5344CB8AC3E}">
        <p14:creationId xmlns:p14="http://schemas.microsoft.com/office/powerpoint/2010/main" val="4106088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538818"/>
            <a:ext cx="8415338" cy="3924836"/>
          </a:xfrm>
        </p:spPr>
        <p:txBody>
          <a:bodyPr>
            <a:normAutofit fontScale="92500"/>
          </a:bodyPr>
          <a:lstStyle/>
          <a:p>
            <a:pPr lvl="1" algn="just"/>
            <a:r>
              <a:rPr lang="en-US" b="1" dirty="0"/>
              <a:t>Utilitarian approach</a:t>
            </a:r>
          </a:p>
          <a:p>
            <a:pPr marL="349250" lvl="1" indent="0" algn="just">
              <a:buNone/>
            </a:pPr>
            <a:r>
              <a:rPr lang="en-US" dirty="0"/>
              <a:t>- Focuses on actions that maximize overall happiness or utility, seeking to bring about the </a:t>
            </a:r>
            <a:r>
              <a:rPr lang="en-US" dirty="0">
                <a:highlight>
                  <a:srgbClr val="FFFF00"/>
                </a:highlight>
              </a:rPr>
              <a:t>greatest good for the greatest number</a:t>
            </a:r>
            <a:r>
              <a:rPr lang="en-US" dirty="0"/>
              <a:t>.</a:t>
            </a:r>
          </a:p>
          <a:p>
            <a:pPr lvl="1" algn="just"/>
            <a:r>
              <a:rPr lang="en-US" b="1" dirty="0"/>
              <a:t>Rights approach</a:t>
            </a:r>
          </a:p>
          <a:p>
            <a:pPr marL="349250" lvl="1" indent="0" algn="just">
              <a:buNone/>
            </a:pPr>
            <a:r>
              <a:rPr lang="en-US" dirty="0"/>
              <a:t>-Emphasizes the </a:t>
            </a:r>
            <a:r>
              <a:rPr lang="en-US" dirty="0">
                <a:highlight>
                  <a:srgbClr val="FFFF00"/>
                </a:highlight>
              </a:rPr>
              <a:t>importance of respecting individual rights</a:t>
            </a:r>
            <a:r>
              <a:rPr lang="en-US" dirty="0"/>
              <a:t>, ensuring that </a:t>
            </a:r>
            <a:r>
              <a:rPr lang="en-US" dirty="0">
                <a:highlight>
                  <a:srgbClr val="FFFF00"/>
                </a:highlight>
              </a:rPr>
              <a:t>actions do not violate or infringe upon fundamental rights and liberties</a:t>
            </a:r>
            <a:r>
              <a:rPr lang="en-US" dirty="0"/>
              <a:t>.</a:t>
            </a:r>
          </a:p>
          <a:p>
            <a:pPr lvl="1" algn="just"/>
            <a:r>
              <a:rPr lang="en-US" b="1" dirty="0"/>
              <a:t>Fairness or justice approach</a:t>
            </a:r>
          </a:p>
          <a:p>
            <a:pPr marL="349250" lvl="1" indent="0" algn="just">
              <a:buNone/>
            </a:pPr>
            <a:r>
              <a:rPr lang="en-US" dirty="0"/>
              <a:t>-Prioritizes </a:t>
            </a:r>
            <a:r>
              <a:rPr lang="en-US" dirty="0">
                <a:highlight>
                  <a:srgbClr val="FFFF00"/>
                </a:highlight>
              </a:rPr>
              <a:t>fairness and equity in the distribution of benefits </a:t>
            </a:r>
            <a:r>
              <a:rPr lang="en-US" dirty="0"/>
              <a:t>and burdens, advocating for impartial and equitable treatment of all individuals.</a:t>
            </a:r>
          </a:p>
        </p:txBody>
      </p:sp>
      <p:sp>
        <p:nvSpPr>
          <p:cNvPr id="2" name="Title 1"/>
          <p:cNvSpPr>
            <a:spLocks noGrp="1"/>
          </p:cNvSpPr>
          <p:nvPr>
            <p:ph type="title"/>
          </p:nvPr>
        </p:nvSpPr>
        <p:spPr>
          <a:xfrm>
            <a:off x="549275" y="107576"/>
            <a:ext cx="8042276" cy="959224"/>
          </a:xfrm>
        </p:spPr>
        <p:txBody>
          <a:bodyPr/>
          <a:lstStyle/>
          <a:p>
            <a:r>
              <a:rPr lang="en-US" sz="4400" dirty="0"/>
              <a:t>Ethics in InfoSec (Continued)</a:t>
            </a:r>
          </a:p>
        </p:txBody>
      </p:sp>
      <p:sp>
        <p:nvSpPr>
          <p:cNvPr id="4" name="Slide Number Placeholder 3"/>
          <p:cNvSpPr>
            <a:spLocks noGrp="1"/>
          </p:cNvSpPr>
          <p:nvPr>
            <p:ph type="sldNum" sz="quarter" idx="4294967295"/>
          </p:nvPr>
        </p:nvSpPr>
        <p:spPr>
          <a:xfrm>
            <a:off x="7010400" y="6356350"/>
            <a:ext cx="2133600" cy="365125"/>
          </a:xfrm>
          <a:prstGeom prst="rect">
            <a:avLst/>
          </a:prstGeom>
        </p:spPr>
        <p:txBody>
          <a:bodyPr/>
          <a:lstStyle/>
          <a:p>
            <a:fld id="{B35ACD77-6CE1-4D68-A32D-ED77FA246E4D}" type="slidenum">
              <a:rPr lang="en-US" smtClean="0"/>
              <a:t>9</a:t>
            </a:fld>
            <a:endParaRPr lang="en-US" dirty="0"/>
          </a:p>
        </p:txBody>
      </p:sp>
    </p:spTree>
    <p:extLst>
      <p:ext uri="{BB962C8B-B14F-4D97-AF65-F5344CB8AC3E}">
        <p14:creationId xmlns:p14="http://schemas.microsoft.com/office/powerpoint/2010/main" val="437144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538818"/>
            <a:ext cx="8415338" cy="3367076"/>
          </a:xfrm>
        </p:spPr>
        <p:txBody>
          <a:bodyPr/>
          <a:lstStyle/>
          <a:p>
            <a:pPr lvl="1" algn="just"/>
            <a:r>
              <a:rPr lang="en-US" b="1" dirty="0"/>
              <a:t>Common good approach</a:t>
            </a:r>
          </a:p>
          <a:p>
            <a:pPr marL="349250" lvl="1" indent="0" algn="just">
              <a:buNone/>
            </a:pPr>
            <a:r>
              <a:rPr lang="en-US" dirty="0"/>
              <a:t>-Promotes actions that contribute to the welfare and well-being of society as a whole, </a:t>
            </a:r>
            <a:r>
              <a:rPr lang="en-US" dirty="0">
                <a:highlight>
                  <a:srgbClr val="FFFF00"/>
                </a:highlight>
              </a:rPr>
              <a:t>with an emphasis on shared values and collective benefit.</a:t>
            </a:r>
          </a:p>
          <a:p>
            <a:pPr lvl="1" algn="just"/>
            <a:r>
              <a:rPr lang="en-US" b="1" dirty="0"/>
              <a:t>Virtue approach</a:t>
            </a:r>
          </a:p>
          <a:p>
            <a:pPr marL="349250" lvl="1" indent="0" algn="just">
              <a:buNone/>
            </a:pPr>
            <a:r>
              <a:rPr lang="en-US" dirty="0"/>
              <a:t>-Emphasizes the development of </a:t>
            </a:r>
            <a:r>
              <a:rPr lang="en-US" dirty="0">
                <a:highlight>
                  <a:srgbClr val="FFFF00"/>
                </a:highlight>
              </a:rPr>
              <a:t>virtuous character </a:t>
            </a:r>
            <a:r>
              <a:rPr lang="en-US" dirty="0"/>
              <a:t>traits in individuals, encouraging ethical behavior through the cultivation of qualities like </a:t>
            </a:r>
            <a:r>
              <a:rPr lang="en-US" dirty="0">
                <a:highlight>
                  <a:srgbClr val="FFFF00"/>
                </a:highlight>
              </a:rPr>
              <a:t>honesty, courage, and compassion.</a:t>
            </a:r>
          </a:p>
        </p:txBody>
      </p:sp>
      <p:sp>
        <p:nvSpPr>
          <p:cNvPr id="2" name="Title 1"/>
          <p:cNvSpPr>
            <a:spLocks noGrp="1"/>
          </p:cNvSpPr>
          <p:nvPr>
            <p:ph type="title"/>
          </p:nvPr>
        </p:nvSpPr>
        <p:spPr>
          <a:xfrm>
            <a:off x="549275" y="107576"/>
            <a:ext cx="8042276" cy="959224"/>
          </a:xfrm>
        </p:spPr>
        <p:txBody>
          <a:bodyPr/>
          <a:lstStyle/>
          <a:p>
            <a:r>
              <a:rPr lang="en-US" sz="4400" dirty="0"/>
              <a:t>Ethics in InfoSec (Continued)</a:t>
            </a:r>
          </a:p>
        </p:txBody>
      </p:sp>
      <p:sp>
        <p:nvSpPr>
          <p:cNvPr id="4" name="Slide Number Placeholder 3"/>
          <p:cNvSpPr>
            <a:spLocks noGrp="1"/>
          </p:cNvSpPr>
          <p:nvPr>
            <p:ph type="sldNum" sz="quarter" idx="4294967295"/>
          </p:nvPr>
        </p:nvSpPr>
        <p:spPr>
          <a:xfrm>
            <a:off x="7010400" y="6356350"/>
            <a:ext cx="2133600" cy="365125"/>
          </a:xfrm>
          <a:prstGeom prst="rect">
            <a:avLst/>
          </a:prstGeom>
        </p:spPr>
        <p:txBody>
          <a:bodyPr/>
          <a:lstStyle/>
          <a:p>
            <a:fld id="{B35ACD77-6CE1-4D68-A32D-ED77FA246E4D}" type="slidenum">
              <a:rPr lang="en-US" smtClean="0"/>
              <a:t>10</a:t>
            </a:fld>
            <a:endParaRPr lang="en-US" dirty="0"/>
          </a:p>
        </p:txBody>
      </p:sp>
    </p:spTree>
    <p:extLst>
      <p:ext uri="{BB962C8B-B14F-4D97-AF65-F5344CB8AC3E}">
        <p14:creationId xmlns:p14="http://schemas.microsoft.com/office/powerpoint/2010/main" val="412730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5"/>
          <p:cNvSpPr>
            <a:spLocks noGrp="1" noChangeArrowheads="1"/>
          </p:cNvSpPr>
          <p:nvPr>
            <p:ph idx="1"/>
          </p:nvPr>
        </p:nvSpPr>
        <p:spPr>
          <a:xfrm>
            <a:off x="373062" y="920630"/>
            <a:ext cx="8415338" cy="4718170"/>
          </a:xfrm>
        </p:spPr>
        <p:txBody>
          <a:bodyPr>
            <a:normAutofit fontScale="92500" lnSpcReduction="10000"/>
          </a:bodyPr>
          <a:lstStyle/>
          <a:p>
            <a:pPr marL="685800" lvl="1" indent="-457200" algn="just">
              <a:buFont typeface="+mj-lt"/>
              <a:buAutoNum type="arabicPeriod"/>
            </a:pPr>
            <a:r>
              <a:rPr lang="en-US" sz="2000" dirty="0"/>
              <a:t>Thou shalt not use a computer to harm other people </a:t>
            </a:r>
          </a:p>
          <a:p>
            <a:pPr marL="685800" lvl="1" indent="-457200" algn="just">
              <a:buFont typeface="+mj-lt"/>
              <a:buAutoNum type="arabicPeriod"/>
            </a:pPr>
            <a:r>
              <a:rPr lang="en-US" sz="2000" dirty="0"/>
              <a:t>Thou shalt not interfere with other people's computer work </a:t>
            </a:r>
          </a:p>
          <a:p>
            <a:pPr marL="685800" lvl="1" indent="-457200" algn="just">
              <a:buFont typeface="+mj-lt"/>
              <a:buAutoNum type="arabicPeriod"/>
            </a:pPr>
            <a:r>
              <a:rPr lang="en-US" sz="2000" dirty="0"/>
              <a:t>Thou shalt not snoop around in other people's computer files </a:t>
            </a:r>
          </a:p>
          <a:p>
            <a:pPr marL="685800" lvl="1" indent="-457200" algn="just">
              <a:buFont typeface="+mj-lt"/>
              <a:buAutoNum type="arabicPeriod"/>
            </a:pPr>
            <a:r>
              <a:rPr lang="en-US" sz="2000" dirty="0"/>
              <a:t>Thou shalt not use a computer to steal</a:t>
            </a:r>
          </a:p>
          <a:p>
            <a:pPr marL="685800" lvl="1" indent="-457200" algn="just">
              <a:buFont typeface="+mj-lt"/>
              <a:buAutoNum type="arabicPeriod"/>
            </a:pPr>
            <a:r>
              <a:rPr lang="en-US" sz="2000" dirty="0"/>
              <a:t>Thou shalt not use a computer to bear false witness </a:t>
            </a:r>
          </a:p>
          <a:p>
            <a:pPr marL="685800" lvl="1" indent="-457200" algn="just">
              <a:buFont typeface="+mj-lt"/>
              <a:buAutoNum type="arabicPeriod"/>
            </a:pPr>
            <a:r>
              <a:rPr lang="en-US" sz="2000" dirty="0"/>
              <a:t>Thou shalt not copy or use proprietary software for which you have not paid</a:t>
            </a:r>
          </a:p>
          <a:p>
            <a:pPr marL="685800" lvl="1" indent="-457200" algn="just">
              <a:buFont typeface="+mj-lt"/>
              <a:buAutoNum type="arabicPeriod"/>
            </a:pPr>
            <a:r>
              <a:rPr lang="en-US" sz="2000" dirty="0"/>
              <a:t>Thou shalt not use other people's computer resources without authorization or proper compensation </a:t>
            </a:r>
          </a:p>
          <a:p>
            <a:pPr marL="685800" lvl="1" indent="-457200" algn="just">
              <a:buFont typeface="+mj-lt"/>
              <a:buAutoNum type="arabicPeriod"/>
            </a:pPr>
            <a:r>
              <a:rPr lang="en-US" sz="2000" dirty="0"/>
              <a:t>Thou shalt not appropriate other people's intellectual output</a:t>
            </a:r>
          </a:p>
          <a:p>
            <a:pPr marL="742950" lvl="1" indent="-514350" algn="just">
              <a:buFont typeface="+mj-lt"/>
              <a:buAutoNum type="arabicPeriod"/>
            </a:pPr>
            <a:r>
              <a:rPr lang="en-US" sz="2000" dirty="0"/>
              <a:t>Thou shalt think about the social consequences of the program you are writing or the system you are designing</a:t>
            </a:r>
          </a:p>
          <a:p>
            <a:pPr marL="742950" lvl="1" indent="-514350" algn="just">
              <a:buFont typeface="+mj-lt"/>
              <a:buAutoNum type="arabicPeriod"/>
            </a:pPr>
            <a:r>
              <a:rPr lang="en-US" sz="2000" dirty="0"/>
              <a:t>Thou shalt always use a computer in ways that ensure consideration and respect for your fellow humans </a:t>
            </a:r>
            <a:br>
              <a:rPr lang="en-US" sz="2000" dirty="0"/>
            </a:br>
            <a:r>
              <a:rPr lang="en-US" sz="1600" dirty="0"/>
              <a:t>(Source: Computer Professionals for Social Responsibility)</a:t>
            </a:r>
          </a:p>
        </p:txBody>
      </p:sp>
      <p:sp>
        <p:nvSpPr>
          <p:cNvPr id="34819" name="Rectangle 4"/>
          <p:cNvSpPr>
            <a:spLocks noGrp="1" noChangeArrowheads="1"/>
          </p:cNvSpPr>
          <p:nvPr>
            <p:ph type="title"/>
          </p:nvPr>
        </p:nvSpPr>
        <p:spPr>
          <a:xfrm>
            <a:off x="762000" y="188122"/>
            <a:ext cx="8026400" cy="732508"/>
          </a:xfrm>
        </p:spPr>
        <p:txBody>
          <a:bodyPr/>
          <a:lstStyle/>
          <a:p>
            <a:r>
              <a:rPr lang="en-US" sz="2800" dirty="0"/>
              <a:t>The Ten Commandments of Computer Ethics </a:t>
            </a:r>
            <a:br>
              <a:rPr lang="en-US" sz="2800" dirty="0"/>
            </a:br>
            <a:r>
              <a:rPr lang="en-US" sz="2800" dirty="0"/>
              <a:t>(Computer Ethics Institute)</a:t>
            </a:r>
          </a:p>
        </p:txBody>
      </p:sp>
    </p:spTree>
    <p:extLst>
      <p:ext uri="{BB962C8B-B14F-4D97-AF65-F5344CB8AC3E}">
        <p14:creationId xmlns:p14="http://schemas.microsoft.com/office/powerpoint/2010/main" val="1900697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2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82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820">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4820">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820">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820">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4820">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4820">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4820">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4820">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5"/>
          <p:cNvSpPr>
            <a:spLocks noGrp="1" noChangeArrowheads="1"/>
          </p:cNvSpPr>
          <p:nvPr>
            <p:ph idx="1"/>
          </p:nvPr>
        </p:nvSpPr>
        <p:spPr>
          <a:xfrm>
            <a:off x="208230" y="1600201"/>
            <a:ext cx="8673220" cy="4072718"/>
          </a:xfrm>
        </p:spPr>
        <p:txBody>
          <a:bodyPr>
            <a:normAutofit lnSpcReduction="10000"/>
          </a:bodyPr>
          <a:lstStyle/>
          <a:p>
            <a:pPr algn="just"/>
            <a:r>
              <a:rPr lang="en-US" dirty="0"/>
              <a:t>A number of professional organizations have established codes of conduct and/or codes of ethics that members are expected to follow </a:t>
            </a:r>
          </a:p>
          <a:p>
            <a:pPr algn="just"/>
            <a:r>
              <a:rPr lang="en-US" dirty="0"/>
              <a:t>Codes of ethics can have a positive effect on an individual’s judgment regarding computer use/digital device </a:t>
            </a:r>
          </a:p>
          <a:p>
            <a:pPr algn="just"/>
            <a:r>
              <a:rPr lang="en-US" dirty="0"/>
              <a:t>It remains the individual responsibility of security professionals to act ethically and according to the policies and procedures of their employers, their professional organizations, and the laws of society</a:t>
            </a:r>
          </a:p>
        </p:txBody>
      </p:sp>
      <p:sp>
        <p:nvSpPr>
          <p:cNvPr id="39939" name="Rectangle 4"/>
          <p:cNvSpPr>
            <a:spLocks noGrp="1" noChangeArrowheads="1"/>
          </p:cNvSpPr>
          <p:nvPr>
            <p:ph type="title"/>
          </p:nvPr>
        </p:nvSpPr>
        <p:spPr/>
        <p:txBody>
          <a:bodyPr/>
          <a:lstStyle/>
          <a:p>
            <a:r>
              <a:rPr lang="en-US" dirty="0"/>
              <a:t>Professional Organizations and Their Codes of Ethics</a:t>
            </a:r>
          </a:p>
        </p:txBody>
      </p:sp>
    </p:spTree>
    <p:extLst>
      <p:ext uri="{BB962C8B-B14F-4D97-AF65-F5344CB8AC3E}">
        <p14:creationId xmlns:p14="http://schemas.microsoft.com/office/powerpoint/2010/main" val="2618525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4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4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4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5"/>
          <p:cNvSpPr>
            <a:spLocks noGrp="1" noChangeArrowheads="1"/>
          </p:cNvSpPr>
          <p:nvPr>
            <p:ph idx="1"/>
          </p:nvPr>
        </p:nvSpPr>
        <p:spPr>
          <a:xfrm>
            <a:off x="365125" y="1538818"/>
            <a:ext cx="8415338" cy="3991862"/>
          </a:xfrm>
        </p:spPr>
        <p:txBody>
          <a:bodyPr/>
          <a:lstStyle/>
          <a:p>
            <a:pPr algn="just"/>
            <a:r>
              <a:rPr lang="en-US" dirty="0"/>
              <a:t>The ACM is a respected professional society, originally established in 1947, as the world's first educational and scientific computing society </a:t>
            </a:r>
          </a:p>
          <a:p>
            <a:pPr algn="just"/>
            <a:r>
              <a:rPr lang="en-US" dirty="0"/>
              <a:t>ACM is one of the few organizations that strongly promotes education and provides discounted membership for students</a:t>
            </a:r>
          </a:p>
          <a:p>
            <a:pPr algn="just"/>
            <a:r>
              <a:rPr lang="en-US" dirty="0"/>
              <a:t>The ACM’s code of ethics requires members to perform their duties in a manner befitting an ethical computing professional</a:t>
            </a:r>
          </a:p>
        </p:txBody>
      </p:sp>
      <p:sp>
        <p:nvSpPr>
          <p:cNvPr id="40963" name="Rectangle 4"/>
          <p:cNvSpPr>
            <a:spLocks noGrp="1" noChangeArrowheads="1"/>
          </p:cNvSpPr>
          <p:nvPr>
            <p:ph type="title"/>
          </p:nvPr>
        </p:nvSpPr>
        <p:spPr/>
        <p:txBody>
          <a:bodyPr/>
          <a:lstStyle/>
          <a:p>
            <a:r>
              <a:rPr lang="en-US" dirty="0"/>
              <a:t>Association of Computing Machinery</a:t>
            </a:r>
          </a:p>
        </p:txBody>
      </p:sp>
    </p:spTree>
    <p:extLst>
      <p:ext uri="{BB962C8B-B14F-4D97-AF65-F5344CB8AC3E}">
        <p14:creationId xmlns:p14="http://schemas.microsoft.com/office/powerpoint/2010/main" val="40815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6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5"/>
          <p:cNvSpPr>
            <a:spLocks noGrp="1" noChangeArrowheads="1"/>
          </p:cNvSpPr>
          <p:nvPr>
            <p:ph idx="1"/>
          </p:nvPr>
        </p:nvSpPr>
        <p:spPr>
          <a:xfrm>
            <a:off x="262550" y="1677751"/>
            <a:ext cx="8517913" cy="3502497"/>
          </a:xfrm>
        </p:spPr>
        <p:txBody>
          <a:bodyPr>
            <a:normAutofit lnSpcReduction="10000"/>
          </a:bodyPr>
          <a:lstStyle/>
          <a:p>
            <a:pPr algn="just"/>
            <a:r>
              <a:rPr lang="en-US" dirty="0"/>
              <a:t>The code of ethics put forth by (ISC)</a:t>
            </a:r>
            <a:r>
              <a:rPr lang="en-US" baseline="30000" dirty="0"/>
              <a:t>2</a:t>
            </a:r>
            <a:r>
              <a:rPr lang="en-US" dirty="0"/>
              <a:t> is primarily designed for information security professionals </a:t>
            </a:r>
            <a:r>
              <a:rPr lang="en-US" dirty="0">
                <a:highlight>
                  <a:srgbClr val="FFFF00"/>
                </a:highlight>
              </a:rPr>
              <a:t>who have earned one of their certifications </a:t>
            </a:r>
            <a:r>
              <a:rPr lang="en-US" dirty="0" err="1">
                <a:highlight>
                  <a:srgbClr val="FFFF00"/>
                </a:highlight>
              </a:rPr>
              <a:t>e.g</a:t>
            </a:r>
            <a:r>
              <a:rPr lang="en-US" dirty="0">
                <a:highlight>
                  <a:srgbClr val="FFFF00"/>
                </a:highlight>
              </a:rPr>
              <a:t>  (</a:t>
            </a:r>
            <a:r>
              <a:rPr lang="en-GB" dirty="0">
                <a:highlight>
                  <a:srgbClr val="FFFF00"/>
                </a:highlight>
              </a:rPr>
              <a:t>CISSP)</a:t>
            </a:r>
            <a:endParaRPr lang="en-US" dirty="0">
              <a:highlight>
                <a:srgbClr val="FFFF00"/>
              </a:highlight>
            </a:endParaRPr>
          </a:p>
          <a:p>
            <a:pPr algn="just"/>
            <a:r>
              <a:rPr lang="en-US" dirty="0"/>
              <a:t>This code includes four mandatory canons: </a:t>
            </a:r>
          </a:p>
          <a:p>
            <a:pPr lvl="1" algn="just"/>
            <a:r>
              <a:rPr lang="en-US" dirty="0"/>
              <a:t>Protect society, the commonwealth, and the infrastructure</a:t>
            </a:r>
          </a:p>
          <a:p>
            <a:pPr lvl="1" algn="just"/>
            <a:r>
              <a:rPr lang="en-US" dirty="0"/>
              <a:t>Act honorably, honestly, justly, responsibly, and legally</a:t>
            </a:r>
          </a:p>
          <a:p>
            <a:pPr lvl="1" algn="just"/>
            <a:r>
              <a:rPr lang="en-US" dirty="0"/>
              <a:t>Provide diligent and competent service to principals</a:t>
            </a:r>
          </a:p>
          <a:p>
            <a:pPr lvl="1" algn="just"/>
            <a:r>
              <a:rPr lang="en-US" dirty="0"/>
              <a:t>Advance and protect the profession </a:t>
            </a:r>
          </a:p>
        </p:txBody>
      </p:sp>
      <p:sp>
        <p:nvSpPr>
          <p:cNvPr id="41987" name="Rectangle 4"/>
          <p:cNvSpPr>
            <a:spLocks noGrp="1" noChangeArrowheads="1"/>
          </p:cNvSpPr>
          <p:nvPr>
            <p:ph type="title"/>
          </p:nvPr>
        </p:nvSpPr>
        <p:spPr>
          <a:xfrm>
            <a:off x="690689" y="486830"/>
            <a:ext cx="8026400" cy="949942"/>
          </a:xfrm>
        </p:spPr>
        <p:txBody>
          <a:bodyPr/>
          <a:lstStyle/>
          <a:p>
            <a:r>
              <a:rPr lang="en-US" sz="3200" dirty="0"/>
              <a:t>International Information Systems Security</a:t>
            </a:r>
            <a:br>
              <a:rPr lang="en-US" sz="3200" dirty="0"/>
            </a:br>
            <a:r>
              <a:rPr lang="en-US" sz="3200" dirty="0"/>
              <a:t>Certification Consortium, Inc. (ISC)</a:t>
            </a:r>
            <a:r>
              <a:rPr lang="en-US" sz="3200" baseline="30000" dirty="0"/>
              <a:t>2</a:t>
            </a:r>
            <a:r>
              <a:rPr lang="en-US" sz="3200" dirty="0"/>
              <a:t> </a:t>
            </a:r>
          </a:p>
        </p:txBody>
      </p:sp>
    </p:spTree>
    <p:extLst>
      <p:ext uri="{BB962C8B-B14F-4D97-AF65-F5344CB8AC3E}">
        <p14:creationId xmlns:p14="http://schemas.microsoft.com/office/powerpoint/2010/main" val="401789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98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198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98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198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Information/Data Security and Law</a:t>
            </a:r>
          </a:p>
        </p:txBody>
      </p:sp>
    </p:spTree>
    <p:extLst>
      <p:ext uri="{BB962C8B-B14F-4D97-AF65-F5344CB8AC3E}">
        <p14:creationId xmlns:p14="http://schemas.microsoft.com/office/powerpoint/2010/main" val="25312062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5"/>
          <p:cNvSpPr>
            <a:spLocks noGrp="1" noChangeArrowheads="1"/>
          </p:cNvSpPr>
          <p:nvPr>
            <p:ph idx="1"/>
          </p:nvPr>
        </p:nvSpPr>
        <p:spPr>
          <a:xfrm>
            <a:off x="126749" y="1109327"/>
            <a:ext cx="8837864" cy="4576249"/>
          </a:xfrm>
        </p:spPr>
        <p:txBody>
          <a:bodyPr>
            <a:normAutofit/>
          </a:bodyPr>
          <a:lstStyle/>
          <a:p>
            <a:pPr algn="just"/>
            <a:r>
              <a:rPr lang="en-US" dirty="0"/>
              <a:t>Types of laws can be categorized based on their origins:</a:t>
            </a:r>
          </a:p>
          <a:p>
            <a:pPr lvl="1" algn="just"/>
            <a:r>
              <a:rPr lang="en-US" dirty="0"/>
              <a:t>Constitutional law</a:t>
            </a:r>
          </a:p>
          <a:p>
            <a:pPr lvl="1" algn="just"/>
            <a:r>
              <a:rPr lang="en-US" dirty="0"/>
              <a:t>Statutory law</a:t>
            </a:r>
          </a:p>
          <a:p>
            <a:pPr lvl="1" algn="just"/>
            <a:r>
              <a:rPr lang="en-US" dirty="0"/>
              <a:t>Regulatory or administrative law</a:t>
            </a:r>
          </a:p>
          <a:p>
            <a:pPr lvl="1" algn="just"/>
            <a:r>
              <a:rPr lang="en-US" dirty="0"/>
              <a:t>Common law, case law, and precedent</a:t>
            </a:r>
          </a:p>
          <a:p>
            <a:pPr algn="just"/>
            <a:r>
              <a:rPr lang="en-US" dirty="0"/>
              <a:t>Within statutory law, laws can be further divided into their association with individuals, groups, and the state:</a:t>
            </a:r>
          </a:p>
          <a:p>
            <a:pPr lvl="1" algn="just"/>
            <a:r>
              <a:rPr lang="en-US" dirty="0"/>
              <a:t>Civil law—including contract law, employment law, family law and tort law</a:t>
            </a:r>
          </a:p>
          <a:p>
            <a:pPr lvl="1" algn="just"/>
            <a:r>
              <a:rPr lang="en-US" dirty="0"/>
              <a:t>Criminal law</a:t>
            </a:r>
          </a:p>
          <a:p>
            <a:pPr algn="just"/>
            <a:endParaRPr lang="en-US" dirty="0"/>
          </a:p>
        </p:txBody>
      </p:sp>
      <p:sp>
        <p:nvSpPr>
          <p:cNvPr id="8195" name="Rectangle 4"/>
          <p:cNvSpPr>
            <a:spLocks noGrp="1" noChangeArrowheads="1"/>
          </p:cNvSpPr>
          <p:nvPr>
            <p:ph type="title"/>
          </p:nvPr>
        </p:nvSpPr>
        <p:spPr>
          <a:xfrm>
            <a:off x="549275" y="107576"/>
            <a:ext cx="8042276" cy="834533"/>
          </a:xfrm>
        </p:spPr>
        <p:txBody>
          <a:bodyPr/>
          <a:lstStyle/>
          <a:p>
            <a:r>
              <a:rPr lang="en-US" dirty="0"/>
              <a:t>Types of Law</a:t>
            </a:r>
          </a:p>
        </p:txBody>
      </p:sp>
    </p:spTree>
    <p:extLst>
      <p:ext uri="{BB962C8B-B14F-4D97-AF65-F5344CB8AC3E}">
        <p14:creationId xmlns:p14="http://schemas.microsoft.com/office/powerpoint/2010/main" val="1612508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9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19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9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19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5"/>
          <p:cNvSpPr>
            <a:spLocks noGrp="1" noChangeArrowheads="1"/>
          </p:cNvSpPr>
          <p:nvPr>
            <p:ph idx="1"/>
          </p:nvPr>
        </p:nvSpPr>
        <p:spPr>
          <a:xfrm>
            <a:off x="262550" y="1538818"/>
            <a:ext cx="8517913" cy="3656637"/>
          </a:xfrm>
        </p:spPr>
        <p:txBody>
          <a:bodyPr>
            <a:normAutofit/>
          </a:bodyPr>
          <a:lstStyle/>
          <a:p>
            <a:pPr algn="just"/>
            <a:r>
              <a:rPr lang="en-US" sz="2800" dirty="0"/>
              <a:t>Yet another distinction addresses how legislation affects individuals in society and is categorized as:</a:t>
            </a:r>
          </a:p>
          <a:p>
            <a:pPr lvl="1" algn="just"/>
            <a:r>
              <a:rPr lang="en-US" sz="2400" dirty="0"/>
              <a:t>Private law—a subset of civil law that encompasses family law, commercial law, and labor law</a:t>
            </a:r>
          </a:p>
          <a:p>
            <a:pPr lvl="1" algn="just"/>
            <a:r>
              <a:rPr lang="en-US" sz="2400" dirty="0"/>
              <a:t>Public law—includes criminal law, administrative law, and constitutional law</a:t>
            </a:r>
          </a:p>
        </p:txBody>
      </p:sp>
      <p:sp>
        <p:nvSpPr>
          <p:cNvPr id="9219" name="Rectangle 4"/>
          <p:cNvSpPr>
            <a:spLocks noGrp="1" noChangeArrowheads="1"/>
          </p:cNvSpPr>
          <p:nvPr>
            <p:ph type="title"/>
          </p:nvPr>
        </p:nvSpPr>
        <p:spPr>
          <a:xfrm>
            <a:off x="549275" y="107576"/>
            <a:ext cx="8042276" cy="1006000"/>
          </a:xfrm>
        </p:spPr>
        <p:txBody>
          <a:bodyPr/>
          <a:lstStyle/>
          <a:p>
            <a:r>
              <a:rPr lang="en-US" dirty="0"/>
              <a:t>Types of Law (Continued)</a:t>
            </a:r>
          </a:p>
        </p:txBody>
      </p:sp>
    </p:spTree>
    <p:extLst>
      <p:ext uri="{BB962C8B-B14F-4D97-AF65-F5344CB8AC3E}">
        <p14:creationId xmlns:p14="http://schemas.microsoft.com/office/powerpoint/2010/main" val="315568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2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76200" y="381000"/>
            <a:ext cx="8991600" cy="6310745"/>
            <a:chOff x="76200" y="381000"/>
            <a:chExt cx="8991600" cy="5919591"/>
          </a:xfrm>
        </p:grpSpPr>
        <p:grpSp>
          <p:nvGrpSpPr>
            <p:cNvPr id="4" name="Group 3" descr="The table provides Key U S Laws of Interest to Information Security Professionals. The table has 4 columns and 34 rows. The column headings are as follows from left to right: Area, Act, Date, Description. The row entries are as follows. Row 1. Area, Online commerce and information protection. Act, Federal Trade Commission Act F T C A. Date, 19 14. Description, recently used to challenge organizations with deceptive claims regarding the privacy and security of customers’ personal information. Row 2. Area, Telecommunications. Act, Communications Act 47 U S C 151 et seq. Date, 19 34. Description, includes amendments found in the Telecommunications Deregulation and Competition Act of 19 96; this law regulates interstate and foreign telecommunications amended 19 96 and 2001.  Row 3. Area, Freedom of information. Act, Freedom of Information Act F O I A. Date, 19 66. Description, allows for the disclosure of previously unreleased information and documents controlled by the U S government. Row 4. Area, Protection of credit information. Act, Fair Credit Reporting Act F C R A. Date, 19 70. Description, Regulates the collection and use of consumer credit information. Row 5. Area, Privacy. Act, Federal Privacy Act. Date, 19 74. Description, governs federal agency use of personal information. Row 6. Area, Privacy of student information. Act, Family Educational Rights and Privacy Act FERPA 20 U S C 1232 g; 34 C F R Part 99. Date, 19 74.  Description, also known as the Buckley Amendment; protects the privacy of student education records. Row 7. Area, Copyright. Act, Copyright Act update to U S Copyright Law 17 U S C. Date, 19 76. Description, protects intellectual property, including publications and software. Row 8. Area, Cryptography. Act, Electronic Communications Privacy Act update to 18 U S C. Date, 19 86. Description, regulates interception and disclosure of electronic information; also referred to as the Federal Wiretapping Act. Row 9. Area, Access to stored communications. Act, Unlawful Access to Stored Communications 18 U S C 2701. Date, 19 86. Description, provides penalties for illegally accessing communications such as e-mail and voice mail stored by a service provider. Row 10. Area, Threats to computers. Act, Computer Fraud and Abuse C F A Act also known as Fraud and Related Activity in Connection with Computers 18 U S C 1030. Date, 19 86. Description, Defines and formalizes laws to counter threats from computer-related acts and offenses amended 19 96, 2001, and 2006.  Row 11. Area, Federal agency information security. Act, Computer Security Act C S A. Date, 19 87. Description, requires all federal computer systems that contain classified information to have security plans in place, and requires periodic security training for all individuals who operate, design, or manage such systems. Row 12.  Area, Trap and trace restrictions. Act, General prohibition on pen register and trap-and-trace device use; exception 18 U S C 3121 et seq. Date, 19 93. Description, Prohibits the use of electronic, pen registers and trap-and trace devices without a court order. Row 13. Area, Criminal intent. Act, National Information Infrastructure Protection Act update to 18 U S C 1030. Date, 19 96. Description, categorizes crimes based on defendant’s authority to access a protected computer system and criminal intent. Row 14. Area, Trade secrets. Act, Economic Espionage Act. Date, 19 96. Description, prevents abuse of information gained while employed elsewhere. Row 15. Area, Personal health information protection. Act, Health Insurance Portability and Accountability Act H I P A A. Date, 19 96. Description, requires medical practices to ensure the privacy of personal medical information. Row 16. Area, Encryption and digital signatures. Act, Security and Freedom Through Encryption Act. Date, 19 97. Description. Affirms the rights of persons in the United States to use and sell products that include encryption and to relax export controls on such products. Row 17. Area, I P. Act, No Electronic Theft Act amends 17 U S C 506 a, copyright infringement, and 18 U S C 2319, criminal infringement of copyright Public Law 105 to 147. Date, 19 97. Description, these parts of the U S Code amend copyright and criminal statutes to provide greater copyright protection and penalties for electronic copyright infringement. Row 18. Area, Electronic records. Act, Part 11, Title 21 of the Code of Federal Regulations. Date, 19 97. Description, Establishes guidelines for the use and acceptance of electronic signatures and electronic records for all Food and Drug Administration or F D A regulated industries. Row 19. Area, Copy Protection. Act, Digital Millennium Copyright Act D M C A update to 17 U S C 101. Date, 19 98. Description, provides specific penalties for removing copyright protection from media.  "/>
            <p:cNvGrpSpPr/>
            <p:nvPr/>
          </p:nvGrpSpPr>
          <p:grpSpPr>
            <a:xfrm>
              <a:off x="76200" y="381000"/>
              <a:ext cx="8991600" cy="5919591"/>
              <a:chOff x="76200" y="381000"/>
              <a:chExt cx="8991600" cy="5919591"/>
            </a:xfrm>
          </p:grpSpPr>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6200" y="381000"/>
                <a:ext cx="4572000" cy="5919591"/>
              </a:xfrm>
              <a:prstGeom prst="rect">
                <a:avLst/>
              </a:prstGeom>
            </p:spPr>
          </p:pic>
          <p:pic>
            <p:nvPicPr>
              <p:cNvPr id="3" name="Picture 2"/>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724400" y="685800"/>
                <a:ext cx="4343400" cy="5582927"/>
              </a:xfrm>
              <a:prstGeom prst="rect">
                <a:avLst/>
              </a:prstGeom>
            </p:spPr>
          </p:pic>
        </p:grpSp>
        <p:sp>
          <p:nvSpPr>
            <p:cNvPr id="5" name="TextBox 4"/>
            <p:cNvSpPr txBox="1"/>
            <p:nvPr/>
          </p:nvSpPr>
          <p:spPr>
            <a:xfrm>
              <a:off x="76200" y="381000"/>
              <a:ext cx="741218"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2050199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6329" y="457200"/>
            <a:ext cx="9103177" cy="6400800"/>
            <a:chOff x="16329" y="457200"/>
            <a:chExt cx="9103177" cy="5843016"/>
          </a:xfrm>
        </p:grpSpPr>
        <p:grpSp>
          <p:nvGrpSpPr>
            <p:cNvPr id="4" name="Group 3" descr="The table provides Key U S Laws of Interest to Information Security Professionals, continued. Row 20. Area, Identity theft. Act, Identity Theft and Assumption Deterrence Act 18 U S C 1028. Date, 19 98. Description, Attempts to instigate specific penalties for identity theft by identifying the individual who loses their identity as the true victim, not just those commercial and financial credit entities who suffered losses. Row 21. Area, Child privacy Protection. Act, Children’s Online Privacy Protection Act C O P P A. Date, 19 98. Description, provides requirements for online service and Web site providers to ensure the privacy of children under 13 is protected. Row 22. Area, Banking. Act, Gramm-Leach-Bliley G L B Act also known as the Financial Services Modernization Act. Date, 19 99. Description, Repeals the restrictions on banks affiliating with insurance and securities firms; has significant impact on the privacy of personal information used by these industries. Row 23. Area, Accountability. Act, Sarbanes-Oxley S O X Act also known as the Public Company Accounting Reform and Investor Protection Act. Date, 2002. Description, enforces accountability for executives at publicly traded companies; is having ripple effects throughout the accounting, I T, and related units of many organizations. Row 24. Area, General Info Sec. Act, Federal Information Security Management Act, or F I S M A 44 U S C 3541 et seq. Date, 2002. Description. Requires each federal agency to develop, document, and implement an agency-wide program to provide Info Sec for the information and information systems that support the operations and assets of the agency, including those provided or managed by another agency, contractor, or other source. Row 25. Area, Spam. Act, Controlling the Assault of Non-Solicited Pornography and Marketing C A N-S P A M Act 15 U S C 7701 et seq. Date, 2003. Description, Sets the first national standards for regulating the distribution of commercial e-mail, including mobile phone spam. Row 26. Area, Fraud with access devices. Act, Fraud and Related Activity in Connection with Access Devices 18 U S C 1029. Date, 2004. Description, Defines and formalizes law to counter threats from counterfeit access devices like I D cards, credit cards, telecom equipment, mobile or electronic serial numbers, and the equipment that creates them. Row 27. Area, Terrorism and extreme drug trafficking. Act, U S A PATRIOT Improvement and Reauthorization Act update to 18 U S C 1030. Date, 2006. Description, Renews critical sections of the U S A PATRIOT Act. Row 28. Area, Privacy of P H I. Act, American Recovery and Reinvestment Act. Date, 2009. Description, In the privacy and security area, requires new reporting requirements and penalties for breach of Protected Health Information P H I. Row 29. Area, Privacy of P H I. Act, Health Information Technology for Economic and Clinical Health H I T E C H Act part of A R R A 2009. Date, 2009. Description, Addresses privacy and security concerns associated with the electronic transmission of P H I, in part, through several provisions that strengthen H I P A A rules for civil and criminal enforcement. Row 30. Area, Defense information protection. Act, International Traffic in Arms Regulations I T A R Act. Date, 2012. Description, Restricts the exportation of technology and information related to defense and military-related services and materiel including research and development information. Row 31. Area, National cyber infrastructure protection. Act, National Cybersecurity Protection Act. Date, 2014. Description, Updates the Homeland Security Act of 2002, which&#10;established the Department of Homeland Security, to include a national cybersecurity and communications integration center to share information and facilitate coordination between agencies, and perform analysis of cybersecurity incidents and risks.&#10;"/>
            <p:cNvGrpSpPr/>
            <p:nvPr/>
          </p:nvGrpSpPr>
          <p:grpSpPr>
            <a:xfrm>
              <a:off x="16329" y="457200"/>
              <a:ext cx="9103177" cy="5843016"/>
              <a:chOff x="16329" y="457200"/>
              <a:chExt cx="9103177" cy="5843016"/>
            </a:xfrm>
          </p:grpSpPr>
          <p:pic>
            <p:nvPicPr>
              <p:cNvPr id="2" name="Pictur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6329" y="457200"/>
                <a:ext cx="4738087" cy="5843016"/>
              </a:xfrm>
              <a:prstGeom prst="rect">
                <a:avLst/>
              </a:prstGeom>
            </p:spPr>
          </p:pic>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800599" y="799300"/>
                <a:ext cx="4318907" cy="5314418"/>
              </a:xfrm>
              <a:prstGeom prst="rect">
                <a:avLst/>
              </a:prstGeom>
            </p:spPr>
          </p:pic>
        </p:grpSp>
        <p:sp>
          <p:nvSpPr>
            <p:cNvPr id="5" name="TextBox 4"/>
            <p:cNvSpPr txBox="1"/>
            <p:nvPr/>
          </p:nvSpPr>
          <p:spPr>
            <a:xfrm>
              <a:off x="16329" y="457200"/>
              <a:ext cx="787235"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10296951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524000" y="152400"/>
            <a:ext cx="5745480" cy="5329428"/>
            <a:chOff x="1874520" y="1223772"/>
            <a:chExt cx="5394960" cy="4410456"/>
          </a:xfrm>
        </p:grpSpPr>
        <p:pic>
          <p:nvPicPr>
            <p:cNvPr id="2" name="Picture 1" descr="The table provides Key U S Laws of Interest to Information Security Professionals, continued. Row 31. Area, National cyber infrastructure protection. Act, National Cybersecurity Protection Act. Date, 2014. Description, Updates the Homeland Security Act of 2002, which established the Department of Homeland Security, to include a national cybersecurity and communications integration center to share information and facilitate coordination between agencies, and perform analysis of cybersecurity incidents and risks. Row 32. Area, Federal information security updates. Act, Federal Information Security Modernization Act. Date, 2014. Description, Updates many outdated federal information security practices, updating F I S M A, providing a framework for ensuring effectiveness in information security controls over federal information systems, and centralizing cybersecurity management within D H S. Row 33. Area, National information security employee assessment. Act, Cybersecurity Workforce Assessment Act. Date, 2014. Description, Tasks D H S to perform an evaluation of the national cybersecurity employee workforce at least every three years, and to develop a plan to improve recruiting and training of cybersecurity employees. Row 34. Area, Terrorist Tracking. Act, U S A Freedom Act. Date, 2015. Description, Updates the Foreign Intelligence Surveillance Act F I S A; transfers the requirement to collect and report communications to from known terrorist phone numbers to communications carriers, to be provided to select federal agencies upon request, among other updates to surveillance activities.  "/>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874520" y="1223772"/>
              <a:ext cx="5394960" cy="4410456"/>
            </a:xfrm>
            <a:prstGeom prst="rect">
              <a:avLst/>
            </a:prstGeom>
          </p:spPr>
        </p:pic>
        <p:sp>
          <p:nvSpPr>
            <p:cNvPr id="3" name="TextBox 2"/>
            <p:cNvSpPr txBox="1"/>
            <p:nvPr/>
          </p:nvSpPr>
          <p:spPr>
            <a:xfrm>
              <a:off x="1874520" y="1223772"/>
              <a:ext cx="910244"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4652546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5"/>
          <p:cNvSpPr>
            <a:spLocks noGrp="1" noChangeArrowheads="1"/>
          </p:cNvSpPr>
          <p:nvPr>
            <p:ph idx="1"/>
          </p:nvPr>
        </p:nvSpPr>
        <p:spPr>
          <a:xfrm>
            <a:off x="253497" y="859945"/>
            <a:ext cx="8765812" cy="4740755"/>
          </a:xfrm>
        </p:spPr>
        <p:txBody>
          <a:bodyPr>
            <a:normAutofit lnSpcReduction="10000"/>
          </a:bodyPr>
          <a:lstStyle/>
          <a:p>
            <a:pPr algn="just"/>
            <a:r>
              <a:rPr lang="en-US" dirty="0"/>
              <a:t>The Computer Fraud and Abuse (CFA) Act of 1986 is the cornerstone of many computer-related federal laws</a:t>
            </a:r>
          </a:p>
          <a:p>
            <a:pPr algn="just"/>
            <a:r>
              <a:rPr lang="en-US" dirty="0"/>
              <a:t>It was amended by the National Information Infrastructure Protection Act of 1996</a:t>
            </a:r>
          </a:p>
          <a:p>
            <a:pPr algn="just"/>
            <a:r>
              <a:rPr lang="en-US" dirty="0"/>
              <a:t>Punishment for offenses include fines and/or imprisonment for up to 20 years and depends on the value of the information obtained and whether the offense is judged to have been committed for:</a:t>
            </a:r>
          </a:p>
          <a:p>
            <a:pPr lvl="1" algn="just"/>
            <a:r>
              <a:rPr lang="en-US" dirty="0"/>
              <a:t>purposes of commercial advantage;</a:t>
            </a:r>
          </a:p>
          <a:p>
            <a:pPr lvl="1" algn="just"/>
            <a:r>
              <a:rPr lang="en-US" dirty="0"/>
              <a:t>private financial gain; or</a:t>
            </a:r>
          </a:p>
          <a:p>
            <a:pPr lvl="1" algn="just"/>
            <a:r>
              <a:rPr lang="en-US" dirty="0"/>
              <a:t>in furtherance of a criminal act</a:t>
            </a:r>
          </a:p>
        </p:txBody>
      </p:sp>
      <p:sp>
        <p:nvSpPr>
          <p:cNvPr id="13315" name="Rectangle 4"/>
          <p:cNvSpPr>
            <a:spLocks noGrp="1" noChangeArrowheads="1"/>
          </p:cNvSpPr>
          <p:nvPr>
            <p:ph type="title"/>
          </p:nvPr>
        </p:nvSpPr>
        <p:spPr>
          <a:xfrm>
            <a:off x="549275" y="107576"/>
            <a:ext cx="8470034" cy="779115"/>
          </a:xfrm>
        </p:spPr>
        <p:txBody>
          <a:bodyPr/>
          <a:lstStyle/>
          <a:p>
            <a:r>
              <a:rPr lang="en-US" sz="4400" dirty="0"/>
              <a:t>General Computer Crime Laws</a:t>
            </a:r>
          </a:p>
        </p:txBody>
      </p:sp>
    </p:spTree>
    <p:extLst>
      <p:ext uri="{BB962C8B-B14F-4D97-AF65-F5344CB8AC3E}">
        <p14:creationId xmlns:p14="http://schemas.microsoft.com/office/powerpoint/2010/main" val="3368154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1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31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31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31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5"/>
          <p:cNvSpPr>
            <a:spLocks noGrp="1" noChangeArrowheads="1"/>
          </p:cNvSpPr>
          <p:nvPr>
            <p:ph idx="1"/>
          </p:nvPr>
        </p:nvSpPr>
        <p:spPr>
          <a:xfrm>
            <a:off x="226336" y="1018310"/>
            <a:ext cx="8655113" cy="4343400"/>
          </a:xfrm>
        </p:spPr>
        <p:txBody>
          <a:bodyPr>
            <a:normAutofit/>
          </a:bodyPr>
          <a:lstStyle/>
          <a:p>
            <a:pPr algn="just"/>
            <a:r>
              <a:rPr lang="en-US" dirty="0"/>
              <a:t>Many organizations collect, trade, and sell personal information as a commodity, and many individuals are becoming aware of these practices and looking to the governments to protect their privacy </a:t>
            </a:r>
          </a:p>
          <a:p>
            <a:pPr algn="just"/>
            <a:r>
              <a:rPr lang="en-US" dirty="0"/>
              <a:t>Today, information aggregation from multiple sources permits unethical organizations to build databases with alarming quantities of personal information </a:t>
            </a:r>
          </a:p>
          <a:p>
            <a:pPr algn="just"/>
            <a:r>
              <a:rPr lang="en-US" dirty="0"/>
              <a:t>Privacy in this context is not absolute freedom from observation; rather, it is defined as the “state of being free from unsanctioned intrusion”</a:t>
            </a:r>
          </a:p>
        </p:txBody>
      </p:sp>
      <p:sp>
        <p:nvSpPr>
          <p:cNvPr id="18435" name="Rectangle 4"/>
          <p:cNvSpPr>
            <a:spLocks noGrp="1" noChangeArrowheads="1"/>
          </p:cNvSpPr>
          <p:nvPr>
            <p:ph type="title"/>
          </p:nvPr>
        </p:nvSpPr>
        <p:spPr>
          <a:xfrm>
            <a:off x="549275" y="107576"/>
            <a:ext cx="8042276" cy="779115"/>
          </a:xfrm>
        </p:spPr>
        <p:txBody>
          <a:bodyPr/>
          <a:lstStyle/>
          <a:p>
            <a:r>
              <a:rPr lang="en-US" dirty="0"/>
              <a:t>Privacy Laws</a:t>
            </a:r>
          </a:p>
        </p:txBody>
      </p:sp>
    </p:spTree>
    <p:extLst>
      <p:ext uri="{BB962C8B-B14F-4D97-AF65-F5344CB8AC3E}">
        <p14:creationId xmlns:p14="http://schemas.microsoft.com/office/powerpoint/2010/main" val="1913118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7278" y="1136074"/>
            <a:ext cx="4438361" cy="4378035"/>
          </a:xfrm>
        </p:spPr>
        <p:txBody>
          <a:bodyPr>
            <a:normAutofit fontScale="85000" lnSpcReduction="20000"/>
          </a:bodyPr>
          <a:lstStyle/>
          <a:p>
            <a:pPr algn="just"/>
            <a:r>
              <a:rPr lang="en-GB" dirty="0"/>
              <a:t>General Data Protection Regulation (GDPR)</a:t>
            </a:r>
            <a:endParaRPr lang="en-US" dirty="0"/>
          </a:p>
          <a:p>
            <a:pPr algn="just"/>
            <a:r>
              <a:rPr lang="en-US" dirty="0"/>
              <a:t>ARRA and HITECH</a:t>
            </a:r>
          </a:p>
          <a:p>
            <a:pPr algn="just"/>
            <a:r>
              <a:rPr lang="en-US" dirty="0"/>
              <a:t>Gramm-Leach-Bliley (GLB) Act of 1999</a:t>
            </a:r>
          </a:p>
          <a:p>
            <a:pPr algn="just"/>
            <a:r>
              <a:rPr lang="en-US" dirty="0"/>
              <a:t>Export and Espionage Laws</a:t>
            </a:r>
          </a:p>
          <a:p>
            <a:pPr algn="just"/>
            <a:r>
              <a:rPr lang="en-US" dirty="0"/>
              <a:t>U.S. Copyright Law </a:t>
            </a:r>
          </a:p>
          <a:p>
            <a:r>
              <a:rPr lang="en-US" dirty="0"/>
              <a:t>Freedom of Information Act (FOIA) of 1966</a:t>
            </a:r>
          </a:p>
          <a:p>
            <a:r>
              <a:rPr lang="en-US" dirty="0"/>
              <a:t>Sarbanes-Oxley (SOX) Act of 2002</a:t>
            </a:r>
          </a:p>
          <a:p>
            <a:endParaRPr lang="en-US" dirty="0"/>
          </a:p>
        </p:txBody>
      </p:sp>
      <p:sp>
        <p:nvSpPr>
          <p:cNvPr id="2" name="Title 1"/>
          <p:cNvSpPr>
            <a:spLocks noGrp="1"/>
          </p:cNvSpPr>
          <p:nvPr>
            <p:ph type="title"/>
          </p:nvPr>
        </p:nvSpPr>
        <p:spPr>
          <a:xfrm>
            <a:off x="549275" y="122394"/>
            <a:ext cx="8042276" cy="889951"/>
          </a:xfrm>
        </p:spPr>
        <p:txBody>
          <a:bodyPr/>
          <a:lstStyle/>
          <a:p>
            <a:r>
              <a:rPr lang="en-US" dirty="0"/>
              <a:t>Other Laws and ACT</a:t>
            </a:r>
          </a:p>
        </p:txBody>
      </p:sp>
      <p:sp>
        <p:nvSpPr>
          <p:cNvPr id="4" name="Content Placeholder 2"/>
          <p:cNvSpPr txBox="1">
            <a:spLocks/>
          </p:cNvSpPr>
          <p:nvPr/>
        </p:nvSpPr>
        <p:spPr>
          <a:xfrm>
            <a:off x="4705639" y="1275582"/>
            <a:ext cx="4438361" cy="4401205"/>
          </a:xfrm>
          <a:prstGeom prst="rect">
            <a:avLst/>
          </a:prstGeom>
        </p:spPr>
        <p:txBody>
          <a:bodyPr vert="horz" lIns="91440" tIns="45720" rIns="91440" bIns="45720" rtlCol="0">
            <a:normAutofit fontScale="92500"/>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r>
              <a:rPr lang="en-US" dirty="0"/>
              <a:t>Breach Laws</a:t>
            </a:r>
          </a:p>
          <a:p>
            <a:r>
              <a:rPr lang="en-US" dirty="0"/>
              <a:t>International Laws and Legal Bodies</a:t>
            </a:r>
          </a:p>
          <a:p>
            <a:r>
              <a:rPr lang="en-US" dirty="0"/>
              <a:t>European Council Cybercrime Convention</a:t>
            </a:r>
          </a:p>
          <a:p>
            <a:r>
              <a:rPr lang="en-US" dirty="0"/>
              <a:t>Digital Millennium Copyright Act (DMCA)</a:t>
            </a:r>
          </a:p>
          <a:p>
            <a:r>
              <a:rPr lang="en-US" dirty="0"/>
              <a:t>Australian High Tech Crime</a:t>
            </a:r>
          </a:p>
          <a:p>
            <a:r>
              <a:rPr lang="en-US" dirty="0"/>
              <a:t>State and Local Regulations</a:t>
            </a:r>
          </a:p>
        </p:txBody>
      </p:sp>
    </p:spTree>
    <p:extLst>
      <p:ext uri="{BB962C8B-B14F-4D97-AF65-F5344CB8AC3E}">
        <p14:creationId xmlns:p14="http://schemas.microsoft.com/office/powerpoint/2010/main" val="896982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5"/>
          <p:cNvSpPr>
            <a:spLocks noGrp="1" noChangeArrowheads="1"/>
          </p:cNvSpPr>
          <p:nvPr>
            <p:ph idx="1"/>
          </p:nvPr>
        </p:nvSpPr>
        <p:spPr>
          <a:xfrm>
            <a:off x="365125" y="969818"/>
            <a:ext cx="8415338" cy="4810548"/>
          </a:xfrm>
        </p:spPr>
        <p:txBody>
          <a:bodyPr/>
          <a:lstStyle/>
          <a:p>
            <a:pPr algn="just"/>
            <a:r>
              <a:rPr lang="en-US" dirty="0"/>
              <a:t>A variety of groups have created standards that offer guidance on how information security could or should be applied to industry segments or geographic areas</a:t>
            </a:r>
          </a:p>
          <a:p>
            <a:pPr algn="just"/>
            <a:r>
              <a:rPr lang="en-US" dirty="0"/>
              <a:t>Some industries have security requirements defined at least in part by government regulations; banking, health care, and education come to mind</a:t>
            </a:r>
          </a:p>
          <a:p>
            <a:pPr algn="just"/>
            <a:r>
              <a:rPr lang="en-US" dirty="0"/>
              <a:t>Other industries impose binding requirements on themselves that include significant enforcement mechanisms—for example, the credit card processing requirements from the Payment Card Industry Security Standards Council</a:t>
            </a:r>
          </a:p>
        </p:txBody>
      </p:sp>
      <p:sp>
        <p:nvSpPr>
          <p:cNvPr id="32771" name="Rectangle 4"/>
          <p:cNvSpPr>
            <a:spLocks noGrp="1" noChangeArrowheads="1"/>
          </p:cNvSpPr>
          <p:nvPr>
            <p:ph type="title"/>
          </p:nvPr>
        </p:nvSpPr>
        <p:spPr>
          <a:xfrm>
            <a:off x="549275" y="107576"/>
            <a:ext cx="8042276" cy="862242"/>
          </a:xfrm>
        </p:spPr>
        <p:txBody>
          <a:bodyPr/>
          <a:lstStyle/>
          <a:p>
            <a:r>
              <a:rPr lang="en-US" dirty="0"/>
              <a:t>Standards Versus Law</a:t>
            </a:r>
          </a:p>
        </p:txBody>
      </p:sp>
    </p:spTree>
    <p:extLst>
      <p:ext uri="{BB962C8B-B14F-4D97-AF65-F5344CB8AC3E}">
        <p14:creationId xmlns:p14="http://schemas.microsoft.com/office/powerpoint/2010/main" val="3361396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77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730" y="1039091"/>
            <a:ext cx="8415338" cy="4369250"/>
          </a:xfrm>
        </p:spPr>
        <p:txBody>
          <a:bodyPr/>
          <a:lstStyle/>
          <a:p>
            <a:pPr algn="just"/>
            <a:r>
              <a:rPr lang="en-US" dirty="0"/>
              <a:t>The Payment Card Industry Data Security Standard (PCI DSS) is a set of industry standards that are mandated for any organization that handles credit, debit, and specialty payment cards in an effort to reduce credit card fraud</a:t>
            </a:r>
          </a:p>
          <a:p>
            <a:pPr algn="just"/>
            <a:r>
              <a:rPr lang="en-US" dirty="0"/>
              <a:t>The current standard (3.2) is presented by the PCI Security Standards Council as focusing on 12 requirements in six areas:</a:t>
            </a:r>
          </a:p>
        </p:txBody>
      </p:sp>
      <p:sp>
        <p:nvSpPr>
          <p:cNvPr id="2" name="Title 1"/>
          <p:cNvSpPr>
            <a:spLocks noGrp="1"/>
          </p:cNvSpPr>
          <p:nvPr>
            <p:ph type="title"/>
          </p:nvPr>
        </p:nvSpPr>
        <p:spPr>
          <a:xfrm>
            <a:off x="549275" y="107576"/>
            <a:ext cx="8042276" cy="931515"/>
          </a:xfrm>
        </p:spPr>
        <p:txBody>
          <a:bodyPr/>
          <a:lstStyle/>
          <a:p>
            <a:r>
              <a:rPr lang="en-US" dirty="0"/>
              <a:t>PCI DSS</a:t>
            </a:r>
          </a:p>
        </p:txBody>
      </p:sp>
    </p:spTree>
    <p:extLst>
      <p:ext uri="{BB962C8B-B14F-4D97-AF65-F5344CB8AC3E}">
        <p14:creationId xmlns:p14="http://schemas.microsoft.com/office/powerpoint/2010/main" val="2512507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6478" y="635620"/>
            <a:ext cx="4382429" cy="4861931"/>
          </a:xfrm>
        </p:spPr>
        <p:txBody>
          <a:bodyPr>
            <a:normAutofit fontScale="77500" lnSpcReduction="20000"/>
          </a:bodyPr>
          <a:lstStyle/>
          <a:p>
            <a:r>
              <a:rPr lang="en-US" sz="2400" dirty="0"/>
              <a:t>Secure Network and Systems Development and Maintenance</a:t>
            </a:r>
          </a:p>
          <a:p>
            <a:pPr marL="228600" lvl="1" indent="0">
              <a:buNone/>
            </a:pPr>
            <a:r>
              <a:rPr lang="en-US" sz="2000" dirty="0"/>
              <a:t>1. Firewall installation and operation (protection of cardholder data)</a:t>
            </a:r>
          </a:p>
          <a:p>
            <a:pPr marL="228600" lvl="1" indent="0">
              <a:buNone/>
            </a:pPr>
            <a:r>
              <a:rPr lang="en-US" sz="2000" dirty="0"/>
              <a:t>2. Modification of default system passwords and configurations</a:t>
            </a:r>
          </a:p>
          <a:p>
            <a:r>
              <a:rPr lang="en-US" sz="2400" dirty="0"/>
              <a:t>Cardholder Data Protection</a:t>
            </a:r>
          </a:p>
          <a:p>
            <a:pPr marL="228600" lvl="1" indent="0">
              <a:buNone/>
            </a:pPr>
            <a:r>
              <a:rPr lang="en-US" sz="2000" dirty="0"/>
              <a:t>3. General protection of cardholder data storage</a:t>
            </a:r>
          </a:p>
          <a:p>
            <a:pPr marL="228600" lvl="1" indent="0">
              <a:buNone/>
            </a:pPr>
            <a:r>
              <a:rPr lang="en-US" sz="2000" dirty="0"/>
              <a:t>4. Use of encryption when transmitting cardholder data across open, public networks</a:t>
            </a:r>
          </a:p>
          <a:p>
            <a:r>
              <a:rPr lang="en-US" sz="2400" dirty="0"/>
              <a:t>Vulnerability Management Program Maintenance</a:t>
            </a:r>
          </a:p>
          <a:p>
            <a:pPr marL="228600" lvl="1" indent="0">
              <a:buNone/>
            </a:pPr>
            <a:r>
              <a:rPr lang="en-US" sz="2000" dirty="0"/>
              <a:t>5. Use of maintained and updated malware and anti-virus protection</a:t>
            </a:r>
          </a:p>
          <a:p>
            <a:pPr marL="228600" lvl="1" indent="0">
              <a:buNone/>
            </a:pPr>
            <a:r>
              <a:rPr lang="en-US" sz="2000" dirty="0"/>
              <a:t>6. Secure systems and application development and maintenance</a:t>
            </a:r>
          </a:p>
        </p:txBody>
      </p:sp>
      <p:sp>
        <p:nvSpPr>
          <p:cNvPr id="2" name="Title 1"/>
          <p:cNvSpPr>
            <a:spLocks noGrp="1"/>
          </p:cNvSpPr>
          <p:nvPr>
            <p:ph type="title"/>
          </p:nvPr>
        </p:nvSpPr>
        <p:spPr>
          <a:xfrm>
            <a:off x="549275" y="107577"/>
            <a:ext cx="8042276" cy="438834"/>
          </a:xfrm>
        </p:spPr>
        <p:txBody>
          <a:bodyPr/>
          <a:lstStyle/>
          <a:p>
            <a:r>
              <a:rPr lang="en-US" sz="2800" dirty="0"/>
              <a:t>PCI DSS (Continued)</a:t>
            </a:r>
          </a:p>
        </p:txBody>
      </p:sp>
      <p:sp>
        <p:nvSpPr>
          <p:cNvPr id="5" name="Content Placeholder 2"/>
          <p:cNvSpPr txBox="1">
            <a:spLocks/>
          </p:cNvSpPr>
          <p:nvPr/>
        </p:nvSpPr>
        <p:spPr>
          <a:xfrm>
            <a:off x="4638907" y="564997"/>
            <a:ext cx="4382430" cy="4861931"/>
          </a:xfrm>
          <a:prstGeom prst="rect">
            <a:avLst/>
          </a:prstGeom>
        </p:spPr>
        <p:txBody>
          <a:bodyPr vert="horz" lIns="91440" tIns="45720" rIns="91440" bIns="45720" rtlCol="0">
            <a:normAutofit fontScale="85000" lnSpcReduction="20000"/>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171450" indent="-171450">
              <a:lnSpc>
                <a:spcPct val="95000"/>
              </a:lnSpc>
              <a:spcBef>
                <a:spcPts val="1200"/>
              </a:spcBef>
              <a:buClr>
                <a:srgbClr val="055C91"/>
              </a:buClr>
              <a:buSzTx/>
              <a:buFont typeface="Arial" pitchFamily="34" charset="0"/>
              <a:buChar char="•"/>
            </a:pPr>
            <a:r>
              <a:rPr lang="en-US" dirty="0">
                <a:solidFill>
                  <a:srgbClr val="000000">
                    <a:lumMod val="75000"/>
                    <a:lumOff val="25000"/>
                  </a:srgbClr>
                </a:solidFill>
                <a:latin typeface="Calibri"/>
              </a:rPr>
              <a:t>Strong Access Control Measure Implementation</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7. Use of need-to-know access controls for cardholder data</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8. Formal access controls for system components emphasizing effective identification and authentication procedures</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9. Management of physical security for cardholder data access</a:t>
            </a:r>
          </a:p>
          <a:p>
            <a:pPr marL="171450" indent="-171450">
              <a:lnSpc>
                <a:spcPct val="95000"/>
              </a:lnSpc>
              <a:spcBef>
                <a:spcPts val="1200"/>
              </a:spcBef>
              <a:buClr>
                <a:srgbClr val="055C91"/>
              </a:buClr>
              <a:buSzTx/>
              <a:buFont typeface="Arial" pitchFamily="34" charset="0"/>
              <a:buChar char="•"/>
            </a:pPr>
            <a:r>
              <a:rPr lang="en-US" dirty="0">
                <a:solidFill>
                  <a:srgbClr val="000000">
                    <a:lumMod val="75000"/>
                    <a:lumOff val="25000"/>
                  </a:srgbClr>
                </a:solidFill>
                <a:latin typeface="Calibri"/>
              </a:rPr>
              <a:t>Network Monitoring and Testing</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10. Network resources and cardholder data monitored, tracked, and audited</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11. Security systems and processes periodically tested</a:t>
            </a:r>
          </a:p>
          <a:p>
            <a:pPr marL="171450" indent="-171450">
              <a:lnSpc>
                <a:spcPct val="95000"/>
              </a:lnSpc>
              <a:spcBef>
                <a:spcPts val="1200"/>
              </a:spcBef>
              <a:buClr>
                <a:srgbClr val="055C91"/>
              </a:buClr>
              <a:buSzTx/>
              <a:buFont typeface="Arial" pitchFamily="34" charset="0"/>
              <a:buChar char="•"/>
            </a:pPr>
            <a:r>
              <a:rPr lang="en-US" dirty="0">
                <a:solidFill>
                  <a:srgbClr val="000000">
                    <a:lumMod val="75000"/>
                    <a:lumOff val="25000"/>
                  </a:srgbClr>
                </a:solidFill>
                <a:latin typeface="Calibri"/>
              </a:rPr>
              <a:t>Information Security Policy Maintenance</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12. Effective and comprehensive information security policy developed and implemented for all personnel</a:t>
            </a:r>
          </a:p>
          <a:p>
            <a:pPr marL="228600" lvl="1" indent="0">
              <a:buFont typeface="Wingdings 2" pitchFamily="18" charset="2"/>
              <a:buNone/>
            </a:pPr>
            <a:endParaRPr lang="en-US" sz="2000" dirty="0"/>
          </a:p>
          <a:p>
            <a:pPr marL="0" indent="-107950">
              <a:buFont typeface="Wingdings 2" pitchFamily="18" charset="2"/>
              <a:buNone/>
            </a:pPr>
            <a:endParaRPr lang="en-US" sz="2200" dirty="0"/>
          </a:p>
        </p:txBody>
      </p:sp>
    </p:spTree>
    <p:extLst>
      <p:ext uri="{BB962C8B-B14F-4D97-AF65-F5344CB8AC3E}">
        <p14:creationId xmlns:p14="http://schemas.microsoft.com/office/powerpoint/2010/main" val="167329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1" end="1"/>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
                                            <p:txEl>
                                              <p:pRg st="2" end="2"/>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
                                            <p:txEl>
                                              <p:pRg st="4" end="4"/>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5">
                                            <p:txEl>
                                              <p:pRg st="5" end="5"/>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62744" y="836341"/>
            <a:ext cx="8415338" cy="4783874"/>
          </a:xfrm>
        </p:spPr>
        <p:txBody>
          <a:bodyPr>
            <a:normAutofit fontScale="85000" lnSpcReduction="10000"/>
          </a:bodyPr>
          <a:lstStyle/>
          <a:p>
            <a:pPr algn="just"/>
            <a:r>
              <a:rPr lang="en-US" sz="2400" dirty="0"/>
              <a:t>Because policies function like laws, they must be crafted with the same care as laws to ensure that the policies are complete, appropriate, and fairly applied to everyone in the workplace </a:t>
            </a:r>
          </a:p>
          <a:p>
            <a:pPr algn="just"/>
            <a:r>
              <a:rPr lang="en-US" sz="2400" dirty="0"/>
              <a:t>The key difference between policy and law is that while ignorance of the law is not an excuse (</a:t>
            </a:r>
            <a:r>
              <a:rPr lang="en-US" sz="2400" i="1" dirty="0"/>
              <a:t>ignorantia juris non excusat</a:t>
            </a:r>
            <a:r>
              <a:rPr lang="en-US" sz="2400" dirty="0"/>
              <a:t>), ignorance of policy </a:t>
            </a:r>
            <a:r>
              <a:rPr lang="en-US" sz="2400" i="1" dirty="0"/>
              <a:t>is </a:t>
            </a:r>
            <a:r>
              <a:rPr lang="en-US" sz="2400" dirty="0"/>
              <a:t>a viable defense, thus policies must be:</a:t>
            </a:r>
          </a:p>
          <a:p>
            <a:pPr lvl="1" algn="just"/>
            <a:r>
              <a:rPr lang="en-US" sz="2000" dirty="0"/>
              <a:t>Distributed to all individuals who are expected to comply with them</a:t>
            </a:r>
          </a:p>
          <a:p>
            <a:pPr lvl="1" algn="just"/>
            <a:r>
              <a:rPr lang="en-US" sz="2000" dirty="0"/>
              <a:t>Read by all employees</a:t>
            </a:r>
          </a:p>
          <a:p>
            <a:pPr lvl="1" algn="just"/>
            <a:r>
              <a:rPr lang="en-US" sz="2000" dirty="0"/>
              <a:t>Understood by all employees, with multilingual translations and translations for visually impaired or low-literacy employees</a:t>
            </a:r>
          </a:p>
          <a:p>
            <a:pPr lvl="1" algn="just"/>
            <a:r>
              <a:rPr lang="en-US" sz="2000" dirty="0"/>
              <a:t>Acknowledged by the employee, usually by means of a signed consent form</a:t>
            </a:r>
          </a:p>
          <a:p>
            <a:pPr lvl="1" algn="just"/>
            <a:r>
              <a:rPr lang="en-US" sz="2000" dirty="0"/>
              <a:t>Uniformly enforced, with no special treatment for any group (e.g., executives)</a:t>
            </a:r>
          </a:p>
        </p:txBody>
      </p:sp>
      <p:sp>
        <p:nvSpPr>
          <p:cNvPr id="3" name="Title 2"/>
          <p:cNvSpPr>
            <a:spLocks noGrp="1"/>
          </p:cNvSpPr>
          <p:nvPr>
            <p:ph type="title"/>
          </p:nvPr>
        </p:nvSpPr>
        <p:spPr>
          <a:xfrm>
            <a:off x="549275" y="107576"/>
            <a:ext cx="8042276" cy="728765"/>
          </a:xfrm>
        </p:spPr>
        <p:txBody>
          <a:bodyPr/>
          <a:lstStyle/>
          <a:p>
            <a:r>
              <a:rPr lang="en-US" dirty="0"/>
              <a:t>Policy Versus Law</a:t>
            </a:r>
          </a:p>
        </p:txBody>
      </p:sp>
    </p:spTree>
    <p:extLst>
      <p:ext uri="{BB962C8B-B14F-4D97-AF65-F5344CB8AC3E}">
        <p14:creationId xmlns:p14="http://schemas.microsoft.com/office/powerpoint/2010/main" val="845139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25190" y="602166"/>
            <a:ext cx="7988610" cy="2182392"/>
          </a:xfrm>
        </p:spPr>
        <p:txBody>
          <a:bodyPr/>
          <a:lstStyle/>
          <a:p>
            <a:r>
              <a:rPr lang="en-US" dirty="0"/>
              <a:t>Organizational Liability and the Management of Digital Forensics</a:t>
            </a:r>
          </a:p>
        </p:txBody>
      </p:sp>
      <p:sp>
        <p:nvSpPr>
          <p:cNvPr id="7" name="Text Placeholder 6"/>
          <p:cNvSpPr>
            <a:spLocks noGrp="1"/>
          </p:cNvSpPr>
          <p:nvPr>
            <p:ph type="body" idx="1"/>
          </p:nvPr>
        </p:nvSpPr>
        <p:spPr/>
        <p:txBody>
          <a:bodyPr/>
          <a:lstStyle/>
          <a:p>
            <a:r>
              <a:rPr lang="en-US" dirty="0"/>
              <a:t>Compliance: Law and Ethics</a:t>
            </a:r>
          </a:p>
        </p:txBody>
      </p:sp>
    </p:spTree>
    <p:extLst>
      <p:ext uri="{BB962C8B-B14F-4D97-AF65-F5344CB8AC3E}">
        <p14:creationId xmlns:p14="http://schemas.microsoft.com/office/powerpoint/2010/main" val="18905981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5"/>
          <p:cNvSpPr>
            <a:spLocks noGrp="1" noChangeArrowheads="1"/>
          </p:cNvSpPr>
          <p:nvPr>
            <p:ph idx="1"/>
          </p:nvPr>
        </p:nvSpPr>
        <p:spPr>
          <a:xfrm>
            <a:off x="365125" y="1422179"/>
            <a:ext cx="8415338" cy="4041919"/>
          </a:xfrm>
        </p:spPr>
        <p:txBody>
          <a:bodyPr>
            <a:normAutofit fontScale="92500"/>
          </a:bodyPr>
          <a:lstStyle/>
          <a:p>
            <a:pPr algn="just"/>
            <a:r>
              <a:rPr lang="en-US" dirty="0"/>
              <a:t>If an employee, acting with or without authorization, performs an illegal or unethical act, causing some degree of harm, the organization can be held financially liable for that action</a:t>
            </a:r>
          </a:p>
          <a:p>
            <a:pPr algn="just"/>
            <a:r>
              <a:rPr lang="en-US" dirty="0"/>
              <a:t>An organization increases its liability if it refuses to take measures—due care—to make sure that every employee knows what is acceptable, what is not acceptable, and the consequences of illegal or unethical actions </a:t>
            </a:r>
          </a:p>
          <a:p>
            <a:pPr algn="just"/>
            <a:r>
              <a:rPr lang="en-US" dirty="0"/>
              <a:t>Due diligence requires that an organization make a valid and ongoing effort to protect others</a:t>
            </a:r>
          </a:p>
        </p:txBody>
      </p:sp>
      <p:sp>
        <p:nvSpPr>
          <p:cNvPr id="49155" name="Rectangle 4"/>
          <p:cNvSpPr>
            <a:spLocks noGrp="1" noChangeArrowheads="1"/>
          </p:cNvSpPr>
          <p:nvPr>
            <p:ph type="title"/>
          </p:nvPr>
        </p:nvSpPr>
        <p:spPr>
          <a:xfrm>
            <a:off x="549275" y="107576"/>
            <a:ext cx="8231188" cy="1336956"/>
          </a:xfrm>
        </p:spPr>
        <p:txBody>
          <a:bodyPr/>
          <a:lstStyle/>
          <a:p>
            <a:r>
              <a:rPr lang="en-US" dirty="0"/>
              <a:t>Organizational Liability and the Need for Counsel</a:t>
            </a:r>
          </a:p>
        </p:txBody>
      </p:sp>
    </p:spTree>
    <p:extLst>
      <p:ext uri="{BB962C8B-B14F-4D97-AF65-F5344CB8AC3E}">
        <p14:creationId xmlns:p14="http://schemas.microsoft.com/office/powerpoint/2010/main" val="3119903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15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915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6"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5"/>
          <p:cNvSpPr>
            <a:spLocks noGrp="1" noChangeArrowheads="1"/>
          </p:cNvSpPr>
          <p:nvPr>
            <p:ph idx="1"/>
          </p:nvPr>
        </p:nvSpPr>
        <p:spPr>
          <a:xfrm>
            <a:off x="365125" y="858594"/>
            <a:ext cx="8415338" cy="4810548"/>
          </a:xfrm>
        </p:spPr>
        <p:txBody>
          <a:bodyPr>
            <a:normAutofit lnSpcReduction="10000"/>
          </a:bodyPr>
          <a:lstStyle/>
          <a:p>
            <a:pPr algn="just"/>
            <a:r>
              <a:rPr lang="en-US" dirty="0"/>
              <a:t>The Federal Bureau of Investigation’s InfraGard Program promotes efforts to educate, train, inform, and involve the business and public sector in information security </a:t>
            </a:r>
          </a:p>
          <a:p>
            <a:pPr algn="just"/>
            <a:r>
              <a:rPr lang="en-US" dirty="0"/>
              <a:t>Every FBI field office has established an InfraGard chapter and collaborates with public and private organizations and the academic community to share information about attacks, vulnerabilities, and threats </a:t>
            </a:r>
          </a:p>
          <a:p>
            <a:pPr algn="just"/>
            <a:r>
              <a:rPr lang="en-US" dirty="0"/>
              <a:t>InfraGard’s dominant contribution is the free exchange of information to and from the private sector in the subject areas of threats and attacks on information resources</a:t>
            </a:r>
          </a:p>
        </p:txBody>
      </p:sp>
      <p:sp>
        <p:nvSpPr>
          <p:cNvPr id="50179" name="Rectangle 4"/>
          <p:cNvSpPr>
            <a:spLocks noGrp="1" noChangeArrowheads="1"/>
          </p:cNvSpPr>
          <p:nvPr>
            <p:ph type="title"/>
          </p:nvPr>
        </p:nvSpPr>
        <p:spPr>
          <a:xfrm>
            <a:off x="365126" y="107576"/>
            <a:ext cx="8555850" cy="739917"/>
          </a:xfrm>
        </p:spPr>
        <p:txBody>
          <a:bodyPr/>
          <a:lstStyle/>
          <a:p>
            <a:r>
              <a:rPr lang="en-US" sz="4400" dirty="0"/>
              <a:t>Key Law Enforcement Agencies</a:t>
            </a:r>
          </a:p>
        </p:txBody>
      </p:sp>
    </p:spTree>
    <p:extLst>
      <p:ext uri="{BB962C8B-B14F-4D97-AF65-F5344CB8AC3E}">
        <p14:creationId xmlns:p14="http://schemas.microsoft.com/office/powerpoint/2010/main" val="1864629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8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18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18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Content Placeholder 2"/>
          <p:cNvSpPr>
            <a:spLocks noGrp="1"/>
          </p:cNvSpPr>
          <p:nvPr>
            <p:ph idx="1"/>
          </p:nvPr>
        </p:nvSpPr>
        <p:spPr>
          <a:xfrm>
            <a:off x="549275" y="776868"/>
            <a:ext cx="8415338" cy="4810548"/>
          </a:xfrm>
        </p:spPr>
        <p:txBody>
          <a:bodyPr>
            <a:normAutofit lnSpcReduction="10000"/>
          </a:bodyPr>
          <a:lstStyle/>
          <a:p>
            <a:pPr algn="just"/>
            <a:r>
              <a:rPr lang="en-US" dirty="0"/>
              <a:t>When—not if—an organization finds itself having to deal with a suspected policy or law violation, it must appoint an individual to investigate it</a:t>
            </a:r>
          </a:p>
          <a:p>
            <a:pPr algn="just"/>
            <a:r>
              <a:rPr lang="en-US" dirty="0"/>
              <a:t>How the internal investigation proceeds will dictate whether or not the organization has the ability to take action against the perpetrator if in fact evidence is found that substantiates the accusation</a:t>
            </a:r>
          </a:p>
          <a:p>
            <a:pPr algn="just"/>
            <a:r>
              <a:rPr lang="en-US" dirty="0"/>
              <a:t> In order to protect the organization, and to possibly assist law enforcement in the conduct of an investigation, the investigator (CISO or other individual) must act to document what happened and how</a:t>
            </a:r>
          </a:p>
        </p:txBody>
      </p:sp>
      <p:sp>
        <p:nvSpPr>
          <p:cNvPr id="53250" name="Title 1"/>
          <p:cNvSpPr>
            <a:spLocks noGrp="1"/>
          </p:cNvSpPr>
          <p:nvPr>
            <p:ph type="title"/>
          </p:nvPr>
        </p:nvSpPr>
        <p:spPr>
          <a:xfrm>
            <a:off x="549275" y="107576"/>
            <a:ext cx="8042276" cy="762219"/>
          </a:xfrm>
        </p:spPr>
        <p:txBody>
          <a:bodyPr/>
          <a:lstStyle/>
          <a:p>
            <a:r>
              <a:rPr lang="en-US" dirty="0"/>
              <a:t>Managing Digital Forensics</a:t>
            </a:r>
          </a:p>
        </p:txBody>
      </p:sp>
    </p:spTree>
    <p:extLst>
      <p:ext uri="{BB962C8B-B14F-4D97-AF65-F5344CB8AC3E}">
        <p14:creationId xmlns:p14="http://schemas.microsoft.com/office/powerpoint/2010/main" val="405053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2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2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Content Placeholder 2"/>
          <p:cNvSpPr>
            <a:spLocks noGrp="1"/>
          </p:cNvSpPr>
          <p:nvPr>
            <p:ph idx="1"/>
          </p:nvPr>
        </p:nvSpPr>
        <p:spPr>
          <a:xfrm>
            <a:off x="549275" y="847442"/>
            <a:ext cx="8415338" cy="3991862"/>
          </a:xfrm>
        </p:spPr>
        <p:txBody>
          <a:bodyPr>
            <a:normAutofit lnSpcReduction="10000"/>
          </a:bodyPr>
          <a:lstStyle/>
          <a:p>
            <a:pPr algn="just"/>
            <a:r>
              <a:rPr lang="en-US" dirty="0"/>
              <a:t>Forensics is the coherent application of methodical investigatory techniques to present evidence of crimes in a court or court-like setting </a:t>
            </a:r>
          </a:p>
          <a:p>
            <a:pPr algn="just"/>
            <a:r>
              <a:rPr lang="en-US" dirty="0"/>
              <a:t>Digital forensics involves the preservation, identification, extraction, documentation, and interpretation of digital media for evidentiary and/or root cause analysis </a:t>
            </a:r>
          </a:p>
          <a:p>
            <a:pPr algn="just"/>
            <a:r>
              <a:rPr lang="en-US" dirty="0"/>
              <a:t>Like traditional forensics, it follows clear, well-defined methodologies, but still tends to be as much art as science</a:t>
            </a:r>
          </a:p>
        </p:txBody>
      </p:sp>
      <p:sp>
        <p:nvSpPr>
          <p:cNvPr id="54274" name="Title 1"/>
          <p:cNvSpPr>
            <a:spLocks noGrp="1"/>
          </p:cNvSpPr>
          <p:nvPr>
            <p:ph type="title"/>
          </p:nvPr>
        </p:nvSpPr>
        <p:spPr>
          <a:xfrm>
            <a:off x="549275" y="107576"/>
            <a:ext cx="8042276" cy="751068"/>
          </a:xfrm>
        </p:spPr>
        <p:txBody>
          <a:bodyPr/>
          <a:lstStyle/>
          <a:p>
            <a:r>
              <a:rPr lang="en-US" dirty="0"/>
              <a:t>Digital Forensics</a:t>
            </a:r>
          </a:p>
        </p:txBody>
      </p:sp>
    </p:spTree>
    <p:extLst>
      <p:ext uri="{BB962C8B-B14F-4D97-AF65-F5344CB8AC3E}">
        <p14:creationId xmlns:p14="http://schemas.microsoft.com/office/powerpoint/2010/main" val="401411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2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42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025912"/>
            <a:ext cx="8415338" cy="4293220"/>
          </a:xfrm>
        </p:spPr>
        <p:txBody>
          <a:bodyPr/>
          <a:lstStyle/>
          <a:p>
            <a:pPr algn="just"/>
            <a:r>
              <a:rPr lang="en-US" dirty="0"/>
              <a:t>Digital forensics can be used for two key purposes:</a:t>
            </a:r>
          </a:p>
          <a:p>
            <a:pPr lvl="1" algn="just"/>
            <a:r>
              <a:rPr lang="en-US" dirty="0"/>
              <a:t>To investigate allegations of digital malfeasance—a crime against or using digital media, computer technology, or related components</a:t>
            </a:r>
          </a:p>
          <a:p>
            <a:pPr lvl="1" algn="just"/>
            <a:r>
              <a:rPr lang="en-US" dirty="0"/>
              <a:t>To perform root cause analysis—if an incident occurs and the organization suspects an attack was successful, digital forensics can be used to examine the path and methodology used to gain unauthorized access as well as to determine how pervasive and successful the attack was</a:t>
            </a:r>
          </a:p>
        </p:txBody>
      </p:sp>
      <p:sp>
        <p:nvSpPr>
          <p:cNvPr id="56322" name="Title 1"/>
          <p:cNvSpPr>
            <a:spLocks noGrp="1"/>
          </p:cNvSpPr>
          <p:nvPr>
            <p:ph type="title"/>
          </p:nvPr>
        </p:nvSpPr>
        <p:spPr>
          <a:xfrm>
            <a:off x="549275" y="107576"/>
            <a:ext cx="8042276" cy="795673"/>
          </a:xfrm>
        </p:spPr>
        <p:txBody>
          <a:bodyPr/>
          <a:lstStyle/>
          <a:p>
            <a:r>
              <a:rPr lang="en-US" sz="4400" dirty="0"/>
              <a:t>Digital Forensics (Continued)</a:t>
            </a:r>
          </a:p>
        </p:txBody>
      </p:sp>
    </p:spTree>
    <p:extLst>
      <p:ext uri="{BB962C8B-B14F-4D97-AF65-F5344CB8AC3E}">
        <p14:creationId xmlns:p14="http://schemas.microsoft.com/office/powerpoint/2010/main" val="2049043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Content Placeholder 2"/>
          <p:cNvSpPr>
            <a:spLocks noGrp="1"/>
          </p:cNvSpPr>
          <p:nvPr>
            <p:ph idx="1"/>
          </p:nvPr>
        </p:nvSpPr>
        <p:spPr>
          <a:xfrm>
            <a:off x="365125" y="914350"/>
            <a:ext cx="8415338" cy="4401205"/>
          </a:xfrm>
        </p:spPr>
        <p:txBody>
          <a:bodyPr>
            <a:normAutofit lnSpcReduction="10000"/>
          </a:bodyPr>
          <a:lstStyle/>
          <a:p>
            <a:pPr algn="just"/>
            <a:r>
              <a:rPr lang="en-US" dirty="0"/>
              <a:t>Many investigations begin with an allegation or an indication of an incident </a:t>
            </a:r>
          </a:p>
          <a:p>
            <a:pPr algn="just"/>
            <a:r>
              <a:rPr lang="en-US" dirty="0"/>
              <a:t>In law enforcement, the investigating agent would create an affidavit, which when signed by an approving authority becomes a search warrant and grants permission to search the specified location and to seize items to return to the investigator’s lab for examination</a:t>
            </a:r>
          </a:p>
          <a:p>
            <a:pPr algn="just"/>
            <a:r>
              <a:rPr lang="en-US" dirty="0"/>
              <a:t>In corporate environments, the names of these documents may change and in many cases may be verbal in nature, but the process should be the same</a:t>
            </a:r>
          </a:p>
        </p:txBody>
      </p:sp>
      <p:sp>
        <p:nvSpPr>
          <p:cNvPr id="58370" name="Title 1"/>
          <p:cNvSpPr>
            <a:spLocks noGrp="1"/>
          </p:cNvSpPr>
          <p:nvPr>
            <p:ph type="title"/>
          </p:nvPr>
        </p:nvSpPr>
        <p:spPr>
          <a:xfrm>
            <a:off x="549275" y="107576"/>
            <a:ext cx="8382852" cy="795673"/>
          </a:xfrm>
        </p:spPr>
        <p:txBody>
          <a:bodyPr/>
          <a:lstStyle/>
          <a:p>
            <a:r>
              <a:rPr lang="en-US" sz="4400" dirty="0"/>
              <a:t>Affidavits and Search Warrants</a:t>
            </a:r>
          </a:p>
        </p:txBody>
      </p:sp>
    </p:spTree>
    <p:extLst>
      <p:ext uri="{BB962C8B-B14F-4D97-AF65-F5344CB8AC3E}">
        <p14:creationId xmlns:p14="http://schemas.microsoft.com/office/powerpoint/2010/main" val="2329840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83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83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Content Placeholder 2"/>
          <p:cNvSpPr>
            <a:spLocks noGrp="1"/>
          </p:cNvSpPr>
          <p:nvPr>
            <p:ph idx="1"/>
          </p:nvPr>
        </p:nvSpPr>
        <p:spPr>
          <a:xfrm>
            <a:off x="365125" y="925501"/>
            <a:ext cx="8415338" cy="4360177"/>
          </a:xfrm>
        </p:spPr>
        <p:txBody>
          <a:bodyPr/>
          <a:lstStyle/>
          <a:p>
            <a:pPr algn="just"/>
            <a:r>
              <a:rPr lang="en-US" dirty="0"/>
              <a:t>In digital forensics, all investigations follow the same basic methodology:</a:t>
            </a:r>
          </a:p>
          <a:p>
            <a:pPr marL="685800" lvl="1" indent="-457200" algn="just">
              <a:buFont typeface="+mj-lt"/>
              <a:buAutoNum type="arabicPeriod"/>
            </a:pPr>
            <a:r>
              <a:rPr lang="en-US" dirty="0"/>
              <a:t>Identify relevant items of evidentiary value (EM)</a:t>
            </a:r>
          </a:p>
          <a:p>
            <a:pPr marL="685800" lvl="1" indent="-457200" algn="just">
              <a:buFont typeface="+mj-lt"/>
              <a:buAutoNum type="arabicPeriod"/>
            </a:pPr>
            <a:r>
              <a:rPr lang="en-US" dirty="0"/>
              <a:t>Acquire (seize) the evidence without alteration or damage</a:t>
            </a:r>
          </a:p>
          <a:p>
            <a:pPr marL="685800" lvl="1" indent="-457200" algn="just">
              <a:buFont typeface="+mj-lt"/>
              <a:buAutoNum type="arabicPeriod"/>
            </a:pPr>
            <a:r>
              <a:rPr lang="en-US" dirty="0"/>
              <a:t>Take steps to assure that the evidence is at every step verifiably authentic and is unchanged from the time it was seized</a:t>
            </a:r>
          </a:p>
          <a:p>
            <a:pPr marL="685800" lvl="1" indent="-457200" algn="just">
              <a:buFont typeface="+mj-lt"/>
              <a:buAutoNum type="arabicPeriod"/>
            </a:pPr>
            <a:r>
              <a:rPr lang="en-US" dirty="0"/>
              <a:t>Analyze the data without risking modification or unauthorized access</a:t>
            </a:r>
          </a:p>
          <a:p>
            <a:pPr marL="685800" lvl="1" indent="-457200" algn="just">
              <a:buFont typeface="+mj-lt"/>
              <a:buAutoNum type="arabicPeriod"/>
            </a:pPr>
            <a:r>
              <a:rPr lang="en-US" dirty="0"/>
              <a:t>Report the findings to the proper authority</a:t>
            </a:r>
          </a:p>
        </p:txBody>
      </p:sp>
      <p:sp>
        <p:nvSpPr>
          <p:cNvPr id="59394" name="Title 1"/>
          <p:cNvSpPr>
            <a:spLocks noGrp="1"/>
          </p:cNvSpPr>
          <p:nvPr>
            <p:ph type="title"/>
          </p:nvPr>
        </p:nvSpPr>
        <p:spPr>
          <a:xfrm>
            <a:off x="549275" y="107576"/>
            <a:ext cx="8042276" cy="762219"/>
          </a:xfrm>
        </p:spPr>
        <p:txBody>
          <a:bodyPr/>
          <a:lstStyle/>
          <a:p>
            <a:r>
              <a:rPr lang="en-US" sz="4000" dirty="0"/>
              <a:t>Digital Forensics Methodology</a:t>
            </a:r>
          </a:p>
        </p:txBody>
      </p:sp>
    </p:spTree>
    <p:extLst>
      <p:ext uri="{BB962C8B-B14F-4D97-AF65-F5344CB8AC3E}">
        <p14:creationId xmlns:p14="http://schemas.microsoft.com/office/powerpoint/2010/main" val="377459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3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93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93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939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939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00361" y="488819"/>
            <a:ext cx="8776939" cy="6279971"/>
            <a:chOff x="266700" y="488819"/>
            <a:chExt cx="8610600" cy="5777563"/>
          </a:xfrm>
        </p:grpSpPr>
        <p:pic>
          <p:nvPicPr>
            <p:cNvPr id="2" name="Picture 1" descr="A flowchart shows stages in the digital forensics process. 1. Policy violation or crime detected. 2. Prepare affidavit seeking authorization to investigate. 3. Investigation authorized? either internal or external to organization. 3a. if No, Archive. 3b. If Yes, collect evidence. 4. Collect evidence, Security incident triggers incident response process. 5. Analyze evidence. 6. Produce report and submit for disposition. 7. Archiv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700" y="488819"/>
              <a:ext cx="8610600" cy="5777563"/>
            </a:xfrm>
            <a:prstGeom prst="rect">
              <a:avLst/>
            </a:prstGeom>
          </p:spPr>
        </p:pic>
        <p:sp>
          <p:nvSpPr>
            <p:cNvPr id="3" name="TextBox 2"/>
            <p:cNvSpPr txBox="1"/>
            <p:nvPr/>
          </p:nvSpPr>
          <p:spPr>
            <a:xfrm>
              <a:off x="266700" y="5854390"/>
              <a:ext cx="1539798" cy="41199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40290533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5"/>
          <p:cNvSpPr>
            <a:spLocks noGrp="1" noChangeArrowheads="1"/>
          </p:cNvSpPr>
          <p:nvPr>
            <p:ph idx="1"/>
          </p:nvPr>
        </p:nvSpPr>
        <p:spPr>
          <a:xfrm>
            <a:off x="365125" y="981257"/>
            <a:ext cx="8415338" cy="4167295"/>
          </a:xfrm>
        </p:spPr>
        <p:txBody>
          <a:bodyPr>
            <a:normAutofit fontScale="92500" lnSpcReduction="20000"/>
          </a:bodyPr>
          <a:lstStyle/>
          <a:p>
            <a:pPr algn="just"/>
            <a:r>
              <a:rPr lang="en-US" sz="2400" dirty="0"/>
              <a:t>Deterrence can prevent an illegal or unethical activity from occurring. Successful deterrence requires the institution of severe penalties, the probability of apprehension, and an expectation that penalties will be enforced</a:t>
            </a:r>
          </a:p>
          <a:p>
            <a:pPr algn="just"/>
            <a:r>
              <a:rPr lang="en-US" sz="2400" dirty="0"/>
              <a:t>As part of an effort to sponsor positive ethics, a number of professional organizations have established codes of conduct and/or codes of ethics that their members are expected to follow</a:t>
            </a:r>
          </a:p>
          <a:p>
            <a:pPr algn="just"/>
            <a:r>
              <a:rPr lang="en-US" sz="2400" dirty="0"/>
              <a:t>Laws are formally adopted rules for acceptable behavior in modern society. Ethics are socially acceptable behaviors. The key difference between laws and ethics is that laws bear the sanction of a governing authority and ethics do not</a:t>
            </a:r>
          </a:p>
        </p:txBody>
      </p:sp>
      <p:sp>
        <p:nvSpPr>
          <p:cNvPr id="62467" name="Rectangle 4"/>
          <p:cNvSpPr>
            <a:spLocks noGrp="1" noChangeArrowheads="1"/>
          </p:cNvSpPr>
          <p:nvPr>
            <p:ph type="title"/>
          </p:nvPr>
        </p:nvSpPr>
        <p:spPr>
          <a:xfrm>
            <a:off x="549275" y="107576"/>
            <a:ext cx="8042276" cy="751068"/>
          </a:xfrm>
        </p:spPr>
        <p:txBody>
          <a:bodyPr/>
          <a:lstStyle/>
          <a:p>
            <a:r>
              <a:rPr lang="en-US" dirty="0"/>
              <a:t>Summary</a:t>
            </a:r>
          </a:p>
        </p:txBody>
      </p:sp>
    </p:spTree>
    <p:extLst>
      <p:ext uri="{BB962C8B-B14F-4D97-AF65-F5344CB8AC3E}">
        <p14:creationId xmlns:p14="http://schemas.microsoft.com/office/powerpoint/2010/main" val="12385548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9275" y="892098"/>
            <a:ext cx="8415338" cy="4549697"/>
          </a:xfrm>
        </p:spPr>
        <p:txBody>
          <a:bodyPr>
            <a:normAutofit fontScale="92500" lnSpcReduction="20000"/>
          </a:bodyPr>
          <a:lstStyle/>
          <a:p>
            <a:pPr algn="just"/>
            <a:r>
              <a:rPr lang="en-US" sz="2200" dirty="0"/>
              <a:t>Organizations formalize desired behaviors in documents called policies. Unlike laws, policies must be distributed, read, understood, explicitly agreed to by employees and uniformly enforced before they are enforceable</a:t>
            </a:r>
          </a:p>
          <a:p>
            <a:pPr algn="just"/>
            <a:r>
              <a:rPr lang="en-US" sz="2200" dirty="0"/>
              <a:t>Civil law encompasses a wide variety of laws that regulate relationships between and among individuals and organizations. Criminal law addresses violations that harm society and that are prosecuted by the state. Tort law is a subset of civil law that deals with lawsuits by individuals rather than criminal prosecution by the state</a:t>
            </a:r>
          </a:p>
          <a:p>
            <a:pPr algn="just"/>
            <a:r>
              <a:rPr lang="en-US" sz="2200" dirty="0"/>
              <a:t>U.S. copyright law extends intellectual property rights to the published word, including electronic publication</a:t>
            </a:r>
          </a:p>
          <a:p>
            <a:pPr algn="just"/>
            <a:r>
              <a:rPr lang="en-US" sz="2200" dirty="0"/>
              <a:t>A number of key U.S. federal agencies are charged with the protection of American information resources and the investigation of threats or attacks against these resources</a:t>
            </a:r>
          </a:p>
          <a:p>
            <a:pPr algn="just"/>
            <a:endParaRPr lang="en-US" sz="2200" dirty="0"/>
          </a:p>
        </p:txBody>
      </p:sp>
      <p:sp>
        <p:nvSpPr>
          <p:cNvPr id="2" name="Title 1"/>
          <p:cNvSpPr>
            <a:spLocks noGrp="1"/>
          </p:cNvSpPr>
          <p:nvPr>
            <p:ph type="title"/>
          </p:nvPr>
        </p:nvSpPr>
        <p:spPr>
          <a:xfrm>
            <a:off x="549275" y="107576"/>
            <a:ext cx="8042276" cy="784522"/>
          </a:xfrm>
        </p:spPr>
        <p:txBody>
          <a:bodyPr/>
          <a:lstStyle/>
          <a:p>
            <a:r>
              <a:rPr lang="en-US" dirty="0"/>
              <a:t>Summary (Continued)</a:t>
            </a:r>
          </a:p>
        </p:txBody>
      </p:sp>
    </p:spTree>
    <p:extLst>
      <p:ext uri="{BB962C8B-B14F-4D97-AF65-F5344CB8AC3E}">
        <p14:creationId xmlns:p14="http://schemas.microsoft.com/office/powerpoint/2010/main" val="30972175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958955"/>
            <a:ext cx="8415338" cy="4488921"/>
          </a:xfrm>
        </p:spPr>
        <p:txBody>
          <a:bodyPr>
            <a:normAutofit fontScale="92500" lnSpcReduction="20000"/>
          </a:bodyPr>
          <a:lstStyle/>
          <a:p>
            <a:pPr algn="just"/>
            <a:r>
              <a:rPr lang="en-US" sz="2200" dirty="0"/>
              <a:t>Digital forensics involves the preservation, identification, extraction, documentation, and interpretation of computer media for evidentiary and root cause analysis. E-discovery is the identification and preservation of evidentiary materials related to a specific legal action</a:t>
            </a:r>
          </a:p>
          <a:p>
            <a:pPr algn="just"/>
            <a:r>
              <a:rPr lang="en-US" sz="2200" dirty="0"/>
              <a:t>Most organizations cannot sustain a permanent digital forensics team. Even so, people in the InfoSec group should be trained to understand and manage the forensics process</a:t>
            </a:r>
          </a:p>
          <a:p>
            <a:pPr algn="just"/>
            <a:r>
              <a:rPr lang="en-US" sz="2200" dirty="0"/>
              <a:t>In digital forensics, all investigations follow the same basic methodology: identify relevant items of evidentiary value, acquire (seize) the evidence without alteration or damage, take steps to assure that the evidence is verifiably authentic at every stage and is unchanged from the time it was seized, analyze the data without risking modification or unauthorized access, and report the findings to the proper authority</a:t>
            </a:r>
          </a:p>
        </p:txBody>
      </p:sp>
      <p:sp>
        <p:nvSpPr>
          <p:cNvPr id="2" name="Title 1"/>
          <p:cNvSpPr>
            <a:spLocks noGrp="1"/>
          </p:cNvSpPr>
          <p:nvPr>
            <p:ph type="title"/>
          </p:nvPr>
        </p:nvSpPr>
        <p:spPr>
          <a:xfrm>
            <a:off x="549275" y="107576"/>
            <a:ext cx="8042276" cy="728765"/>
          </a:xfrm>
        </p:spPr>
        <p:txBody>
          <a:bodyPr/>
          <a:lstStyle/>
          <a:p>
            <a:r>
              <a:rPr lang="en-US" dirty="0"/>
              <a:t>Summary (Continued)</a:t>
            </a:r>
          </a:p>
        </p:txBody>
      </p:sp>
    </p:spTree>
    <p:extLst>
      <p:ext uri="{BB962C8B-B14F-4D97-AF65-F5344CB8AC3E}">
        <p14:creationId xmlns:p14="http://schemas.microsoft.com/office/powerpoint/2010/main" val="33387092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2792" y="2909832"/>
            <a:ext cx="8042276" cy="1527067"/>
          </a:xfrm>
        </p:spPr>
        <p:txBody>
          <a:bodyPr/>
          <a:lstStyle/>
          <a:p>
            <a:pPr algn="ctr">
              <a:buNone/>
            </a:pPr>
            <a:r>
              <a:rPr lang="en-GB" sz="6000" b="1" dirty="0"/>
              <a:t>Questions</a:t>
            </a:r>
          </a:p>
          <a:p>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84825" cy="1336956"/>
          </a:xfrm>
        </p:spPr>
        <p:txBody>
          <a:bodyPr/>
          <a:lstStyle/>
          <a:p>
            <a:r>
              <a:rPr lang="en-GB" sz="3600" b="1" dirty="0"/>
              <a:t>References</a:t>
            </a:r>
          </a:p>
        </p:txBody>
      </p:sp>
      <p:sp>
        <p:nvSpPr>
          <p:cNvPr id="3" name="Content Placeholder 2"/>
          <p:cNvSpPr>
            <a:spLocks noGrp="1"/>
          </p:cNvSpPr>
          <p:nvPr>
            <p:ph idx="1"/>
          </p:nvPr>
        </p:nvSpPr>
        <p:spPr>
          <a:xfrm>
            <a:off x="549275" y="1600201"/>
            <a:ext cx="8042276" cy="3708399"/>
          </a:xfrm>
        </p:spPr>
        <p:txBody>
          <a:bodyPr>
            <a:normAutofit/>
          </a:bodyPr>
          <a:lstStyle/>
          <a:p>
            <a:r>
              <a:rPr lang="en-GB" dirty="0"/>
              <a:t>M. E Whitman, H. J. </a:t>
            </a:r>
            <a:r>
              <a:rPr lang="en-GB" dirty="0" err="1"/>
              <a:t>Mattford</a:t>
            </a:r>
            <a:r>
              <a:rPr lang="en-GB" dirty="0"/>
              <a:t>, Management of Information Security, Cengage Learning, 6</a:t>
            </a:r>
            <a:r>
              <a:rPr lang="en-GB" baseline="30000" dirty="0"/>
              <a:t>th</a:t>
            </a:r>
            <a:r>
              <a:rPr lang="en-GB" dirty="0"/>
              <a:t> </a:t>
            </a:r>
            <a:r>
              <a:rPr lang="en-GB" dirty="0" err="1"/>
              <a:t>ed</a:t>
            </a:r>
            <a:r>
              <a:rPr lang="en-GB" dirty="0"/>
              <a:t> 2019.</a:t>
            </a:r>
          </a:p>
          <a:p>
            <a:endParaRPr lang="en-GB" dirty="0"/>
          </a:p>
          <a:p>
            <a:endParaRPr lang="en-GB" dirty="0"/>
          </a:p>
          <a:p>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8975</TotalTime>
  <Words>8674</Words>
  <Application>Microsoft Office PowerPoint</Application>
  <PresentationFormat>On-screen Show (4:3)</PresentationFormat>
  <Paragraphs>494</Paragraphs>
  <Slides>41</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News Gothic MT</vt:lpstr>
      <vt:lpstr>Times New Roman</vt:lpstr>
      <vt:lpstr>Verdana</vt:lpstr>
      <vt:lpstr>Wingdings 2</vt:lpstr>
      <vt:lpstr>Breeze</vt:lpstr>
      <vt:lpstr> Compliance: Law and Ethics   Data Security</vt:lpstr>
      <vt:lpstr> Learning Outcome</vt:lpstr>
      <vt:lpstr>Laws Vs Ethics</vt:lpstr>
      <vt:lpstr>Laws Vs Ethics</vt:lpstr>
      <vt:lpstr>Ethics in InfoSec</vt:lpstr>
      <vt:lpstr>Ethics in InfoSec (Continued)</vt:lpstr>
      <vt:lpstr>Ethics in InfoSec (Continued)</vt:lpstr>
      <vt:lpstr>Ethics in InfoSec (Continued)</vt:lpstr>
      <vt:lpstr>Ethics in InfoSec (Continued)</vt:lpstr>
      <vt:lpstr>Ethics in InfoSec (Continued)</vt:lpstr>
      <vt:lpstr>The Ten Commandments of Computer Ethics  (Computer Ethics Institute)</vt:lpstr>
      <vt:lpstr>Professional Organizations and Their Codes of Ethics</vt:lpstr>
      <vt:lpstr>Association of Computing Machinery</vt:lpstr>
      <vt:lpstr>International Information Systems Security Certification Consortium, Inc. (ISC)2 </vt:lpstr>
      <vt:lpstr>Information/Data Security and Law</vt:lpstr>
      <vt:lpstr>Types of Law</vt:lpstr>
      <vt:lpstr>Types of Law (Continued)</vt:lpstr>
      <vt:lpstr>PowerPoint Presentation</vt:lpstr>
      <vt:lpstr>PowerPoint Presentation</vt:lpstr>
      <vt:lpstr>PowerPoint Presentation</vt:lpstr>
      <vt:lpstr>General Computer Crime Laws</vt:lpstr>
      <vt:lpstr>Privacy Laws</vt:lpstr>
      <vt:lpstr>Other Laws and ACT</vt:lpstr>
      <vt:lpstr>Standards Versus Law</vt:lpstr>
      <vt:lpstr>PCI DSS</vt:lpstr>
      <vt:lpstr>PCI DSS (Continued)</vt:lpstr>
      <vt:lpstr>Policy Versus Law</vt:lpstr>
      <vt:lpstr>Organizational Liability and the Management of Digital Forensics</vt:lpstr>
      <vt:lpstr>Organizational Liability and the Need for Counsel</vt:lpstr>
      <vt:lpstr>Key Law Enforcement Agencies</vt:lpstr>
      <vt:lpstr>Managing Digital Forensics</vt:lpstr>
      <vt:lpstr>Digital Forensics</vt:lpstr>
      <vt:lpstr>Digital Forensics (Continued)</vt:lpstr>
      <vt:lpstr>Affidavits and Search Warrants</vt:lpstr>
      <vt:lpstr>Digital Forensics Methodology</vt:lpstr>
      <vt:lpstr>PowerPoint Presentation</vt:lpstr>
      <vt:lpstr>Summary</vt:lpstr>
      <vt:lpstr>Summary (Continued)</vt:lpstr>
      <vt:lpstr>Summary (Continued)</vt:lpstr>
      <vt:lpstr>PowerPoint Presentation</vt:lpstr>
      <vt:lpstr>References</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Munyaradzi Nicholas Murira</cp:lastModifiedBy>
  <cp:revision>561</cp:revision>
  <dcterms:created xsi:type="dcterms:W3CDTF">2011-10-03T10:20:59Z</dcterms:created>
  <dcterms:modified xsi:type="dcterms:W3CDTF">2023-10-19T14:22:14Z</dcterms:modified>
</cp:coreProperties>
</file>