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22"/>
  </p:notesMasterIdLst>
  <p:sldIdLst>
    <p:sldId id="257" r:id="rId2"/>
    <p:sldId id="278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2" r:id="rId16"/>
    <p:sldId id="273" r:id="rId17"/>
    <p:sldId id="274" r:id="rId18"/>
    <p:sldId id="275" r:id="rId19"/>
    <p:sldId id="276" r:id="rId20"/>
    <p:sldId id="279" r:id="rId21"/>
  </p:sldIdLst>
  <p:sldSz cx="12192000" cy="6858000"/>
  <p:notesSz cx="6858000" cy="12192000"/>
  <p:embeddedFontLst>
    <p:embeddedFont>
      <p:font typeface="Cal Sans" pitchFamily="2" charset="0"/>
      <p:regular r:id="rId23"/>
    </p:embeddedFont>
    <p:embeddedFont>
      <p:font typeface="Plus Jakarta Sans" pitchFamily="2" charset="0"/>
      <p:regular r:id="rId24"/>
      <p:bold r:id="rId25"/>
    </p:embeddedFont>
  </p:embeddedFontLst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04" d="100"/>
          <a:sy n="104" d="100"/>
        </p:scale>
        <p:origin x="114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26" Type="http://schemas.openxmlformats.org/officeDocument/2006/relationships/presProps" Target="presProps.xml" /><Relationship Id="rId3" Type="http://schemas.openxmlformats.org/officeDocument/2006/relationships/slide" Target="slides/slide2.xml" /><Relationship Id="rId21" Type="http://schemas.openxmlformats.org/officeDocument/2006/relationships/slide" Target="slides/slide20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5" Type="http://schemas.openxmlformats.org/officeDocument/2006/relationships/font" Target="fonts/font3.fntdata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slide" Target="slides/slide19.xml" /><Relationship Id="rId29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font" Target="fonts/font2.fntdata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font" Target="fonts/font1.fntdata" /><Relationship Id="rId28" Type="http://schemas.openxmlformats.org/officeDocument/2006/relationships/theme" Target="theme/theme1.xml" /><Relationship Id="rId10" Type="http://schemas.openxmlformats.org/officeDocument/2006/relationships/slide" Target="slides/slide9.xml" /><Relationship Id="rId19" Type="http://schemas.openxmlformats.org/officeDocument/2006/relationships/slide" Target="slides/slide18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notesMaster" Target="notesMasters/notesMaster1.xml" /><Relationship Id="rId27" Type="http://schemas.openxmlformats.org/officeDocument/2006/relationships/viewProps" Target="view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62623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 /><Relationship Id="rId1" Type="http://schemas.openxmlformats.org/officeDocument/2006/relationships/notesMaster" Target="../notesMasters/notesMaster1.xml" 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 /><Relationship Id="rId1" Type="http://schemas.openxmlformats.org/officeDocument/2006/relationships/notesMaster" Target="../notesMasters/notesMaster1.xml" 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 /><Relationship Id="rId1" Type="http://schemas.openxmlformats.org/officeDocument/2006/relationships/notesMaster" Target="../notesMasters/notesMaster1.xml" 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 /><Relationship Id="rId1" Type="http://schemas.openxmlformats.org/officeDocument/2006/relationships/notesMaster" Target="../notesMasters/notesMaster1.xml" 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 /><Relationship Id="rId1" Type="http://schemas.openxmlformats.org/officeDocument/2006/relationships/notesMaster" Target="../notesMasters/notesMaster1.xml" 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 /><Relationship Id="rId1" Type="http://schemas.openxmlformats.org/officeDocument/2006/relationships/notesMaster" Target="../notesMasters/notesMaster1.xml" 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C7D620-3CD2-91F0-10A6-DBA166BB1D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E42CCB-CBBA-F3FB-6D55-8175F67C0C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5BD3A94-1A6C-4149-61F4-523B8EFB6E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863498-AD60-72EF-B169-0BBB00FBA9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8212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B04DC4-4744-C6D2-4171-EDF0322B12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13724F5-64AA-80C4-DE4D-91013D53FE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DA8B8B-16AD-928E-DFA9-0221D3E35D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1DABE4-BD23-43E3-2D30-52A6E901BD3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5002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 /><Relationship Id="rId1" Type="http://schemas.openxmlformats.org/officeDocument/2006/relationships/slideLayout" Target="../slideLayouts/slideLayout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1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1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1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1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1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1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1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1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1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 /><Relationship Id="rId1" Type="http://schemas.openxmlformats.org/officeDocument/2006/relationships/slideLayout" Target="../slideLayouts/slideLayout1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 /><Relationship Id="rId1" Type="http://schemas.openxmlformats.org/officeDocument/2006/relationships/slideLayout" Target="../slideLayouts/slideLayout1.xml" 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 /><Relationship Id="rId1" Type="http://schemas.openxmlformats.org/officeDocument/2006/relationships/slideLayout" Target="../slideLayouts/slideLayout1.xml" 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 /><Relationship Id="rId1" Type="http://schemas.openxmlformats.org/officeDocument/2006/relationships/slideLayout" Target="../slideLayouts/slideLayout1.xml" 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 /><Relationship Id="rId1" Type="http://schemas.openxmlformats.org/officeDocument/2006/relationships/slideLayout" Target="../slideLayouts/slideLayout1.xml" 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 /><Relationship Id="rId2" Type="http://schemas.openxmlformats.org/officeDocument/2006/relationships/notesSlide" Target="../notesSlides/notesSlide17.xml" /><Relationship Id="rId1" Type="http://schemas.openxmlformats.org/officeDocument/2006/relationships/slideLayout" Target="../slideLayouts/slideLayout1.xml" 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 /><Relationship Id="rId1" Type="http://schemas.openxmlformats.org/officeDocument/2006/relationships/slideLayout" Target="../slideLayouts/slideLayout1.xml" 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 /><Relationship Id="rId1" Type="http://schemas.openxmlformats.org/officeDocument/2006/relationships/slideLayout" Target="../slideLayouts/slideLayout1.xml" 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data.worldbank.org/" TargetMode="External" /><Relationship Id="rId2" Type="http://schemas.openxmlformats.org/officeDocument/2006/relationships/notesSlide" Target="../notesSlides/notesSlide20.xml" /><Relationship Id="rId1" Type="http://schemas.openxmlformats.org/officeDocument/2006/relationships/slideLayout" Target="../slideLayouts/slideLayout1.xml" /><Relationship Id="rId5" Type="http://schemas.openxmlformats.org/officeDocument/2006/relationships/hyperlink" Target="https://www.gov.uk/government/organisations/department-for-business-and-trade" TargetMode="External" /><Relationship Id="rId4" Type="http://schemas.openxmlformats.org/officeDocument/2006/relationships/hyperlink" Target="https://www.wto.org/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6"/>
          <p:cNvSpPr/>
          <p:nvPr/>
        </p:nvSpPr>
        <p:spPr>
          <a:xfrm>
            <a:off x="3194163" y="1408684"/>
            <a:ext cx="5633719" cy="1532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International Business Partnership: UK–China</a:t>
            </a:r>
            <a:endParaRPr lang="en-US" sz="4400" dirty="0"/>
          </a:p>
        </p:txBody>
      </p:sp>
      <p:sp>
        <p:nvSpPr>
          <p:cNvPr id="9" name="Text 7"/>
          <p:cNvSpPr/>
          <p:nvPr/>
        </p:nvSpPr>
        <p:spPr>
          <a:xfrm>
            <a:off x="545562" y="5051607"/>
            <a:ext cx="5297203" cy="15320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b="1" dirty="0"/>
              <a:t>Module Code: LCBB6023</a:t>
            </a:r>
          </a:p>
          <a:p>
            <a:r>
              <a:rPr lang="en-GB" b="1" dirty="0"/>
              <a:t>Module: International Business Communications</a:t>
            </a:r>
          </a:p>
          <a:p>
            <a:r>
              <a:rPr lang="en-GB" b="1" dirty="0"/>
              <a:t>Module Lecturer: Afzal Munna</a:t>
            </a:r>
          </a:p>
          <a:p>
            <a:r>
              <a:rPr lang="en-GB" b="1" dirty="0"/>
              <a:t>Student Name: Ioan </a:t>
            </a:r>
            <a:r>
              <a:rPr lang="en-GB" b="1" dirty="0" err="1"/>
              <a:t>Carpovici</a:t>
            </a:r>
            <a:endParaRPr lang="en-GB" dirty="0"/>
          </a:p>
          <a:p>
            <a:r>
              <a:rPr lang="en-GB" b="1" dirty="0"/>
              <a:t>Student ID: 2242930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1C59EF-D804-FA0C-3CA6-57E7DF2F70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>
            <a:extLst>
              <a:ext uri="{FF2B5EF4-FFF2-40B4-BE49-F238E27FC236}">
                <a16:creationId xmlns:a16="http://schemas.microsoft.com/office/drawing/2014/main" id="{6F4A7AF2-FAC8-6795-67D3-5FB87BFF7A27}"/>
              </a:ext>
            </a:extLst>
          </p:cNvPr>
          <p:cNvSpPr/>
          <p:nvPr/>
        </p:nvSpPr>
        <p:spPr>
          <a:xfrm>
            <a:off x="457200" y="4870903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414338" y="228600"/>
                </a:moveTo>
                <a:cubicBezTo>
                  <a:pt x="414338" y="126018"/>
                  <a:pt x="331182" y="42863"/>
                  <a:pt x="228600" y="42863"/>
                </a:cubicBezTo>
                <a:cubicBezTo>
                  <a:pt x="126018" y="42863"/>
                  <a:pt x="42863" y="126018"/>
                  <a:pt x="42863" y="228600"/>
                </a:cubicBezTo>
                <a:cubicBezTo>
                  <a:pt x="42863" y="331182"/>
                  <a:pt x="126018" y="414338"/>
                  <a:pt x="228600" y="414338"/>
                </a:cubicBezTo>
                <a:cubicBezTo>
                  <a:pt x="331182" y="414338"/>
                  <a:pt x="414338" y="331182"/>
                  <a:pt x="414338" y="228600"/>
                </a:cubicBezTo>
                <a:moveTo>
                  <a:pt x="0" y="228600"/>
                </a:moveTo>
                <a:cubicBezTo>
                  <a:pt x="0" y="102349"/>
                  <a:pt x="102349" y="0"/>
                  <a:pt x="228600" y="0"/>
                </a:cubicBezTo>
                <a:cubicBezTo>
                  <a:pt x="354851" y="0"/>
                  <a:pt x="457200" y="102349"/>
                  <a:pt x="457200" y="228600"/>
                </a:cubicBezTo>
                <a:cubicBezTo>
                  <a:pt x="457200" y="354851"/>
                  <a:pt x="354851" y="457200"/>
                  <a:pt x="228600" y="457200"/>
                </a:cubicBezTo>
                <a:cubicBezTo>
                  <a:pt x="102349" y="457200"/>
                  <a:pt x="0" y="354851"/>
                  <a:pt x="0" y="228600"/>
                </a:cubicBezTo>
                <a:moveTo>
                  <a:pt x="273872" y="290304"/>
                </a:moveTo>
                <a:lnTo>
                  <a:pt x="145015" y="339864"/>
                </a:lnTo>
                <a:cubicBezTo>
                  <a:pt x="127691" y="346562"/>
                  <a:pt x="110633" y="329504"/>
                  <a:pt x="117331" y="312181"/>
                </a:cubicBezTo>
                <a:lnTo>
                  <a:pt x="166892" y="183323"/>
                </a:lnTo>
                <a:cubicBezTo>
                  <a:pt x="169841" y="175734"/>
                  <a:pt x="175734" y="169841"/>
                  <a:pt x="183323" y="166892"/>
                </a:cubicBezTo>
                <a:lnTo>
                  <a:pt x="312181" y="117331"/>
                </a:lnTo>
                <a:cubicBezTo>
                  <a:pt x="329504" y="110633"/>
                  <a:pt x="346562" y="127691"/>
                  <a:pt x="339864" y="145015"/>
                </a:cubicBezTo>
                <a:lnTo>
                  <a:pt x="290304" y="273872"/>
                </a:lnTo>
                <a:cubicBezTo>
                  <a:pt x="287446" y="281461"/>
                  <a:pt x="281461" y="287355"/>
                  <a:pt x="273872" y="290304"/>
                </a:cubicBezTo>
                <a:lnTo>
                  <a:pt x="273872" y="290304"/>
                </a:lnTo>
                <a:moveTo>
                  <a:pt x="257175" y="228600"/>
                </a:moveTo>
                <a:cubicBezTo>
                  <a:pt x="257175" y="212817"/>
                  <a:pt x="244383" y="200025"/>
                  <a:pt x="228600" y="200025"/>
                </a:cubicBezTo>
                <a:cubicBezTo>
                  <a:pt x="212817" y="200025"/>
                  <a:pt x="200025" y="212817"/>
                  <a:pt x="200025" y="228600"/>
                </a:cubicBezTo>
                <a:cubicBezTo>
                  <a:pt x="200025" y="244383"/>
                  <a:pt x="212817" y="257175"/>
                  <a:pt x="228600" y="257175"/>
                </a:cubicBezTo>
                <a:cubicBezTo>
                  <a:pt x="244383" y="257175"/>
                  <a:pt x="257175" y="244383"/>
                  <a:pt x="257175" y="2286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A8DD94B2-9C35-0449-2EFE-4E260BB2E117}"/>
              </a:ext>
            </a:extLst>
          </p:cNvPr>
          <p:cNvSpPr/>
          <p:nvPr/>
        </p:nvSpPr>
        <p:spPr>
          <a:xfrm>
            <a:off x="457200" y="3216502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414338"/>
                </a:moveTo>
                <a:cubicBezTo>
                  <a:pt x="235207" y="414338"/>
                  <a:pt x="252708" y="407909"/>
                  <a:pt x="271106" y="371118"/>
                </a:cubicBezTo>
                <a:cubicBezTo>
                  <a:pt x="278965" y="355313"/>
                  <a:pt x="285750" y="336115"/>
                  <a:pt x="290752" y="314325"/>
                </a:cubicBezTo>
                <a:lnTo>
                  <a:pt x="166453" y="314325"/>
                </a:lnTo>
                <a:cubicBezTo>
                  <a:pt x="171455" y="336115"/>
                  <a:pt x="178239" y="355313"/>
                  <a:pt x="186099" y="371118"/>
                </a:cubicBezTo>
                <a:cubicBezTo>
                  <a:pt x="204492" y="407909"/>
                  <a:pt x="221998" y="414338"/>
                  <a:pt x="228605" y="414338"/>
                </a:cubicBezTo>
                <a:lnTo>
                  <a:pt x="228600" y="414338"/>
                </a:lnTo>
                <a:moveTo>
                  <a:pt x="159394" y="271463"/>
                </a:moveTo>
                <a:lnTo>
                  <a:pt x="297802" y="271463"/>
                </a:lnTo>
                <a:cubicBezTo>
                  <a:pt x="299233" y="257801"/>
                  <a:pt x="300033" y="243422"/>
                  <a:pt x="300033" y="228600"/>
                </a:cubicBezTo>
                <a:cubicBezTo>
                  <a:pt x="300033" y="213778"/>
                  <a:pt x="299228" y="199399"/>
                  <a:pt x="297802" y="185738"/>
                </a:cubicBezTo>
                <a:lnTo>
                  <a:pt x="159394" y="185738"/>
                </a:lnTo>
                <a:cubicBezTo>
                  <a:pt x="157967" y="199399"/>
                  <a:pt x="157163" y="213778"/>
                  <a:pt x="157163" y="228600"/>
                </a:cubicBezTo>
                <a:cubicBezTo>
                  <a:pt x="157163" y="243422"/>
                  <a:pt x="157967" y="257801"/>
                  <a:pt x="159394" y="271463"/>
                </a:cubicBezTo>
                <a:moveTo>
                  <a:pt x="166448" y="142875"/>
                </a:moveTo>
                <a:lnTo>
                  <a:pt x="290752" y="142875"/>
                </a:lnTo>
                <a:cubicBezTo>
                  <a:pt x="285750" y="121085"/>
                  <a:pt x="278965" y="101887"/>
                  <a:pt x="271106" y="86082"/>
                </a:cubicBezTo>
                <a:cubicBezTo>
                  <a:pt x="252713" y="49291"/>
                  <a:pt x="235207" y="42863"/>
                  <a:pt x="228600" y="42863"/>
                </a:cubicBezTo>
                <a:cubicBezTo>
                  <a:pt x="221993" y="42863"/>
                  <a:pt x="204492" y="49291"/>
                  <a:pt x="186094" y="86082"/>
                </a:cubicBezTo>
                <a:cubicBezTo>
                  <a:pt x="178235" y="101887"/>
                  <a:pt x="171450" y="121085"/>
                  <a:pt x="166448" y="142875"/>
                </a:cubicBezTo>
                <a:moveTo>
                  <a:pt x="340847" y="185738"/>
                </a:moveTo>
                <a:cubicBezTo>
                  <a:pt x="342187" y="199577"/>
                  <a:pt x="342813" y="213956"/>
                  <a:pt x="342813" y="228600"/>
                </a:cubicBezTo>
                <a:cubicBezTo>
                  <a:pt x="342813" y="243244"/>
                  <a:pt x="342100" y="257623"/>
                  <a:pt x="340847" y="271463"/>
                </a:cubicBezTo>
                <a:lnTo>
                  <a:pt x="409336" y="271463"/>
                </a:lnTo>
                <a:cubicBezTo>
                  <a:pt x="412550" y="257710"/>
                  <a:pt x="414338" y="243336"/>
                  <a:pt x="414338" y="228600"/>
                </a:cubicBezTo>
                <a:cubicBezTo>
                  <a:pt x="414338" y="213864"/>
                  <a:pt x="412641" y="199490"/>
                  <a:pt x="409336" y="185738"/>
                </a:cubicBezTo>
                <a:lnTo>
                  <a:pt x="340847" y="185738"/>
                </a:lnTo>
                <a:moveTo>
                  <a:pt x="393352" y="142875"/>
                </a:moveTo>
                <a:cubicBezTo>
                  <a:pt x="374241" y="106176"/>
                  <a:pt x="343257" y="76704"/>
                  <a:pt x="305483" y="59473"/>
                </a:cubicBezTo>
                <a:cubicBezTo>
                  <a:pt x="318074" y="82333"/>
                  <a:pt x="328073" y="110816"/>
                  <a:pt x="334593" y="142875"/>
                </a:cubicBezTo>
                <a:lnTo>
                  <a:pt x="393439" y="142875"/>
                </a:lnTo>
                <a:lnTo>
                  <a:pt x="393352" y="142875"/>
                </a:lnTo>
                <a:moveTo>
                  <a:pt x="122516" y="142875"/>
                </a:moveTo>
                <a:cubicBezTo>
                  <a:pt x="129036" y="110816"/>
                  <a:pt x="139035" y="82419"/>
                  <a:pt x="151626" y="59473"/>
                </a:cubicBezTo>
                <a:cubicBezTo>
                  <a:pt x="113852" y="76709"/>
                  <a:pt x="82868" y="106176"/>
                  <a:pt x="63757" y="142875"/>
                </a:cubicBezTo>
                <a:lnTo>
                  <a:pt x="122603" y="142875"/>
                </a:lnTo>
                <a:lnTo>
                  <a:pt x="122516" y="142875"/>
                </a:lnTo>
                <a:moveTo>
                  <a:pt x="47864" y="185738"/>
                </a:moveTo>
                <a:cubicBezTo>
                  <a:pt x="44650" y="199490"/>
                  <a:pt x="42863" y="213864"/>
                  <a:pt x="42863" y="228600"/>
                </a:cubicBezTo>
                <a:cubicBezTo>
                  <a:pt x="42863" y="243336"/>
                  <a:pt x="44559" y="257710"/>
                  <a:pt x="47864" y="271463"/>
                </a:cubicBezTo>
                <a:lnTo>
                  <a:pt x="116353" y="271463"/>
                </a:lnTo>
                <a:cubicBezTo>
                  <a:pt x="115013" y="257623"/>
                  <a:pt x="114387" y="243244"/>
                  <a:pt x="114387" y="228600"/>
                </a:cubicBezTo>
                <a:cubicBezTo>
                  <a:pt x="114387" y="213956"/>
                  <a:pt x="115100" y="199577"/>
                  <a:pt x="116353" y="185738"/>
                </a:cubicBezTo>
                <a:lnTo>
                  <a:pt x="47864" y="185738"/>
                </a:lnTo>
                <a:moveTo>
                  <a:pt x="305483" y="397727"/>
                </a:moveTo>
                <a:cubicBezTo>
                  <a:pt x="343257" y="380491"/>
                  <a:pt x="374241" y="351024"/>
                  <a:pt x="393352" y="314325"/>
                </a:cubicBezTo>
                <a:lnTo>
                  <a:pt x="334506" y="314325"/>
                </a:lnTo>
                <a:cubicBezTo>
                  <a:pt x="327986" y="346384"/>
                  <a:pt x="317987" y="374781"/>
                  <a:pt x="305396" y="397727"/>
                </a:cubicBezTo>
                <a:lnTo>
                  <a:pt x="305483" y="397727"/>
                </a:lnTo>
                <a:moveTo>
                  <a:pt x="151717" y="397727"/>
                </a:moveTo>
                <a:cubicBezTo>
                  <a:pt x="139126" y="374867"/>
                  <a:pt x="129127" y="346384"/>
                  <a:pt x="122607" y="314325"/>
                </a:cubicBezTo>
                <a:lnTo>
                  <a:pt x="63761" y="314325"/>
                </a:lnTo>
                <a:cubicBezTo>
                  <a:pt x="82872" y="351024"/>
                  <a:pt x="113857" y="380496"/>
                  <a:pt x="151630" y="397727"/>
                </a:cubicBezTo>
                <a:lnTo>
                  <a:pt x="151717" y="397727"/>
                </a:lnTo>
                <a:moveTo>
                  <a:pt x="228600" y="457200"/>
                </a:moveTo>
                <a:cubicBezTo>
                  <a:pt x="102349" y="457200"/>
                  <a:pt x="0" y="354851"/>
                  <a:pt x="0" y="228600"/>
                </a:cubicBezTo>
                <a:cubicBezTo>
                  <a:pt x="0" y="102349"/>
                  <a:pt x="102349" y="0"/>
                  <a:pt x="228600" y="0"/>
                </a:cubicBezTo>
                <a:cubicBezTo>
                  <a:pt x="354851" y="0"/>
                  <a:pt x="457200" y="102349"/>
                  <a:pt x="457200" y="228600"/>
                </a:cubicBezTo>
                <a:cubicBezTo>
                  <a:pt x="457200" y="354851"/>
                  <a:pt x="354851" y="457200"/>
                  <a:pt x="228600" y="4572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2F4C22FA-94C6-B5FD-A287-73C846FFEE2A}"/>
              </a:ext>
            </a:extLst>
          </p:cNvPr>
          <p:cNvSpPr/>
          <p:nvPr/>
        </p:nvSpPr>
        <p:spPr>
          <a:xfrm>
            <a:off x="457200" y="1652912"/>
            <a:ext cx="457200" cy="275578"/>
          </a:xfrm>
          <a:custGeom>
            <a:avLst/>
            <a:gdLst/>
            <a:ahLst/>
            <a:cxnLst/>
            <a:rect l="l" t="t" r="r" b="b"/>
            <a:pathLst>
              <a:path w="457200" h="275578">
                <a:moveTo>
                  <a:pt x="194452" y="430"/>
                </a:moveTo>
                <a:lnTo>
                  <a:pt x="157949" y="36936"/>
                </a:lnTo>
                <a:cubicBezTo>
                  <a:pt x="147017" y="39937"/>
                  <a:pt x="136877" y="45437"/>
                  <a:pt x="128304" y="53010"/>
                </a:cubicBezTo>
                <a:lnTo>
                  <a:pt x="109303" y="69942"/>
                </a:lnTo>
                <a:cubicBezTo>
                  <a:pt x="102015" y="76443"/>
                  <a:pt x="92514" y="80014"/>
                  <a:pt x="82726" y="80014"/>
                </a:cubicBezTo>
                <a:lnTo>
                  <a:pt x="68580" y="80014"/>
                </a:lnTo>
                <a:lnTo>
                  <a:pt x="68580" y="171454"/>
                </a:lnTo>
                <a:cubicBezTo>
                  <a:pt x="83151" y="171884"/>
                  <a:pt x="97013" y="177811"/>
                  <a:pt x="107369" y="188170"/>
                </a:cubicBezTo>
                <a:lnTo>
                  <a:pt x="132798" y="213601"/>
                </a:lnTo>
                <a:lnTo>
                  <a:pt x="137800" y="218603"/>
                </a:lnTo>
                <a:lnTo>
                  <a:pt x="137800" y="218603"/>
                </a:lnTo>
                <a:lnTo>
                  <a:pt x="157089" y="237890"/>
                </a:lnTo>
                <a:cubicBezTo>
                  <a:pt x="161520" y="242319"/>
                  <a:pt x="168807" y="242319"/>
                  <a:pt x="173233" y="237890"/>
                </a:cubicBezTo>
                <a:cubicBezTo>
                  <a:pt x="174449" y="236675"/>
                  <a:pt x="175377" y="235248"/>
                  <a:pt x="175876" y="233746"/>
                </a:cubicBezTo>
                <a:cubicBezTo>
                  <a:pt x="177878" y="228245"/>
                  <a:pt x="182519" y="224100"/>
                  <a:pt x="188234" y="222816"/>
                </a:cubicBezTo>
                <a:cubicBezTo>
                  <a:pt x="193949" y="221529"/>
                  <a:pt x="199947" y="223246"/>
                  <a:pt x="204094" y="227460"/>
                </a:cubicBezTo>
                <a:lnTo>
                  <a:pt x="211812" y="235033"/>
                </a:lnTo>
                <a:cubicBezTo>
                  <a:pt x="220101" y="243319"/>
                  <a:pt x="233529" y="243319"/>
                  <a:pt x="241744" y="235033"/>
                </a:cubicBezTo>
                <a:cubicBezTo>
                  <a:pt x="245603" y="231175"/>
                  <a:pt x="247674" y="226247"/>
                  <a:pt x="247889" y="221174"/>
                </a:cubicBezTo>
                <a:cubicBezTo>
                  <a:pt x="248173" y="214888"/>
                  <a:pt x="251890" y="209316"/>
                  <a:pt x="257605" y="206601"/>
                </a:cubicBezTo>
                <a:cubicBezTo>
                  <a:pt x="263320" y="203887"/>
                  <a:pt x="269963" y="204457"/>
                  <a:pt x="275033" y="208100"/>
                </a:cubicBezTo>
                <a:cubicBezTo>
                  <a:pt x="281750" y="212887"/>
                  <a:pt x="291108" y="212245"/>
                  <a:pt x="297107" y="206243"/>
                </a:cubicBezTo>
                <a:cubicBezTo>
                  <a:pt x="303823" y="199527"/>
                  <a:pt x="303823" y="188669"/>
                  <a:pt x="297107" y="182025"/>
                </a:cubicBezTo>
                <a:lnTo>
                  <a:pt x="242956" y="127877"/>
                </a:lnTo>
                <a:lnTo>
                  <a:pt x="217380" y="151452"/>
                </a:lnTo>
                <a:cubicBezTo>
                  <a:pt x="197876" y="169456"/>
                  <a:pt x="167948" y="169740"/>
                  <a:pt x="148087" y="152095"/>
                </a:cubicBezTo>
                <a:cubicBezTo>
                  <a:pt x="125442" y="131950"/>
                  <a:pt x="124939" y="96802"/>
                  <a:pt x="146944" y="76013"/>
                </a:cubicBezTo>
                <a:lnTo>
                  <a:pt x="197021" y="28721"/>
                </a:lnTo>
                <a:cubicBezTo>
                  <a:pt x="216594" y="10290"/>
                  <a:pt x="242453" y="3"/>
                  <a:pt x="269387" y="3"/>
                </a:cubicBezTo>
                <a:cubicBezTo>
                  <a:pt x="295177" y="3"/>
                  <a:pt x="320109" y="9505"/>
                  <a:pt x="339325" y="26577"/>
                </a:cubicBezTo>
                <a:lnTo>
                  <a:pt x="360827" y="45721"/>
                </a:lnTo>
                <a:lnTo>
                  <a:pt x="388615" y="45721"/>
                </a:lnTo>
                <a:lnTo>
                  <a:pt x="417190" y="45721"/>
                </a:lnTo>
                <a:lnTo>
                  <a:pt x="445765" y="45721"/>
                </a:lnTo>
                <a:cubicBezTo>
                  <a:pt x="452052" y="45721"/>
                  <a:pt x="457195" y="50863"/>
                  <a:pt x="457195" y="57152"/>
                </a:cubicBezTo>
                <a:lnTo>
                  <a:pt x="457195" y="205741"/>
                </a:lnTo>
                <a:cubicBezTo>
                  <a:pt x="457195" y="218385"/>
                  <a:pt x="446982" y="228600"/>
                  <a:pt x="434335" y="228600"/>
                </a:cubicBezTo>
                <a:lnTo>
                  <a:pt x="411475" y="228600"/>
                </a:lnTo>
                <a:cubicBezTo>
                  <a:pt x="403045" y="228600"/>
                  <a:pt x="395615" y="224029"/>
                  <a:pt x="391688" y="217170"/>
                </a:cubicBezTo>
                <a:lnTo>
                  <a:pt x="331036" y="217170"/>
                </a:lnTo>
                <a:cubicBezTo>
                  <a:pt x="328608" y="221956"/>
                  <a:pt x="325394" y="226528"/>
                  <a:pt x="321393" y="230530"/>
                </a:cubicBezTo>
                <a:cubicBezTo>
                  <a:pt x="309177" y="242746"/>
                  <a:pt x="292247" y="247533"/>
                  <a:pt x="276387" y="244887"/>
                </a:cubicBezTo>
                <a:cubicBezTo>
                  <a:pt x="273817" y="250101"/>
                  <a:pt x="270315" y="254960"/>
                  <a:pt x="265958" y="259317"/>
                </a:cubicBezTo>
                <a:cubicBezTo>
                  <a:pt x="246454" y="278819"/>
                  <a:pt x="215954" y="280748"/>
                  <a:pt x="194237" y="265104"/>
                </a:cubicBezTo>
                <a:cubicBezTo>
                  <a:pt x="176305" y="279963"/>
                  <a:pt x="149587" y="279034"/>
                  <a:pt x="132803" y="262174"/>
                </a:cubicBezTo>
                <a:lnTo>
                  <a:pt x="113587" y="242886"/>
                </a:lnTo>
                <a:lnTo>
                  <a:pt x="108585" y="237885"/>
                </a:lnTo>
                <a:lnTo>
                  <a:pt x="83151" y="212454"/>
                </a:lnTo>
                <a:cubicBezTo>
                  <a:pt x="79224" y="208525"/>
                  <a:pt x="74080" y="206240"/>
                  <a:pt x="68580" y="205810"/>
                </a:cubicBezTo>
                <a:cubicBezTo>
                  <a:pt x="68580" y="218382"/>
                  <a:pt x="58293" y="228598"/>
                  <a:pt x="45720" y="228598"/>
                </a:cubicBezTo>
                <a:lnTo>
                  <a:pt x="22860" y="228598"/>
                </a:lnTo>
                <a:cubicBezTo>
                  <a:pt x="10214" y="228598"/>
                  <a:pt x="0" y="218382"/>
                  <a:pt x="0" y="205738"/>
                </a:cubicBezTo>
                <a:lnTo>
                  <a:pt x="0" y="57149"/>
                </a:lnTo>
                <a:cubicBezTo>
                  <a:pt x="0" y="50863"/>
                  <a:pt x="5144" y="45718"/>
                  <a:pt x="11430" y="45718"/>
                </a:cubicBezTo>
                <a:lnTo>
                  <a:pt x="40005" y="45718"/>
                </a:lnTo>
                <a:lnTo>
                  <a:pt x="68580" y="45718"/>
                </a:lnTo>
                <a:lnTo>
                  <a:pt x="82726" y="45718"/>
                </a:lnTo>
                <a:cubicBezTo>
                  <a:pt x="84157" y="45718"/>
                  <a:pt x="85510" y="45220"/>
                  <a:pt x="86511" y="44291"/>
                </a:cubicBezTo>
                <a:lnTo>
                  <a:pt x="105444" y="27431"/>
                </a:lnTo>
                <a:cubicBezTo>
                  <a:pt x="125373" y="9786"/>
                  <a:pt x="151022" y="0"/>
                  <a:pt x="177668" y="0"/>
                </a:cubicBezTo>
                <a:lnTo>
                  <a:pt x="185024" y="0"/>
                </a:lnTo>
                <a:cubicBezTo>
                  <a:pt x="188165" y="0"/>
                  <a:pt x="191384" y="143"/>
                  <a:pt x="194452" y="430"/>
                </a:cubicBezTo>
                <a:lnTo>
                  <a:pt x="194452" y="430"/>
                </a:lnTo>
                <a:moveTo>
                  <a:pt x="388620" y="182879"/>
                </a:moveTo>
                <a:lnTo>
                  <a:pt x="388620" y="80009"/>
                </a:lnTo>
                <a:lnTo>
                  <a:pt x="354330" y="80009"/>
                </a:lnTo>
                <a:cubicBezTo>
                  <a:pt x="350115" y="80009"/>
                  <a:pt x="346041" y="78438"/>
                  <a:pt x="342973" y="75652"/>
                </a:cubicBezTo>
                <a:lnTo>
                  <a:pt x="316611" y="52219"/>
                </a:lnTo>
                <a:cubicBezTo>
                  <a:pt x="303608" y="40648"/>
                  <a:pt x="286820" y="34287"/>
                  <a:pt x="269391" y="34287"/>
                </a:cubicBezTo>
                <a:cubicBezTo>
                  <a:pt x="251245" y="34287"/>
                  <a:pt x="233817" y="41218"/>
                  <a:pt x="220599" y="53647"/>
                </a:cubicBezTo>
                <a:lnTo>
                  <a:pt x="170522" y="100939"/>
                </a:lnTo>
                <a:cubicBezTo>
                  <a:pt x="163166" y="107939"/>
                  <a:pt x="163307" y="119728"/>
                  <a:pt x="170879" y="126441"/>
                </a:cubicBezTo>
                <a:cubicBezTo>
                  <a:pt x="177522" y="132371"/>
                  <a:pt x="187594" y="132228"/>
                  <a:pt x="194095" y="126226"/>
                </a:cubicBezTo>
                <a:lnTo>
                  <a:pt x="245457" y="78791"/>
                </a:lnTo>
                <a:cubicBezTo>
                  <a:pt x="252388" y="72361"/>
                  <a:pt x="263247" y="72788"/>
                  <a:pt x="269675" y="79791"/>
                </a:cubicBezTo>
                <a:cubicBezTo>
                  <a:pt x="276103" y="86791"/>
                  <a:pt x="275678" y="97579"/>
                  <a:pt x="268674" y="104009"/>
                </a:cubicBezTo>
                <a:lnTo>
                  <a:pt x="268102" y="104579"/>
                </a:lnTo>
                <a:lnTo>
                  <a:pt x="321252" y="157730"/>
                </a:lnTo>
                <a:cubicBezTo>
                  <a:pt x="328398" y="164873"/>
                  <a:pt x="333038" y="173661"/>
                  <a:pt x="335109" y="182805"/>
                </a:cubicBezTo>
                <a:lnTo>
                  <a:pt x="388542" y="182805"/>
                </a:lnTo>
                <a:lnTo>
                  <a:pt x="388620" y="182879"/>
                </a:lnTo>
                <a:moveTo>
                  <a:pt x="45720" y="194310"/>
                </a:moveTo>
                <a:cubicBezTo>
                  <a:pt x="45720" y="187997"/>
                  <a:pt x="40604" y="182879"/>
                  <a:pt x="34290" y="182879"/>
                </a:cubicBezTo>
                <a:cubicBezTo>
                  <a:pt x="27976" y="182879"/>
                  <a:pt x="22860" y="187997"/>
                  <a:pt x="22860" y="194310"/>
                </a:cubicBezTo>
                <a:cubicBezTo>
                  <a:pt x="22860" y="200624"/>
                  <a:pt x="27976" y="205741"/>
                  <a:pt x="34290" y="205741"/>
                </a:cubicBezTo>
                <a:cubicBezTo>
                  <a:pt x="40604" y="205741"/>
                  <a:pt x="45720" y="200624"/>
                  <a:pt x="45720" y="194310"/>
                </a:cubicBezTo>
                <a:moveTo>
                  <a:pt x="422910" y="205741"/>
                </a:moveTo>
                <a:cubicBezTo>
                  <a:pt x="429224" y="205741"/>
                  <a:pt x="434340" y="200624"/>
                  <a:pt x="434340" y="194310"/>
                </a:cubicBezTo>
                <a:cubicBezTo>
                  <a:pt x="434340" y="187997"/>
                  <a:pt x="429224" y="182879"/>
                  <a:pt x="422910" y="182879"/>
                </a:cubicBezTo>
                <a:cubicBezTo>
                  <a:pt x="416596" y="182879"/>
                  <a:pt x="411480" y="187997"/>
                  <a:pt x="411480" y="194310"/>
                </a:cubicBezTo>
                <a:cubicBezTo>
                  <a:pt x="411480" y="200624"/>
                  <a:pt x="416596" y="205741"/>
                  <a:pt x="422910" y="205741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34EA4225-376D-1F5A-38CE-C047B78B9E9F}"/>
              </a:ext>
            </a:extLst>
          </p:cNvPr>
          <p:cNvSpPr/>
          <p:nvPr/>
        </p:nvSpPr>
        <p:spPr>
          <a:xfrm>
            <a:off x="6156960" y="0"/>
            <a:ext cx="6035040" cy="3931920"/>
          </a:xfrm>
          <a:prstGeom prst="rect">
            <a:avLst/>
          </a:prstGeom>
          <a:blipFill>
            <a:blip r:embed="rId3"/>
            <a:srcRect/>
            <a:stretch>
              <a:fillRect t="-1503" b="-1503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5749597A-C98D-3367-3576-F338B11C413F}"/>
              </a:ext>
            </a:extLst>
          </p:cNvPr>
          <p:cNvSpPr/>
          <p:nvPr/>
        </p:nvSpPr>
        <p:spPr>
          <a:xfrm>
            <a:off x="6156959" y="4526280"/>
            <a:ext cx="5633719" cy="1532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International Business Partnership: UK–China</a:t>
            </a:r>
            <a:endParaRPr lang="en-US" sz="4400" dirty="0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B6BA6033-C43B-C27D-3891-D852931D993D}"/>
              </a:ext>
            </a:extLst>
          </p:cNvPr>
          <p:cNvSpPr/>
          <p:nvPr/>
        </p:nvSpPr>
        <p:spPr>
          <a:xfrm>
            <a:off x="1206499" y="1562101"/>
            <a:ext cx="44119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Goal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Turn cultural understanding into a practical negotiation and governance plan</a:t>
            </a:r>
            <a:endParaRPr lang="en-US" sz="1800" dirty="0"/>
          </a:p>
        </p:txBody>
      </p:sp>
      <p:sp>
        <p:nvSpPr>
          <p:cNvPr id="10" name="Text 8">
            <a:extLst>
              <a:ext uri="{FF2B5EF4-FFF2-40B4-BE49-F238E27FC236}">
                <a16:creationId xmlns:a16="http://schemas.microsoft.com/office/drawing/2014/main" id="{E9547667-09A0-38CA-E4C4-0C34454A9105}"/>
              </a:ext>
            </a:extLst>
          </p:cNvPr>
          <p:cNvSpPr/>
          <p:nvPr/>
        </p:nvSpPr>
        <p:spPr>
          <a:xfrm>
            <a:off x="1206499" y="3216502"/>
            <a:ext cx="44119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Core Message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Success is not only price and contract, but cultural adaptation, trust, and governance</a:t>
            </a:r>
            <a:endParaRPr lang="en-US" sz="1800" dirty="0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7B38414E-A3A2-A95E-2929-D650672B890A}"/>
              </a:ext>
            </a:extLst>
          </p:cNvPr>
          <p:cNvSpPr/>
          <p:nvPr/>
        </p:nvSpPr>
        <p:spPr>
          <a:xfrm>
            <a:off x="1206499" y="4870904"/>
            <a:ext cx="44119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Roadmap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Definitions → frameworks → UK vs China comparison → strategies 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4971630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3131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6F6452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6579964" y="679451"/>
            <a:ext cx="5135511" cy="14758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3228" b="1" dirty="0">
                <a:solidFill>
                  <a:srgbClr val="FFFFFF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From Definitions to an Actionable Negotiation Plan</a:t>
            </a:r>
            <a:endParaRPr lang="en-US" sz="3228" dirty="0"/>
          </a:p>
        </p:txBody>
      </p:sp>
      <p:sp>
        <p:nvSpPr>
          <p:cNvPr id="6" name="Text 4"/>
          <p:cNvSpPr/>
          <p:nvPr/>
        </p:nvSpPr>
        <p:spPr>
          <a:xfrm>
            <a:off x="6579965" y="2593533"/>
            <a:ext cx="5094513" cy="3623042"/>
          </a:xfrm>
          <a:prstGeom prst="rect">
            <a:avLst/>
          </a:prstGeom>
          <a:blipFill>
            <a:blip r:embed="rId3"/>
            <a:srcRect/>
            <a:stretch>
              <a:fillRect l="-3333" r="-3333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457200" y="4885909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137069" y="68671"/>
                </a:moveTo>
                <a:cubicBezTo>
                  <a:pt x="135372" y="74743"/>
                  <a:pt x="130997" y="79745"/>
                  <a:pt x="125282" y="82333"/>
                </a:cubicBezTo>
                <a:cubicBezTo>
                  <a:pt x="110460" y="89031"/>
                  <a:pt x="100099" y="103853"/>
                  <a:pt x="100013" y="121176"/>
                </a:cubicBezTo>
                <a:cubicBezTo>
                  <a:pt x="99921" y="129301"/>
                  <a:pt x="95367" y="136625"/>
                  <a:pt x="88134" y="140196"/>
                </a:cubicBezTo>
                <a:cubicBezTo>
                  <a:pt x="73938" y="147250"/>
                  <a:pt x="64291" y="161808"/>
                  <a:pt x="64291" y="178591"/>
                </a:cubicBezTo>
                <a:cubicBezTo>
                  <a:pt x="64291" y="184933"/>
                  <a:pt x="65631" y="190826"/>
                  <a:pt x="68041" y="196185"/>
                </a:cubicBezTo>
                <a:cubicBezTo>
                  <a:pt x="71968" y="204848"/>
                  <a:pt x="69737" y="214939"/>
                  <a:pt x="62595" y="221189"/>
                </a:cubicBezTo>
                <a:cubicBezTo>
                  <a:pt x="50452" y="231636"/>
                  <a:pt x="42863" y="247085"/>
                  <a:pt x="42863" y="264321"/>
                </a:cubicBezTo>
                <a:cubicBezTo>
                  <a:pt x="42863" y="282358"/>
                  <a:pt x="51165" y="298341"/>
                  <a:pt x="64205" y="308880"/>
                </a:cubicBezTo>
                <a:cubicBezTo>
                  <a:pt x="70189" y="313703"/>
                  <a:pt x="73134" y="321380"/>
                  <a:pt x="71972" y="328974"/>
                </a:cubicBezTo>
                <a:cubicBezTo>
                  <a:pt x="71616" y="331205"/>
                  <a:pt x="71438" y="333441"/>
                  <a:pt x="71438" y="335759"/>
                </a:cubicBezTo>
                <a:cubicBezTo>
                  <a:pt x="71438" y="359067"/>
                  <a:pt x="90009" y="377995"/>
                  <a:pt x="113139" y="378621"/>
                </a:cubicBezTo>
                <a:cubicBezTo>
                  <a:pt x="121355" y="378891"/>
                  <a:pt x="128674" y="383710"/>
                  <a:pt x="132071" y="391212"/>
                </a:cubicBezTo>
                <a:cubicBezTo>
                  <a:pt x="138234" y="404873"/>
                  <a:pt x="151982" y="414342"/>
                  <a:pt x="167879" y="414342"/>
                </a:cubicBezTo>
                <a:cubicBezTo>
                  <a:pt x="189578" y="414342"/>
                  <a:pt x="207171" y="396749"/>
                  <a:pt x="207171" y="375050"/>
                </a:cubicBezTo>
                <a:lnTo>
                  <a:pt x="207171" y="78584"/>
                </a:lnTo>
                <a:cubicBezTo>
                  <a:pt x="207171" y="58851"/>
                  <a:pt x="191187" y="42867"/>
                  <a:pt x="171455" y="42867"/>
                </a:cubicBezTo>
                <a:cubicBezTo>
                  <a:pt x="155201" y="42867"/>
                  <a:pt x="141362" y="53762"/>
                  <a:pt x="137073" y="68676"/>
                </a:cubicBezTo>
                <a:lnTo>
                  <a:pt x="137069" y="68671"/>
                </a:lnTo>
                <a:moveTo>
                  <a:pt x="228600" y="430413"/>
                </a:moveTo>
                <a:cubicBezTo>
                  <a:pt x="213599" y="446931"/>
                  <a:pt x="191901" y="457200"/>
                  <a:pt x="167879" y="457200"/>
                </a:cubicBezTo>
                <a:cubicBezTo>
                  <a:pt x="139126" y="457200"/>
                  <a:pt x="113857" y="442464"/>
                  <a:pt x="99208" y="420144"/>
                </a:cubicBezTo>
                <a:cubicBezTo>
                  <a:pt x="59025" y="413002"/>
                  <a:pt x="28575" y="377908"/>
                  <a:pt x="28575" y="335759"/>
                </a:cubicBezTo>
                <a:cubicBezTo>
                  <a:pt x="28575" y="335310"/>
                  <a:pt x="28575" y="334776"/>
                  <a:pt x="28575" y="334328"/>
                </a:cubicBezTo>
                <a:cubicBezTo>
                  <a:pt x="10895" y="316291"/>
                  <a:pt x="0" y="291556"/>
                  <a:pt x="0" y="264321"/>
                </a:cubicBezTo>
                <a:cubicBezTo>
                  <a:pt x="0" y="239495"/>
                  <a:pt x="9021" y="216813"/>
                  <a:pt x="23930" y="199403"/>
                </a:cubicBezTo>
                <a:cubicBezTo>
                  <a:pt x="22321" y="192705"/>
                  <a:pt x="21429" y="185742"/>
                  <a:pt x="21429" y="178596"/>
                </a:cubicBezTo>
                <a:cubicBezTo>
                  <a:pt x="21429" y="149486"/>
                  <a:pt x="35986" y="123677"/>
                  <a:pt x="58128" y="108228"/>
                </a:cubicBezTo>
                <a:cubicBezTo>
                  <a:pt x="62147" y="82419"/>
                  <a:pt x="77596" y="60456"/>
                  <a:pt x="99116" y="47686"/>
                </a:cubicBezTo>
                <a:cubicBezTo>
                  <a:pt x="111173" y="19646"/>
                  <a:pt x="139030" y="0"/>
                  <a:pt x="171445" y="0"/>
                </a:cubicBezTo>
                <a:cubicBezTo>
                  <a:pt x="193949" y="0"/>
                  <a:pt x="214308" y="9464"/>
                  <a:pt x="228595" y="24648"/>
                </a:cubicBezTo>
                <a:cubicBezTo>
                  <a:pt x="242883" y="9469"/>
                  <a:pt x="263242" y="0"/>
                  <a:pt x="285745" y="0"/>
                </a:cubicBezTo>
                <a:cubicBezTo>
                  <a:pt x="318161" y="0"/>
                  <a:pt x="346023" y="19646"/>
                  <a:pt x="357988" y="47686"/>
                </a:cubicBezTo>
                <a:cubicBezTo>
                  <a:pt x="379508" y="60456"/>
                  <a:pt x="395044" y="82424"/>
                  <a:pt x="398976" y="108228"/>
                </a:cubicBezTo>
                <a:cubicBezTo>
                  <a:pt x="421209" y="123677"/>
                  <a:pt x="435766" y="149482"/>
                  <a:pt x="435766" y="178596"/>
                </a:cubicBezTo>
                <a:cubicBezTo>
                  <a:pt x="435766" y="185742"/>
                  <a:pt x="434875" y="192705"/>
                  <a:pt x="433266" y="199403"/>
                </a:cubicBezTo>
                <a:cubicBezTo>
                  <a:pt x="448179" y="216905"/>
                  <a:pt x="457195" y="239587"/>
                  <a:pt x="457195" y="264321"/>
                </a:cubicBezTo>
                <a:cubicBezTo>
                  <a:pt x="457195" y="291556"/>
                  <a:pt x="446300" y="316291"/>
                  <a:pt x="428620" y="334328"/>
                </a:cubicBezTo>
                <a:cubicBezTo>
                  <a:pt x="428620" y="334776"/>
                  <a:pt x="428620" y="335310"/>
                  <a:pt x="428620" y="335759"/>
                </a:cubicBezTo>
                <a:cubicBezTo>
                  <a:pt x="428620" y="377995"/>
                  <a:pt x="398171" y="413002"/>
                  <a:pt x="357988" y="420144"/>
                </a:cubicBezTo>
                <a:cubicBezTo>
                  <a:pt x="343343" y="442469"/>
                  <a:pt x="318074" y="457200"/>
                  <a:pt x="289316" y="457200"/>
                </a:cubicBezTo>
                <a:cubicBezTo>
                  <a:pt x="265295" y="457200"/>
                  <a:pt x="243596" y="446840"/>
                  <a:pt x="228595" y="430413"/>
                </a:cubicBezTo>
                <a:lnTo>
                  <a:pt x="228600" y="430413"/>
                </a:lnTo>
                <a:moveTo>
                  <a:pt x="250034" y="375046"/>
                </a:moveTo>
                <a:cubicBezTo>
                  <a:pt x="250034" y="396744"/>
                  <a:pt x="267627" y="414338"/>
                  <a:pt x="289325" y="414338"/>
                </a:cubicBezTo>
                <a:cubicBezTo>
                  <a:pt x="305222" y="414338"/>
                  <a:pt x="318970" y="404873"/>
                  <a:pt x="325133" y="391208"/>
                </a:cubicBezTo>
                <a:cubicBezTo>
                  <a:pt x="328526" y="383705"/>
                  <a:pt x="335850" y="378795"/>
                  <a:pt x="344066" y="378616"/>
                </a:cubicBezTo>
                <a:cubicBezTo>
                  <a:pt x="367196" y="377990"/>
                  <a:pt x="385767" y="359062"/>
                  <a:pt x="385767" y="335754"/>
                </a:cubicBezTo>
                <a:cubicBezTo>
                  <a:pt x="385767" y="333431"/>
                  <a:pt x="385589" y="331109"/>
                  <a:pt x="385232" y="328969"/>
                </a:cubicBezTo>
                <a:cubicBezTo>
                  <a:pt x="383984" y="321380"/>
                  <a:pt x="387020" y="313699"/>
                  <a:pt x="393000" y="308875"/>
                </a:cubicBezTo>
                <a:cubicBezTo>
                  <a:pt x="406039" y="298337"/>
                  <a:pt x="414342" y="282353"/>
                  <a:pt x="414342" y="264316"/>
                </a:cubicBezTo>
                <a:cubicBezTo>
                  <a:pt x="414342" y="247080"/>
                  <a:pt x="406753" y="231636"/>
                  <a:pt x="394609" y="221184"/>
                </a:cubicBezTo>
                <a:cubicBezTo>
                  <a:pt x="387468" y="215021"/>
                  <a:pt x="385232" y="204844"/>
                  <a:pt x="389164" y="196180"/>
                </a:cubicBezTo>
                <a:cubicBezTo>
                  <a:pt x="391574" y="190822"/>
                  <a:pt x="392913" y="184928"/>
                  <a:pt x="392913" y="178587"/>
                </a:cubicBezTo>
                <a:cubicBezTo>
                  <a:pt x="392913" y="161799"/>
                  <a:pt x="383271" y="147246"/>
                  <a:pt x="369070" y="140191"/>
                </a:cubicBezTo>
                <a:cubicBezTo>
                  <a:pt x="361837" y="136621"/>
                  <a:pt x="357192" y="129209"/>
                  <a:pt x="357192" y="121172"/>
                </a:cubicBezTo>
                <a:cubicBezTo>
                  <a:pt x="357101" y="103935"/>
                  <a:pt x="346745" y="89026"/>
                  <a:pt x="331923" y="82328"/>
                </a:cubicBezTo>
                <a:cubicBezTo>
                  <a:pt x="326208" y="79740"/>
                  <a:pt x="321832" y="74738"/>
                  <a:pt x="320136" y="68667"/>
                </a:cubicBezTo>
                <a:cubicBezTo>
                  <a:pt x="315852" y="53753"/>
                  <a:pt x="302008" y="42858"/>
                  <a:pt x="285755" y="42858"/>
                </a:cubicBezTo>
                <a:cubicBezTo>
                  <a:pt x="266022" y="42858"/>
                  <a:pt x="250038" y="58842"/>
                  <a:pt x="250038" y="78579"/>
                </a:cubicBezTo>
                <a:lnTo>
                  <a:pt x="250034" y="375046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457200" y="3165182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414338"/>
                </a:moveTo>
                <a:cubicBezTo>
                  <a:pt x="235207" y="414338"/>
                  <a:pt x="252708" y="407909"/>
                  <a:pt x="271106" y="371118"/>
                </a:cubicBezTo>
                <a:cubicBezTo>
                  <a:pt x="278965" y="355313"/>
                  <a:pt x="285750" y="336115"/>
                  <a:pt x="290752" y="314325"/>
                </a:cubicBezTo>
                <a:lnTo>
                  <a:pt x="166453" y="314325"/>
                </a:lnTo>
                <a:cubicBezTo>
                  <a:pt x="171455" y="336115"/>
                  <a:pt x="178239" y="355313"/>
                  <a:pt x="186099" y="371118"/>
                </a:cubicBezTo>
                <a:cubicBezTo>
                  <a:pt x="204492" y="407909"/>
                  <a:pt x="221998" y="414338"/>
                  <a:pt x="228605" y="414338"/>
                </a:cubicBezTo>
                <a:lnTo>
                  <a:pt x="228600" y="414338"/>
                </a:lnTo>
                <a:moveTo>
                  <a:pt x="159394" y="271463"/>
                </a:moveTo>
                <a:lnTo>
                  <a:pt x="297802" y="271463"/>
                </a:lnTo>
                <a:cubicBezTo>
                  <a:pt x="299233" y="257801"/>
                  <a:pt x="300033" y="243422"/>
                  <a:pt x="300033" y="228600"/>
                </a:cubicBezTo>
                <a:cubicBezTo>
                  <a:pt x="300033" y="213778"/>
                  <a:pt x="299228" y="199399"/>
                  <a:pt x="297802" y="185738"/>
                </a:cubicBezTo>
                <a:lnTo>
                  <a:pt x="159394" y="185738"/>
                </a:lnTo>
                <a:cubicBezTo>
                  <a:pt x="157967" y="199399"/>
                  <a:pt x="157163" y="213778"/>
                  <a:pt x="157163" y="228600"/>
                </a:cubicBezTo>
                <a:cubicBezTo>
                  <a:pt x="157163" y="243422"/>
                  <a:pt x="157967" y="257801"/>
                  <a:pt x="159394" y="271463"/>
                </a:cubicBezTo>
                <a:moveTo>
                  <a:pt x="166448" y="142875"/>
                </a:moveTo>
                <a:lnTo>
                  <a:pt x="290752" y="142875"/>
                </a:lnTo>
                <a:cubicBezTo>
                  <a:pt x="285750" y="121085"/>
                  <a:pt x="278965" y="101887"/>
                  <a:pt x="271106" y="86082"/>
                </a:cubicBezTo>
                <a:cubicBezTo>
                  <a:pt x="252713" y="49291"/>
                  <a:pt x="235207" y="42863"/>
                  <a:pt x="228600" y="42863"/>
                </a:cubicBezTo>
                <a:cubicBezTo>
                  <a:pt x="221993" y="42863"/>
                  <a:pt x="204492" y="49291"/>
                  <a:pt x="186094" y="86082"/>
                </a:cubicBezTo>
                <a:cubicBezTo>
                  <a:pt x="178235" y="101887"/>
                  <a:pt x="171450" y="121085"/>
                  <a:pt x="166448" y="142875"/>
                </a:cubicBezTo>
                <a:moveTo>
                  <a:pt x="340847" y="185738"/>
                </a:moveTo>
                <a:cubicBezTo>
                  <a:pt x="342187" y="199577"/>
                  <a:pt x="342813" y="213956"/>
                  <a:pt x="342813" y="228600"/>
                </a:cubicBezTo>
                <a:cubicBezTo>
                  <a:pt x="342813" y="243244"/>
                  <a:pt x="342100" y="257623"/>
                  <a:pt x="340847" y="271463"/>
                </a:cubicBezTo>
                <a:lnTo>
                  <a:pt x="409336" y="271463"/>
                </a:lnTo>
                <a:cubicBezTo>
                  <a:pt x="412550" y="257710"/>
                  <a:pt x="414338" y="243336"/>
                  <a:pt x="414338" y="228600"/>
                </a:cubicBezTo>
                <a:cubicBezTo>
                  <a:pt x="414338" y="213864"/>
                  <a:pt x="412641" y="199490"/>
                  <a:pt x="409336" y="185738"/>
                </a:cubicBezTo>
                <a:lnTo>
                  <a:pt x="340847" y="185738"/>
                </a:lnTo>
                <a:moveTo>
                  <a:pt x="393352" y="142875"/>
                </a:moveTo>
                <a:cubicBezTo>
                  <a:pt x="374241" y="106176"/>
                  <a:pt x="343257" y="76704"/>
                  <a:pt x="305483" y="59473"/>
                </a:cubicBezTo>
                <a:cubicBezTo>
                  <a:pt x="318074" y="82333"/>
                  <a:pt x="328073" y="110816"/>
                  <a:pt x="334593" y="142875"/>
                </a:cubicBezTo>
                <a:lnTo>
                  <a:pt x="393439" y="142875"/>
                </a:lnTo>
                <a:lnTo>
                  <a:pt x="393352" y="142875"/>
                </a:lnTo>
                <a:moveTo>
                  <a:pt x="122516" y="142875"/>
                </a:moveTo>
                <a:cubicBezTo>
                  <a:pt x="129036" y="110816"/>
                  <a:pt x="139035" y="82419"/>
                  <a:pt x="151626" y="59473"/>
                </a:cubicBezTo>
                <a:cubicBezTo>
                  <a:pt x="113852" y="76709"/>
                  <a:pt x="82868" y="106176"/>
                  <a:pt x="63757" y="142875"/>
                </a:cubicBezTo>
                <a:lnTo>
                  <a:pt x="122603" y="142875"/>
                </a:lnTo>
                <a:lnTo>
                  <a:pt x="122516" y="142875"/>
                </a:lnTo>
                <a:moveTo>
                  <a:pt x="47864" y="185738"/>
                </a:moveTo>
                <a:cubicBezTo>
                  <a:pt x="44650" y="199490"/>
                  <a:pt x="42863" y="213864"/>
                  <a:pt x="42863" y="228600"/>
                </a:cubicBezTo>
                <a:cubicBezTo>
                  <a:pt x="42863" y="243336"/>
                  <a:pt x="44559" y="257710"/>
                  <a:pt x="47864" y="271463"/>
                </a:cubicBezTo>
                <a:lnTo>
                  <a:pt x="116353" y="271463"/>
                </a:lnTo>
                <a:cubicBezTo>
                  <a:pt x="115013" y="257623"/>
                  <a:pt x="114387" y="243244"/>
                  <a:pt x="114387" y="228600"/>
                </a:cubicBezTo>
                <a:cubicBezTo>
                  <a:pt x="114387" y="213956"/>
                  <a:pt x="115100" y="199577"/>
                  <a:pt x="116353" y="185738"/>
                </a:cubicBezTo>
                <a:lnTo>
                  <a:pt x="47864" y="185738"/>
                </a:lnTo>
                <a:moveTo>
                  <a:pt x="305483" y="397727"/>
                </a:moveTo>
                <a:cubicBezTo>
                  <a:pt x="343257" y="380491"/>
                  <a:pt x="374241" y="351024"/>
                  <a:pt x="393352" y="314325"/>
                </a:cubicBezTo>
                <a:lnTo>
                  <a:pt x="334506" y="314325"/>
                </a:lnTo>
                <a:cubicBezTo>
                  <a:pt x="327986" y="346384"/>
                  <a:pt x="317987" y="374781"/>
                  <a:pt x="305396" y="397727"/>
                </a:cubicBezTo>
                <a:lnTo>
                  <a:pt x="305483" y="397727"/>
                </a:lnTo>
                <a:moveTo>
                  <a:pt x="151717" y="397727"/>
                </a:moveTo>
                <a:cubicBezTo>
                  <a:pt x="139126" y="374867"/>
                  <a:pt x="129127" y="346384"/>
                  <a:pt x="122607" y="314325"/>
                </a:cubicBezTo>
                <a:lnTo>
                  <a:pt x="63761" y="314325"/>
                </a:lnTo>
                <a:cubicBezTo>
                  <a:pt x="82872" y="351024"/>
                  <a:pt x="113857" y="380496"/>
                  <a:pt x="151630" y="397727"/>
                </a:cubicBezTo>
                <a:lnTo>
                  <a:pt x="151717" y="397727"/>
                </a:lnTo>
                <a:moveTo>
                  <a:pt x="228600" y="457200"/>
                </a:moveTo>
                <a:cubicBezTo>
                  <a:pt x="102349" y="457200"/>
                  <a:pt x="0" y="354851"/>
                  <a:pt x="0" y="228600"/>
                </a:cubicBezTo>
                <a:cubicBezTo>
                  <a:pt x="0" y="102349"/>
                  <a:pt x="102349" y="0"/>
                  <a:pt x="228600" y="0"/>
                </a:cubicBezTo>
                <a:cubicBezTo>
                  <a:pt x="354851" y="0"/>
                  <a:pt x="457200" y="102349"/>
                  <a:pt x="457200" y="228600"/>
                </a:cubicBezTo>
                <a:cubicBezTo>
                  <a:pt x="457200" y="354851"/>
                  <a:pt x="354851" y="457200"/>
                  <a:pt x="228600" y="4572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457200" y="1547229"/>
            <a:ext cx="457200" cy="275578"/>
          </a:xfrm>
          <a:custGeom>
            <a:avLst/>
            <a:gdLst/>
            <a:ahLst/>
            <a:cxnLst/>
            <a:rect l="l" t="t" r="r" b="b"/>
            <a:pathLst>
              <a:path w="457200" h="275578">
                <a:moveTo>
                  <a:pt x="194452" y="430"/>
                </a:moveTo>
                <a:lnTo>
                  <a:pt x="157949" y="36936"/>
                </a:lnTo>
                <a:cubicBezTo>
                  <a:pt x="147017" y="39937"/>
                  <a:pt x="136877" y="45437"/>
                  <a:pt x="128304" y="53010"/>
                </a:cubicBezTo>
                <a:lnTo>
                  <a:pt x="109303" y="69942"/>
                </a:lnTo>
                <a:cubicBezTo>
                  <a:pt x="102015" y="76443"/>
                  <a:pt x="92514" y="80014"/>
                  <a:pt x="82726" y="80014"/>
                </a:cubicBezTo>
                <a:lnTo>
                  <a:pt x="68580" y="80014"/>
                </a:lnTo>
                <a:lnTo>
                  <a:pt x="68580" y="171454"/>
                </a:lnTo>
                <a:cubicBezTo>
                  <a:pt x="83151" y="171884"/>
                  <a:pt x="97013" y="177811"/>
                  <a:pt x="107369" y="188170"/>
                </a:cubicBezTo>
                <a:lnTo>
                  <a:pt x="132798" y="213601"/>
                </a:lnTo>
                <a:lnTo>
                  <a:pt x="137800" y="218603"/>
                </a:lnTo>
                <a:lnTo>
                  <a:pt x="137800" y="218603"/>
                </a:lnTo>
                <a:lnTo>
                  <a:pt x="157089" y="237890"/>
                </a:lnTo>
                <a:cubicBezTo>
                  <a:pt x="161520" y="242319"/>
                  <a:pt x="168807" y="242319"/>
                  <a:pt x="173233" y="237890"/>
                </a:cubicBezTo>
                <a:cubicBezTo>
                  <a:pt x="174449" y="236675"/>
                  <a:pt x="175377" y="235248"/>
                  <a:pt x="175876" y="233746"/>
                </a:cubicBezTo>
                <a:cubicBezTo>
                  <a:pt x="177878" y="228245"/>
                  <a:pt x="182519" y="224100"/>
                  <a:pt x="188234" y="222816"/>
                </a:cubicBezTo>
                <a:cubicBezTo>
                  <a:pt x="193949" y="221529"/>
                  <a:pt x="199947" y="223246"/>
                  <a:pt x="204094" y="227460"/>
                </a:cubicBezTo>
                <a:lnTo>
                  <a:pt x="211812" y="235033"/>
                </a:lnTo>
                <a:cubicBezTo>
                  <a:pt x="220101" y="243319"/>
                  <a:pt x="233529" y="243319"/>
                  <a:pt x="241744" y="235033"/>
                </a:cubicBezTo>
                <a:cubicBezTo>
                  <a:pt x="245603" y="231175"/>
                  <a:pt x="247674" y="226247"/>
                  <a:pt x="247889" y="221174"/>
                </a:cubicBezTo>
                <a:cubicBezTo>
                  <a:pt x="248173" y="214888"/>
                  <a:pt x="251890" y="209316"/>
                  <a:pt x="257605" y="206601"/>
                </a:cubicBezTo>
                <a:cubicBezTo>
                  <a:pt x="263320" y="203887"/>
                  <a:pt x="269963" y="204457"/>
                  <a:pt x="275033" y="208100"/>
                </a:cubicBezTo>
                <a:cubicBezTo>
                  <a:pt x="281750" y="212887"/>
                  <a:pt x="291108" y="212245"/>
                  <a:pt x="297107" y="206243"/>
                </a:cubicBezTo>
                <a:cubicBezTo>
                  <a:pt x="303823" y="199527"/>
                  <a:pt x="303823" y="188669"/>
                  <a:pt x="297107" y="182025"/>
                </a:cubicBezTo>
                <a:lnTo>
                  <a:pt x="242956" y="127877"/>
                </a:lnTo>
                <a:lnTo>
                  <a:pt x="217380" y="151452"/>
                </a:lnTo>
                <a:cubicBezTo>
                  <a:pt x="197876" y="169456"/>
                  <a:pt x="167948" y="169740"/>
                  <a:pt x="148087" y="152095"/>
                </a:cubicBezTo>
                <a:cubicBezTo>
                  <a:pt x="125442" y="131950"/>
                  <a:pt x="124939" y="96802"/>
                  <a:pt x="146944" y="76013"/>
                </a:cubicBezTo>
                <a:lnTo>
                  <a:pt x="197021" y="28721"/>
                </a:lnTo>
                <a:cubicBezTo>
                  <a:pt x="216594" y="10290"/>
                  <a:pt x="242453" y="3"/>
                  <a:pt x="269387" y="3"/>
                </a:cubicBezTo>
                <a:cubicBezTo>
                  <a:pt x="295177" y="3"/>
                  <a:pt x="320109" y="9505"/>
                  <a:pt x="339325" y="26577"/>
                </a:cubicBezTo>
                <a:lnTo>
                  <a:pt x="360827" y="45721"/>
                </a:lnTo>
                <a:lnTo>
                  <a:pt x="388615" y="45721"/>
                </a:lnTo>
                <a:lnTo>
                  <a:pt x="417190" y="45721"/>
                </a:lnTo>
                <a:lnTo>
                  <a:pt x="445765" y="45721"/>
                </a:lnTo>
                <a:cubicBezTo>
                  <a:pt x="452052" y="45721"/>
                  <a:pt x="457195" y="50863"/>
                  <a:pt x="457195" y="57152"/>
                </a:cubicBezTo>
                <a:lnTo>
                  <a:pt x="457195" y="205741"/>
                </a:lnTo>
                <a:cubicBezTo>
                  <a:pt x="457195" y="218385"/>
                  <a:pt x="446982" y="228600"/>
                  <a:pt x="434335" y="228600"/>
                </a:cubicBezTo>
                <a:lnTo>
                  <a:pt x="411475" y="228600"/>
                </a:lnTo>
                <a:cubicBezTo>
                  <a:pt x="403045" y="228600"/>
                  <a:pt x="395615" y="224029"/>
                  <a:pt x="391688" y="217170"/>
                </a:cubicBezTo>
                <a:lnTo>
                  <a:pt x="331036" y="217170"/>
                </a:lnTo>
                <a:cubicBezTo>
                  <a:pt x="328608" y="221956"/>
                  <a:pt x="325394" y="226528"/>
                  <a:pt x="321393" y="230530"/>
                </a:cubicBezTo>
                <a:cubicBezTo>
                  <a:pt x="309177" y="242746"/>
                  <a:pt x="292247" y="247533"/>
                  <a:pt x="276387" y="244887"/>
                </a:cubicBezTo>
                <a:cubicBezTo>
                  <a:pt x="273817" y="250101"/>
                  <a:pt x="270315" y="254960"/>
                  <a:pt x="265958" y="259317"/>
                </a:cubicBezTo>
                <a:cubicBezTo>
                  <a:pt x="246454" y="278819"/>
                  <a:pt x="215954" y="280748"/>
                  <a:pt x="194237" y="265104"/>
                </a:cubicBezTo>
                <a:cubicBezTo>
                  <a:pt x="176305" y="279963"/>
                  <a:pt x="149587" y="279034"/>
                  <a:pt x="132803" y="262174"/>
                </a:cubicBezTo>
                <a:lnTo>
                  <a:pt x="113587" y="242886"/>
                </a:lnTo>
                <a:lnTo>
                  <a:pt x="108585" y="237885"/>
                </a:lnTo>
                <a:lnTo>
                  <a:pt x="83151" y="212454"/>
                </a:lnTo>
                <a:cubicBezTo>
                  <a:pt x="79224" y="208525"/>
                  <a:pt x="74080" y="206240"/>
                  <a:pt x="68580" y="205810"/>
                </a:cubicBezTo>
                <a:cubicBezTo>
                  <a:pt x="68580" y="218382"/>
                  <a:pt x="58293" y="228598"/>
                  <a:pt x="45720" y="228598"/>
                </a:cubicBezTo>
                <a:lnTo>
                  <a:pt x="22860" y="228598"/>
                </a:lnTo>
                <a:cubicBezTo>
                  <a:pt x="10214" y="228598"/>
                  <a:pt x="0" y="218382"/>
                  <a:pt x="0" y="205738"/>
                </a:cubicBezTo>
                <a:lnTo>
                  <a:pt x="0" y="57149"/>
                </a:lnTo>
                <a:cubicBezTo>
                  <a:pt x="0" y="50863"/>
                  <a:pt x="5144" y="45718"/>
                  <a:pt x="11430" y="45718"/>
                </a:cubicBezTo>
                <a:lnTo>
                  <a:pt x="40005" y="45718"/>
                </a:lnTo>
                <a:lnTo>
                  <a:pt x="68580" y="45718"/>
                </a:lnTo>
                <a:lnTo>
                  <a:pt x="82726" y="45718"/>
                </a:lnTo>
                <a:cubicBezTo>
                  <a:pt x="84157" y="45718"/>
                  <a:pt x="85510" y="45220"/>
                  <a:pt x="86511" y="44291"/>
                </a:cubicBezTo>
                <a:lnTo>
                  <a:pt x="105444" y="27431"/>
                </a:lnTo>
                <a:cubicBezTo>
                  <a:pt x="125373" y="9786"/>
                  <a:pt x="151022" y="0"/>
                  <a:pt x="177668" y="0"/>
                </a:cubicBezTo>
                <a:lnTo>
                  <a:pt x="185024" y="0"/>
                </a:lnTo>
                <a:cubicBezTo>
                  <a:pt x="188165" y="0"/>
                  <a:pt x="191384" y="143"/>
                  <a:pt x="194452" y="430"/>
                </a:cubicBezTo>
                <a:lnTo>
                  <a:pt x="194452" y="430"/>
                </a:lnTo>
                <a:moveTo>
                  <a:pt x="388620" y="182879"/>
                </a:moveTo>
                <a:lnTo>
                  <a:pt x="388620" y="80009"/>
                </a:lnTo>
                <a:lnTo>
                  <a:pt x="354330" y="80009"/>
                </a:lnTo>
                <a:cubicBezTo>
                  <a:pt x="350115" y="80009"/>
                  <a:pt x="346041" y="78438"/>
                  <a:pt x="342973" y="75652"/>
                </a:cubicBezTo>
                <a:lnTo>
                  <a:pt x="316611" y="52219"/>
                </a:lnTo>
                <a:cubicBezTo>
                  <a:pt x="303608" y="40648"/>
                  <a:pt x="286820" y="34287"/>
                  <a:pt x="269391" y="34287"/>
                </a:cubicBezTo>
                <a:cubicBezTo>
                  <a:pt x="251245" y="34287"/>
                  <a:pt x="233817" y="41218"/>
                  <a:pt x="220599" y="53647"/>
                </a:cubicBezTo>
                <a:lnTo>
                  <a:pt x="170522" y="100939"/>
                </a:lnTo>
                <a:cubicBezTo>
                  <a:pt x="163166" y="107939"/>
                  <a:pt x="163307" y="119728"/>
                  <a:pt x="170879" y="126441"/>
                </a:cubicBezTo>
                <a:cubicBezTo>
                  <a:pt x="177522" y="132371"/>
                  <a:pt x="187594" y="132228"/>
                  <a:pt x="194095" y="126226"/>
                </a:cubicBezTo>
                <a:lnTo>
                  <a:pt x="245457" y="78791"/>
                </a:lnTo>
                <a:cubicBezTo>
                  <a:pt x="252388" y="72361"/>
                  <a:pt x="263247" y="72788"/>
                  <a:pt x="269675" y="79791"/>
                </a:cubicBezTo>
                <a:cubicBezTo>
                  <a:pt x="276103" y="86791"/>
                  <a:pt x="275678" y="97579"/>
                  <a:pt x="268674" y="104009"/>
                </a:cubicBezTo>
                <a:lnTo>
                  <a:pt x="268102" y="104579"/>
                </a:lnTo>
                <a:lnTo>
                  <a:pt x="321252" y="157730"/>
                </a:lnTo>
                <a:cubicBezTo>
                  <a:pt x="328398" y="164873"/>
                  <a:pt x="333038" y="173661"/>
                  <a:pt x="335109" y="182805"/>
                </a:cubicBezTo>
                <a:lnTo>
                  <a:pt x="388542" y="182805"/>
                </a:lnTo>
                <a:lnTo>
                  <a:pt x="388620" y="182879"/>
                </a:lnTo>
                <a:moveTo>
                  <a:pt x="45720" y="194310"/>
                </a:moveTo>
                <a:cubicBezTo>
                  <a:pt x="45720" y="187997"/>
                  <a:pt x="40604" y="182879"/>
                  <a:pt x="34290" y="182879"/>
                </a:cubicBezTo>
                <a:cubicBezTo>
                  <a:pt x="27976" y="182879"/>
                  <a:pt x="22860" y="187997"/>
                  <a:pt x="22860" y="194310"/>
                </a:cubicBezTo>
                <a:cubicBezTo>
                  <a:pt x="22860" y="200624"/>
                  <a:pt x="27976" y="205741"/>
                  <a:pt x="34290" y="205741"/>
                </a:cubicBezTo>
                <a:cubicBezTo>
                  <a:pt x="40604" y="205741"/>
                  <a:pt x="45720" y="200624"/>
                  <a:pt x="45720" y="194310"/>
                </a:cubicBezTo>
                <a:moveTo>
                  <a:pt x="422910" y="205741"/>
                </a:moveTo>
                <a:cubicBezTo>
                  <a:pt x="429224" y="205741"/>
                  <a:pt x="434340" y="200624"/>
                  <a:pt x="434340" y="194310"/>
                </a:cubicBezTo>
                <a:cubicBezTo>
                  <a:pt x="434340" y="187997"/>
                  <a:pt x="429224" y="182879"/>
                  <a:pt x="422910" y="182879"/>
                </a:cubicBezTo>
                <a:cubicBezTo>
                  <a:pt x="416596" y="182879"/>
                  <a:pt x="411480" y="187997"/>
                  <a:pt x="411480" y="194310"/>
                </a:cubicBezTo>
                <a:cubicBezTo>
                  <a:pt x="411480" y="200624"/>
                  <a:pt x="416596" y="205741"/>
                  <a:pt x="422910" y="205741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1206498" y="2047940"/>
            <a:ext cx="4387219" cy="63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1400"/>
              </a:spcBef>
              <a:buNone/>
            </a:pPr>
            <a:r>
              <a:rPr lang="en-US" sz="1200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Build a shared understanding of culture before discussing commercial objectives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1206498" y="1456418"/>
            <a:ext cx="4389547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988"/>
              </a:spcBef>
              <a:buNone/>
            </a:pPr>
            <a:r>
              <a:rPr lang="en-US" sz="1383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Build a Shared Understanding of Culture</a:t>
            </a:r>
            <a:endParaRPr lang="en-US" sz="1383" dirty="0"/>
          </a:p>
        </p:txBody>
      </p:sp>
      <p:sp>
        <p:nvSpPr>
          <p:cNvPr id="12" name="Text 10"/>
          <p:cNvSpPr/>
          <p:nvPr/>
        </p:nvSpPr>
        <p:spPr>
          <a:xfrm>
            <a:off x="1206498" y="3761369"/>
            <a:ext cx="4387219" cy="63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1400"/>
              </a:spcBef>
              <a:buNone/>
            </a:pPr>
            <a:r>
              <a:rPr lang="en-US" sz="1200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Translate cultural insights into operational decisions (team, time, term-sheet approach, risk control)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1206498" y="3169847"/>
            <a:ext cx="4389547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988"/>
              </a:spcBef>
              <a:buNone/>
            </a:pPr>
            <a:r>
              <a:rPr lang="en-US" sz="1383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Translate Cultural Insights into Operational Decisions</a:t>
            </a:r>
            <a:endParaRPr lang="en-US" sz="1383" dirty="0"/>
          </a:p>
        </p:txBody>
      </p:sp>
      <p:sp>
        <p:nvSpPr>
          <p:cNvPr id="14" name="Text 12"/>
          <p:cNvSpPr/>
          <p:nvPr/>
        </p:nvSpPr>
        <p:spPr>
          <a:xfrm>
            <a:off x="1206498" y="5477431"/>
            <a:ext cx="4387219" cy="63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1400"/>
              </a:spcBef>
              <a:buNone/>
            </a:pPr>
            <a:r>
              <a:rPr lang="en-US" sz="1200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Use cultural intelligence as an organizational capability, not a one-off negotiation skill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1206498" y="4885909"/>
            <a:ext cx="4389547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988"/>
              </a:spcBef>
              <a:buNone/>
            </a:pPr>
            <a:r>
              <a:rPr lang="en-US" sz="1383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Use Cultural Intelligence as an Organizational Capability</a:t>
            </a:r>
            <a:endParaRPr lang="en-US" sz="13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474043" y="2993257"/>
            <a:ext cx="3429000" cy="3108960"/>
          </a:xfrm>
          <a:custGeom>
            <a:avLst/>
            <a:gdLst/>
            <a:ahLst/>
            <a:cxnLst/>
            <a:rect l="l" t="t" r="r" b="b"/>
            <a:pathLst>
              <a:path w="3429000" h="3108960">
                <a:moveTo>
                  <a:pt x="38096" y="0"/>
                </a:moveTo>
                <a:lnTo>
                  <a:pt x="3390904" y="0"/>
                </a:lnTo>
                <a:cubicBezTo>
                  <a:pt x="3411958" y="0"/>
                  <a:pt x="3429000" y="17472"/>
                  <a:pt x="3429000" y="38986"/>
                </a:cubicBezTo>
                <a:lnTo>
                  <a:pt x="3429000" y="3069974"/>
                </a:lnTo>
                <a:cubicBezTo>
                  <a:pt x="3429000" y="3091519"/>
                  <a:pt x="3411958" y="3108960"/>
                  <a:pt x="3390904" y="3108960"/>
                </a:cubicBezTo>
                <a:lnTo>
                  <a:pt x="38096" y="3108960"/>
                </a:lnTo>
                <a:cubicBezTo>
                  <a:pt x="17042" y="3108960"/>
                  <a:pt x="0" y="3091488"/>
                  <a:pt x="0" y="3069974"/>
                </a:cubicBezTo>
                <a:lnTo>
                  <a:pt x="0" y="38986"/>
                </a:lnTo>
                <a:cubicBezTo>
                  <a:pt x="0" y="17441"/>
                  <a:pt x="17042" y="0"/>
                  <a:pt x="38096" y="0"/>
                </a:cubicBezTo>
                <a:lnTo>
                  <a:pt x="38096" y="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220543" y="2993257"/>
            <a:ext cx="3429000" cy="3108960"/>
          </a:xfrm>
          <a:custGeom>
            <a:avLst/>
            <a:gdLst/>
            <a:ahLst/>
            <a:cxnLst/>
            <a:rect l="l" t="t" r="r" b="b"/>
            <a:pathLst>
              <a:path w="3429000" h="3108960">
                <a:moveTo>
                  <a:pt x="38096" y="0"/>
                </a:moveTo>
                <a:lnTo>
                  <a:pt x="3390904" y="0"/>
                </a:lnTo>
                <a:cubicBezTo>
                  <a:pt x="3411958" y="0"/>
                  <a:pt x="3429000" y="17472"/>
                  <a:pt x="3429000" y="38986"/>
                </a:cubicBezTo>
                <a:lnTo>
                  <a:pt x="3429000" y="3069974"/>
                </a:lnTo>
                <a:cubicBezTo>
                  <a:pt x="3429000" y="3091519"/>
                  <a:pt x="3411958" y="3108960"/>
                  <a:pt x="3390904" y="3108960"/>
                </a:cubicBezTo>
                <a:lnTo>
                  <a:pt x="38096" y="3108960"/>
                </a:lnTo>
                <a:cubicBezTo>
                  <a:pt x="17042" y="3108960"/>
                  <a:pt x="0" y="3091488"/>
                  <a:pt x="0" y="3069974"/>
                </a:cubicBezTo>
                <a:lnTo>
                  <a:pt x="0" y="38986"/>
                </a:lnTo>
                <a:cubicBezTo>
                  <a:pt x="0" y="17441"/>
                  <a:pt x="17042" y="0"/>
                  <a:pt x="38096" y="0"/>
                </a:cubicBezTo>
                <a:lnTo>
                  <a:pt x="38096" y="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7967043" y="2993257"/>
            <a:ext cx="3429000" cy="3108960"/>
          </a:xfrm>
          <a:custGeom>
            <a:avLst/>
            <a:gdLst/>
            <a:ahLst/>
            <a:cxnLst/>
            <a:rect l="l" t="t" r="r" b="b"/>
            <a:pathLst>
              <a:path w="3429000" h="3108960">
                <a:moveTo>
                  <a:pt x="38096" y="0"/>
                </a:moveTo>
                <a:lnTo>
                  <a:pt x="3390904" y="0"/>
                </a:lnTo>
                <a:cubicBezTo>
                  <a:pt x="3411958" y="0"/>
                  <a:pt x="3429000" y="17472"/>
                  <a:pt x="3429000" y="38986"/>
                </a:cubicBezTo>
                <a:lnTo>
                  <a:pt x="3429000" y="3069974"/>
                </a:lnTo>
                <a:cubicBezTo>
                  <a:pt x="3429000" y="3091519"/>
                  <a:pt x="3411958" y="3108960"/>
                  <a:pt x="3390904" y="3108960"/>
                </a:cubicBezTo>
                <a:lnTo>
                  <a:pt x="38096" y="3108960"/>
                </a:lnTo>
                <a:cubicBezTo>
                  <a:pt x="17042" y="3108960"/>
                  <a:pt x="0" y="3091488"/>
                  <a:pt x="0" y="3069974"/>
                </a:cubicBezTo>
                <a:lnTo>
                  <a:pt x="0" y="38986"/>
                </a:lnTo>
                <a:cubicBezTo>
                  <a:pt x="0" y="17441"/>
                  <a:pt x="17042" y="0"/>
                  <a:pt x="38096" y="0"/>
                </a:cubicBezTo>
                <a:lnTo>
                  <a:pt x="38096" y="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771223" y="3933369"/>
            <a:ext cx="2857500" cy="1877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Definition of Culture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Culture is a system of shared values, beliefs, attitudes, behaviours, and assumptions that shapes interaction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4517723" y="3933369"/>
            <a:ext cx="2857500" cy="1877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Influence on Behaviour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Culture influences communication styles, leadership preferences, decision-making, and negotiation behaviour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8264223" y="3933369"/>
            <a:ext cx="2857500" cy="1877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Hofstede's Perspective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Hofstede: culture is the collective programming of the mind that distinguishes groups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445587" y="1332456"/>
            <a:ext cx="11033760" cy="136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What Culture Is (and What It Controls)</a:t>
            </a:r>
            <a:endParaRPr lang="en-US" sz="4800" dirty="0"/>
          </a:p>
        </p:txBody>
      </p:sp>
      <p:sp>
        <p:nvSpPr>
          <p:cNvPr id="11" name="Text 9"/>
          <p:cNvSpPr/>
          <p:nvPr/>
        </p:nvSpPr>
        <p:spPr>
          <a:xfrm>
            <a:off x="8269816" y="3336078"/>
            <a:ext cx="365760" cy="365760"/>
          </a:xfrm>
          <a:custGeom>
            <a:avLst/>
            <a:gdLst/>
            <a:ahLst/>
            <a:cxnLst/>
            <a:rect l="l" t="t" r="r" b="b"/>
            <a:pathLst>
              <a:path w="365760" h="365760">
                <a:moveTo>
                  <a:pt x="109655" y="54937"/>
                </a:moveTo>
                <a:cubicBezTo>
                  <a:pt x="108298" y="59794"/>
                  <a:pt x="104798" y="63796"/>
                  <a:pt x="100226" y="65866"/>
                </a:cubicBezTo>
                <a:cubicBezTo>
                  <a:pt x="88368" y="71224"/>
                  <a:pt x="80080" y="83082"/>
                  <a:pt x="80010" y="96941"/>
                </a:cubicBezTo>
                <a:cubicBezTo>
                  <a:pt x="79937" y="103441"/>
                  <a:pt x="76294" y="109300"/>
                  <a:pt x="70508" y="112157"/>
                </a:cubicBezTo>
                <a:cubicBezTo>
                  <a:pt x="59151" y="117800"/>
                  <a:pt x="51433" y="129446"/>
                  <a:pt x="51433" y="142873"/>
                </a:cubicBezTo>
                <a:cubicBezTo>
                  <a:pt x="51433" y="147946"/>
                  <a:pt x="52505" y="152661"/>
                  <a:pt x="54432" y="156948"/>
                </a:cubicBezTo>
                <a:cubicBezTo>
                  <a:pt x="57574" y="163879"/>
                  <a:pt x="55789" y="171951"/>
                  <a:pt x="50076" y="176951"/>
                </a:cubicBezTo>
                <a:cubicBezTo>
                  <a:pt x="40362" y="185309"/>
                  <a:pt x="34290" y="197668"/>
                  <a:pt x="34290" y="211457"/>
                </a:cubicBezTo>
                <a:cubicBezTo>
                  <a:pt x="34290" y="225886"/>
                  <a:pt x="40932" y="238673"/>
                  <a:pt x="51364" y="247104"/>
                </a:cubicBezTo>
                <a:cubicBezTo>
                  <a:pt x="56152" y="250963"/>
                  <a:pt x="58507" y="257104"/>
                  <a:pt x="57578" y="263179"/>
                </a:cubicBezTo>
                <a:cubicBezTo>
                  <a:pt x="57293" y="264964"/>
                  <a:pt x="57150" y="266752"/>
                  <a:pt x="57150" y="268607"/>
                </a:cubicBezTo>
                <a:cubicBezTo>
                  <a:pt x="57150" y="287253"/>
                  <a:pt x="72007" y="302396"/>
                  <a:pt x="90511" y="302897"/>
                </a:cubicBezTo>
                <a:cubicBezTo>
                  <a:pt x="97084" y="303113"/>
                  <a:pt x="102940" y="306968"/>
                  <a:pt x="105657" y="312970"/>
                </a:cubicBezTo>
                <a:cubicBezTo>
                  <a:pt x="110588" y="323899"/>
                  <a:pt x="121586" y="331474"/>
                  <a:pt x="134303" y="331474"/>
                </a:cubicBezTo>
                <a:cubicBezTo>
                  <a:pt x="151662" y="331474"/>
                  <a:pt x="165737" y="317399"/>
                  <a:pt x="165737" y="300040"/>
                </a:cubicBezTo>
                <a:lnTo>
                  <a:pt x="165737" y="62867"/>
                </a:lnTo>
                <a:cubicBezTo>
                  <a:pt x="165737" y="47081"/>
                  <a:pt x="152950" y="34294"/>
                  <a:pt x="137164" y="34294"/>
                </a:cubicBezTo>
                <a:cubicBezTo>
                  <a:pt x="124161" y="34294"/>
                  <a:pt x="113089" y="43010"/>
                  <a:pt x="109659" y="54941"/>
                </a:cubicBezTo>
                <a:lnTo>
                  <a:pt x="109655" y="54937"/>
                </a:lnTo>
                <a:moveTo>
                  <a:pt x="182880" y="344330"/>
                </a:moveTo>
                <a:cubicBezTo>
                  <a:pt x="170879" y="357545"/>
                  <a:pt x="153520" y="365760"/>
                  <a:pt x="134303" y="365760"/>
                </a:cubicBezTo>
                <a:cubicBezTo>
                  <a:pt x="111301" y="365760"/>
                  <a:pt x="91085" y="353972"/>
                  <a:pt x="79366" y="336115"/>
                </a:cubicBezTo>
                <a:cubicBezTo>
                  <a:pt x="47220" y="330402"/>
                  <a:pt x="22860" y="302326"/>
                  <a:pt x="22860" y="268607"/>
                </a:cubicBezTo>
                <a:cubicBezTo>
                  <a:pt x="22860" y="268248"/>
                  <a:pt x="22860" y="267820"/>
                  <a:pt x="22860" y="267462"/>
                </a:cubicBezTo>
                <a:cubicBezTo>
                  <a:pt x="8716" y="253033"/>
                  <a:pt x="0" y="233245"/>
                  <a:pt x="0" y="211457"/>
                </a:cubicBezTo>
                <a:cubicBezTo>
                  <a:pt x="0" y="191596"/>
                  <a:pt x="7216" y="173451"/>
                  <a:pt x="19144" y="159523"/>
                </a:cubicBezTo>
                <a:cubicBezTo>
                  <a:pt x="17856" y="154164"/>
                  <a:pt x="17143" y="148594"/>
                  <a:pt x="17143" y="142877"/>
                </a:cubicBezTo>
                <a:cubicBezTo>
                  <a:pt x="17143" y="119589"/>
                  <a:pt x="28789" y="98942"/>
                  <a:pt x="46503" y="86583"/>
                </a:cubicBezTo>
                <a:cubicBezTo>
                  <a:pt x="49718" y="65936"/>
                  <a:pt x="62077" y="48364"/>
                  <a:pt x="79293" y="38149"/>
                </a:cubicBezTo>
                <a:cubicBezTo>
                  <a:pt x="88938" y="15717"/>
                  <a:pt x="111224" y="0"/>
                  <a:pt x="137156" y="0"/>
                </a:cubicBezTo>
                <a:cubicBezTo>
                  <a:pt x="155159" y="0"/>
                  <a:pt x="171446" y="7571"/>
                  <a:pt x="182876" y="19718"/>
                </a:cubicBezTo>
                <a:cubicBezTo>
                  <a:pt x="194306" y="7575"/>
                  <a:pt x="210594" y="0"/>
                  <a:pt x="228596" y="0"/>
                </a:cubicBezTo>
                <a:cubicBezTo>
                  <a:pt x="254529" y="0"/>
                  <a:pt x="276818" y="15717"/>
                  <a:pt x="286390" y="38149"/>
                </a:cubicBezTo>
                <a:cubicBezTo>
                  <a:pt x="303606" y="48364"/>
                  <a:pt x="316035" y="65939"/>
                  <a:pt x="319180" y="86583"/>
                </a:cubicBezTo>
                <a:cubicBezTo>
                  <a:pt x="336967" y="98942"/>
                  <a:pt x="348613" y="119585"/>
                  <a:pt x="348613" y="142877"/>
                </a:cubicBezTo>
                <a:cubicBezTo>
                  <a:pt x="348613" y="148594"/>
                  <a:pt x="347900" y="154164"/>
                  <a:pt x="346612" y="159523"/>
                </a:cubicBezTo>
                <a:cubicBezTo>
                  <a:pt x="358544" y="173524"/>
                  <a:pt x="365756" y="191669"/>
                  <a:pt x="365756" y="211457"/>
                </a:cubicBezTo>
                <a:cubicBezTo>
                  <a:pt x="365756" y="233245"/>
                  <a:pt x="357040" y="253033"/>
                  <a:pt x="342896" y="267462"/>
                </a:cubicBezTo>
                <a:cubicBezTo>
                  <a:pt x="342896" y="267820"/>
                  <a:pt x="342896" y="268248"/>
                  <a:pt x="342896" y="268607"/>
                </a:cubicBezTo>
                <a:cubicBezTo>
                  <a:pt x="342896" y="302396"/>
                  <a:pt x="318537" y="330402"/>
                  <a:pt x="286390" y="336115"/>
                </a:cubicBezTo>
                <a:cubicBezTo>
                  <a:pt x="274675" y="353975"/>
                  <a:pt x="254459" y="365760"/>
                  <a:pt x="231453" y="365760"/>
                </a:cubicBezTo>
                <a:cubicBezTo>
                  <a:pt x="212236" y="365760"/>
                  <a:pt x="194877" y="357472"/>
                  <a:pt x="182876" y="344330"/>
                </a:cubicBezTo>
                <a:lnTo>
                  <a:pt x="182880" y="344330"/>
                </a:lnTo>
                <a:moveTo>
                  <a:pt x="200027" y="300037"/>
                </a:moveTo>
                <a:cubicBezTo>
                  <a:pt x="200027" y="317395"/>
                  <a:pt x="214101" y="331470"/>
                  <a:pt x="231460" y="331470"/>
                </a:cubicBezTo>
                <a:cubicBezTo>
                  <a:pt x="244178" y="331470"/>
                  <a:pt x="255176" y="323899"/>
                  <a:pt x="260107" y="312966"/>
                </a:cubicBezTo>
                <a:cubicBezTo>
                  <a:pt x="262821" y="306964"/>
                  <a:pt x="268680" y="303036"/>
                  <a:pt x="275253" y="302893"/>
                </a:cubicBezTo>
                <a:cubicBezTo>
                  <a:pt x="293757" y="302392"/>
                  <a:pt x="308614" y="287250"/>
                  <a:pt x="308614" y="268603"/>
                </a:cubicBezTo>
                <a:cubicBezTo>
                  <a:pt x="308614" y="266745"/>
                  <a:pt x="308471" y="264887"/>
                  <a:pt x="308186" y="263175"/>
                </a:cubicBezTo>
                <a:cubicBezTo>
                  <a:pt x="307187" y="257104"/>
                  <a:pt x="309616" y="250959"/>
                  <a:pt x="314400" y="247100"/>
                </a:cubicBezTo>
                <a:cubicBezTo>
                  <a:pt x="324831" y="238669"/>
                  <a:pt x="331474" y="225882"/>
                  <a:pt x="331474" y="211453"/>
                </a:cubicBezTo>
                <a:cubicBezTo>
                  <a:pt x="331474" y="197664"/>
                  <a:pt x="325402" y="185309"/>
                  <a:pt x="315687" y="176947"/>
                </a:cubicBezTo>
                <a:cubicBezTo>
                  <a:pt x="309974" y="172017"/>
                  <a:pt x="308186" y="163875"/>
                  <a:pt x="311331" y="156944"/>
                </a:cubicBezTo>
                <a:cubicBezTo>
                  <a:pt x="313259" y="152657"/>
                  <a:pt x="314331" y="147942"/>
                  <a:pt x="314331" y="142869"/>
                </a:cubicBezTo>
                <a:cubicBezTo>
                  <a:pt x="314331" y="129439"/>
                  <a:pt x="306617" y="117797"/>
                  <a:pt x="295256" y="112153"/>
                </a:cubicBezTo>
                <a:cubicBezTo>
                  <a:pt x="289470" y="109296"/>
                  <a:pt x="285754" y="103367"/>
                  <a:pt x="285754" y="96937"/>
                </a:cubicBezTo>
                <a:cubicBezTo>
                  <a:pt x="285681" y="83148"/>
                  <a:pt x="277396" y="71221"/>
                  <a:pt x="265538" y="65862"/>
                </a:cubicBezTo>
                <a:cubicBezTo>
                  <a:pt x="260966" y="63792"/>
                  <a:pt x="257466" y="59791"/>
                  <a:pt x="256109" y="54933"/>
                </a:cubicBezTo>
                <a:cubicBezTo>
                  <a:pt x="252682" y="43002"/>
                  <a:pt x="241606" y="34286"/>
                  <a:pt x="228604" y="34286"/>
                </a:cubicBezTo>
                <a:cubicBezTo>
                  <a:pt x="212818" y="34286"/>
                  <a:pt x="200031" y="47073"/>
                  <a:pt x="200031" y="62863"/>
                </a:cubicBezTo>
                <a:lnTo>
                  <a:pt x="200027" y="300037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4517723" y="3341957"/>
            <a:ext cx="365760" cy="365617"/>
          </a:xfrm>
          <a:custGeom>
            <a:avLst/>
            <a:gdLst/>
            <a:ahLst/>
            <a:cxnLst/>
            <a:rect l="l" t="t" r="r" b="b"/>
            <a:pathLst>
              <a:path w="365760" h="365617">
                <a:moveTo>
                  <a:pt x="223626" y="5035"/>
                </a:moveTo>
                <a:cubicBezTo>
                  <a:pt x="230268" y="11674"/>
                  <a:pt x="230337" y="22387"/>
                  <a:pt x="223768" y="29099"/>
                </a:cubicBezTo>
                <a:lnTo>
                  <a:pt x="336660" y="141991"/>
                </a:lnTo>
                <a:cubicBezTo>
                  <a:pt x="343372" y="135421"/>
                  <a:pt x="354085" y="135494"/>
                  <a:pt x="360724" y="142134"/>
                </a:cubicBezTo>
                <a:cubicBezTo>
                  <a:pt x="367435" y="148846"/>
                  <a:pt x="367435" y="159698"/>
                  <a:pt x="360724" y="166341"/>
                </a:cubicBezTo>
                <a:lnTo>
                  <a:pt x="348800" y="178337"/>
                </a:lnTo>
                <a:lnTo>
                  <a:pt x="280750" y="246386"/>
                </a:lnTo>
                <a:lnTo>
                  <a:pt x="269324" y="257811"/>
                </a:lnTo>
                <a:cubicBezTo>
                  <a:pt x="262612" y="264524"/>
                  <a:pt x="251756" y="264524"/>
                  <a:pt x="245118" y="257811"/>
                </a:cubicBezTo>
                <a:cubicBezTo>
                  <a:pt x="238691" y="251384"/>
                  <a:pt x="238406" y="241029"/>
                  <a:pt x="244474" y="234320"/>
                </a:cubicBezTo>
                <a:lnTo>
                  <a:pt x="131509" y="121356"/>
                </a:lnTo>
                <a:cubicBezTo>
                  <a:pt x="124797" y="127355"/>
                  <a:pt x="114443" y="127140"/>
                  <a:pt x="108016" y="120712"/>
                </a:cubicBezTo>
                <a:cubicBezTo>
                  <a:pt x="101305" y="113999"/>
                  <a:pt x="101305" y="103148"/>
                  <a:pt x="108016" y="96505"/>
                </a:cubicBezTo>
                <a:lnTo>
                  <a:pt x="119443" y="85079"/>
                </a:lnTo>
                <a:lnTo>
                  <a:pt x="187423" y="17030"/>
                </a:lnTo>
                <a:lnTo>
                  <a:pt x="199347" y="5034"/>
                </a:lnTo>
                <a:cubicBezTo>
                  <a:pt x="206058" y="-1678"/>
                  <a:pt x="216914" y="-1678"/>
                  <a:pt x="223553" y="5034"/>
                </a:cubicBezTo>
                <a:lnTo>
                  <a:pt x="223626" y="5035"/>
                </a:lnTo>
                <a:moveTo>
                  <a:pt x="199489" y="53376"/>
                </a:moveTo>
                <a:lnTo>
                  <a:pt x="155719" y="97148"/>
                </a:lnTo>
                <a:lnTo>
                  <a:pt x="268610" y="210040"/>
                </a:lnTo>
                <a:lnTo>
                  <a:pt x="312381" y="166268"/>
                </a:lnTo>
                <a:lnTo>
                  <a:pt x="199489" y="53376"/>
                </a:lnTo>
                <a:moveTo>
                  <a:pt x="159647" y="181836"/>
                </a:moveTo>
                <a:lnTo>
                  <a:pt x="183853" y="206044"/>
                </a:lnTo>
                <a:lnTo>
                  <a:pt x="148294" y="241604"/>
                </a:lnTo>
                <a:lnTo>
                  <a:pt x="153294" y="246601"/>
                </a:lnTo>
                <a:cubicBezTo>
                  <a:pt x="162218" y="255526"/>
                  <a:pt x="162218" y="270023"/>
                  <a:pt x="153294" y="278948"/>
                </a:cubicBezTo>
                <a:lnTo>
                  <a:pt x="73320" y="358923"/>
                </a:lnTo>
                <a:cubicBezTo>
                  <a:pt x="64396" y="367847"/>
                  <a:pt x="49901" y="367847"/>
                  <a:pt x="40972" y="358923"/>
                </a:cubicBezTo>
                <a:lnTo>
                  <a:pt x="6697" y="324646"/>
                </a:lnTo>
                <a:cubicBezTo>
                  <a:pt x="-2228" y="315721"/>
                  <a:pt x="-2228" y="301225"/>
                  <a:pt x="6697" y="292300"/>
                </a:cubicBezTo>
                <a:lnTo>
                  <a:pt x="86670" y="212325"/>
                </a:lnTo>
                <a:cubicBezTo>
                  <a:pt x="95595" y="203400"/>
                  <a:pt x="110090" y="203400"/>
                  <a:pt x="119018" y="212325"/>
                </a:cubicBezTo>
                <a:lnTo>
                  <a:pt x="124018" y="217323"/>
                </a:lnTo>
                <a:lnTo>
                  <a:pt x="159577" y="181763"/>
                </a:lnTo>
                <a:lnTo>
                  <a:pt x="159647" y="181836"/>
                </a:lnTo>
                <a:moveTo>
                  <a:pt x="102950" y="244675"/>
                </a:moveTo>
                <a:lnTo>
                  <a:pt x="39114" y="308511"/>
                </a:lnTo>
                <a:lnTo>
                  <a:pt x="57252" y="326650"/>
                </a:lnTo>
                <a:lnTo>
                  <a:pt x="121089" y="262813"/>
                </a:lnTo>
                <a:lnTo>
                  <a:pt x="102950" y="244675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771223" y="3414562"/>
            <a:ext cx="365760" cy="220463"/>
          </a:xfrm>
          <a:custGeom>
            <a:avLst/>
            <a:gdLst/>
            <a:ahLst/>
            <a:cxnLst/>
            <a:rect l="l" t="t" r="r" b="b"/>
            <a:pathLst>
              <a:path w="365760" h="220463">
                <a:moveTo>
                  <a:pt x="155561" y="344"/>
                </a:moveTo>
                <a:lnTo>
                  <a:pt x="126359" y="29549"/>
                </a:lnTo>
                <a:cubicBezTo>
                  <a:pt x="117614" y="31950"/>
                  <a:pt x="109501" y="36350"/>
                  <a:pt x="102643" y="42408"/>
                </a:cubicBezTo>
                <a:lnTo>
                  <a:pt x="87442" y="55953"/>
                </a:lnTo>
                <a:cubicBezTo>
                  <a:pt x="81612" y="61154"/>
                  <a:pt x="74011" y="64011"/>
                  <a:pt x="66181" y="64011"/>
                </a:cubicBezTo>
                <a:lnTo>
                  <a:pt x="54864" y="64011"/>
                </a:lnTo>
                <a:lnTo>
                  <a:pt x="54864" y="137163"/>
                </a:lnTo>
                <a:cubicBezTo>
                  <a:pt x="66521" y="137507"/>
                  <a:pt x="77611" y="142249"/>
                  <a:pt x="85895" y="150536"/>
                </a:cubicBezTo>
                <a:lnTo>
                  <a:pt x="106239" y="170881"/>
                </a:lnTo>
                <a:lnTo>
                  <a:pt x="110240" y="174882"/>
                </a:lnTo>
                <a:lnTo>
                  <a:pt x="110240" y="174882"/>
                </a:lnTo>
                <a:lnTo>
                  <a:pt x="125672" y="190312"/>
                </a:lnTo>
                <a:cubicBezTo>
                  <a:pt x="129216" y="193855"/>
                  <a:pt x="135046" y="193855"/>
                  <a:pt x="138586" y="190312"/>
                </a:cubicBezTo>
                <a:cubicBezTo>
                  <a:pt x="139559" y="189340"/>
                  <a:pt x="140302" y="188198"/>
                  <a:pt x="140701" y="186997"/>
                </a:cubicBezTo>
                <a:cubicBezTo>
                  <a:pt x="142303" y="182596"/>
                  <a:pt x="146015" y="179280"/>
                  <a:pt x="150587" y="178253"/>
                </a:cubicBezTo>
                <a:cubicBezTo>
                  <a:pt x="155159" y="177223"/>
                  <a:pt x="159958" y="178597"/>
                  <a:pt x="163275" y="181968"/>
                </a:cubicBezTo>
                <a:lnTo>
                  <a:pt x="169449" y="188026"/>
                </a:lnTo>
                <a:cubicBezTo>
                  <a:pt x="176080" y="194655"/>
                  <a:pt x="186823" y="194655"/>
                  <a:pt x="193396" y="188026"/>
                </a:cubicBezTo>
                <a:cubicBezTo>
                  <a:pt x="196483" y="184939"/>
                  <a:pt x="198140" y="180998"/>
                  <a:pt x="198311" y="176939"/>
                </a:cubicBezTo>
                <a:cubicBezTo>
                  <a:pt x="198538" y="171910"/>
                  <a:pt x="201512" y="167452"/>
                  <a:pt x="206084" y="165281"/>
                </a:cubicBezTo>
                <a:cubicBezTo>
                  <a:pt x="210656" y="163109"/>
                  <a:pt x="215970" y="163566"/>
                  <a:pt x="220027" y="166480"/>
                </a:cubicBezTo>
                <a:cubicBezTo>
                  <a:pt x="225400" y="170310"/>
                  <a:pt x="232887" y="169796"/>
                  <a:pt x="237686" y="164994"/>
                </a:cubicBezTo>
                <a:cubicBezTo>
                  <a:pt x="243059" y="159622"/>
                  <a:pt x="243059" y="150935"/>
                  <a:pt x="237686" y="145620"/>
                </a:cubicBezTo>
                <a:lnTo>
                  <a:pt x="194365" y="102301"/>
                </a:lnTo>
                <a:lnTo>
                  <a:pt x="173904" y="121162"/>
                </a:lnTo>
                <a:cubicBezTo>
                  <a:pt x="158301" y="135565"/>
                  <a:pt x="134358" y="135792"/>
                  <a:pt x="118470" y="121675"/>
                </a:cubicBezTo>
                <a:cubicBezTo>
                  <a:pt x="100354" y="105560"/>
                  <a:pt x="99951" y="77442"/>
                  <a:pt x="117555" y="60810"/>
                </a:cubicBezTo>
                <a:lnTo>
                  <a:pt x="157617" y="22977"/>
                </a:lnTo>
                <a:cubicBezTo>
                  <a:pt x="173275" y="8232"/>
                  <a:pt x="193963" y="2"/>
                  <a:pt x="215509" y="2"/>
                </a:cubicBezTo>
                <a:cubicBezTo>
                  <a:pt x="236142" y="2"/>
                  <a:pt x="256087" y="7604"/>
                  <a:pt x="271460" y="21261"/>
                </a:cubicBezTo>
                <a:lnTo>
                  <a:pt x="288661" y="36577"/>
                </a:lnTo>
                <a:lnTo>
                  <a:pt x="310892" y="36577"/>
                </a:lnTo>
                <a:lnTo>
                  <a:pt x="333752" y="36577"/>
                </a:lnTo>
                <a:lnTo>
                  <a:pt x="356612" y="36577"/>
                </a:lnTo>
                <a:cubicBezTo>
                  <a:pt x="361641" y="36577"/>
                  <a:pt x="365756" y="40691"/>
                  <a:pt x="365756" y="45722"/>
                </a:cubicBezTo>
                <a:lnTo>
                  <a:pt x="365756" y="164593"/>
                </a:lnTo>
                <a:cubicBezTo>
                  <a:pt x="365756" y="174708"/>
                  <a:pt x="357585" y="182880"/>
                  <a:pt x="347468" y="182880"/>
                </a:cubicBezTo>
                <a:lnTo>
                  <a:pt x="329180" y="182880"/>
                </a:lnTo>
                <a:cubicBezTo>
                  <a:pt x="322436" y="182880"/>
                  <a:pt x="316492" y="179223"/>
                  <a:pt x="313350" y="173736"/>
                </a:cubicBezTo>
                <a:lnTo>
                  <a:pt x="264829" y="173736"/>
                </a:lnTo>
                <a:cubicBezTo>
                  <a:pt x="262886" y="177565"/>
                  <a:pt x="260315" y="181223"/>
                  <a:pt x="257115" y="184424"/>
                </a:cubicBezTo>
                <a:cubicBezTo>
                  <a:pt x="247341" y="194197"/>
                  <a:pt x="233797" y="198026"/>
                  <a:pt x="221109" y="195910"/>
                </a:cubicBezTo>
                <a:cubicBezTo>
                  <a:pt x="219054" y="200081"/>
                  <a:pt x="216252" y="203968"/>
                  <a:pt x="212766" y="207453"/>
                </a:cubicBezTo>
                <a:cubicBezTo>
                  <a:pt x="197163" y="223055"/>
                  <a:pt x="172763" y="224599"/>
                  <a:pt x="155389" y="212083"/>
                </a:cubicBezTo>
                <a:cubicBezTo>
                  <a:pt x="141044" y="223970"/>
                  <a:pt x="119669" y="223227"/>
                  <a:pt x="106242" y="209739"/>
                </a:cubicBezTo>
                <a:lnTo>
                  <a:pt x="90869" y="194309"/>
                </a:lnTo>
                <a:lnTo>
                  <a:pt x="86868" y="190308"/>
                </a:lnTo>
                <a:lnTo>
                  <a:pt x="66521" y="169964"/>
                </a:lnTo>
                <a:cubicBezTo>
                  <a:pt x="63379" y="166820"/>
                  <a:pt x="59264" y="164992"/>
                  <a:pt x="54864" y="164648"/>
                </a:cubicBezTo>
                <a:cubicBezTo>
                  <a:pt x="54864" y="174706"/>
                  <a:pt x="46634" y="182878"/>
                  <a:pt x="36576" y="182878"/>
                </a:cubicBezTo>
                <a:lnTo>
                  <a:pt x="18288" y="182878"/>
                </a:lnTo>
                <a:cubicBezTo>
                  <a:pt x="8171" y="182878"/>
                  <a:pt x="0" y="174706"/>
                  <a:pt x="0" y="164591"/>
                </a:cubicBezTo>
                <a:lnTo>
                  <a:pt x="0" y="45720"/>
                </a:lnTo>
                <a:cubicBezTo>
                  <a:pt x="0" y="40691"/>
                  <a:pt x="4115" y="36575"/>
                  <a:pt x="9144" y="36575"/>
                </a:cubicBezTo>
                <a:lnTo>
                  <a:pt x="32004" y="36575"/>
                </a:lnTo>
                <a:lnTo>
                  <a:pt x="54864" y="36575"/>
                </a:lnTo>
                <a:lnTo>
                  <a:pt x="66181" y="36575"/>
                </a:lnTo>
                <a:cubicBezTo>
                  <a:pt x="67325" y="36575"/>
                  <a:pt x="68408" y="36176"/>
                  <a:pt x="69209" y="35433"/>
                </a:cubicBezTo>
                <a:lnTo>
                  <a:pt x="84355" y="21945"/>
                </a:lnTo>
                <a:cubicBezTo>
                  <a:pt x="100299" y="7829"/>
                  <a:pt x="120818" y="0"/>
                  <a:pt x="142134" y="0"/>
                </a:cubicBezTo>
                <a:lnTo>
                  <a:pt x="148019" y="0"/>
                </a:lnTo>
                <a:cubicBezTo>
                  <a:pt x="150532" y="0"/>
                  <a:pt x="153107" y="115"/>
                  <a:pt x="155561" y="344"/>
                </a:cubicBezTo>
                <a:lnTo>
                  <a:pt x="155561" y="344"/>
                </a:lnTo>
                <a:moveTo>
                  <a:pt x="310896" y="146304"/>
                </a:moveTo>
                <a:lnTo>
                  <a:pt x="310896" y="64007"/>
                </a:lnTo>
                <a:lnTo>
                  <a:pt x="283464" y="64007"/>
                </a:lnTo>
                <a:cubicBezTo>
                  <a:pt x="280092" y="64007"/>
                  <a:pt x="276833" y="62750"/>
                  <a:pt x="274378" y="60521"/>
                </a:cubicBezTo>
                <a:lnTo>
                  <a:pt x="253289" y="41776"/>
                </a:lnTo>
                <a:cubicBezTo>
                  <a:pt x="242887" y="32518"/>
                  <a:pt x="229456" y="27430"/>
                  <a:pt x="215513" y="27430"/>
                </a:cubicBezTo>
                <a:cubicBezTo>
                  <a:pt x="200996" y="27430"/>
                  <a:pt x="187053" y="32975"/>
                  <a:pt x="176479" y="42918"/>
                </a:cubicBezTo>
                <a:lnTo>
                  <a:pt x="136418" y="80751"/>
                </a:lnTo>
                <a:cubicBezTo>
                  <a:pt x="130532" y="86351"/>
                  <a:pt x="130646" y="95782"/>
                  <a:pt x="136703" y="101153"/>
                </a:cubicBezTo>
                <a:cubicBezTo>
                  <a:pt x="142017" y="105897"/>
                  <a:pt x="150075" y="105782"/>
                  <a:pt x="155276" y="100981"/>
                </a:cubicBezTo>
                <a:lnTo>
                  <a:pt x="196366" y="63033"/>
                </a:lnTo>
                <a:cubicBezTo>
                  <a:pt x="201910" y="57889"/>
                  <a:pt x="210597" y="58231"/>
                  <a:pt x="215740" y="63833"/>
                </a:cubicBezTo>
                <a:cubicBezTo>
                  <a:pt x="220882" y="69433"/>
                  <a:pt x="220542" y="78064"/>
                  <a:pt x="214939" y="83207"/>
                </a:cubicBezTo>
                <a:lnTo>
                  <a:pt x="214482" y="83663"/>
                </a:lnTo>
                <a:lnTo>
                  <a:pt x="257001" y="126184"/>
                </a:lnTo>
                <a:cubicBezTo>
                  <a:pt x="262718" y="131898"/>
                  <a:pt x="266431" y="138929"/>
                  <a:pt x="268087" y="146244"/>
                </a:cubicBezTo>
                <a:lnTo>
                  <a:pt x="310834" y="146244"/>
                </a:lnTo>
                <a:lnTo>
                  <a:pt x="310896" y="146304"/>
                </a:lnTo>
                <a:moveTo>
                  <a:pt x="36576" y="155448"/>
                </a:moveTo>
                <a:cubicBezTo>
                  <a:pt x="36576" y="150397"/>
                  <a:pt x="32483" y="146304"/>
                  <a:pt x="27432" y="146304"/>
                </a:cubicBezTo>
                <a:cubicBezTo>
                  <a:pt x="22381" y="146304"/>
                  <a:pt x="18288" y="150398"/>
                  <a:pt x="18288" y="155448"/>
                </a:cubicBezTo>
                <a:cubicBezTo>
                  <a:pt x="18288" y="160499"/>
                  <a:pt x="22381" y="164593"/>
                  <a:pt x="27432" y="164593"/>
                </a:cubicBezTo>
                <a:cubicBezTo>
                  <a:pt x="32483" y="164593"/>
                  <a:pt x="36576" y="160499"/>
                  <a:pt x="36576" y="155448"/>
                </a:cubicBezTo>
                <a:moveTo>
                  <a:pt x="338328" y="164593"/>
                </a:moveTo>
                <a:cubicBezTo>
                  <a:pt x="343379" y="164593"/>
                  <a:pt x="347472" y="160499"/>
                  <a:pt x="347472" y="155448"/>
                </a:cubicBezTo>
                <a:cubicBezTo>
                  <a:pt x="347472" y="150397"/>
                  <a:pt x="343379" y="146304"/>
                  <a:pt x="338328" y="146304"/>
                </a:cubicBezTo>
                <a:cubicBezTo>
                  <a:pt x="333277" y="146304"/>
                  <a:pt x="329184" y="150398"/>
                  <a:pt x="329184" y="155448"/>
                </a:cubicBezTo>
                <a:cubicBezTo>
                  <a:pt x="329184" y="160499"/>
                  <a:pt x="333277" y="164593"/>
                  <a:pt x="338328" y="164593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445587" y="1332456"/>
            <a:ext cx="11029639" cy="136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75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Why Culture Matters in International Business Communication</a:t>
            </a:r>
            <a:endParaRPr lang="en-US" sz="4475" dirty="0"/>
          </a:p>
        </p:txBody>
      </p:sp>
      <p:sp>
        <p:nvSpPr>
          <p:cNvPr id="5" name="Text 3"/>
          <p:cNvSpPr/>
          <p:nvPr/>
        </p:nvSpPr>
        <p:spPr>
          <a:xfrm>
            <a:off x="1102251" y="3283855"/>
            <a:ext cx="2766060" cy="2651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Globalisation and Cross-Cultural Interactions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Globalisation increases cross-cultural organisational interactions that require cultural intelligence beyond language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5062584" y="3283855"/>
            <a:ext cx="2766060" cy="2651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Benefits of Effective Communication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Effective communication supports higher trust, better collaboration, faster conflict resolution, and successful negotiations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9003213" y="3283855"/>
            <a:ext cx="2766060" cy="2651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Factors Influencing Business Communication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Business communication is influenced by national culture, organisational culture, communication style, technology, and business etiquette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8326846" y="3303195"/>
            <a:ext cx="457200" cy="428625"/>
          </a:xfrm>
          <a:custGeom>
            <a:avLst/>
            <a:gdLst/>
            <a:ahLst/>
            <a:cxnLst/>
            <a:rect l="l" t="t" r="r" b="b"/>
            <a:pathLst>
              <a:path w="457200" h="428625">
                <a:moveTo>
                  <a:pt x="157163" y="50008"/>
                </a:moveTo>
                <a:lnTo>
                  <a:pt x="157163" y="85725"/>
                </a:lnTo>
                <a:lnTo>
                  <a:pt x="300038" y="85725"/>
                </a:lnTo>
                <a:lnTo>
                  <a:pt x="300038" y="50008"/>
                </a:lnTo>
                <a:cubicBezTo>
                  <a:pt x="300038" y="46077"/>
                  <a:pt x="296823" y="42863"/>
                  <a:pt x="292896" y="42863"/>
                </a:cubicBezTo>
                <a:lnTo>
                  <a:pt x="164309" y="42863"/>
                </a:lnTo>
                <a:cubicBezTo>
                  <a:pt x="160381" y="42863"/>
                  <a:pt x="157167" y="46077"/>
                  <a:pt x="157167" y="50008"/>
                </a:cubicBezTo>
                <a:lnTo>
                  <a:pt x="157163" y="50008"/>
                </a:lnTo>
                <a:moveTo>
                  <a:pt x="114300" y="85725"/>
                </a:moveTo>
                <a:lnTo>
                  <a:pt x="114300" y="50008"/>
                </a:lnTo>
                <a:cubicBezTo>
                  <a:pt x="114300" y="22417"/>
                  <a:pt x="136712" y="0"/>
                  <a:pt x="164309" y="0"/>
                </a:cubicBezTo>
                <a:lnTo>
                  <a:pt x="292896" y="0"/>
                </a:lnTo>
                <a:cubicBezTo>
                  <a:pt x="320488" y="0"/>
                  <a:pt x="342905" y="22413"/>
                  <a:pt x="342905" y="50008"/>
                </a:cubicBezTo>
                <a:lnTo>
                  <a:pt x="342905" y="85725"/>
                </a:lnTo>
                <a:lnTo>
                  <a:pt x="400055" y="85725"/>
                </a:lnTo>
                <a:cubicBezTo>
                  <a:pt x="431579" y="85725"/>
                  <a:pt x="457205" y="111352"/>
                  <a:pt x="457205" y="142874"/>
                </a:cubicBezTo>
                <a:lnTo>
                  <a:pt x="457205" y="250030"/>
                </a:lnTo>
                <a:lnTo>
                  <a:pt x="457205" y="371472"/>
                </a:lnTo>
                <a:cubicBezTo>
                  <a:pt x="457205" y="402993"/>
                  <a:pt x="431579" y="428621"/>
                  <a:pt x="400055" y="428621"/>
                </a:cubicBezTo>
                <a:lnTo>
                  <a:pt x="57155" y="428621"/>
                </a:lnTo>
                <a:cubicBezTo>
                  <a:pt x="25631" y="428621"/>
                  <a:pt x="5" y="402993"/>
                  <a:pt x="5" y="371472"/>
                </a:cubicBezTo>
                <a:lnTo>
                  <a:pt x="5" y="250030"/>
                </a:lnTo>
                <a:lnTo>
                  <a:pt x="5" y="142874"/>
                </a:lnTo>
                <a:cubicBezTo>
                  <a:pt x="5" y="111352"/>
                  <a:pt x="25631" y="85725"/>
                  <a:pt x="57155" y="85725"/>
                </a:cubicBezTo>
                <a:lnTo>
                  <a:pt x="114300" y="85725"/>
                </a:lnTo>
                <a:moveTo>
                  <a:pt x="42863" y="271461"/>
                </a:moveTo>
                <a:lnTo>
                  <a:pt x="42863" y="371472"/>
                </a:lnTo>
                <a:cubicBezTo>
                  <a:pt x="42863" y="379329"/>
                  <a:pt x="49291" y="385758"/>
                  <a:pt x="57150" y="385758"/>
                </a:cubicBezTo>
                <a:lnTo>
                  <a:pt x="400050" y="385758"/>
                </a:lnTo>
                <a:cubicBezTo>
                  <a:pt x="407909" y="385758"/>
                  <a:pt x="414338" y="379329"/>
                  <a:pt x="414338" y="371472"/>
                </a:cubicBezTo>
                <a:lnTo>
                  <a:pt x="414338" y="271461"/>
                </a:lnTo>
                <a:lnTo>
                  <a:pt x="285750" y="271461"/>
                </a:lnTo>
                <a:lnTo>
                  <a:pt x="285750" y="285747"/>
                </a:lnTo>
                <a:cubicBezTo>
                  <a:pt x="285750" y="301551"/>
                  <a:pt x="272980" y="314324"/>
                  <a:pt x="257175" y="314324"/>
                </a:cubicBezTo>
                <a:lnTo>
                  <a:pt x="200025" y="314324"/>
                </a:lnTo>
                <a:cubicBezTo>
                  <a:pt x="184220" y="314324"/>
                  <a:pt x="171450" y="301555"/>
                  <a:pt x="171450" y="285747"/>
                </a:cubicBezTo>
                <a:lnTo>
                  <a:pt x="171450" y="271461"/>
                </a:lnTo>
                <a:lnTo>
                  <a:pt x="42863" y="271461"/>
                </a:lnTo>
                <a:moveTo>
                  <a:pt x="171450" y="228599"/>
                </a:moveTo>
                <a:lnTo>
                  <a:pt x="285750" y="228599"/>
                </a:lnTo>
                <a:lnTo>
                  <a:pt x="414338" y="228599"/>
                </a:lnTo>
                <a:lnTo>
                  <a:pt x="414338" y="142874"/>
                </a:lnTo>
                <a:cubicBezTo>
                  <a:pt x="414338" y="135017"/>
                  <a:pt x="407909" y="128587"/>
                  <a:pt x="400050" y="128587"/>
                </a:cubicBezTo>
                <a:lnTo>
                  <a:pt x="321471" y="128587"/>
                </a:lnTo>
                <a:lnTo>
                  <a:pt x="135734" y="128587"/>
                </a:lnTo>
                <a:lnTo>
                  <a:pt x="57155" y="128587"/>
                </a:lnTo>
                <a:cubicBezTo>
                  <a:pt x="49295" y="128587"/>
                  <a:pt x="42867" y="135017"/>
                  <a:pt x="42867" y="142874"/>
                </a:cubicBezTo>
                <a:lnTo>
                  <a:pt x="42867" y="228599"/>
                </a:lnTo>
                <a:lnTo>
                  <a:pt x="171450" y="228599"/>
                </a:lnTo>
              </a:path>
            </a:pathLst>
          </a:custGeom>
          <a:solidFill>
            <a:srgbClr val="6F6452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4386217" y="3385526"/>
            <a:ext cx="457200" cy="275578"/>
          </a:xfrm>
          <a:custGeom>
            <a:avLst/>
            <a:gdLst/>
            <a:ahLst/>
            <a:cxnLst/>
            <a:rect l="l" t="t" r="r" b="b"/>
            <a:pathLst>
              <a:path w="457200" h="275578">
                <a:moveTo>
                  <a:pt x="194452" y="430"/>
                </a:moveTo>
                <a:lnTo>
                  <a:pt x="157949" y="36936"/>
                </a:lnTo>
                <a:cubicBezTo>
                  <a:pt x="147017" y="39937"/>
                  <a:pt x="136877" y="45437"/>
                  <a:pt x="128304" y="53010"/>
                </a:cubicBezTo>
                <a:lnTo>
                  <a:pt x="109303" y="69942"/>
                </a:lnTo>
                <a:cubicBezTo>
                  <a:pt x="102015" y="76443"/>
                  <a:pt x="92514" y="80014"/>
                  <a:pt x="82726" y="80014"/>
                </a:cubicBezTo>
                <a:lnTo>
                  <a:pt x="68580" y="80014"/>
                </a:lnTo>
                <a:lnTo>
                  <a:pt x="68580" y="171454"/>
                </a:lnTo>
                <a:cubicBezTo>
                  <a:pt x="83151" y="171884"/>
                  <a:pt x="97013" y="177811"/>
                  <a:pt x="107369" y="188170"/>
                </a:cubicBezTo>
                <a:lnTo>
                  <a:pt x="132798" y="213601"/>
                </a:lnTo>
                <a:lnTo>
                  <a:pt x="137800" y="218603"/>
                </a:lnTo>
                <a:lnTo>
                  <a:pt x="137800" y="218603"/>
                </a:lnTo>
                <a:lnTo>
                  <a:pt x="157089" y="237890"/>
                </a:lnTo>
                <a:cubicBezTo>
                  <a:pt x="161520" y="242319"/>
                  <a:pt x="168807" y="242319"/>
                  <a:pt x="173233" y="237890"/>
                </a:cubicBezTo>
                <a:cubicBezTo>
                  <a:pt x="174449" y="236675"/>
                  <a:pt x="175377" y="235248"/>
                  <a:pt x="175876" y="233746"/>
                </a:cubicBezTo>
                <a:cubicBezTo>
                  <a:pt x="177878" y="228245"/>
                  <a:pt x="182519" y="224100"/>
                  <a:pt x="188234" y="222816"/>
                </a:cubicBezTo>
                <a:cubicBezTo>
                  <a:pt x="193949" y="221529"/>
                  <a:pt x="199947" y="223246"/>
                  <a:pt x="204094" y="227460"/>
                </a:cubicBezTo>
                <a:lnTo>
                  <a:pt x="211812" y="235033"/>
                </a:lnTo>
                <a:cubicBezTo>
                  <a:pt x="220101" y="243319"/>
                  <a:pt x="233529" y="243319"/>
                  <a:pt x="241744" y="235033"/>
                </a:cubicBezTo>
                <a:cubicBezTo>
                  <a:pt x="245603" y="231175"/>
                  <a:pt x="247674" y="226247"/>
                  <a:pt x="247889" y="221174"/>
                </a:cubicBezTo>
                <a:cubicBezTo>
                  <a:pt x="248173" y="214888"/>
                  <a:pt x="251890" y="209316"/>
                  <a:pt x="257605" y="206601"/>
                </a:cubicBezTo>
                <a:cubicBezTo>
                  <a:pt x="263320" y="203887"/>
                  <a:pt x="269963" y="204457"/>
                  <a:pt x="275033" y="208100"/>
                </a:cubicBezTo>
                <a:cubicBezTo>
                  <a:pt x="281750" y="212887"/>
                  <a:pt x="291108" y="212245"/>
                  <a:pt x="297107" y="206243"/>
                </a:cubicBezTo>
                <a:cubicBezTo>
                  <a:pt x="303823" y="199527"/>
                  <a:pt x="303823" y="188669"/>
                  <a:pt x="297107" y="182025"/>
                </a:cubicBezTo>
                <a:lnTo>
                  <a:pt x="242956" y="127877"/>
                </a:lnTo>
                <a:lnTo>
                  <a:pt x="217380" y="151452"/>
                </a:lnTo>
                <a:cubicBezTo>
                  <a:pt x="197876" y="169456"/>
                  <a:pt x="167948" y="169740"/>
                  <a:pt x="148087" y="152095"/>
                </a:cubicBezTo>
                <a:cubicBezTo>
                  <a:pt x="125442" y="131950"/>
                  <a:pt x="124939" y="96802"/>
                  <a:pt x="146944" y="76013"/>
                </a:cubicBezTo>
                <a:lnTo>
                  <a:pt x="197021" y="28721"/>
                </a:lnTo>
                <a:cubicBezTo>
                  <a:pt x="216594" y="10290"/>
                  <a:pt x="242453" y="3"/>
                  <a:pt x="269387" y="3"/>
                </a:cubicBezTo>
                <a:cubicBezTo>
                  <a:pt x="295177" y="3"/>
                  <a:pt x="320109" y="9505"/>
                  <a:pt x="339325" y="26577"/>
                </a:cubicBezTo>
                <a:lnTo>
                  <a:pt x="360827" y="45721"/>
                </a:lnTo>
                <a:lnTo>
                  <a:pt x="388615" y="45721"/>
                </a:lnTo>
                <a:lnTo>
                  <a:pt x="417190" y="45721"/>
                </a:lnTo>
                <a:lnTo>
                  <a:pt x="445765" y="45721"/>
                </a:lnTo>
                <a:cubicBezTo>
                  <a:pt x="452052" y="45721"/>
                  <a:pt x="457195" y="50863"/>
                  <a:pt x="457195" y="57152"/>
                </a:cubicBezTo>
                <a:lnTo>
                  <a:pt x="457195" y="205741"/>
                </a:lnTo>
                <a:cubicBezTo>
                  <a:pt x="457195" y="218385"/>
                  <a:pt x="446982" y="228600"/>
                  <a:pt x="434335" y="228600"/>
                </a:cubicBezTo>
                <a:lnTo>
                  <a:pt x="411475" y="228600"/>
                </a:lnTo>
                <a:cubicBezTo>
                  <a:pt x="403045" y="228600"/>
                  <a:pt x="395615" y="224029"/>
                  <a:pt x="391688" y="217170"/>
                </a:cubicBezTo>
                <a:lnTo>
                  <a:pt x="331036" y="217170"/>
                </a:lnTo>
                <a:cubicBezTo>
                  <a:pt x="328608" y="221956"/>
                  <a:pt x="325394" y="226528"/>
                  <a:pt x="321393" y="230530"/>
                </a:cubicBezTo>
                <a:cubicBezTo>
                  <a:pt x="309177" y="242746"/>
                  <a:pt x="292247" y="247533"/>
                  <a:pt x="276387" y="244887"/>
                </a:cubicBezTo>
                <a:cubicBezTo>
                  <a:pt x="273817" y="250101"/>
                  <a:pt x="270315" y="254960"/>
                  <a:pt x="265958" y="259317"/>
                </a:cubicBezTo>
                <a:cubicBezTo>
                  <a:pt x="246454" y="278819"/>
                  <a:pt x="215954" y="280748"/>
                  <a:pt x="194237" y="265104"/>
                </a:cubicBezTo>
                <a:cubicBezTo>
                  <a:pt x="176305" y="279963"/>
                  <a:pt x="149587" y="279034"/>
                  <a:pt x="132803" y="262174"/>
                </a:cubicBezTo>
                <a:lnTo>
                  <a:pt x="113587" y="242886"/>
                </a:lnTo>
                <a:lnTo>
                  <a:pt x="108585" y="237885"/>
                </a:lnTo>
                <a:lnTo>
                  <a:pt x="83151" y="212454"/>
                </a:lnTo>
                <a:cubicBezTo>
                  <a:pt x="79224" y="208525"/>
                  <a:pt x="74080" y="206240"/>
                  <a:pt x="68580" y="205810"/>
                </a:cubicBezTo>
                <a:cubicBezTo>
                  <a:pt x="68580" y="218382"/>
                  <a:pt x="58293" y="228598"/>
                  <a:pt x="45720" y="228598"/>
                </a:cubicBezTo>
                <a:lnTo>
                  <a:pt x="22860" y="228598"/>
                </a:lnTo>
                <a:cubicBezTo>
                  <a:pt x="10214" y="228598"/>
                  <a:pt x="0" y="218382"/>
                  <a:pt x="0" y="205738"/>
                </a:cubicBezTo>
                <a:lnTo>
                  <a:pt x="0" y="57149"/>
                </a:lnTo>
                <a:cubicBezTo>
                  <a:pt x="0" y="50863"/>
                  <a:pt x="5144" y="45718"/>
                  <a:pt x="11430" y="45718"/>
                </a:cubicBezTo>
                <a:lnTo>
                  <a:pt x="40005" y="45718"/>
                </a:lnTo>
                <a:lnTo>
                  <a:pt x="68580" y="45718"/>
                </a:lnTo>
                <a:lnTo>
                  <a:pt x="82726" y="45718"/>
                </a:lnTo>
                <a:cubicBezTo>
                  <a:pt x="84157" y="45718"/>
                  <a:pt x="85510" y="45220"/>
                  <a:pt x="86511" y="44291"/>
                </a:cubicBezTo>
                <a:lnTo>
                  <a:pt x="105444" y="27431"/>
                </a:lnTo>
                <a:cubicBezTo>
                  <a:pt x="125373" y="9786"/>
                  <a:pt x="151022" y="0"/>
                  <a:pt x="177668" y="0"/>
                </a:cubicBezTo>
                <a:lnTo>
                  <a:pt x="185024" y="0"/>
                </a:lnTo>
                <a:cubicBezTo>
                  <a:pt x="188165" y="0"/>
                  <a:pt x="191384" y="143"/>
                  <a:pt x="194452" y="430"/>
                </a:cubicBezTo>
                <a:lnTo>
                  <a:pt x="194452" y="430"/>
                </a:lnTo>
                <a:moveTo>
                  <a:pt x="388620" y="182879"/>
                </a:moveTo>
                <a:lnTo>
                  <a:pt x="388620" y="80009"/>
                </a:lnTo>
                <a:lnTo>
                  <a:pt x="354330" y="80009"/>
                </a:lnTo>
                <a:cubicBezTo>
                  <a:pt x="350115" y="80009"/>
                  <a:pt x="346041" y="78438"/>
                  <a:pt x="342973" y="75652"/>
                </a:cubicBezTo>
                <a:lnTo>
                  <a:pt x="316611" y="52219"/>
                </a:lnTo>
                <a:cubicBezTo>
                  <a:pt x="303608" y="40648"/>
                  <a:pt x="286820" y="34287"/>
                  <a:pt x="269391" y="34287"/>
                </a:cubicBezTo>
                <a:cubicBezTo>
                  <a:pt x="251245" y="34287"/>
                  <a:pt x="233817" y="41218"/>
                  <a:pt x="220599" y="53647"/>
                </a:cubicBezTo>
                <a:lnTo>
                  <a:pt x="170522" y="100939"/>
                </a:lnTo>
                <a:cubicBezTo>
                  <a:pt x="163166" y="107939"/>
                  <a:pt x="163307" y="119728"/>
                  <a:pt x="170879" y="126441"/>
                </a:cubicBezTo>
                <a:cubicBezTo>
                  <a:pt x="177522" y="132371"/>
                  <a:pt x="187594" y="132228"/>
                  <a:pt x="194095" y="126226"/>
                </a:cubicBezTo>
                <a:lnTo>
                  <a:pt x="245457" y="78791"/>
                </a:lnTo>
                <a:cubicBezTo>
                  <a:pt x="252388" y="72361"/>
                  <a:pt x="263247" y="72788"/>
                  <a:pt x="269675" y="79791"/>
                </a:cubicBezTo>
                <a:cubicBezTo>
                  <a:pt x="276103" y="86791"/>
                  <a:pt x="275678" y="97579"/>
                  <a:pt x="268674" y="104009"/>
                </a:cubicBezTo>
                <a:lnTo>
                  <a:pt x="268102" y="104579"/>
                </a:lnTo>
                <a:lnTo>
                  <a:pt x="321252" y="157730"/>
                </a:lnTo>
                <a:cubicBezTo>
                  <a:pt x="328398" y="164873"/>
                  <a:pt x="333038" y="173661"/>
                  <a:pt x="335109" y="182805"/>
                </a:cubicBezTo>
                <a:lnTo>
                  <a:pt x="388542" y="182805"/>
                </a:lnTo>
                <a:lnTo>
                  <a:pt x="388620" y="182879"/>
                </a:lnTo>
                <a:moveTo>
                  <a:pt x="45720" y="194310"/>
                </a:moveTo>
                <a:cubicBezTo>
                  <a:pt x="45720" y="187997"/>
                  <a:pt x="40604" y="182879"/>
                  <a:pt x="34290" y="182879"/>
                </a:cubicBezTo>
                <a:cubicBezTo>
                  <a:pt x="27976" y="182879"/>
                  <a:pt x="22860" y="187997"/>
                  <a:pt x="22860" y="194310"/>
                </a:cubicBezTo>
                <a:cubicBezTo>
                  <a:pt x="22860" y="200624"/>
                  <a:pt x="27976" y="205741"/>
                  <a:pt x="34290" y="205741"/>
                </a:cubicBezTo>
                <a:cubicBezTo>
                  <a:pt x="40604" y="205741"/>
                  <a:pt x="45720" y="200624"/>
                  <a:pt x="45720" y="194310"/>
                </a:cubicBezTo>
                <a:moveTo>
                  <a:pt x="422910" y="205741"/>
                </a:moveTo>
                <a:cubicBezTo>
                  <a:pt x="429224" y="205741"/>
                  <a:pt x="434340" y="200624"/>
                  <a:pt x="434340" y="194310"/>
                </a:cubicBezTo>
                <a:cubicBezTo>
                  <a:pt x="434340" y="187997"/>
                  <a:pt x="429224" y="182879"/>
                  <a:pt x="422910" y="182879"/>
                </a:cubicBezTo>
                <a:cubicBezTo>
                  <a:pt x="416596" y="182879"/>
                  <a:pt x="411480" y="187997"/>
                  <a:pt x="411480" y="194310"/>
                </a:cubicBezTo>
                <a:cubicBezTo>
                  <a:pt x="411480" y="200624"/>
                  <a:pt x="416596" y="205741"/>
                  <a:pt x="422910" y="205741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445587" y="3294742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414338"/>
                </a:moveTo>
                <a:cubicBezTo>
                  <a:pt x="235207" y="414338"/>
                  <a:pt x="252708" y="407909"/>
                  <a:pt x="271106" y="371118"/>
                </a:cubicBezTo>
                <a:cubicBezTo>
                  <a:pt x="278965" y="355313"/>
                  <a:pt x="285750" y="336115"/>
                  <a:pt x="290752" y="314325"/>
                </a:cubicBezTo>
                <a:lnTo>
                  <a:pt x="166453" y="314325"/>
                </a:lnTo>
                <a:cubicBezTo>
                  <a:pt x="171455" y="336115"/>
                  <a:pt x="178239" y="355313"/>
                  <a:pt x="186099" y="371118"/>
                </a:cubicBezTo>
                <a:cubicBezTo>
                  <a:pt x="204492" y="407909"/>
                  <a:pt x="221998" y="414338"/>
                  <a:pt x="228605" y="414338"/>
                </a:cubicBezTo>
                <a:lnTo>
                  <a:pt x="228600" y="414338"/>
                </a:lnTo>
                <a:moveTo>
                  <a:pt x="159394" y="271463"/>
                </a:moveTo>
                <a:lnTo>
                  <a:pt x="297802" y="271463"/>
                </a:lnTo>
                <a:cubicBezTo>
                  <a:pt x="299233" y="257801"/>
                  <a:pt x="300033" y="243422"/>
                  <a:pt x="300033" y="228600"/>
                </a:cubicBezTo>
                <a:cubicBezTo>
                  <a:pt x="300033" y="213778"/>
                  <a:pt x="299228" y="199399"/>
                  <a:pt x="297802" y="185738"/>
                </a:cubicBezTo>
                <a:lnTo>
                  <a:pt x="159394" y="185738"/>
                </a:lnTo>
                <a:cubicBezTo>
                  <a:pt x="157967" y="199399"/>
                  <a:pt x="157163" y="213778"/>
                  <a:pt x="157163" y="228600"/>
                </a:cubicBezTo>
                <a:cubicBezTo>
                  <a:pt x="157163" y="243422"/>
                  <a:pt x="157967" y="257801"/>
                  <a:pt x="159394" y="271463"/>
                </a:cubicBezTo>
                <a:moveTo>
                  <a:pt x="166448" y="142875"/>
                </a:moveTo>
                <a:lnTo>
                  <a:pt x="290752" y="142875"/>
                </a:lnTo>
                <a:cubicBezTo>
                  <a:pt x="285750" y="121085"/>
                  <a:pt x="278965" y="101887"/>
                  <a:pt x="271106" y="86082"/>
                </a:cubicBezTo>
                <a:cubicBezTo>
                  <a:pt x="252713" y="49291"/>
                  <a:pt x="235207" y="42863"/>
                  <a:pt x="228600" y="42863"/>
                </a:cubicBezTo>
                <a:cubicBezTo>
                  <a:pt x="221993" y="42863"/>
                  <a:pt x="204492" y="49291"/>
                  <a:pt x="186094" y="86082"/>
                </a:cubicBezTo>
                <a:cubicBezTo>
                  <a:pt x="178235" y="101887"/>
                  <a:pt x="171450" y="121085"/>
                  <a:pt x="166448" y="142875"/>
                </a:cubicBezTo>
                <a:moveTo>
                  <a:pt x="340847" y="185738"/>
                </a:moveTo>
                <a:cubicBezTo>
                  <a:pt x="342187" y="199577"/>
                  <a:pt x="342813" y="213956"/>
                  <a:pt x="342813" y="228600"/>
                </a:cubicBezTo>
                <a:cubicBezTo>
                  <a:pt x="342813" y="243244"/>
                  <a:pt x="342100" y="257623"/>
                  <a:pt x="340847" y="271463"/>
                </a:cubicBezTo>
                <a:lnTo>
                  <a:pt x="409336" y="271463"/>
                </a:lnTo>
                <a:cubicBezTo>
                  <a:pt x="412550" y="257710"/>
                  <a:pt x="414338" y="243336"/>
                  <a:pt x="414338" y="228600"/>
                </a:cubicBezTo>
                <a:cubicBezTo>
                  <a:pt x="414338" y="213864"/>
                  <a:pt x="412641" y="199490"/>
                  <a:pt x="409336" y="185738"/>
                </a:cubicBezTo>
                <a:lnTo>
                  <a:pt x="340847" y="185738"/>
                </a:lnTo>
                <a:moveTo>
                  <a:pt x="393352" y="142875"/>
                </a:moveTo>
                <a:cubicBezTo>
                  <a:pt x="374241" y="106176"/>
                  <a:pt x="343257" y="76704"/>
                  <a:pt x="305483" y="59473"/>
                </a:cubicBezTo>
                <a:cubicBezTo>
                  <a:pt x="318074" y="82333"/>
                  <a:pt x="328073" y="110816"/>
                  <a:pt x="334593" y="142875"/>
                </a:cubicBezTo>
                <a:lnTo>
                  <a:pt x="393439" y="142875"/>
                </a:lnTo>
                <a:lnTo>
                  <a:pt x="393352" y="142875"/>
                </a:lnTo>
                <a:moveTo>
                  <a:pt x="122516" y="142875"/>
                </a:moveTo>
                <a:cubicBezTo>
                  <a:pt x="129036" y="110816"/>
                  <a:pt x="139035" y="82419"/>
                  <a:pt x="151626" y="59473"/>
                </a:cubicBezTo>
                <a:cubicBezTo>
                  <a:pt x="113852" y="76709"/>
                  <a:pt x="82868" y="106176"/>
                  <a:pt x="63757" y="142875"/>
                </a:cubicBezTo>
                <a:lnTo>
                  <a:pt x="122603" y="142875"/>
                </a:lnTo>
                <a:lnTo>
                  <a:pt x="122516" y="142875"/>
                </a:lnTo>
                <a:moveTo>
                  <a:pt x="47864" y="185738"/>
                </a:moveTo>
                <a:cubicBezTo>
                  <a:pt x="44650" y="199490"/>
                  <a:pt x="42863" y="213864"/>
                  <a:pt x="42863" y="228600"/>
                </a:cubicBezTo>
                <a:cubicBezTo>
                  <a:pt x="42863" y="243336"/>
                  <a:pt x="44559" y="257710"/>
                  <a:pt x="47864" y="271463"/>
                </a:cubicBezTo>
                <a:lnTo>
                  <a:pt x="116353" y="271463"/>
                </a:lnTo>
                <a:cubicBezTo>
                  <a:pt x="115013" y="257623"/>
                  <a:pt x="114387" y="243244"/>
                  <a:pt x="114387" y="228600"/>
                </a:cubicBezTo>
                <a:cubicBezTo>
                  <a:pt x="114387" y="213956"/>
                  <a:pt x="115100" y="199577"/>
                  <a:pt x="116353" y="185738"/>
                </a:cubicBezTo>
                <a:lnTo>
                  <a:pt x="47864" y="185738"/>
                </a:lnTo>
                <a:moveTo>
                  <a:pt x="305483" y="397727"/>
                </a:moveTo>
                <a:cubicBezTo>
                  <a:pt x="343257" y="380491"/>
                  <a:pt x="374241" y="351024"/>
                  <a:pt x="393352" y="314325"/>
                </a:cubicBezTo>
                <a:lnTo>
                  <a:pt x="334506" y="314325"/>
                </a:lnTo>
                <a:cubicBezTo>
                  <a:pt x="327986" y="346384"/>
                  <a:pt x="317987" y="374781"/>
                  <a:pt x="305396" y="397727"/>
                </a:cubicBezTo>
                <a:lnTo>
                  <a:pt x="305483" y="397727"/>
                </a:lnTo>
                <a:moveTo>
                  <a:pt x="151717" y="397727"/>
                </a:moveTo>
                <a:cubicBezTo>
                  <a:pt x="139126" y="374867"/>
                  <a:pt x="129127" y="346384"/>
                  <a:pt x="122607" y="314325"/>
                </a:cubicBezTo>
                <a:lnTo>
                  <a:pt x="63761" y="314325"/>
                </a:lnTo>
                <a:cubicBezTo>
                  <a:pt x="82872" y="351024"/>
                  <a:pt x="113857" y="380496"/>
                  <a:pt x="151630" y="397727"/>
                </a:cubicBezTo>
                <a:lnTo>
                  <a:pt x="151717" y="397727"/>
                </a:lnTo>
                <a:moveTo>
                  <a:pt x="228600" y="457200"/>
                </a:moveTo>
                <a:cubicBezTo>
                  <a:pt x="102349" y="457200"/>
                  <a:pt x="0" y="354851"/>
                  <a:pt x="0" y="228600"/>
                </a:cubicBezTo>
                <a:cubicBezTo>
                  <a:pt x="0" y="102349"/>
                  <a:pt x="102349" y="0"/>
                  <a:pt x="228600" y="0"/>
                </a:cubicBezTo>
                <a:cubicBezTo>
                  <a:pt x="354851" y="0"/>
                  <a:pt x="457200" y="102349"/>
                  <a:pt x="457200" y="228600"/>
                </a:cubicBezTo>
                <a:cubicBezTo>
                  <a:pt x="457200" y="354851"/>
                  <a:pt x="354851" y="457200"/>
                  <a:pt x="228600" y="4572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6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5428831" y="0"/>
            <a:ext cx="6763169" cy="6858000"/>
          </a:xfrm>
          <a:prstGeom prst="rect">
            <a:avLst/>
          </a:pr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45588" y="473027"/>
            <a:ext cx="4550230" cy="46634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Hofstede’s Cultural Dimensions: A Negotiation Diagnostic</a:t>
            </a:r>
            <a:endParaRPr lang="en-US" sz="4800" dirty="0"/>
          </a:p>
        </p:txBody>
      </p:sp>
      <p:sp>
        <p:nvSpPr>
          <p:cNvPr id="6" name="Text 4"/>
          <p:cNvSpPr/>
          <p:nvPr/>
        </p:nvSpPr>
        <p:spPr>
          <a:xfrm>
            <a:off x="6763658" y="793974"/>
            <a:ext cx="4904015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Hofstede's Six Cultural Dimensions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FFFFFF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Hofstede identifies six dimensions that explain how national cultures differ and affect organisational behaviour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6763658" y="2782026"/>
            <a:ext cx="4904015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The Six Dimensions Defined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FFFFFF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Dimensions: Power Distance, Individualism, Masculinity, Uncertainty Avoidance, Long-Term Orientation, Indulgence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6763658" y="4770078"/>
            <a:ext cx="4904015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Application in Negotiations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FFFFFF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Use the model to form working hypotheses for anticipating behavioural differences during negotiations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5994402" y="4860889"/>
            <a:ext cx="457200" cy="275578"/>
          </a:xfrm>
          <a:custGeom>
            <a:avLst/>
            <a:gdLst/>
            <a:ahLst/>
            <a:cxnLst/>
            <a:rect l="l" t="t" r="r" b="b"/>
            <a:pathLst>
              <a:path w="457200" h="275578">
                <a:moveTo>
                  <a:pt x="194452" y="430"/>
                </a:moveTo>
                <a:lnTo>
                  <a:pt x="157949" y="36936"/>
                </a:lnTo>
                <a:cubicBezTo>
                  <a:pt x="147017" y="39937"/>
                  <a:pt x="136877" y="45437"/>
                  <a:pt x="128304" y="53010"/>
                </a:cubicBezTo>
                <a:lnTo>
                  <a:pt x="109303" y="69942"/>
                </a:lnTo>
                <a:cubicBezTo>
                  <a:pt x="102015" y="76443"/>
                  <a:pt x="92514" y="80014"/>
                  <a:pt x="82726" y="80014"/>
                </a:cubicBezTo>
                <a:lnTo>
                  <a:pt x="68580" y="80014"/>
                </a:lnTo>
                <a:lnTo>
                  <a:pt x="68580" y="171454"/>
                </a:lnTo>
                <a:cubicBezTo>
                  <a:pt x="83151" y="171884"/>
                  <a:pt x="97013" y="177811"/>
                  <a:pt x="107369" y="188170"/>
                </a:cubicBezTo>
                <a:lnTo>
                  <a:pt x="132798" y="213601"/>
                </a:lnTo>
                <a:lnTo>
                  <a:pt x="137800" y="218603"/>
                </a:lnTo>
                <a:lnTo>
                  <a:pt x="137800" y="218603"/>
                </a:lnTo>
                <a:lnTo>
                  <a:pt x="157089" y="237890"/>
                </a:lnTo>
                <a:cubicBezTo>
                  <a:pt x="161520" y="242319"/>
                  <a:pt x="168807" y="242319"/>
                  <a:pt x="173233" y="237890"/>
                </a:cubicBezTo>
                <a:cubicBezTo>
                  <a:pt x="174449" y="236675"/>
                  <a:pt x="175377" y="235248"/>
                  <a:pt x="175876" y="233746"/>
                </a:cubicBezTo>
                <a:cubicBezTo>
                  <a:pt x="177878" y="228245"/>
                  <a:pt x="182519" y="224100"/>
                  <a:pt x="188234" y="222816"/>
                </a:cubicBezTo>
                <a:cubicBezTo>
                  <a:pt x="193949" y="221529"/>
                  <a:pt x="199947" y="223246"/>
                  <a:pt x="204094" y="227460"/>
                </a:cubicBezTo>
                <a:lnTo>
                  <a:pt x="211812" y="235033"/>
                </a:lnTo>
                <a:cubicBezTo>
                  <a:pt x="220101" y="243319"/>
                  <a:pt x="233529" y="243319"/>
                  <a:pt x="241744" y="235033"/>
                </a:cubicBezTo>
                <a:cubicBezTo>
                  <a:pt x="245603" y="231175"/>
                  <a:pt x="247674" y="226247"/>
                  <a:pt x="247889" y="221174"/>
                </a:cubicBezTo>
                <a:cubicBezTo>
                  <a:pt x="248173" y="214888"/>
                  <a:pt x="251890" y="209316"/>
                  <a:pt x="257605" y="206601"/>
                </a:cubicBezTo>
                <a:cubicBezTo>
                  <a:pt x="263320" y="203887"/>
                  <a:pt x="269963" y="204457"/>
                  <a:pt x="275033" y="208100"/>
                </a:cubicBezTo>
                <a:cubicBezTo>
                  <a:pt x="281750" y="212887"/>
                  <a:pt x="291108" y="212245"/>
                  <a:pt x="297107" y="206243"/>
                </a:cubicBezTo>
                <a:cubicBezTo>
                  <a:pt x="303823" y="199527"/>
                  <a:pt x="303823" y="188669"/>
                  <a:pt x="297107" y="182025"/>
                </a:cubicBezTo>
                <a:lnTo>
                  <a:pt x="242956" y="127877"/>
                </a:lnTo>
                <a:lnTo>
                  <a:pt x="217380" y="151452"/>
                </a:lnTo>
                <a:cubicBezTo>
                  <a:pt x="197876" y="169456"/>
                  <a:pt x="167948" y="169740"/>
                  <a:pt x="148087" y="152095"/>
                </a:cubicBezTo>
                <a:cubicBezTo>
                  <a:pt x="125442" y="131950"/>
                  <a:pt x="124939" y="96802"/>
                  <a:pt x="146944" y="76013"/>
                </a:cubicBezTo>
                <a:lnTo>
                  <a:pt x="197021" y="28721"/>
                </a:lnTo>
                <a:cubicBezTo>
                  <a:pt x="216594" y="10290"/>
                  <a:pt x="242453" y="3"/>
                  <a:pt x="269387" y="3"/>
                </a:cubicBezTo>
                <a:cubicBezTo>
                  <a:pt x="295177" y="3"/>
                  <a:pt x="320109" y="9505"/>
                  <a:pt x="339325" y="26577"/>
                </a:cubicBezTo>
                <a:lnTo>
                  <a:pt x="360827" y="45721"/>
                </a:lnTo>
                <a:lnTo>
                  <a:pt x="388615" y="45721"/>
                </a:lnTo>
                <a:lnTo>
                  <a:pt x="417190" y="45721"/>
                </a:lnTo>
                <a:lnTo>
                  <a:pt x="445765" y="45721"/>
                </a:lnTo>
                <a:cubicBezTo>
                  <a:pt x="452052" y="45721"/>
                  <a:pt x="457195" y="50863"/>
                  <a:pt x="457195" y="57152"/>
                </a:cubicBezTo>
                <a:lnTo>
                  <a:pt x="457195" y="205741"/>
                </a:lnTo>
                <a:cubicBezTo>
                  <a:pt x="457195" y="218385"/>
                  <a:pt x="446982" y="228600"/>
                  <a:pt x="434335" y="228600"/>
                </a:cubicBezTo>
                <a:lnTo>
                  <a:pt x="411475" y="228600"/>
                </a:lnTo>
                <a:cubicBezTo>
                  <a:pt x="403045" y="228600"/>
                  <a:pt x="395615" y="224029"/>
                  <a:pt x="391688" y="217170"/>
                </a:cubicBezTo>
                <a:lnTo>
                  <a:pt x="331036" y="217170"/>
                </a:lnTo>
                <a:cubicBezTo>
                  <a:pt x="328608" y="221956"/>
                  <a:pt x="325394" y="226528"/>
                  <a:pt x="321393" y="230530"/>
                </a:cubicBezTo>
                <a:cubicBezTo>
                  <a:pt x="309177" y="242746"/>
                  <a:pt x="292247" y="247533"/>
                  <a:pt x="276387" y="244887"/>
                </a:cubicBezTo>
                <a:cubicBezTo>
                  <a:pt x="273817" y="250101"/>
                  <a:pt x="270315" y="254960"/>
                  <a:pt x="265958" y="259317"/>
                </a:cubicBezTo>
                <a:cubicBezTo>
                  <a:pt x="246454" y="278819"/>
                  <a:pt x="215954" y="280748"/>
                  <a:pt x="194237" y="265104"/>
                </a:cubicBezTo>
                <a:cubicBezTo>
                  <a:pt x="176305" y="279963"/>
                  <a:pt x="149587" y="279034"/>
                  <a:pt x="132803" y="262174"/>
                </a:cubicBezTo>
                <a:lnTo>
                  <a:pt x="113587" y="242886"/>
                </a:lnTo>
                <a:lnTo>
                  <a:pt x="108585" y="237885"/>
                </a:lnTo>
                <a:lnTo>
                  <a:pt x="83151" y="212454"/>
                </a:lnTo>
                <a:cubicBezTo>
                  <a:pt x="79224" y="208525"/>
                  <a:pt x="74080" y="206240"/>
                  <a:pt x="68580" y="205810"/>
                </a:cubicBezTo>
                <a:cubicBezTo>
                  <a:pt x="68580" y="218382"/>
                  <a:pt x="58293" y="228598"/>
                  <a:pt x="45720" y="228598"/>
                </a:cubicBezTo>
                <a:lnTo>
                  <a:pt x="22860" y="228598"/>
                </a:lnTo>
                <a:cubicBezTo>
                  <a:pt x="10214" y="228598"/>
                  <a:pt x="0" y="218382"/>
                  <a:pt x="0" y="205738"/>
                </a:cubicBezTo>
                <a:lnTo>
                  <a:pt x="0" y="57149"/>
                </a:lnTo>
                <a:cubicBezTo>
                  <a:pt x="0" y="50863"/>
                  <a:pt x="5144" y="45718"/>
                  <a:pt x="11430" y="45718"/>
                </a:cubicBezTo>
                <a:lnTo>
                  <a:pt x="40005" y="45718"/>
                </a:lnTo>
                <a:lnTo>
                  <a:pt x="68580" y="45718"/>
                </a:lnTo>
                <a:lnTo>
                  <a:pt x="82726" y="45718"/>
                </a:lnTo>
                <a:cubicBezTo>
                  <a:pt x="84157" y="45718"/>
                  <a:pt x="85510" y="45220"/>
                  <a:pt x="86511" y="44291"/>
                </a:cubicBezTo>
                <a:lnTo>
                  <a:pt x="105444" y="27431"/>
                </a:lnTo>
                <a:cubicBezTo>
                  <a:pt x="125373" y="9786"/>
                  <a:pt x="151022" y="0"/>
                  <a:pt x="177668" y="0"/>
                </a:cubicBezTo>
                <a:lnTo>
                  <a:pt x="185024" y="0"/>
                </a:lnTo>
                <a:cubicBezTo>
                  <a:pt x="188165" y="0"/>
                  <a:pt x="191384" y="143"/>
                  <a:pt x="194452" y="430"/>
                </a:cubicBezTo>
                <a:lnTo>
                  <a:pt x="194452" y="430"/>
                </a:lnTo>
                <a:moveTo>
                  <a:pt x="388620" y="182879"/>
                </a:moveTo>
                <a:lnTo>
                  <a:pt x="388620" y="80009"/>
                </a:lnTo>
                <a:lnTo>
                  <a:pt x="354330" y="80009"/>
                </a:lnTo>
                <a:cubicBezTo>
                  <a:pt x="350115" y="80009"/>
                  <a:pt x="346041" y="78438"/>
                  <a:pt x="342973" y="75652"/>
                </a:cubicBezTo>
                <a:lnTo>
                  <a:pt x="316611" y="52219"/>
                </a:lnTo>
                <a:cubicBezTo>
                  <a:pt x="303608" y="40648"/>
                  <a:pt x="286820" y="34287"/>
                  <a:pt x="269391" y="34287"/>
                </a:cubicBezTo>
                <a:cubicBezTo>
                  <a:pt x="251245" y="34287"/>
                  <a:pt x="233817" y="41218"/>
                  <a:pt x="220599" y="53647"/>
                </a:cubicBezTo>
                <a:lnTo>
                  <a:pt x="170522" y="100939"/>
                </a:lnTo>
                <a:cubicBezTo>
                  <a:pt x="163166" y="107939"/>
                  <a:pt x="163307" y="119728"/>
                  <a:pt x="170879" y="126441"/>
                </a:cubicBezTo>
                <a:cubicBezTo>
                  <a:pt x="177522" y="132371"/>
                  <a:pt x="187594" y="132228"/>
                  <a:pt x="194095" y="126226"/>
                </a:cubicBezTo>
                <a:lnTo>
                  <a:pt x="245457" y="78791"/>
                </a:lnTo>
                <a:cubicBezTo>
                  <a:pt x="252388" y="72361"/>
                  <a:pt x="263247" y="72788"/>
                  <a:pt x="269675" y="79791"/>
                </a:cubicBezTo>
                <a:cubicBezTo>
                  <a:pt x="276103" y="86791"/>
                  <a:pt x="275678" y="97579"/>
                  <a:pt x="268674" y="104009"/>
                </a:cubicBezTo>
                <a:lnTo>
                  <a:pt x="268102" y="104579"/>
                </a:lnTo>
                <a:lnTo>
                  <a:pt x="321252" y="157730"/>
                </a:lnTo>
                <a:cubicBezTo>
                  <a:pt x="328398" y="164873"/>
                  <a:pt x="333038" y="173661"/>
                  <a:pt x="335109" y="182805"/>
                </a:cubicBezTo>
                <a:lnTo>
                  <a:pt x="388542" y="182805"/>
                </a:lnTo>
                <a:lnTo>
                  <a:pt x="388620" y="182879"/>
                </a:lnTo>
                <a:moveTo>
                  <a:pt x="45720" y="194310"/>
                </a:moveTo>
                <a:cubicBezTo>
                  <a:pt x="45720" y="187997"/>
                  <a:pt x="40604" y="182879"/>
                  <a:pt x="34290" y="182879"/>
                </a:cubicBezTo>
                <a:cubicBezTo>
                  <a:pt x="27976" y="182879"/>
                  <a:pt x="22860" y="187997"/>
                  <a:pt x="22860" y="194310"/>
                </a:cubicBezTo>
                <a:cubicBezTo>
                  <a:pt x="22860" y="200624"/>
                  <a:pt x="27976" y="205741"/>
                  <a:pt x="34290" y="205741"/>
                </a:cubicBezTo>
                <a:cubicBezTo>
                  <a:pt x="40604" y="205741"/>
                  <a:pt x="45720" y="200624"/>
                  <a:pt x="45720" y="194310"/>
                </a:cubicBezTo>
                <a:moveTo>
                  <a:pt x="422910" y="205741"/>
                </a:moveTo>
                <a:cubicBezTo>
                  <a:pt x="429224" y="205741"/>
                  <a:pt x="434340" y="200624"/>
                  <a:pt x="434340" y="194310"/>
                </a:cubicBezTo>
                <a:cubicBezTo>
                  <a:pt x="434340" y="187997"/>
                  <a:pt x="429224" y="182879"/>
                  <a:pt x="422910" y="182879"/>
                </a:cubicBezTo>
                <a:cubicBezTo>
                  <a:pt x="416596" y="182879"/>
                  <a:pt x="411480" y="187997"/>
                  <a:pt x="411480" y="194310"/>
                </a:cubicBezTo>
                <a:cubicBezTo>
                  <a:pt x="411480" y="200624"/>
                  <a:pt x="416596" y="205741"/>
                  <a:pt x="422910" y="205741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6022977" y="2782026"/>
            <a:ext cx="400050" cy="457200"/>
          </a:xfrm>
          <a:custGeom>
            <a:avLst/>
            <a:gdLst/>
            <a:ahLst/>
            <a:cxnLst/>
            <a:rect l="l" t="t" r="r" b="b"/>
            <a:pathLst>
              <a:path w="400050" h="457200">
                <a:moveTo>
                  <a:pt x="135733" y="21434"/>
                </a:moveTo>
                <a:cubicBezTo>
                  <a:pt x="135733" y="9555"/>
                  <a:pt x="126180" y="5"/>
                  <a:pt x="114302" y="5"/>
                </a:cubicBezTo>
                <a:cubicBezTo>
                  <a:pt x="102425" y="5"/>
                  <a:pt x="92872" y="9560"/>
                  <a:pt x="92872" y="21438"/>
                </a:cubicBezTo>
                <a:lnTo>
                  <a:pt x="92872" y="57159"/>
                </a:lnTo>
                <a:lnTo>
                  <a:pt x="57151" y="57159"/>
                </a:lnTo>
                <a:cubicBezTo>
                  <a:pt x="25631" y="57159"/>
                  <a:pt x="0" y="82785"/>
                  <a:pt x="0" y="114309"/>
                </a:cubicBezTo>
                <a:lnTo>
                  <a:pt x="0" y="128597"/>
                </a:lnTo>
                <a:lnTo>
                  <a:pt x="0" y="171459"/>
                </a:lnTo>
                <a:lnTo>
                  <a:pt x="0" y="400059"/>
                </a:lnTo>
                <a:cubicBezTo>
                  <a:pt x="0" y="431583"/>
                  <a:pt x="25627" y="457209"/>
                  <a:pt x="57151" y="457209"/>
                </a:cubicBezTo>
                <a:lnTo>
                  <a:pt x="342903" y="457209"/>
                </a:lnTo>
                <a:cubicBezTo>
                  <a:pt x="374423" y="457209"/>
                  <a:pt x="400054" y="431583"/>
                  <a:pt x="400054" y="400059"/>
                </a:cubicBezTo>
                <a:lnTo>
                  <a:pt x="400054" y="171459"/>
                </a:lnTo>
                <a:lnTo>
                  <a:pt x="400054" y="128597"/>
                </a:lnTo>
                <a:lnTo>
                  <a:pt x="400054" y="114309"/>
                </a:lnTo>
                <a:cubicBezTo>
                  <a:pt x="400054" y="82785"/>
                  <a:pt x="374427" y="57159"/>
                  <a:pt x="342903" y="57159"/>
                </a:cubicBezTo>
                <a:lnTo>
                  <a:pt x="307182" y="57159"/>
                </a:lnTo>
                <a:lnTo>
                  <a:pt x="307182" y="21443"/>
                </a:lnTo>
                <a:cubicBezTo>
                  <a:pt x="307182" y="9565"/>
                  <a:pt x="297629" y="14"/>
                  <a:pt x="285752" y="14"/>
                </a:cubicBezTo>
                <a:cubicBezTo>
                  <a:pt x="273874" y="14"/>
                  <a:pt x="264321" y="9569"/>
                  <a:pt x="264321" y="21447"/>
                </a:cubicBezTo>
                <a:lnTo>
                  <a:pt x="264321" y="57168"/>
                </a:lnTo>
                <a:lnTo>
                  <a:pt x="135733" y="57168"/>
                </a:lnTo>
                <a:lnTo>
                  <a:pt x="135733" y="21434"/>
                </a:lnTo>
                <a:moveTo>
                  <a:pt x="42861" y="171450"/>
                </a:moveTo>
                <a:lnTo>
                  <a:pt x="357185" y="171450"/>
                </a:lnTo>
                <a:lnTo>
                  <a:pt x="357185" y="400050"/>
                </a:lnTo>
                <a:cubicBezTo>
                  <a:pt x="357185" y="407909"/>
                  <a:pt x="350756" y="414338"/>
                  <a:pt x="342899" y="414338"/>
                </a:cubicBezTo>
                <a:lnTo>
                  <a:pt x="57147" y="414338"/>
                </a:lnTo>
                <a:cubicBezTo>
                  <a:pt x="49290" y="414338"/>
                  <a:pt x="42861" y="407909"/>
                  <a:pt x="42861" y="400050"/>
                </a:cubicBezTo>
                <a:lnTo>
                  <a:pt x="42861" y="171450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5994402" y="793974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414338"/>
                </a:moveTo>
                <a:cubicBezTo>
                  <a:pt x="235207" y="414338"/>
                  <a:pt x="252708" y="407909"/>
                  <a:pt x="271106" y="371118"/>
                </a:cubicBezTo>
                <a:cubicBezTo>
                  <a:pt x="278965" y="355313"/>
                  <a:pt x="285750" y="336115"/>
                  <a:pt x="290752" y="314325"/>
                </a:cubicBezTo>
                <a:lnTo>
                  <a:pt x="166453" y="314325"/>
                </a:lnTo>
                <a:cubicBezTo>
                  <a:pt x="171455" y="336115"/>
                  <a:pt x="178239" y="355313"/>
                  <a:pt x="186099" y="371118"/>
                </a:cubicBezTo>
                <a:cubicBezTo>
                  <a:pt x="204492" y="407909"/>
                  <a:pt x="221998" y="414338"/>
                  <a:pt x="228605" y="414338"/>
                </a:cubicBezTo>
                <a:lnTo>
                  <a:pt x="228600" y="414338"/>
                </a:lnTo>
                <a:moveTo>
                  <a:pt x="159394" y="271463"/>
                </a:moveTo>
                <a:lnTo>
                  <a:pt x="297802" y="271463"/>
                </a:lnTo>
                <a:cubicBezTo>
                  <a:pt x="299233" y="257801"/>
                  <a:pt x="300033" y="243422"/>
                  <a:pt x="300033" y="228600"/>
                </a:cubicBezTo>
                <a:cubicBezTo>
                  <a:pt x="300033" y="213778"/>
                  <a:pt x="299228" y="199399"/>
                  <a:pt x="297802" y="185738"/>
                </a:cubicBezTo>
                <a:lnTo>
                  <a:pt x="159394" y="185738"/>
                </a:lnTo>
                <a:cubicBezTo>
                  <a:pt x="157967" y="199399"/>
                  <a:pt x="157163" y="213778"/>
                  <a:pt x="157163" y="228600"/>
                </a:cubicBezTo>
                <a:cubicBezTo>
                  <a:pt x="157163" y="243422"/>
                  <a:pt x="157967" y="257801"/>
                  <a:pt x="159394" y="271463"/>
                </a:cubicBezTo>
                <a:moveTo>
                  <a:pt x="166448" y="142875"/>
                </a:moveTo>
                <a:lnTo>
                  <a:pt x="290752" y="142875"/>
                </a:lnTo>
                <a:cubicBezTo>
                  <a:pt x="285750" y="121085"/>
                  <a:pt x="278965" y="101887"/>
                  <a:pt x="271106" y="86082"/>
                </a:cubicBezTo>
                <a:cubicBezTo>
                  <a:pt x="252713" y="49291"/>
                  <a:pt x="235207" y="42863"/>
                  <a:pt x="228600" y="42863"/>
                </a:cubicBezTo>
                <a:cubicBezTo>
                  <a:pt x="221993" y="42863"/>
                  <a:pt x="204492" y="49291"/>
                  <a:pt x="186094" y="86082"/>
                </a:cubicBezTo>
                <a:cubicBezTo>
                  <a:pt x="178235" y="101887"/>
                  <a:pt x="171450" y="121085"/>
                  <a:pt x="166448" y="142875"/>
                </a:cubicBezTo>
                <a:moveTo>
                  <a:pt x="340847" y="185738"/>
                </a:moveTo>
                <a:cubicBezTo>
                  <a:pt x="342187" y="199577"/>
                  <a:pt x="342813" y="213956"/>
                  <a:pt x="342813" y="228600"/>
                </a:cubicBezTo>
                <a:cubicBezTo>
                  <a:pt x="342813" y="243244"/>
                  <a:pt x="342100" y="257623"/>
                  <a:pt x="340847" y="271463"/>
                </a:cubicBezTo>
                <a:lnTo>
                  <a:pt x="409336" y="271463"/>
                </a:lnTo>
                <a:cubicBezTo>
                  <a:pt x="412550" y="257710"/>
                  <a:pt x="414338" y="243336"/>
                  <a:pt x="414338" y="228600"/>
                </a:cubicBezTo>
                <a:cubicBezTo>
                  <a:pt x="414338" y="213864"/>
                  <a:pt x="412641" y="199490"/>
                  <a:pt x="409336" y="185738"/>
                </a:cubicBezTo>
                <a:lnTo>
                  <a:pt x="340847" y="185738"/>
                </a:lnTo>
                <a:moveTo>
                  <a:pt x="393352" y="142875"/>
                </a:moveTo>
                <a:cubicBezTo>
                  <a:pt x="374241" y="106176"/>
                  <a:pt x="343257" y="76704"/>
                  <a:pt x="305483" y="59473"/>
                </a:cubicBezTo>
                <a:cubicBezTo>
                  <a:pt x="318074" y="82333"/>
                  <a:pt x="328073" y="110816"/>
                  <a:pt x="334593" y="142875"/>
                </a:cubicBezTo>
                <a:lnTo>
                  <a:pt x="393439" y="142875"/>
                </a:lnTo>
                <a:lnTo>
                  <a:pt x="393352" y="142875"/>
                </a:lnTo>
                <a:moveTo>
                  <a:pt x="122516" y="142875"/>
                </a:moveTo>
                <a:cubicBezTo>
                  <a:pt x="129036" y="110816"/>
                  <a:pt x="139035" y="82419"/>
                  <a:pt x="151626" y="59473"/>
                </a:cubicBezTo>
                <a:cubicBezTo>
                  <a:pt x="113852" y="76709"/>
                  <a:pt x="82868" y="106176"/>
                  <a:pt x="63757" y="142875"/>
                </a:cubicBezTo>
                <a:lnTo>
                  <a:pt x="122603" y="142875"/>
                </a:lnTo>
                <a:lnTo>
                  <a:pt x="122516" y="142875"/>
                </a:lnTo>
                <a:moveTo>
                  <a:pt x="47864" y="185738"/>
                </a:moveTo>
                <a:cubicBezTo>
                  <a:pt x="44650" y="199490"/>
                  <a:pt x="42863" y="213864"/>
                  <a:pt x="42863" y="228600"/>
                </a:cubicBezTo>
                <a:cubicBezTo>
                  <a:pt x="42863" y="243336"/>
                  <a:pt x="44559" y="257710"/>
                  <a:pt x="47864" y="271463"/>
                </a:cubicBezTo>
                <a:lnTo>
                  <a:pt x="116353" y="271463"/>
                </a:lnTo>
                <a:cubicBezTo>
                  <a:pt x="115013" y="257623"/>
                  <a:pt x="114387" y="243244"/>
                  <a:pt x="114387" y="228600"/>
                </a:cubicBezTo>
                <a:cubicBezTo>
                  <a:pt x="114387" y="213956"/>
                  <a:pt x="115100" y="199577"/>
                  <a:pt x="116353" y="185738"/>
                </a:cubicBezTo>
                <a:lnTo>
                  <a:pt x="47864" y="185738"/>
                </a:lnTo>
                <a:moveTo>
                  <a:pt x="305483" y="397727"/>
                </a:moveTo>
                <a:cubicBezTo>
                  <a:pt x="343257" y="380491"/>
                  <a:pt x="374241" y="351024"/>
                  <a:pt x="393352" y="314325"/>
                </a:cubicBezTo>
                <a:lnTo>
                  <a:pt x="334506" y="314325"/>
                </a:lnTo>
                <a:cubicBezTo>
                  <a:pt x="327986" y="346384"/>
                  <a:pt x="317987" y="374781"/>
                  <a:pt x="305396" y="397727"/>
                </a:cubicBezTo>
                <a:lnTo>
                  <a:pt x="305483" y="397727"/>
                </a:lnTo>
                <a:moveTo>
                  <a:pt x="151717" y="397727"/>
                </a:moveTo>
                <a:cubicBezTo>
                  <a:pt x="139126" y="374867"/>
                  <a:pt x="129127" y="346384"/>
                  <a:pt x="122607" y="314325"/>
                </a:cubicBezTo>
                <a:lnTo>
                  <a:pt x="63761" y="314325"/>
                </a:lnTo>
                <a:cubicBezTo>
                  <a:pt x="82872" y="351024"/>
                  <a:pt x="113857" y="380496"/>
                  <a:pt x="151630" y="397727"/>
                </a:cubicBezTo>
                <a:lnTo>
                  <a:pt x="151717" y="397727"/>
                </a:lnTo>
                <a:moveTo>
                  <a:pt x="228600" y="457200"/>
                </a:moveTo>
                <a:cubicBezTo>
                  <a:pt x="102349" y="457200"/>
                  <a:pt x="0" y="354851"/>
                  <a:pt x="0" y="228600"/>
                </a:cubicBezTo>
                <a:cubicBezTo>
                  <a:pt x="0" y="102349"/>
                  <a:pt x="102349" y="0"/>
                  <a:pt x="228600" y="0"/>
                </a:cubicBezTo>
                <a:cubicBezTo>
                  <a:pt x="354851" y="0"/>
                  <a:pt x="457200" y="102349"/>
                  <a:pt x="457200" y="228600"/>
                </a:cubicBezTo>
                <a:cubicBezTo>
                  <a:pt x="457200" y="354851"/>
                  <a:pt x="354851" y="457200"/>
                  <a:pt x="228600" y="4572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7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44495" y="1332456"/>
            <a:ext cx="11348727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UK vs China (Hofstede Scores): Where Differences Concentrate</a:t>
            </a:r>
            <a:endParaRPr lang="en-US" sz="3600" dirty="0"/>
          </a:p>
        </p:txBody>
      </p:sp>
      <p:sp>
        <p:nvSpPr>
          <p:cNvPr id="5" name="Text 3"/>
          <p:cNvSpPr/>
          <p:nvPr/>
        </p:nvSpPr>
        <p:spPr>
          <a:xfrm>
            <a:off x="6972905" y="3976372"/>
            <a:ext cx="2229185" cy="8309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00000"/>
              </a:lnSpc>
              <a:spcBef>
                <a:spcPts val="682"/>
              </a:spcBef>
              <a:buNone/>
            </a:pPr>
            <a:r>
              <a:rPr lang="en-US" sz="2726" b="1" dirty="0">
                <a:solidFill>
                  <a:srgbClr val="ED5E29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UK 51 / China 87</a:t>
            </a:r>
            <a:endParaRPr lang="en-US" sz="2726" dirty="0"/>
          </a:p>
        </p:txBody>
      </p:sp>
      <p:sp>
        <p:nvSpPr>
          <p:cNvPr id="6" name="Text 4"/>
          <p:cNvSpPr/>
          <p:nvPr/>
        </p:nvSpPr>
        <p:spPr>
          <a:xfrm>
            <a:off x="6972905" y="5055644"/>
            <a:ext cx="2210674" cy="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359"/>
              </a:spcBef>
              <a:buNone/>
            </a:pPr>
            <a:r>
              <a:rPr lang="en-US" sz="1269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Long-Term Orientation Scores</a:t>
            </a:r>
            <a:endParaRPr lang="en-US" sz="1269" dirty="0"/>
          </a:p>
          <a:p>
            <a:pPr marL="142875" indent="0" algn="l">
              <a:lnSpc>
                <a:spcPct val="90000"/>
              </a:lnSpc>
              <a:spcBef>
                <a:spcPts val="1359"/>
              </a:spcBef>
              <a:buNone/>
            </a:pPr>
            <a:r>
              <a:rPr lang="en-US" sz="1078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Long-Term Orientation: UK 51 vs China 87 (China focuses more on sustainable relationships and future benefits)</a:t>
            </a:r>
            <a:endParaRPr lang="en-US" sz="1269" dirty="0"/>
          </a:p>
        </p:txBody>
      </p:sp>
      <p:sp>
        <p:nvSpPr>
          <p:cNvPr id="7" name="Text 5"/>
          <p:cNvSpPr/>
          <p:nvPr/>
        </p:nvSpPr>
        <p:spPr>
          <a:xfrm>
            <a:off x="1812829" y="3976372"/>
            <a:ext cx="2229185" cy="8309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00000"/>
              </a:lnSpc>
              <a:spcBef>
                <a:spcPts val="682"/>
              </a:spcBef>
              <a:buNone/>
            </a:pPr>
            <a:r>
              <a:rPr lang="en-US" sz="2726" b="1" dirty="0">
                <a:solidFill>
                  <a:srgbClr val="ED5E29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UK 35 / China 80</a:t>
            </a:r>
            <a:endParaRPr lang="en-US" sz="2726" dirty="0"/>
          </a:p>
        </p:txBody>
      </p:sp>
      <p:sp>
        <p:nvSpPr>
          <p:cNvPr id="8" name="Text 6"/>
          <p:cNvSpPr/>
          <p:nvPr/>
        </p:nvSpPr>
        <p:spPr>
          <a:xfrm>
            <a:off x="1812829" y="5055644"/>
            <a:ext cx="2212340" cy="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Power Distance Scores</a:t>
            </a:r>
            <a:endParaRPr lang="en-US" sz="14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19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Power Distance: UK 35 vs China 80 (hierarchy is more strongly respected in China)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4392867" y="3976372"/>
            <a:ext cx="2229185" cy="8309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00000"/>
              </a:lnSpc>
              <a:spcBef>
                <a:spcPts val="682"/>
              </a:spcBef>
              <a:buNone/>
            </a:pPr>
            <a:r>
              <a:rPr lang="en-US" sz="2726" b="1" dirty="0">
                <a:solidFill>
                  <a:srgbClr val="ED5E29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UK 89 / China 20</a:t>
            </a:r>
            <a:endParaRPr lang="en-US" sz="2726" dirty="0"/>
          </a:p>
        </p:txBody>
      </p:sp>
      <p:sp>
        <p:nvSpPr>
          <p:cNvPr id="10" name="Text 8"/>
          <p:cNvSpPr/>
          <p:nvPr/>
        </p:nvSpPr>
        <p:spPr>
          <a:xfrm>
            <a:off x="4392867" y="5055644"/>
            <a:ext cx="2212340" cy="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4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Individualism Scores</a:t>
            </a:r>
            <a:endParaRPr lang="en-US" sz="14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19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Individualism: UK 89 vs China 20 (UK is more individualist; China is more collectivist)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9552942" y="3976372"/>
            <a:ext cx="2229185" cy="8309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00000"/>
              </a:lnSpc>
              <a:spcBef>
                <a:spcPts val="682"/>
              </a:spcBef>
              <a:buNone/>
            </a:pPr>
            <a:r>
              <a:rPr lang="en-US" sz="2726" b="1" dirty="0">
                <a:solidFill>
                  <a:srgbClr val="ED5E29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UK 69 / China 24</a:t>
            </a:r>
            <a:endParaRPr lang="en-US" sz="2726" dirty="0"/>
          </a:p>
        </p:txBody>
      </p:sp>
      <p:sp>
        <p:nvSpPr>
          <p:cNvPr id="12" name="Text 10"/>
          <p:cNvSpPr/>
          <p:nvPr/>
        </p:nvSpPr>
        <p:spPr>
          <a:xfrm>
            <a:off x="9552942" y="5055644"/>
            <a:ext cx="2210698" cy="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361"/>
              </a:spcBef>
              <a:buNone/>
            </a:pPr>
            <a:r>
              <a:rPr lang="en-US" sz="1271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Indulgence Scores</a:t>
            </a:r>
            <a:endParaRPr lang="en-US" sz="1271" dirty="0"/>
          </a:p>
          <a:p>
            <a:pPr marL="142875" indent="0" algn="l">
              <a:lnSpc>
                <a:spcPct val="90000"/>
              </a:lnSpc>
              <a:spcBef>
                <a:spcPts val="1361"/>
              </a:spcBef>
              <a:buNone/>
            </a:pPr>
            <a:r>
              <a:rPr lang="en-US" sz="108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Indulgence: UK 69 vs China 24 (impacts tone, expectations, and acceptable negotiation behaviour)</a:t>
            </a:r>
            <a:endParaRPr lang="en-US" sz="127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114800" y="0"/>
            <a:ext cx="8077200" cy="6858000"/>
          </a:xfrm>
          <a:prstGeom prst="rect">
            <a:avLst/>
          </a:pr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0" y="0"/>
            <a:ext cx="4114800" cy="6858000"/>
          </a:xfrm>
          <a:prstGeom prst="rect">
            <a:avLst/>
          </a:prstGeom>
          <a:blipFill>
            <a:blip r:embed="rId3"/>
            <a:srcRect/>
            <a:stretch>
              <a:fillRect l="-74818" r="-74818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245289" y="5814161"/>
            <a:ext cx="365158" cy="191854"/>
          </a:xfrm>
          <a:custGeom>
            <a:avLst/>
            <a:gdLst/>
            <a:ahLst/>
            <a:cxnLst/>
            <a:rect l="l" t="t" r="r" b="b"/>
            <a:pathLst>
              <a:path w="365158" h="191854">
                <a:moveTo>
                  <a:pt x="58137" y="184932"/>
                </a:moveTo>
                <a:cubicBezTo>
                  <a:pt x="51491" y="184932"/>
                  <a:pt x="44849" y="183547"/>
                  <a:pt x="38203" y="180778"/>
                </a:cubicBezTo>
                <a:cubicBezTo>
                  <a:pt x="12178" y="169705"/>
                  <a:pt x="0" y="139806"/>
                  <a:pt x="11072" y="113781"/>
                </a:cubicBezTo>
                <a:cubicBezTo>
                  <a:pt x="40142" y="44570"/>
                  <a:pt x="107415" y="-2"/>
                  <a:pt x="182437" y="-2"/>
                </a:cubicBezTo>
                <a:cubicBezTo>
                  <a:pt x="257462" y="-2"/>
                  <a:pt x="324735" y="44570"/>
                  <a:pt x="354079" y="113781"/>
                </a:cubicBezTo>
                <a:cubicBezTo>
                  <a:pt x="365154" y="139804"/>
                  <a:pt x="352973" y="169981"/>
                  <a:pt x="326948" y="180778"/>
                </a:cubicBezTo>
                <a:cubicBezTo>
                  <a:pt x="300923" y="191852"/>
                  <a:pt x="270750" y="179671"/>
                  <a:pt x="259952" y="153648"/>
                </a:cubicBezTo>
                <a:cubicBezTo>
                  <a:pt x="246664" y="122641"/>
                  <a:pt x="216210" y="102431"/>
                  <a:pt x="182437" y="102431"/>
                </a:cubicBezTo>
                <a:cubicBezTo>
                  <a:pt x="148663" y="102431"/>
                  <a:pt x="118487" y="122641"/>
                  <a:pt x="105198" y="153648"/>
                </a:cubicBezTo>
                <a:cubicBezTo>
                  <a:pt x="97169" y="173028"/>
                  <a:pt x="78067" y="184932"/>
                  <a:pt x="58133" y="184932"/>
                </a:cubicBezTo>
                <a:lnTo>
                  <a:pt x="58137" y="184932"/>
                </a:lnTo>
              </a:path>
            </a:pathLst>
          </a:custGeom>
          <a:solidFill>
            <a:srgbClr val="F4F3F1">
              <a:alpha val="9000"/>
            </a:srgbClr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4617720" y="662232"/>
            <a:ext cx="69874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2995" dirty="0">
                <a:solidFill>
                  <a:srgbClr val="F4F3F1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Hofstede Implications: Rhythm, Team, Messages, Approval</a:t>
            </a:r>
            <a:endParaRPr lang="en-US" sz="2995" dirty="0"/>
          </a:p>
        </p:txBody>
      </p:sp>
      <p:sp>
        <p:nvSpPr>
          <p:cNvPr id="8" name="Text 6"/>
          <p:cNvSpPr/>
          <p:nvPr/>
        </p:nvSpPr>
        <p:spPr>
          <a:xfrm>
            <a:off x="5760718" y="2021222"/>
            <a:ext cx="5829301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Differences in Cultural Dimensions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F4F3F1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Large differences appear in power, individualism, long-term orientation, and indulgence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5760718" y="3578345"/>
            <a:ext cx="5829301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Impact on Negotiation and Communication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F4F3F1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These differences change negotiation tempo, the composition of the team, and how messages are framed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5760718" y="5135467"/>
            <a:ext cx="5829301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Approval and Decision-Making Processes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F4F3F1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Approvals and decision processes may require alignment on hierarchy and relationship expectations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4617718" y="5135467"/>
            <a:ext cx="640080" cy="640080"/>
          </a:xfrm>
          <a:custGeom>
            <a:avLst/>
            <a:gdLst/>
            <a:ahLst/>
            <a:cxnLst/>
            <a:rect l="l" t="t" r="r" b="b"/>
            <a:pathLst>
              <a:path w="640080" h="640080">
                <a:moveTo>
                  <a:pt x="374172" y="145893"/>
                </a:moveTo>
                <a:cubicBezTo>
                  <a:pt x="377922" y="138142"/>
                  <a:pt x="380047" y="129392"/>
                  <a:pt x="380047" y="120015"/>
                </a:cubicBezTo>
                <a:cubicBezTo>
                  <a:pt x="380047" y="86884"/>
                  <a:pt x="353171" y="60008"/>
                  <a:pt x="320040" y="60008"/>
                </a:cubicBezTo>
                <a:cubicBezTo>
                  <a:pt x="286909" y="60008"/>
                  <a:pt x="260033" y="86884"/>
                  <a:pt x="260033" y="120015"/>
                </a:cubicBezTo>
                <a:cubicBezTo>
                  <a:pt x="260033" y="129392"/>
                  <a:pt x="262158" y="138142"/>
                  <a:pt x="265908" y="145893"/>
                </a:cubicBezTo>
                <a:lnTo>
                  <a:pt x="266286" y="146642"/>
                </a:lnTo>
                <a:cubicBezTo>
                  <a:pt x="275036" y="164897"/>
                  <a:pt x="290039" y="196146"/>
                  <a:pt x="290039" y="232528"/>
                </a:cubicBezTo>
                <a:cubicBezTo>
                  <a:pt x="290039" y="314036"/>
                  <a:pt x="224028" y="380047"/>
                  <a:pt x="142520" y="380047"/>
                </a:cubicBezTo>
                <a:lnTo>
                  <a:pt x="120015" y="380047"/>
                </a:lnTo>
                <a:cubicBezTo>
                  <a:pt x="86885" y="380047"/>
                  <a:pt x="60008" y="406924"/>
                  <a:pt x="60008" y="440055"/>
                </a:cubicBezTo>
                <a:lnTo>
                  <a:pt x="60008" y="450059"/>
                </a:lnTo>
                <a:cubicBezTo>
                  <a:pt x="60008" y="455558"/>
                  <a:pt x="64507" y="460064"/>
                  <a:pt x="70012" y="460064"/>
                </a:cubicBezTo>
                <a:lnTo>
                  <a:pt x="570075" y="460064"/>
                </a:lnTo>
                <a:cubicBezTo>
                  <a:pt x="575573" y="460064"/>
                  <a:pt x="580079" y="455564"/>
                  <a:pt x="580079" y="450066"/>
                </a:cubicBezTo>
                <a:lnTo>
                  <a:pt x="580079" y="440068"/>
                </a:lnTo>
                <a:cubicBezTo>
                  <a:pt x="580079" y="406937"/>
                  <a:pt x="553202" y="380060"/>
                  <a:pt x="520072" y="380060"/>
                </a:cubicBezTo>
                <a:lnTo>
                  <a:pt x="497566" y="380060"/>
                </a:lnTo>
                <a:cubicBezTo>
                  <a:pt x="416059" y="380060"/>
                  <a:pt x="350047" y="314049"/>
                  <a:pt x="350047" y="232541"/>
                </a:cubicBezTo>
                <a:cubicBezTo>
                  <a:pt x="350047" y="196287"/>
                  <a:pt x="365051" y="164910"/>
                  <a:pt x="373801" y="146783"/>
                </a:cubicBezTo>
                <a:lnTo>
                  <a:pt x="373801" y="146783"/>
                </a:lnTo>
                <a:lnTo>
                  <a:pt x="374178" y="146034"/>
                </a:lnTo>
                <a:lnTo>
                  <a:pt x="374172" y="145893"/>
                </a:lnTo>
                <a:moveTo>
                  <a:pt x="428303" y="171893"/>
                </a:moveTo>
                <a:cubicBezTo>
                  <a:pt x="419054" y="191147"/>
                  <a:pt x="410048" y="211150"/>
                  <a:pt x="410048" y="232528"/>
                </a:cubicBezTo>
                <a:cubicBezTo>
                  <a:pt x="410048" y="280912"/>
                  <a:pt x="449304" y="320040"/>
                  <a:pt x="497560" y="320040"/>
                </a:cubicBezTo>
                <a:lnTo>
                  <a:pt x="520065" y="320040"/>
                </a:lnTo>
                <a:cubicBezTo>
                  <a:pt x="586326" y="320040"/>
                  <a:pt x="640080" y="373794"/>
                  <a:pt x="640080" y="440055"/>
                </a:cubicBezTo>
                <a:lnTo>
                  <a:pt x="640080" y="450059"/>
                </a:lnTo>
                <a:cubicBezTo>
                  <a:pt x="640080" y="488688"/>
                  <a:pt x="608703" y="520071"/>
                  <a:pt x="570074" y="520071"/>
                </a:cubicBezTo>
                <a:lnTo>
                  <a:pt x="70012" y="520071"/>
                </a:lnTo>
                <a:cubicBezTo>
                  <a:pt x="31383" y="520071"/>
                  <a:pt x="6" y="488695"/>
                  <a:pt x="6" y="450066"/>
                </a:cubicBezTo>
                <a:lnTo>
                  <a:pt x="6" y="440068"/>
                </a:lnTo>
                <a:cubicBezTo>
                  <a:pt x="6" y="373807"/>
                  <a:pt x="53760" y="320053"/>
                  <a:pt x="120021" y="320053"/>
                </a:cubicBezTo>
                <a:lnTo>
                  <a:pt x="142527" y="320053"/>
                </a:lnTo>
                <a:cubicBezTo>
                  <a:pt x="190910" y="320053"/>
                  <a:pt x="230038" y="280925"/>
                  <a:pt x="230038" y="232541"/>
                </a:cubicBezTo>
                <a:cubicBezTo>
                  <a:pt x="230038" y="211163"/>
                  <a:pt x="221039" y="191160"/>
                  <a:pt x="211783" y="171906"/>
                </a:cubicBezTo>
                <a:cubicBezTo>
                  <a:pt x="204282" y="156154"/>
                  <a:pt x="200031" y="138654"/>
                  <a:pt x="200031" y="120028"/>
                </a:cubicBezTo>
                <a:cubicBezTo>
                  <a:pt x="200031" y="53767"/>
                  <a:pt x="253785" y="13"/>
                  <a:pt x="320046" y="13"/>
                </a:cubicBezTo>
                <a:cubicBezTo>
                  <a:pt x="386308" y="13"/>
                  <a:pt x="440061" y="53767"/>
                  <a:pt x="440061" y="120028"/>
                </a:cubicBezTo>
                <a:cubicBezTo>
                  <a:pt x="440061" y="138654"/>
                  <a:pt x="435811" y="156160"/>
                  <a:pt x="428310" y="171906"/>
                </a:cubicBezTo>
                <a:lnTo>
                  <a:pt x="428303" y="171893"/>
                </a:lnTo>
                <a:moveTo>
                  <a:pt x="40005" y="600075"/>
                </a:moveTo>
                <a:cubicBezTo>
                  <a:pt x="40005" y="577947"/>
                  <a:pt x="57882" y="560070"/>
                  <a:pt x="80010" y="560070"/>
                </a:cubicBezTo>
                <a:lnTo>
                  <a:pt x="560070" y="560070"/>
                </a:lnTo>
                <a:cubicBezTo>
                  <a:pt x="582198" y="560070"/>
                  <a:pt x="600075" y="577947"/>
                  <a:pt x="600075" y="600075"/>
                </a:cubicBezTo>
                <a:cubicBezTo>
                  <a:pt x="600075" y="622203"/>
                  <a:pt x="582198" y="640080"/>
                  <a:pt x="560070" y="640080"/>
                </a:cubicBezTo>
                <a:lnTo>
                  <a:pt x="80010" y="640080"/>
                </a:lnTo>
                <a:cubicBezTo>
                  <a:pt x="57882" y="640080"/>
                  <a:pt x="40005" y="622203"/>
                  <a:pt x="40005" y="600075"/>
                </a:cubicBezTo>
                <a:lnTo>
                  <a:pt x="40005" y="600075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4617718" y="3705480"/>
            <a:ext cx="640080" cy="385810"/>
          </a:xfrm>
          <a:custGeom>
            <a:avLst/>
            <a:gdLst/>
            <a:ahLst/>
            <a:cxnLst/>
            <a:rect l="l" t="t" r="r" b="b"/>
            <a:pathLst>
              <a:path w="640080" h="385810">
                <a:moveTo>
                  <a:pt x="272232" y="602"/>
                </a:moveTo>
                <a:lnTo>
                  <a:pt x="221128" y="51710"/>
                </a:lnTo>
                <a:cubicBezTo>
                  <a:pt x="205824" y="55912"/>
                  <a:pt x="191627" y="63612"/>
                  <a:pt x="179626" y="74214"/>
                </a:cubicBezTo>
                <a:lnTo>
                  <a:pt x="153024" y="97919"/>
                </a:lnTo>
                <a:cubicBezTo>
                  <a:pt x="142821" y="107020"/>
                  <a:pt x="129520" y="112020"/>
                  <a:pt x="115816" y="112020"/>
                </a:cubicBezTo>
                <a:lnTo>
                  <a:pt x="96012" y="112020"/>
                </a:lnTo>
                <a:lnTo>
                  <a:pt x="96012" y="240035"/>
                </a:lnTo>
                <a:cubicBezTo>
                  <a:pt x="116411" y="240637"/>
                  <a:pt x="135818" y="248936"/>
                  <a:pt x="150316" y="263439"/>
                </a:cubicBezTo>
                <a:lnTo>
                  <a:pt x="185918" y="299041"/>
                </a:lnTo>
                <a:lnTo>
                  <a:pt x="192920" y="306044"/>
                </a:lnTo>
                <a:lnTo>
                  <a:pt x="192920" y="306044"/>
                </a:lnTo>
                <a:lnTo>
                  <a:pt x="219925" y="333046"/>
                </a:lnTo>
                <a:cubicBezTo>
                  <a:pt x="226127" y="339246"/>
                  <a:pt x="236330" y="339246"/>
                  <a:pt x="242526" y="333046"/>
                </a:cubicBezTo>
                <a:cubicBezTo>
                  <a:pt x="244229" y="331345"/>
                  <a:pt x="245528" y="329347"/>
                  <a:pt x="246226" y="327244"/>
                </a:cubicBezTo>
                <a:cubicBezTo>
                  <a:pt x="249030" y="319543"/>
                  <a:pt x="255526" y="313741"/>
                  <a:pt x="263527" y="311943"/>
                </a:cubicBezTo>
                <a:cubicBezTo>
                  <a:pt x="271528" y="310141"/>
                  <a:pt x="279926" y="312545"/>
                  <a:pt x="285732" y="318444"/>
                </a:cubicBezTo>
                <a:lnTo>
                  <a:pt x="296536" y="329046"/>
                </a:lnTo>
                <a:cubicBezTo>
                  <a:pt x="308141" y="340647"/>
                  <a:pt x="326940" y="340647"/>
                  <a:pt x="338442" y="329046"/>
                </a:cubicBezTo>
                <a:cubicBezTo>
                  <a:pt x="343845" y="323644"/>
                  <a:pt x="346744" y="316746"/>
                  <a:pt x="347045" y="309643"/>
                </a:cubicBezTo>
                <a:cubicBezTo>
                  <a:pt x="347442" y="300843"/>
                  <a:pt x="352646" y="293042"/>
                  <a:pt x="360647" y="289242"/>
                </a:cubicBezTo>
                <a:cubicBezTo>
                  <a:pt x="368648" y="285442"/>
                  <a:pt x="377948" y="286240"/>
                  <a:pt x="385047" y="291341"/>
                </a:cubicBezTo>
                <a:cubicBezTo>
                  <a:pt x="394449" y="298042"/>
                  <a:pt x="407552" y="297143"/>
                  <a:pt x="415950" y="288740"/>
                </a:cubicBezTo>
                <a:cubicBezTo>
                  <a:pt x="425352" y="279338"/>
                  <a:pt x="425352" y="264137"/>
                  <a:pt x="415950" y="254835"/>
                </a:cubicBezTo>
                <a:lnTo>
                  <a:pt x="340139" y="179028"/>
                </a:lnTo>
                <a:lnTo>
                  <a:pt x="304332" y="212034"/>
                </a:lnTo>
                <a:cubicBezTo>
                  <a:pt x="277027" y="237239"/>
                  <a:pt x="235127" y="237636"/>
                  <a:pt x="207322" y="212933"/>
                </a:cubicBezTo>
                <a:cubicBezTo>
                  <a:pt x="175619" y="184730"/>
                  <a:pt x="174915" y="135524"/>
                  <a:pt x="205722" y="106418"/>
                </a:cubicBezTo>
                <a:lnTo>
                  <a:pt x="275830" y="40209"/>
                </a:lnTo>
                <a:cubicBezTo>
                  <a:pt x="303232" y="14406"/>
                  <a:pt x="339434" y="4"/>
                  <a:pt x="377142" y="4"/>
                </a:cubicBezTo>
                <a:cubicBezTo>
                  <a:pt x="413249" y="4"/>
                  <a:pt x="448152" y="13307"/>
                  <a:pt x="475055" y="37208"/>
                </a:cubicBezTo>
                <a:lnTo>
                  <a:pt x="505158" y="64010"/>
                </a:lnTo>
                <a:lnTo>
                  <a:pt x="544062" y="64010"/>
                </a:lnTo>
                <a:lnTo>
                  <a:pt x="584067" y="64010"/>
                </a:lnTo>
                <a:lnTo>
                  <a:pt x="624072" y="64010"/>
                </a:lnTo>
                <a:cubicBezTo>
                  <a:pt x="632873" y="64010"/>
                  <a:pt x="640074" y="71209"/>
                  <a:pt x="640074" y="80013"/>
                </a:cubicBezTo>
                <a:lnTo>
                  <a:pt x="640074" y="288038"/>
                </a:lnTo>
                <a:cubicBezTo>
                  <a:pt x="640074" y="305739"/>
                  <a:pt x="625774" y="320041"/>
                  <a:pt x="608070" y="320041"/>
                </a:cubicBezTo>
                <a:lnTo>
                  <a:pt x="576066" y="320041"/>
                </a:lnTo>
                <a:cubicBezTo>
                  <a:pt x="564263" y="320041"/>
                  <a:pt x="553861" y="313640"/>
                  <a:pt x="548363" y="304038"/>
                </a:cubicBezTo>
                <a:lnTo>
                  <a:pt x="463450" y="304038"/>
                </a:lnTo>
                <a:cubicBezTo>
                  <a:pt x="460051" y="310739"/>
                  <a:pt x="455551" y="317140"/>
                  <a:pt x="449951" y="322742"/>
                </a:cubicBezTo>
                <a:cubicBezTo>
                  <a:pt x="432848" y="339845"/>
                  <a:pt x="409146" y="346546"/>
                  <a:pt x="386941" y="342842"/>
                </a:cubicBezTo>
                <a:cubicBezTo>
                  <a:pt x="383344" y="350142"/>
                  <a:pt x="378441" y="356944"/>
                  <a:pt x="372341" y="363043"/>
                </a:cubicBezTo>
                <a:cubicBezTo>
                  <a:pt x="345035" y="390347"/>
                  <a:pt x="302336" y="393048"/>
                  <a:pt x="271932" y="371145"/>
                </a:cubicBezTo>
                <a:cubicBezTo>
                  <a:pt x="246828" y="391948"/>
                  <a:pt x="209422" y="390648"/>
                  <a:pt x="185924" y="367044"/>
                </a:cubicBezTo>
                <a:lnTo>
                  <a:pt x="159022" y="340041"/>
                </a:lnTo>
                <a:lnTo>
                  <a:pt x="152019" y="333039"/>
                </a:lnTo>
                <a:lnTo>
                  <a:pt x="116411" y="297436"/>
                </a:lnTo>
                <a:cubicBezTo>
                  <a:pt x="110913" y="291935"/>
                  <a:pt x="103712" y="288736"/>
                  <a:pt x="96012" y="288134"/>
                </a:cubicBezTo>
                <a:cubicBezTo>
                  <a:pt x="96012" y="305735"/>
                  <a:pt x="81610" y="320037"/>
                  <a:pt x="64008" y="320037"/>
                </a:cubicBezTo>
                <a:lnTo>
                  <a:pt x="32004" y="320037"/>
                </a:lnTo>
                <a:cubicBezTo>
                  <a:pt x="14300" y="320037"/>
                  <a:pt x="0" y="305735"/>
                  <a:pt x="0" y="288034"/>
                </a:cubicBezTo>
                <a:lnTo>
                  <a:pt x="0" y="80009"/>
                </a:lnTo>
                <a:cubicBezTo>
                  <a:pt x="0" y="71209"/>
                  <a:pt x="7201" y="64006"/>
                  <a:pt x="16002" y="64006"/>
                </a:cubicBezTo>
                <a:lnTo>
                  <a:pt x="56007" y="64006"/>
                </a:lnTo>
                <a:lnTo>
                  <a:pt x="96012" y="64006"/>
                </a:lnTo>
                <a:lnTo>
                  <a:pt x="115816" y="64006"/>
                </a:lnTo>
                <a:cubicBezTo>
                  <a:pt x="117820" y="64006"/>
                  <a:pt x="119714" y="63308"/>
                  <a:pt x="121116" y="62007"/>
                </a:cubicBezTo>
                <a:lnTo>
                  <a:pt x="147622" y="38404"/>
                </a:lnTo>
                <a:cubicBezTo>
                  <a:pt x="175523" y="13700"/>
                  <a:pt x="211431" y="0"/>
                  <a:pt x="248735" y="0"/>
                </a:cubicBezTo>
                <a:lnTo>
                  <a:pt x="259034" y="0"/>
                </a:lnTo>
                <a:cubicBezTo>
                  <a:pt x="263431" y="0"/>
                  <a:pt x="267938" y="201"/>
                  <a:pt x="272233" y="602"/>
                </a:cubicBezTo>
                <a:lnTo>
                  <a:pt x="272232" y="602"/>
                </a:lnTo>
                <a:moveTo>
                  <a:pt x="544068" y="256031"/>
                </a:moveTo>
                <a:lnTo>
                  <a:pt x="544068" y="112012"/>
                </a:lnTo>
                <a:lnTo>
                  <a:pt x="496062" y="112012"/>
                </a:lnTo>
                <a:cubicBezTo>
                  <a:pt x="490161" y="112012"/>
                  <a:pt x="484457" y="109813"/>
                  <a:pt x="480162" y="105913"/>
                </a:cubicBezTo>
                <a:lnTo>
                  <a:pt x="443255" y="73107"/>
                </a:lnTo>
                <a:cubicBezTo>
                  <a:pt x="425052" y="56907"/>
                  <a:pt x="401548" y="48002"/>
                  <a:pt x="377148" y="48002"/>
                </a:cubicBezTo>
                <a:cubicBezTo>
                  <a:pt x="351743" y="48002"/>
                  <a:pt x="327343" y="57706"/>
                  <a:pt x="308839" y="75106"/>
                </a:cubicBezTo>
                <a:lnTo>
                  <a:pt x="238731" y="141314"/>
                </a:lnTo>
                <a:cubicBezTo>
                  <a:pt x="228432" y="151114"/>
                  <a:pt x="228630" y="167619"/>
                  <a:pt x="239230" y="177017"/>
                </a:cubicBezTo>
                <a:cubicBezTo>
                  <a:pt x="248530" y="185320"/>
                  <a:pt x="262631" y="185119"/>
                  <a:pt x="271733" y="176716"/>
                </a:cubicBezTo>
                <a:lnTo>
                  <a:pt x="343640" y="110307"/>
                </a:lnTo>
                <a:cubicBezTo>
                  <a:pt x="353343" y="101306"/>
                  <a:pt x="368545" y="101904"/>
                  <a:pt x="377545" y="111707"/>
                </a:cubicBezTo>
                <a:cubicBezTo>
                  <a:pt x="386544" y="121507"/>
                  <a:pt x="385949" y="136611"/>
                  <a:pt x="376143" y="145612"/>
                </a:cubicBezTo>
                <a:lnTo>
                  <a:pt x="375343" y="146411"/>
                </a:lnTo>
                <a:lnTo>
                  <a:pt x="449752" y="220822"/>
                </a:lnTo>
                <a:cubicBezTo>
                  <a:pt x="459757" y="230822"/>
                  <a:pt x="466254" y="243126"/>
                  <a:pt x="469153" y="255927"/>
                </a:cubicBezTo>
                <a:lnTo>
                  <a:pt x="543959" y="255927"/>
                </a:lnTo>
                <a:lnTo>
                  <a:pt x="544068" y="256031"/>
                </a:lnTo>
                <a:moveTo>
                  <a:pt x="64008" y="272034"/>
                </a:moveTo>
                <a:cubicBezTo>
                  <a:pt x="64008" y="263196"/>
                  <a:pt x="56845" y="256031"/>
                  <a:pt x="48006" y="256031"/>
                </a:cubicBezTo>
                <a:cubicBezTo>
                  <a:pt x="39167" y="256031"/>
                  <a:pt x="32004" y="263196"/>
                  <a:pt x="32004" y="272034"/>
                </a:cubicBezTo>
                <a:cubicBezTo>
                  <a:pt x="32004" y="280873"/>
                  <a:pt x="39167" y="288038"/>
                  <a:pt x="48006" y="288038"/>
                </a:cubicBezTo>
                <a:cubicBezTo>
                  <a:pt x="56845" y="288038"/>
                  <a:pt x="64008" y="280873"/>
                  <a:pt x="64008" y="272034"/>
                </a:cubicBezTo>
                <a:moveTo>
                  <a:pt x="592074" y="288038"/>
                </a:moveTo>
                <a:cubicBezTo>
                  <a:pt x="600913" y="288038"/>
                  <a:pt x="608076" y="280873"/>
                  <a:pt x="608076" y="272034"/>
                </a:cubicBezTo>
                <a:cubicBezTo>
                  <a:pt x="608076" y="263196"/>
                  <a:pt x="600913" y="256031"/>
                  <a:pt x="592074" y="256031"/>
                </a:cubicBezTo>
                <a:cubicBezTo>
                  <a:pt x="583235" y="256031"/>
                  <a:pt x="576072" y="263196"/>
                  <a:pt x="576072" y="272034"/>
                </a:cubicBezTo>
                <a:cubicBezTo>
                  <a:pt x="576072" y="280873"/>
                  <a:pt x="583235" y="288038"/>
                  <a:pt x="592074" y="288038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4617718" y="2021222"/>
            <a:ext cx="640080" cy="640080"/>
          </a:xfrm>
          <a:custGeom>
            <a:avLst/>
            <a:gdLst/>
            <a:ahLst/>
            <a:cxnLst/>
            <a:rect l="l" t="t" r="r" b="b"/>
            <a:pathLst>
              <a:path w="640080" h="640080">
                <a:moveTo>
                  <a:pt x="320040" y="580073"/>
                </a:moveTo>
                <a:cubicBezTo>
                  <a:pt x="329289" y="580073"/>
                  <a:pt x="353791" y="571073"/>
                  <a:pt x="379548" y="519566"/>
                </a:cubicBezTo>
                <a:cubicBezTo>
                  <a:pt x="390551" y="497438"/>
                  <a:pt x="400050" y="470561"/>
                  <a:pt x="407052" y="440055"/>
                </a:cubicBezTo>
                <a:lnTo>
                  <a:pt x="233034" y="440055"/>
                </a:lnTo>
                <a:cubicBezTo>
                  <a:pt x="240036" y="470561"/>
                  <a:pt x="249535" y="497438"/>
                  <a:pt x="260538" y="519566"/>
                </a:cubicBezTo>
                <a:cubicBezTo>
                  <a:pt x="286289" y="571073"/>
                  <a:pt x="310797" y="580073"/>
                  <a:pt x="320046" y="580073"/>
                </a:cubicBezTo>
                <a:lnTo>
                  <a:pt x="320040" y="580073"/>
                </a:lnTo>
                <a:moveTo>
                  <a:pt x="223151" y="380047"/>
                </a:moveTo>
                <a:lnTo>
                  <a:pt x="416923" y="380047"/>
                </a:lnTo>
                <a:cubicBezTo>
                  <a:pt x="418926" y="360922"/>
                  <a:pt x="420046" y="340791"/>
                  <a:pt x="420046" y="320040"/>
                </a:cubicBezTo>
                <a:cubicBezTo>
                  <a:pt x="420046" y="299289"/>
                  <a:pt x="418920" y="279158"/>
                  <a:pt x="416923" y="260033"/>
                </a:cubicBezTo>
                <a:lnTo>
                  <a:pt x="223151" y="260033"/>
                </a:lnTo>
                <a:cubicBezTo>
                  <a:pt x="221154" y="279158"/>
                  <a:pt x="220027" y="299289"/>
                  <a:pt x="220027" y="320040"/>
                </a:cubicBezTo>
                <a:cubicBezTo>
                  <a:pt x="220027" y="340791"/>
                  <a:pt x="221154" y="360922"/>
                  <a:pt x="223151" y="380047"/>
                </a:cubicBezTo>
                <a:moveTo>
                  <a:pt x="233028" y="200025"/>
                </a:moveTo>
                <a:lnTo>
                  <a:pt x="407052" y="200025"/>
                </a:lnTo>
                <a:cubicBezTo>
                  <a:pt x="400050" y="169519"/>
                  <a:pt x="390551" y="142642"/>
                  <a:pt x="379548" y="120514"/>
                </a:cubicBezTo>
                <a:cubicBezTo>
                  <a:pt x="353798" y="69007"/>
                  <a:pt x="329289" y="60007"/>
                  <a:pt x="320040" y="60007"/>
                </a:cubicBezTo>
                <a:cubicBezTo>
                  <a:pt x="310791" y="60007"/>
                  <a:pt x="286289" y="69007"/>
                  <a:pt x="260532" y="120514"/>
                </a:cubicBezTo>
                <a:cubicBezTo>
                  <a:pt x="249529" y="142642"/>
                  <a:pt x="240030" y="169519"/>
                  <a:pt x="233028" y="200025"/>
                </a:cubicBezTo>
                <a:lnTo>
                  <a:pt x="233028" y="200025"/>
                </a:lnTo>
                <a:moveTo>
                  <a:pt x="477186" y="260033"/>
                </a:moveTo>
                <a:cubicBezTo>
                  <a:pt x="479061" y="279408"/>
                  <a:pt x="479938" y="299538"/>
                  <a:pt x="479938" y="320040"/>
                </a:cubicBezTo>
                <a:cubicBezTo>
                  <a:pt x="479938" y="340542"/>
                  <a:pt x="478940" y="360672"/>
                  <a:pt x="477186" y="380047"/>
                </a:cubicBezTo>
                <a:lnTo>
                  <a:pt x="573070" y="380047"/>
                </a:lnTo>
                <a:cubicBezTo>
                  <a:pt x="577570" y="360794"/>
                  <a:pt x="580073" y="340670"/>
                  <a:pt x="580073" y="320040"/>
                </a:cubicBezTo>
                <a:cubicBezTo>
                  <a:pt x="580073" y="299410"/>
                  <a:pt x="577698" y="279286"/>
                  <a:pt x="573070" y="260033"/>
                </a:cubicBezTo>
                <a:lnTo>
                  <a:pt x="477186" y="260033"/>
                </a:lnTo>
                <a:moveTo>
                  <a:pt x="550693" y="200025"/>
                </a:moveTo>
                <a:cubicBezTo>
                  <a:pt x="523937" y="148646"/>
                  <a:pt x="480559" y="107386"/>
                  <a:pt x="427676" y="83262"/>
                </a:cubicBezTo>
                <a:cubicBezTo>
                  <a:pt x="445304" y="115266"/>
                  <a:pt x="459302" y="155143"/>
                  <a:pt x="468430" y="200025"/>
                </a:cubicBezTo>
                <a:lnTo>
                  <a:pt x="550814" y="200025"/>
                </a:lnTo>
                <a:lnTo>
                  <a:pt x="550693" y="200025"/>
                </a:lnTo>
                <a:moveTo>
                  <a:pt x="171522" y="200025"/>
                </a:moveTo>
                <a:cubicBezTo>
                  <a:pt x="180650" y="155143"/>
                  <a:pt x="194648" y="115387"/>
                  <a:pt x="212276" y="83262"/>
                </a:cubicBezTo>
                <a:cubicBezTo>
                  <a:pt x="159393" y="107393"/>
                  <a:pt x="116014" y="148646"/>
                  <a:pt x="89259" y="200025"/>
                </a:cubicBezTo>
                <a:lnTo>
                  <a:pt x="171644" y="200025"/>
                </a:lnTo>
                <a:lnTo>
                  <a:pt x="171522" y="200025"/>
                </a:lnTo>
                <a:moveTo>
                  <a:pt x="67010" y="260033"/>
                </a:moveTo>
                <a:cubicBezTo>
                  <a:pt x="62510" y="279286"/>
                  <a:pt x="60008" y="299410"/>
                  <a:pt x="60008" y="320040"/>
                </a:cubicBezTo>
                <a:cubicBezTo>
                  <a:pt x="60008" y="340670"/>
                  <a:pt x="62382" y="360794"/>
                  <a:pt x="67010" y="380047"/>
                </a:cubicBezTo>
                <a:lnTo>
                  <a:pt x="162894" y="380047"/>
                </a:lnTo>
                <a:cubicBezTo>
                  <a:pt x="161019" y="360672"/>
                  <a:pt x="160142" y="340542"/>
                  <a:pt x="160142" y="320040"/>
                </a:cubicBezTo>
                <a:cubicBezTo>
                  <a:pt x="160142" y="299538"/>
                  <a:pt x="161140" y="279408"/>
                  <a:pt x="162894" y="260033"/>
                </a:cubicBezTo>
                <a:lnTo>
                  <a:pt x="67010" y="260033"/>
                </a:lnTo>
                <a:moveTo>
                  <a:pt x="427676" y="556818"/>
                </a:moveTo>
                <a:cubicBezTo>
                  <a:pt x="480559" y="532687"/>
                  <a:pt x="523937" y="491434"/>
                  <a:pt x="550693" y="440055"/>
                </a:cubicBezTo>
                <a:lnTo>
                  <a:pt x="468308" y="440055"/>
                </a:lnTo>
                <a:cubicBezTo>
                  <a:pt x="459181" y="484937"/>
                  <a:pt x="445182" y="524693"/>
                  <a:pt x="427554" y="556818"/>
                </a:cubicBezTo>
                <a:lnTo>
                  <a:pt x="427676" y="556818"/>
                </a:lnTo>
                <a:moveTo>
                  <a:pt x="212404" y="556818"/>
                </a:moveTo>
                <a:cubicBezTo>
                  <a:pt x="194776" y="524814"/>
                  <a:pt x="180778" y="484937"/>
                  <a:pt x="171650" y="440055"/>
                </a:cubicBezTo>
                <a:lnTo>
                  <a:pt x="89266" y="440055"/>
                </a:lnTo>
                <a:cubicBezTo>
                  <a:pt x="116021" y="491434"/>
                  <a:pt x="159399" y="532694"/>
                  <a:pt x="212283" y="556818"/>
                </a:cubicBezTo>
                <a:lnTo>
                  <a:pt x="212404" y="556818"/>
                </a:lnTo>
                <a:moveTo>
                  <a:pt x="320040" y="640080"/>
                </a:moveTo>
                <a:cubicBezTo>
                  <a:pt x="143288" y="640080"/>
                  <a:pt x="0" y="496792"/>
                  <a:pt x="0" y="320040"/>
                </a:cubicBezTo>
                <a:cubicBezTo>
                  <a:pt x="0" y="143288"/>
                  <a:pt x="143288" y="0"/>
                  <a:pt x="320040" y="0"/>
                </a:cubicBezTo>
                <a:cubicBezTo>
                  <a:pt x="496792" y="0"/>
                  <a:pt x="640080" y="143288"/>
                  <a:pt x="640080" y="320040"/>
                </a:cubicBezTo>
                <a:cubicBezTo>
                  <a:pt x="640080" y="496792"/>
                  <a:pt x="496792" y="640080"/>
                  <a:pt x="320040" y="64008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444497" y="1332456"/>
            <a:ext cx="5090160" cy="4705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Hall’s High-Context vs Low-Context Communication</a:t>
            </a:r>
            <a:endParaRPr lang="en-US" sz="4800" dirty="0"/>
          </a:p>
        </p:txBody>
      </p:sp>
      <p:sp>
        <p:nvSpPr>
          <p:cNvPr id="5" name="Text 3"/>
          <p:cNvSpPr/>
          <p:nvPr/>
        </p:nvSpPr>
        <p:spPr>
          <a:xfrm>
            <a:off x="6763658" y="793974"/>
            <a:ext cx="4904015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UK's Low-Context Communication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Low-context communication involves explicit messages, direct feedback, and facts first.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6763658" y="2782026"/>
            <a:ext cx="4904015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China's High-Context Communication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High-context communication includes implicit messages, indirect feedback, and prioritizes relationship first.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6763658" y="4770078"/>
            <a:ext cx="4904015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Trust Differences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In the UK, contracts build trust; in China, trust comes before contracts.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5994402" y="4860889"/>
            <a:ext cx="457200" cy="275578"/>
          </a:xfrm>
          <a:custGeom>
            <a:avLst/>
            <a:gdLst/>
            <a:ahLst/>
            <a:cxnLst/>
            <a:rect l="l" t="t" r="r" b="b"/>
            <a:pathLst>
              <a:path w="457200" h="275578">
                <a:moveTo>
                  <a:pt x="194452" y="430"/>
                </a:moveTo>
                <a:lnTo>
                  <a:pt x="157949" y="36936"/>
                </a:lnTo>
                <a:cubicBezTo>
                  <a:pt x="147017" y="39937"/>
                  <a:pt x="136877" y="45437"/>
                  <a:pt x="128304" y="53010"/>
                </a:cubicBezTo>
                <a:lnTo>
                  <a:pt x="109303" y="69942"/>
                </a:lnTo>
                <a:cubicBezTo>
                  <a:pt x="102015" y="76443"/>
                  <a:pt x="92514" y="80014"/>
                  <a:pt x="82726" y="80014"/>
                </a:cubicBezTo>
                <a:lnTo>
                  <a:pt x="68580" y="80014"/>
                </a:lnTo>
                <a:lnTo>
                  <a:pt x="68580" y="171454"/>
                </a:lnTo>
                <a:cubicBezTo>
                  <a:pt x="83151" y="171884"/>
                  <a:pt x="97013" y="177811"/>
                  <a:pt x="107369" y="188170"/>
                </a:cubicBezTo>
                <a:lnTo>
                  <a:pt x="132798" y="213601"/>
                </a:lnTo>
                <a:lnTo>
                  <a:pt x="137800" y="218603"/>
                </a:lnTo>
                <a:lnTo>
                  <a:pt x="137800" y="218603"/>
                </a:lnTo>
                <a:lnTo>
                  <a:pt x="157089" y="237890"/>
                </a:lnTo>
                <a:cubicBezTo>
                  <a:pt x="161520" y="242319"/>
                  <a:pt x="168807" y="242319"/>
                  <a:pt x="173233" y="237890"/>
                </a:cubicBezTo>
                <a:cubicBezTo>
                  <a:pt x="174449" y="236675"/>
                  <a:pt x="175377" y="235248"/>
                  <a:pt x="175876" y="233746"/>
                </a:cubicBezTo>
                <a:cubicBezTo>
                  <a:pt x="177878" y="228245"/>
                  <a:pt x="182519" y="224100"/>
                  <a:pt x="188234" y="222816"/>
                </a:cubicBezTo>
                <a:cubicBezTo>
                  <a:pt x="193949" y="221529"/>
                  <a:pt x="199947" y="223246"/>
                  <a:pt x="204094" y="227460"/>
                </a:cubicBezTo>
                <a:lnTo>
                  <a:pt x="211812" y="235033"/>
                </a:lnTo>
                <a:cubicBezTo>
                  <a:pt x="220101" y="243319"/>
                  <a:pt x="233529" y="243319"/>
                  <a:pt x="241744" y="235033"/>
                </a:cubicBezTo>
                <a:cubicBezTo>
                  <a:pt x="245603" y="231175"/>
                  <a:pt x="247674" y="226247"/>
                  <a:pt x="247889" y="221174"/>
                </a:cubicBezTo>
                <a:cubicBezTo>
                  <a:pt x="248173" y="214888"/>
                  <a:pt x="251890" y="209316"/>
                  <a:pt x="257605" y="206601"/>
                </a:cubicBezTo>
                <a:cubicBezTo>
                  <a:pt x="263320" y="203887"/>
                  <a:pt x="269963" y="204457"/>
                  <a:pt x="275033" y="208100"/>
                </a:cubicBezTo>
                <a:cubicBezTo>
                  <a:pt x="281750" y="212887"/>
                  <a:pt x="291108" y="212245"/>
                  <a:pt x="297107" y="206243"/>
                </a:cubicBezTo>
                <a:cubicBezTo>
                  <a:pt x="303823" y="199527"/>
                  <a:pt x="303823" y="188669"/>
                  <a:pt x="297107" y="182025"/>
                </a:cubicBezTo>
                <a:lnTo>
                  <a:pt x="242956" y="127877"/>
                </a:lnTo>
                <a:lnTo>
                  <a:pt x="217380" y="151452"/>
                </a:lnTo>
                <a:cubicBezTo>
                  <a:pt x="197876" y="169456"/>
                  <a:pt x="167948" y="169740"/>
                  <a:pt x="148087" y="152095"/>
                </a:cubicBezTo>
                <a:cubicBezTo>
                  <a:pt x="125442" y="131950"/>
                  <a:pt x="124939" y="96802"/>
                  <a:pt x="146944" y="76013"/>
                </a:cubicBezTo>
                <a:lnTo>
                  <a:pt x="197021" y="28721"/>
                </a:lnTo>
                <a:cubicBezTo>
                  <a:pt x="216594" y="10290"/>
                  <a:pt x="242453" y="3"/>
                  <a:pt x="269387" y="3"/>
                </a:cubicBezTo>
                <a:cubicBezTo>
                  <a:pt x="295177" y="3"/>
                  <a:pt x="320109" y="9505"/>
                  <a:pt x="339325" y="26577"/>
                </a:cubicBezTo>
                <a:lnTo>
                  <a:pt x="360827" y="45721"/>
                </a:lnTo>
                <a:lnTo>
                  <a:pt x="388615" y="45721"/>
                </a:lnTo>
                <a:lnTo>
                  <a:pt x="417190" y="45721"/>
                </a:lnTo>
                <a:lnTo>
                  <a:pt x="445765" y="45721"/>
                </a:lnTo>
                <a:cubicBezTo>
                  <a:pt x="452052" y="45721"/>
                  <a:pt x="457195" y="50863"/>
                  <a:pt x="457195" y="57152"/>
                </a:cubicBezTo>
                <a:lnTo>
                  <a:pt x="457195" y="205741"/>
                </a:lnTo>
                <a:cubicBezTo>
                  <a:pt x="457195" y="218385"/>
                  <a:pt x="446982" y="228600"/>
                  <a:pt x="434335" y="228600"/>
                </a:cubicBezTo>
                <a:lnTo>
                  <a:pt x="411475" y="228600"/>
                </a:lnTo>
                <a:cubicBezTo>
                  <a:pt x="403045" y="228600"/>
                  <a:pt x="395615" y="224029"/>
                  <a:pt x="391688" y="217170"/>
                </a:cubicBezTo>
                <a:lnTo>
                  <a:pt x="331036" y="217170"/>
                </a:lnTo>
                <a:cubicBezTo>
                  <a:pt x="328608" y="221956"/>
                  <a:pt x="325394" y="226528"/>
                  <a:pt x="321393" y="230530"/>
                </a:cubicBezTo>
                <a:cubicBezTo>
                  <a:pt x="309177" y="242746"/>
                  <a:pt x="292247" y="247533"/>
                  <a:pt x="276387" y="244887"/>
                </a:cubicBezTo>
                <a:cubicBezTo>
                  <a:pt x="273817" y="250101"/>
                  <a:pt x="270315" y="254960"/>
                  <a:pt x="265958" y="259317"/>
                </a:cubicBezTo>
                <a:cubicBezTo>
                  <a:pt x="246454" y="278819"/>
                  <a:pt x="215954" y="280748"/>
                  <a:pt x="194237" y="265104"/>
                </a:cubicBezTo>
                <a:cubicBezTo>
                  <a:pt x="176305" y="279963"/>
                  <a:pt x="149587" y="279034"/>
                  <a:pt x="132803" y="262174"/>
                </a:cubicBezTo>
                <a:lnTo>
                  <a:pt x="113587" y="242886"/>
                </a:lnTo>
                <a:lnTo>
                  <a:pt x="108585" y="237885"/>
                </a:lnTo>
                <a:lnTo>
                  <a:pt x="83151" y="212454"/>
                </a:lnTo>
                <a:cubicBezTo>
                  <a:pt x="79224" y="208525"/>
                  <a:pt x="74080" y="206240"/>
                  <a:pt x="68580" y="205810"/>
                </a:cubicBezTo>
                <a:cubicBezTo>
                  <a:pt x="68580" y="218382"/>
                  <a:pt x="58293" y="228598"/>
                  <a:pt x="45720" y="228598"/>
                </a:cubicBezTo>
                <a:lnTo>
                  <a:pt x="22860" y="228598"/>
                </a:lnTo>
                <a:cubicBezTo>
                  <a:pt x="10214" y="228598"/>
                  <a:pt x="0" y="218382"/>
                  <a:pt x="0" y="205738"/>
                </a:cubicBezTo>
                <a:lnTo>
                  <a:pt x="0" y="57149"/>
                </a:lnTo>
                <a:cubicBezTo>
                  <a:pt x="0" y="50863"/>
                  <a:pt x="5144" y="45718"/>
                  <a:pt x="11430" y="45718"/>
                </a:cubicBezTo>
                <a:lnTo>
                  <a:pt x="40005" y="45718"/>
                </a:lnTo>
                <a:lnTo>
                  <a:pt x="68580" y="45718"/>
                </a:lnTo>
                <a:lnTo>
                  <a:pt x="82726" y="45718"/>
                </a:lnTo>
                <a:cubicBezTo>
                  <a:pt x="84157" y="45718"/>
                  <a:pt x="85510" y="45220"/>
                  <a:pt x="86511" y="44291"/>
                </a:cubicBezTo>
                <a:lnTo>
                  <a:pt x="105444" y="27431"/>
                </a:lnTo>
                <a:cubicBezTo>
                  <a:pt x="125373" y="9786"/>
                  <a:pt x="151022" y="0"/>
                  <a:pt x="177668" y="0"/>
                </a:cubicBezTo>
                <a:lnTo>
                  <a:pt x="185024" y="0"/>
                </a:lnTo>
                <a:cubicBezTo>
                  <a:pt x="188165" y="0"/>
                  <a:pt x="191384" y="143"/>
                  <a:pt x="194452" y="430"/>
                </a:cubicBezTo>
                <a:lnTo>
                  <a:pt x="194452" y="430"/>
                </a:lnTo>
                <a:moveTo>
                  <a:pt x="388620" y="182879"/>
                </a:moveTo>
                <a:lnTo>
                  <a:pt x="388620" y="80009"/>
                </a:lnTo>
                <a:lnTo>
                  <a:pt x="354330" y="80009"/>
                </a:lnTo>
                <a:cubicBezTo>
                  <a:pt x="350115" y="80009"/>
                  <a:pt x="346041" y="78438"/>
                  <a:pt x="342973" y="75652"/>
                </a:cubicBezTo>
                <a:lnTo>
                  <a:pt x="316611" y="52219"/>
                </a:lnTo>
                <a:cubicBezTo>
                  <a:pt x="303608" y="40648"/>
                  <a:pt x="286820" y="34287"/>
                  <a:pt x="269391" y="34287"/>
                </a:cubicBezTo>
                <a:cubicBezTo>
                  <a:pt x="251245" y="34287"/>
                  <a:pt x="233817" y="41218"/>
                  <a:pt x="220599" y="53647"/>
                </a:cubicBezTo>
                <a:lnTo>
                  <a:pt x="170522" y="100939"/>
                </a:lnTo>
                <a:cubicBezTo>
                  <a:pt x="163166" y="107939"/>
                  <a:pt x="163307" y="119728"/>
                  <a:pt x="170879" y="126441"/>
                </a:cubicBezTo>
                <a:cubicBezTo>
                  <a:pt x="177522" y="132371"/>
                  <a:pt x="187594" y="132228"/>
                  <a:pt x="194095" y="126226"/>
                </a:cubicBezTo>
                <a:lnTo>
                  <a:pt x="245457" y="78791"/>
                </a:lnTo>
                <a:cubicBezTo>
                  <a:pt x="252388" y="72361"/>
                  <a:pt x="263247" y="72788"/>
                  <a:pt x="269675" y="79791"/>
                </a:cubicBezTo>
                <a:cubicBezTo>
                  <a:pt x="276103" y="86791"/>
                  <a:pt x="275678" y="97579"/>
                  <a:pt x="268674" y="104009"/>
                </a:cubicBezTo>
                <a:lnTo>
                  <a:pt x="268102" y="104579"/>
                </a:lnTo>
                <a:lnTo>
                  <a:pt x="321252" y="157730"/>
                </a:lnTo>
                <a:cubicBezTo>
                  <a:pt x="328398" y="164873"/>
                  <a:pt x="333038" y="173661"/>
                  <a:pt x="335109" y="182805"/>
                </a:cubicBezTo>
                <a:lnTo>
                  <a:pt x="388542" y="182805"/>
                </a:lnTo>
                <a:lnTo>
                  <a:pt x="388620" y="182879"/>
                </a:lnTo>
                <a:moveTo>
                  <a:pt x="45720" y="194310"/>
                </a:moveTo>
                <a:cubicBezTo>
                  <a:pt x="45720" y="187997"/>
                  <a:pt x="40604" y="182879"/>
                  <a:pt x="34290" y="182879"/>
                </a:cubicBezTo>
                <a:cubicBezTo>
                  <a:pt x="27976" y="182879"/>
                  <a:pt x="22860" y="187997"/>
                  <a:pt x="22860" y="194310"/>
                </a:cubicBezTo>
                <a:cubicBezTo>
                  <a:pt x="22860" y="200624"/>
                  <a:pt x="27976" y="205741"/>
                  <a:pt x="34290" y="205741"/>
                </a:cubicBezTo>
                <a:cubicBezTo>
                  <a:pt x="40604" y="205741"/>
                  <a:pt x="45720" y="200624"/>
                  <a:pt x="45720" y="194310"/>
                </a:cubicBezTo>
                <a:moveTo>
                  <a:pt x="422910" y="205741"/>
                </a:moveTo>
                <a:cubicBezTo>
                  <a:pt x="429224" y="205741"/>
                  <a:pt x="434340" y="200624"/>
                  <a:pt x="434340" y="194310"/>
                </a:cubicBezTo>
                <a:cubicBezTo>
                  <a:pt x="434340" y="187997"/>
                  <a:pt x="429224" y="182879"/>
                  <a:pt x="422910" y="182879"/>
                </a:cubicBezTo>
                <a:cubicBezTo>
                  <a:pt x="416596" y="182879"/>
                  <a:pt x="411480" y="187997"/>
                  <a:pt x="411480" y="194310"/>
                </a:cubicBezTo>
                <a:cubicBezTo>
                  <a:pt x="411480" y="200624"/>
                  <a:pt x="416596" y="205741"/>
                  <a:pt x="422910" y="205741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5994402" y="2827688"/>
            <a:ext cx="457200" cy="365877"/>
          </a:xfrm>
          <a:custGeom>
            <a:avLst/>
            <a:gdLst/>
            <a:ahLst/>
            <a:cxnLst/>
            <a:rect l="l" t="t" r="r" b="b"/>
            <a:pathLst>
              <a:path w="457200" h="365877">
                <a:moveTo>
                  <a:pt x="103551" y="237886"/>
                </a:moveTo>
                <a:lnTo>
                  <a:pt x="237895" y="39087"/>
                </a:lnTo>
                <a:cubicBezTo>
                  <a:pt x="240396" y="36013"/>
                  <a:pt x="243898" y="34297"/>
                  <a:pt x="247615" y="34297"/>
                </a:cubicBezTo>
                <a:cubicBezTo>
                  <a:pt x="254189" y="34297"/>
                  <a:pt x="260549" y="40012"/>
                  <a:pt x="260549" y="48233"/>
                </a:cubicBezTo>
                <a:cubicBezTo>
                  <a:pt x="260549" y="51519"/>
                  <a:pt x="259548" y="54450"/>
                  <a:pt x="257833" y="56736"/>
                </a:cubicBezTo>
                <a:lnTo>
                  <a:pt x="103551" y="237886"/>
                </a:lnTo>
                <a:moveTo>
                  <a:pt x="247610" y="0"/>
                </a:moveTo>
                <a:cubicBezTo>
                  <a:pt x="232317" y="0"/>
                  <a:pt x="218811" y="7431"/>
                  <a:pt x="210307" y="18652"/>
                </a:cubicBezTo>
                <a:lnTo>
                  <a:pt x="210019" y="19011"/>
                </a:lnTo>
                <a:lnTo>
                  <a:pt x="209731" y="19439"/>
                </a:lnTo>
                <a:lnTo>
                  <a:pt x="5285" y="322067"/>
                </a:lnTo>
                <a:cubicBezTo>
                  <a:pt x="-3292" y="333786"/>
                  <a:pt x="-1289" y="350506"/>
                  <a:pt x="10145" y="359796"/>
                </a:cubicBezTo>
                <a:cubicBezTo>
                  <a:pt x="22010" y="369444"/>
                  <a:pt x="39086" y="367300"/>
                  <a:pt x="48376" y="355581"/>
                </a:cubicBezTo>
                <a:lnTo>
                  <a:pt x="284333" y="78535"/>
                </a:lnTo>
                <a:lnTo>
                  <a:pt x="284621" y="78177"/>
                </a:lnTo>
                <a:lnTo>
                  <a:pt x="284909" y="77818"/>
                </a:lnTo>
                <a:cubicBezTo>
                  <a:pt x="291127" y="69601"/>
                  <a:pt x="294844" y="59312"/>
                  <a:pt x="294844" y="48234"/>
                </a:cubicBezTo>
                <a:cubicBezTo>
                  <a:pt x="294844" y="22150"/>
                  <a:pt x="274192" y="0"/>
                  <a:pt x="247610" y="0"/>
                </a:cubicBezTo>
                <a:lnTo>
                  <a:pt x="247610" y="0"/>
                </a:lnTo>
                <a:moveTo>
                  <a:pt x="221170" y="254895"/>
                </a:moveTo>
                <a:lnTo>
                  <a:pt x="400960" y="83036"/>
                </a:lnTo>
                <a:cubicBezTo>
                  <a:pt x="403246" y="81177"/>
                  <a:pt x="406176" y="80036"/>
                  <a:pt x="409464" y="80036"/>
                </a:cubicBezTo>
                <a:cubicBezTo>
                  <a:pt x="416893" y="80036"/>
                  <a:pt x="422969" y="86040"/>
                  <a:pt x="422969" y="93540"/>
                </a:cubicBezTo>
                <a:cubicBezTo>
                  <a:pt x="422969" y="97470"/>
                  <a:pt x="421255" y="101044"/>
                  <a:pt x="418539" y="103543"/>
                </a:cubicBezTo>
                <a:lnTo>
                  <a:pt x="221170" y="254895"/>
                </a:lnTo>
                <a:moveTo>
                  <a:pt x="409464" y="45735"/>
                </a:moveTo>
                <a:cubicBezTo>
                  <a:pt x="397599" y="45735"/>
                  <a:pt x="386741" y="50092"/>
                  <a:pt x="378379" y="57238"/>
                </a:cubicBezTo>
                <a:lnTo>
                  <a:pt x="378022" y="57523"/>
                </a:lnTo>
                <a:lnTo>
                  <a:pt x="377665" y="57808"/>
                </a:lnTo>
                <a:lnTo>
                  <a:pt x="105407" y="318060"/>
                </a:lnTo>
                <a:cubicBezTo>
                  <a:pt x="94330" y="327921"/>
                  <a:pt x="93187" y="344930"/>
                  <a:pt x="102907" y="356291"/>
                </a:cubicBezTo>
                <a:cubicBezTo>
                  <a:pt x="112627" y="367651"/>
                  <a:pt x="129561" y="369082"/>
                  <a:pt x="141064" y="359649"/>
                </a:cubicBezTo>
                <a:lnTo>
                  <a:pt x="439836" y="130336"/>
                </a:lnTo>
                <a:lnTo>
                  <a:pt x="440192" y="130051"/>
                </a:lnTo>
                <a:lnTo>
                  <a:pt x="440549" y="129765"/>
                </a:lnTo>
                <a:cubicBezTo>
                  <a:pt x="450767" y="121047"/>
                  <a:pt x="457200" y="108043"/>
                  <a:pt x="457200" y="93463"/>
                </a:cubicBezTo>
                <a:cubicBezTo>
                  <a:pt x="457273" y="67094"/>
                  <a:pt x="435835" y="45727"/>
                  <a:pt x="409464" y="45727"/>
                </a:cubicBezTo>
                <a:lnTo>
                  <a:pt x="409464" y="45735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5994402" y="822555"/>
            <a:ext cx="457200" cy="400038"/>
          </a:xfrm>
          <a:custGeom>
            <a:avLst/>
            <a:gdLst/>
            <a:ahLst/>
            <a:cxnLst/>
            <a:rect l="l" t="t" r="r" b="b"/>
            <a:pathLst>
              <a:path w="457200" h="400038">
                <a:moveTo>
                  <a:pt x="110460" y="320762"/>
                </a:moveTo>
                <a:cubicBezTo>
                  <a:pt x="121976" y="312370"/>
                  <a:pt x="136886" y="310229"/>
                  <a:pt x="150277" y="315050"/>
                </a:cubicBezTo>
                <a:cubicBezTo>
                  <a:pt x="173933" y="323619"/>
                  <a:pt x="200450" y="328531"/>
                  <a:pt x="228659" y="328531"/>
                </a:cubicBezTo>
                <a:cubicBezTo>
                  <a:pt x="339983" y="328531"/>
                  <a:pt x="414351" y="256664"/>
                  <a:pt x="414351" y="185694"/>
                </a:cubicBezTo>
                <a:cubicBezTo>
                  <a:pt x="414351" y="114719"/>
                  <a:pt x="339988" y="42856"/>
                  <a:pt x="228659" y="42856"/>
                </a:cubicBezTo>
                <a:cubicBezTo>
                  <a:pt x="117336" y="42856"/>
                  <a:pt x="42968" y="114723"/>
                  <a:pt x="42968" y="185694"/>
                </a:cubicBezTo>
                <a:cubicBezTo>
                  <a:pt x="42968" y="214260"/>
                  <a:pt x="54036" y="241759"/>
                  <a:pt x="74839" y="265325"/>
                </a:cubicBezTo>
                <a:cubicBezTo>
                  <a:pt x="82515" y="273986"/>
                  <a:pt x="86264" y="285411"/>
                  <a:pt x="85373" y="297016"/>
                </a:cubicBezTo>
                <a:cubicBezTo>
                  <a:pt x="84125" y="313174"/>
                  <a:pt x="80284" y="327995"/>
                  <a:pt x="75287" y="341116"/>
                </a:cubicBezTo>
                <a:cubicBezTo>
                  <a:pt x="90462" y="334064"/>
                  <a:pt x="103053" y="326207"/>
                  <a:pt x="110460" y="320850"/>
                </a:cubicBezTo>
                <a:lnTo>
                  <a:pt x="110460" y="320762"/>
                </a:lnTo>
                <a:moveTo>
                  <a:pt x="19042" y="357006"/>
                </a:moveTo>
                <a:cubicBezTo>
                  <a:pt x="20647" y="354594"/>
                  <a:pt x="22165" y="352186"/>
                  <a:pt x="23596" y="349773"/>
                </a:cubicBezTo>
                <a:cubicBezTo>
                  <a:pt x="32525" y="334952"/>
                  <a:pt x="41006" y="315490"/>
                  <a:pt x="42702" y="293620"/>
                </a:cubicBezTo>
                <a:cubicBezTo>
                  <a:pt x="15920" y="263177"/>
                  <a:pt x="119" y="225949"/>
                  <a:pt x="119" y="185686"/>
                </a:cubicBezTo>
                <a:cubicBezTo>
                  <a:pt x="119" y="83108"/>
                  <a:pt x="102427" y="-4"/>
                  <a:pt x="228659" y="-4"/>
                </a:cubicBezTo>
                <a:cubicBezTo>
                  <a:pt x="354892" y="-4"/>
                  <a:pt x="457200" y="83112"/>
                  <a:pt x="457200" y="185686"/>
                </a:cubicBezTo>
                <a:cubicBezTo>
                  <a:pt x="457200" y="288263"/>
                  <a:pt x="354892" y="371375"/>
                  <a:pt x="228659" y="371375"/>
                </a:cubicBezTo>
                <a:cubicBezTo>
                  <a:pt x="195540" y="371375"/>
                  <a:pt x="164112" y="365663"/>
                  <a:pt x="135724" y="355394"/>
                </a:cubicBezTo>
                <a:cubicBezTo>
                  <a:pt x="125099" y="363163"/>
                  <a:pt x="107780" y="373783"/>
                  <a:pt x="87247" y="382712"/>
                </a:cubicBezTo>
                <a:cubicBezTo>
                  <a:pt x="73769" y="388605"/>
                  <a:pt x="58412" y="393961"/>
                  <a:pt x="42520" y="397086"/>
                </a:cubicBezTo>
                <a:cubicBezTo>
                  <a:pt x="41806" y="397266"/>
                  <a:pt x="41093" y="397354"/>
                  <a:pt x="40375" y="397534"/>
                </a:cubicBezTo>
                <a:cubicBezTo>
                  <a:pt x="36448" y="398250"/>
                  <a:pt x="32608" y="398874"/>
                  <a:pt x="28593" y="399230"/>
                </a:cubicBezTo>
                <a:cubicBezTo>
                  <a:pt x="28415" y="399230"/>
                  <a:pt x="28145" y="399318"/>
                  <a:pt x="27967" y="399318"/>
                </a:cubicBezTo>
                <a:cubicBezTo>
                  <a:pt x="23413" y="399766"/>
                  <a:pt x="18860" y="400034"/>
                  <a:pt x="14306" y="400034"/>
                </a:cubicBezTo>
                <a:cubicBezTo>
                  <a:pt x="8504" y="400034"/>
                  <a:pt x="3324" y="396554"/>
                  <a:pt x="1093" y="391197"/>
                </a:cubicBezTo>
                <a:cubicBezTo>
                  <a:pt x="-1138" y="385841"/>
                  <a:pt x="110" y="379768"/>
                  <a:pt x="4129" y="375664"/>
                </a:cubicBezTo>
                <a:cubicBezTo>
                  <a:pt x="7791" y="371915"/>
                  <a:pt x="11092" y="367895"/>
                  <a:pt x="14214" y="363610"/>
                </a:cubicBezTo>
                <a:cubicBezTo>
                  <a:pt x="15732" y="361558"/>
                  <a:pt x="17159" y="359502"/>
                  <a:pt x="18498" y="357450"/>
                </a:cubicBezTo>
                <a:lnTo>
                  <a:pt x="18768" y="357002"/>
                </a:lnTo>
                <a:lnTo>
                  <a:pt x="19042" y="357006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3131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0" y="0"/>
            <a:ext cx="12192000" cy="3474720"/>
          </a:xfrm>
          <a:prstGeom prst="rect">
            <a:avLst/>
          </a:prstGeom>
          <a:solidFill>
            <a:srgbClr val="6F6452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5181600" y="2642435"/>
            <a:ext cx="1828800" cy="1828800"/>
          </a:xfrm>
          <a:custGeom>
            <a:avLst/>
            <a:gdLst/>
            <a:ahLst/>
            <a:cxnLst/>
            <a:rect l="l" t="t" r="r" b="b"/>
            <a:pathLst>
              <a:path w="1828800" h="1828800">
                <a:moveTo>
                  <a:pt x="0" y="914400"/>
                </a:moveTo>
                <a:cubicBezTo>
                  <a:pt x="0" y="409395"/>
                  <a:pt x="409395" y="0"/>
                  <a:pt x="914400" y="0"/>
                </a:cubicBezTo>
                <a:cubicBezTo>
                  <a:pt x="1419405" y="0"/>
                  <a:pt x="1828800" y="409395"/>
                  <a:pt x="1828800" y="914400"/>
                </a:cubicBezTo>
                <a:cubicBezTo>
                  <a:pt x="1828800" y="1419405"/>
                  <a:pt x="1419405" y="1828800"/>
                  <a:pt x="914400" y="1828800"/>
                </a:cubicBezTo>
                <a:cubicBezTo>
                  <a:pt x="409395" y="1828800"/>
                  <a:pt x="0" y="1419405"/>
                  <a:pt x="0" y="9144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9232904" y="2642435"/>
            <a:ext cx="1828800" cy="1828800"/>
          </a:xfrm>
          <a:custGeom>
            <a:avLst/>
            <a:gdLst/>
            <a:ahLst/>
            <a:cxnLst/>
            <a:rect l="l" t="t" r="r" b="b"/>
            <a:pathLst>
              <a:path w="1828800" h="1828800">
                <a:moveTo>
                  <a:pt x="0" y="914400"/>
                </a:moveTo>
                <a:cubicBezTo>
                  <a:pt x="0" y="409395"/>
                  <a:pt x="409395" y="0"/>
                  <a:pt x="914400" y="0"/>
                </a:cubicBezTo>
                <a:cubicBezTo>
                  <a:pt x="1419405" y="0"/>
                  <a:pt x="1828800" y="409395"/>
                  <a:pt x="1828800" y="914400"/>
                </a:cubicBezTo>
                <a:cubicBezTo>
                  <a:pt x="1828800" y="1419405"/>
                  <a:pt x="1419405" y="1828800"/>
                  <a:pt x="914400" y="1828800"/>
                </a:cubicBezTo>
                <a:cubicBezTo>
                  <a:pt x="409395" y="1828800"/>
                  <a:pt x="0" y="1419405"/>
                  <a:pt x="0" y="9144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1084576" y="2642435"/>
            <a:ext cx="1828800" cy="1828800"/>
          </a:xfrm>
          <a:custGeom>
            <a:avLst/>
            <a:gdLst/>
            <a:ahLst/>
            <a:cxnLst/>
            <a:rect l="l" t="t" r="r" b="b"/>
            <a:pathLst>
              <a:path w="1828800" h="1828800">
                <a:moveTo>
                  <a:pt x="0" y="914400"/>
                </a:moveTo>
                <a:cubicBezTo>
                  <a:pt x="0" y="409395"/>
                  <a:pt x="409395" y="0"/>
                  <a:pt x="914400" y="0"/>
                </a:cubicBezTo>
                <a:cubicBezTo>
                  <a:pt x="1419405" y="0"/>
                  <a:pt x="1828800" y="409395"/>
                  <a:pt x="1828800" y="914400"/>
                </a:cubicBezTo>
                <a:cubicBezTo>
                  <a:pt x="1828800" y="1419405"/>
                  <a:pt x="1419405" y="1828800"/>
                  <a:pt x="914400" y="1828800"/>
                </a:cubicBezTo>
                <a:cubicBezTo>
                  <a:pt x="409395" y="1828800"/>
                  <a:pt x="0" y="1419405"/>
                  <a:pt x="0" y="9144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9853426" y="3099635"/>
            <a:ext cx="587755" cy="914400"/>
          </a:xfrm>
          <a:custGeom>
            <a:avLst/>
            <a:gdLst/>
            <a:ahLst/>
            <a:cxnLst/>
            <a:rect l="l" t="t" r="r" b="b"/>
            <a:pathLst>
              <a:path w="587755" h="914400">
                <a:moveTo>
                  <a:pt x="97991" y="261116"/>
                </a:moveTo>
                <a:cubicBezTo>
                  <a:pt x="97991" y="170883"/>
                  <a:pt x="171078" y="97795"/>
                  <a:pt x="261310" y="97795"/>
                </a:cubicBezTo>
                <a:lnTo>
                  <a:pt x="326639" y="97795"/>
                </a:lnTo>
                <a:cubicBezTo>
                  <a:pt x="416877" y="97795"/>
                  <a:pt x="489959" y="170883"/>
                  <a:pt x="489959" y="261116"/>
                </a:cubicBezTo>
                <a:lnTo>
                  <a:pt x="489959" y="270507"/>
                </a:lnTo>
                <a:cubicBezTo>
                  <a:pt x="489959" y="319711"/>
                  <a:pt x="465461" y="365641"/>
                  <a:pt x="424424" y="392799"/>
                </a:cubicBezTo>
                <a:lnTo>
                  <a:pt x="317653" y="464049"/>
                </a:lnTo>
                <a:cubicBezTo>
                  <a:pt x="272331" y="494261"/>
                  <a:pt x="244977" y="545302"/>
                  <a:pt x="244977" y="600011"/>
                </a:cubicBezTo>
                <a:lnTo>
                  <a:pt x="244977" y="604098"/>
                </a:lnTo>
                <a:cubicBezTo>
                  <a:pt x="244977" y="631247"/>
                  <a:pt x="266823" y="653092"/>
                  <a:pt x="293972" y="653092"/>
                </a:cubicBezTo>
                <a:cubicBezTo>
                  <a:pt x="321126" y="653092"/>
                  <a:pt x="342967" y="631247"/>
                  <a:pt x="342967" y="604098"/>
                </a:cubicBezTo>
                <a:lnTo>
                  <a:pt x="342967" y="600011"/>
                </a:lnTo>
                <a:cubicBezTo>
                  <a:pt x="342967" y="578166"/>
                  <a:pt x="353788" y="557747"/>
                  <a:pt x="371955" y="545705"/>
                </a:cubicBezTo>
                <a:lnTo>
                  <a:pt x="478727" y="474455"/>
                </a:lnTo>
                <a:cubicBezTo>
                  <a:pt x="546912" y="428927"/>
                  <a:pt x="587744" y="352574"/>
                  <a:pt x="587744" y="270708"/>
                </a:cubicBezTo>
                <a:lnTo>
                  <a:pt x="587744" y="261317"/>
                </a:lnTo>
                <a:cubicBezTo>
                  <a:pt x="587744" y="116979"/>
                  <a:pt x="470763" y="0"/>
                  <a:pt x="326428" y="0"/>
                </a:cubicBezTo>
                <a:lnTo>
                  <a:pt x="261099" y="0"/>
                </a:lnTo>
                <a:cubicBezTo>
                  <a:pt x="116969" y="-201"/>
                  <a:pt x="-12" y="116778"/>
                  <a:pt x="-12" y="261107"/>
                </a:cubicBezTo>
                <a:cubicBezTo>
                  <a:pt x="-12" y="288255"/>
                  <a:pt x="21835" y="310100"/>
                  <a:pt x="48984" y="310100"/>
                </a:cubicBezTo>
                <a:cubicBezTo>
                  <a:pt x="76138" y="310100"/>
                  <a:pt x="97979" y="288255"/>
                  <a:pt x="97979" y="261107"/>
                </a:cubicBezTo>
                <a:lnTo>
                  <a:pt x="97991" y="261116"/>
                </a:lnTo>
                <a:moveTo>
                  <a:pt x="293978" y="914400"/>
                </a:moveTo>
                <a:cubicBezTo>
                  <a:pt x="330060" y="914400"/>
                  <a:pt x="359307" y="885148"/>
                  <a:pt x="359307" y="849075"/>
                </a:cubicBezTo>
                <a:cubicBezTo>
                  <a:pt x="359307" y="812993"/>
                  <a:pt x="330060" y="783751"/>
                  <a:pt x="293978" y="783751"/>
                </a:cubicBezTo>
                <a:cubicBezTo>
                  <a:pt x="257895" y="783751"/>
                  <a:pt x="228649" y="813002"/>
                  <a:pt x="228649" y="849075"/>
                </a:cubicBezTo>
                <a:cubicBezTo>
                  <a:pt x="228649" y="885157"/>
                  <a:pt x="257895" y="914400"/>
                  <a:pt x="293978" y="914400"/>
                </a:cubicBez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5638801" y="3099635"/>
            <a:ext cx="914400" cy="914400"/>
          </a:xfrm>
          <a:custGeom>
            <a:avLst/>
            <a:gdLst/>
            <a:ahLst/>
            <a:cxnLst/>
            <a:rect l="l" t="t" r="r" b="b"/>
            <a:pathLst>
              <a:path w="914400" h="914400">
                <a:moveTo>
                  <a:pt x="828675" y="457200"/>
                </a:moveTo>
                <a:cubicBezTo>
                  <a:pt x="828675" y="662401"/>
                  <a:pt x="662401" y="828675"/>
                  <a:pt x="457200" y="828675"/>
                </a:cubicBezTo>
                <a:cubicBezTo>
                  <a:pt x="366299" y="828675"/>
                  <a:pt x="292535" y="755093"/>
                  <a:pt x="292535" y="664366"/>
                </a:cubicBezTo>
                <a:cubicBezTo>
                  <a:pt x="292535" y="573640"/>
                  <a:pt x="366290" y="500058"/>
                  <a:pt x="457200" y="500058"/>
                </a:cubicBezTo>
                <a:cubicBezTo>
                  <a:pt x="595256" y="500058"/>
                  <a:pt x="707234" y="388081"/>
                  <a:pt x="707234" y="250024"/>
                </a:cubicBezTo>
                <a:cubicBezTo>
                  <a:pt x="707234" y="222519"/>
                  <a:pt x="702771" y="196267"/>
                  <a:pt x="694734" y="171441"/>
                </a:cubicBezTo>
                <a:cubicBezTo>
                  <a:pt x="776710" y="239664"/>
                  <a:pt x="828675" y="342351"/>
                  <a:pt x="828675" y="457191"/>
                </a:cubicBezTo>
                <a:lnTo>
                  <a:pt x="828675" y="457200"/>
                </a:lnTo>
                <a:moveTo>
                  <a:pt x="457200" y="85725"/>
                </a:moveTo>
                <a:cubicBezTo>
                  <a:pt x="547927" y="85725"/>
                  <a:pt x="621509" y="159307"/>
                  <a:pt x="621509" y="250034"/>
                </a:cubicBezTo>
                <a:cubicBezTo>
                  <a:pt x="621509" y="340760"/>
                  <a:pt x="547927" y="414342"/>
                  <a:pt x="457200" y="414342"/>
                </a:cubicBezTo>
                <a:cubicBezTo>
                  <a:pt x="319144" y="414342"/>
                  <a:pt x="206810" y="526146"/>
                  <a:pt x="206810" y="664376"/>
                </a:cubicBezTo>
                <a:cubicBezTo>
                  <a:pt x="206810" y="691698"/>
                  <a:pt x="211272" y="717950"/>
                  <a:pt x="219310" y="742603"/>
                </a:cubicBezTo>
                <a:cubicBezTo>
                  <a:pt x="137690" y="674379"/>
                  <a:pt x="85725" y="571866"/>
                  <a:pt x="85725" y="457209"/>
                </a:cubicBezTo>
                <a:cubicBezTo>
                  <a:pt x="85725" y="252009"/>
                  <a:pt x="251999" y="85734"/>
                  <a:pt x="457200" y="85734"/>
                </a:cubicBezTo>
                <a:lnTo>
                  <a:pt x="457200" y="85725"/>
                </a:lnTo>
                <a:moveTo>
                  <a:pt x="457200" y="914400"/>
                </a:moveTo>
                <a:cubicBezTo>
                  <a:pt x="709702" y="914400"/>
                  <a:pt x="914400" y="709702"/>
                  <a:pt x="914400" y="457200"/>
                </a:cubicBezTo>
                <a:cubicBezTo>
                  <a:pt x="914400" y="204698"/>
                  <a:pt x="709702" y="0"/>
                  <a:pt x="457200" y="0"/>
                </a:cubicBezTo>
                <a:cubicBezTo>
                  <a:pt x="204698" y="0"/>
                  <a:pt x="0" y="204698"/>
                  <a:pt x="0" y="457200"/>
                </a:cubicBezTo>
                <a:cubicBezTo>
                  <a:pt x="0" y="709702"/>
                  <a:pt x="204698" y="914400"/>
                  <a:pt x="457200" y="914400"/>
                </a:cubicBezTo>
                <a:moveTo>
                  <a:pt x="514350" y="257175"/>
                </a:moveTo>
                <a:cubicBezTo>
                  <a:pt x="514350" y="225610"/>
                  <a:pt x="488765" y="200025"/>
                  <a:pt x="457200" y="200025"/>
                </a:cubicBezTo>
                <a:cubicBezTo>
                  <a:pt x="425635" y="200025"/>
                  <a:pt x="400050" y="225610"/>
                  <a:pt x="400050" y="257175"/>
                </a:cubicBezTo>
                <a:cubicBezTo>
                  <a:pt x="400050" y="288740"/>
                  <a:pt x="425635" y="314325"/>
                  <a:pt x="457200" y="314325"/>
                </a:cubicBezTo>
                <a:cubicBezTo>
                  <a:pt x="488765" y="314325"/>
                  <a:pt x="514350" y="288740"/>
                  <a:pt x="514350" y="257175"/>
                </a:cubicBezTo>
                <a:moveTo>
                  <a:pt x="457200" y="714375"/>
                </a:moveTo>
                <a:cubicBezTo>
                  <a:pt x="488765" y="714375"/>
                  <a:pt x="514350" y="688790"/>
                  <a:pt x="514350" y="657225"/>
                </a:cubicBezTo>
                <a:cubicBezTo>
                  <a:pt x="514350" y="625660"/>
                  <a:pt x="488765" y="600075"/>
                  <a:pt x="457200" y="600075"/>
                </a:cubicBezTo>
                <a:cubicBezTo>
                  <a:pt x="425635" y="600075"/>
                  <a:pt x="400050" y="625660"/>
                  <a:pt x="400050" y="657225"/>
                </a:cubicBezTo>
                <a:cubicBezTo>
                  <a:pt x="400050" y="688790"/>
                  <a:pt x="425635" y="714375"/>
                  <a:pt x="457200" y="714375"/>
                </a:cubicBez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1541776" y="3156930"/>
            <a:ext cx="914400" cy="799810"/>
          </a:xfrm>
          <a:custGeom>
            <a:avLst/>
            <a:gdLst/>
            <a:ahLst/>
            <a:cxnLst/>
            <a:rect l="l" t="t" r="r" b="b"/>
            <a:pathLst>
              <a:path w="914400" h="799810">
                <a:moveTo>
                  <a:pt x="300216" y="629890"/>
                </a:moveTo>
                <a:cubicBezTo>
                  <a:pt x="273442" y="620253"/>
                  <a:pt x="243633" y="624356"/>
                  <a:pt x="220608" y="641312"/>
                </a:cubicBezTo>
                <a:cubicBezTo>
                  <a:pt x="205969" y="652021"/>
                  <a:pt x="180804" y="667729"/>
                  <a:pt x="150282" y="681830"/>
                </a:cubicBezTo>
                <a:cubicBezTo>
                  <a:pt x="160276" y="655588"/>
                  <a:pt x="167948" y="625963"/>
                  <a:pt x="170453" y="593659"/>
                </a:cubicBezTo>
                <a:cubicBezTo>
                  <a:pt x="172236" y="570633"/>
                  <a:pt x="164565" y="547790"/>
                  <a:pt x="149395" y="530298"/>
                </a:cubicBezTo>
                <a:cubicBezTo>
                  <a:pt x="107808" y="483357"/>
                  <a:pt x="85670" y="428378"/>
                  <a:pt x="85670" y="371264"/>
                </a:cubicBezTo>
                <a:cubicBezTo>
                  <a:pt x="85670" y="229362"/>
                  <a:pt x="234352" y="85684"/>
                  <a:pt x="456926" y="85684"/>
                </a:cubicBezTo>
                <a:cubicBezTo>
                  <a:pt x="679500" y="85684"/>
                  <a:pt x="828181" y="229370"/>
                  <a:pt x="828181" y="371264"/>
                </a:cubicBezTo>
                <a:cubicBezTo>
                  <a:pt x="828181" y="513166"/>
                  <a:pt x="679500" y="656844"/>
                  <a:pt x="456926" y="656844"/>
                </a:cubicBezTo>
                <a:cubicBezTo>
                  <a:pt x="400525" y="656844"/>
                  <a:pt x="347509" y="647030"/>
                  <a:pt x="300216" y="629890"/>
                </a:cubicBezTo>
                <a:lnTo>
                  <a:pt x="300216" y="629890"/>
                </a:lnTo>
                <a:moveTo>
                  <a:pt x="46945" y="699322"/>
                </a:moveTo>
                <a:cubicBezTo>
                  <a:pt x="44092" y="704145"/>
                  <a:pt x="41057" y="708959"/>
                  <a:pt x="37838" y="713782"/>
                </a:cubicBezTo>
                <a:lnTo>
                  <a:pt x="37298" y="714678"/>
                </a:lnTo>
                <a:cubicBezTo>
                  <a:pt x="34445" y="718781"/>
                  <a:pt x="31583" y="722892"/>
                  <a:pt x="28730" y="726995"/>
                </a:cubicBezTo>
                <a:cubicBezTo>
                  <a:pt x="22485" y="735385"/>
                  <a:pt x="15700" y="743591"/>
                  <a:pt x="8559" y="751093"/>
                </a:cubicBezTo>
                <a:cubicBezTo>
                  <a:pt x="347" y="759308"/>
                  <a:pt x="-1975" y="771441"/>
                  <a:pt x="2487" y="782150"/>
                </a:cubicBezTo>
                <a:cubicBezTo>
                  <a:pt x="6949" y="792860"/>
                  <a:pt x="17300" y="799818"/>
                  <a:pt x="28904" y="799818"/>
                </a:cubicBezTo>
                <a:cubicBezTo>
                  <a:pt x="38012" y="799818"/>
                  <a:pt x="47110" y="799282"/>
                  <a:pt x="56217" y="798386"/>
                </a:cubicBezTo>
                <a:lnTo>
                  <a:pt x="57470" y="798210"/>
                </a:lnTo>
                <a:cubicBezTo>
                  <a:pt x="65325" y="797315"/>
                  <a:pt x="73179" y="796251"/>
                  <a:pt x="81034" y="794819"/>
                </a:cubicBezTo>
                <a:cubicBezTo>
                  <a:pt x="82461" y="794643"/>
                  <a:pt x="83887" y="794283"/>
                  <a:pt x="85314" y="793923"/>
                </a:cubicBezTo>
                <a:cubicBezTo>
                  <a:pt x="117089" y="787677"/>
                  <a:pt x="147602" y="776967"/>
                  <a:pt x="174733" y="765186"/>
                </a:cubicBezTo>
                <a:cubicBezTo>
                  <a:pt x="215606" y="747334"/>
                  <a:pt x="250408" y="726099"/>
                  <a:pt x="271650" y="710567"/>
                </a:cubicBezTo>
                <a:cubicBezTo>
                  <a:pt x="328407" y="731090"/>
                  <a:pt x="391235" y="742519"/>
                  <a:pt x="457456" y="742519"/>
                </a:cubicBezTo>
                <a:cubicBezTo>
                  <a:pt x="709840" y="742519"/>
                  <a:pt x="914391" y="576343"/>
                  <a:pt x="914391" y="371264"/>
                </a:cubicBezTo>
                <a:cubicBezTo>
                  <a:pt x="914391" y="166176"/>
                  <a:pt x="709309" y="8"/>
                  <a:pt x="456926" y="8"/>
                </a:cubicBezTo>
                <a:cubicBezTo>
                  <a:pt x="204542" y="8"/>
                  <a:pt x="-9" y="166184"/>
                  <a:pt x="-9" y="371264"/>
                </a:cubicBezTo>
                <a:cubicBezTo>
                  <a:pt x="-9" y="451765"/>
                  <a:pt x="31583" y="526195"/>
                  <a:pt x="85131" y="587060"/>
                </a:cubicBezTo>
                <a:cubicBezTo>
                  <a:pt x="81738" y="630794"/>
                  <a:pt x="64785" y="669705"/>
                  <a:pt x="46936" y="699330"/>
                </a:cubicBezTo>
                <a:lnTo>
                  <a:pt x="46945" y="699322"/>
                </a:lnTo>
                <a:moveTo>
                  <a:pt x="257029" y="428370"/>
                </a:moveTo>
                <a:cubicBezTo>
                  <a:pt x="288575" y="428370"/>
                  <a:pt x="314142" y="402800"/>
                  <a:pt x="314142" y="371256"/>
                </a:cubicBezTo>
                <a:cubicBezTo>
                  <a:pt x="314142" y="339711"/>
                  <a:pt x="288566" y="314141"/>
                  <a:pt x="257029" y="314141"/>
                </a:cubicBezTo>
                <a:cubicBezTo>
                  <a:pt x="225482" y="314141"/>
                  <a:pt x="199915" y="339711"/>
                  <a:pt x="199915" y="371256"/>
                </a:cubicBezTo>
                <a:cubicBezTo>
                  <a:pt x="199915" y="402800"/>
                  <a:pt x="225491" y="428370"/>
                  <a:pt x="257029" y="428370"/>
                </a:cubicBezTo>
                <a:lnTo>
                  <a:pt x="257029" y="428370"/>
                </a:lnTo>
                <a:moveTo>
                  <a:pt x="514048" y="371256"/>
                </a:moveTo>
                <a:cubicBezTo>
                  <a:pt x="514048" y="339711"/>
                  <a:pt x="488472" y="314141"/>
                  <a:pt x="456935" y="314141"/>
                </a:cubicBezTo>
                <a:cubicBezTo>
                  <a:pt x="425388" y="314141"/>
                  <a:pt x="399821" y="339711"/>
                  <a:pt x="399821" y="371256"/>
                </a:cubicBezTo>
                <a:cubicBezTo>
                  <a:pt x="399821" y="402800"/>
                  <a:pt x="425397" y="428370"/>
                  <a:pt x="456935" y="428370"/>
                </a:cubicBezTo>
                <a:cubicBezTo>
                  <a:pt x="488482" y="428370"/>
                  <a:pt x="514048" y="402800"/>
                  <a:pt x="514048" y="371256"/>
                </a:cubicBezTo>
                <a:lnTo>
                  <a:pt x="514048" y="371256"/>
                </a:lnTo>
                <a:moveTo>
                  <a:pt x="656841" y="428370"/>
                </a:moveTo>
                <a:cubicBezTo>
                  <a:pt x="688388" y="428370"/>
                  <a:pt x="713954" y="402800"/>
                  <a:pt x="713954" y="371256"/>
                </a:cubicBezTo>
                <a:cubicBezTo>
                  <a:pt x="713954" y="339711"/>
                  <a:pt x="688379" y="314141"/>
                  <a:pt x="656841" y="314141"/>
                </a:cubicBezTo>
                <a:cubicBezTo>
                  <a:pt x="625294" y="314141"/>
                  <a:pt x="599728" y="339711"/>
                  <a:pt x="599728" y="371256"/>
                </a:cubicBezTo>
                <a:cubicBezTo>
                  <a:pt x="599728" y="402800"/>
                  <a:pt x="625303" y="428370"/>
                  <a:pt x="656841" y="428370"/>
                </a:cubicBez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444496" y="1332457"/>
            <a:ext cx="9020995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4F3F1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Hall’s Communication: Key Negotiation Risks</a:t>
            </a:r>
            <a:endParaRPr lang="en-US" sz="3600" dirty="0"/>
          </a:p>
        </p:txBody>
      </p:sp>
      <p:sp>
        <p:nvSpPr>
          <p:cNvPr id="12" name="Text 10"/>
          <p:cNvSpPr/>
          <p:nvPr/>
        </p:nvSpPr>
        <p:spPr>
          <a:xfrm>
            <a:off x="444496" y="4711039"/>
            <a:ext cx="322072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British Negotiators' Communication Style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F4F3F1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British negotiators generally communicate directly and expect explicit answers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4495800" y="4711039"/>
            <a:ext cx="322072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Chinese Negotiators' Communication Style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F4F3F1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Chinese negotiators often communicate indirectly to preserve harmony and avoid confrontation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8547104" y="4711039"/>
            <a:ext cx="322072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Risks of Misreading Communication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F4F3F1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Misreading indirect communication can cause misunderstandings, damaged relationships, and failed negotiations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474043" y="2993257"/>
            <a:ext cx="3429000" cy="3108960"/>
          </a:xfrm>
          <a:custGeom>
            <a:avLst/>
            <a:gdLst/>
            <a:ahLst/>
            <a:cxnLst/>
            <a:rect l="l" t="t" r="r" b="b"/>
            <a:pathLst>
              <a:path w="3429000" h="3108960">
                <a:moveTo>
                  <a:pt x="38096" y="0"/>
                </a:moveTo>
                <a:lnTo>
                  <a:pt x="3390904" y="0"/>
                </a:lnTo>
                <a:cubicBezTo>
                  <a:pt x="3411958" y="0"/>
                  <a:pt x="3429000" y="17472"/>
                  <a:pt x="3429000" y="38986"/>
                </a:cubicBezTo>
                <a:lnTo>
                  <a:pt x="3429000" y="3069974"/>
                </a:lnTo>
                <a:cubicBezTo>
                  <a:pt x="3429000" y="3091519"/>
                  <a:pt x="3411958" y="3108960"/>
                  <a:pt x="3390904" y="3108960"/>
                </a:cubicBezTo>
                <a:lnTo>
                  <a:pt x="38096" y="3108960"/>
                </a:lnTo>
                <a:cubicBezTo>
                  <a:pt x="17042" y="3108960"/>
                  <a:pt x="0" y="3091488"/>
                  <a:pt x="0" y="3069974"/>
                </a:cubicBezTo>
                <a:lnTo>
                  <a:pt x="0" y="38986"/>
                </a:lnTo>
                <a:cubicBezTo>
                  <a:pt x="0" y="17441"/>
                  <a:pt x="17042" y="0"/>
                  <a:pt x="38096" y="0"/>
                </a:cubicBezTo>
                <a:lnTo>
                  <a:pt x="38096" y="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220543" y="2993257"/>
            <a:ext cx="3429000" cy="3108960"/>
          </a:xfrm>
          <a:custGeom>
            <a:avLst/>
            <a:gdLst/>
            <a:ahLst/>
            <a:cxnLst/>
            <a:rect l="l" t="t" r="r" b="b"/>
            <a:pathLst>
              <a:path w="3429000" h="3108960">
                <a:moveTo>
                  <a:pt x="38096" y="0"/>
                </a:moveTo>
                <a:lnTo>
                  <a:pt x="3390904" y="0"/>
                </a:lnTo>
                <a:cubicBezTo>
                  <a:pt x="3411958" y="0"/>
                  <a:pt x="3429000" y="17472"/>
                  <a:pt x="3429000" y="38986"/>
                </a:cubicBezTo>
                <a:lnTo>
                  <a:pt x="3429000" y="3069974"/>
                </a:lnTo>
                <a:cubicBezTo>
                  <a:pt x="3429000" y="3091519"/>
                  <a:pt x="3411958" y="3108960"/>
                  <a:pt x="3390904" y="3108960"/>
                </a:cubicBezTo>
                <a:lnTo>
                  <a:pt x="38096" y="3108960"/>
                </a:lnTo>
                <a:cubicBezTo>
                  <a:pt x="17042" y="3108960"/>
                  <a:pt x="0" y="3091488"/>
                  <a:pt x="0" y="3069974"/>
                </a:cubicBezTo>
                <a:lnTo>
                  <a:pt x="0" y="38986"/>
                </a:lnTo>
                <a:cubicBezTo>
                  <a:pt x="0" y="17441"/>
                  <a:pt x="17042" y="0"/>
                  <a:pt x="38096" y="0"/>
                </a:cubicBezTo>
                <a:lnTo>
                  <a:pt x="38096" y="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7967043" y="2993257"/>
            <a:ext cx="3429000" cy="3108960"/>
          </a:xfrm>
          <a:custGeom>
            <a:avLst/>
            <a:gdLst/>
            <a:ahLst/>
            <a:cxnLst/>
            <a:rect l="l" t="t" r="r" b="b"/>
            <a:pathLst>
              <a:path w="3429000" h="3108960">
                <a:moveTo>
                  <a:pt x="38096" y="0"/>
                </a:moveTo>
                <a:lnTo>
                  <a:pt x="3390904" y="0"/>
                </a:lnTo>
                <a:cubicBezTo>
                  <a:pt x="3411958" y="0"/>
                  <a:pt x="3429000" y="17472"/>
                  <a:pt x="3429000" y="38986"/>
                </a:cubicBezTo>
                <a:lnTo>
                  <a:pt x="3429000" y="3069974"/>
                </a:lnTo>
                <a:cubicBezTo>
                  <a:pt x="3429000" y="3091519"/>
                  <a:pt x="3411958" y="3108960"/>
                  <a:pt x="3390904" y="3108960"/>
                </a:cubicBezTo>
                <a:lnTo>
                  <a:pt x="38096" y="3108960"/>
                </a:lnTo>
                <a:cubicBezTo>
                  <a:pt x="17042" y="3108960"/>
                  <a:pt x="0" y="3091488"/>
                  <a:pt x="0" y="3069974"/>
                </a:cubicBezTo>
                <a:lnTo>
                  <a:pt x="0" y="38986"/>
                </a:lnTo>
                <a:cubicBezTo>
                  <a:pt x="0" y="17441"/>
                  <a:pt x="17042" y="0"/>
                  <a:pt x="38096" y="0"/>
                </a:cubicBezTo>
                <a:lnTo>
                  <a:pt x="38096" y="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771223" y="3933369"/>
            <a:ext cx="2857500" cy="1877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Guanxi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relationship networks built through long-term trust, requiring patience, mutual respect, repeated interaction, and credibility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4517723" y="3933369"/>
            <a:ext cx="2857500" cy="1877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Mianzi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saving face; avoid public criticism, direct confrontation, and embarrassing senior managers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8264223" y="3933369"/>
            <a:ext cx="2857500" cy="1877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Hierarchy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address senior representatives first, respect titles, and avoid bypassing authority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445587" y="1332456"/>
            <a:ext cx="11029639" cy="136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75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Cultural Challenges to Overcome (Guanxi, Mianzi, Hierarchy)</a:t>
            </a:r>
            <a:endParaRPr lang="en-US" sz="4475" dirty="0"/>
          </a:p>
        </p:txBody>
      </p:sp>
      <p:sp>
        <p:nvSpPr>
          <p:cNvPr id="11" name="Text 9"/>
          <p:cNvSpPr/>
          <p:nvPr/>
        </p:nvSpPr>
        <p:spPr>
          <a:xfrm>
            <a:off x="8269816" y="3336078"/>
            <a:ext cx="365760" cy="365760"/>
          </a:xfrm>
          <a:custGeom>
            <a:avLst/>
            <a:gdLst/>
            <a:ahLst/>
            <a:cxnLst/>
            <a:rect l="l" t="t" r="r" b="b"/>
            <a:pathLst>
              <a:path w="365760" h="365760">
                <a:moveTo>
                  <a:pt x="182880" y="34290"/>
                </a:moveTo>
                <a:cubicBezTo>
                  <a:pt x="165664" y="34290"/>
                  <a:pt x="150660" y="43935"/>
                  <a:pt x="143089" y="58222"/>
                </a:cubicBezTo>
                <a:cubicBezTo>
                  <a:pt x="139230" y="65508"/>
                  <a:pt x="130730" y="69008"/>
                  <a:pt x="122873" y="66579"/>
                </a:cubicBezTo>
                <a:cubicBezTo>
                  <a:pt x="107442" y="61865"/>
                  <a:pt x="89940" y="65581"/>
                  <a:pt x="77797" y="77793"/>
                </a:cubicBezTo>
                <a:cubicBezTo>
                  <a:pt x="65654" y="90010"/>
                  <a:pt x="61868" y="107438"/>
                  <a:pt x="66583" y="122870"/>
                </a:cubicBezTo>
                <a:cubicBezTo>
                  <a:pt x="69012" y="130726"/>
                  <a:pt x="65511" y="139230"/>
                  <a:pt x="58225" y="143016"/>
                </a:cubicBezTo>
                <a:cubicBezTo>
                  <a:pt x="43939" y="150660"/>
                  <a:pt x="34294" y="165660"/>
                  <a:pt x="34294" y="182876"/>
                </a:cubicBezTo>
                <a:cubicBezTo>
                  <a:pt x="34294" y="200093"/>
                  <a:pt x="43939" y="215096"/>
                  <a:pt x="58225" y="222667"/>
                </a:cubicBezTo>
                <a:cubicBezTo>
                  <a:pt x="65511" y="226526"/>
                  <a:pt x="69012" y="235026"/>
                  <a:pt x="66583" y="242883"/>
                </a:cubicBezTo>
                <a:cubicBezTo>
                  <a:pt x="61868" y="258314"/>
                  <a:pt x="65584" y="275816"/>
                  <a:pt x="77797" y="287959"/>
                </a:cubicBezTo>
                <a:cubicBezTo>
                  <a:pt x="90013" y="300102"/>
                  <a:pt x="107442" y="303888"/>
                  <a:pt x="122873" y="299173"/>
                </a:cubicBezTo>
                <a:cubicBezTo>
                  <a:pt x="130730" y="296745"/>
                  <a:pt x="139234" y="300245"/>
                  <a:pt x="143019" y="307531"/>
                </a:cubicBezTo>
                <a:cubicBezTo>
                  <a:pt x="150591" y="321818"/>
                  <a:pt x="165594" y="331463"/>
                  <a:pt x="182810" y="331463"/>
                </a:cubicBezTo>
                <a:cubicBezTo>
                  <a:pt x="200027" y="331463"/>
                  <a:pt x="215030" y="321818"/>
                  <a:pt x="222602" y="307531"/>
                </a:cubicBezTo>
                <a:cubicBezTo>
                  <a:pt x="226460" y="300245"/>
                  <a:pt x="234887" y="296745"/>
                  <a:pt x="242748" y="299173"/>
                </a:cubicBezTo>
                <a:cubicBezTo>
                  <a:pt x="258179" y="303888"/>
                  <a:pt x="275681" y="300172"/>
                  <a:pt x="287824" y="287959"/>
                </a:cubicBezTo>
                <a:cubicBezTo>
                  <a:pt x="299967" y="275743"/>
                  <a:pt x="303753" y="258314"/>
                  <a:pt x="299038" y="242883"/>
                </a:cubicBezTo>
                <a:cubicBezTo>
                  <a:pt x="296609" y="235026"/>
                  <a:pt x="300110" y="226523"/>
                  <a:pt x="307396" y="222737"/>
                </a:cubicBezTo>
                <a:cubicBezTo>
                  <a:pt x="321682" y="215166"/>
                  <a:pt x="331327" y="200162"/>
                  <a:pt x="331327" y="182946"/>
                </a:cubicBezTo>
                <a:cubicBezTo>
                  <a:pt x="331327" y="165729"/>
                  <a:pt x="321682" y="150726"/>
                  <a:pt x="307396" y="143155"/>
                </a:cubicBezTo>
                <a:cubicBezTo>
                  <a:pt x="300110" y="139296"/>
                  <a:pt x="296609" y="130869"/>
                  <a:pt x="299038" y="123009"/>
                </a:cubicBezTo>
                <a:cubicBezTo>
                  <a:pt x="303753" y="107577"/>
                  <a:pt x="300037" y="90076"/>
                  <a:pt x="287824" y="77932"/>
                </a:cubicBezTo>
                <a:cubicBezTo>
                  <a:pt x="275607" y="65789"/>
                  <a:pt x="258322" y="61857"/>
                  <a:pt x="242890" y="66576"/>
                </a:cubicBezTo>
                <a:cubicBezTo>
                  <a:pt x="235034" y="69004"/>
                  <a:pt x="226530" y="65504"/>
                  <a:pt x="222675" y="58218"/>
                </a:cubicBezTo>
                <a:cubicBezTo>
                  <a:pt x="215103" y="43931"/>
                  <a:pt x="200100" y="34286"/>
                  <a:pt x="182884" y="34286"/>
                </a:cubicBezTo>
                <a:lnTo>
                  <a:pt x="182880" y="34290"/>
                </a:lnTo>
                <a:moveTo>
                  <a:pt x="119944" y="31005"/>
                </a:moveTo>
                <a:cubicBezTo>
                  <a:pt x="134446" y="12147"/>
                  <a:pt x="157233" y="0"/>
                  <a:pt x="182880" y="0"/>
                </a:cubicBezTo>
                <a:cubicBezTo>
                  <a:pt x="208527" y="0"/>
                  <a:pt x="231314" y="12143"/>
                  <a:pt x="245816" y="31005"/>
                </a:cubicBezTo>
                <a:cubicBezTo>
                  <a:pt x="269390" y="27933"/>
                  <a:pt x="294108" y="35435"/>
                  <a:pt x="312253" y="53580"/>
                </a:cubicBezTo>
                <a:cubicBezTo>
                  <a:pt x="330398" y="71726"/>
                  <a:pt x="337900" y="96444"/>
                  <a:pt x="334828" y="120017"/>
                </a:cubicBezTo>
                <a:cubicBezTo>
                  <a:pt x="353617" y="134446"/>
                  <a:pt x="365760" y="157237"/>
                  <a:pt x="365760" y="182884"/>
                </a:cubicBezTo>
                <a:cubicBezTo>
                  <a:pt x="365760" y="208531"/>
                  <a:pt x="353617" y="231318"/>
                  <a:pt x="334755" y="245820"/>
                </a:cubicBezTo>
                <a:cubicBezTo>
                  <a:pt x="337827" y="269393"/>
                  <a:pt x="330325" y="294111"/>
                  <a:pt x="312180" y="312257"/>
                </a:cubicBezTo>
                <a:cubicBezTo>
                  <a:pt x="294035" y="330402"/>
                  <a:pt x="269316" y="337904"/>
                  <a:pt x="245743" y="334831"/>
                </a:cubicBezTo>
                <a:cubicBezTo>
                  <a:pt x="231314" y="353621"/>
                  <a:pt x="208523" y="365764"/>
                  <a:pt x="182880" y="365764"/>
                </a:cubicBezTo>
                <a:cubicBezTo>
                  <a:pt x="157233" y="365764"/>
                  <a:pt x="134446" y="353621"/>
                  <a:pt x="119944" y="334758"/>
                </a:cubicBezTo>
                <a:cubicBezTo>
                  <a:pt x="96370" y="337831"/>
                  <a:pt x="71652" y="330329"/>
                  <a:pt x="53507" y="312184"/>
                </a:cubicBezTo>
                <a:cubicBezTo>
                  <a:pt x="35362" y="294038"/>
                  <a:pt x="27860" y="269320"/>
                  <a:pt x="30932" y="245747"/>
                </a:cubicBezTo>
                <a:cubicBezTo>
                  <a:pt x="12143" y="231318"/>
                  <a:pt x="0" y="208527"/>
                  <a:pt x="0" y="182884"/>
                </a:cubicBezTo>
                <a:cubicBezTo>
                  <a:pt x="0" y="157237"/>
                  <a:pt x="12143" y="134450"/>
                  <a:pt x="31005" y="119947"/>
                </a:cubicBezTo>
                <a:cubicBezTo>
                  <a:pt x="27933" y="96374"/>
                  <a:pt x="35435" y="71656"/>
                  <a:pt x="53580" y="53511"/>
                </a:cubicBezTo>
                <a:cubicBezTo>
                  <a:pt x="71725" y="35365"/>
                  <a:pt x="96444" y="27864"/>
                  <a:pt x="120017" y="30936"/>
                </a:cubicBezTo>
                <a:lnTo>
                  <a:pt x="119944" y="31005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4517723" y="3402846"/>
            <a:ext cx="365760" cy="243840"/>
          </a:xfrm>
          <a:custGeom>
            <a:avLst/>
            <a:gdLst/>
            <a:ahLst/>
            <a:cxnLst/>
            <a:rect l="l" t="t" r="r" b="b"/>
            <a:pathLst>
              <a:path w="365760" h="243840">
                <a:moveTo>
                  <a:pt x="58039" y="62421"/>
                </a:moveTo>
                <a:cubicBezTo>
                  <a:pt x="38734" y="79058"/>
                  <a:pt x="30479" y="102362"/>
                  <a:pt x="30479" y="132081"/>
                </a:cubicBezTo>
                <a:cubicBezTo>
                  <a:pt x="30479" y="159957"/>
                  <a:pt x="40193" y="179578"/>
                  <a:pt x="53847" y="192407"/>
                </a:cubicBezTo>
                <a:cubicBezTo>
                  <a:pt x="67816" y="205489"/>
                  <a:pt x="87947" y="213362"/>
                  <a:pt x="111758" y="213362"/>
                </a:cubicBezTo>
                <a:lnTo>
                  <a:pt x="117091" y="213362"/>
                </a:lnTo>
                <a:cubicBezTo>
                  <a:pt x="120964" y="213362"/>
                  <a:pt x="124457" y="211204"/>
                  <a:pt x="126173" y="207774"/>
                </a:cubicBezTo>
                <a:lnTo>
                  <a:pt x="140905" y="178374"/>
                </a:lnTo>
                <a:lnTo>
                  <a:pt x="165671" y="190756"/>
                </a:lnTo>
                <a:lnTo>
                  <a:pt x="140905" y="178374"/>
                </a:lnTo>
                <a:cubicBezTo>
                  <a:pt x="148842" y="162436"/>
                  <a:pt x="165100" y="152402"/>
                  <a:pt x="182880" y="152402"/>
                </a:cubicBezTo>
                <a:cubicBezTo>
                  <a:pt x="200659" y="152402"/>
                  <a:pt x="216917" y="162436"/>
                  <a:pt x="224854" y="178310"/>
                </a:cubicBezTo>
                <a:lnTo>
                  <a:pt x="239587" y="207710"/>
                </a:lnTo>
                <a:cubicBezTo>
                  <a:pt x="241303" y="211139"/>
                  <a:pt x="244796" y="213299"/>
                  <a:pt x="248669" y="213299"/>
                </a:cubicBezTo>
                <a:lnTo>
                  <a:pt x="254002" y="213299"/>
                </a:lnTo>
                <a:cubicBezTo>
                  <a:pt x="277751" y="213299"/>
                  <a:pt x="297944" y="205425"/>
                  <a:pt x="311913" y="192343"/>
                </a:cubicBezTo>
                <a:cubicBezTo>
                  <a:pt x="325566" y="179517"/>
                  <a:pt x="335281" y="159896"/>
                  <a:pt x="335281" y="132017"/>
                </a:cubicBezTo>
                <a:cubicBezTo>
                  <a:pt x="335281" y="102298"/>
                  <a:pt x="327026" y="78994"/>
                  <a:pt x="307721" y="62357"/>
                </a:cubicBezTo>
                <a:cubicBezTo>
                  <a:pt x="287593" y="45023"/>
                  <a:pt x="250381" y="30480"/>
                  <a:pt x="182880" y="30480"/>
                </a:cubicBezTo>
                <a:cubicBezTo>
                  <a:pt x="115379" y="30480"/>
                  <a:pt x="78170" y="45022"/>
                  <a:pt x="58039" y="62420"/>
                </a:cubicBezTo>
                <a:lnTo>
                  <a:pt x="58039" y="62421"/>
                </a:lnTo>
                <a:moveTo>
                  <a:pt x="0" y="132081"/>
                </a:moveTo>
                <a:cubicBezTo>
                  <a:pt x="0" y="60960"/>
                  <a:pt x="40640" y="0"/>
                  <a:pt x="182880" y="0"/>
                </a:cubicBezTo>
                <a:cubicBezTo>
                  <a:pt x="325120" y="0"/>
                  <a:pt x="365760" y="60960"/>
                  <a:pt x="365760" y="132081"/>
                </a:cubicBezTo>
                <a:cubicBezTo>
                  <a:pt x="365760" y="203202"/>
                  <a:pt x="314960" y="243840"/>
                  <a:pt x="253998" y="243840"/>
                </a:cubicBezTo>
                <a:lnTo>
                  <a:pt x="248666" y="243840"/>
                </a:lnTo>
                <a:cubicBezTo>
                  <a:pt x="233300" y="243840"/>
                  <a:pt x="219200" y="235140"/>
                  <a:pt x="212342" y="221360"/>
                </a:cubicBezTo>
                <a:lnTo>
                  <a:pt x="197609" y="191961"/>
                </a:lnTo>
                <a:cubicBezTo>
                  <a:pt x="194815" y="186372"/>
                  <a:pt x="189164" y="182880"/>
                  <a:pt x="182876" y="182880"/>
                </a:cubicBezTo>
                <a:cubicBezTo>
                  <a:pt x="176589" y="182880"/>
                  <a:pt x="170938" y="186372"/>
                  <a:pt x="168144" y="191961"/>
                </a:cubicBezTo>
                <a:lnTo>
                  <a:pt x="153411" y="221360"/>
                </a:lnTo>
                <a:cubicBezTo>
                  <a:pt x="146553" y="235140"/>
                  <a:pt x="132456" y="243840"/>
                  <a:pt x="117087" y="243840"/>
                </a:cubicBezTo>
                <a:lnTo>
                  <a:pt x="111755" y="243840"/>
                </a:lnTo>
                <a:cubicBezTo>
                  <a:pt x="50793" y="243840"/>
                  <a:pt x="-7" y="203199"/>
                  <a:pt x="-7" y="132081"/>
                </a:cubicBezTo>
                <a:lnTo>
                  <a:pt x="0" y="132081"/>
                </a:lnTo>
                <a:moveTo>
                  <a:pt x="60961" y="121920"/>
                </a:moveTo>
                <a:cubicBezTo>
                  <a:pt x="60961" y="99475"/>
                  <a:pt x="79158" y="81279"/>
                  <a:pt x="101601" y="81279"/>
                </a:cubicBezTo>
                <a:cubicBezTo>
                  <a:pt x="124044" y="81279"/>
                  <a:pt x="142240" y="99475"/>
                  <a:pt x="142240" y="121920"/>
                </a:cubicBezTo>
                <a:cubicBezTo>
                  <a:pt x="142240" y="144365"/>
                  <a:pt x="124044" y="162561"/>
                  <a:pt x="101601" y="162561"/>
                </a:cubicBezTo>
                <a:cubicBezTo>
                  <a:pt x="79158" y="162561"/>
                  <a:pt x="60961" y="144365"/>
                  <a:pt x="60961" y="121920"/>
                </a:cubicBezTo>
                <a:lnTo>
                  <a:pt x="60961" y="121920"/>
                </a:lnTo>
                <a:moveTo>
                  <a:pt x="264159" y="81279"/>
                </a:moveTo>
                <a:cubicBezTo>
                  <a:pt x="286602" y="81279"/>
                  <a:pt x="304799" y="99475"/>
                  <a:pt x="304799" y="121920"/>
                </a:cubicBezTo>
                <a:cubicBezTo>
                  <a:pt x="304799" y="144365"/>
                  <a:pt x="286602" y="162561"/>
                  <a:pt x="264159" y="162561"/>
                </a:cubicBezTo>
                <a:cubicBezTo>
                  <a:pt x="241716" y="162561"/>
                  <a:pt x="223520" y="144365"/>
                  <a:pt x="223520" y="121920"/>
                </a:cubicBezTo>
                <a:cubicBezTo>
                  <a:pt x="223520" y="99475"/>
                  <a:pt x="241716" y="81279"/>
                  <a:pt x="264159" y="81279"/>
                </a:cubicBezTo>
                <a:lnTo>
                  <a:pt x="264159" y="81279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771223" y="3414562"/>
            <a:ext cx="365760" cy="220463"/>
          </a:xfrm>
          <a:custGeom>
            <a:avLst/>
            <a:gdLst/>
            <a:ahLst/>
            <a:cxnLst/>
            <a:rect l="l" t="t" r="r" b="b"/>
            <a:pathLst>
              <a:path w="365760" h="220463">
                <a:moveTo>
                  <a:pt x="155561" y="344"/>
                </a:moveTo>
                <a:lnTo>
                  <a:pt x="126359" y="29549"/>
                </a:lnTo>
                <a:cubicBezTo>
                  <a:pt x="117614" y="31950"/>
                  <a:pt x="109501" y="36350"/>
                  <a:pt x="102643" y="42408"/>
                </a:cubicBezTo>
                <a:lnTo>
                  <a:pt x="87442" y="55953"/>
                </a:lnTo>
                <a:cubicBezTo>
                  <a:pt x="81612" y="61154"/>
                  <a:pt x="74011" y="64011"/>
                  <a:pt x="66181" y="64011"/>
                </a:cubicBezTo>
                <a:lnTo>
                  <a:pt x="54864" y="64011"/>
                </a:lnTo>
                <a:lnTo>
                  <a:pt x="54864" y="137163"/>
                </a:lnTo>
                <a:cubicBezTo>
                  <a:pt x="66521" y="137507"/>
                  <a:pt x="77611" y="142249"/>
                  <a:pt x="85895" y="150536"/>
                </a:cubicBezTo>
                <a:lnTo>
                  <a:pt x="106239" y="170881"/>
                </a:lnTo>
                <a:lnTo>
                  <a:pt x="110240" y="174882"/>
                </a:lnTo>
                <a:lnTo>
                  <a:pt x="110240" y="174882"/>
                </a:lnTo>
                <a:lnTo>
                  <a:pt x="125672" y="190312"/>
                </a:lnTo>
                <a:cubicBezTo>
                  <a:pt x="129216" y="193855"/>
                  <a:pt x="135046" y="193855"/>
                  <a:pt x="138586" y="190312"/>
                </a:cubicBezTo>
                <a:cubicBezTo>
                  <a:pt x="139559" y="189340"/>
                  <a:pt x="140302" y="188198"/>
                  <a:pt x="140701" y="186997"/>
                </a:cubicBezTo>
                <a:cubicBezTo>
                  <a:pt x="142303" y="182596"/>
                  <a:pt x="146015" y="179280"/>
                  <a:pt x="150587" y="178253"/>
                </a:cubicBezTo>
                <a:cubicBezTo>
                  <a:pt x="155159" y="177223"/>
                  <a:pt x="159958" y="178597"/>
                  <a:pt x="163275" y="181968"/>
                </a:cubicBezTo>
                <a:lnTo>
                  <a:pt x="169449" y="188026"/>
                </a:lnTo>
                <a:cubicBezTo>
                  <a:pt x="176080" y="194655"/>
                  <a:pt x="186823" y="194655"/>
                  <a:pt x="193396" y="188026"/>
                </a:cubicBezTo>
                <a:cubicBezTo>
                  <a:pt x="196483" y="184939"/>
                  <a:pt x="198140" y="180998"/>
                  <a:pt x="198311" y="176939"/>
                </a:cubicBezTo>
                <a:cubicBezTo>
                  <a:pt x="198538" y="171910"/>
                  <a:pt x="201512" y="167452"/>
                  <a:pt x="206084" y="165281"/>
                </a:cubicBezTo>
                <a:cubicBezTo>
                  <a:pt x="210656" y="163109"/>
                  <a:pt x="215970" y="163566"/>
                  <a:pt x="220027" y="166480"/>
                </a:cubicBezTo>
                <a:cubicBezTo>
                  <a:pt x="225400" y="170310"/>
                  <a:pt x="232887" y="169796"/>
                  <a:pt x="237686" y="164994"/>
                </a:cubicBezTo>
                <a:cubicBezTo>
                  <a:pt x="243059" y="159622"/>
                  <a:pt x="243059" y="150935"/>
                  <a:pt x="237686" y="145620"/>
                </a:cubicBezTo>
                <a:lnTo>
                  <a:pt x="194365" y="102301"/>
                </a:lnTo>
                <a:lnTo>
                  <a:pt x="173904" y="121162"/>
                </a:lnTo>
                <a:cubicBezTo>
                  <a:pt x="158301" y="135565"/>
                  <a:pt x="134358" y="135792"/>
                  <a:pt x="118470" y="121675"/>
                </a:cubicBezTo>
                <a:cubicBezTo>
                  <a:pt x="100354" y="105560"/>
                  <a:pt x="99951" y="77442"/>
                  <a:pt x="117555" y="60810"/>
                </a:cubicBezTo>
                <a:lnTo>
                  <a:pt x="157617" y="22977"/>
                </a:lnTo>
                <a:cubicBezTo>
                  <a:pt x="173275" y="8232"/>
                  <a:pt x="193963" y="2"/>
                  <a:pt x="215509" y="2"/>
                </a:cubicBezTo>
                <a:cubicBezTo>
                  <a:pt x="236142" y="2"/>
                  <a:pt x="256087" y="7604"/>
                  <a:pt x="271460" y="21261"/>
                </a:cubicBezTo>
                <a:lnTo>
                  <a:pt x="288661" y="36577"/>
                </a:lnTo>
                <a:lnTo>
                  <a:pt x="310892" y="36577"/>
                </a:lnTo>
                <a:lnTo>
                  <a:pt x="333752" y="36577"/>
                </a:lnTo>
                <a:lnTo>
                  <a:pt x="356612" y="36577"/>
                </a:lnTo>
                <a:cubicBezTo>
                  <a:pt x="361641" y="36577"/>
                  <a:pt x="365756" y="40691"/>
                  <a:pt x="365756" y="45722"/>
                </a:cubicBezTo>
                <a:lnTo>
                  <a:pt x="365756" y="164593"/>
                </a:lnTo>
                <a:cubicBezTo>
                  <a:pt x="365756" y="174708"/>
                  <a:pt x="357585" y="182880"/>
                  <a:pt x="347468" y="182880"/>
                </a:cubicBezTo>
                <a:lnTo>
                  <a:pt x="329180" y="182880"/>
                </a:lnTo>
                <a:cubicBezTo>
                  <a:pt x="322436" y="182880"/>
                  <a:pt x="316492" y="179223"/>
                  <a:pt x="313350" y="173736"/>
                </a:cubicBezTo>
                <a:lnTo>
                  <a:pt x="264829" y="173736"/>
                </a:lnTo>
                <a:cubicBezTo>
                  <a:pt x="262886" y="177565"/>
                  <a:pt x="260315" y="181223"/>
                  <a:pt x="257115" y="184424"/>
                </a:cubicBezTo>
                <a:cubicBezTo>
                  <a:pt x="247341" y="194197"/>
                  <a:pt x="233797" y="198026"/>
                  <a:pt x="221109" y="195910"/>
                </a:cubicBezTo>
                <a:cubicBezTo>
                  <a:pt x="219054" y="200081"/>
                  <a:pt x="216252" y="203968"/>
                  <a:pt x="212766" y="207453"/>
                </a:cubicBezTo>
                <a:cubicBezTo>
                  <a:pt x="197163" y="223055"/>
                  <a:pt x="172763" y="224599"/>
                  <a:pt x="155389" y="212083"/>
                </a:cubicBezTo>
                <a:cubicBezTo>
                  <a:pt x="141044" y="223970"/>
                  <a:pt x="119669" y="223227"/>
                  <a:pt x="106242" y="209739"/>
                </a:cubicBezTo>
                <a:lnTo>
                  <a:pt x="90869" y="194309"/>
                </a:lnTo>
                <a:lnTo>
                  <a:pt x="86868" y="190308"/>
                </a:lnTo>
                <a:lnTo>
                  <a:pt x="66521" y="169964"/>
                </a:lnTo>
                <a:cubicBezTo>
                  <a:pt x="63379" y="166820"/>
                  <a:pt x="59264" y="164992"/>
                  <a:pt x="54864" y="164648"/>
                </a:cubicBezTo>
                <a:cubicBezTo>
                  <a:pt x="54864" y="174706"/>
                  <a:pt x="46634" y="182878"/>
                  <a:pt x="36576" y="182878"/>
                </a:cubicBezTo>
                <a:lnTo>
                  <a:pt x="18288" y="182878"/>
                </a:lnTo>
                <a:cubicBezTo>
                  <a:pt x="8171" y="182878"/>
                  <a:pt x="0" y="174706"/>
                  <a:pt x="0" y="164591"/>
                </a:cubicBezTo>
                <a:lnTo>
                  <a:pt x="0" y="45720"/>
                </a:lnTo>
                <a:cubicBezTo>
                  <a:pt x="0" y="40691"/>
                  <a:pt x="4115" y="36575"/>
                  <a:pt x="9144" y="36575"/>
                </a:cubicBezTo>
                <a:lnTo>
                  <a:pt x="32004" y="36575"/>
                </a:lnTo>
                <a:lnTo>
                  <a:pt x="54864" y="36575"/>
                </a:lnTo>
                <a:lnTo>
                  <a:pt x="66181" y="36575"/>
                </a:lnTo>
                <a:cubicBezTo>
                  <a:pt x="67325" y="36575"/>
                  <a:pt x="68408" y="36176"/>
                  <a:pt x="69209" y="35433"/>
                </a:cubicBezTo>
                <a:lnTo>
                  <a:pt x="84355" y="21945"/>
                </a:lnTo>
                <a:cubicBezTo>
                  <a:pt x="100299" y="7829"/>
                  <a:pt x="120818" y="0"/>
                  <a:pt x="142134" y="0"/>
                </a:cubicBezTo>
                <a:lnTo>
                  <a:pt x="148019" y="0"/>
                </a:lnTo>
                <a:cubicBezTo>
                  <a:pt x="150532" y="0"/>
                  <a:pt x="153107" y="115"/>
                  <a:pt x="155561" y="344"/>
                </a:cubicBezTo>
                <a:lnTo>
                  <a:pt x="155561" y="344"/>
                </a:lnTo>
                <a:moveTo>
                  <a:pt x="310896" y="146304"/>
                </a:moveTo>
                <a:lnTo>
                  <a:pt x="310896" y="64007"/>
                </a:lnTo>
                <a:lnTo>
                  <a:pt x="283464" y="64007"/>
                </a:lnTo>
                <a:cubicBezTo>
                  <a:pt x="280092" y="64007"/>
                  <a:pt x="276833" y="62750"/>
                  <a:pt x="274378" y="60521"/>
                </a:cubicBezTo>
                <a:lnTo>
                  <a:pt x="253289" y="41776"/>
                </a:lnTo>
                <a:cubicBezTo>
                  <a:pt x="242887" y="32518"/>
                  <a:pt x="229456" y="27430"/>
                  <a:pt x="215513" y="27430"/>
                </a:cubicBezTo>
                <a:cubicBezTo>
                  <a:pt x="200996" y="27430"/>
                  <a:pt x="187053" y="32975"/>
                  <a:pt x="176479" y="42918"/>
                </a:cubicBezTo>
                <a:lnTo>
                  <a:pt x="136418" y="80751"/>
                </a:lnTo>
                <a:cubicBezTo>
                  <a:pt x="130532" y="86351"/>
                  <a:pt x="130646" y="95782"/>
                  <a:pt x="136703" y="101153"/>
                </a:cubicBezTo>
                <a:cubicBezTo>
                  <a:pt x="142017" y="105897"/>
                  <a:pt x="150075" y="105782"/>
                  <a:pt x="155276" y="100981"/>
                </a:cubicBezTo>
                <a:lnTo>
                  <a:pt x="196366" y="63033"/>
                </a:lnTo>
                <a:cubicBezTo>
                  <a:pt x="201910" y="57889"/>
                  <a:pt x="210597" y="58231"/>
                  <a:pt x="215740" y="63833"/>
                </a:cubicBezTo>
                <a:cubicBezTo>
                  <a:pt x="220882" y="69433"/>
                  <a:pt x="220542" y="78064"/>
                  <a:pt x="214939" y="83207"/>
                </a:cubicBezTo>
                <a:lnTo>
                  <a:pt x="214482" y="83663"/>
                </a:lnTo>
                <a:lnTo>
                  <a:pt x="257001" y="126184"/>
                </a:lnTo>
                <a:cubicBezTo>
                  <a:pt x="262718" y="131898"/>
                  <a:pt x="266431" y="138929"/>
                  <a:pt x="268087" y="146244"/>
                </a:cubicBezTo>
                <a:lnTo>
                  <a:pt x="310834" y="146244"/>
                </a:lnTo>
                <a:lnTo>
                  <a:pt x="310896" y="146304"/>
                </a:lnTo>
                <a:moveTo>
                  <a:pt x="36576" y="155448"/>
                </a:moveTo>
                <a:cubicBezTo>
                  <a:pt x="36576" y="150397"/>
                  <a:pt x="32483" y="146304"/>
                  <a:pt x="27432" y="146304"/>
                </a:cubicBezTo>
                <a:cubicBezTo>
                  <a:pt x="22381" y="146304"/>
                  <a:pt x="18288" y="150398"/>
                  <a:pt x="18288" y="155448"/>
                </a:cubicBezTo>
                <a:cubicBezTo>
                  <a:pt x="18288" y="160499"/>
                  <a:pt x="22381" y="164593"/>
                  <a:pt x="27432" y="164593"/>
                </a:cubicBezTo>
                <a:cubicBezTo>
                  <a:pt x="32483" y="164593"/>
                  <a:pt x="36576" y="160499"/>
                  <a:pt x="36576" y="155448"/>
                </a:cubicBezTo>
                <a:moveTo>
                  <a:pt x="338328" y="164593"/>
                </a:moveTo>
                <a:cubicBezTo>
                  <a:pt x="343379" y="164593"/>
                  <a:pt x="347472" y="160499"/>
                  <a:pt x="347472" y="155448"/>
                </a:cubicBezTo>
                <a:cubicBezTo>
                  <a:pt x="347472" y="150397"/>
                  <a:pt x="343379" y="146304"/>
                  <a:pt x="338328" y="146304"/>
                </a:cubicBezTo>
                <a:cubicBezTo>
                  <a:pt x="333277" y="146304"/>
                  <a:pt x="329184" y="150398"/>
                  <a:pt x="329184" y="155448"/>
                </a:cubicBezTo>
                <a:cubicBezTo>
                  <a:pt x="329184" y="160499"/>
                  <a:pt x="333277" y="164593"/>
                  <a:pt x="338328" y="164593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445587" y="1332456"/>
            <a:ext cx="11029639" cy="136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75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Cultural Challenges: Decision-Making and Meeting Cadence</a:t>
            </a:r>
            <a:endParaRPr lang="en-US" sz="4475" dirty="0"/>
          </a:p>
        </p:txBody>
      </p:sp>
      <p:sp>
        <p:nvSpPr>
          <p:cNvPr id="5" name="Text 3"/>
          <p:cNvSpPr/>
          <p:nvPr/>
        </p:nvSpPr>
        <p:spPr>
          <a:xfrm>
            <a:off x="1102251" y="3283855"/>
            <a:ext cx="2766060" cy="2651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Decision-Making Process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Decision-making may rely on internal consultation and consensus rather than quick unilateral choices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5062584" y="3283855"/>
            <a:ext cx="2766060" cy="2651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Negotiation Approach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Negotiations often require several meetings and gradual progress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9003213" y="3283855"/>
            <a:ext cx="2766060" cy="2651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Value of Patience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Patience is a practical necessity to align expectations and reduce friction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8383996" y="3288907"/>
            <a:ext cx="342900" cy="457200"/>
          </a:xfrm>
          <a:custGeom>
            <a:avLst/>
            <a:gdLst/>
            <a:ahLst/>
            <a:cxnLst/>
            <a:rect l="l" t="t" r="r" b="b"/>
            <a:pathLst>
              <a:path w="342900" h="457200">
                <a:moveTo>
                  <a:pt x="21431" y="0"/>
                </a:moveTo>
                <a:cubicBezTo>
                  <a:pt x="9553" y="0"/>
                  <a:pt x="0" y="9555"/>
                  <a:pt x="0" y="21434"/>
                </a:cubicBezTo>
                <a:cubicBezTo>
                  <a:pt x="0" y="33312"/>
                  <a:pt x="9553" y="42867"/>
                  <a:pt x="21431" y="42867"/>
                </a:cubicBezTo>
                <a:lnTo>
                  <a:pt x="28574" y="42867"/>
                </a:lnTo>
                <a:lnTo>
                  <a:pt x="28574" y="59834"/>
                </a:lnTo>
                <a:cubicBezTo>
                  <a:pt x="28574" y="95820"/>
                  <a:pt x="42863" y="130380"/>
                  <a:pt x="68313" y="155827"/>
                </a:cubicBezTo>
                <a:lnTo>
                  <a:pt x="141179" y="228605"/>
                </a:lnTo>
                <a:lnTo>
                  <a:pt x="68313" y="301382"/>
                </a:lnTo>
                <a:cubicBezTo>
                  <a:pt x="42863" y="326829"/>
                  <a:pt x="28574" y="361389"/>
                  <a:pt x="28574" y="397375"/>
                </a:cubicBezTo>
                <a:lnTo>
                  <a:pt x="28574" y="414342"/>
                </a:lnTo>
                <a:lnTo>
                  <a:pt x="21431" y="414342"/>
                </a:lnTo>
                <a:cubicBezTo>
                  <a:pt x="9553" y="414342"/>
                  <a:pt x="0" y="423898"/>
                  <a:pt x="0" y="435776"/>
                </a:cubicBezTo>
                <a:cubicBezTo>
                  <a:pt x="0" y="447654"/>
                  <a:pt x="9553" y="457209"/>
                  <a:pt x="21431" y="457209"/>
                </a:cubicBezTo>
                <a:lnTo>
                  <a:pt x="321469" y="457209"/>
                </a:lnTo>
                <a:cubicBezTo>
                  <a:pt x="333347" y="457209"/>
                  <a:pt x="342900" y="447654"/>
                  <a:pt x="342900" y="435780"/>
                </a:cubicBezTo>
                <a:cubicBezTo>
                  <a:pt x="342900" y="423902"/>
                  <a:pt x="333347" y="414351"/>
                  <a:pt x="321469" y="414351"/>
                </a:cubicBezTo>
                <a:lnTo>
                  <a:pt x="314326" y="414351"/>
                </a:lnTo>
                <a:lnTo>
                  <a:pt x="314326" y="397385"/>
                </a:lnTo>
                <a:cubicBezTo>
                  <a:pt x="314326" y="361398"/>
                  <a:pt x="300038" y="326839"/>
                  <a:pt x="274587" y="301391"/>
                </a:cubicBezTo>
                <a:lnTo>
                  <a:pt x="201721" y="228614"/>
                </a:lnTo>
                <a:lnTo>
                  <a:pt x="274498" y="155837"/>
                </a:lnTo>
                <a:cubicBezTo>
                  <a:pt x="300038" y="130389"/>
                  <a:pt x="314326" y="95829"/>
                  <a:pt x="314326" y="59843"/>
                </a:cubicBezTo>
                <a:lnTo>
                  <a:pt x="314326" y="42876"/>
                </a:lnTo>
                <a:lnTo>
                  <a:pt x="321469" y="42876"/>
                </a:lnTo>
                <a:cubicBezTo>
                  <a:pt x="333347" y="42876"/>
                  <a:pt x="342900" y="33321"/>
                  <a:pt x="342900" y="21447"/>
                </a:cubicBezTo>
                <a:cubicBezTo>
                  <a:pt x="342900" y="9569"/>
                  <a:pt x="333347" y="18"/>
                  <a:pt x="321469" y="18"/>
                </a:cubicBezTo>
                <a:lnTo>
                  <a:pt x="21431" y="0"/>
                </a:lnTo>
                <a:moveTo>
                  <a:pt x="171450" y="258871"/>
                </a:moveTo>
                <a:lnTo>
                  <a:pt x="244227" y="331648"/>
                </a:lnTo>
                <a:cubicBezTo>
                  <a:pt x="261640" y="349150"/>
                  <a:pt x="271464" y="372723"/>
                  <a:pt x="271464" y="397371"/>
                </a:cubicBezTo>
                <a:lnTo>
                  <a:pt x="271464" y="414338"/>
                </a:lnTo>
                <a:lnTo>
                  <a:pt x="71440" y="414338"/>
                </a:lnTo>
                <a:lnTo>
                  <a:pt x="71440" y="397371"/>
                </a:lnTo>
                <a:cubicBezTo>
                  <a:pt x="71440" y="372723"/>
                  <a:pt x="81264" y="349150"/>
                  <a:pt x="98676" y="331740"/>
                </a:cubicBezTo>
                <a:lnTo>
                  <a:pt x="171450" y="258871"/>
                </a:lnTo>
                <a:moveTo>
                  <a:pt x="171450" y="198237"/>
                </a:moveTo>
                <a:lnTo>
                  <a:pt x="98673" y="125460"/>
                </a:lnTo>
                <a:cubicBezTo>
                  <a:pt x="81260" y="108046"/>
                  <a:pt x="71436" y="84472"/>
                  <a:pt x="71436" y="59829"/>
                </a:cubicBezTo>
                <a:lnTo>
                  <a:pt x="71436" y="42862"/>
                </a:lnTo>
                <a:lnTo>
                  <a:pt x="271460" y="42862"/>
                </a:lnTo>
                <a:lnTo>
                  <a:pt x="271460" y="59829"/>
                </a:lnTo>
                <a:cubicBezTo>
                  <a:pt x="271460" y="84477"/>
                  <a:pt x="261636" y="108050"/>
                  <a:pt x="244224" y="125460"/>
                </a:cubicBezTo>
                <a:lnTo>
                  <a:pt x="171447" y="198324"/>
                </a:lnTo>
                <a:lnTo>
                  <a:pt x="171450" y="198237"/>
                </a:lnTo>
              </a:path>
            </a:pathLst>
          </a:custGeom>
          <a:solidFill>
            <a:srgbClr val="6F6452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4386217" y="3385526"/>
            <a:ext cx="457200" cy="275578"/>
          </a:xfrm>
          <a:custGeom>
            <a:avLst/>
            <a:gdLst/>
            <a:ahLst/>
            <a:cxnLst/>
            <a:rect l="l" t="t" r="r" b="b"/>
            <a:pathLst>
              <a:path w="457200" h="275578">
                <a:moveTo>
                  <a:pt x="194452" y="430"/>
                </a:moveTo>
                <a:lnTo>
                  <a:pt x="157949" y="36936"/>
                </a:lnTo>
                <a:cubicBezTo>
                  <a:pt x="147017" y="39937"/>
                  <a:pt x="136877" y="45437"/>
                  <a:pt x="128304" y="53010"/>
                </a:cubicBezTo>
                <a:lnTo>
                  <a:pt x="109303" y="69942"/>
                </a:lnTo>
                <a:cubicBezTo>
                  <a:pt x="102015" y="76443"/>
                  <a:pt x="92514" y="80014"/>
                  <a:pt x="82726" y="80014"/>
                </a:cubicBezTo>
                <a:lnTo>
                  <a:pt x="68580" y="80014"/>
                </a:lnTo>
                <a:lnTo>
                  <a:pt x="68580" y="171454"/>
                </a:lnTo>
                <a:cubicBezTo>
                  <a:pt x="83151" y="171884"/>
                  <a:pt x="97013" y="177811"/>
                  <a:pt x="107369" y="188170"/>
                </a:cubicBezTo>
                <a:lnTo>
                  <a:pt x="132798" y="213601"/>
                </a:lnTo>
                <a:lnTo>
                  <a:pt x="137800" y="218603"/>
                </a:lnTo>
                <a:lnTo>
                  <a:pt x="137800" y="218603"/>
                </a:lnTo>
                <a:lnTo>
                  <a:pt x="157089" y="237890"/>
                </a:lnTo>
                <a:cubicBezTo>
                  <a:pt x="161520" y="242319"/>
                  <a:pt x="168807" y="242319"/>
                  <a:pt x="173233" y="237890"/>
                </a:cubicBezTo>
                <a:cubicBezTo>
                  <a:pt x="174449" y="236675"/>
                  <a:pt x="175377" y="235248"/>
                  <a:pt x="175876" y="233746"/>
                </a:cubicBezTo>
                <a:cubicBezTo>
                  <a:pt x="177878" y="228245"/>
                  <a:pt x="182519" y="224100"/>
                  <a:pt x="188234" y="222816"/>
                </a:cubicBezTo>
                <a:cubicBezTo>
                  <a:pt x="193949" y="221529"/>
                  <a:pt x="199947" y="223246"/>
                  <a:pt x="204094" y="227460"/>
                </a:cubicBezTo>
                <a:lnTo>
                  <a:pt x="211812" y="235033"/>
                </a:lnTo>
                <a:cubicBezTo>
                  <a:pt x="220101" y="243319"/>
                  <a:pt x="233529" y="243319"/>
                  <a:pt x="241744" y="235033"/>
                </a:cubicBezTo>
                <a:cubicBezTo>
                  <a:pt x="245603" y="231175"/>
                  <a:pt x="247674" y="226247"/>
                  <a:pt x="247889" y="221174"/>
                </a:cubicBezTo>
                <a:cubicBezTo>
                  <a:pt x="248173" y="214888"/>
                  <a:pt x="251890" y="209316"/>
                  <a:pt x="257605" y="206601"/>
                </a:cubicBezTo>
                <a:cubicBezTo>
                  <a:pt x="263320" y="203887"/>
                  <a:pt x="269963" y="204457"/>
                  <a:pt x="275033" y="208100"/>
                </a:cubicBezTo>
                <a:cubicBezTo>
                  <a:pt x="281750" y="212887"/>
                  <a:pt x="291108" y="212245"/>
                  <a:pt x="297107" y="206243"/>
                </a:cubicBezTo>
                <a:cubicBezTo>
                  <a:pt x="303823" y="199527"/>
                  <a:pt x="303823" y="188669"/>
                  <a:pt x="297107" y="182025"/>
                </a:cubicBezTo>
                <a:lnTo>
                  <a:pt x="242956" y="127877"/>
                </a:lnTo>
                <a:lnTo>
                  <a:pt x="217380" y="151452"/>
                </a:lnTo>
                <a:cubicBezTo>
                  <a:pt x="197876" y="169456"/>
                  <a:pt x="167948" y="169740"/>
                  <a:pt x="148087" y="152095"/>
                </a:cubicBezTo>
                <a:cubicBezTo>
                  <a:pt x="125442" y="131950"/>
                  <a:pt x="124939" y="96802"/>
                  <a:pt x="146944" y="76013"/>
                </a:cubicBezTo>
                <a:lnTo>
                  <a:pt x="197021" y="28721"/>
                </a:lnTo>
                <a:cubicBezTo>
                  <a:pt x="216594" y="10290"/>
                  <a:pt x="242453" y="3"/>
                  <a:pt x="269387" y="3"/>
                </a:cubicBezTo>
                <a:cubicBezTo>
                  <a:pt x="295177" y="3"/>
                  <a:pt x="320109" y="9505"/>
                  <a:pt x="339325" y="26577"/>
                </a:cubicBezTo>
                <a:lnTo>
                  <a:pt x="360827" y="45721"/>
                </a:lnTo>
                <a:lnTo>
                  <a:pt x="388615" y="45721"/>
                </a:lnTo>
                <a:lnTo>
                  <a:pt x="417190" y="45721"/>
                </a:lnTo>
                <a:lnTo>
                  <a:pt x="445765" y="45721"/>
                </a:lnTo>
                <a:cubicBezTo>
                  <a:pt x="452052" y="45721"/>
                  <a:pt x="457195" y="50863"/>
                  <a:pt x="457195" y="57152"/>
                </a:cubicBezTo>
                <a:lnTo>
                  <a:pt x="457195" y="205741"/>
                </a:lnTo>
                <a:cubicBezTo>
                  <a:pt x="457195" y="218385"/>
                  <a:pt x="446982" y="228600"/>
                  <a:pt x="434335" y="228600"/>
                </a:cubicBezTo>
                <a:lnTo>
                  <a:pt x="411475" y="228600"/>
                </a:lnTo>
                <a:cubicBezTo>
                  <a:pt x="403045" y="228600"/>
                  <a:pt x="395615" y="224029"/>
                  <a:pt x="391688" y="217170"/>
                </a:cubicBezTo>
                <a:lnTo>
                  <a:pt x="331036" y="217170"/>
                </a:lnTo>
                <a:cubicBezTo>
                  <a:pt x="328608" y="221956"/>
                  <a:pt x="325394" y="226528"/>
                  <a:pt x="321393" y="230530"/>
                </a:cubicBezTo>
                <a:cubicBezTo>
                  <a:pt x="309177" y="242746"/>
                  <a:pt x="292247" y="247533"/>
                  <a:pt x="276387" y="244887"/>
                </a:cubicBezTo>
                <a:cubicBezTo>
                  <a:pt x="273817" y="250101"/>
                  <a:pt x="270315" y="254960"/>
                  <a:pt x="265958" y="259317"/>
                </a:cubicBezTo>
                <a:cubicBezTo>
                  <a:pt x="246454" y="278819"/>
                  <a:pt x="215954" y="280748"/>
                  <a:pt x="194237" y="265104"/>
                </a:cubicBezTo>
                <a:cubicBezTo>
                  <a:pt x="176305" y="279963"/>
                  <a:pt x="149587" y="279034"/>
                  <a:pt x="132803" y="262174"/>
                </a:cubicBezTo>
                <a:lnTo>
                  <a:pt x="113587" y="242886"/>
                </a:lnTo>
                <a:lnTo>
                  <a:pt x="108585" y="237885"/>
                </a:lnTo>
                <a:lnTo>
                  <a:pt x="83151" y="212454"/>
                </a:lnTo>
                <a:cubicBezTo>
                  <a:pt x="79224" y="208525"/>
                  <a:pt x="74080" y="206240"/>
                  <a:pt x="68580" y="205810"/>
                </a:cubicBezTo>
                <a:cubicBezTo>
                  <a:pt x="68580" y="218382"/>
                  <a:pt x="58293" y="228598"/>
                  <a:pt x="45720" y="228598"/>
                </a:cubicBezTo>
                <a:lnTo>
                  <a:pt x="22860" y="228598"/>
                </a:lnTo>
                <a:cubicBezTo>
                  <a:pt x="10214" y="228598"/>
                  <a:pt x="0" y="218382"/>
                  <a:pt x="0" y="205738"/>
                </a:cubicBezTo>
                <a:lnTo>
                  <a:pt x="0" y="57149"/>
                </a:lnTo>
                <a:cubicBezTo>
                  <a:pt x="0" y="50863"/>
                  <a:pt x="5144" y="45718"/>
                  <a:pt x="11430" y="45718"/>
                </a:cubicBezTo>
                <a:lnTo>
                  <a:pt x="40005" y="45718"/>
                </a:lnTo>
                <a:lnTo>
                  <a:pt x="68580" y="45718"/>
                </a:lnTo>
                <a:lnTo>
                  <a:pt x="82726" y="45718"/>
                </a:lnTo>
                <a:cubicBezTo>
                  <a:pt x="84157" y="45718"/>
                  <a:pt x="85510" y="45220"/>
                  <a:pt x="86511" y="44291"/>
                </a:cubicBezTo>
                <a:lnTo>
                  <a:pt x="105444" y="27431"/>
                </a:lnTo>
                <a:cubicBezTo>
                  <a:pt x="125373" y="9786"/>
                  <a:pt x="151022" y="0"/>
                  <a:pt x="177668" y="0"/>
                </a:cubicBezTo>
                <a:lnTo>
                  <a:pt x="185024" y="0"/>
                </a:lnTo>
                <a:cubicBezTo>
                  <a:pt x="188165" y="0"/>
                  <a:pt x="191384" y="143"/>
                  <a:pt x="194452" y="430"/>
                </a:cubicBezTo>
                <a:lnTo>
                  <a:pt x="194452" y="430"/>
                </a:lnTo>
                <a:moveTo>
                  <a:pt x="388620" y="182879"/>
                </a:moveTo>
                <a:lnTo>
                  <a:pt x="388620" y="80009"/>
                </a:lnTo>
                <a:lnTo>
                  <a:pt x="354330" y="80009"/>
                </a:lnTo>
                <a:cubicBezTo>
                  <a:pt x="350115" y="80009"/>
                  <a:pt x="346041" y="78438"/>
                  <a:pt x="342973" y="75652"/>
                </a:cubicBezTo>
                <a:lnTo>
                  <a:pt x="316611" y="52219"/>
                </a:lnTo>
                <a:cubicBezTo>
                  <a:pt x="303608" y="40648"/>
                  <a:pt x="286820" y="34287"/>
                  <a:pt x="269391" y="34287"/>
                </a:cubicBezTo>
                <a:cubicBezTo>
                  <a:pt x="251245" y="34287"/>
                  <a:pt x="233817" y="41218"/>
                  <a:pt x="220599" y="53647"/>
                </a:cubicBezTo>
                <a:lnTo>
                  <a:pt x="170522" y="100939"/>
                </a:lnTo>
                <a:cubicBezTo>
                  <a:pt x="163166" y="107939"/>
                  <a:pt x="163307" y="119728"/>
                  <a:pt x="170879" y="126441"/>
                </a:cubicBezTo>
                <a:cubicBezTo>
                  <a:pt x="177522" y="132371"/>
                  <a:pt x="187594" y="132228"/>
                  <a:pt x="194095" y="126226"/>
                </a:cubicBezTo>
                <a:lnTo>
                  <a:pt x="245457" y="78791"/>
                </a:lnTo>
                <a:cubicBezTo>
                  <a:pt x="252388" y="72361"/>
                  <a:pt x="263247" y="72788"/>
                  <a:pt x="269675" y="79791"/>
                </a:cubicBezTo>
                <a:cubicBezTo>
                  <a:pt x="276103" y="86791"/>
                  <a:pt x="275678" y="97579"/>
                  <a:pt x="268674" y="104009"/>
                </a:cubicBezTo>
                <a:lnTo>
                  <a:pt x="268102" y="104579"/>
                </a:lnTo>
                <a:lnTo>
                  <a:pt x="321252" y="157730"/>
                </a:lnTo>
                <a:cubicBezTo>
                  <a:pt x="328398" y="164873"/>
                  <a:pt x="333038" y="173661"/>
                  <a:pt x="335109" y="182805"/>
                </a:cubicBezTo>
                <a:lnTo>
                  <a:pt x="388542" y="182805"/>
                </a:lnTo>
                <a:lnTo>
                  <a:pt x="388620" y="182879"/>
                </a:lnTo>
                <a:moveTo>
                  <a:pt x="45720" y="194310"/>
                </a:moveTo>
                <a:cubicBezTo>
                  <a:pt x="45720" y="187997"/>
                  <a:pt x="40604" y="182879"/>
                  <a:pt x="34290" y="182879"/>
                </a:cubicBezTo>
                <a:cubicBezTo>
                  <a:pt x="27976" y="182879"/>
                  <a:pt x="22860" y="187997"/>
                  <a:pt x="22860" y="194310"/>
                </a:cubicBezTo>
                <a:cubicBezTo>
                  <a:pt x="22860" y="200624"/>
                  <a:pt x="27976" y="205741"/>
                  <a:pt x="34290" y="205741"/>
                </a:cubicBezTo>
                <a:cubicBezTo>
                  <a:pt x="40604" y="205741"/>
                  <a:pt x="45720" y="200624"/>
                  <a:pt x="45720" y="194310"/>
                </a:cubicBezTo>
                <a:moveTo>
                  <a:pt x="422910" y="205741"/>
                </a:moveTo>
                <a:cubicBezTo>
                  <a:pt x="429224" y="205741"/>
                  <a:pt x="434340" y="200624"/>
                  <a:pt x="434340" y="194310"/>
                </a:cubicBezTo>
                <a:cubicBezTo>
                  <a:pt x="434340" y="187997"/>
                  <a:pt x="429224" y="182879"/>
                  <a:pt x="422910" y="182879"/>
                </a:cubicBezTo>
                <a:cubicBezTo>
                  <a:pt x="416596" y="182879"/>
                  <a:pt x="411480" y="187997"/>
                  <a:pt x="411480" y="194310"/>
                </a:cubicBezTo>
                <a:cubicBezTo>
                  <a:pt x="411480" y="200624"/>
                  <a:pt x="416596" y="205741"/>
                  <a:pt x="422910" y="205741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445587" y="3323390"/>
            <a:ext cx="457200" cy="399905"/>
          </a:xfrm>
          <a:custGeom>
            <a:avLst/>
            <a:gdLst/>
            <a:ahLst/>
            <a:cxnLst/>
            <a:rect l="l" t="t" r="r" b="b"/>
            <a:pathLst>
              <a:path w="457200" h="399905">
                <a:moveTo>
                  <a:pt x="150108" y="314945"/>
                </a:moveTo>
                <a:cubicBezTo>
                  <a:pt x="136721" y="310126"/>
                  <a:pt x="121816" y="312178"/>
                  <a:pt x="110304" y="320656"/>
                </a:cubicBezTo>
                <a:cubicBezTo>
                  <a:pt x="102984" y="326011"/>
                  <a:pt x="90402" y="333865"/>
                  <a:pt x="75141" y="340915"/>
                </a:cubicBezTo>
                <a:cubicBezTo>
                  <a:pt x="80138" y="327794"/>
                  <a:pt x="83974" y="312982"/>
                  <a:pt x="85227" y="296829"/>
                </a:cubicBezTo>
                <a:cubicBezTo>
                  <a:pt x="86118" y="285316"/>
                  <a:pt x="82282" y="273895"/>
                  <a:pt x="74697" y="265149"/>
                </a:cubicBezTo>
                <a:cubicBezTo>
                  <a:pt x="53904" y="241679"/>
                  <a:pt x="42835" y="214189"/>
                  <a:pt x="42835" y="185632"/>
                </a:cubicBezTo>
                <a:cubicBezTo>
                  <a:pt x="42835" y="114681"/>
                  <a:pt x="117176" y="42842"/>
                  <a:pt x="228463" y="42842"/>
                </a:cubicBezTo>
                <a:cubicBezTo>
                  <a:pt x="339750" y="42842"/>
                  <a:pt x="414091" y="114685"/>
                  <a:pt x="414091" y="185632"/>
                </a:cubicBezTo>
                <a:cubicBezTo>
                  <a:pt x="414091" y="256583"/>
                  <a:pt x="339750" y="328422"/>
                  <a:pt x="228463" y="328422"/>
                </a:cubicBezTo>
                <a:cubicBezTo>
                  <a:pt x="200263" y="328422"/>
                  <a:pt x="173754" y="323515"/>
                  <a:pt x="150108" y="314945"/>
                </a:cubicBezTo>
                <a:lnTo>
                  <a:pt x="150108" y="314945"/>
                </a:lnTo>
                <a:moveTo>
                  <a:pt x="23473" y="349661"/>
                </a:moveTo>
                <a:cubicBezTo>
                  <a:pt x="22046" y="352072"/>
                  <a:pt x="20528" y="354480"/>
                  <a:pt x="18919" y="356891"/>
                </a:cubicBezTo>
                <a:lnTo>
                  <a:pt x="18649" y="357339"/>
                </a:lnTo>
                <a:cubicBezTo>
                  <a:pt x="17223" y="359391"/>
                  <a:pt x="15792" y="361446"/>
                  <a:pt x="14365" y="363498"/>
                </a:cubicBezTo>
                <a:cubicBezTo>
                  <a:pt x="11243" y="367693"/>
                  <a:pt x="7850" y="371796"/>
                  <a:pt x="4279" y="375547"/>
                </a:cubicBezTo>
                <a:cubicBezTo>
                  <a:pt x="174" y="379654"/>
                  <a:pt x="-988" y="385720"/>
                  <a:pt x="1244" y="391075"/>
                </a:cubicBezTo>
                <a:cubicBezTo>
                  <a:pt x="3475" y="396430"/>
                  <a:pt x="8650" y="399909"/>
                  <a:pt x="14452" y="399909"/>
                </a:cubicBezTo>
                <a:cubicBezTo>
                  <a:pt x="19006" y="399909"/>
                  <a:pt x="23555" y="399641"/>
                  <a:pt x="28109" y="399193"/>
                </a:cubicBezTo>
                <a:lnTo>
                  <a:pt x="28735" y="399105"/>
                </a:lnTo>
                <a:cubicBezTo>
                  <a:pt x="32662" y="398657"/>
                  <a:pt x="36590" y="398125"/>
                  <a:pt x="40517" y="397409"/>
                </a:cubicBezTo>
                <a:cubicBezTo>
                  <a:pt x="41230" y="397321"/>
                  <a:pt x="41944" y="397142"/>
                  <a:pt x="42657" y="396962"/>
                </a:cubicBezTo>
                <a:cubicBezTo>
                  <a:pt x="58544" y="393838"/>
                  <a:pt x="73801" y="388484"/>
                  <a:pt x="87366" y="382593"/>
                </a:cubicBezTo>
                <a:cubicBezTo>
                  <a:pt x="107803" y="373667"/>
                  <a:pt x="125204" y="363050"/>
                  <a:pt x="135825" y="355284"/>
                </a:cubicBezTo>
                <a:cubicBezTo>
                  <a:pt x="164203" y="365545"/>
                  <a:pt x="195618" y="371260"/>
                  <a:pt x="228728" y="371260"/>
                </a:cubicBezTo>
                <a:cubicBezTo>
                  <a:pt x="354920" y="371260"/>
                  <a:pt x="457195" y="288171"/>
                  <a:pt x="457195" y="185632"/>
                </a:cubicBezTo>
                <a:cubicBezTo>
                  <a:pt x="457195" y="83088"/>
                  <a:pt x="354655" y="4"/>
                  <a:pt x="228463" y="4"/>
                </a:cubicBezTo>
                <a:cubicBezTo>
                  <a:pt x="102271" y="4"/>
                  <a:pt x="-5" y="83092"/>
                  <a:pt x="-5" y="185632"/>
                </a:cubicBezTo>
                <a:cubicBezTo>
                  <a:pt x="-5" y="225882"/>
                  <a:pt x="15792" y="263097"/>
                  <a:pt x="42565" y="293530"/>
                </a:cubicBezTo>
                <a:cubicBezTo>
                  <a:pt x="40869" y="315397"/>
                  <a:pt x="32393" y="334852"/>
                  <a:pt x="23468" y="349665"/>
                </a:cubicBezTo>
                <a:lnTo>
                  <a:pt x="23473" y="349661"/>
                </a:lnTo>
                <a:moveTo>
                  <a:pt x="128514" y="214185"/>
                </a:moveTo>
                <a:cubicBezTo>
                  <a:pt x="144288" y="214185"/>
                  <a:pt x="157071" y="201400"/>
                  <a:pt x="157071" y="185628"/>
                </a:cubicBezTo>
                <a:cubicBezTo>
                  <a:pt x="157071" y="169856"/>
                  <a:pt x="144283" y="157071"/>
                  <a:pt x="128514" y="157071"/>
                </a:cubicBezTo>
                <a:cubicBezTo>
                  <a:pt x="112741" y="157071"/>
                  <a:pt x="99958" y="169856"/>
                  <a:pt x="99958" y="185628"/>
                </a:cubicBezTo>
                <a:cubicBezTo>
                  <a:pt x="99958" y="201400"/>
                  <a:pt x="112746" y="214185"/>
                  <a:pt x="128514" y="214185"/>
                </a:cubicBezTo>
                <a:lnTo>
                  <a:pt x="128514" y="214185"/>
                </a:lnTo>
                <a:moveTo>
                  <a:pt x="257024" y="185628"/>
                </a:moveTo>
                <a:cubicBezTo>
                  <a:pt x="257024" y="169856"/>
                  <a:pt x="244236" y="157071"/>
                  <a:pt x="228467" y="157071"/>
                </a:cubicBezTo>
                <a:cubicBezTo>
                  <a:pt x="212694" y="157071"/>
                  <a:pt x="199911" y="169856"/>
                  <a:pt x="199911" y="185628"/>
                </a:cubicBezTo>
                <a:cubicBezTo>
                  <a:pt x="199911" y="201400"/>
                  <a:pt x="212699" y="214185"/>
                  <a:pt x="228467" y="214185"/>
                </a:cubicBezTo>
                <a:cubicBezTo>
                  <a:pt x="244241" y="214185"/>
                  <a:pt x="257024" y="201400"/>
                  <a:pt x="257024" y="185628"/>
                </a:cubicBezTo>
                <a:lnTo>
                  <a:pt x="257024" y="185628"/>
                </a:lnTo>
                <a:moveTo>
                  <a:pt x="328420" y="214185"/>
                </a:moveTo>
                <a:cubicBezTo>
                  <a:pt x="344194" y="214185"/>
                  <a:pt x="356977" y="201400"/>
                  <a:pt x="356977" y="185628"/>
                </a:cubicBezTo>
                <a:cubicBezTo>
                  <a:pt x="356977" y="169856"/>
                  <a:pt x="344189" y="157071"/>
                  <a:pt x="328420" y="157071"/>
                </a:cubicBezTo>
                <a:cubicBezTo>
                  <a:pt x="312647" y="157071"/>
                  <a:pt x="299864" y="169856"/>
                  <a:pt x="299864" y="185628"/>
                </a:cubicBezTo>
                <a:cubicBezTo>
                  <a:pt x="299864" y="201400"/>
                  <a:pt x="312652" y="214185"/>
                  <a:pt x="328420" y="214185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1049371" y="2654729"/>
            <a:ext cx="731520" cy="731520"/>
          </a:xfrm>
          <a:custGeom>
            <a:avLst/>
            <a:gdLst/>
            <a:ahLst/>
            <a:cxnLst/>
            <a:rect l="l" t="t" r="r" b="b"/>
            <a:pathLst>
              <a:path w="731520" h="731520">
                <a:moveTo>
                  <a:pt x="0" y="365760"/>
                </a:moveTo>
                <a:cubicBezTo>
                  <a:pt x="0" y="163758"/>
                  <a:pt x="163758" y="0"/>
                  <a:pt x="365760" y="0"/>
                </a:cubicBezTo>
                <a:cubicBezTo>
                  <a:pt x="567762" y="0"/>
                  <a:pt x="731520" y="163758"/>
                  <a:pt x="731520" y="365760"/>
                </a:cubicBezTo>
                <a:cubicBezTo>
                  <a:pt x="731520" y="567762"/>
                  <a:pt x="567762" y="731520"/>
                  <a:pt x="365760" y="731520"/>
                </a:cubicBezTo>
                <a:cubicBezTo>
                  <a:pt x="163758" y="731520"/>
                  <a:pt x="0" y="567762"/>
                  <a:pt x="0" y="365760"/>
                </a:cubicBezTo>
              </a:path>
            </a:pathLst>
          </a:custGeom>
          <a:solidFill>
            <a:srgbClr val="CAC3B7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42686" y="3152569"/>
            <a:ext cx="1944890" cy="965200"/>
          </a:xfrm>
          <a:custGeom>
            <a:avLst/>
            <a:gdLst/>
            <a:ahLst/>
            <a:cxnLst/>
            <a:rect l="l" t="t" r="r" b="b"/>
            <a:pathLst>
              <a:path w="1944890" h="965200">
                <a:moveTo>
                  <a:pt x="137154" y="0"/>
                </a:moveTo>
                <a:lnTo>
                  <a:pt x="582611" y="0"/>
                </a:lnTo>
                <a:lnTo>
                  <a:pt x="593308" y="34438"/>
                </a:lnTo>
                <a:cubicBezTo>
                  <a:pt x="655778" y="182124"/>
                  <a:pt x="802014" y="285747"/>
                  <a:pt x="972445" y="285747"/>
                </a:cubicBezTo>
                <a:cubicBezTo>
                  <a:pt x="1142895" y="285747"/>
                  <a:pt x="1289131" y="182124"/>
                  <a:pt x="1351582" y="34438"/>
                </a:cubicBezTo>
                <a:lnTo>
                  <a:pt x="1362279" y="0"/>
                </a:lnTo>
                <a:lnTo>
                  <a:pt x="1807736" y="0"/>
                </a:lnTo>
                <a:cubicBezTo>
                  <a:pt x="1883490" y="0"/>
                  <a:pt x="1944890" y="61406"/>
                  <a:pt x="1944890" y="137165"/>
                </a:cubicBezTo>
                <a:lnTo>
                  <a:pt x="1944890" y="685794"/>
                </a:lnTo>
                <a:cubicBezTo>
                  <a:pt x="1944890" y="761543"/>
                  <a:pt x="1883470" y="822958"/>
                  <a:pt x="1807736" y="822958"/>
                </a:cubicBezTo>
                <a:lnTo>
                  <a:pt x="1048821" y="822958"/>
                </a:lnTo>
                <a:lnTo>
                  <a:pt x="972464" y="965200"/>
                </a:lnTo>
                <a:lnTo>
                  <a:pt x="896108" y="822958"/>
                </a:lnTo>
                <a:lnTo>
                  <a:pt x="137192" y="822958"/>
                </a:lnTo>
                <a:cubicBezTo>
                  <a:pt x="61439" y="822958"/>
                  <a:pt x="39" y="761552"/>
                  <a:pt x="39" y="685794"/>
                </a:cubicBezTo>
                <a:lnTo>
                  <a:pt x="39" y="137165"/>
                </a:lnTo>
                <a:cubicBezTo>
                  <a:pt x="39" y="61416"/>
                  <a:pt x="61458" y="0"/>
                  <a:pt x="137192" y="0"/>
                </a:cubicBezTo>
                <a:lnTo>
                  <a:pt x="137154" y="0"/>
                </a:lnTo>
              </a:path>
            </a:pathLst>
          </a:custGeom>
          <a:solidFill>
            <a:srgbClr val="CAC3B7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3389802" y="2654729"/>
            <a:ext cx="731520" cy="731520"/>
          </a:xfrm>
          <a:custGeom>
            <a:avLst/>
            <a:gdLst/>
            <a:ahLst/>
            <a:cxnLst/>
            <a:rect l="l" t="t" r="r" b="b"/>
            <a:pathLst>
              <a:path w="731520" h="731520">
                <a:moveTo>
                  <a:pt x="0" y="365760"/>
                </a:moveTo>
                <a:cubicBezTo>
                  <a:pt x="0" y="163758"/>
                  <a:pt x="163758" y="0"/>
                  <a:pt x="365760" y="0"/>
                </a:cubicBezTo>
                <a:cubicBezTo>
                  <a:pt x="567762" y="0"/>
                  <a:pt x="731520" y="163758"/>
                  <a:pt x="731520" y="365760"/>
                </a:cubicBezTo>
                <a:cubicBezTo>
                  <a:pt x="731520" y="567762"/>
                  <a:pt x="567762" y="731520"/>
                  <a:pt x="365760" y="731520"/>
                </a:cubicBezTo>
                <a:cubicBezTo>
                  <a:pt x="163758" y="731520"/>
                  <a:pt x="0" y="567762"/>
                  <a:pt x="0" y="36576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2783117" y="3152569"/>
            <a:ext cx="1944890" cy="965200"/>
          </a:xfrm>
          <a:custGeom>
            <a:avLst/>
            <a:gdLst/>
            <a:ahLst/>
            <a:cxnLst/>
            <a:rect l="l" t="t" r="r" b="b"/>
            <a:pathLst>
              <a:path w="1944890" h="965200">
                <a:moveTo>
                  <a:pt x="137154" y="0"/>
                </a:moveTo>
                <a:lnTo>
                  <a:pt x="582611" y="0"/>
                </a:lnTo>
                <a:lnTo>
                  <a:pt x="593308" y="34438"/>
                </a:lnTo>
                <a:cubicBezTo>
                  <a:pt x="655778" y="182124"/>
                  <a:pt x="802014" y="285747"/>
                  <a:pt x="972445" y="285747"/>
                </a:cubicBezTo>
                <a:cubicBezTo>
                  <a:pt x="1142895" y="285747"/>
                  <a:pt x="1289131" y="182124"/>
                  <a:pt x="1351582" y="34438"/>
                </a:cubicBezTo>
                <a:lnTo>
                  <a:pt x="1362279" y="0"/>
                </a:lnTo>
                <a:lnTo>
                  <a:pt x="1807736" y="0"/>
                </a:lnTo>
                <a:cubicBezTo>
                  <a:pt x="1883490" y="0"/>
                  <a:pt x="1944890" y="61406"/>
                  <a:pt x="1944890" y="137165"/>
                </a:cubicBezTo>
                <a:lnTo>
                  <a:pt x="1944890" y="685794"/>
                </a:lnTo>
                <a:cubicBezTo>
                  <a:pt x="1944890" y="761543"/>
                  <a:pt x="1883470" y="822958"/>
                  <a:pt x="1807736" y="822958"/>
                </a:cubicBezTo>
                <a:lnTo>
                  <a:pt x="1048821" y="822958"/>
                </a:lnTo>
                <a:lnTo>
                  <a:pt x="972464" y="965200"/>
                </a:lnTo>
                <a:lnTo>
                  <a:pt x="896108" y="822958"/>
                </a:lnTo>
                <a:lnTo>
                  <a:pt x="137192" y="822958"/>
                </a:lnTo>
                <a:cubicBezTo>
                  <a:pt x="61439" y="822958"/>
                  <a:pt x="39" y="761552"/>
                  <a:pt x="39" y="685794"/>
                </a:cubicBezTo>
                <a:lnTo>
                  <a:pt x="39" y="137165"/>
                </a:lnTo>
                <a:cubicBezTo>
                  <a:pt x="39" y="61416"/>
                  <a:pt x="61458" y="0"/>
                  <a:pt x="137192" y="0"/>
                </a:cubicBezTo>
                <a:lnTo>
                  <a:pt x="137154" y="0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5730233" y="2654729"/>
            <a:ext cx="731520" cy="731520"/>
          </a:xfrm>
          <a:custGeom>
            <a:avLst/>
            <a:gdLst/>
            <a:ahLst/>
            <a:cxnLst/>
            <a:rect l="l" t="t" r="r" b="b"/>
            <a:pathLst>
              <a:path w="731520" h="731520">
                <a:moveTo>
                  <a:pt x="0" y="365760"/>
                </a:moveTo>
                <a:cubicBezTo>
                  <a:pt x="0" y="163758"/>
                  <a:pt x="163758" y="0"/>
                  <a:pt x="365760" y="0"/>
                </a:cubicBezTo>
                <a:cubicBezTo>
                  <a:pt x="567762" y="0"/>
                  <a:pt x="731520" y="163758"/>
                  <a:pt x="731520" y="365760"/>
                </a:cubicBezTo>
                <a:cubicBezTo>
                  <a:pt x="731520" y="567762"/>
                  <a:pt x="567762" y="731520"/>
                  <a:pt x="365760" y="731520"/>
                </a:cubicBezTo>
                <a:cubicBezTo>
                  <a:pt x="163758" y="731520"/>
                  <a:pt x="0" y="567762"/>
                  <a:pt x="0" y="365760"/>
                </a:cubicBezTo>
              </a:path>
            </a:pathLst>
          </a:custGeom>
          <a:solidFill>
            <a:srgbClr val="CAC3B7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5123548" y="3152569"/>
            <a:ext cx="1944890" cy="965200"/>
          </a:xfrm>
          <a:custGeom>
            <a:avLst/>
            <a:gdLst/>
            <a:ahLst/>
            <a:cxnLst/>
            <a:rect l="l" t="t" r="r" b="b"/>
            <a:pathLst>
              <a:path w="1944890" h="965200">
                <a:moveTo>
                  <a:pt x="137154" y="0"/>
                </a:moveTo>
                <a:lnTo>
                  <a:pt x="582611" y="0"/>
                </a:lnTo>
                <a:lnTo>
                  <a:pt x="593308" y="34438"/>
                </a:lnTo>
                <a:cubicBezTo>
                  <a:pt x="655778" y="182124"/>
                  <a:pt x="802014" y="285747"/>
                  <a:pt x="972445" y="285747"/>
                </a:cubicBezTo>
                <a:cubicBezTo>
                  <a:pt x="1142895" y="285747"/>
                  <a:pt x="1289131" y="182124"/>
                  <a:pt x="1351582" y="34438"/>
                </a:cubicBezTo>
                <a:lnTo>
                  <a:pt x="1362279" y="0"/>
                </a:lnTo>
                <a:lnTo>
                  <a:pt x="1807736" y="0"/>
                </a:lnTo>
                <a:cubicBezTo>
                  <a:pt x="1883490" y="0"/>
                  <a:pt x="1944890" y="61406"/>
                  <a:pt x="1944890" y="137165"/>
                </a:cubicBezTo>
                <a:lnTo>
                  <a:pt x="1944890" y="685794"/>
                </a:lnTo>
                <a:cubicBezTo>
                  <a:pt x="1944890" y="761543"/>
                  <a:pt x="1883470" y="822958"/>
                  <a:pt x="1807736" y="822958"/>
                </a:cubicBezTo>
                <a:lnTo>
                  <a:pt x="1048821" y="822958"/>
                </a:lnTo>
                <a:lnTo>
                  <a:pt x="972464" y="965200"/>
                </a:lnTo>
                <a:lnTo>
                  <a:pt x="896108" y="822958"/>
                </a:lnTo>
                <a:lnTo>
                  <a:pt x="137192" y="822958"/>
                </a:lnTo>
                <a:cubicBezTo>
                  <a:pt x="61439" y="822958"/>
                  <a:pt x="39" y="761552"/>
                  <a:pt x="39" y="685794"/>
                </a:cubicBezTo>
                <a:lnTo>
                  <a:pt x="39" y="137165"/>
                </a:lnTo>
                <a:cubicBezTo>
                  <a:pt x="39" y="61416"/>
                  <a:pt x="61458" y="0"/>
                  <a:pt x="137192" y="0"/>
                </a:cubicBezTo>
                <a:lnTo>
                  <a:pt x="137154" y="0"/>
                </a:lnTo>
              </a:path>
            </a:pathLst>
          </a:custGeom>
          <a:solidFill>
            <a:srgbClr val="CAC3B7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8070674" y="2654729"/>
            <a:ext cx="731520" cy="731520"/>
          </a:xfrm>
          <a:custGeom>
            <a:avLst/>
            <a:gdLst/>
            <a:ahLst/>
            <a:cxnLst/>
            <a:rect l="l" t="t" r="r" b="b"/>
            <a:pathLst>
              <a:path w="731520" h="731520">
                <a:moveTo>
                  <a:pt x="0" y="365760"/>
                </a:moveTo>
                <a:cubicBezTo>
                  <a:pt x="0" y="163758"/>
                  <a:pt x="163758" y="0"/>
                  <a:pt x="365760" y="0"/>
                </a:cubicBezTo>
                <a:cubicBezTo>
                  <a:pt x="567762" y="0"/>
                  <a:pt x="731520" y="163758"/>
                  <a:pt x="731520" y="365760"/>
                </a:cubicBezTo>
                <a:cubicBezTo>
                  <a:pt x="731520" y="567762"/>
                  <a:pt x="567762" y="731520"/>
                  <a:pt x="365760" y="731520"/>
                </a:cubicBezTo>
                <a:cubicBezTo>
                  <a:pt x="163758" y="731520"/>
                  <a:pt x="0" y="567762"/>
                  <a:pt x="0" y="36576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7463989" y="3152569"/>
            <a:ext cx="1944890" cy="965200"/>
          </a:xfrm>
          <a:custGeom>
            <a:avLst/>
            <a:gdLst/>
            <a:ahLst/>
            <a:cxnLst/>
            <a:rect l="l" t="t" r="r" b="b"/>
            <a:pathLst>
              <a:path w="1944890" h="965200">
                <a:moveTo>
                  <a:pt x="137154" y="0"/>
                </a:moveTo>
                <a:lnTo>
                  <a:pt x="582611" y="0"/>
                </a:lnTo>
                <a:lnTo>
                  <a:pt x="593308" y="34438"/>
                </a:lnTo>
                <a:cubicBezTo>
                  <a:pt x="655778" y="182124"/>
                  <a:pt x="802014" y="285747"/>
                  <a:pt x="972445" y="285747"/>
                </a:cubicBezTo>
                <a:cubicBezTo>
                  <a:pt x="1142895" y="285747"/>
                  <a:pt x="1289131" y="182124"/>
                  <a:pt x="1351582" y="34438"/>
                </a:cubicBezTo>
                <a:lnTo>
                  <a:pt x="1362279" y="0"/>
                </a:lnTo>
                <a:lnTo>
                  <a:pt x="1807736" y="0"/>
                </a:lnTo>
                <a:cubicBezTo>
                  <a:pt x="1883490" y="0"/>
                  <a:pt x="1944890" y="61406"/>
                  <a:pt x="1944890" y="137165"/>
                </a:cubicBezTo>
                <a:lnTo>
                  <a:pt x="1944890" y="685794"/>
                </a:lnTo>
                <a:cubicBezTo>
                  <a:pt x="1944890" y="761543"/>
                  <a:pt x="1883470" y="822958"/>
                  <a:pt x="1807736" y="822958"/>
                </a:cubicBezTo>
                <a:lnTo>
                  <a:pt x="1048821" y="822958"/>
                </a:lnTo>
                <a:lnTo>
                  <a:pt x="972464" y="965200"/>
                </a:lnTo>
                <a:lnTo>
                  <a:pt x="896108" y="822958"/>
                </a:lnTo>
                <a:lnTo>
                  <a:pt x="137192" y="822958"/>
                </a:lnTo>
                <a:cubicBezTo>
                  <a:pt x="61439" y="822958"/>
                  <a:pt x="39" y="761552"/>
                  <a:pt x="39" y="685794"/>
                </a:cubicBezTo>
                <a:lnTo>
                  <a:pt x="39" y="137165"/>
                </a:lnTo>
                <a:cubicBezTo>
                  <a:pt x="39" y="61416"/>
                  <a:pt x="61458" y="0"/>
                  <a:pt x="137192" y="0"/>
                </a:cubicBezTo>
                <a:lnTo>
                  <a:pt x="137154" y="0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10411106" y="2654729"/>
            <a:ext cx="731520" cy="731520"/>
          </a:xfrm>
          <a:custGeom>
            <a:avLst/>
            <a:gdLst/>
            <a:ahLst/>
            <a:cxnLst/>
            <a:rect l="l" t="t" r="r" b="b"/>
            <a:pathLst>
              <a:path w="731520" h="731520">
                <a:moveTo>
                  <a:pt x="0" y="365760"/>
                </a:moveTo>
                <a:cubicBezTo>
                  <a:pt x="0" y="163758"/>
                  <a:pt x="163758" y="0"/>
                  <a:pt x="365760" y="0"/>
                </a:cubicBezTo>
                <a:cubicBezTo>
                  <a:pt x="567762" y="0"/>
                  <a:pt x="731520" y="163758"/>
                  <a:pt x="731520" y="365760"/>
                </a:cubicBezTo>
                <a:cubicBezTo>
                  <a:pt x="731520" y="567762"/>
                  <a:pt x="567762" y="731520"/>
                  <a:pt x="365760" y="731520"/>
                </a:cubicBezTo>
                <a:cubicBezTo>
                  <a:pt x="163758" y="731520"/>
                  <a:pt x="0" y="567762"/>
                  <a:pt x="0" y="365760"/>
                </a:cubicBezTo>
              </a:path>
            </a:pathLst>
          </a:custGeom>
          <a:solidFill>
            <a:srgbClr val="CAC3B7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9804421" y="3152569"/>
            <a:ext cx="1944890" cy="965200"/>
          </a:xfrm>
          <a:custGeom>
            <a:avLst/>
            <a:gdLst/>
            <a:ahLst/>
            <a:cxnLst/>
            <a:rect l="l" t="t" r="r" b="b"/>
            <a:pathLst>
              <a:path w="1944890" h="965200">
                <a:moveTo>
                  <a:pt x="137154" y="0"/>
                </a:moveTo>
                <a:lnTo>
                  <a:pt x="582611" y="0"/>
                </a:lnTo>
                <a:lnTo>
                  <a:pt x="593308" y="34438"/>
                </a:lnTo>
                <a:cubicBezTo>
                  <a:pt x="655778" y="182124"/>
                  <a:pt x="802014" y="285747"/>
                  <a:pt x="972445" y="285747"/>
                </a:cubicBezTo>
                <a:cubicBezTo>
                  <a:pt x="1142895" y="285747"/>
                  <a:pt x="1289131" y="182124"/>
                  <a:pt x="1351582" y="34438"/>
                </a:cubicBezTo>
                <a:lnTo>
                  <a:pt x="1362279" y="0"/>
                </a:lnTo>
                <a:lnTo>
                  <a:pt x="1807736" y="0"/>
                </a:lnTo>
                <a:cubicBezTo>
                  <a:pt x="1883490" y="0"/>
                  <a:pt x="1944890" y="61406"/>
                  <a:pt x="1944890" y="137165"/>
                </a:cubicBezTo>
                <a:lnTo>
                  <a:pt x="1944890" y="685794"/>
                </a:lnTo>
                <a:cubicBezTo>
                  <a:pt x="1944890" y="761543"/>
                  <a:pt x="1883470" y="822958"/>
                  <a:pt x="1807736" y="822958"/>
                </a:cubicBezTo>
                <a:lnTo>
                  <a:pt x="1048821" y="822958"/>
                </a:lnTo>
                <a:lnTo>
                  <a:pt x="972464" y="965200"/>
                </a:lnTo>
                <a:lnTo>
                  <a:pt x="896108" y="822958"/>
                </a:lnTo>
                <a:lnTo>
                  <a:pt x="137192" y="822958"/>
                </a:lnTo>
                <a:cubicBezTo>
                  <a:pt x="61439" y="822958"/>
                  <a:pt x="39" y="761552"/>
                  <a:pt x="39" y="685794"/>
                </a:cubicBezTo>
                <a:lnTo>
                  <a:pt x="39" y="137165"/>
                </a:lnTo>
                <a:cubicBezTo>
                  <a:pt x="39" y="61416"/>
                  <a:pt x="61458" y="0"/>
                  <a:pt x="137192" y="0"/>
                </a:cubicBezTo>
                <a:lnTo>
                  <a:pt x="137154" y="0"/>
                </a:lnTo>
              </a:path>
            </a:pathLst>
          </a:custGeom>
          <a:solidFill>
            <a:srgbClr val="CAC3B7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444496" y="1332457"/>
            <a:ext cx="11358888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Negotiation Strategy for Success </a:t>
            </a:r>
            <a:endParaRPr lang="en-US" sz="4400" dirty="0"/>
          </a:p>
        </p:txBody>
      </p:sp>
      <p:sp>
        <p:nvSpPr>
          <p:cNvPr id="15" name="Text 13"/>
          <p:cNvSpPr/>
          <p:nvPr/>
        </p:nvSpPr>
        <p:spPr>
          <a:xfrm>
            <a:off x="9804421" y="4195949"/>
            <a:ext cx="1962912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spcAft>
                <a:spcPts val="1000"/>
              </a:spcAft>
              <a:buNone/>
            </a:pPr>
            <a:r>
              <a:rPr lang="en-US" sz="12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Use culturally competent teams supported by local advisors where appropriate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7463291" y="4195949"/>
            <a:ext cx="1962912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spcAft>
                <a:spcPts val="1000"/>
              </a:spcAft>
              <a:buNone/>
            </a:pPr>
            <a:r>
              <a:rPr lang="en-US" sz="12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Emphasise long-term cooperation rather than short-term financial gains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5122162" y="4195949"/>
            <a:ext cx="1962912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spcAft>
                <a:spcPts val="1000"/>
              </a:spcAft>
              <a:buNone/>
            </a:pPr>
            <a:r>
              <a:rPr lang="en-US" sz="12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Adapt communication style by listening carefully and avoiding unnecessary confrontation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2781033" y="4195949"/>
            <a:ext cx="1962912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spcAft>
                <a:spcPts val="1000"/>
              </a:spcAft>
              <a:buNone/>
            </a:pPr>
            <a:r>
              <a:rPr lang="en-US" sz="12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Demonstrate respect for hierarchy and senior decision-makers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442686" y="4195949"/>
            <a:ext cx="196013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spcAft>
                <a:spcPts val="1000"/>
              </a:spcAft>
              <a:buNone/>
            </a:pPr>
            <a:r>
              <a:rPr lang="en-US" sz="12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Invest time in relationship building before discussing commercial objectives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570234" y="3535680"/>
            <a:ext cx="1675016" cy="3049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Step 1: Invest in Relationship Building</a:t>
            </a:r>
            <a:endParaRPr lang="en-US" sz="999" dirty="0"/>
          </a:p>
        </p:txBody>
      </p:sp>
      <p:sp>
        <p:nvSpPr>
          <p:cNvPr id="21" name="Text 19"/>
          <p:cNvSpPr/>
          <p:nvPr/>
        </p:nvSpPr>
        <p:spPr>
          <a:xfrm>
            <a:off x="2923705" y="3535680"/>
            <a:ext cx="1675016" cy="3049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Step 2: Show Respect for Hierarchy</a:t>
            </a:r>
            <a:endParaRPr lang="en-US" sz="999" dirty="0"/>
          </a:p>
        </p:txBody>
      </p:sp>
      <p:sp>
        <p:nvSpPr>
          <p:cNvPr id="22" name="Text 20"/>
          <p:cNvSpPr/>
          <p:nvPr/>
        </p:nvSpPr>
        <p:spPr>
          <a:xfrm>
            <a:off x="5264829" y="3535680"/>
            <a:ext cx="1675016" cy="3049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Step 3: Adapt Communication Style</a:t>
            </a:r>
            <a:endParaRPr lang="en-US" sz="999" dirty="0"/>
          </a:p>
        </p:txBody>
      </p:sp>
      <p:sp>
        <p:nvSpPr>
          <p:cNvPr id="23" name="Text 21"/>
          <p:cNvSpPr/>
          <p:nvPr/>
        </p:nvSpPr>
        <p:spPr>
          <a:xfrm>
            <a:off x="7605270" y="3535680"/>
            <a:ext cx="1675016" cy="3049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Step 4: Emphasise Long-Term Cooperation</a:t>
            </a:r>
            <a:endParaRPr lang="en-US" sz="999" dirty="0"/>
          </a:p>
        </p:txBody>
      </p:sp>
      <p:sp>
        <p:nvSpPr>
          <p:cNvPr id="24" name="Text 22"/>
          <p:cNvSpPr/>
          <p:nvPr/>
        </p:nvSpPr>
        <p:spPr>
          <a:xfrm>
            <a:off x="9945702" y="3535680"/>
            <a:ext cx="1675016" cy="3049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Step 5: Use Culturally Competent Teams</a:t>
            </a:r>
            <a:endParaRPr lang="en-US" sz="999" dirty="0"/>
          </a:p>
        </p:txBody>
      </p:sp>
      <p:sp>
        <p:nvSpPr>
          <p:cNvPr id="25" name="Text 23"/>
          <p:cNvSpPr/>
          <p:nvPr/>
        </p:nvSpPr>
        <p:spPr>
          <a:xfrm>
            <a:off x="5924543" y="2791889"/>
            <a:ext cx="342900" cy="457200"/>
          </a:xfrm>
          <a:custGeom>
            <a:avLst/>
            <a:gdLst/>
            <a:ahLst/>
            <a:cxnLst/>
            <a:rect l="l" t="t" r="r" b="b"/>
            <a:pathLst>
              <a:path w="342900" h="457200">
                <a:moveTo>
                  <a:pt x="300038" y="171450"/>
                </a:moveTo>
                <a:cubicBezTo>
                  <a:pt x="300038" y="100461"/>
                  <a:pt x="242441" y="42863"/>
                  <a:pt x="171450" y="42863"/>
                </a:cubicBezTo>
                <a:cubicBezTo>
                  <a:pt x="100459" y="42863"/>
                  <a:pt x="42863" y="100461"/>
                  <a:pt x="42863" y="171450"/>
                </a:cubicBezTo>
                <a:lnTo>
                  <a:pt x="42863" y="328613"/>
                </a:lnTo>
                <a:cubicBezTo>
                  <a:pt x="42863" y="375942"/>
                  <a:pt x="81260" y="414338"/>
                  <a:pt x="128588" y="414338"/>
                </a:cubicBezTo>
                <a:cubicBezTo>
                  <a:pt x="175915" y="414338"/>
                  <a:pt x="214313" y="375942"/>
                  <a:pt x="214313" y="328613"/>
                </a:cubicBezTo>
                <a:cubicBezTo>
                  <a:pt x="214313" y="309236"/>
                  <a:pt x="224047" y="290573"/>
                  <a:pt x="240922" y="279678"/>
                </a:cubicBezTo>
                <a:cubicBezTo>
                  <a:pt x="276552" y="256727"/>
                  <a:pt x="300038" y="216813"/>
                  <a:pt x="300038" y="171450"/>
                </a:cubicBezTo>
                <a:moveTo>
                  <a:pt x="342900" y="171450"/>
                </a:moveTo>
                <a:cubicBezTo>
                  <a:pt x="342900" y="231992"/>
                  <a:pt x="311556" y="285215"/>
                  <a:pt x="264139" y="315665"/>
                </a:cubicBezTo>
                <a:cubicBezTo>
                  <a:pt x="259764" y="318522"/>
                  <a:pt x="257175" y="323346"/>
                  <a:pt x="257175" y="328613"/>
                </a:cubicBezTo>
                <a:cubicBezTo>
                  <a:pt x="257175" y="399602"/>
                  <a:pt x="199578" y="457200"/>
                  <a:pt x="128588" y="457200"/>
                </a:cubicBezTo>
                <a:cubicBezTo>
                  <a:pt x="57597" y="457200"/>
                  <a:pt x="0" y="399602"/>
                  <a:pt x="0" y="328613"/>
                </a:cubicBezTo>
                <a:lnTo>
                  <a:pt x="0" y="171450"/>
                </a:lnTo>
                <a:cubicBezTo>
                  <a:pt x="0" y="76796"/>
                  <a:pt x="76796" y="0"/>
                  <a:pt x="171450" y="0"/>
                </a:cubicBezTo>
                <a:cubicBezTo>
                  <a:pt x="266104" y="0"/>
                  <a:pt x="342900" y="76796"/>
                  <a:pt x="342900" y="171450"/>
                </a:cubicBezTo>
                <a:moveTo>
                  <a:pt x="114299" y="171450"/>
                </a:moveTo>
                <a:lnTo>
                  <a:pt x="114299" y="189487"/>
                </a:lnTo>
                <a:cubicBezTo>
                  <a:pt x="114299" y="192166"/>
                  <a:pt x="115818" y="194667"/>
                  <a:pt x="118228" y="195915"/>
                </a:cubicBezTo>
                <a:lnTo>
                  <a:pt x="130731" y="202165"/>
                </a:lnTo>
                <a:cubicBezTo>
                  <a:pt x="146895" y="210289"/>
                  <a:pt x="157072" y="226812"/>
                  <a:pt x="157072" y="244849"/>
                </a:cubicBezTo>
                <a:cubicBezTo>
                  <a:pt x="157072" y="259045"/>
                  <a:pt x="150821" y="272441"/>
                  <a:pt x="139927" y="281548"/>
                </a:cubicBezTo>
                <a:lnTo>
                  <a:pt x="106529" y="309410"/>
                </a:lnTo>
                <a:cubicBezTo>
                  <a:pt x="97421" y="317000"/>
                  <a:pt x="83935" y="315751"/>
                  <a:pt x="76347" y="306644"/>
                </a:cubicBezTo>
                <a:cubicBezTo>
                  <a:pt x="68755" y="297537"/>
                  <a:pt x="70006" y="284054"/>
                  <a:pt x="79114" y="276460"/>
                </a:cubicBezTo>
                <a:lnTo>
                  <a:pt x="112512" y="248598"/>
                </a:lnTo>
                <a:cubicBezTo>
                  <a:pt x="113582" y="247706"/>
                  <a:pt x="114299" y="246275"/>
                  <a:pt x="114299" y="244849"/>
                </a:cubicBezTo>
                <a:cubicBezTo>
                  <a:pt x="114299" y="242974"/>
                  <a:pt x="113229" y="241278"/>
                  <a:pt x="111621" y="240473"/>
                </a:cubicBezTo>
                <a:lnTo>
                  <a:pt x="99119" y="234224"/>
                </a:lnTo>
                <a:cubicBezTo>
                  <a:pt x="82152" y="225743"/>
                  <a:pt x="71436" y="208415"/>
                  <a:pt x="71436" y="189487"/>
                </a:cubicBezTo>
                <a:lnTo>
                  <a:pt x="71436" y="171450"/>
                </a:lnTo>
                <a:cubicBezTo>
                  <a:pt x="71436" y="116175"/>
                  <a:pt x="116175" y="71438"/>
                  <a:pt x="171450" y="71438"/>
                </a:cubicBezTo>
                <a:cubicBezTo>
                  <a:pt x="226725" y="71438"/>
                  <a:pt x="271464" y="116175"/>
                  <a:pt x="271464" y="171450"/>
                </a:cubicBezTo>
                <a:lnTo>
                  <a:pt x="271464" y="178596"/>
                </a:lnTo>
                <a:cubicBezTo>
                  <a:pt x="271464" y="190474"/>
                  <a:pt x="261910" y="200030"/>
                  <a:pt x="250032" y="200030"/>
                </a:cubicBezTo>
                <a:cubicBezTo>
                  <a:pt x="238154" y="200030"/>
                  <a:pt x="228601" y="190474"/>
                  <a:pt x="228601" y="178601"/>
                </a:cubicBezTo>
                <a:lnTo>
                  <a:pt x="228601" y="171459"/>
                </a:lnTo>
                <a:cubicBezTo>
                  <a:pt x="228601" y="139935"/>
                  <a:pt x="202973" y="114309"/>
                  <a:pt x="171450" y="114309"/>
                </a:cubicBezTo>
                <a:cubicBezTo>
                  <a:pt x="139927" y="114309"/>
                  <a:pt x="114299" y="139935"/>
                  <a:pt x="114299" y="171459"/>
                </a:cubicBezTo>
                <a:lnTo>
                  <a:pt x="114299" y="171450"/>
                </a:ln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6" name="Text 24"/>
          <p:cNvSpPr/>
          <p:nvPr/>
        </p:nvSpPr>
        <p:spPr>
          <a:xfrm>
            <a:off x="1186531" y="2882700"/>
            <a:ext cx="457200" cy="275578"/>
          </a:xfrm>
          <a:custGeom>
            <a:avLst/>
            <a:gdLst/>
            <a:ahLst/>
            <a:cxnLst/>
            <a:rect l="l" t="t" r="r" b="b"/>
            <a:pathLst>
              <a:path w="457200" h="275578">
                <a:moveTo>
                  <a:pt x="194452" y="430"/>
                </a:moveTo>
                <a:lnTo>
                  <a:pt x="157949" y="36936"/>
                </a:lnTo>
                <a:cubicBezTo>
                  <a:pt x="147017" y="39937"/>
                  <a:pt x="136877" y="45437"/>
                  <a:pt x="128304" y="53010"/>
                </a:cubicBezTo>
                <a:lnTo>
                  <a:pt x="109303" y="69942"/>
                </a:lnTo>
                <a:cubicBezTo>
                  <a:pt x="102015" y="76443"/>
                  <a:pt x="92514" y="80014"/>
                  <a:pt x="82726" y="80014"/>
                </a:cubicBezTo>
                <a:lnTo>
                  <a:pt x="68580" y="80014"/>
                </a:lnTo>
                <a:lnTo>
                  <a:pt x="68580" y="171454"/>
                </a:lnTo>
                <a:cubicBezTo>
                  <a:pt x="83151" y="171884"/>
                  <a:pt x="97013" y="177811"/>
                  <a:pt x="107369" y="188170"/>
                </a:cubicBezTo>
                <a:lnTo>
                  <a:pt x="132798" y="213601"/>
                </a:lnTo>
                <a:lnTo>
                  <a:pt x="137800" y="218603"/>
                </a:lnTo>
                <a:lnTo>
                  <a:pt x="137800" y="218603"/>
                </a:lnTo>
                <a:lnTo>
                  <a:pt x="157089" y="237890"/>
                </a:lnTo>
                <a:cubicBezTo>
                  <a:pt x="161520" y="242319"/>
                  <a:pt x="168807" y="242319"/>
                  <a:pt x="173233" y="237890"/>
                </a:cubicBezTo>
                <a:cubicBezTo>
                  <a:pt x="174449" y="236675"/>
                  <a:pt x="175377" y="235248"/>
                  <a:pt x="175876" y="233746"/>
                </a:cubicBezTo>
                <a:cubicBezTo>
                  <a:pt x="177878" y="228245"/>
                  <a:pt x="182519" y="224100"/>
                  <a:pt x="188234" y="222816"/>
                </a:cubicBezTo>
                <a:cubicBezTo>
                  <a:pt x="193949" y="221529"/>
                  <a:pt x="199947" y="223246"/>
                  <a:pt x="204094" y="227460"/>
                </a:cubicBezTo>
                <a:lnTo>
                  <a:pt x="211812" y="235033"/>
                </a:lnTo>
                <a:cubicBezTo>
                  <a:pt x="220101" y="243319"/>
                  <a:pt x="233529" y="243319"/>
                  <a:pt x="241744" y="235033"/>
                </a:cubicBezTo>
                <a:cubicBezTo>
                  <a:pt x="245603" y="231175"/>
                  <a:pt x="247674" y="226247"/>
                  <a:pt x="247889" y="221174"/>
                </a:cubicBezTo>
                <a:cubicBezTo>
                  <a:pt x="248173" y="214888"/>
                  <a:pt x="251890" y="209316"/>
                  <a:pt x="257605" y="206601"/>
                </a:cubicBezTo>
                <a:cubicBezTo>
                  <a:pt x="263320" y="203887"/>
                  <a:pt x="269963" y="204457"/>
                  <a:pt x="275033" y="208100"/>
                </a:cubicBezTo>
                <a:cubicBezTo>
                  <a:pt x="281750" y="212887"/>
                  <a:pt x="291108" y="212245"/>
                  <a:pt x="297107" y="206243"/>
                </a:cubicBezTo>
                <a:cubicBezTo>
                  <a:pt x="303823" y="199527"/>
                  <a:pt x="303823" y="188669"/>
                  <a:pt x="297107" y="182025"/>
                </a:cubicBezTo>
                <a:lnTo>
                  <a:pt x="242956" y="127877"/>
                </a:lnTo>
                <a:lnTo>
                  <a:pt x="217380" y="151452"/>
                </a:lnTo>
                <a:cubicBezTo>
                  <a:pt x="197876" y="169456"/>
                  <a:pt x="167948" y="169740"/>
                  <a:pt x="148087" y="152095"/>
                </a:cubicBezTo>
                <a:cubicBezTo>
                  <a:pt x="125442" y="131950"/>
                  <a:pt x="124939" y="96802"/>
                  <a:pt x="146944" y="76013"/>
                </a:cubicBezTo>
                <a:lnTo>
                  <a:pt x="197021" y="28721"/>
                </a:lnTo>
                <a:cubicBezTo>
                  <a:pt x="216594" y="10290"/>
                  <a:pt x="242453" y="3"/>
                  <a:pt x="269387" y="3"/>
                </a:cubicBezTo>
                <a:cubicBezTo>
                  <a:pt x="295177" y="3"/>
                  <a:pt x="320109" y="9505"/>
                  <a:pt x="339325" y="26577"/>
                </a:cubicBezTo>
                <a:lnTo>
                  <a:pt x="360827" y="45721"/>
                </a:lnTo>
                <a:lnTo>
                  <a:pt x="388615" y="45721"/>
                </a:lnTo>
                <a:lnTo>
                  <a:pt x="417190" y="45721"/>
                </a:lnTo>
                <a:lnTo>
                  <a:pt x="445765" y="45721"/>
                </a:lnTo>
                <a:cubicBezTo>
                  <a:pt x="452052" y="45721"/>
                  <a:pt x="457195" y="50863"/>
                  <a:pt x="457195" y="57152"/>
                </a:cubicBezTo>
                <a:lnTo>
                  <a:pt x="457195" y="205741"/>
                </a:lnTo>
                <a:cubicBezTo>
                  <a:pt x="457195" y="218385"/>
                  <a:pt x="446982" y="228600"/>
                  <a:pt x="434335" y="228600"/>
                </a:cubicBezTo>
                <a:lnTo>
                  <a:pt x="411475" y="228600"/>
                </a:lnTo>
                <a:cubicBezTo>
                  <a:pt x="403045" y="228600"/>
                  <a:pt x="395615" y="224029"/>
                  <a:pt x="391688" y="217170"/>
                </a:cubicBezTo>
                <a:lnTo>
                  <a:pt x="331036" y="217170"/>
                </a:lnTo>
                <a:cubicBezTo>
                  <a:pt x="328608" y="221956"/>
                  <a:pt x="325394" y="226528"/>
                  <a:pt x="321393" y="230530"/>
                </a:cubicBezTo>
                <a:cubicBezTo>
                  <a:pt x="309177" y="242746"/>
                  <a:pt x="292247" y="247533"/>
                  <a:pt x="276387" y="244887"/>
                </a:cubicBezTo>
                <a:cubicBezTo>
                  <a:pt x="273817" y="250101"/>
                  <a:pt x="270315" y="254960"/>
                  <a:pt x="265958" y="259317"/>
                </a:cubicBezTo>
                <a:cubicBezTo>
                  <a:pt x="246454" y="278819"/>
                  <a:pt x="215954" y="280748"/>
                  <a:pt x="194237" y="265104"/>
                </a:cubicBezTo>
                <a:cubicBezTo>
                  <a:pt x="176305" y="279963"/>
                  <a:pt x="149587" y="279034"/>
                  <a:pt x="132803" y="262174"/>
                </a:cubicBezTo>
                <a:lnTo>
                  <a:pt x="113587" y="242886"/>
                </a:lnTo>
                <a:lnTo>
                  <a:pt x="108585" y="237885"/>
                </a:lnTo>
                <a:lnTo>
                  <a:pt x="83151" y="212454"/>
                </a:lnTo>
                <a:cubicBezTo>
                  <a:pt x="79224" y="208525"/>
                  <a:pt x="74080" y="206240"/>
                  <a:pt x="68580" y="205810"/>
                </a:cubicBezTo>
                <a:cubicBezTo>
                  <a:pt x="68580" y="218382"/>
                  <a:pt x="58293" y="228598"/>
                  <a:pt x="45720" y="228598"/>
                </a:cubicBezTo>
                <a:lnTo>
                  <a:pt x="22860" y="228598"/>
                </a:lnTo>
                <a:cubicBezTo>
                  <a:pt x="10214" y="228598"/>
                  <a:pt x="0" y="218382"/>
                  <a:pt x="0" y="205738"/>
                </a:cubicBezTo>
                <a:lnTo>
                  <a:pt x="0" y="57149"/>
                </a:lnTo>
                <a:cubicBezTo>
                  <a:pt x="0" y="50863"/>
                  <a:pt x="5144" y="45718"/>
                  <a:pt x="11430" y="45718"/>
                </a:cubicBezTo>
                <a:lnTo>
                  <a:pt x="40005" y="45718"/>
                </a:lnTo>
                <a:lnTo>
                  <a:pt x="68580" y="45718"/>
                </a:lnTo>
                <a:lnTo>
                  <a:pt x="82726" y="45718"/>
                </a:lnTo>
                <a:cubicBezTo>
                  <a:pt x="84157" y="45718"/>
                  <a:pt x="85510" y="45220"/>
                  <a:pt x="86511" y="44291"/>
                </a:cubicBezTo>
                <a:lnTo>
                  <a:pt x="105444" y="27431"/>
                </a:lnTo>
                <a:cubicBezTo>
                  <a:pt x="125373" y="9786"/>
                  <a:pt x="151022" y="0"/>
                  <a:pt x="177668" y="0"/>
                </a:cubicBezTo>
                <a:lnTo>
                  <a:pt x="185024" y="0"/>
                </a:lnTo>
                <a:cubicBezTo>
                  <a:pt x="188165" y="0"/>
                  <a:pt x="191384" y="143"/>
                  <a:pt x="194452" y="430"/>
                </a:cubicBezTo>
                <a:lnTo>
                  <a:pt x="194452" y="430"/>
                </a:lnTo>
                <a:moveTo>
                  <a:pt x="388620" y="182879"/>
                </a:moveTo>
                <a:lnTo>
                  <a:pt x="388620" y="80009"/>
                </a:lnTo>
                <a:lnTo>
                  <a:pt x="354330" y="80009"/>
                </a:lnTo>
                <a:cubicBezTo>
                  <a:pt x="350115" y="80009"/>
                  <a:pt x="346041" y="78438"/>
                  <a:pt x="342973" y="75652"/>
                </a:cubicBezTo>
                <a:lnTo>
                  <a:pt x="316611" y="52219"/>
                </a:lnTo>
                <a:cubicBezTo>
                  <a:pt x="303608" y="40648"/>
                  <a:pt x="286820" y="34287"/>
                  <a:pt x="269391" y="34287"/>
                </a:cubicBezTo>
                <a:cubicBezTo>
                  <a:pt x="251245" y="34287"/>
                  <a:pt x="233817" y="41218"/>
                  <a:pt x="220599" y="53647"/>
                </a:cubicBezTo>
                <a:lnTo>
                  <a:pt x="170522" y="100939"/>
                </a:lnTo>
                <a:cubicBezTo>
                  <a:pt x="163166" y="107939"/>
                  <a:pt x="163307" y="119728"/>
                  <a:pt x="170879" y="126441"/>
                </a:cubicBezTo>
                <a:cubicBezTo>
                  <a:pt x="177522" y="132371"/>
                  <a:pt x="187594" y="132228"/>
                  <a:pt x="194095" y="126226"/>
                </a:cubicBezTo>
                <a:lnTo>
                  <a:pt x="245457" y="78791"/>
                </a:lnTo>
                <a:cubicBezTo>
                  <a:pt x="252388" y="72361"/>
                  <a:pt x="263247" y="72788"/>
                  <a:pt x="269675" y="79791"/>
                </a:cubicBezTo>
                <a:cubicBezTo>
                  <a:pt x="276103" y="86791"/>
                  <a:pt x="275678" y="97579"/>
                  <a:pt x="268674" y="104009"/>
                </a:cubicBezTo>
                <a:lnTo>
                  <a:pt x="268102" y="104579"/>
                </a:lnTo>
                <a:lnTo>
                  <a:pt x="321252" y="157730"/>
                </a:lnTo>
                <a:cubicBezTo>
                  <a:pt x="328398" y="164873"/>
                  <a:pt x="333038" y="173661"/>
                  <a:pt x="335109" y="182805"/>
                </a:cubicBezTo>
                <a:lnTo>
                  <a:pt x="388542" y="182805"/>
                </a:lnTo>
                <a:lnTo>
                  <a:pt x="388620" y="182879"/>
                </a:lnTo>
                <a:moveTo>
                  <a:pt x="45720" y="194310"/>
                </a:moveTo>
                <a:cubicBezTo>
                  <a:pt x="45720" y="187997"/>
                  <a:pt x="40604" y="182879"/>
                  <a:pt x="34290" y="182879"/>
                </a:cubicBezTo>
                <a:cubicBezTo>
                  <a:pt x="27976" y="182879"/>
                  <a:pt x="22860" y="187997"/>
                  <a:pt x="22860" y="194310"/>
                </a:cubicBezTo>
                <a:cubicBezTo>
                  <a:pt x="22860" y="200624"/>
                  <a:pt x="27976" y="205741"/>
                  <a:pt x="34290" y="205741"/>
                </a:cubicBezTo>
                <a:cubicBezTo>
                  <a:pt x="40604" y="205741"/>
                  <a:pt x="45720" y="200624"/>
                  <a:pt x="45720" y="194310"/>
                </a:cubicBezTo>
                <a:moveTo>
                  <a:pt x="422910" y="205741"/>
                </a:moveTo>
                <a:cubicBezTo>
                  <a:pt x="429224" y="205741"/>
                  <a:pt x="434340" y="200624"/>
                  <a:pt x="434340" y="194310"/>
                </a:cubicBezTo>
                <a:cubicBezTo>
                  <a:pt x="434340" y="187997"/>
                  <a:pt x="429224" y="182879"/>
                  <a:pt x="422910" y="182879"/>
                </a:cubicBezTo>
                <a:cubicBezTo>
                  <a:pt x="416596" y="182879"/>
                  <a:pt x="411480" y="187997"/>
                  <a:pt x="411480" y="194310"/>
                </a:cubicBezTo>
                <a:cubicBezTo>
                  <a:pt x="411480" y="200624"/>
                  <a:pt x="416596" y="205741"/>
                  <a:pt x="422910" y="205741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7" name="Text 25"/>
          <p:cNvSpPr/>
          <p:nvPr/>
        </p:nvSpPr>
        <p:spPr>
          <a:xfrm>
            <a:off x="3526962" y="2842689"/>
            <a:ext cx="457200" cy="355600"/>
          </a:xfrm>
          <a:custGeom>
            <a:avLst/>
            <a:gdLst/>
            <a:ahLst/>
            <a:cxnLst/>
            <a:rect l="l" t="t" r="r" b="b"/>
            <a:pathLst>
              <a:path w="457200" h="355600">
                <a:moveTo>
                  <a:pt x="254002" y="38099"/>
                </a:moveTo>
                <a:lnTo>
                  <a:pt x="254002" y="88900"/>
                </a:lnTo>
                <a:lnTo>
                  <a:pt x="203203" y="88900"/>
                </a:lnTo>
                <a:lnTo>
                  <a:pt x="203203" y="38099"/>
                </a:lnTo>
                <a:lnTo>
                  <a:pt x="254002" y="38099"/>
                </a:lnTo>
                <a:moveTo>
                  <a:pt x="203198" y="0"/>
                </a:moveTo>
                <a:cubicBezTo>
                  <a:pt x="182162" y="0"/>
                  <a:pt x="165099" y="17065"/>
                  <a:pt x="165099" y="38099"/>
                </a:cubicBezTo>
                <a:lnTo>
                  <a:pt x="165099" y="88900"/>
                </a:lnTo>
                <a:cubicBezTo>
                  <a:pt x="165099" y="109934"/>
                  <a:pt x="182167" y="126999"/>
                  <a:pt x="203198" y="126999"/>
                </a:cubicBezTo>
                <a:lnTo>
                  <a:pt x="209548" y="126999"/>
                </a:lnTo>
                <a:lnTo>
                  <a:pt x="209548" y="158750"/>
                </a:lnTo>
                <a:lnTo>
                  <a:pt x="88898" y="158750"/>
                </a:lnTo>
                <a:cubicBezTo>
                  <a:pt x="64369" y="158750"/>
                  <a:pt x="44449" y="178675"/>
                  <a:pt x="44449" y="203200"/>
                </a:cubicBezTo>
                <a:lnTo>
                  <a:pt x="44449" y="228601"/>
                </a:lnTo>
                <a:lnTo>
                  <a:pt x="38098" y="228601"/>
                </a:lnTo>
                <a:cubicBezTo>
                  <a:pt x="17063" y="228601"/>
                  <a:pt x="0" y="245666"/>
                  <a:pt x="0" y="266700"/>
                </a:cubicBezTo>
                <a:lnTo>
                  <a:pt x="0" y="317501"/>
                </a:lnTo>
                <a:cubicBezTo>
                  <a:pt x="0" y="338535"/>
                  <a:pt x="17067" y="355600"/>
                  <a:pt x="38098" y="355600"/>
                </a:cubicBezTo>
                <a:lnTo>
                  <a:pt x="88898" y="355600"/>
                </a:lnTo>
                <a:cubicBezTo>
                  <a:pt x="109934" y="355600"/>
                  <a:pt x="126996" y="338535"/>
                  <a:pt x="126996" y="317501"/>
                </a:cubicBezTo>
                <a:lnTo>
                  <a:pt x="126996" y="266700"/>
                </a:lnTo>
                <a:cubicBezTo>
                  <a:pt x="126996" y="245666"/>
                  <a:pt x="109929" y="228601"/>
                  <a:pt x="88898" y="228601"/>
                </a:cubicBezTo>
                <a:lnTo>
                  <a:pt x="82547" y="228601"/>
                </a:lnTo>
                <a:lnTo>
                  <a:pt x="82547" y="203200"/>
                </a:lnTo>
                <a:cubicBezTo>
                  <a:pt x="82547" y="199708"/>
                  <a:pt x="85405" y="196849"/>
                  <a:pt x="88898" y="196849"/>
                </a:cubicBezTo>
                <a:lnTo>
                  <a:pt x="209548" y="196849"/>
                </a:lnTo>
                <a:lnTo>
                  <a:pt x="209548" y="228601"/>
                </a:lnTo>
                <a:lnTo>
                  <a:pt x="203198" y="228601"/>
                </a:lnTo>
                <a:cubicBezTo>
                  <a:pt x="182162" y="228601"/>
                  <a:pt x="165099" y="245666"/>
                  <a:pt x="165099" y="266700"/>
                </a:cubicBezTo>
                <a:lnTo>
                  <a:pt x="165099" y="317501"/>
                </a:lnTo>
                <a:cubicBezTo>
                  <a:pt x="165099" y="338535"/>
                  <a:pt x="182167" y="355600"/>
                  <a:pt x="203198" y="355600"/>
                </a:cubicBezTo>
                <a:lnTo>
                  <a:pt x="253997" y="355600"/>
                </a:lnTo>
                <a:cubicBezTo>
                  <a:pt x="275033" y="355600"/>
                  <a:pt x="292096" y="338535"/>
                  <a:pt x="292096" y="317501"/>
                </a:cubicBezTo>
                <a:lnTo>
                  <a:pt x="292096" y="266700"/>
                </a:lnTo>
                <a:cubicBezTo>
                  <a:pt x="292096" y="245666"/>
                  <a:pt x="275029" y="228601"/>
                  <a:pt x="253997" y="228601"/>
                </a:cubicBezTo>
                <a:lnTo>
                  <a:pt x="247647" y="228601"/>
                </a:lnTo>
                <a:lnTo>
                  <a:pt x="247647" y="196849"/>
                </a:lnTo>
                <a:lnTo>
                  <a:pt x="368297" y="196849"/>
                </a:lnTo>
                <a:cubicBezTo>
                  <a:pt x="371790" y="196849"/>
                  <a:pt x="374648" y="199708"/>
                  <a:pt x="374648" y="203200"/>
                </a:cubicBezTo>
                <a:lnTo>
                  <a:pt x="374648" y="228601"/>
                </a:lnTo>
                <a:lnTo>
                  <a:pt x="368297" y="228601"/>
                </a:lnTo>
                <a:cubicBezTo>
                  <a:pt x="347262" y="228601"/>
                  <a:pt x="330199" y="245666"/>
                  <a:pt x="330199" y="266700"/>
                </a:cubicBezTo>
                <a:lnTo>
                  <a:pt x="330199" y="317501"/>
                </a:lnTo>
                <a:cubicBezTo>
                  <a:pt x="330199" y="338535"/>
                  <a:pt x="347266" y="355600"/>
                  <a:pt x="368297" y="355600"/>
                </a:cubicBezTo>
                <a:lnTo>
                  <a:pt x="419097" y="355600"/>
                </a:lnTo>
                <a:cubicBezTo>
                  <a:pt x="440133" y="355600"/>
                  <a:pt x="457195" y="338535"/>
                  <a:pt x="457195" y="317501"/>
                </a:cubicBezTo>
                <a:lnTo>
                  <a:pt x="457195" y="266700"/>
                </a:lnTo>
                <a:cubicBezTo>
                  <a:pt x="457195" y="245666"/>
                  <a:pt x="440128" y="228601"/>
                  <a:pt x="419097" y="228601"/>
                </a:cubicBezTo>
                <a:lnTo>
                  <a:pt x="412746" y="228601"/>
                </a:lnTo>
                <a:lnTo>
                  <a:pt x="412746" y="203200"/>
                </a:lnTo>
                <a:cubicBezTo>
                  <a:pt x="412746" y="178675"/>
                  <a:pt x="392822" y="158750"/>
                  <a:pt x="368297" y="158750"/>
                </a:cubicBezTo>
                <a:lnTo>
                  <a:pt x="247647" y="158750"/>
                </a:lnTo>
                <a:lnTo>
                  <a:pt x="247647" y="126999"/>
                </a:lnTo>
                <a:lnTo>
                  <a:pt x="253997" y="126999"/>
                </a:lnTo>
                <a:cubicBezTo>
                  <a:pt x="275033" y="126999"/>
                  <a:pt x="292096" y="109934"/>
                  <a:pt x="292096" y="88900"/>
                </a:cubicBezTo>
                <a:lnTo>
                  <a:pt x="292096" y="38099"/>
                </a:lnTo>
                <a:cubicBezTo>
                  <a:pt x="292096" y="17065"/>
                  <a:pt x="275029" y="0"/>
                  <a:pt x="253997" y="0"/>
                </a:cubicBezTo>
                <a:lnTo>
                  <a:pt x="203198" y="0"/>
                </a:lnTo>
                <a:moveTo>
                  <a:pt x="38098" y="266700"/>
                </a:moveTo>
                <a:lnTo>
                  <a:pt x="88898" y="266700"/>
                </a:lnTo>
                <a:lnTo>
                  <a:pt x="88898" y="317501"/>
                </a:lnTo>
                <a:lnTo>
                  <a:pt x="38098" y="317501"/>
                </a:lnTo>
                <a:lnTo>
                  <a:pt x="38098" y="266700"/>
                </a:lnTo>
                <a:moveTo>
                  <a:pt x="203198" y="266700"/>
                </a:moveTo>
                <a:lnTo>
                  <a:pt x="253997" y="266700"/>
                </a:lnTo>
                <a:lnTo>
                  <a:pt x="253997" y="317501"/>
                </a:lnTo>
                <a:lnTo>
                  <a:pt x="203198" y="317501"/>
                </a:lnTo>
                <a:lnTo>
                  <a:pt x="203198" y="266700"/>
                </a:lnTo>
                <a:moveTo>
                  <a:pt x="368302" y="266700"/>
                </a:moveTo>
                <a:lnTo>
                  <a:pt x="419102" y="266700"/>
                </a:lnTo>
                <a:lnTo>
                  <a:pt x="419102" y="317501"/>
                </a:lnTo>
                <a:lnTo>
                  <a:pt x="368302" y="317501"/>
                </a:lnTo>
                <a:lnTo>
                  <a:pt x="368302" y="26670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8" name="Text 26"/>
          <p:cNvSpPr/>
          <p:nvPr/>
        </p:nvSpPr>
        <p:spPr>
          <a:xfrm>
            <a:off x="8207833" y="2842689"/>
            <a:ext cx="457200" cy="355600"/>
          </a:xfrm>
          <a:custGeom>
            <a:avLst/>
            <a:gdLst/>
            <a:ahLst/>
            <a:cxnLst/>
            <a:rect l="l" t="t" r="r" b="b"/>
            <a:pathLst>
              <a:path w="457200" h="355600">
                <a:moveTo>
                  <a:pt x="19052" y="0"/>
                </a:moveTo>
                <a:cubicBezTo>
                  <a:pt x="8495" y="0"/>
                  <a:pt x="0" y="8492"/>
                  <a:pt x="0" y="19050"/>
                </a:cubicBezTo>
                <a:cubicBezTo>
                  <a:pt x="0" y="29607"/>
                  <a:pt x="8495" y="38099"/>
                  <a:pt x="19052" y="38099"/>
                </a:cubicBezTo>
                <a:lnTo>
                  <a:pt x="57150" y="38099"/>
                </a:lnTo>
                <a:lnTo>
                  <a:pt x="57150" y="88900"/>
                </a:lnTo>
                <a:lnTo>
                  <a:pt x="19052" y="88900"/>
                </a:lnTo>
                <a:cubicBezTo>
                  <a:pt x="8495" y="88900"/>
                  <a:pt x="0" y="97392"/>
                  <a:pt x="0" y="107950"/>
                </a:cubicBezTo>
                <a:cubicBezTo>
                  <a:pt x="0" y="118507"/>
                  <a:pt x="8495" y="126999"/>
                  <a:pt x="19052" y="126999"/>
                </a:cubicBezTo>
                <a:lnTo>
                  <a:pt x="76202" y="126999"/>
                </a:lnTo>
                <a:lnTo>
                  <a:pt x="177801" y="126999"/>
                </a:lnTo>
                <a:lnTo>
                  <a:pt x="438148" y="126999"/>
                </a:lnTo>
                <a:cubicBezTo>
                  <a:pt x="448705" y="126999"/>
                  <a:pt x="457200" y="118507"/>
                  <a:pt x="457200" y="107950"/>
                </a:cubicBezTo>
                <a:cubicBezTo>
                  <a:pt x="457200" y="97392"/>
                  <a:pt x="448705" y="88900"/>
                  <a:pt x="438148" y="88900"/>
                </a:cubicBezTo>
                <a:lnTo>
                  <a:pt x="400050" y="88900"/>
                </a:lnTo>
                <a:lnTo>
                  <a:pt x="400050" y="38099"/>
                </a:lnTo>
                <a:lnTo>
                  <a:pt x="431798" y="38099"/>
                </a:lnTo>
                <a:cubicBezTo>
                  <a:pt x="442355" y="38099"/>
                  <a:pt x="450849" y="29607"/>
                  <a:pt x="450849" y="19050"/>
                </a:cubicBezTo>
                <a:cubicBezTo>
                  <a:pt x="450849" y="8492"/>
                  <a:pt x="442355" y="0"/>
                  <a:pt x="431798" y="0"/>
                </a:cubicBezTo>
                <a:lnTo>
                  <a:pt x="19052" y="0"/>
                </a:lnTo>
                <a:moveTo>
                  <a:pt x="361952" y="38099"/>
                </a:moveTo>
                <a:lnTo>
                  <a:pt x="361952" y="88900"/>
                </a:lnTo>
                <a:lnTo>
                  <a:pt x="298451" y="88900"/>
                </a:lnTo>
                <a:lnTo>
                  <a:pt x="298451" y="38099"/>
                </a:lnTo>
                <a:lnTo>
                  <a:pt x="361952" y="38099"/>
                </a:lnTo>
                <a:moveTo>
                  <a:pt x="260348" y="38099"/>
                </a:moveTo>
                <a:lnTo>
                  <a:pt x="260348" y="88900"/>
                </a:lnTo>
                <a:lnTo>
                  <a:pt x="196847" y="88900"/>
                </a:lnTo>
                <a:lnTo>
                  <a:pt x="196847" y="38099"/>
                </a:lnTo>
                <a:lnTo>
                  <a:pt x="260348" y="38099"/>
                </a:lnTo>
                <a:moveTo>
                  <a:pt x="158749" y="38099"/>
                </a:moveTo>
                <a:lnTo>
                  <a:pt x="158749" y="88900"/>
                </a:lnTo>
                <a:lnTo>
                  <a:pt x="95248" y="88900"/>
                </a:lnTo>
                <a:lnTo>
                  <a:pt x="95248" y="38099"/>
                </a:lnTo>
                <a:lnTo>
                  <a:pt x="158749" y="38099"/>
                </a:lnTo>
                <a:moveTo>
                  <a:pt x="19052" y="165101"/>
                </a:moveTo>
                <a:cubicBezTo>
                  <a:pt x="8495" y="165101"/>
                  <a:pt x="0" y="173593"/>
                  <a:pt x="0" y="184151"/>
                </a:cubicBezTo>
                <a:cubicBezTo>
                  <a:pt x="0" y="194709"/>
                  <a:pt x="8495" y="203201"/>
                  <a:pt x="19052" y="203201"/>
                </a:cubicBezTo>
                <a:cubicBezTo>
                  <a:pt x="40087" y="203201"/>
                  <a:pt x="57150" y="220266"/>
                  <a:pt x="57150" y="241299"/>
                </a:cubicBezTo>
                <a:lnTo>
                  <a:pt x="57150" y="323848"/>
                </a:lnTo>
                <a:cubicBezTo>
                  <a:pt x="57150" y="341390"/>
                  <a:pt x="71360" y="355600"/>
                  <a:pt x="88898" y="355600"/>
                </a:cubicBezTo>
                <a:lnTo>
                  <a:pt x="139697" y="355600"/>
                </a:lnTo>
                <a:cubicBezTo>
                  <a:pt x="157240" y="355600"/>
                  <a:pt x="171445" y="341390"/>
                  <a:pt x="171445" y="323848"/>
                </a:cubicBezTo>
                <a:lnTo>
                  <a:pt x="171445" y="247647"/>
                </a:lnTo>
                <a:cubicBezTo>
                  <a:pt x="171445" y="223121"/>
                  <a:pt x="191370" y="203197"/>
                  <a:pt x="215894" y="203197"/>
                </a:cubicBezTo>
                <a:lnTo>
                  <a:pt x="241296" y="203197"/>
                </a:lnTo>
                <a:cubicBezTo>
                  <a:pt x="265825" y="203197"/>
                  <a:pt x="285745" y="223121"/>
                  <a:pt x="285745" y="247647"/>
                </a:cubicBezTo>
                <a:lnTo>
                  <a:pt x="285745" y="323848"/>
                </a:lnTo>
                <a:cubicBezTo>
                  <a:pt x="285745" y="341390"/>
                  <a:pt x="299955" y="355600"/>
                  <a:pt x="317493" y="355600"/>
                </a:cubicBezTo>
                <a:lnTo>
                  <a:pt x="368293" y="355600"/>
                </a:lnTo>
                <a:cubicBezTo>
                  <a:pt x="385836" y="355600"/>
                  <a:pt x="400041" y="341390"/>
                  <a:pt x="400041" y="323848"/>
                </a:cubicBezTo>
                <a:lnTo>
                  <a:pt x="400041" y="241299"/>
                </a:lnTo>
                <a:cubicBezTo>
                  <a:pt x="400041" y="220266"/>
                  <a:pt x="417108" y="203201"/>
                  <a:pt x="438139" y="203201"/>
                </a:cubicBezTo>
                <a:cubicBezTo>
                  <a:pt x="448696" y="203201"/>
                  <a:pt x="457191" y="194709"/>
                  <a:pt x="457191" y="184151"/>
                </a:cubicBezTo>
                <a:cubicBezTo>
                  <a:pt x="457191" y="173593"/>
                  <a:pt x="448696" y="165101"/>
                  <a:pt x="438139" y="165101"/>
                </a:cubicBezTo>
                <a:cubicBezTo>
                  <a:pt x="396072" y="165101"/>
                  <a:pt x="361938" y="199232"/>
                  <a:pt x="361938" y="241303"/>
                </a:cubicBezTo>
                <a:lnTo>
                  <a:pt x="361938" y="317505"/>
                </a:lnTo>
                <a:lnTo>
                  <a:pt x="323839" y="317505"/>
                </a:lnTo>
                <a:lnTo>
                  <a:pt x="323839" y="247654"/>
                </a:lnTo>
                <a:cubicBezTo>
                  <a:pt x="323839" y="202094"/>
                  <a:pt x="286852" y="165105"/>
                  <a:pt x="241287" y="165105"/>
                </a:cubicBezTo>
                <a:lnTo>
                  <a:pt x="215885" y="165105"/>
                </a:lnTo>
                <a:cubicBezTo>
                  <a:pt x="170325" y="165105"/>
                  <a:pt x="133333" y="202094"/>
                  <a:pt x="133333" y="247654"/>
                </a:cubicBezTo>
                <a:lnTo>
                  <a:pt x="133333" y="317505"/>
                </a:lnTo>
                <a:lnTo>
                  <a:pt x="95235" y="317505"/>
                </a:lnTo>
                <a:lnTo>
                  <a:pt x="95235" y="241303"/>
                </a:lnTo>
                <a:cubicBezTo>
                  <a:pt x="95235" y="199236"/>
                  <a:pt x="61105" y="165101"/>
                  <a:pt x="19033" y="165101"/>
                </a:cubicBezTo>
                <a:lnTo>
                  <a:pt x="19052" y="165101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9" name="Text 27"/>
          <p:cNvSpPr/>
          <p:nvPr/>
        </p:nvSpPr>
        <p:spPr>
          <a:xfrm>
            <a:off x="10548266" y="2791889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414338"/>
                </a:moveTo>
                <a:cubicBezTo>
                  <a:pt x="235207" y="414338"/>
                  <a:pt x="252708" y="407909"/>
                  <a:pt x="271106" y="371118"/>
                </a:cubicBezTo>
                <a:cubicBezTo>
                  <a:pt x="278965" y="355313"/>
                  <a:pt x="285750" y="336115"/>
                  <a:pt x="290752" y="314325"/>
                </a:cubicBezTo>
                <a:lnTo>
                  <a:pt x="166453" y="314325"/>
                </a:lnTo>
                <a:cubicBezTo>
                  <a:pt x="171455" y="336115"/>
                  <a:pt x="178239" y="355313"/>
                  <a:pt x="186099" y="371118"/>
                </a:cubicBezTo>
                <a:cubicBezTo>
                  <a:pt x="204492" y="407909"/>
                  <a:pt x="221998" y="414338"/>
                  <a:pt x="228605" y="414338"/>
                </a:cubicBezTo>
                <a:lnTo>
                  <a:pt x="228600" y="414338"/>
                </a:lnTo>
                <a:moveTo>
                  <a:pt x="159394" y="271463"/>
                </a:moveTo>
                <a:lnTo>
                  <a:pt x="297802" y="271463"/>
                </a:lnTo>
                <a:cubicBezTo>
                  <a:pt x="299233" y="257801"/>
                  <a:pt x="300033" y="243422"/>
                  <a:pt x="300033" y="228600"/>
                </a:cubicBezTo>
                <a:cubicBezTo>
                  <a:pt x="300033" y="213778"/>
                  <a:pt x="299228" y="199399"/>
                  <a:pt x="297802" y="185738"/>
                </a:cubicBezTo>
                <a:lnTo>
                  <a:pt x="159394" y="185738"/>
                </a:lnTo>
                <a:cubicBezTo>
                  <a:pt x="157967" y="199399"/>
                  <a:pt x="157163" y="213778"/>
                  <a:pt x="157163" y="228600"/>
                </a:cubicBezTo>
                <a:cubicBezTo>
                  <a:pt x="157163" y="243422"/>
                  <a:pt x="157967" y="257801"/>
                  <a:pt x="159394" y="271463"/>
                </a:cubicBezTo>
                <a:moveTo>
                  <a:pt x="166448" y="142875"/>
                </a:moveTo>
                <a:lnTo>
                  <a:pt x="290752" y="142875"/>
                </a:lnTo>
                <a:cubicBezTo>
                  <a:pt x="285750" y="121085"/>
                  <a:pt x="278965" y="101887"/>
                  <a:pt x="271106" y="86082"/>
                </a:cubicBezTo>
                <a:cubicBezTo>
                  <a:pt x="252713" y="49291"/>
                  <a:pt x="235207" y="42863"/>
                  <a:pt x="228600" y="42863"/>
                </a:cubicBezTo>
                <a:cubicBezTo>
                  <a:pt x="221993" y="42863"/>
                  <a:pt x="204492" y="49291"/>
                  <a:pt x="186094" y="86082"/>
                </a:cubicBezTo>
                <a:cubicBezTo>
                  <a:pt x="178235" y="101887"/>
                  <a:pt x="171450" y="121085"/>
                  <a:pt x="166448" y="142875"/>
                </a:cubicBezTo>
                <a:moveTo>
                  <a:pt x="340847" y="185738"/>
                </a:moveTo>
                <a:cubicBezTo>
                  <a:pt x="342187" y="199577"/>
                  <a:pt x="342813" y="213956"/>
                  <a:pt x="342813" y="228600"/>
                </a:cubicBezTo>
                <a:cubicBezTo>
                  <a:pt x="342813" y="243244"/>
                  <a:pt x="342100" y="257623"/>
                  <a:pt x="340847" y="271463"/>
                </a:cubicBezTo>
                <a:lnTo>
                  <a:pt x="409336" y="271463"/>
                </a:lnTo>
                <a:cubicBezTo>
                  <a:pt x="412550" y="257710"/>
                  <a:pt x="414338" y="243336"/>
                  <a:pt x="414338" y="228600"/>
                </a:cubicBezTo>
                <a:cubicBezTo>
                  <a:pt x="414338" y="213864"/>
                  <a:pt x="412641" y="199490"/>
                  <a:pt x="409336" y="185738"/>
                </a:cubicBezTo>
                <a:lnTo>
                  <a:pt x="340847" y="185738"/>
                </a:lnTo>
                <a:moveTo>
                  <a:pt x="393352" y="142875"/>
                </a:moveTo>
                <a:cubicBezTo>
                  <a:pt x="374241" y="106176"/>
                  <a:pt x="343257" y="76704"/>
                  <a:pt x="305483" y="59473"/>
                </a:cubicBezTo>
                <a:cubicBezTo>
                  <a:pt x="318074" y="82333"/>
                  <a:pt x="328073" y="110816"/>
                  <a:pt x="334593" y="142875"/>
                </a:cubicBezTo>
                <a:lnTo>
                  <a:pt x="393439" y="142875"/>
                </a:lnTo>
                <a:lnTo>
                  <a:pt x="393352" y="142875"/>
                </a:lnTo>
                <a:moveTo>
                  <a:pt x="122516" y="142875"/>
                </a:moveTo>
                <a:cubicBezTo>
                  <a:pt x="129036" y="110816"/>
                  <a:pt x="139035" y="82419"/>
                  <a:pt x="151626" y="59473"/>
                </a:cubicBezTo>
                <a:cubicBezTo>
                  <a:pt x="113852" y="76709"/>
                  <a:pt x="82868" y="106176"/>
                  <a:pt x="63757" y="142875"/>
                </a:cubicBezTo>
                <a:lnTo>
                  <a:pt x="122603" y="142875"/>
                </a:lnTo>
                <a:lnTo>
                  <a:pt x="122516" y="142875"/>
                </a:lnTo>
                <a:moveTo>
                  <a:pt x="47864" y="185738"/>
                </a:moveTo>
                <a:cubicBezTo>
                  <a:pt x="44650" y="199490"/>
                  <a:pt x="42863" y="213864"/>
                  <a:pt x="42863" y="228600"/>
                </a:cubicBezTo>
                <a:cubicBezTo>
                  <a:pt x="42863" y="243336"/>
                  <a:pt x="44559" y="257710"/>
                  <a:pt x="47864" y="271463"/>
                </a:cubicBezTo>
                <a:lnTo>
                  <a:pt x="116353" y="271463"/>
                </a:lnTo>
                <a:cubicBezTo>
                  <a:pt x="115013" y="257623"/>
                  <a:pt x="114387" y="243244"/>
                  <a:pt x="114387" y="228600"/>
                </a:cubicBezTo>
                <a:cubicBezTo>
                  <a:pt x="114387" y="213956"/>
                  <a:pt x="115100" y="199577"/>
                  <a:pt x="116353" y="185738"/>
                </a:cubicBezTo>
                <a:lnTo>
                  <a:pt x="47864" y="185738"/>
                </a:lnTo>
                <a:moveTo>
                  <a:pt x="305483" y="397727"/>
                </a:moveTo>
                <a:cubicBezTo>
                  <a:pt x="343257" y="380491"/>
                  <a:pt x="374241" y="351024"/>
                  <a:pt x="393352" y="314325"/>
                </a:cubicBezTo>
                <a:lnTo>
                  <a:pt x="334506" y="314325"/>
                </a:lnTo>
                <a:cubicBezTo>
                  <a:pt x="327986" y="346384"/>
                  <a:pt x="317987" y="374781"/>
                  <a:pt x="305396" y="397727"/>
                </a:cubicBezTo>
                <a:lnTo>
                  <a:pt x="305483" y="397727"/>
                </a:lnTo>
                <a:moveTo>
                  <a:pt x="151717" y="397727"/>
                </a:moveTo>
                <a:cubicBezTo>
                  <a:pt x="139126" y="374867"/>
                  <a:pt x="129127" y="346384"/>
                  <a:pt x="122607" y="314325"/>
                </a:cubicBezTo>
                <a:lnTo>
                  <a:pt x="63761" y="314325"/>
                </a:lnTo>
                <a:cubicBezTo>
                  <a:pt x="82872" y="351024"/>
                  <a:pt x="113857" y="380496"/>
                  <a:pt x="151630" y="397727"/>
                </a:cubicBezTo>
                <a:lnTo>
                  <a:pt x="151717" y="397727"/>
                </a:lnTo>
                <a:moveTo>
                  <a:pt x="228600" y="457200"/>
                </a:moveTo>
                <a:cubicBezTo>
                  <a:pt x="102349" y="457200"/>
                  <a:pt x="0" y="354851"/>
                  <a:pt x="0" y="228600"/>
                </a:cubicBezTo>
                <a:cubicBezTo>
                  <a:pt x="0" y="102349"/>
                  <a:pt x="102349" y="0"/>
                  <a:pt x="228600" y="0"/>
                </a:cubicBezTo>
                <a:cubicBezTo>
                  <a:pt x="354851" y="0"/>
                  <a:pt x="457200" y="102349"/>
                  <a:pt x="457200" y="228600"/>
                </a:cubicBezTo>
                <a:cubicBezTo>
                  <a:pt x="457200" y="354851"/>
                  <a:pt x="354851" y="457200"/>
                  <a:pt x="228600" y="4572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0" name="Text 28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5428831" y="0"/>
            <a:ext cx="6763169" cy="6858000"/>
          </a:xfrm>
          <a:prstGeom prst="rect">
            <a:avLst/>
          </a:pr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45588" y="1407886"/>
            <a:ext cx="4550230" cy="46634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Before the Table: Win the Intercultural Negotiation Early</a:t>
            </a:r>
            <a:endParaRPr lang="en-US" sz="4800" dirty="0"/>
          </a:p>
        </p:txBody>
      </p:sp>
      <p:sp>
        <p:nvSpPr>
          <p:cNvPr id="6" name="Text 4"/>
          <p:cNvSpPr/>
          <p:nvPr/>
        </p:nvSpPr>
        <p:spPr>
          <a:xfrm>
            <a:off x="6763658" y="793974"/>
            <a:ext cx="4904015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Prepare the team with cultural intelligence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FFFFFF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Prepare the team with cultural intelligence, clear roles, and shared boundaries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6763658" y="2782026"/>
            <a:ext cx="4904015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Map stakeholders and seniority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FFFFFF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Map stakeholders and seniority to align with hierarchy expectations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6763658" y="4770078"/>
            <a:ext cx="4904015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Plan time and sequencing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FFFFFF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Plan time and sequencing to support gradual progress and consensus-building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6022977" y="4770078"/>
            <a:ext cx="400050" cy="457200"/>
          </a:xfrm>
          <a:custGeom>
            <a:avLst/>
            <a:gdLst/>
            <a:ahLst/>
            <a:cxnLst/>
            <a:rect l="l" t="t" r="r" b="b"/>
            <a:pathLst>
              <a:path w="400050" h="457200">
                <a:moveTo>
                  <a:pt x="135733" y="21434"/>
                </a:moveTo>
                <a:cubicBezTo>
                  <a:pt x="135733" y="9555"/>
                  <a:pt x="126180" y="5"/>
                  <a:pt x="114302" y="5"/>
                </a:cubicBezTo>
                <a:cubicBezTo>
                  <a:pt x="102425" y="5"/>
                  <a:pt x="92872" y="9560"/>
                  <a:pt x="92872" y="21438"/>
                </a:cubicBezTo>
                <a:lnTo>
                  <a:pt x="92872" y="57159"/>
                </a:lnTo>
                <a:lnTo>
                  <a:pt x="57151" y="57159"/>
                </a:lnTo>
                <a:cubicBezTo>
                  <a:pt x="25631" y="57159"/>
                  <a:pt x="0" y="82785"/>
                  <a:pt x="0" y="114309"/>
                </a:cubicBezTo>
                <a:lnTo>
                  <a:pt x="0" y="128597"/>
                </a:lnTo>
                <a:lnTo>
                  <a:pt x="0" y="171459"/>
                </a:lnTo>
                <a:lnTo>
                  <a:pt x="0" y="400059"/>
                </a:lnTo>
                <a:cubicBezTo>
                  <a:pt x="0" y="431583"/>
                  <a:pt x="25627" y="457209"/>
                  <a:pt x="57151" y="457209"/>
                </a:cubicBezTo>
                <a:lnTo>
                  <a:pt x="342903" y="457209"/>
                </a:lnTo>
                <a:cubicBezTo>
                  <a:pt x="374423" y="457209"/>
                  <a:pt x="400054" y="431583"/>
                  <a:pt x="400054" y="400059"/>
                </a:cubicBezTo>
                <a:lnTo>
                  <a:pt x="400054" y="171459"/>
                </a:lnTo>
                <a:lnTo>
                  <a:pt x="400054" y="128597"/>
                </a:lnTo>
                <a:lnTo>
                  <a:pt x="400054" y="114309"/>
                </a:lnTo>
                <a:cubicBezTo>
                  <a:pt x="400054" y="82785"/>
                  <a:pt x="374427" y="57159"/>
                  <a:pt x="342903" y="57159"/>
                </a:cubicBezTo>
                <a:lnTo>
                  <a:pt x="307182" y="57159"/>
                </a:lnTo>
                <a:lnTo>
                  <a:pt x="307182" y="21443"/>
                </a:lnTo>
                <a:cubicBezTo>
                  <a:pt x="307182" y="9565"/>
                  <a:pt x="297629" y="14"/>
                  <a:pt x="285752" y="14"/>
                </a:cubicBezTo>
                <a:cubicBezTo>
                  <a:pt x="273874" y="14"/>
                  <a:pt x="264321" y="9569"/>
                  <a:pt x="264321" y="21447"/>
                </a:cubicBezTo>
                <a:lnTo>
                  <a:pt x="264321" y="57168"/>
                </a:lnTo>
                <a:lnTo>
                  <a:pt x="135733" y="57168"/>
                </a:lnTo>
                <a:lnTo>
                  <a:pt x="135733" y="21434"/>
                </a:lnTo>
                <a:moveTo>
                  <a:pt x="42861" y="171450"/>
                </a:moveTo>
                <a:lnTo>
                  <a:pt x="357185" y="171450"/>
                </a:lnTo>
                <a:lnTo>
                  <a:pt x="357185" y="400050"/>
                </a:lnTo>
                <a:cubicBezTo>
                  <a:pt x="357185" y="407909"/>
                  <a:pt x="350756" y="414338"/>
                  <a:pt x="342899" y="414338"/>
                </a:cubicBezTo>
                <a:lnTo>
                  <a:pt x="57147" y="414338"/>
                </a:lnTo>
                <a:cubicBezTo>
                  <a:pt x="49290" y="414338"/>
                  <a:pt x="42861" y="407909"/>
                  <a:pt x="42861" y="400050"/>
                </a:cubicBezTo>
                <a:lnTo>
                  <a:pt x="42861" y="171450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5994402" y="2832826"/>
            <a:ext cx="457200" cy="355600"/>
          </a:xfrm>
          <a:custGeom>
            <a:avLst/>
            <a:gdLst/>
            <a:ahLst/>
            <a:cxnLst/>
            <a:rect l="l" t="t" r="r" b="b"/>
            <a:pathLst>
              <a:path w="457200" h="355600">
                <a:moveTo>
                  <a:pt x="254002" y="38099"/>
                </a:moveTo>
                <a:lnTo>
                  <a:pt x="254002" y="88900"/>
                </a:lnTo>
                <a:lnTo>
                  <a:pt x="203203" y="88900"/>
                </a:lnTo>
                <a:lnTo>
                  <a:pt x="203203" y="38099"/>
                </a:lnTo>
                <a:lnTo>
                  <a:pt x="254002" y="38099"/>
                </a:lnTo>
                <a:moveTo>
                  <a:pt x="203198" y="0"/>
                </a:moveTo>
                <a:cubicBezTo>
                  <a:pt x="182162" y="0"/>
                  <a:pt x="165099" y="17065"/>
                  <a:pt x="165099" y="38099"/>
                </a:cubicBezTo>
                <a:lnTo>
                  <a:pt x="165099" y="88900"/>
                </a:lnTo>
                <a:cubicBezTo>
                  <a:pt x="165099" y="109934"/>
                  <a:pt x="182167" y="126999"/>
                  <a:pt x="203198" y="126999"/>
                </a:cubicBezTo>
                <a:lnTo>
                  <a:pt x="209548" y="126999"/>
                </a:lnTo>
                <a:lnTo>
                  <a:pt x="209548" y="158750"/>
                </a:lnTo>
                <a:lnTo>
                  <a:pt x="88898" y="158750"/>
                </a:lnTo>
                <a:cubicBezTo>
                  <a:pt x="64369" y="158750"/>
                  <a:pt x="44449" y="178675"/>
                  <a:pt x="44449" y="203200"/>
                </a:cubicBezTo>
                <a:lnTo>
                  <a:pt x="44449" y="228601"/>
                </a:lnTo>
                <a:lnTo>
                  <a:pt x="38098" y="228601"/>
                </a:lnTo>
                <a:cubicBezTo>
                  <a:pt x="17063" y="228601"/>
                  <a:pt x="0" y="245666"/>
                  <a:pt x="0" y="266700"/>
                </a:cubicBezTo>
                <a:lnTo>
                  <a:pt x="0" y="317501"/>
                </a:lnTo>
                <a:cubicBezTo>
                  <a:pt x="0" y="338535"/>
                  <a:pt x="17067" y="355600"/>
                  <a:pt x="38098" y="355600"/>
                </a:cubicBezTo>
                <a:lnTo>
                  <a:pt x="88898" y="355600"/>
                </a:lnTo>
                <a:cubicBezTo>
                  <a:pt x="109934" y="355600"/>
                  <a:pt x="126996" y="338535"/>
                  <a:pt x="126996" y="317501"/>
                </a:cubicBezTo>
                <a:lnTo>
                  <a:pt x="126996" y="266700"/>
                </a:lnTo>
                <a:cubicBezTo>
                  <a:pt x="126996" y="245666"/>
                  <a:pt x="109929" y="228601"/>
                  <a:pt x="88898" y="228601"/>
                </a:cubicBezTo>
                <a:lnTo>
                  <a:pt x="82547" y="228601"/>
                </a:lnTo>
                <a:lnTo>
                  <a:pt x="82547" y="203200"/>
                </a:lnTo>
                <a:cubicBezTo>
                  <a:pt x="82547" y="199708"/>
                  <a:pt x="85405" y="196849"/>
                  <a:pt x="88898" y="196849"/>
                </a:cubicBezTo>
                <a:lnTo>
                  <a:pt x="209548" y="196849"/>
                </a:lnTo>
                <a:lnTo>
                  <a:pt x="209548" y="228601"/>
                </a:lnTo>
                <a:lnTo>
                  <a:pt x="203198" y="228601"/>
                </a:lnTo>
                <a:cubicBezTo>
                  <a:pt x="182162" y="228601"/>
                  <a:pt x="165099" y="245666"/>
                  <a:pt x="165099" y="266700"/>
                </a:cubicBezTo>
                <a:lnTo>
                  <a:pt x="165099" y="317501"/>
                </a:lnTo>
                <a:cubicBezTo>
                  <a:pt x="165099" y="338535"/>
                  <a:pt x="182167" y="355600"/>
                  <a:pt x="203198" y="355600"/>
                </a:cubicBezTo>
                <a:lnTo>
                  <a:pt x="253997" y="355600"/>
                </a:lnTo>
                <a:cubicBezTo>
                  <a:pt x="275033" y="355600"/>
                  <a:pt x="292096" y="338535"/>
                  <a:pt x="292096" y="317501"/>
                </a:cubicBezTo>
                <a:lnTo>
                  <a:pt x="292096" y="266700"/>
                </a:lnTo>
                <a:cubicBezTo>
                  <a:pt x="292096" y="245666"/>
                  <a:pt x="275029" y="228601"/>
                  <a:pt x="253997" y="228601"/>
                </a:cubicBezTo>
                <a:lnTo>
                  <a:pt x="247647" y="228601"/>
                </a:lnTo>
                <a:lnTo>
                  <a:pt x="247647" y="196849"/>
                </a:lnTo>
                <a:lnTo>
                  <a:pt x="368297" y="196849"/>
                </a:lnTo>
                <a:cubicBezTo>
                  <a:pt x="371790" y="196849"/>
                  <a:pt x="374648" y="199708"/>
                  <a:pt x="374648" y="203200"/>
                </a:cubicBezTo>
                <a:lnTo>
                  <a:pt x="374648" y="228601"/>
                </a:lnTo>
                <a:lnTo>
                  <a:pt x="368297" y="228601"/>
                </a:lnTo>
                <a:cubicBezTo>
                  <a:pt x="347262" y="228601"/>
                  <a:pt x="330199" y="245666"/>
                  <a:pt x="330199" y="266700"/>
                </a:cubicBezTo>
                <a:lnTo>
                  <a:pt x="330199" y="317501"/>
                </a:lnTo>
                <a:cubicBezTo>
                  <a:pt x="330199" y="338535"/>
                  <a:pt x="347266" y="355600"/>
                  <a:pt x="368297" y="355600"/>
                </a:cubicBezTo>
                <a:lnTo>
                  <a:pt x="419097" y="355600"/>
                </a:lnTo>
                <a:cubicBezTo>
                  <a:pt x="440133" y="355600"/>
                  <a:pt x="457195" y="338535"/>
                  <a:pt x="457195" y="317501"/>
                </a:cubicBezTo>
                <a:lnTo>
                  <a:pt x="457195" y="266700"/>
                </a:lnTo>
                <a:cubicBezTo>
                  <a:pt x="457195" y="245666"/>
                  <a:pt x="440128" y="228601"/>
                  <a:pt x="419097" y="228601"/>
                </a:cubicBezTo>
                <a:lnTo>
                  <a:pt x="412746" y="228601"/>
                </a:lnTo>
                <a:lnTo>
                  <a:pt x="412746" y="203200"/>
                </a:lnTo>
                <a:cubicBezTo>
                  <a:pt x="412746" y="178675"/>
                  <a:pt x="392822" y="158750"/>
                  <a:pt x="368297" y="158750"/>
                </a:cubicBezTo>
                <a:lnTo>
                  <a:pt x="247647" y="158750"/>
                </a:lnTo>
                <a:lnTo>
                  <a:pt x="247647" y="126999"/>
                </a:lnTo>
                <a:lnTo>
                  <a:pt x="253997" y="126999"/>
                </a:lnTo>
                <a:cubicBezTo>
                  <a:pt x="275033" y="126999"/>
                  <a:pt x="292096" y="109934"/>
                  <a:pt x="292096" y="88900"/>
                </a:cubicBezTo>
                <a:lnTo>
                  <a:pt x="292096" y="38099"/>
                </a:lnTo>
                <a:cubicBezTo>
                  <a:pt x="292096" y="17065"/>
                  <a:pt x="275029" y="0"/>
                  <a:pt x="253997" y="0"/>
                </a:cubicBezTo>
                <a:lnTo>
                  <a:pt x="203198" y="0"/>
                </a:lnTo>
                <a:moveTo>
                  <a:pt x="38098" y="266700"/>
                </a:moveTo>
                <a:lnTo>
                  <a:pt x="88898" y="266700"/>
                </a:lnTo>
                <a:lnTo>
                  <a:pt x="88898" y="317501"/>
                </a:lnTo>
                <a:lnTo>
                  <a:pt x="38098" y="317501"/>
                </a:lnTo>
                <a:lnTo>
                  <a:pt x="38098" y="266700"/>
                </a:lnTo>
                <a:moveTo>
                  <a:pt x="203198" y="266700"/>
                </a:moveTo>
                <a:lnTo>
                  <a:pt x="253997" y="266700"/>
                </a:lnTo>
                <a:lnTo>
                  <a:pt x="253997" y="317501"/>
                </a:lnTo>
                <a:lnTo>
                  <a:pt x="203198" y="317501"/>
                </a:lnTo>
                <a:lnTo>
                  <a:pt x="203198" y="266700"/>
                </a:lnTo>
                <a:moveTo>
                  <a:pt x="368302" y="266700"/>
                </a:moveTo>
                <a:lnTo>
                  <a:pt x="419102" y="266700"/>
                </a:lnTo>
                <a:lnTo>
                  <a:pt x="419102" y="317501"/>
                </a:lnTo>
                <a:lnTo>
                  <a:pt x="368302" y="317501"/>
                </a:lnTo>
                <a:lnTo>
                  <a:pt x="368302" y="266700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5994402" y="793974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414338"/>
                </a:moveTo>
                <a:cubicBezTo>
                  <a:pt x="235207" y="414338"/>
                  <a:pt x="252708" y="407909"/>
                  <a:pt x="271106" y="371118"/>
                </a:cubicBezTo>
                <a:cubicBezTo>
                  <a:pt x="278965" y="355313"/>
                  <a:pt x="285750" y="336115"/>
                  <a:pt x="290752" y="314325"/>
                </a:cubicBezTo>
                <a:lnTo>
                  <a:pt x="166453" y="314325"/>
                </a:lnTo>
                <a:cubicBezTo>
                  <a:pt x="171455" y="336115"/>
                  <a:pt x="178239" y="355313"/>
                  <a:pt x="186099" y="371118"/>
                </a:cubicBezTo>
                <a:cubicBezTo>
                  <a:pt x="204492" y="407909"/>
                  <a:pt x="221998" y="414338"/>
                  <a:pt x="228605" y="414338"/>
                </a:cubicBezTo>
                <a:lnTo>
                  <a:pt x="228600" y="414338"/>
                </a:lnTo>
                <a:moveTo>
                  <a:pt x="159394" y="271463"/>
                </a:moveTo>
                <a:lnTo>
                  <a:pt x="297802" y="271463"/>
                </a:lnTo>
                <a:cubicBezTo>
                  <a:pt x="299233" y="257801"/>
                  <a:pt x="300033" y="243422"/>
                  <a:pt x="300033" y="228600"/>
                </a:cubicBezTo>
                <a:cubicBezTo>
                  <a:pt x="300033" y="213778"/>
                  <a:pt x="299228" y="199399"/>
                  <a:pt x="297802" y="185738"/>
                </a:cubicBezTo>
                <a:lnTo>
                  <a:pt x="159394" y="185738"/>
                </a:lnTo>
                <a:cubicBezTo>
                  <a:pt x="157967" y="199399"/>
                  <a:pt x="157163" y="213778"/>
                  <a:pt x="157163" y="228600"/>
                </a:cubicBezTo>
                <a:cubicBezTo>
                  <a:pt x="157163" y="243422"/>
                  <a:pt x="157967" y="257801"/>
                  <a:pt x="159394" y="271463"/>
                </a:cubicBezTo>
                <a:moveTo>
                  <a:pt x="166448" y="142875"/>
                </a:moveTo>
                <a:lnTo>
                  <a:pt x="290752" y="142875"/>
                </a:lnTo>
                <a:cubicBezTo>
                  <a:pt x="285750" y="121085"/>
                  <a:pt x="278965" y="101887"/>
                  <a:pt x="271106" y="86082"/>
                </a:cubicBezTo>
                <a:cubicBezTo>
                  <a:pt x="252713" y="49291"/>
                  <a:pt x="235207" y="42863"/>
                  <a:pt x="228600" y="42863"/>
                </a:cubicBezTo>
                <a:cubicBezTo>
                  <a:pt x="221993" y="42863"/>
                  <a:pt x="204492" y="49291"/>
                  <a:pt x="186094" y="86082"/>
                </a:cubicBezTo>
                <a:cubicBezTo>
                  <a:pt x="178235" y="101887"/>
                  <a:pt x="171450" y="121085"/>
                  <a:pt x="166448" y="142875"/>
                </a:cubicBezTo>
                <a:moveTo>
                  <a:pt x="340847" y="185738"/>
                </a:moveTo>
                <a:cubicBezTo>
                  <a:pt x="342187" y="199577"/>
                  <a:pt x="342813" y="213956"/>
                  <a:pt x="342813" y="228600"/>
                </a:cubicBezTo>
                <a:cubicBezTo>
                  <a:pt x="342813" y="243244"/>
                  <a:pt x="342100" y="257623"/>
                  <a:pt x="340847" y="271463"/>
                </a:cubicBezTo>
                <a:lnTo>
                  <a:pt x="409336" y="271463"/>
                </a:lnTo>
                <a:cubicBezTo>
                  <a:pt x="412550" y="257710"/>
                  <a:pt x="414338" y="243336"/>
                  <a:pt x="414338" y="228600"/>
                </a:cubicBezTo>
                <a:cubicBezTo>
                  <a:pt x="414338" y="213864"/>
                  <a:pt x="412641" y="199490"/>
                  <a:pt x="409336" y="185738"/>
                </a:cubicBezTo>
                <a:lnTo>
                  <a:pt x="340847" y="185738"/>
                </a:lnTo>
                <a:moveTo>
                  <a:pt x="393352" y="142875"/>
                </a:moveTo>
                <a:cubicBezTo>
                  <a:pt x="374241" y="106176"/>
                  <a:pt x="343257" y="76704"/>
                  <a:pt x="305483" y="59473"/>
                </a:cubicBezTo>
                <a:cubicBezTo>
                  <a:pt x="318074" y="82333"/>
                  <a:pt x="328073" y="110816"/>
                  <a:pt x="334593" y="142875"/>
                </a:cubicBezTo>
                <a:lnTo>
                  <a:pt x="393439" y="142875"/>
                </a:lnTo>
                <a:lnTo>
                  <a:pt x="393352" y="142875"/>
                </a:lnTo>
                <a:moveTo>
                  <a:pt x="122516" y="142875"/>
                </a:moveTo>
                <a:cubicBezTo>
                  <a:pt x="129036" y="110816"/>
                  <a:pt x="139035" y="82419"/>
                  <a:pt x="151626" y="59473"/>
                </a:cubicBezTo>
                <a:cubicBezTo>
                  <a:pt x="113852" y="76709"/>
                  <a:pt x="82868" y="106176"/>
                  <a:pt x="63757" y="142875"/>
                </a:cubicBezTo>
                <a:lnTo>
                  <a:pt x="122603" y="142875"/>
                </a:lnTo>
                <a:lnTo>
                  <a:pt x="122516" y="142875"/>
                </a:lnTo>
                <a:moveTo>
                  <a:pt x="47864" y="185738"/>
                </a:moveTo>
                <a:cubicBezTo>
                  <a:pt x="44650" y="199490"/>
                  <a:pt x="42863" y="213864"/>
                  <a:pt x="42863" y="228600"/>
                </a:cubicBezTo>
                <a:cubicBezTo>
                  <a:pt x="42863" y="243336"/>
                  <a:pt x="44559" y="257710"/>
                  <a:pt x="47864" y="271463"/>
                </a:cubicBezTo>
                <a:lnTo>
                  <a:pt x="116353" y="271463"/>
                </a:lnTo>
                <a:cubicBezTo>
                  <a:pt x="115013" y="257623"/>
                  <a:pt x="114387" y="243244"/>
                  <a:pt x="114387" y="228600"/>
                </a:cubicBezTo>
                <a:cubicBezTo>
                  <a:pt x="114387" y="213956"/>
                  <a:pt x="115100" y="199577"/>
                  <a:pt x="116353" y="185738"/>
                </a:cubicBezTo>
                <a:lnTo>
                  <a:pt x="47864" y="185738"/>
                </a:lnTo>
                <a:moveTo>
                  <a:pt x="305483" y="397727"/>
                </a:moveTo>
                <a:cubicBezTo>
                  <a:pt x="343257" y="380491"/>
                  <a:pt x="374241" y="351024"/>
                  <a:pt x="393352" y="314325"/>
                </a:cubicBezTo>
                <a:lnTo>
                  <a:pt x="334506" y="314325"/>
                </a:lnTo>
                <a:cubicBezTo>
                  <a:pt x="327986" y="346384"/>
                  <a:pt x="317987" y="374781"/>
                  <a:pt x="305396" y="397727"/>
                </a:cubicBezTo>
                <a:lnTo>
                  <a:pt x="305483" y="397727"/>
                </a:lnTo>
                <a:moveTo>
                  <a:pt x="151717" y="397727"/>
                </a:moveTo>
                <a:cubicBezTo>
                  <a:pt x="139126" y="374867"/>
                  <a:pt x="129127" y="346384"/>
                  <a:pt x="122607" y="314325"/>
                </a:cubicBezTo>
                <a:lnTo>
                  <a:pt x="63761" y="314325"/>
                </a:lnTo>
                <a:cubicBezTo>
                  <a:pt x="82872" y="351024"/>
                  <a:pt x="113857" y="380496"/>
                  <a:pt x="151630" y="397727"/>
                </a:cubicBezTo>
                <a:lnTo>
                  <a:pt x="151717" y="397727"/>
                </a:lnTo>
                <a:moveTo>
                  <a:pt x="228600" y="457200"/>
                </a:moveTo>
                <a:cubicBezTo>
                  <a:pt x="102349" y="457200"/>
                  <a:pt x="0" y="354851"/>
                  <a:pt x="0" y="228600"/>
                </a:cubicBezTo>
                <a:cubicBezTo>
                  <a:pt x="0" y="102349"/>
                  <a:pt x="102349" y="0"/>
                  <a:pt x="228600" y="0"/>
                </a:cubicBezTo>
                <a:cubicBezTo>
                  <a:pt x="354851" y="0"/>
                  <a:pt x="457200" y="102349"/>
                  <a:pt x="457200" y="228600"/>
                </a:cubicBezTo>
                <a:cubicBezTo>
                  <a:pt x="457200" y="354851"/>
                  <a:pt x="354851" y="457200"/>
                  <a:pt x="228600" y="4572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3131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0" y="0"/>
            <a:ext cx="12192000" cy="3474720"/>
          </a:xfrm>
          <a:prstGeom prst="rect">
            <a:avLst/>
          </a:prstGeom>
          <a:solidFill>
            <a:srgbClr val="6F6452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5181600" y="2642435"/>
            <a:ext cx="1828800" cy="1828800"/>
          </a:xfrm>
          <a:custGeom>
            <a:avLst/>
            <a:gdLst/>
            <a:ahLst/>
            <a:cxnLst/>
            <a:rect l="l" t="t" r="r" b="b"/>
            <a:pathLst>
              <a:path w="1828800" h="1828800">
                <a:moveTo>
                  <a:pt x="0" y="914400"/>
                </a:moveTo>
                <a:cubicBezTo>
                  <a:pt x="0" y="409395"/>
                  <a:pt x="409395" y="0"/>
                  <a:pt x="914400" y="0"/>
                </a:cubicBezTo>
                <a:cubicBezTo>
                  <a:pt x="1419405" y="0"/>
                  <a:pt x="1828800" y="409395"/>
                  <a:pt x="1828800" y="914400"/>
                </a:cubicBezTo>
                <a:cubicBezTo>
                  <a:pt x="1828800" y="1419405"/>
                  <a:pt x="1419405" y="1828800"/>
                  <a:pt x="914400" y="1828800"/>
                </a:cubicBezTo>
                <a:cubicBezTo>
                  <a:pt x="409395" y="1828800"/>
                  <a:pt x="0" y="1419405"/>
                  <a:pt x="0" y="9144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9232904" y="2642435"/>
            <a:ext cx="1828800" cy="1828800"/>
          </a:xfrm>
          <a:custGeom>
            <a:avLst/>
            <a:gdLst/>
            <a:ahLst/>
            <a:cxnLst/>
            <a:rect l="l" t="t" r="r" b="b"/>
            <a:pathLst>
              <a:path w="1828800" h="1828800">
                <a:moveTo>
                  <a:pt x="0" y="914400"/>
                </a:moveTo>
                <a:cubicBezTo>
                  <a:pt x="0" y="409395"/>
                  <a:pt x="409395" y="0"/>
                  <a:pt x="914400" y="0"/>
                </a:cubicBezTo>
                <a:cubicBezTo>
                  <a:pt x="1419405" y="0"/>
                  <a:pt x="1828800" y="409395"/>
                  <a:pt x="1828800" y="914400"/>
                </a:cubicBezTo>
                <a:cubicBezTo>
                  <a:pt x="1828800" y="1419405"/>
                  <a:pt x="1419405" y="1828800"/>
                  <a:pt x="914400" y="1828800"/>
                </a:cubicBezTo>
                <a:cubicBezTo>
                  <a:pt x="409395" y="1828800"/>
                  <a:pt x="0" y="1419405"/>
                  <a:pt x="0" y="9144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1084576" y="2642435"/>
            <a:ext cx="1828800" cy="1828800"/>
          </a:xfrm>
          <a:custGeom>
            <a:avLst/>
            <a:gdLst/>
            <a:ahLst/>
            <a:cxnLst/>
            <a:rect l="l" t="t" r="r" b="b"/>
            <a:pathLst>
              <a:path w="1828800" h="1828800">
                <a:moveTo>
                  <a:pt x="0" y="914400"/>
                </a:moveTo>
                <a:cubicBezTo>
                  <a:pt x="0" y="409395"/>
                  <a:pt x="409395" y="0"/>
                  <a:pt x="914400" y="0"/>
                </a:cubicBezTo>
                <a:cubicBezTo>
                  <a:pt x="1419405" y="0"/>
                  <a:pt x="1828800" y="409395"/>
                  <a:pt x="1828800" y="914400"/>
                </a:cubicBezTo>
                <a:cubicBezTo>
                  <a:pt x="1828800" y="1419405"/>
                  <a:pt x="1419405" y="1828800"/>
                  <a:pt x="914400" y="1828800"/>
                </a:cubicBezTo>
                <a:cubicBezTo>
                  <a:pt x="409395" y="1828800"/>
                  <a:pt x="0" y="1419405"/>
                  <a:pt x="0" y="9144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9716321" y="3099635"/>
            <a:ext cx="861965" cy="914400"/>
          </a:xfrm>
          <a:custGeom>
            <a:avLst/>
            <a:gdLst/>
            <a:ahLst/>
            <a:cxnLst/>
            <a:rect l="l" t="t" r="r" b="b"/>
            <a:pathLst>
              <a:path w="861965" h="914400">
                <a:moveTo>
                  <a:pt x="430983" y="88706"/>
                </a:moveTo>
                <a:lnTo>
                  <a:pt x="102358" y="228061"/>
                </a:lnTo>
                <a:cubicBezTo>
                  <a:pt x="91765" y="232550"/>
                  <a:pt x="86016" y="242069"/>
                  <a:pt x="86197" y="251049"/>
                </a:cubicBezTo>
                <a:cubicBezTo>
                  <a:pt x="87093" y="415183"/>
                  <a:pt x="155154" y="698730"/>
                  <a:pt x="420924" y="825868"/>
                </a:cubicBezTo>
                <a:cubicBezTo>
                  <a:pt x="427388" y="828922"/>
                  <a:pt x="434931" y="828922"/>
                  <a:pt x="441214" y="825868"/>
                </a:cubicBezTo>
                <a:cubicBezTo>
                  <a:pt x="706984" y="698547"/>
                  <a:pt x="775045" y="415174"/>
                  <a:pt x="775760" y="250866"/>
                </a:cubicBezTo>
                <a:cubicBezTo>
                  <a:pt x="775760" y="241886"/>
                  <a:pt x="770192" y="232550"/>
                  <a:pt x="759598" y="227878"/>
                </a:cubicBezTo>
                <a:lnTo>
                  <a:pt x="430983" y="88706"/>
                </a:lnTo>
                <a:moveTo>
                  <a:pt x="455049" y="5212"/>
                </a:moveTo>
                <a:lnTo>
                  <a:pt x="793189" y="148691"/>
                </a:lnTo>
                <a:cubicBezTo>
                  <a:pt x="832693" y="165388"/>
                  <a:pt x="862147" y="204359"/>
                  <a:pt x="861965" y="251405"/>
                </a:cubicBezTo>
                <a:cubicBezTo>
                  <a:pt x="861069" y="429549"/>
                  <a:pt x="787802" y="755477"/>
                  <a:pt x="478391" y="903628"/>
                </a:cubicBezTo>
                <a:cubicBezTo>
                  <a:pt x="448403" y="917994"/>
                  <a:pt x="413562" y="917994"/>
                  <a:pt x="383575" y="903628"/>
                </a:cubicBezTo>
                <a:cubicBezTo>
                  <a:pt x="74163" y="755477"/>
                  <a:pt x="896" y="429549"/>
                  <a:pt x="0" y="251405"/>
                </a:cubicBezTo>
                <a:cubicBezTo>
                  <a:pt x="-181" y="204359"/>
                  <a:pt x="29272" y="165388"/>
                  <a:pt x="68776" y="148691"/>
                </a:cubicBezTo>
                <a:lnTo>
                  <a:pt x="407098" y="5212"/>
                </a:lnTo>
                <a:cubicBezTo>
                  <a:pt x="414459" y="1801"/>
                  <a:pt x="422716" y="0"/>
                  <a:pt x="430983" y="0"/>
                </a:cubicBezTo>
                <a:cubicBezTo>
                  <a:pt x="439240" y="0"/>
                  <a:pt x="447507" y="1792"/>
                  <a:pt x="455049" y="5212"/>
                </a:cubicBezTo>
                <a:lnTo>
                  <a:pt x="455049" y="5212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5638801" y="3281257"/>
            <a:ext cx="914400" cy="551157"/>
          </a:xfrm>
          <a:custGeom>
            <a:avLst/>
            <a:gdLst/>
            <a:ahLst/>
            <a:cxnLst/>
            <a:rect l="l" t="t" r="r" b="b"/>
            <a:pathLst>
              <a:path w="914400" h="551157">
                <a:moveTo>
                  <a:pt x="388903" y="860"/>
                </a:moveTo>
                <a:lnTo>
                  <a:pt x="315898" y="73872"/>
                </a:lnTo>
                <a:cubicBezTo>
                  <a:pt x="294034" y="79874"/>
                  <a:pt x="273753" y="90875"/>
                  <a:pt x="256608" y="106021"/>
                </a:cubicBezTo>
                <a:lnTo>
                  <a:pt x="218606" y="139884"/>
                </a:lnTo>
                <a:cubicBezTo>
                  <a:pt x="204030" y="152885"/>
                  <a:pt x="185029" y="160028"/>
                  <a:pt x="165452" y="160028"/>
                </a:cubicBezTo>
                <a:lnTo>
                  <a:pt x="137160" y="160028"/>
                </a:lnTo>
                <a:lnTo>
                  <a:pt x="137160" y="342908"/>
                </a:lnTo>
                <a:cubicBezTo>
                  <a:pt x="166302" y="343768"/>
                  <a:pt x="194027" y="355623"/>
                  <a:pt x="214738" y="376341"/>
                </a:cubicBezTo>
                <a:lnTo>
                  <a:pt x="265597" y="427202"/>
                </a:lnTo>
                <a:lnTo>
                  <a:pt x="275600" y="437205"/>
                </a:lnTo>
                <a:lnTo>
                  <a:pt x="275600" y="437205"/>
                </a:lnTo>
                <a:lnTo>
                  <a:pt x="314179" y="475781"/>
                </a:lnTo>
                <a:cubicBezTo>
                  <a:pt x="323039" y="484638"/>
                  <a:pt x="337615" y="484638"/>
                  <a:pt x="346466" y="475781"/>
                </a:cubicBezTo>
                <a:cubicBezTo>
                  <a:pt x="348898" y="473350"/>
                  <a:pt x="350755" y="470495"/>
                  <a:pt x="351751" y="467491"/>
                </a:cubicBezTo>
                <a:cubicBezTo>
                  <a:pt x="355756" y="456490"/>
                  <a:pt x="365038" y="448201"/>
                  <a:pt x="376468" y="445632"/>
                </a:cubicBezTo>
                <a:cubicBezTo>
                  <a:pt x="387898" y="443058"/>
                  <a:pt x="399895" y="446492"/>
                  <a:pt x="408188" y="454919"/>
                </a:cubicBezTo>
                <a:lnTo>
                  <a:pt x="423623" y="470065"/>
                </a:lnTo>
                <a:cubicBezTo>
                  <a:pt x="440201" y="486638"/>
                  <a:pt x="467057" y="486638"/>
                  <a:pt x="483489" y="470065"/>
                </a:cubicBezTo>
                <a:cubicBezTo>
                  <a:pt x="491207" y="462349"/>
                  <a:pt x="495349" y="452494"/>
                  <a:pt x="495779" y="442347"/>
                </a:cubicBezTo>
                <a:cubicBezTo>
                  <a:pt x="496345" y="429776"/>
                  <a:pt x="503780" y="418631"/>
                  <a:pt x="515210" y="413202"/>
                </a:cubicBezTo>
                <a:cubicBezTo>
                  <a:pt x="526640" y="407773"/>
                  <a:pt x="539926" y="408914"/>
                  <a:pt x="550066" y="416201"/>
                </a:cubicBezTo>
                <a:cubicBezTo>
                  <a:pt x="563499" y="425774"/>
                  <a:pt x="582217" y="424490"/>
                  <a:pt x="594214" y="412486"/>
                </a:cubicBezTo>
                <a:cubicBezTo>
                  <a:pt x="607646" y="399054"/>
                  <a:pt x="607646" y="377339"/>
                  <a:pt x="594214" y="364050"/>
                </a:cubicBezTo>
                <a:lnTo>
                  <a:pt x="485912" y="255753"/>
                </a:lnTo>
                <a:lnTo>
                  <a:pt x="434761" y="302905"/>
                </a:lnTo>
                <a:cubicBezTo>
                  <a:pt x="395752" y="338912"/>
                  <a:pt x="335896" y="339480"/>
                  <a:pt x="296174" y="304189"/>
                </a:cubicBezTo>
                <a:cubicBezTo>
                  <a:pt x="250884" y="263899"/>
                  <a:pt x="249878" y="193605"/>
                  <a:pt x="293888" y="152026"/>
                </a:cubicBezTo>
                <a:lnTo>
                  <a:pt x="394042" y="57442"/>
                </a:lnTo>
                <a:cubicBezTo>
                  <a:pt x="433188" y="20580"/>
                  <a:pt x="484906" y="6"/>
                  <a:pt x="538774" y="6"/>
                </a:cubicBezTo>
                <a:cubicBezTo>
                  <a:pt x="590355" y="6"/>
                  <a:pt x="640217" y="19010"/>
                  <a:pt x="678649" y="53154"/>
                </a:cubicBezTo>
                <a:lnTo>
                  <a:pt x="721654" y="91443"/>
                </a:lnTo>
                <a:lnTo>
                  <a:pt x="777231" y="91443"/>
                </a:lnTo>
                <a:lnTo>
                  <a:pt x="834381" y="91443"/>
                </a:lnTo>
                <a:lnTo>
                  <a:pt x="891531" y="91443"/>
                </a:lnTo>
                <a:cubicBezTo>
                  <a:pt x="904104" y="91443"/>
                  <a:pt x="914391" y="101727"/>
                  <a:pt x="914391" y="114305"/>
                </a:cubicBezTo>
                <a:lnTo>
                  <a:pt x="914391" y="411483"/>
                </a:lnTo>
                <a:cubicBezTo>
                  <a:pt x="914391" y="436770"/>
                  <a:pt x="893963" y="457201"/>
                  <a:pt x="868671" y="457201"/>
                </a:cubicBezTo>
                <a:lnTo>
                  <a:pt x="822951" y="457201"/>
                </a:lnTo>
                <a:cubicBezTo>
                  <a:pt x="806089" y="457201"/>
                  <a:pt x="791230" y="448058"/>
                  <a:pt x="783376" y="434339"/>
                </a:cubicBezTo>
                <a:lnTo>
                  <a:pt x="662071" y="434339"/>
                </a:lnTo>
                <a:cubicBezTo>
                  <a:pt x="657216" y="443913"/>
                  <a:pt x="650788" y="453057"/>
                  <a:pt x="642787" y="461059"/>
                </a:cubicBezTo>
                <a:cubicBezTo>
                  <a:pt x="618354" y="485492"/>
                  <a:pt x="584494" y="495066"/>
                  <a:pt x="552773" y="489775"/>
                </a:cubicBezTo>
                <a:cubicBezTo>
                  <a:pt x="547634" y="500203"/>
                  <a:pt x="540630" y="509920"/>
                  <a:pt x="531916" y="518633"/>
                </a:cubicBezTo>
                <a:cubicBezTo>
                  <a:pt x="492907" y="557639"/>
                  <a:pt x="431908" y="561497"/>
                  <a:pt x="388474" y="530208"/>
                </a:cubicBezTo>
                <a:cubicBezTo>
                  <a:pt x="352611" y="559926"/>
                  <a:pt x="299173" y="558069"/>
                  <a:pt x="265606" y="524349"/>
                </a:cubicBezTo>
                <a:lnTo>
                  <a:pt x="227174" y="485773"/>
                </a:lnTo>
                <a:lnTo>
                  <a:pt x="217170" y="475770"/>
                </a:lnTo>
                <a:lnTo>
                  <a:pt x="166302" y="424909"/>
                </a:lnTo>
                <a:cubicBezTo>
                  <a:pt x="158447" y="417050"/>
                  <a:pt x="148160" y="412480"/>
                  <a:pt x="137160" y="411621"/>
                </a:cubicBezTo>
                <a:cubicBezTo>
                  <a:pt x="137160" y="436764"/>
                  <a:pt x="116586" y="457196"/>
                  <a:pt x="91440" y="457196"/>
                </a:cubicBezTo>
                <a:lnTo>
                  <a:pt x="45720" y="457196"/>
                </a:lnTo>
                <a:cubicBezTo>
                  <a:pt x="20428" y="457196"/>
                  <a:pt x="0" y="436764"/>
                  <a:pt x="0" y="411477"/>
                </a:cubicBezTo>
                <a:lnTo>
                  <a:pt x="0" y="114299"/>
                </a:lnTo>
                <a:cubicBezTo>
                  <a:pt x="0" y="101727"/>
                  <a:pt x="10287" y="91437"/>
                  <a:pt x="22860" y="91437"/>
                </a:cubicBezTo>
                <a:lnTo>
                  <a:pt x="80010" y="91437"/>
                </a:lnTo>
                <a:lnTo>
                  <a:pt x="137160" y="91437"/>
                </a:lnTo>
                <a:lnTo>
                  <a:pt x="165452" y="91437"/>
                </a:lnTo>
                <a:cubicBezTo>
                  <a:pt x="168314" y="91437"/>
                  <a:pt x="171020" y="90439"/>
                  <a:pt x="173023" y="88582"/>
                </a:cubicBezTo>
                <a:lnTo>
                  <a:pt x="210888" y="54862"/>
                </a:lnTo>
                <a:cubicBezTo>
                  <a:pt x="250747" y="19572"/>
                  <a:pt x="302045" y="0"/>
                  <a:pt x="355336" y="0"/>
                </a:cubicBezTo>
                <a:lnTo>
                  <a:pt x="370049" y="0"/>
                </a:lnTo>
                <a:cubicBezTo>
                  <a:pt x="376330" y="0"/>
                  <a:pt x="382768" y="287"/>
                  <a:pt x="388903" y="860"/>
                </a:cubicBezTo>
                <a:lnTo>
                  <a:pt x="388903" y="860"/>
                </a:lnTo>
                <a:moveTo>
                  <a:pt x="777240" y="365759"/>
                </a:moveTo>
                <a:lnTo>
                  <a:pt x="777240" y="160017"/>
                </a:lnTo>
                <a:lnTo>
                  <a:pt x="708660" y="160017"/>
                </a:lnTo>
                <a:cubicBezTo>
                  <a:pt x="700229" y="160017"/>
                  <a:pt x="692082" y="156876"/>
                  <a:pt x="685946" y="151304"/>
                </a:cubicBezTo>
                <a:lnTo>
                  <a:pt x="633222" y="104439"/>
                </a:lnTo>
                <a:cubicBezTo>
                  <a:pt x="607216" y="81296"/>
                  <a:pt x="573640" y="68575"/>
                  <a:pt x="538783" y="68575"/>
                </a:cubicBezTo>
                <a:cubicBezTo>
                  <a:pt x="502490" y="68575"/>
                  <a:pt x="467633" y="82436"/>
                  <a:pt x="441198" y="107294"/>
                </a:cubicBezTo>
                <a:lnTo>
                  <a:pt x="341044" y="201878"/>
                </a:lnTo>
                <a:cubicBezTo>
                  <a:pt x="326331" y="215877"/>
                  <a:pt x="326615" y="239455"/>
                  <a:pt x="341757" y="252882"/>
                </a:cubicBezTo>
                <a:cubicBezTo>
                  <a:pt x="355043" y="264743"/>
                  <a:pt x="375187" y="264456"/>
                  <a:pt x="388190" y="252452"/>
                </a:cubicBezTo>
                <a:lnTo>
                  <a:pt x="490914" y="157581"/>
                </a:lnTo>
                <a:cubicBezTo>
                  <a:pt x="504776" y="144723"/>
                  <a:pt x="526493" y="145577"/>
                  <a:pt x="539350" y="159582"/>
                </a:cubicBezTo>
                <a:cubicBezTo>
                  <a:pt x="552206" y="173581"/>
                  <a:pt x="551356" y="195159"/>
                  <a:pt x="537347" y="208018"/>
                </a:cubicBezTo>
                <a:lnTo>
                  <a:pt x="536204" y="209159"/>
                </a:lnTo>
                <a:lnTo>
                  <a:pt x="642503" y="315460"/>
                </a:lnTo>
                <a:cubicBezTo>
                  <a:pt x="656795" y="329746"/>
                  <a:pt x="666076" y="347323"/>
                  <a:pt x="670219" y="365610"/>
                </a:cubicBezTo>
                <a:lnTo>
                  <a:pt x="777085" y="365610"/>
                </a:lnTo>
                <a:lnTo>
                  <a:pt x="777240" y="365759"/>
                </a:lnTo>
                <a:moveTo>
                  <a:pt x="91440" y="388621"/>
                </a:moveTo>
                <a:cubicBezTo>
                  <a:pt x="91440" y="375994"/>
                  <a:pt x="81208" y="365759"/>
                  <a:pt x="68580" y="365759"/>
                </a:cubicBezTo>
                <a:cubicBezTo>
                  <a:pt x="55952" y="365759"/>
                  <a:pt x="45720" y="375994"/>
                  <a:pt x="45720" y="388621"/>
                </a:cubicBezTo>
                <a:cubicBezTo>
                  <a:pt x="45720" y="401248"/>
                  <a:pt x="55952" y="411483"/>
                  <a:pt x="68580" y="411483"/>
                </a:cubicBezTo>
                <a:cubicBezTo>
                  <a:pt x="81208" y="411483"/>
                  <a:pt x="91440" y="401248"/>
                  <a:pt x="91440" y="388621"/>
                </a:cubicBezTo>
                <a:moveTo>
                  <a:pt x="845820" y="411483"/>
                </a:moveTo>
                <a:cubicBezTo>
                  <a:pt x="858448" y="411483"/>
                  <a:pt x="868680" y="401248"/>
                  <a:pt x="868680" y="388621"/>
                </a:cubicBezTo>
                <a:cubicBezTo>
                  <a:pt x="868680" y="375994"/>
                  <a:pt x="858448" y="365759"/>
                  <a:pt x="845820" y="365759"/>
                </a:cubicBezTo>
                <a:cubicBezTo>
                  <a:pt x="833192" y="365759"/>
                  <a:pt x="822960" y="375994"/>
                  <a:pt x="822960" y="388621"/>
                </a:cubicBezTo>
                <a:cubicBezTo>
                  <a:pt x="822960" y="401248"/>
                  <a:pt x="833192" y="411483"/>
                  <a:pt x="845820" y="411483"/>
                </a:cubicBez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1541776" y="3099635"/>
            <a:ext cx="914400" cy="914400"/>
          </a:xfrm>
          <a:custGeom>
            <a:avLst/>
            <a:gdLst/>
            <a:ahLst/>
            <a:cxnLst/>
            <a:rect l="l" t="t" r="r" b="b"/>
            <a:pathLst>
              <a:path w="914400" h="914400">
                <a:moveTo>
                  <a:pt x="457200" y="828675"/>
                </a:moveTo>
                <a:cubicBezTo>
                  <a:pt x="470413" y="828675"/>
                  <a:pt x="505416" y="815819"/>
                  <a:pt x="542212" y="742237"/>
                </a:cubicBezTo>
                <a:cubicBezTo>
                  <a:pt x="557930" y="710626"/>
                  <a:pt x="571500" y="672230"/>
                  <a:pt x="581504" y="628650"/>
                </a:cubicBezTo>
                <a:lnTo>
                  <a:pt x="332906" y="628650"/>
                </a:lnTo>
                <a:cubicBezTo>
                  <a:pt x="342909" y="672230"/>
                  <a:pt x="356479" y="710626"/>
                  <a:pt x="372197" y="742237"/>
                </a:cubicBezTo>
                <a:cubicBezTo>
                  <a:pt x="408984" y="815819"/>
                  <a:pt x="443996" y="828675"/>
                  <a:pt x="457209" y="828675"/>
                </a:cubicBezTo>
                <a:lnTo>
                  <a:pt x="457200" y="828675"/>
                </a:lnTo>
                <a:moveTo>
                  <a:pt x="318787" y="542925"/>
                </a:moveTo>
                <a:lnTo>
                  <a:pt x="595604" y="542925"/>
                </a:lnTo>
                <a:cubicBezTo>
                  <a:pt x="598466" y="515603"/>
                  <a:pt x="600066" y="486845"/>
                  <a:pt x="600066" y="457200"/>
                </a:cubicBezTo>
                <a:cubicBezTo>
                  <a:pt x="600066" y="427555"/>
                  <a:pt x="598457" y="398797"/>
                  <a:pt x="595604" y="371475"/>
                </a:cubicBezTo>
                <a:lnTo>
                  <a:pt x="318787" y="371475"/>
                </a:lnTo>
                <a:cubicBezTo>
                  <a:pt x="315934" y="398797"/>
                  <a:pt x="314325" y="427555"/>
                  <a:pt x="314325" y="457200"/>
                </a:cubicBezTo>
                <a:cubicBezTo>
                  <a:pt x="314325" y="486845"/>
                  <a:pt x="315934" y="515603"/>
                  <a:pt x="318787" y="542925"/>
                </a:cubicBezTo>
                <a:moveTo>
                  <a:pt x="332896" y="285750"/>
                </a:moveTo>
                <a:lnTo>
                  <a:pt x="581504" y="285750"/>
                </a:lnTo>
                <a:cubicBezTo>
                  <a:pt x="571500" y="242170"/>
                  <a:pt x="557930" y="203774"/>
                  <a:pt x="542212" y="172163"/>
                </a:cubicBezTo>
                <a:cubicBezTo>
                  <a:pt x="505425" y="98581"/>
                  <a:pt x="470413" y="85725"/>
                  <a:pt x="457200" y="85725"/>
                </a:cubicBezTo>
                <a:cubicBezTo>
                  <a:pt x="443987" y="85725"/>
                  <a:pt x="408984" y="98581"/>
                  <a:pt x="372188" y="172163"/>
                </a:cubicBezTo>
                <a:cubicBezTo>
                  <a:pt x="356470" y="203774"/>
                  <a:pt x="342900" y="242170"/>
                  <a:pt x="332896" y="285750"/>
                </a:cubicBezTo>
                <a:moveTo>
                  <a:pt x="681694" y="371475"/>
                </a:moveTo>
                <a:cubicBezTo>
                  <a:pt x="684374" y="399154"/>
                  <a:pt x="685626" y="427912"/>
                  <a:pt x="685626" y="457200"/>
                </a:cubicBezTo>
                <a:cubicBezTo>
                  <a:pt x="685626" y="486488"/>
                  <a:pt x="684200" y="515246"/>
                  <a:pt x="681694" y="542925"/>
                </a:cubicBezTo>
                <a:lnTo>
                  <a:pt x="818671" y="542925"/>
                </a:lnTo>
                <a:cubicBezTo>
                  <a:pt x="825100" y="515420"/>
                  <a:pt x="828675" y="486671"/>
                  <a:pt x="828675" y="457200"/>
                </a:cubicBezTo>
                <a:cubicBezTo>
                  <a:pt x="828675" y="427729"/>
                  <a:pt x="825283" y="398980"/>
                  <a:pt x="818671" y="371475"/>
                </a:cubicBezTo>
                <a:lnTo>
                  <a:pt x="681694" y="371475"/>
                </a:lnTo>
                <a:moveTo>
                  <a:pt x="786704" y="285750"/>
                </a:moveTo>
                <a:cubicBezTo>
                  <a:pt x="748482" y="212351"/>
                  <a:pt x="686513" y="153409"/>
                  <a:pt x="610966" y="118945"/>
                </a:cubicBezTo>
                <a:cubicBezTo>
                  <a:pt x="636148" y="164665"/>
                  <a:pt x="656146" y="221632"/>
                  <a:pt x="669185" y="285750"/>
                </a:cubicBezTo>
                <a:lnTo>
                  <a:pt x="786878" y="285750"/>
                </a:lnTo>
                <a:lnTo>
                  <a:pt x="786704" y="285750"/>
                </a:lnTo>
                <a:moveTo>
                  <a:pt x="245032" y="285750"/>
                </a:moveTo>
                <a:cubicBezTo>
                  <a:pt x="258071" y="221632"/>
                  <a:pt x="278069" y="164839"/>
                  <a:pt x="303252" y="118945"/>
                </a:cubicBezTo>
                <a:cubicBezTo>
                  <a:pt x="227704" y="153418"/>
                  <a:pt x="165735" y="212351"/>
                  <a:pt x="127513" y="285750"/>
                </a:cubicBezTo>
                <a:lnTo>
                  <a:pt x="245206" y="285750"/>
                </a:lnTo>
                <a:lnTo>
                  <a:pt x="245032" y="285750"/>
                </a:lnTo>
                <a:moveTo>
                  <a:pt x="95729" y="371475"/>
                </a:moveTo>
                <a:cubicBezTo>
                  <a:pt x="89300" y="398980"/>
                  <a:pt x="85725" y="427729"/>
                  <a:pt x="85725" y="457200"/>
                </a:cubicBezTo>
                <a:cubicBezTo>
                  <a:pt x="85725" y="486671"/>
                  <a:pt x="89117" y="515420"/>
                  <a:pt x="95729" y="542925"/>
                </a:cubicBezTo>
                <a:lnTo>
                  <a:pt x="232706" y="542925"/>
                </a:lnTo>
                <a:cubicBezTo>
                  <a:pt x="230026" y="515246"/>
                  <a:pt x="228774" y="486488"/>
                  <a:pt x="228774" y="457200"/>
                </a:cubicBezTo>
                <a:cubicBezTo>
                  <a:pt x="228774" y="427912"/>
                  <a:pt x="230200" y="399154"/>
                  <a:pt x="232706" y="371475"/>
                </a:cubicBezTo>
                <a:lnTo>
                  <a:pt x="95729" y="371475"/>
                </a:lnTo>
                <a:moveTo>
                  <a:pt x="610966" y="795455"/>
                </a:moveTo>
                <a:cubicBezTo>
                  <a:pt x="686513" y="760982"/>
                  <a:pt x="748482" y="702049"/>
                  <a:pt x="786704" y="628650"/>
                </a:cubicBezTo>
                <a:lnTo>
                  <a:pt x="669012" y="628650"/>
                </a:lnTo>
                <a:cubicBezTo>
                  <a:pt x="655972" y="692768"/>
                  <a:pt x="635974" y="749561"/>
                  <a:pt x="610792" y="795455"/>
                </a:cubicBezTo>
                <a:lnTo>
                  <a:pt x="610966" y="795455"/>
                </a:lnTo>
                <a:moveTo>
                  <a:pt x="303434" y="795455"/>
                </a:moveTo>
                <a:cubicBezTo>
                  <a:pt x="278252" y="749735"/>
                  <a:pt x="258254" y="692768"/>
                  <a:pt x="245215" y="628650"/>
                </a:cubicBezTo>
                <a:lnTo>
                  <a:pt x="127522" y="628650"/>
                </a:lnTo>
                <a:cubicBezTo>
                  <a:pt x="165744" y="702049"/>
                  <a:pt x="227713" y="760991"/>
                  <a:pt x="303261" y="795455"/>
                </a:cubicBezTo>
                <a:lnTo>
                  <a:pt x="303434" y="795455"/>
                </a:lnTo>
                <a:moveTo>
                  <a:pt x="457200" y="914400"/>
                </a:moveTo>
                <a:cubicBezTo>
                  <a:pt x="204698" y="914400"/>
                  <a:pt x="0" y="709702"/>
                  <a:pt x="0" y="457200"/>
                </a:cubicBezTo>
                <a:cubicBezTo>
                  <a:pt x="0" y="204698"/>
                  <a:pt x="204698" y="0"/>
                  <a:pt x="457200" y="0"/>
                </a:cubicBezTo>
                <a:cubicBezTo>
                  <a:pt x="709702" y="0"/>
                  <a:pt x="914400" y="204698"/>
                  <a:pt x="914400" y="457200"/>
                </a:cubicBezTo>
                <a:cubicBezTo>
                  <a:pt x="914400" y="709702"/>
                  <a:pt x="709702" y="914400"/>
                  <a:pt x="457200" y="914400"/>
                </a:cubicBez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444496" y="1332457"/>
            <a:ext cx="9020995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4F3F1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How to Adapt Tone and Pace (Contract Clarity, Relationship Protection)</a:t>
            </a:r>
            <a:endParaRPr lang="en-US" sz="3600" dirty="0"/>
          </a:p>
        </p:txBody>
      </p:sp>
      <p:sp>
        <p:nvSpPr>
          <p:cNvPr id="12" name="Text 10"/>
          <p:cNvSpPr/>
          <p:nvPr/>
        </p:nvSpPr>
        <p:spPr>
          <a:xfrm>
            <a:off x="444496" y="4711039"/>
            <a:ext cx="322072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Adapt Tone and Pace to Cultural Norms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F4F3F1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In negotiation, adapt tone and pace to cultural communication norms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4495800" y="4711039"/>
            <a:ext cx="322072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Keep Contract Clear While Protecting Relationship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F4F3F1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Keep the contract clear, but protect the relationship and face on the path to agreement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8547104" y="4711039"/>
            <a:ext cx="322072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Use Governance to Manage Risk and Maintain Trust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F4F3F1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Use governance to manage risk while maintaining trust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963816" y="2902831"/>
            <a:ext cx="2468880" cy="1145813"/>
          </a:xfrm>
          <a:custGeom>
            <a:avLst/>
            <a:gdLst/>
            <a:ahLst/>
            <a:cxnLst/>
            <a:rect l="l" t="t" r="r" b="b"/>
            <a:pathLst>
              <a:path w="2468880" h="1145813">
                <a:moveTo>
                  <a:pt x="11332" y="204665"/>
                </a:moveTo>
                <a:cubicBezTo>
                  <a:pt x="-22442" y="139766"/>
                  <a:pt x="23257" y="61885"/>
                  <a:pt x="96385" y="59697"/>
                </a:cubicBezTo>
                <a:lnTo>
                  <a:pt x="2087265" y="46"/>
                </a:lnTo>
                <a:cubicBezTo>
                  <a:pt x="2123434" y="-1043"/>
                  <a:pt x="2157307" y="17646"/>
                  <a:pt x="2175701" y="48800"/>
                </a:cubicBezTo>
                <a:lnTo>
                  <a:pt x="2455153" y="522491"/>
                </a:lnTo>
                <a:cubicBezTo>
                  <a:pt x="2473497" y="553588"/>
                  <a:pt x="2473497" y="592214"/>
                  <a:pt x="2455153" y="623311"/>
                </a:cubicBezTo>
                <a:lnTo>
                  <a:pt x="2175701" y="1097001"/>
                </a:lnTo>
                <a:cubicBezTo>
                  <a:pt x="2157332" y="1128168"/>
                  <a:pt x="2123434" y="1146844"/>
                  <a:pt x="2087265" y="1145767"/>
                </a:cubicBezTo>
                <a:lnTo>
                  <a:pt x="96385" y="1086116"/>
                </a:lnTo>
                <a:cubicBezTo>
                  <a:pt x="23257" y="1083928"/>
                  <a:pt x="-22417" y="1006047"/>
                  <a:pt x="11332" y="941148"/>
                </a:cubicBezTo>
                <a:lnTo>
                  <a:pt x="179117" y="618705"/>
                </a:lnTo>
                <a:cubicBezTo>
                  <a:pt x="194054" y="590002"/>
                  <a:pt x="194054" y="555823"/>
                  <a:pt x="179117" y="527109"/>
                </a:cubicBezTo>
                <a:lnTo>
                  <a:pt x="11332" y="204665"/>
                </a:lnTo>
              </a:path>
            </a:pathLst>
          </a:custGeom>
          <a:solidFill>
            <a:srgbClr val="A19580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861560" y="2902831"/>
            <a:ext cx="2468880" cy="1145813"/>
          </a:xfrm>
          <a:custGeom>
            <a:avLst/>
            <a:gdLst/>
            <a:ahLst/>
            <a:cxnLst/>
            <a:rect l="l" t="t" r="r" b="b"/>
            <a:pathLst>
              <a:path w="2468880" h="1145813">
                <a:moveTo>
                  <a:pt x="11332" y="204665"/>
                </a:moveTo>
                <a:cubicBezTo>
                  <a:pt x="-22442" y="139766"/>
                  <a:pt x="23257" y="61885"/>
                  <a:pt x="96385" y="59697"/>
                </a:cubicBezTo>
                <a:lnTo>
                  <a:pt x="2087265" y="46"/>
                </a:lnTo>
                <a:cubicBezTo>
                  <a:pt x="2123434" y="-1043"/>
                  <a:pt x="2157307" y="17646"/>
                  <a:pt x="2175701" y="48800"/>
                </a:cubicBezTo>
                <a:lnTo>
                  <a:pt x="2455153" y="522491"/>
                </a:lnTo>
                <a:cubicBezTo>
                  <a:pt x="2473497" y="553588"/>
                  <a:pt x="2473497" y="592214"/>
                  <a:pt x="2455153" y="623311"/>
                </a:cubicBezTo>
                <a:lnTo>
                  <a:pt x="2175701" y="1097001"/>
                </a:lnTo>
                <a:cubicBezTo>
                  <a:pt x="2157332" y="1128168"/>
                  <a:pt x="2123434" y="1146844"/>
                  <a:pt x="2087265" y="1145767"/>
                </a:cubicBezTo>
                <a:lnTo>
                  <a:pt x="96385" y="1086116"/>
                </a:lnTo>
                <a:cubicBezTo>
                  <a:pt x="23257" y="1083928"/>
                  <a:pt x="-22417" y="1006047"/>
                  <a:pt x="11332" y="941148"/>
                </a:cubicBezTo>
                <a:lnTo>
                  <a:pt x="179117" y="618705"/>
                </a:lnTo>
                <a:cubicBezTo>
                  <a:pt x="194054" y="590002"/>
                  <a:pt x="194054" y="555823"/>
                  <a:pt x="179117" y="527109"/>
                </a:cubicBezTo>
                <a:lnTo>
                  <a:pt x="11332" y="204665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8759304" y="2902831"/>
            <a:ext cx="2468880" cy="1145813"/>
          </a:xfrm>
          <a:custGeom>
            <a:avLst/>
            <a:gdLst/>
            <a:ahLst/>
            <a:cxnLst/>
            <a:rect l="l" t="t" r="r" b="b"/>
            <a:pathLst>
              <a:path w="2468880" h="1145813">
                <a:moveTo>
                  <a:pt x="11332" y="204665"/>
                </a:moveTo>
                <a:cubicBezTo>
                  <a:pt x="-22442" y="139766"/>
                  <a:pt x="23257" y="61885"/>
                  <a:pt x="96385" y="59697"/>
                </a:cubicBezTo>
                <a:lnTo>
                  <a:pt x="2087265" y="46"/>
                </a:lnTo>
                <a:cubicBezTo>
                  <a:pt x="2123434" y="-1043"/>
                  <a:pt x="2157307" y="17646"/>
                  <a:pt x="2175701" y="48800"/>
                </a:cubicBezTo>
                <a:lnTo>
                  <a:pt x="2455153" y="522491"/>
                </a:lnTo>
                <a:cubicBezTo>
                  <a:pt x="2473497" y="553588"/>
                  <a:pt x="2473497" y="592214"/>
                  <a:pt x="2455153" y="623311"/>
                </a:cubicBezTo>
                <a:lnTo>
                  <a:pt x="2175701" y="1097001"/>
                </a:lnTo>
                <a:cubicBezTo>
                  <a:pt x="2157332" y="1128168"/>
                  <a:pt x="2123434" y="1146844"/>
                  <a:pt x="2087265" y="1145767"/>
                </a:cubicBezTo>
                <a:lnTo>
                  <a:pt x="96385" y="1086116"/>
                </a:lnTo>
                <a:cubicBezTo>
                  <a:pt x="23257" y="1083928"/>
                  <a:pt x="-22417" y="1006047"/>
                  <a:pt x="11332" y="941148"/>
                </a:cubicBezTo>
                <a:lnTo>
                  <a:pt x="179117" y="618705"/>
                </a:lnTo>
                <a:cubicBezTo>
                  <a:pt x="194054" y="590002"/>
                  <a:pt x="194054" y="555823"/>
                  <a:pt x="179117" y="527109"/>
                </a:cubicBezTo>
                <a:lnTo>
                  <a:pt x="11332" y="204665"/>
                </a:ln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9628055" y="3109977"/>
            <a:ext cx="731377" cy="731520"/>
          </a:xfrm>
          <a:custGeom>
            <a:avLst/>
            <a:gdLst/>
            <a:ahLst/>
            <a:cxnLst/>
            <a:rect l="l" t="t" r="r" b="b"/>
            <a:pathLst>
              <a:path w="731377" h="731520">
                <a:moveTo>
                  <a:pt x="536831" y="393104"/>
                </a:moveTo>
                <a:cubicBezTo>
                  <a:pt x="513405" y="383104"/>
                  <a:pt x="486263" y="389673"/>
                  <a:pt x="470122" y="409388"/>
                </a:cubicBezTo>
                <a:lnTo>
                  <a:pt x="422692" y="467383"/>
                </a:lnTo>
                <a:cubicBezTo>
                  <a:pt x="356978" y="429241"/>
                  <a:pt x="302125" y="374385"/>
                  <a:pt x="263983" y="308679"/>
                </a:cubicBezTo>
                <a:lnTo>
                  <a:pt x="321835" y="261394"/>
                </a:lnTo>
                <a:cubicBezTo>
                  <a:pt x="341546" y="245249"/>
                  <a:pt x="348260" y="218110"/>
                  <a:pt x="338123" y="194679"/>
                </a:cubicBezTo>
                <a:lnTo>
                  <a:pt x="269556" y="34689"/>
                </a:lnTo>
                <a:cubicBezTo>
                  <a:pt x="258842" y="9546"/>
                  <a:pt x="231847" y="-4455"/>
                  <a:pt x="205129" y="1258"/>
                </a:cubicBezTo>
                <a:lnTo>
                  <a:pt x="45140" y="35545"/>
                </a:lnTo>
                <a:cubicBezTo>
                  <a:pt x="18855" y="41119"/>
                  <a:pt x="0" y="64403"/>
                  <a:pt x="0" y="91396"/>
                </a:cubicBezTo>
                <a:lnTo>
                  <a:pt x="0" y="91396"/>
                </a:lnTo>
                <a:cubicBezTo>
                  <a:pt x="0" y="421663"/>
                  <a:pt x="250277" y="693649"/>
                  <a:pt x="571542" y="727797"/>
                </a:cubicBezTo>
                <a:cubicBezTo>
                  <a:pt x="585540" y="729223"/>
                  <a:pt x="599539" y="730372"/>
                  <a:pt x="613823" y="730942"/>
                </a:cubicBezTo>
                <a:lnTo>
                  <a:pt x="613823" y="730942"/>
                </a:lnTo>
                <a:lnTo>
                  <a:pt x="613969" y="730942"/>
                </a:lnTo>
                <a:cubicBezTo>
                  <a:pt x="622680" y="731227"/>
                  <a:pt x="631252" y="731513"/>
                  <a:pt x="639970" y="731513"/>
                </a:cubicBezTo>
                <a:lnTo>
                  <a:pt x="639970" y="731513"/>
                </a:lnTo>
                <a:cubicBezTo>
                  <a:pt x="666965" y="731513"/>
                  <a:pt x="690252" y="712654"/>
                  <a:pt x="695825" y="686371"/>
                </a:cubicBezTo>
                <a:lnTo>
                  <a:pt x="730112" y="526380"/>
                </a:lnTo>
                <a:cubicBezTo>
                  <a:pt x="735824" y="499665"/>
                  <a:pt x="721825" y="472672"/>
                  <a:pt x="696688" y="461955"/>
                </a:cubicBezTo>
                <a:lnTo>
                  <a:pt x="536699" y="393389"/>
                </a:lnTo>
                <a:lnTo>
                  <a:pt x="536831" y="393104"/>
                </a:lnTo>
                <a:moveTo>
                  <a:pt x="630681" y="662808"/>
                </a:moveTo>
                <a:cubicBezTo>
                  <a:pt x="322552" y="657812"/>
                  <a:pt x="73562" y="408817"/>
                  <a:pt x="68706" y="100694"/>
                </a:cubicBezTo>
                <a:lnTo>
                  <a:pt x="210410" y="70270"/>
                </a:lnTo>
                <a:lnTo>
                  <a:pt x="271838" y="213692"/>
                </a:lnTo>
                <a:lnTo>
                  <a:pt x="220554" y="255688"/>
                </a:lnTo>
                <a:cubicBezTo>
                  <a:pt x="194554" y="276975"/>
                  <a:pt x="187840" y="313968"/>
                  <a:pt x="204698" y="343112"/>
                </a:cubicBezTo>
                <a:cubicBezTo>
                  <a:pt x="248836" y="419249"/>
                  <a:pt x="312261" y="482679"/>
                  <a:pt x="388405" y="526819"/>
                </a:cubicBezTo>
                <a:cubicBezTo>
                  <a:pt x="417543" y="543673"/>
                  <a:pt x="454544" y="536958"/>
                  <a:pt x="475827" y="510959"/>
                </a:cubicBezTo>
                <a:lnTo>
                  <a:pt x="517822" y="459673"/>
                </a:lnTo>
                <a:lnTo>
                  <a:pt x="661245" y="521098"/>
                </a:lnTo>
                <a:lnTo>
                  <a:pt x="630681" y="662808"/>
                </a:lnTo>
                <a:moveTo>
                  <a:pt x="68567" y="91411"/>
                </a:moveTo>
                <a:lnTo>
                  <a:pt x="68567" y="91411"/>
                </a:lnTo>
                <a:lnTo>
                  <a:pt x="68567" y="91411"/>
                </a:lnTo>
                <a:lnTo>
                  <a:pt x="68567" y="91411"/>
                </a:lnTo>
                <a:lnTo>
                  <a:pt x="68567" y="91411"/>
                </a:lnTo>
                <a:lnTo>
                  <a:pt x="68567" y="91411"/>
                </a:lnTo>
                <a:lnTo>
                  <a:pt x="68567" y="91411"/>
                </a:lnTo>
                <a:lnTo>
                  <a:pt x="68567" y="91411"/>
                </a:lnTo>
                <a:lnTo>
                  <a:pt x="68567" y="91411"/>
                </a:lnTo>
                <a:lnTo>
                  <a:pt x="68567" y="91411"/>
                </a:lnTo>
                <a:lnTo>
                  <a:pt x="68567" y="91411"/>
                </a:lnTo>
                <a:lnTo>
                  <a:pt x="68567" y="91411"/>
                </a:lnTo>
                <a:lnTo>
                  <a:pt x="68567" y="91411"/>
                </a:lnTo>
                <a:lnTo>
                  <a:pt x="68567" y="91411"/>
                </a:lnTo>
                <a:lnTo>
                  <a:pt x="68567" y="91411"/>
                </a:lnTo>
                <a:lnTo>
                  <a:pt x="68567" y="91411"/>
                </a:lnTo>
                <a:lnTo>
                  <a:pt x="68567" y="91411"/>
                </a:lnTo>
                <a:lnTo>
                  <a:pt x="68567" y="91411"/>
                </a:lnTo>
                <a:lnTo>
                  <a:pt x="68567" y="91411"/>
                </a:lnTo>
                <a:lnTo>
                  <a:pt x="68567" y="91411"/>
                </a:lnTo>
                <a:lnTo>
                  <a:pt x="68567" y="91411"/>
                </a:lnTo>
                <a:lnTo>
                  <a:pt x="68567" y="91411"/>
                </a:lnTo>
                <a:lnTo>
                  <a:pt x="68567" y="91411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5730240" y="3255274"/>
            <a:ext cx="731520" cy="440925"/>
          </a:xfrm>
          <a:custGeom>
            <a:avLst/>
            <a:gdLst/>
            <a:ahLst/>
            <a:cxnLst/>
            <a:rect l="l" t="t" r="r" b="b"/>
            <a:pathLst>
              <a:path w="731520" h="440925">
                <a:moveTo>
                  <a:pt x="311123" y="688"/>
                </a:moveTo>
                <a:lnTo>
                  <a:pt x="252718" y="59097"/>
                </a:lnTo>
                <a:cubicBezTo>
                  <a:pt x="235228" y="63899"/>
                  <a:pt x="219003" y="72700"/>
                  <a:pt x="205287" y="84816"/>
                </a:cubicBezTo>
                <a:lnTo>
                  <a:pt x="174885" y="111907"/>
                </a:lnTo>
                <a:cubicBezTo>
                  <a:pt x="163224" y="122308"/>
                  <a:pt x="148023" y="128023"/>
                  <a:pt x="132361" y="128023"/>
                </a:cubicBezTo>
                <a:lnTo>
                  <a:pt x="109728" y="128023"/>
                </a:lnTo>
                <a:lnTo>
                  <a:pt x="109728" y="274326"/>
                </a:lnTo>
                <a:cubicBezTo>
                  <a:pt x="133042" y="275014"/>
                  <a:pt x="155221" y="284498"/>
                  <a:pt x="171790" y="301073"/>
                </a:cubicBezTo>
                <a:lnTo>
                  <a:pt x="212477" y="341761"/>
                </a:lnTo>
                <a:lnTo>
                  <a:pt x="220480" y="349764"/>
                </a:lnTo>
                <a:lnTo>
                  <a:pt x="220480" y="349764"/>
                </a:lnTo>
                <a:lnTo>
                  <a:pt x="251343" y="380625"/>
                </a:lnTo>
                <a:cubicBezTo>
                  <a:pt x="258431" y="387710"/>
                  <a:pt x="270092" y="387710"/>
                  <a:pt x="277173" y="380625"/>
                </a:cubicBezTo>
                <a:cubicBezTo>
                  <a:pt x="279119" y="378680"/>
                  <a:pt x="280604" y="376396"/>
                  <a:pt x="281401" y="373993"/>
                </a:cubicBezTo>
                <a:cubicBezTo>
                  <a:pt x="284605" y="365192"/>
                  <a:pt x="292030" y="358561"/>
                  <a:pt x="301174" y="356506"/>
                </a:cubicBezTo>
                <a:cubicBezTo>
                  <a:pt x="310318" y="354447"/>
                  <a:pt x="319916" y="357194"/>
                  <a:pt x="326551" y="363935"/>
                </a:cubicBezTo>
                <a:lnTo>
                  <a:pt x="338899" y="376052"/>
                </a:lnTo>
                <a:cubicBezTo>
                  <a:pt x="352161" y="389311"/>
                  <a:pt x="373646" y="389311"/>
                  <a:pt x="386791" y="376052"/>
                </a:cubicBezTo>
                <a:cubicBezTo>
                  <a:pt x="392965" y="369879"/>
                  <a:pt x="396279" y="361995"/>
                  <a:pt x="396623" y="353878"/>
                </a:cubicBezTo>
                <a:cubicBezTo>
                  <a:pt x="397076" y="343820"/>
                  <a:pt x="403024" y="334905"/>
                  <a:pt x="412168" y="330562"/>
                </a:cubicBezTo>
                <a:cubicBezTo>
                  <a:pt x="421312" y="326219"/>
                  <a:pt x="431941" y="327131"/>
                  <a:pt x="440053" y="332961"/>
                </a:cubicBezTo>
                <a:cubicBezTo>
                  <a:pt x="450799" y="340619"/>
                  <a:pt x="465773" y="339592"/>
                  <a:pt x="475371" y="329989"/>
                </a:cubicBezTo>
                <a:cubicBezTo>
                  <a:pt x="486117" y="319243"/>
                  <a:pt x="486117" y="301871"/>
                  <a:pt x="475371" y="291240"/>
                </a:cubicBezTo>
                <a:lnTo>
                  <a:pt x="388730" y="204603"/>
                </a:lnTo>
                <a:lnTo>
                  <a:pt x="347809" y="242324"/>
                </a:lnTo>
                <a:cubicBezTo>
                  <a:pt x="316602" y="271130"/>
                  <a:pt x="268717" y="271584"/>
                  <a:pt x="236939" y="243351"/>
                </a:cubicBezTo>
                <a:cubicBezTo>
                  <a:pt x="200707" y="211120"/>
                  <a:pt x="199903" y="154884"/>
                  <a:pt x="235111" y="121621"/>
                </a:cubicBezTo>
                <a:lnTo>
                  <a:pt x="315234" y="45953"/>
                </a:lnTo>
                <a:cubicBezTo>
                  <a:pt x="346550" y="16464"/>
                  <a:pt x="387925" y="4"/>
                  <a:pt x="431019" y="4"/>
                </a:cubicBezTo>
                <a:cubicBezTo>
                  <a:pt x="472284" y="4"/>
                  <a:pt x="512174" y="15208"/>
                  <a:pt x="542919" y="42523"/>
                </a:cubicBezTo>
                <a:lnTo>
                  <a:pt x="577323" y="73154"/>
                </a:lnTo>
                <a:lnTo>
                  <a:pt x="621785" y="73154"/>
                </a:lnTo>
                <a:lnTo>
                  <a:pt x="667505" y="73154"/>
                </a:lnTo>
                <a:lnTo>
                  <a:pt x="713225" y="73154"/>
                </a:lnTo>
                <a:cubicBezTo>
                  <a:pt x="723283" y="73154"/>
                  <a:pt x="731513" y="81382"/>
                  <a:pt x="731513" y="91444"/>
                </a:cubicBezTo>
                <a:lnTo>
                  <a:pt x="731513" y="329186"/>
                </a:lnTo>
                <a:cubicBezTo>
                  <a:pt x="731513" y="349416"/>
                  <a:pt x="715170" y="365761"/>
                  <a:pt x="694937" y="365761"/>
                </a:cubicBezTo>
                <a:lnTo>
                  <a:pt x="658361" y="365761"/>
                </a:lnTo>
                <a:cubicBezTo>
                  <a:pt x="644871" y="365761"/>
                  <a:pt x="632984" y="358446"/>
                  <a:pt x="626700" y="347471"/>
                </a:cubicBezTo>
                <a:lnTo>
                  <a:pt x="529657" y="347471"/>
                </a:lnTo>
                <a:cubicBezTo>
                  <a:pt x="525773" y="355130"/>
                  <a:pt x="520630" y="362445"/>
                  <a:pt x="514229" y="368847"/>
                </a:cubicBezTo>
                <a:cubicBezTo>
                  <a:pt x="494683" y="388394"/>
                  <a:pt x="467595" y="396052"/>
                  <a:pt x="442218" y="391820"/>
                </a:cubicBezTo>
                <a:cubicBezTo>
                  <a:pt x="438107" y="400162"/>
                  <a:pt x="432504" y="407935"/>
                  <a:pt x="425532" y="414906"/>
                </a:cubicBezTo>
                <a:cubicBezTo>
                  <a:pt x="394326" y="446111"/>
                  <a:pt x="345526" y="449197"/>
                  <a:pt x="310779" y="424166"/>
                </a:cubicBezTo>
                <a:cubicBezTo>
                  <a:pt x="282089" y="447941"/>
                  <a:pt x="239339" y="446455"/>
                  <a:pt x="212484" y="419479"/>
                </a:cubicBezTo>
                <a:lnTo>
                  <a:pt x="181739" y="388618"/>
                </a:lnTo>
                <a:lnTo>
                  <a:pt x="173736" y="380616"/>
                </a:lnTo>
                <a:lnTo>
                  <a:pt x="133041" y="339927"/>
                </a:lnTo>
                <a:cubicBezTo>
                  <a:pt x="126758" y="333639"/>
                  <a:pt x="118528" y="329984"/>
                  <a:pt x="109728" y="329296"/>
                </a:cubicBezTo>
                <a:cubicBezTo>
                  <a:pt x="109728" y="349411"/>
                  <a:pt x="93269" y="365756"/>
                  <a:pt x="73152" y="365756"/>
                </a:cubicBezTo>
                <a:lnTo>
                  <a:pt x="36576" y="365756"/>
                </a:lnTo>
                <a:cubicBezTo>
                  <a:pt x="16342" y="365756"/>
                  <a:pt x="0" y="349411"/>
                  <a:pt x="0" y="329182"/>
                </a:cubicBezTo>
                <a:lnTo>
                  <a:pt x="0" y="91439"/>
                </a:lnTo>
                <a:cubicBezTo>
                  <a:pt x="0" y="81382"/>
                  <a:pt x="8230" y="73149"/>
                  <a:pt x="18288" y="73149"/>
                </a:cubicBezTo>
                <a:lnTo>
                  <a:pt x="64008" y="73149"/>
                </a:lnTo>
                <a:lnTo>
                  <a:pt x="109728" y="73149"/>
                </a:lnTo>
                <a:lnTo>
                  <a:pt x="132361" y="73149"/>
                </a:lnTo>
                <a:cubicBezTo>
                  <a:pt x="134651" y="73149"/>
                  <a:pt x="136816" y="72351"/>
                  <a:pt x="138418" y="70865"/>
                </a:cubicBezTo>
                <a:lnTo>
                  <a:pt x="168710" y="43890"/>
                </a:lnTo>
                <a:cubicBezTo>
                  <a:pt x="200597" y="15657"/>
                  <a:pt x="241636" y="0"/>
                  <a:pt x="284269" y="0"/>
                </a:cubicBezTo>
                <a:lnTo>
                  <a:pt x="296039" y="0"/>
                </a:lnTo>
                <a:cubicBezTo>
                  <a:pt x="301064" y="0"/>
                  <a:pt x="306214" y="229"/>
                  <a:pt x="311123" y="688"/>
                </a:cubicBezTo>
                <a:lnTo>
                  <a:pt x="311123" y="688"/>
                </a:lnTo>
                <a:moveTo>
                  <a:pt x="621792" y="292607"/>
                </a:moveTo>
                <a:lnTo>
                  <a:pt x="621792" y="128014"/>
                </a:lnTo>
                <a:lnTo>
                  <a:pt x="566928" y="128014"/>
                </a:lnTo>
                <a:cubicBezTo>
                  <a:pt x="560183" y="128014"/>
                  <a:pt x="553666" y="125501"/>
                  <a:pt x="548757" y="121043"/>
                </a:cubicBezTo>
                <a:lnTo>
                  <a:pt x="506578" y="83551"/>
                </a:lnTo>
                <a:cubicBezTo>
                  <a:pt x="485773" y="65036"/>
                  <a:pt x="458912" y="54860"/>
                  <a:pt x="431026" y="54860"/>
                </a:cubicBezTo>
                <a:cubicBezTo>
                  <a:pt x="401992" y="54860"/>
                  <a:pt x="374107" y="65949"/>
                  <a:pt x="352958" y="85835"/>
                </a:cubicBezTo>
                <a:lnTo>
                  <a:pt x="272835" y="161502"/>
                </a:lnTo>
                <a:cubicBezTo>
                  <a:pt x="261065" y="172702"/>
                  <a:pt x="261292" y="191565"/>
                  <a:pt x="273406" y="202305"/>
                </a:cubicBezTo>
                <a:cubicBezTo>
                  <a:pt x="284035" y="211794"/>
                  <a:pt x="300150" y="211565"/>
                  <a:pt x="310552" y="201962"/>
                </a:cubicBezTo>
                <a:lnTo>
                  <a:pt x="392731" y="126065"/>
                </a:lnTo>
                <a:cubicBezTo>
                  <a:pt x="403821" y="115778"/>
                  <a:pt x="421195" y="116462"/>
                  <a:pt x="431480" y="127666"/>
                </a:cubicBezTo>
                <a:cubicBezTo>
                  <a:pt x="441765" y="138865"/>
                  <a:pt x="441085" y="156127"/>
                  <a:pt x="429878" y="166414"/>
                </a:cubicBezTo>
                <a:lnTo>
                  <a:pt x="428963" y="167327"/>
                </a:lnTo>
                <a:lnTo>
                  <a:pt x="514003" y="252368"/>
                </a:lnTo>
                <a:cubicBezTo>
                  <a:pt x="525436" y="263797"/>
                  <a:pt x="532861" y="277858"/>
                  <a:pt x="536175" y="292488"/>
                </a:cubicBezTo>
                <a:lnTo>
                  <a:pt x="621668" y="292488"/>
                </a:lnTo>
                <a:lnTo>
                  <a:pt x="621792" y="292607"/>
                </a:lnTo>
                <a:moveTo>
                  <a:pt x="73152" y="310897"/>
                </a:moveTo>
                <a:cubicBezTo>
                  <a:pt x="73152" y="300795"/>
                  <a:pt x="64966" y="292607"/>
                  <a:pt x="54864" y="292607"/>
                </a:cubicBezTo>
                <a:cubicBezTo>
                  <a:pt x="44762" y="292607"/>
                  <a:pt x="36576" y="300795"/>
                  <a:pt x="36576" y="310897"/>
                </a:cubicBezTo>
                <a:cubicBezTo>
                  <a:pt x="36576" y="320998"/>
                  <a:pt x="44762" y="329186"/>
                  <a:pt x="54864" y="329186"/>
                </a:cubicBezTo>
                <a:cubicBezTo>
                  <a:pt x="64966" y="329186"/>
                  <a:pt x="73152" y="320998"/>
                  <a:pt x="73152" y="310897"/>
                </a:cubicBezTo>
                <a:moveTo>
                  <a:pt x="676656" y="329186"/>
                </a:moveTo>
                <a:cubicBezTo>
                  <a:pt x="686758" y="329186"/>
                  <a:pt x="694944" y="320998"/>
                  <a:pt x="694944" y="310897"/>
                </a:cubicBezTo>
                <a:cubicBezTo>
                  <a:pt x="694944" y="300795"/>
                  <a:pt x="686758" y="292607"/>
                  <a:pt x="676656" y="292607"/>
                </a:cubicBezTo>
                <a:cubicBezTo>
                  <a:pt x="666554" y="292607"/>
                  <a:pt x="658368" y="300795"/>
                  <a:pt x="658368" y="310897"/>
                </a:cubicBezTo>
                <a:cubicBezTo>
                  <a:pt x="658368" y="320998"/>
                  <a:pt x="666554" y="329186"/>
                  <a:pt x="676656" y="329186"/>
                </a:cubicBez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1878216" y="3109977"/>
            <a:ext cx="640080" cy="731520"/>
          </a:xfrm>
          <a:custGeom>
            <a:avLst/>
            <a:gdLst/>
            <a:ahLst/>
            <a:cxnLst/>
            <a:rect l="l" t="t" r="r" b="b"/>
            <a:pathLst>
              <a:path w="640080" h="731520">
                <a:moveTo>
                  <a:pt x="0" y="125734"/>
                </a:moveTo>
                <a:cubicBezTo>
                  <a:pt x="0" y="56298"/>
                  <a:pt x="56295" y="7"/>
                  <a:pt x="125731" y="7"/>
                </a:cubicBezTo>
                <a:lnTo>
                  <a:pt x="560070" y="7"/>
                </a:lnTo>
                <a:cubicBezTo>
                  <a:pt x="604216" y="7"/>
                  <a:pt x="640080" y="35866"/>
                  <a:pt x="640080" y="80021"/>
                </a:cubicBezTo>
                <a:lnTo>
                  <a:pt x="640080" y="491501"/>
                </a:lnTo>
                <a:cubicBezTo>
                  <a:pt x="640080" y="523359"/>
                  <a:pt x="621364" y="550937"/>
                  <a:pt x="594359" y="563797"/>
                </a:cubicBezTo>
                <a:lnTo>
                  <a:pt x="594359" y="662954"/>
                </a:lnTo>
                <a:lnTo>
                  <a:pt x="605791" y="662954"/>
                </a:lnTo>
                <a:cubicBezTo>
                  <a:pt x="624795" y="662954"/>
                  <a:pt x="640080" y="678243"/>
                  <a:pt x="640080" y="697248"/>
                </a:cubicBezTo>
                <a:cubicBezTo>
                  <a:pt x="640080" y="716253"/>
                  <a:pt x="624795" y="731542"/>
                  <a:pt x="605791" y="731542"/>
                </a:cubicBezTo>
                <a:lnTo>
                  <a:pt x="114299" y="731542"/>
                </a:lnTo>
                <a:cubicBezTo>
                  <a:pt x="51149" y="731542"/>
                  <a:pt x="0" y="680394"/>
                  <a:pt x="0" y="617242"/>
                </a:cubicBezTo>
                <a:cubicBezTo>
                  <a:pt x="0" y="613387"/>
                  <a:pt x="141" y="609524"/>
                  <a:pt x="570" y="605815"/>
                </a:cubicBezTo>
                <a:lnTo>
                  <a:pt x="0" y="605815"/>
                </a:lnTo>
                <a:lnTo>
                  <a:pt x="0" y="125734"/>
                </a:lnTo>
                <a:moveTo>
                  <a:pt x="114299" y="571500"/>
                </a:moveTo>
                <a:cubicBezTo>
                  <a:pt x="89010" y="571500"/>
                  <a:pt x="68578" y="591931"/>
                  <a:pt x="68578" y="617220"/>
                </a:cubicBezTo>
                <a:cubicBezTo>
                  <a:pt x="68578" y="642509"/>
                  <a:pt x="89009" y="662940"/>
                  <a:pt x="114299" y="662940"/>
                </a:cubicBezTo>
                <a:lnTo>
                  <a:pt x="525781" y="662940"/>
                </a:lnTo>
                <a:lnTo>
                  <a:pt x="525781" y="571500"/>
                </a:lnTo>
                <a:lnTo>
                  <a:pt x="114299" y="571500"/>
                </a:lnTo>
                <a:moveTo>
                  <a:pt x="68578" y="512496"/>
                </a:moveTo>
                <a:cubicBezTo>
                  <a:pt x="82577" y="506351"/>
                  <a:pt x="98009" y="502920"/>
                  <a:pt x="114299" y="502920"/>
                </a:cubicBezTo>
                <a:lnTo>
                  <a:pt x="560070" y="502920"/>
                </a:lnTo>
                <a:cubicBezTo>
                  <a:pt x="566356" y="502920"/>
                  <a:pt x="571502" y="497777"/>
                  <a:pt x="571502" y="491494"/>
                </a:cubicBezTo>
                <a:lnTo>
                  <a:pt x="571502" y="80014"/>
                </a:lnTo>
                <a:cubicBezTo>
                  <a:pt x="571502" y="73730"/>
                  <a:pt x="566356" y="68587"/>
                  <a:pt x="560070" y="68587"/>
                </a:cubicBezTo>
                <a:lnTo>
                  <a:pt x="125731" y="68587"/>
                </a:lnTo>
                <a:cubicBezTo>
                  <a:pt x="94156" y="68587"/>
                  <a:pt x="68578" y="94161"/>
                  <a:pt x="68578" y="125741"/>
                </a:cubicBezTo>
                <a:lnTo>
                  <a:pt x="68578" y="512496"/>
                </a:lnTo>
                <a:moveTo>
                  <a:pt x="217173" y="160020"/>
                </a:moveTo>
                <a:lnTo>
                  <a:pt x="468635" y="160020"/>
                </a:lnTo>
                <a:cubicBezTo>
                  <a:pt x="487639" y="160020"/>
                  <a:pt x="502924" y="175309"/>
                  <a:pt x="502924" y="194314"/>
                </a:cubicBezTo>
                <a:cubicBezTo>
                  <a:pt x="502924" y="213318"/>
                  <a:pt x="487638" y="228607"/>
                  <a:pt x="468635" y="228607"/>
                </a:cubicBezTo>
                <a:lnTo>
                  <a:pt x="217173" y="228607"/>
                </a:lnTo>
                <a:cubicBezTo>
                  <a:pt x="198169" y="228607"/>
                  <a:pt x="182884" y="213318"/>
                  <a:pt x="182884" y="194321"/>
                </a:cubicBezTo>
                <a:cubicBezTo>
                  <a:pt x="182884" y="175316"/>
                  <a:pt x="198169" y="160034"/>
                  <a:pt x="217173" y="160034"/>
                </a:cubicBezTo>
                <a:lnTo>
                  <a:pt x="217173" y="160020"/>
                </a:lnTo>
                <a:moveTo>
                  <a:pt x="217173" y="274320"/>
                </a:moveTo>
                <a:lnTo>
                  <a:pt x="468635" y="274320"/>
                </a:lnTo>
                <a:cubicBezTo>
                  <a:pt x="487639" y="274320"/>
                  <a:pt x="502924" y="289609"/>
                  <a:pt x="502924" y="308614"/>
                </a:cubicBezTo>
                <a:cubicBezTo>
                  <a:pt x="502924" y="327618"/>
                  <a:pt x="487638" y="342907"/>
                  <a:pt x="468635" y="342907"/>
                </a:cubicBezTo>
                <a:lnTo>
                  <a:pt x="217173" y="342907"/>
                </a:lnTo>
                <a:cubicBezTo>
                  <a:pt x="198169" y="342907"/>
                  <a:pt x="182884" y="327618"/>
                  <a:pt x="182884" y="308621"/>
                </a:cubicBezTo>
                <a:cubicBezTo>
                  <a:pt x="182884" y="289616"/>
                  <a:pt x="198169" y="274334"/>
                  <a:pt x="217173" y="274334"/>
                </a:cubicBezTo>
                <a:lnTo>
                  <a:pt x="217173" y="274320"/>
                </a:ln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762000" y="1332457"/>
            <a:ext cx="1071372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Recommendations to the Board: BEFORE / DURING / AFTER</a:t>
            </a:r>
            <a:endParaRPr lang="en-US" sz="3600" dirty="0"/>
          </a:p>
        </p:txBody>
      </p:sp>
      <p:sp>
        <p:nvSpPr>
          <p:cNvPr id="11" name="Text 9"/>
          <p:cNvSpPr/>
          <p:nvPr/>
        </p:nvSpPr>
        <p:spPr>
          <a:xfrm>
            <a:off x="444496" y="4428264"/>
            <a:ext cx="3221907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411"/>
              </a:spcBef>
              <a:buNone/>
            </a:pPr>
            <a:r>
              <a:rPr lang="en-US" sz="1693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BEFORE: Preparation for Engagement</a:t>
            </a:r>
            <a:endParaRPr lang="en-US" sz="1693" dirty="0"/>
          </a:p>
          <a:p>
            <a:pPr marL="142875" indent="0" algn="ctr">
              <a:lnSpc>
                <a:spcPct val="90000"/>
              </a:lnSpc>
              <a:spcBef>
                <a:spcPts val="1411"/>
              </a:spcBef>
              <a:buNone/>
            </a:pPr>
            <a:r>
              <a:rPr lang="en-US" sz="1439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Conduct cultural awareness training</a:t>
            </a:r>
            <a:endParaRPr lang="en-US" sz="1693" dirty="0"/>
          </a:p>
          <a:p>
            <a:pPr marL="142875" indent="0" algn="ctr">
              <a:lnSpc>
                <a:spcPct val="90000"/>
              </a:lnSpc>
              <a:spcBef>
                <a:spcPts val="1411"/>
              </a:spcBef>
              <a:buNone/>
            </a:pPr>
            <a:r>
              <a:rPr lang="en-US" sz="1439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Research Chinese business etiquette</a:t>
            </a:r>
            <a:endParaRPr lang="en-US" sz="1693" dirty="0"/>
          </a:p>
          <a:p>
            <a:pPr marL="142875" indent="0" algn="ctr">
              <a:lnSpc>
                <a:spcPct val="90000"/>
              </a:lnSpc>
              <a:spcBef>
                <a:spcPts val="1411"/>
              </a:spcBef>
              <a:buNone/>
            </a:pPr>
            <a:r>
              <a:rPr lang="en-US" sz="1439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Define long-term strategic objectives</a:t>
            </a:r>
            <a:endParaRPr lang="en-US" sz="1693" dirty="0"/>
          </a:p>
        </p:txBody>
      </p:sp>
      <p:sp>
        <p:nvSpPr>
          <p:cNvPr id="12" name="Text 10"/>
          <p:cNvSpPr/>
          <p:nvPr/>
        </p:nvSpPr>
        <p:spPr>
          <a:xfrm>
            <a:off x="4495800" y="4428264"/>
            <a:ext cx="3220576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324"/>
              </a:spcBef>
              <a:buNone/>
            </a:pPr>
            <a:r>
              <a:rPr lang="en-US" sz="1589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DURING: Interaction Best Practices</a:t>
            </a:r>
            <a:endParaRPr lang="en-US" sz="1589" dirty="0"/>
          </a:p>
          <a:p>
            <a:pPr marL="142875" indent="0" algn="ctr">
              <a:lnSpc>
                <a:spcPct val="90000"/>
              </a:lnSpc>
              <a:spcBef>
                <a:spcPts val="1324"/>
              </a:spcBef>
              <a:buNone/>
            </a:pPr>
            <a:r>
              <a:rPr lang="en-US" sz="135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Build trust before contracts</a:t>
            </a:r>
            <a:endParaRPr lang="en-US" sz="1589" dirty="0"/>
          </a:p>
          <a:p>
            <a:pPr marL="142875" indent="0" algn="ctr">
              <a:lnSpc>
                <a:spcPct val="90000"/>
              </a:lnSpc>
              <a:spcBef>
                <a:spcPts val="1324"/>
              </a:spcBef>
              <a:buNone/>
            </a:pPr>
            <a:r>
              <a:rPr lang="en-US" sz="135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Respect hierarchy &amp; seniority</a:t>
            </a:r>
            <a:endParaRPr lang="en-US" sz="1589" dirty="0"/>
          </a:p>
          <a:p>
            <a:pPr marL="142875" indent="0" algn="ctr">
              <a:lnSpc>
                <a:spcPct val="90000"/>
              </a:lnSpc>
              <a:spcBef>
                <a:spcPts val="1324"/>
              </a:spcBef>
              <a:buNone/>
            </a:pPr>
            <a:r>
              <a:rPr lang="en-US" sz="135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Avoid direct criticism</a:t>
            </a:r>
            <a:endParaRPr lang="en-US" sz="1589" dirty="0"/>
          </a:p>
          <a:p>
            <a:pPr marL="142875" indent="0" algn="ctr">
              <a:lnSpc>
                <a:spcPct val="90000"/>
              </a:lnSpc>
              <a:spcBef>
                <a:spcPts val="1324"/>
              </a:spcBef>
              <a:buNone/>
            </a:pPr>
            <a:r>
              <a:rPr lang="en-US" sz="135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Demonstrate patience</a:t>
            </a:r>
            <a:endParaRPr lang="en-US" sz="1589" dirty="0"/>
          </a:p>
        </p:txBody>
      </p:sp>
      <p:sp>
        <p:nvSpPr>
          <p:cNvPr id="13" name="Text 11"/>
          <p:cNvSpPr/>
          <p:nvPr/>
        </p:nvSpPr>
        <p:spPr>
          <a:xfrm>
            <a:off x="8547104" y="4428264"/>
            <a:ext cx="322082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340"/>
              </a:spcBef>
              <a:buNone/>
            </a:pPr>
            <a:r>
              <a:rPr lang="en-US" sz="1608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AFTER: Sustaining the Relationship</a:t>
            </a:r>
            <a:endParaRPr lang="en-US" sz="1608" dirty="0"/>
          </a:p>
          <a:p>
            <a:pPr marL="142875" indent="0" algn="ctr">
              <a:lnSpc>
                <a:spcPct val="90000"/>
              </a:lnSpc>
              <a:spcBef>
                <a:spcPts val="1340"/>
              </a:spcBef>
              <a:buNone/>
            </a:pPr>
            <a:r>
              <a:rPr lang="en-US" sz="1367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Maintain regular communication</a:t>
            </a:r>
            <a:endParaRPr lang="en-US" sz="1608" dirty="0"/>
          </a:p>
          <a:p>
            <a:pPr marL="142875" indent="0" algn="ctr">
              <a:lnSpc>
                <a:spcPct val="90000"/>
              </a:lnSpc>
              <a:spcBef>
                <a:spcPts val="1340"/>
              </a:spcBef>
              <a:buNone/>
            </a:pPr>
            <a:r>
              <a:rPr lang="en-US" sz="1367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Continue relationship-building</a:t>
            </a:r>
            <a:endParaRPr lang="en-US" sz="1608" dirty="0"/>
          </a:p>
          <a:p>
            <a:pPr marL="142875" indent="0" algn="ctr">
              <a:lnSpc>
                <a:spcPct val="90000"/>
              </a:lnSpc>
              <a:spcBef>
                <a:spcPts val="1340"/>
              </a:spcBef>
              <a:buNone/>
            </a:pPr>
            <a:r>
              <a:rPr lang="en-US" sz="1367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Monitor cultural issues</a:t>
            </a:r>
            <a:endParaRPr lang="en-US" sz="1608" dirty="0"/>
          </a:p>
          <a:p>
            <a:pPr marL="142875" indent="0" algn="ctr">
              <a:lnSpc>
                <a:spcPct val="90000"/>
              </a:lnSpc>
              <a:spcBef>
                <a:spcPts val="1340"/>
              </a:spcBef>
              <a:buNone/>
            </a:pPr>
            <a:r>
              <a:rPr lang="en-US" sz="1367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Invest in long-term collaboration</a:t>
            </a:r>
            <a:endParaRPr lang="en-US" sz="1608" dirty="0"/>
          </a:p>
        </p:txBody>
      </p:sp>
      <p:sp>
        <p:nvSpPr>
          <p:cNvPr id="14" name="Text 12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457200" y="4961714"/>
            <a:ext cx="457200" cy="275578"/>
          </a:xfrm>
          <a:custGeom>
            <a:avLst/>
            <a:gdLst/>
            <a:ahLst/>
            <a:cxnLst/>
            <a:rect l="l" t="t" r="r" b="b"/>
            <a:pathLst>
              <a:path w="457200" h="275578">
                <a:moveTo>
                  <a:pt x="194452" y="430"/>
                </a:moveTo>
                <a:lnTo>
                  <a:pt x="157949" y="36936"/>
                </a:lnTo>
                <a:cubicBezTo>
                  <a:pt x="147017" y="39937"/>
                  <a:pt x="136877" y="45437"/>
                  <a:pt x="128304" y="53010"/>
                </a:cubicBezTo>
                <a:lnTo>
                  <a:pt x="109303" y="69942"/>
                </a:lnTo>
                <a:cubicBezTo>
                  <a:pt x="102015" y="76443"/>
                  <a:pt x="92514" y="80014"/>
                  <a:pt x="82726" y="80014"/>
                </a:cubicBezTo>
                <a:lnTo>
                  <a:pt x="68580" y="80014"/>
                </a:lnTo>
                <a:lnTo>
                  <a:pt x="68580" y="171454"/>
                </a:lnTo>
                <a:cubicBezTo>
                  <a:pt x="83151" y="171884"/>
                  <a:pt x="97013" y="177811"/>
                  <a:pt x="107369" y="188170"/>
                </a:cubicBezTo>
                <a:lnTo>
                  <a:pt x="132798" y="213601"/>
                </a:lnTo>
                <a:lnTo>
                  <a:pt x="137800" y="218603"/>
                </a:lnTo>
                <a:lnTo>
                  <a:pt x="137800" y="218603"/>
                </a:lnTo>
                <a:lnTo>
                  <a:pt x="157089" y="237890"/>
                </a:lnTo>
                <a:cubicBezTo>
                  <a:pt x="161520" y="242319"/>
                  <a:pt x="168807" y="242319"/>
                  <a:pt x="173233" y="237890"/>
                </a:cubicBezTo>
                <a:cubicBezTo>
                  <a:pt x="174449" y="236675"/>
                  <a:pt x="175377" y="235248"/>
                  <a:pt x="175876" y="233746"/>
                </a:cubicBezTo>
                <a:cubicBezTo>
                  <a:pt x="177878" y="228245"/>
                  <a:pt x="182519" y="224100"/>
                  <a:pt x="188234" y="222816"/>
                </a:cubicBezTo>
                <a:cubicBezTo>
                  <a:pt x="193949" y="221529"/>
                  <a:pt x="199947" y="223246"/>
                  <a:pt x="204094" y="227460"/>
                </a:cubicBezTo>
                <a:lnTo>
                  <a:pt x="211812" y="235033"/>
                </a:lnTo>
                <a:cubicBezTo>
                  <a:pt x="220101" y="243319"/>
                  <a:pt x="233529" y="243319"/>
                  <a:pt x="241744" y="235033"/>
                </a:cubicBezTo>
                <a:cubicBezTo>
                  <a:pt x="245603" y="231175"/>
                  <a:pt x="247674" y="226247"/>
                  <a:pt x="247889" y="221174"/>
                </a:cubicBezTo>
                <a:cubicBezTo>
                  <a:pt x="248173" y="214888"/>
                  <a:pt x="251890" y="209316"/>
                  <a:pt x="257605" y="206601"/>
                </a:cubicBezTo>
                <a:cubicBezTo>
                  <a:pt x="263320" y="203887"/>
                  <a:pt x="269963" y="204457"/>
                  <a:pt x="275033" y="208100"/>
                </a:cubicBezTo>
                <a:cubicBezTo>
                  <a:pt x="281750" y="212887"/>
                  <a:pt x="291108" y="212245"/>
                  <a:pt x="297107" y="206243"/>
                </a:cubicBezTo>
                <a:cubicBezTo>
                  <a:pt x="303823" y="199527"/>
                  <a:pt x="303823" y="188669"/>
                  <a:pt x="297107" y="182025"/>
                </a:cubicBezTo>
                <a:lnTo>
                  <a:pt x="242956" y="127877"/>
                </a:lnTo>
                <a:lnTo>
                  <a:pt x="217380" y="151452"/>
                </a:lnTo>
                <a:cubicBezTo>
                  <a:pt x="197876" y="169456"/>
                  <a:pt x="167948" y="169740"/>
                  <a:pt x="148087" y="152095"/>
                </a:cubicBezTo>
                <a:cubicBezTo>
                  <a:pt x="125442" y="131950"/>
                  <a:pt x="124939" y="96802"/>
                  <a:pt x="146944" y="76013"/>
                </a:cubicBezTo>
                <a:lnTo>
                  <a:pt x="197021" y="28721"/>
                </a:lnTo>
                <a:cubicBezTo>
                  <a:pt x="216594" y="10290"/>
                  <a:pt x="242453" y="3"/>
                  <a:pt x="269387" y="3"/>
                </a:cubicBezTo>
                <a:cubicBezTo>
                  <a:pt x="295177" y="3"/>
                  <a:pt x="320109" y="9505"/>
                  <a:pt x="339325" y="26577"/>
                </a:cubicBezTo>
                <a:lnTo>
                  <a:pt x="360827" y="45721"/>
                </a:lnTo>
                <a:lnTo>
                  <a:pt x="388615" y="45721"/>
                </a:lnTo>
                <a:lnTo>
                  <a:pt x="417190" y="45721"/>
                </a:lnTo>
                <a:lnTo>
                  <a:pt x="445765" y="45721"/>
                </a:lnTo>
                <a:cubicBezTo>
                  <a:pt x="452052" y="45721"/>
                  <a:pt x="457195" y="50863"/>
                  <a:pt x="457195" y="57152"/>
                </a:cubicBezTo>
                <a:lnTo>
                  <a:pt x="457195" y="205741"/>
                </a:lnTo>
                <a:cubicBezTo>
                  <a:pt x="457195" y="218385"/>
                  <a:pt x="446982" y="228600"/>
                  <a:pt x="434335" y="228600"/>
                </a:cubicBezTo>
                <a:lnTo>
                  <a:pt x="411475" y="228600"/>
                </a:lnTo>
                <a:cubicBezTo>
                  <a:pt x="403045" y="228600"/>
                  <a:pt x="395615" y="224029"/>
                  <a:pt x="391688" y="217170"/>
                </a:cubicBezTo>
                <a:lnTo>
                  <a:pt x="331036" y="217170"/>
                </a:lnTo>
                <a:cubicBezTo>
                  <a:pt x="328608" y="221956"/>
                  <a:pt x="325394" y="226528"/>
                  <a:pt x="321393" y="230530"/>
                </a:cubicBezTo>
                <a:cubicBezTo>
                  <a:pt x="309177" y="242746"/>
                  <a:pt x="292247" y="247533"/>
                  <a:pt x="276387" y="244887"/>
                </a:cubicBezTo>
                <a:cubicBezTo>
                  <a:pt x="273817" y="250101"/>
                  <a:pt x="270315" y="254960"/>
                  <a:pt x="265958" y="259317"/>
                </a:cubicBezTo>
                <a:cubicBezTo>
                  <a:pt x="246454" y="278819"/>
                  <a:pt x="215954" y="280748"/>
                  <a:pt x="194237" y="265104"/>
                </a:cubicBezTo>
                <a:cubicBezTo>
                  <a:pt x="176305" y="279963"/>
                  <a:pt x="149587" y="279034"/>
                  <a:pt x="132803" y="262174"/>
                </a:cubicBezTo>
                <a:lnTo>
                  <a:pt x="113587" y="242886"/>
                </a:lnTo>
                <a:lnTo>
                  <a:pt x="108585" y="237885"/>
                </a:lnTo>
                <a:lnTo>
                  <a:pt x="83151" y="212454"/>
                </a:lnTo>
                <a:cubicBezTo>
                  <a:pt x="79224" y="208525"/>
                  <a:pt x="74080" y="206240"/>
                  <a:pt x="68580" y="205810"/>
                </a:cubicBezTo>
                <a:cubicBezTo>
                  <a:pt x="68580" y="218382"/>
                  <a:pt x="58293" y="228598"/>
                  <a:pt x="45720" y="228598"/>
                </a:cubicBezTo>
                <a:lnTo>
                  <a:pt x="22860" y="228598"/>
                </a:lnTo>
                <a:cubicBezTo>
                  <a:pt x="10214" y="228598"/>
                  <a:pt x="0" y="218382"/>
                  <a:pt x="0" y="205738"/>
                </a:cubicBezTo>
                <a:lnTo>
                  <a:pt x="0" y="57149"/>
                </a:lnTo>
                <a:cubicBezTo>
                  <a:pt x="0" y="50863"/>
                  <a:pt x="5144" y="45718"/>
                  <a:pt x="11430" y="45718"/>
                </a:cubicBezTo>
                <a:lnTo>
                  <a:pt x="40005" y="45718"/>
                </a:lnTo>
                <a:lnTo>
                  <a:pt x="68580" y="45718"/>
                </a:lnTo>
                <a:lnTo>
                  <a:pt x="82726" y="45718"/>
                </a:lnTo>
                <a:cubicBezTo>
                  <a:pt x="84157" y="45718"/>
                  <a:pt x="85510" y="45220"/>
                  <a:pt x="86511" y="44291"/>
                </a:cubicBezTo>
                <a:lnTo>
                  <a:pt x="105444" y="27431"/>
                </a:lnTo>
                <a:cubicBezTo>
                  <a:pt x="125373" y="9786"/>
                  <a:pt x="151022" y="0"/>
                  <a:pt x="177668" y="0"/>
                </a:cubicBezTo>
                <a:lnTo>
                  <a:pt x="185024" y="0"/>
                </a:lnTo>
                <a:cubicBezTo>
                  <a:pt x="188165" y="0"/>
                  <a:pt x="191384" y="143"/>
                  <a:pt x="194452" y="430"/>
                </a:cubicBezTo>
                <a:lnTo>
                  <a:pt x="194452" y="430"/>
                </a:lnTo>
                <a:moveTo>
                  <a:pt x="388620" y="182879"/>
                </a:moveTo>
                <a:lnTo>
                  <a:pt x="388620" y="80009"/>
                </a:lnTo>
                <a:lnTo>
                  <a:pt x="354330" y="80009"/>
                </a:lnTo>
                <a:cubicBezTo>
                  <a:pt x="350115" y="80009"/>
                  <a:pt x="346041" y="78438"/>
                  <a:pt x="342973" y="75652"/>
                </a:cubicBezTo>
                <a:lnTo>
                  <a:pt x="316611" y="52219"/>
                </a:lnTo>
                <a:cubicBezTo>
                  <a:pt x="303608" y="40648"/>
                  <a:pt x="286820" y="34287"/>
                  <a:pt x="269391" y="34287"/>
                </a:cubicBezTo>
                <a:cubicBezTo>
                  <a:pt x="251245" y="34287"/>
                  <a:pt x="233817" y="41218"/>
                  <a:pt x="220599" y="53647"/>
                </a:cubicBezTo>
                <a:lnTo>
                  <a:pt x="170522" y="100939"/>
                </a:lnTo>
                <a:cubicBezTo>
                  <a:pt x="163166" y="107939"/>
                  <a:pt x="163307" y="119728"/>
                  <a:pt x="170879" y="126441"/>
                </a:cubicBezTo>
                <a:cubicBezTo>
                  <a:pt x="177522" y="132371"/>
                  <a:pt x="187594" y="132228"/>
                  <a:pt x="194095" y="126226"/>
                </a:cubicBezTo>
                <a:lnTo>
                  <a:pt x="245457" y="78791"/>
                </a:lnTo>
                <a:cubicBezTo>
                  <a:pt x="252388" y="72361"/>
                  <a:pt x="263247" y="72788"/>
                  <a:pt x="269675" y="79791"/>
                </a:cubicBezTo>
                <a:cubicBezTo>
                  <a:pt x="276103" y="86791"/>
                  <a:pt x="275678" y="97579"/>
                  <a:pt x="268674" y="104009"/>
                </a:cubicBezTo>
                <a:lnTo>
                  <a:pt x="268102" y="104579"/>
                </a:lnTo>
                <a:lnTo>
                  <a:pt x="321252" y="157730"/>
                </a:lnTo>
                <a:cubicBezTo>
                  <a:pt x="328398" y="164873"/>
                  <a:pt x="333038" y="173661"/>
                  <a:pt x="335109" y="182805"/>
                </a:cubicBezTo>
                <a:lnTo>
                  <a:pt x="388542" y="182805"/>
                </a:lnTo>
                <a:lnTo>
                  <a:pt x="388620" y="182879"/>
                </a:lnTo>
                <a:moveTo>
                  <a:pt x="45720" y="194310"/>
                </a:moveTo>
                <a:cubicBezTo>
                  <a:pt x="45720" y="187997"/>
                  <a:pt x="40604" y="182879"/>
                  <a:pt x="34290" y="182879"/>
                </a:cubicBezTo>
                <a:cubicBezTo>
                  <a:pt x="27976" y="182879"/>
                  <a:pt x="22860" y="187997"/>
                  <a:pt x="22860" y="194310"/>
                </a:cubicBezTo>
                <a:cubicBezTo>
                  <a:pt x="22860" y="200624"/>
                  <a:pt x="27976" y="205741"/>
                  <a:pt x="34290" y="205741"/>
                </a:cubicBezTo>
                <a:cubicBezTo>
                  <a:pt x="40604" y="205741"/>
                  <a:pt x="45720" y="200624"/>
                  <a:pt x="45720" y="194310"/>
                </a:cubicBezTo>
                <a:moveTo>
                  <a:pt x="422910" y="205741"/>
                </a:moveTo>
                <a:cubicBezTo>
                  <a:pt x="429224" y="205741"/>
                  <a:pt x="434340" y="200624"/>
                  <a:pt x="434340" y="194310"/>
                </a:cubicBezTo>
                <a:cubicBezTo>
                  <a:pt x="434340" y="187997"/>
                  <a:pt x="429224" y="182879"/>
                  <a:pt x="422910" y="182879"/>
                </a:cubicBezTo>
                <a:cubicBezTo>
                  <a:pt x="416596" y="182879"/>
                  <a:pt x="411480" y="187997"/>
                  <a:pt x="411480" y="194310"/>
                </a:cubicBezTo>
                <a:cubicBezTo>
                  <a:pt x="411480" y="200624"/>
                  <a:pt x="416596" y="205741"/>
                  <a:pt x="422910" y="205741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57200" y="3216591"/>
            <a:ext cx="457200" cy="457021"/>
          </a:xfrm>
          <a:custGeom>
            <a:avLst/>
            <a:gdLst/>
            <a:ahLst/>
            <a:cxnLst/>
            <a:rect l="l" t="t" r="r" b="b"/>
            <a:pathLst>
              <a:path w="457200" h="457021">
                <a:moveTo>
                  <a:pt x="279532" y="6293"/>
                </a:moveTo>
                <a:cubicBezTo>
                  <a:pt x="287835" y="14593"/>
                  <a:pt x="287922" y="27983"/>
                  <a:pt x="279710" y="36374"/>
                </a:cubicBezTo>
                <a:lnTo>
                  <a:pt x="420825" y="177489"/>
                </a:lnTo>
                <a:cubicBezTo>
                  <a:pt x="429215" y="169276"/>
                  <a:pt x="442606" y="169368"/>
                  <a:pt x="450904" y="177667"/>
                </a:cubicBezTo>
                <a:cubicBezTo>
                  <a:pt x="459294" y="186058"/>
                  <a:pt x="459294" y="199622"/>
                  <a:pt x="450904" y="207926"/>
                </a:cubicBezTo>
                <a:lnTo>
                  <a:pt x="436000" y="222921"/>
                </a:lnTo>
                <a:lnTo>
                  <a:pt x="350938" y="307982"/>
                </a:lnTo>
                <a:lnTo>
                  <a:pt x="336655" y="322264"/>
                </a:lnTo>
                <a:cubicBezTo>
                  <a:pt x="328265" y="330655"/>
                  <a:pt x="314695" y="330655"/>
                  <a:pt x="306397" y="322264"/>
                </a:cubicBezTo>
                <a:cubicBezTo>
                  <a:pt x="298364" y="314230"/>
                  <a:pt x="298008" y="301287"/>
                  <a:pt x="305592" y="292900"/>
                </a:cubicBezTo>
                <a:lnTo>
                  <a:pt x="164386" y="151694"/>
                </a:lnTo>
                <a:cubicBezTo>
                  <a:pt x="155997" y="159194"/>
                  <a:pt x="143053" y="158925"/>
                  <a:pt x="135020" y="150890"/>
                </a:cubicBezTo>
                <a:cubicBezTo>
                  <a:pt x="126631" y="142499"/>
                  <a:pt x="126631" y="128935"/>
                  <a:pt x="135020" y="120631"/>
                </a:cubicBezTo>
                <a:lnTo>
                  <a:pt x="149303" y="106349"/>
                </a:lnTo>
                <a:lnTo>
                  <a:pt x="234278" y="21288"/>
                </a:lnTo>
                <a:lnTo>
                  <a:pt x="249183" y="6293"/>
                </a:lnTo>
                <a:cubicBezTo>
                  <a:pt x="257573" y="-2098"/>
                  <a:pt x="271142" y="-2098"/>
                  <a:pt x="279441" y="6293"/>
                </a:cubicBezTo>
                <a:lnTo>
                  <a:pt x="279532" y="6293"/>
                </a:lnTo>
                <a:moveTo>
                  <a:pt x="249361" y="66721"/>
                </a:moveTo>
                <a:lnTo>
                  <a:pt x="194648" y="121435"/>
                </a:lnTo>
                <a:lnTo>
                  <a:pt x="335763" y="262550"/>
                </a:lnTo>
                <a:lnTo>
                  <a:pt x="390476" y="207835"/>
                </a:lnTo>
                <a:lnTo>
                  <a:pt x="249361" y="66721"/>
                </a:lnTo>
                <a:moveTo>
                  <a:pt x="199559" y="227295"/>
                </a:moveTo>
                <a:lnTo>
                  <a:pt x="229816" y="257554"/>
                </a:lnTo>
                <a:lnTo>
                  <a:pt x="185367" y="302004"/>
                </a:lnTo>
                <a:lnTo>
                  <a:pt x="191617" y="308252"/>
                </a:lnTo>
                <a:cubicBezTo>
                  <a:pt x="202773" y="319408"/>
                  <a:pt x="202773" y="337529"/>
                  <a:pt x="191617" y="348685"/>
                </a:cubicBezTo>
                <a:lnTo>
                  <a:pt x="91650" y="448653"/>
                </a:lnTo>
                <a:cubicBezTo>
                  <a:pt x="80495" y="459809"/>
                  <a:pt x="62376" y="459809"/>
                  <a:pt x="51216" y="448653"/>
                </a:cubicBezTo>
                <a:lnTo>
                  <a:pt x="8371" y="405808"/>
                </a:lnTo>
                <a:cubicBezTo>
                  <a:pt x="-2784" y="394652"/>
                  <a:pt x="-2784" y="376531"/>
                  <a:pt x="8371" y="365375"/>
                </a:cubicBezTo>
                <a:lnTo>
                  <a:pt x="108338" y="265406"/>
                </a:lnTo>
                <a:cubicBezTo>
                  <a:pt x="119494" y="254250"/>
                  <a:pt x="137613" y="254250"/>
                  <a:pt x="148773" y="265406"/>
                </a:cubicBezTo>
                <a:lnTo>
                  <a:pt x="155023" y="271654"/>
                </a:lnTo>
                <a:lnTo>
                  <a:pt x="199472" y="227204"/>
                </a:lnTo>
                <a:lnTo>
                  <a:pt x="199559" y="227295"/>
                </a:lnTo>
                <a:moveTo>
                  <a:pt x="128688" y="305843"/>
                </a:moveTo>
                <a:lnTo>
                  <a:pt x="48893" y="385639"/>
                </a:lnTo>
                <a:lnTo>
                  <a:pt x="71566" y="408312"/>
                </a:lnTo>
                <a:lnTo>
                  <a:pt x="151361" y="328516"/>
                </a:lnTo>
                <a:lnTo>
                  <a:pt x="128688" y="305843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457200" y="1562101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414338"/>
                </a:moveTo>
                <a:cubicBezTo>
                  <a:pt x="235207" y="414338"/>
                  <a:pt x="252708" y="407909"/>
                  <a:pt x="271106" y="371118"/>
                </a:cubicBezTo>
                <a:cubicBezTo>
                  <a:pt x="278965" y="355313"/>
                  <a:pt x="285750" y="336115"/>
                  <a:pt x="290752" y="314325"/>
                </a:cubicBezTo>
                <a:lnTo>
                  <a:pt x="166453" y="314325"/>
                </a:lnTo>
                <a:cubicBezTo>
                  <a:pt x="171455" y="336115"/>
                  <a:pt x="178239" y="355313"/>
                  <a:pt x="186099" y="371118"/>
                </a:cubicBezTo>
                <a:cubicBezTo>
                  <a:pt x="204492" y="407909"/>
                  <a:pt x="221998" y="414338"/>
                  <a:pt x="228605" y="414338"/>
                </a:cubicBezTo>
                <a:lnTo>
                  <a:pt x="228600" y="414338"/>
                </a:lnTo>
                <a:moveTo>
                  <a:pt x="159394" y="271463"/>
                </a:moveTo>
                <a:lnTo>
                  <a:pt x="297802" y="271463"/>
                </a:lnTo>
                <a:cubicBezTo>
                  <a:pt x="299233" y="257801"/>
                  <a:pt x="300033" y="243422"/>
                  <a:pt x="300033" y="228600"/>
                </a:cubicBezTo>
                <a:cubicBezTo>
                  <a:pt x="300033" y="213778"/>
                  <a:pt x="299228" y="199399"/>
                  <a:pt x="297802" y="185738"/>
                </a:cubicBezTo>
                <a:lnTo>
                  <a:pt x="159394" y="185738"/>
                </a:lnTo>
                <a:cubicBezTo>
                  <a:pt x="157967" y="199399"/>
                  <a:pt x="157163" y="213778"/>
                  <a:pt x="157163" y="228600"/>
                </a:cubicBezTo>
                <a:cubicBezTo>
                  <a:pt x="157163" y="243422"/>
                  <a:pt x="157967" y="257801"/>
                  <a:pt x="159394" y="271463"/>
                </a:cubicBezTo>
                <a:moveTo>
                  <a:pt x="166448" y="142875"/>
                </a:moveTo>
                <a:lnTo>
                  <a:pt x="290752" y="142875"/>
                </a:lnTo>
                <a:cubicBezTo>
                  <a:pt x="285750" y="121085"/>
                  <a:pt x="278965" y="101887"/>
                  <a:pt x="271106" y="86082"/>
                </a:cubicBezTo>
                <a:cubicBezTo>
                  <a:pt x="252713" y="49291"/>
                  <a:pt x="235207" y="42863"/>
                  <a:pt x="228600" y="42863"/>
                </a:cubicBezTo>
                <a:cubicBezTo>
                  <a:pt x="221993" y="42863"/>
                  <a:pt x="204492" y="49291"/>
                  <a:pt x="186094" y="86082"/>
                </a:cubicBezTo>
                <a:cubicBezTo>
                  <a:pt x="178235" y="101887"/>
                  <a:pt x="171450" y="121085"/>
                  <a:pt x="166448" y="142875"/>
                </a:cubicBezTo>
                <a:moveTo>
                  <a:pt x="340847" y="185738"/>
                </a:moveTo>
                <a:cubicBezTo>
                  <a:pt x="342187" y="199577"/>
                  <a:pt x="342813" y="213956"/>
                  <a:pt x="342813" y="228600"/>
                </a:cubicBezTo>
                <a:cubicBezTo>
                  <a:pt x="342813" y="243244"/>
                  <a:pt x="342100" y="257623"/>
                  <a:pt x="340847" y="271463"/>
                </a:cubicBezTo>
                <a:lnTo>
                  <a:pt x="409336" y="271463"/>
                </a:lnTo>
                <a:cubicBezTo>
                  <a:pt x="412550" y="257710"/>
                  <a:pt x="414338" y="243336"/>
                  <a:pt x="414338" y="228600"/>
                </a:cubicBezTo>
                <a:cubicBezTo>
                  <a:pt x="414338" y="213864"/>
                  <a:pt x="412641" y="199490"/>
                  <a:pt x="409336" y="185738"/>
                </a:cubicBezTo>
                <a:lnTo>
                  <a:pt x="340847" y="185738"/>
                </a:lnTo>
                <a:moveTo>
                  <a:pt x="393352" y="142875"/>
                </a:moveTo>
                <a:cubicBezTo>
                  <a:pt x="374241" y="106176"/>
                  <a:pt x="343257" y="76704"/>
                  <a:pt x="305483" y="59473"/>
                </a:cubicBezTo>
                <a:cubicBezTo>
                  <a:pt x="318074" y="82333"/>
                  <a:pt x="328073" y="110816"/>
                  <a:pt x="334593" y="142875"/>
                </a:cubicBezTo>
                <a:lnTo>
                  <a:pt x="393439" y="142875"/>
                </a:lnTo>
                <a:lnTo>
                  <a:pt x="393352" y="142875"/>
                </a:lnTo>
                <a:moveTo>
                  <a:pt x="122516" y="142875"/>
                </a:moveTo>
                <a:cubicBezTo>
                  <a:pt x="129036" y="110816"/>
                  <a:pt x="139035" y="82419"/>
                  <a:pt x="151626" y="59473"/>
                </a:cubicBezTo>
                <a:cubicBezTo>
                  <a:pt x="113852" y="76709"/>
                  <a:pt x="82868" y="106176"/>
                  <a:pt x="63757" y="142875"/>
                </a:cubicBezTo>
                <a:lnTo>
                  <a:pt x="122603" y="142875"/>
                </a:lnTo>
                <a:lnTo>
                  <a:pt x="122516" y="142875"/>
                </a:lnTo>
                <a:moveTo>
                  <a:pt x="47864" y="185738"/>
                </a:moveTo>
                <a:cubicBezTo>
                  <a:pt x="44650" y="199490"/>
                  <a:pt x="42863" y="213864"/>
                  <a:pt x="42863" y="228600"/>
                </a:cubicBezTo>
                <a:cubicBezTo>
                  <a:pt x="42863" y="243336"/>
                  <a:pt x="44559" y="257710"/>
                  <a:pt x="47864" y="271463"/>
                </a:cubicBezTo>
                <a:lnTo>
                  <a:pt x="116353" y="271463"/>
                </a:lnTo>
                <a:cubicBezTo>
                  <a:pt x="115013" y="257623"/>
                  <a:pt x="114387" y="243244"/>
                  <a:pt x="114387" y="228600"/>
                </a:cubicBezTo>
                <a:cubicBezTo>
                  <a:pt x="114387" y="213956"/>
                  <a:pt x="115100" y="199577"/>
                  <a:pt x="116353" y="185738"/>
                </a:cubicBezTo>
                <a:lnTo>
                  <a:pt x="47864" y="185738"/>
                </a:lnTo>
                <a:moveTo>
                  <a:pt x="305483" y="397727"/>
                </a:moveTo>
                <a:cubicBezTo>
                  <a:pt x="343257" y="380491"/>
                  <a:pt x="374241" y="351024"/>
                  <a:pt x="393352" y="314325"/>
                </a:cubicBezTo>
                <a:lnTo>
                  <a:pt x="334506" y="314325"/>
                </a:lnTo>
                <a:cubicBezTo>
                  <a:pt x="327986" y="346384"/>
                  <a:pt x="317987" y="374781"/>
                  <a:pt x="305396" y="397727"/>
                </a:cubicBezTo>
                <a:lnTo>
                  <a:pt x="305483" y="397727"/>
                </a:lnTo>
                <a:moveTo>
                  <a:pt x="151717" y="397727"/>
                </a:moveTo>
                <a:cubicBezTo>
                  <a:pt x="139126" y="374867"/>
                  <a:pt x="129127" y="346384"/>
                  <a:pt x="122607" y="314325"/>
                </a:cubicBezTo>
                <a:lnTo>
                  <a:pt x="63761" y="314325"/>
                </a:lnTo>
                <a:cubicBezTo>
                  <a:pt x="82872" y="351024"/>
                  <a:pt x="113857" y="380496"/>
                  <a:pt x="151630" y="397727"/>
                </a:cubicBezTo>
                <a:lnTo>
                  <a:pt x="151717" y="397727"/>
                </a:lnTo>
                <a:moveTo>
                  <a:pt x="228600" y="457200"/>
                </a:moveTo>
                <a:cubicBezTo>
                  <a:pt x="102349" y="457200"/>
                  <a:pt x="0" y="354851"/>
                  <a:pt x="0" y="228600"/>
                </a:cubicBezTo>
                <a:cubicBezTo>
                  <a:pt x="0" y="102349"/>
                  <a:pt x="102349" y="0"/>
                  <a:pt x="228600" y="0"/>
                </a:cubicBezTo>
                <a:cubicBezTo>
                  <a:pt x="354851" y="0"/>
                  <a:pt x="457200" y="102349"/>
                  <a:pt x="457200" y="228600"/>
                </a:cubicBezTo>
                <a:cubicBezTo>
                  <a:pt x="457200" y="354851"/>
                  <a:pt x="354851" y="457200"/>
                  <a:pt x="228600" y="4572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6156960" y="0"/>
            <a:ext cx="6035040" cy="3931920"/>
          </a:xfrm>
          <a:prstGeom prst="rect">
            <a:avLst/>
          </a:prstGeom>
          <a:blipFill>
            <a:blip r:embed="rId3"/>
            <a:srcRect/>
            <a:stretch>
              <a:fillRect t="-1163" b="-1163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6156959" y="4526280"/>
            <a:ext cx="5625106" cy="1532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3722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Make Cross-Cultural Competence Strategic (Not Temporary)</a:t>
            </a:r>
            <a:endParaRPr lang="en-US" sz="3722" dirty="0"/>
          </a:p>
        </p:txBody>
      </p:sp>
      <p:sp>
        <p:nvSpPr>
          <p:cNvPr id="9" name="Text 7"/>
          <p:cNvSpPr/>
          <p:nvPr/>
        </p:nvSpPr>
        <p:spPr>
          <a:xfrm>
            <a:off x="1206499" y="1562101"/>
            <a:ext cx="44119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Strategic Capability Integration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Cross-cultural competence should become part of the organisation’s strategic capability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1206499" y="3216502"/>
            <a:ext cx="44119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Governance Approach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Treat it as governance: embed it into decision-making, communication standards, and risk monitoring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1206499" y="4870904"/>
            <a:ext cx="44119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Sustainability Over One-Offs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Avoid “one-off” negotiation skills that fade after the deal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474043" y="2993257"/>
            <a:ext cx="3429000" cy="3108960"/>
          </a:xfrm>
          <a:custGeom>
            <a:avLst/>
            <a:gdLst/>
            <a:ahLst/>
            <a:cxnLst/>
            <a:rect l="l" t="t" r="r" b="b"/>
            <a:pathLst>
              <a:path w="3429000" h="3108960">
                <a:moveTo>
                  <a:pt x="38096" y="0"/>
                </a:moveTo>
                <a:lnTo>
                  <a:pt x="3390904" y="0"/>
                </a:lnTo>
                <a:cubicBezTo>
                  <a:pt x="3411958" y="0"/>
                  <a:pt x="3429000" y="17472"/>
                  <a:pt x="3429000" y="38986"/>
                </a:cubicBezTo>
                <a:lnTo>
                  <a:pt x="3429000" y="3069974"/>
                </a:lnTo>
                <a:cubicBezTo>
                  <a:pt x="3429000" y="3091519"/>
                  <a:pt x="3411958" y="3108960"/>
                  <a:pt x="3390904" y="3108960"/>
                </a:cubicBezTo>
                <a:lnTo>
                  <a:pt x="38096" y="3108960"/>
                </a:lnTo>
                <a:cubicBezTo>
                  <a:pt x="17042" y="3108960"/>
                  <a:pt x="0" y="3091488"/>
                  <a:pt x="0" y="3069974"/>
                </a:cubicBezTo>
                <a:lnTo>
                  <a:pt x="0" y="38986"/>
                </a:lnTo>
                <a:cubicBezTo>
                  <a:pt x="0" y="17441"/>
                  <a:pt x="17042" y="0"/>
                  <a:pt x="38096" y="0"/>
                </a:cubicBezTo>
                <a:lnTo>
                  <a:pt x="38096" y="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220543" y="2993257"/>
            <a:ext cx="3429000" cy="3108960"/>
          </a:xfrm>
          <a:custGeom>
            <a:avLst/>
            <a:gdLst/>
            <a:ahLst/>
            <a:cxnLst/>
            <a:rect l="l" t="t" r="r" b="b"/>
            <a:pathLst>
              <a:path w="3429000" h="3108960">
                <a:moveTo>
                  <a:pt x="38096" y="0"/>
                </a:moveTo>
                <a:lnTo>
                  <a:pt x="3390904" y="0"/>
                </a:lnTo>
                <a:cubicBezTo>
                  <a:pt x="3411958" y="0"/>
                  <a:pt x="3429000" y="17472"/>
                  <a:pt x="3429000" y="38986"/>
                </a:cubicBezTo>
                <a:lnTo>
                  <a:pt x="3429000" y="3069974"/>
                </a:lnTo>
                <a:cubicBezTo>
                  <a:pt x="3429000" y="3091519"/>
                  <a:pt x="3411958" y="3108960"/>
                  <a:pt x="3390904" y="3108960"/>
                </a:cubicBezTo>
                <a:lnTo>
                  <a:pt x="38096" y="3108960"/>
                </a:lnTo>
                <a:cubicBezTo>
                  <a:pt x="17042" y="3108960"/>
                  <a:pt x="0" y="3091488"/>
                  <a:pt x="0" y="3069974"/>
                </a:cubicBezTo>
                <a:lnTo>
                  <a:pt x="0" y="38986"/>
                </a:lnTo>
                <a:cubicBezTo>
                  <a:pt x="0" y="17441"/>
                  <a:pt x="17042" y="0"/>
                  <a:pt x="38096" y="0"/>
                </a:cubicBezTo>
                <a:lnTo>
                  <a:pt x="38096" y="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7967043" y="2993257"/>
            <a:ext cx="3429000" cy="3108960"/>
          </a:xfrm>
          <a:custGeom>
            <a:avLst/>
            <a:gdLst/>
            <a:ahLst/>
            <a:cxnLst/>
            <a:rect l="l" t="t" r="r" b="b"/>
            <a:pathLst>
              <a:path w="3429000" h="3108960">
                <a:moveTo>
                  <a:pt x="38096" y="0"/>
                </a:moveTo>
                <a:lnTo>
                  <a:pt x="3390904" y="0"/>
                </a:lnTo>
                <a:cubicBezTo>
                  <a:pt x="3411958" y="0"/>
                  <a:pt x="3429000" y="17472"/>
                  <a:pt x="3429000" y="38986"/>
                </a:cubicBezTo>
                <a:lnTo>
                  <a:pt x="3429000" y="3069974"/>
                </a:lnTo>
                <a:cubicBezTo>
                  <a:pt x="3429000" y="3091519"/>
                  <a:pt x="3411958" y="3108960"/>
                  <a:pt x="3390904" y="3108960"/>
                </a:cubicBezTo>
                <a:lnTo>
                  <a:pt x="38096" y="3108960"/>
                </a:lnTo>
                <a:cubicBezTo>
                  <a:pt x="17042" y="3108960"/>
                  <a:pt x="0" y="3091488"/>
                  <a:pt x="0" y="3069974"/>
                </a:cubicBezTo>
                <a:lnTo>
                  <a:pt x="0" y="38986"/>
                </a:lnTo>
                <a:cubicBezTo>
                  <a:pt x="0" y="17441"/>
                  <a:pt x="17042" y="0"/>
                  <a:pt x="38096" y="0"/>
                </a:cubicBezTo>
                <a:lnTo>
                  <a:pt x="38096" y="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771223" y="3933369"/>
            <a:ext cx="2857500" cy="1877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Incremental, Staged Deal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Prefer an incremental, staged deal rather than a massive commitment from the start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4517723" y="3933369"/>
            <a:ext cx="2857500" cy="1877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Respect Long-Term Orientation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This respects long-term orientation and supports relationship stability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8264223" y="3933369"/>
            <a:ext cx="2857500" cy="1877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Protect the Company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Phasing helps protect the company by aligning progress with trust and consensus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445587" y="1332456"/>
            <a:ext cx="11029639" cy="136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75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Recommendation: Use a Phased Deal Approach</a:t>
            </a:r>
            <a:endParaRPr lang="en-US" sz="4475" dirty="0"/>
          </a:p>
        </p:txBody>
      </p:sp>
      <p:sp>
        <p:nvSpPr>
          <p:cNvPr id="11" name="Text 9"/>
          <p:cNvSpPr/>
          <p:nvPr/>
        </p:nvSpPr>
        <p:spPr>
          <a:xfrm>
            <a:off x="8280303" y="3336078"/>
            <a:ext cx="344786" cy="365760"/>
          </a:xfrm>
          <a:custGeom>
            <a:avLst/>
            <a:gdLst/>
            <a:ahLst/>
            <a:cxnLst/>
            <a:rect l="l" t="t" r="r" b="b"/>
            <a:pathLst>
              <a:path w="344786" h="365760">
                <a:moveTo>
                  <a:pt x="172393" y="35482"/>
                </a:moveTo>
                <a:lnTo>
                  <a:pt x="40943" y="91224"/>
                </a:lnTo>
                <a:cubicBezTo>
                  <a:pt x="36706" y="93020"/>
                  <a:pt x="34406" y="96828"/>
                  <a:pt x="34479" y="100419"/>
                </a:cubicBezTo>
                <a:cubicBezTo>
                  <a:pt x="34837" y="166073"/>
                  <a:pt x="62061" y="279492"/>
                  <a:pt x="168369" y="330347"/>
                </a:cubicBezTo>
                <a:cubicBezTo>
                  <a:pt x="170955" y="331569"/>
                  <a:pt x="173972" y="331569"/>
                  <a:pt x="176486" y="330347"/>
                </a:cubicBezTo>
                <a:cubicBezTo>
                  <a:pt x="282794" y="279419"/>
                  <a:pt x="310018" y="166070"/>
                  <a:pt x="310304" y="100346"/>
                </a:cubicBezTo>
                <a:cubicBezTo>
                  <a:pt x="310304" y="96754"/>
                  <a:pt x="308077" y="93020"/>
                  <a:pt x="303839" y="91151"/>
                </a:cubicBezTo>
                <a:lnTo>
                  <a:pt x="172393" y="35482"/>
                </a:lnTo>
                <a:moveTo>
                  <a:pt x="182020" y="2085"/>
                </a:moveTo>
                <a:lnTo>
                  <a:pt x="317276" y="59476"/>
                </a:lnTo>
                <a:cubicBezTo>
                  <a:pt x="333077" y="66155"/>
                  <a:pt x="344859" y="81744"/>
                  <a:pt x="344786" y="100562"/>
                </a:cubicBezTo>
                <a:cubicBezTo>
                  <a:pt x="344428" y="171819"/>
                  <a:pt x="315121" y="302191"/>
                  <a:pt x="191356" y="361451"/>
                </a:cubicBezTo>
                <a:cubicBezTo>
                  <a:pt x="179361" y="367197"/>
                  <a:pt x="165425" y="367197"/>
                  <a:pt x="153430" y="361451"/>
                </a:cubicBezTo>
                <a:cubicBezTo>
                  <a:pt x="29665" y="302191"/>
                  <a:pt x="359" y="171819"/>
                  <a:pt x="0" y="100562"/>
                </a:cubicBezTo>
                <a:cubicBezTo>
                  <a:pt x="-72" y="81744"/>
                  <a:pt x="11709" y="66155"/>
                  <a:pt x="27510" y="59476"/>
                </a:cubicBezTo>
                <a:lnTo>
                  <a:pt x="162839" y="2085"/>
                </a:lnTo>
                <a:cubicBezTo>
                  <a:pt x="165784" y="721"/>
                  <a:pt x="169087" y="0"/>
                  <a:pt x="172393" y="0"/>
                </a:cubicBezTo>
                <a:cubicBezTo>
                  <a:pt x="175696" y="0"/>
                  <a:pt x="179003" y="717"/>
                  <a:pt x="182020" y="2085"/>
                </a:cubicBezTo>
                <a:lnTo>
                  <a:pt x="182020" y="2085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4540583" y="3341886"/>
            <a:ext cx="320040" cy="365760"/>
          </a:xfrm>
          <a:custGeom>
            <a:avLst/>
            <a:gdLst/>
            <a:ahLst/>
            <a:cxnLst/>
            <a:rect l="l" t="t" r="r" b="b"/>
            <a:pathLst>
              <a:path w="320040" h="365760">
                <a:moveTo>
                  <a:pt x="108586" y="17147"/>
                </a:moveTo>
                <a:cubicBezTo>
                  <a:pt x="108586" y="7644"/>
                  <a:pt x="100944" y="4"/>
                  <a:pt x="91442" y="4"/>
                </a:cubicBezTo>
                <a:cubicBezTo>
                  <a:pt x="81940" y="4"/>
                  <a:pt x="74297" y="7648"/>
                  <a:pt x="74297" y="17150"/>
                </a:cubicBezTo>
                <a:lnTo>
                  <a:pt x="74297" y="45727"/>
                </a:lnTo>
                <a:lnTo>
                  <a:pt x="45721" y="45727"/>
                </a:lnTo>
                <a:cubicBezTo>
                  <a:pt x="20505" y="45727"/>
                  <a:pt x="0" y="66228"/>
                  <a:pt x="0" y="91447"/>
                </a:cubicBezTo>
                <a:lnTo>
                  <a:pt x="0" y="102877"/>
                </a:lnTo>
                <a:lnTo>
                  <a:pt x="0" y="137167"/>
                </a:lnTo>
                <a:lnTo>
                  <a:pt x="0" y="320047"/>
                </a:lnTo>
                <a:cubicBezTo>
                  <a:pt x="0" y="345266"/>
                  <a:pt x="20502" y="365767"/>
                  <a:pt x="45721" y="365767"/>
                </a:cubicBezTo>
                <a:lnTo>
                  <a:pt x="274322" y="365767"/>
                </a:lnTo>
                <a:cubicBezTo>
                  <a:pt x="299538" y="365767"/>
                  <a:pt x="320043" y="345266"/>
                  <a:pt x="320043" y="320047"/>
                </a:cubicBezTo>
                <a:lnTo>
                  <a:pt x="320043" y="137167"/>
                </a:lnTo>
                <a:lnTo>
                  <a:pt x="320043" y="102877"/>
                </a:lnTo>
                <a:lnTo>
                  <a:pt x="320043" y="91447"/>
                </a:lnTo>
                <a:cubicBezTo>
                  <a:pt x="320043" y="66228"/>
                  <a:pt x="299541" y="45727"/>
                  <a:pt x="274322" y="45727"/>
                </a:cubicBezTo>
                <a:lnTo>
                  <a:pt x="245746" y="45727"/>
                </a:lnTo>
                <a:lnTo>
                  <a:pt x="245746" y="17154"/>
                </a:lnTo>
                <a:cubicBezTo>
                  <a:pt x="245746" y="7652"/>
                  <a:pt x="238103" y="11"/>
                  <a:pt x="228601" y="11"/>
                </a:cubicBezTo>
                <a:cubicBezTo>
                  <a:pt x="219099" y="11"/>
                  <a:pt x="211457" y="7655"/>
                  <a:pt x="211457" y="17158"/>
                </a:cubicBezTo>
                <a:lnTo>
                  <a:pt x="211457" y="45734"/>
                </a:lnTo>
                <a:lnTo>
                  <a:pt x="108586" y="45734"/>
                </a:lnTo>
                <a:lnTo>
                  <a:pt x="108586" y="17147"/>
                </a:lnTo>
                <a:moveTo>
                  <a:pt x="34289" y="137160"/>
                </a:moveTo>
                <a:lnTo>
                  <a:pt x="285748" y="137160"/>
                </a:lnTo>
                <a:lnTo>
                  <a:pt x="285748" y="320040"/>
                </a:lnTo>
                <a:cubicBezTo>
                  <a:pt x="285748" y="326327"/>
                  <a:pt x="280605" y="331470"/>
                  <a:pt x="274319" y="331470"/>
                </a:cubicBezTo>
                <a:lnTo>
                  <a:pt x="45718" y="331470"/>
                </a:lnTo>
                <a:cubicBezTo>
                  <a:pt x="39432" y="331470"/>
                  <a:pt x="34289" y="326327"/>
                  <a:pt x="34289" y="320040"/>
                </a:cubicBezTo>
                <a:lnTo>
                  <a:pt x="34289" y="137160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824563" y="3341913"/>
            <a:ext cx="259080" cy="365760"/>
          </a:xfrm>
          <a:custGeom>
            <a:avLst/>
            <a:gdLst/>
            <a:ahLst/>
            <a:cxnLst/>
            <a:rect l="l" t="t" r="r" b="b"/>
            <a:pathLst>
              <a:path w="259080" h="365760">
                <a:moveTo>
                  <a:pt x="213360" y="22860"/>
                </a:moveTo>
                <a:cubicBezTo>
                  <a:pt x="213360" y="10190"/>
                  <a:pt x="223552" y="0"/>
                  <a:pt x="236221" y="0"/>
                </a:cubicBezTo>
                <a:cubicBezTo>
                  <a:pt x="248890" y="0"/>
                  <a:pt x="259083" y="10190"/>
                  <a:pt x="259083" y="22860"/>
                </a:cubicBezTo>
                <a:lnTo>
                  <a:pt x="259083" y="154973"/>
                </a:lnTo>
                <a:lnTo>
                  <a:pt x="259083" y="210787"/>
                </a:lnTo>
                <a:lnTo>
                  <a:pt x="259083" y="342900"/>
                </a:lnTo>
                <a:cubicBezTo>
                  <a:pt x="259083" y="355570"/>
                  <a:pt x="248890" y="365760"/>
                  <a:pt x="236221" y="365760"/>
                </a:cubicBezTo>
                <a:cubicBezTo>
                  <a:pt x="223552" y="365760"/>
                  <a:pt x="213360" y="355570"/>
                  <a:pt x="213360" y="342900"/>
                </a:cubicBezTo>
                <a:lnTo>
                  <a:pt x="213360" y="242791"/>
                </a:lnTo>
                <a:lnTo>
                  <a:pt x="45054" y="360617"/>
                </a:lnTo>
                <a:cubicBezTo>
                  <a:pt x="40196" y="363949"/>
                  <a:pt x="34481" y="365760"/>
                  <a:pt x="28577" y="365760"/>
                </a:cubicBezTo>
                <a:cubicBezTo>
                  <a:pt x="12861" y="365760"/>
                  <a:pt x="3" y="352900"/>
                  <a:pt x="3" y="337088"/>
                </a:cubicBezTo>
                <a:lnTo>
                  <a:pt x="3" y="28668"/>
                </a:lnTo>
                <a:cubicBezTo>
                  <a:pt x="3" y="12856"/>
                  <a:pt x="12861" y="-4"/>
                  <a:pt x="28672" y="-4"/>
                </a:cubicBezTo>
                <a:cubicBezTo>
                  <a:pt x="34577" y="-4"/>
                  <a:pt x="40292" y="1807"/>
                  <a:pt x="45150" y="5139"/>
                </a:cubicBezTo>
                <a:lnTo>
                  <a:pt x="213360" y="122965"/>
                </a:lnTo>
                <a:lnTo>
                  <a:pt x="213360" y="22860"/>
                </a:lnTo>
                <a:moveTo>
                  <a:pt x="213360" y="186977"/>
                </a:moveTo>
                <a:lnTo>
                  <a:pt x="213360" y="178783"/>
                </a:lnTo>
                <a:lnTo>
                  <a:pt x="45720" y="61437"/>
                </a:lnTo>
                <a:lnTo>
                  <a:pt x="45720" y="304323"/>
                </a:lnTo>
                <a:lnTo>
                  <a:pt x="213360" y="186977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444496" y="1332456"/>
            <a:ext cx="7404740" cy="14978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Conclusion for the Board</a:t>
            </a:r>
            <a:endParaRPr lang="en-US" sz="4800" dirty="0"/>
          </a:p>
        </p:txBody>
      </p:sp>
      <p:sp>
        <p:nvSpPr>
          <p:cNvPr id="5" name="Text 3"/>
          <p:cNvSpPr/>
          <p:nvPr/>
        </p:nvSpPr>
        <p:spPr>
          <a:xfrm>
            <a:off x="8362948" y="0"/>
            <a:ext cx="3384553" cy="2830286"/>
          </a:xfrm>
          <a:prstGeom prst="rect">
            <a:avLst/>
          </a:pr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444496" y="4063054"/>
            <a:ext cx="3402333" cy="2009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1400"/>
              </a:spcBef>
              <a:buNone/>
            </a:pPr>
            <a:r>
              <a:rPr lang="en-US" sz="14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Successful international negotiations require cultural intelligence and commercial discipline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444496" y="3429000"/>
            <a:ext cx="3405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926"/>
              </a:spcBef>
              <a:buNone/>
            </a:pPr>
            <a:r>
              <a:rPr lang="en-US" sz="1667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Need for Cultural Intelligence and Commercial Discipline</a:t>
            </a:r>
            <a:endParaRPr lang="en-US" sz="1667" dirty="0"/>
          </a:p>
        </p:txBody>
      </p:sp>
      <p:sp>
        <p:nvSpPr>
          <p:cNvPr id="8" name="Text 6"/>
          <p:cNvSpPr/>
          <p:nvPr/>
        </p:nvSpPr>
        <p:spPr>
          <a:xfrm>
            <a:off x="4403722" y="4063054"/>
            <a:ext cx="3402333" cy="2009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1400"/>
              </a:spcBef>
              <a:buNone/>
            </a:pPr>
            <a:r>
              <a:rPr lang="en-US" sz="14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Apply Hofstede and Hall to adapt communication and decision-making expectations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4403722" y="3429000"/>
            <a:ext cx="3405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926"/>
              </a:spcBef>
              <a:buNone/>
            </a:pPr>
            <a:r>
              <a:rPr lang="en-US" sz="1667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Framework for Adapting Communication</a:t>
            </a:r>
            <a:endParaRPr lang="en-US" sz="1667" dirty="0"/>
          </a:p>
        </p:txBody>
      </p:sp>
      <p:sp>
        <p:nvSpPr>
          <p:cNvPr id="10" name="Text 8"/>
          <p:cNvSpPr/>
          <p:nvPr/>
        </p:nvSpPr>
        <p:spPr>
          <a:xfrm>
            <a:off x="8362948" y="4063054"/>
            <a:ext cx="3402333" cy="2009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10000"/>
              </a:lnSpc>
              <a:spcBef>
                <a:spcPts val="1400"/>
              </a:spcBef>
            </a:pPr>
            <a:r>
              <a:rPr lang="en-GB" sz="1400" dirty="0">
                <a:latin typeface="Plus Jakarta Sans" panose="020B0604020202020204" charset="0"/>
                <a:cs typeface="Plus Jakarta Sans" panose="020B0604020202020204" charset="0"/>
              </a:rPr>
              <a:t>Cultural awareness is essential for building trust, reducing misunderstandings, and fostering sustainable partnerships.</a:t>
            </a:r>
            <a:endParaRPr lang="en-US" sz="1400" dirty="0">
              <a:latin typeface="Plus Jakarta Sans" panose="020B0604020202020204" charset="0"/>
              <a:cs typeface="Plus Jakarta Sans" panose="020B060402020202020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8362948" y="3429000"/>
            <a:ext cx="3405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926"/>
              </a:spcBef>
              <a:buNone/>
            </a:pPr>
            <a:r>
              <a:rPr lang="en-US" sz="1667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Impact of Cultural Awareness at DP World</a:t>
            </a:r>
            <a:endParaRPr lang="en-US" sz="166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7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2CD3116-6589-334C-5DF2-EECD2E93C0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F19404-EE7A-45AF-336E-5A456FAC8978}"/>
              </a:ext>
            </a:extLst>
          </p:cNvPr>
          <p:cNvSpPr txBox="1"/>
          <p:nvPr/>
        </p:nvSpPr>
        <p:spPr>
          <a:xfrm>
            <a:off x="642551" y="259490"/>
            <a:ext cx="10935730" cy="535531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b="1" dirty="0" err="1"/>
              <a:t>Referințe</a:t>
            </a:r>
            <a:r>
              <a:rPr lang="en-GB" b="1" dirty="0"/>
              <a:t> </a:t>
            </a:r>
          </a:p>
          <a:p>
            <a:pPr>
              <a:buNone/>
            </a:pPr>
            <a:endParaRPr lang="en-GB" b="1" dirty="0"/>
          </a:p>
          <a:p>
            <a:pPr>
              <a:buNone/>
            </a:pPr>
            <a:r>
              <a:rPr lang="en-GB" dirty="0"/>
              <a:t>Cardon, P.W., 2021. </a:t>
            </a:r>
            <a:r>
              <a:rPr lang="en-GB" i="1" dirty="0"/>
              <a:t>Business Communication: Developing Leaders for a Networked World</a:t>
            </a:r>
            <a:r>
              <a:rPr lang="en-GB" dirty="0"/>
              <a:t>. 4th ed. New York: McGraw-Hill.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Hall, E.T., 1976. </a:t>
            </a:r>
            <a:r>
              <a:rPr lang="en-GB" i="1" dirty="0"/>
              <a:t>Beyond Culture</a:t>
            </a:r>
            <a:r>
              <a:rPr lang="en-GB" dirty="0"/>
              <a:t>. New York: Anchor Press.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Hofstede, G., Hofstede, G.J. and Minkov, M., 2010. </a:t>
            </a:r>
            <a:r>
              <a:rPr lang="en-GB" i="1" dirty="0"/>
              <a:t>Cultures and Organizations: Software of the Mind</a:t>
            </a:r>
            <a:r>
              <a:rPr lang="en-GB" dirty="0"/>
              <a:t>. 3rd ed. New York: McGraw-Hill.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Lewis, R.D., 2018. </a:t>
            </a:r>
            <a:r>
              <a:rPr lang="en-GB" i="1" dirty="0"/>
              <a:t>When Cultures Collide: Leading Across Cultures</a:t>
            </a:r>
            <a:r>
              <a:rPr lang="en-GB" dirty="0"/>
              <a:t>. 4th ed. London: Nicholas Brealey Publishing.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Meyer, E., 2014. </a:t>
            </a:r>
            <a:r>
              <a:rPr lang="en-GB" i="1" dirty="0"/>
              <a:t>The Culture Map: Breaking Through the Invisible Boundaries of Global Business</a:t>
            </a:r>
            <a:r>
              <a:rPr lang="en-GB" dirty="0"/>
              <a:t>. New York: PublicAffairs.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Morrison, J., 2020. </a:t>
            </a:r>
            <a:r>
              <a:rPr lang="en-GB" i="1" dirty="0"/>
              <a:t>The Global Business Environment: Meeting the Challenges</a:t>
            </a:r>
            <a:r>
              <a:rPr lang="en-GB" dirty="0"/>
              <a:t>. 5th ed. London: Red Globe Press.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Trompenaars, F. and Hampden-Turner, C., 2012. </a:t>
            </a:r>
            <a:r>
              <a:rPr lang="en-GB" i="1" dirty="0"/>
              <a:t>Riding the Waves of Culture: Understanding Diversity in Global Business</a:t>
            </a:r>
            <a:r>
              <a:rPr lang="en-GB" dirty="0"/>
              <a:t>. 3rd ed. London: Nicholas Brealey Publishing.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World Bank, 2024. </a:t>
            </a:r>
            <a:r>
              <a:rPr lang="en-GB" i="1" dirty="0"/>
              <a:t>World Development Indicators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https://data.worldbank.org/</a:t>
            </a:r>
            <a:r>
              <a:rPr lang="en-GB" dirty="0"/>
              <a:t> (Accessed: 24 July 2026).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World Trade Organization (WTO), 2024. </a:t>
            </a:r>
            <a:r>
              <a:rPr lang="en-GB" i="1" dirty="0"/>
              <a:t>Trade Statistics and Outlook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https://www.wto.org/</a:t>
            </a:r>
            <a:r>
              <a:rPr lang="en-GB" dirty="0"/>
              <a:t> (Accessed: 24 July 2026).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UK Department for Business and Trade, 2024. </a:t>
            </a:r>
            <a:r>
              <a:rPr lang="en-GB" i="1" dirty="0"/>
              <a:t>Exporting to China</a:t>
            </a:r>
            <a:r>
              <a:rPr lang="en-GB" dirty="0"/>
              <a:t>. Available at: </a:t>
            </a:r>
            <a:r>
              <a:rPr lang="en-GB" dirty="0">
                <a:hlinkClick r:id="rId5"/>
              </a:rPr>
              <a:t>https://www.gov.uk/government/organisations/department-for-business-and-trade</a:t>
            </a:r>
            <a:r>
              <a:rPr lang="en-GB" dirty="0"/>
              <a:t> (Accessed: 24 July 2026).</a:t>
            </a:r>
          </a:p>
        </p:txBody>
      </p:sp>
    </p:spTree>
    <p:extLst>
      <p:ext uri="{BB962C8B-B14F-4D97-AF65-F5344CB8AC3E}">
        <p14:creationId xmlns:p14="http://schemas.microsoft.com/office/powerpoint/2010/main" val="35354667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1451</Words>
  <Application>Microsoft Office PowerPoint</Application>
  <PresentationFormat>Ecran lat</PresentationFormat>
  <Paragraphs>187</Paragraphs>
  <Slides>20</Slides>
  <Notes>20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20</vt:i4>
      </vt:variant>
    </vt:vector>
  </HeadingPairs>
  <TitlesOfParts>
    <vt:vector size="21" baseType="lpstr">
      <vt:lpstr>Office Theme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SlideSpeak</dc:creator>
  <cp:lastModifiedBy>mihai george</cp:lastModifiedBy>
  <cp:revision>6</cp:revision>
  <dcterms:created xsi:type="dcterms:W3CDTF">2026-07-24T01:54:16Z</dcterms:created>
  <dcterms:modified xsi:type="dcterms:W3CDTF">2026-07-24T10:18:36Z</dcterms:modified>
</cp:coreProperties>
</file>