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4" r:id="rId1"/>
  </p:sldMasterIdLst>
  <p:sldIdLst>
    <p:sldId id="256" r:id="rId2"/>
    <p:sldId id="260" r:id="rId3"/>
    <p:sldId id="258" r:id="rId4"/>
    <p:sldId id="261" r:id="rId5"/>
    <p:sldId id="263"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E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410"/>
    <p:restoredTop sz="94694"/>
  </p:normalViewPr>
  <p:slideViewPr>
    <p:cSldViewPr snapToGrid="0" snapToObjects="1">
      <p:cViewPr>
        <p:scale>
          <a:sx n="164" d="100"/>
          <a:sy n="164" d="100"/>
        </p:scale>
        <p:origin x="-106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11/1/19</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4585835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11/1/19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216401886"/>
      </p:ext>
    </p:extLst>
  </p:cSld>
  <p:clrMap bg1="lt1" tx1="dk1" bg2="lt2" tx2="dk2" accent1="accent1" accent2="accent2" accent3="accent3" accent4="accent4" accent5="accent5" accent6="accent6" hlink="hlink" folHlink="folHlink"/>
  <p:sldLayoutIdLst>
    <p:sldLayoutId id="2147483739" r:id="rId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7" Type="http://schemas.openxmlformats.org/officeDocument/2006/relationships/image" Target="../media/image8.jpg"/><Relationship Id="rId2" Type="http://schemas.openxmlformats.org/officeDocument/2006/relationships/image" Target="../media/image3.tiff"/><Relationship Id="rId1" Type="http://schemas.openxmlformats.org/officeDocument/2006/relationships/slideLayout" Target="../slideLayouts/slideLayout1.xml"/><Relationship Id="rId6" Type="http://schemas.openxmlformats.org/officeDocument/2006/relationships/image" Target="../media/image7.tiff"/><Relationship Id="rId5" Type="http://schemas.openxmlformats.org/officeDocument/2006/relationships/image" Target="../media/image6.tiff"/><Relationship Id="rId4" Type="http://schemas.openxmlformats.org/officeDocument/2006/relationships/image" Target="../media/image5.tiff"/></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11.tiff"/></Relationships>
</file>

<file path=ppt/slides/_rels/slide4.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12.tiff"/><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tiff"/></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tif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stamndpointmag/issues/June-2012/features-June-12-child-centered-learning-has-let-my-pupils-down-Matthews-Hunter-a-s-neil-plowden-freeschools" TargetMode="External"/><Relationship Id="rId7" Type="http://schemas.openxmlformats.org/officeDocument/2006/relationships/hyperlink" Target="https://twinkl.co.uk/search" TargetMode="External"/><Relationship Id="rId2" Type="http://schemas.openxmlformats.org/officeDocument/2006/relationships/hyperlink" Target="https://gov.wales/sites/default/files/publications/2018-03/the-four-purposes-of-the-curriculum-for-wales.pdf" TargetMode="External"/><Relationship Id="rId1" Type="http://schemas.openxmlformats.org/officeDocument/2006/relationships/slideLayout" Target="../slideLayouts/slideLayout1.xml"/><Relationship Id="rId6" Type="http://schemas.openxmlformats.org/officeDocument/2006/relationships/hyperlink" Target="https://the/" TargetMode="External"/><Relationship Id="rId5" Type="http://schemas.openxmlformats.org/officeDocument/2006/relationships/hyperlink" Target="https://www.famousscientists.org/b.f.skinner" TargetMode="External"/><Relationship Id="rId4" Type="http://schemas.openxmlformats.org/officeDocument/2006/relationships/hyperlink" Target="https://www.weareteachers.com/inclusion-startegies-q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6FB5CC5-7AF8-4225-9155-AA12FCA16AA6}"/>
              </a:ext>
            </a:extLst>
          </p:cNvPr>
          <p:cNvPicPr>
            <a:picLocks noChangeAspect="1"/>
          </p:cNvPicPr>
          <p:nvPr/>
        </p:nvPicPr>
        <p:blipFill rotWithShape="1">
          <a:blip r:embed="rId2"/>
          <a:srcRect t="22130" b="21620"/>
          <a:stretch/>
        </p:blipFill>
        <p:spPr>
          <a:xfrm>
            <a:off x="20" y="1485"/>
            <a:ext cx="12191980" cy="6858000"/>
          </a:xfrm>
          <a:prstGeom prst="rect">
            <a:avLst/>
          </a:prstGeom>
        </p:spPr>
      </p:pic>
      <p:sp useBgFill="1">
        <p:nvSpPr>
          <p:cNvPr id="9" name="Rectangle 8">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BE06B52-6C30-6F46-9C9E-D948AD65BF42}"/>
              </a:ext>
            </a:extLst>
          </p:cNvPr>
          <p:cNvSpPr>
            <a:spLocks noGrp="1"/>
          </p:cNvSpPr>
          <p:nvPr>
            <p:ph type="ctrTitle"/>
          </p:nvPr>
        </p:nvSpPr>
        <p:spPr>
          <a:xfrm>
            <a:off x="1749287" y="2445025"/>
            <a:ext cx="8671583" cy="2237037"/>
          </a:xfrm>
        </p:spPr>
        <p:txBody>
          <a:bodyPr>
            <a:normAutofit/>
          </a:bodyPr>
          <a:lstStyle/>
          <a:p>
            <a:r>
              <a:rPr lang="en-US" sz="2400" dirty="0">
                <a:latin typeface="Times New Roman" panose="02020603050405020304" pitchFamily="18" charset="0"/>
                <a:cs typeface="Times New Roman" panose="02020603050405020304" pitchFamily="18" charset="0"/>
              </a:rPr>
              <a:t>Theoretical approaches to learning</a:t>
            </a:r>
          </a:p>
        </p:txBody>
      </p:sp>
      <p:sp>
        <p:nvSpPr>
          <p:cNvPr id="3" name="Subtitle 2">
            <a:extLst>
              <a:ext uri="{FF2B5EF4-FFF2-40B4-BE49-F238E27FC236}">
                <a16:creationId xmlns:a16="http://schemas.microsoft.com/office/drawing/2014/main" id="{A9FDCF12-29BE-7C45-87AC-6ACF6E09A244}"/>
              </a:ext>
            </a:extLst>
          </p:cNvPr>
          <p:cNvSpPr>
            <a:spLocks noGrp="1"/>
          </p:cNvSpPr>
          <p:nvPr>
            <p:ph type="subTitle" idx="1"/>
          </p:nvPr>
        </p:nvSpPr>
        <p:spPr>
          <a:xfrm>
            <a:off x="1771130" y="4682062"/>
            <a:ext cx="8652788" cy="457201"/>
          </a:xfrm>
        </p:spPr>
        <p:txBody>
          <a:bodyPr>
            <a:normAutofit/>
          </a:bodyPr>
          <a:lstStyle/>
          <a:p>
            <a:r>
              <a:rPr lang="en-US" dirty="0">
                <a:latin typeface="Times New Roman" panose="02020603050405020304" pitchFamily="18" charset="0"/>
                <a:cs typeface="Times New Roman" panose="02020603050405020304" pitchFamily="18" charset="0"/>
              </a:rPr>
              <a:t>By Catherine Lloyd-Davies</a:t>
            </a:r>
          </a:p>
        </p:txBody>
      </p:sp>
      <p:sp>
        <p:nvSpPr>
          <p:cNvPr id="13" name="Rectangle 12">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9857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2BD8008-704D-A742-B4BD-D7E03C4C5FD3}"/>
              </a:ext>
            </a:extLst>
          </p:cNvPr>
          <p:cNvSpPr>
            <a:spLocks noGrp="1"/>
          </p:cNvSpPr>
          <p:nvPr>
            <p:ph type="subTitle" idx="1"/>
          </p:nvPr>
        </p:nvSpPr>
        <p:spPr>
          <a:xfrm>
            <a:off x="1554401" y="4865620"/>
            <a:ext cx="9013450" cy="430887"/>
          </a:xfrm>
          <a:ln>
            <a:solidFill>
              <a:schemeClr val="accent1">
                <a:shade val="50000"/>
              </a:schemeClr>
            </a:solidFill>
          </a:ln>
        </p:spPr>
        <p:txBody>
          <a:bodyPr>
            <a:normAutofit/>
          </a:bodyPr>
          <a:lstStyle/>
          <a:p>
            <a:r>
              <a:rPr lang="en-US" sz="900" dirty="0">
                <a:latin typeface="Times New Roman" panose="02020603050405020304" pitchFamily="18" charset="0"/>
                <a:cs typeface="Times New Roman" panose="02020603050405020304" pitchFamily="18" charset="0"/>
              </a:rPr>
              <a:t>“The basic operant functional relation for reinforcement is when a behavior is followed by reinforcement, which leads to an increased favorable behavior in the future” (</a:t>
            </a:r>
            <a:r>
              <a:rPr lang="en-US" sz="900" dirty="0" err="1">
                <a:latin typeface="Times New Roman" panose="02020603050405020304" pitchFamily="18" charset="0"/>
                <a:cs typeface="Times New Roman" panose="02020603050405020304" pitchFamily="18" charset="0"/>
              </a:rPr>
              <a:t>Cooper,Heron</a:t>
            </a:r>
            <a:r>
              <a:rPr lang="en-US" sz="900" dirty="0">
                <a:latin typeface="Times New Roman" panose="02020603050405020304" pitchFamily="18" charset="0"/>
                <a:cs typeface="Times New Roman" panose="02020603050405020304" pitchFamily="18" charset="0"/>
              </a:rPr>
              <a:t> and Heward,2007,pg 278).</a:t>
            </a:r>
          </a:p>
        </p:txBody>
      </p:sp>
      <p:pic>
        <p:nvPicPr>
          <p:cNvPr id="13" name="Picture 12">
            <a:extLst>
              <a:ext uri="{FF2B5EF4-FFF2-40B4-BE49-F238E27FC236}">
                <a16:creationId xmlns:a16="http://schemas.microsoft.com/office/drawing/2014/main" id="{7BA997FC-8B22-F041-AC74-A0D84092770E}"/>
              </a:ext>
            </a:extLst>
          </p:cNvPr>
          <p:cNvPicPr>
            <a:picLocks noChangeAspect="1"/>
          </p:cNvPicPr>
          <p:nvPr/>
        </p:nvPicPr>
        <p:blipFill rotWithShape="1">
          <a:blip r:embed="rId2"/>
          <a:srcRect l="-41186" t="-27108" r="90754" b="43739"/>
          <a:stretch/>
        </p:blipFill>
        <p:spPr>
          <a:xfrm>
            <a:off x="8017555" y="2823209"/>
            <a:ext cx="2460199" cy="1419050"/>
          </a:xfrm>
          <a:prstGeom prst="rect">
            <a:avLst/>
          </a:prstGeom>
        </p:spPr>
      </p:pic>
      <p:pic>
        <p:nvPicPr>
          <p:cNvPr id="15" name="Picture 14">
            <a:extLst>
              <a:ext uri="{FF2B5EF4-FFF2-40B4-BE49-F238E27FC236}">
                <a16:creationId xmlns:a16="http://schemas.microsoft.com/office/drawing/2014/main" id="{A7B558EA-A96C-5145-9E96-28BB1C139F1F}"/>
              </a:ext>
            </a:extLst>
          </p:cNvPr>
          <p:cNvPicPr>
            <a:picLocks noChangeAspect="1"/>
          </p:cNvPicPr>
          <p:nvPr/>
        </p:nvPicPr>
        <p:blipFill rotWithShape="1">
          <a:blip r:embed="rId3"/>
          <a:srcRect l="3444" t="2141" r="31485" b="3574"/>
          <a:stretch/>
        </p:blipFill>
        <p:spPr>
          <a:xfrm>
            <a:off x="1582597" y="1416271"/>
            <a:ext cx="1893890" cy="1415764"/>
          </a:xfrm>
          <a:prstGeom prst="rect">
            <a:avLst/>
          </a:prstGeom>
        </p:spPr>
      </p:pic>
      <p:pic>
        <p:nvPicPr>
          <p:cNvPr id="17" name="Picture 16">
            <a:extLst>
              <a:ext uri="{FF2B5EF4-FFF2-40B4-BE49-F238E27FC236}">
                <a16:creationId xmlns:a16="http://schemas.microsoft.com/office/drawing/2014/main" id="{40C38905-D76D-F44C-B468-9BC0D3A04D69}"/>
              </a:ext>
            </a:extLst>
          </p:cNvPr>
          <p:cNvPicPr>
            <a:picLocks noChangeAspect="1"/>
          </p:cNvPicPr>
          <p:nvPr/>
        </p:nvPicPr>
        <p:blipFill rotWithShape="1">
          <a:blip r:embed="rId4"/>
          <a:srcRect l="18953" t="6440" r="16799" b="13328"/>
          <a:stretch/>
        </p:blipFill>
        <p:spPr>
          <a:xfrm>
            <a:off x="1554401" y="2480179"/>
            <a:ext cx="1429332" cy="853132"/>
          </a:xfrm>
          <a:prstGeom prst="rect">
            <a:avLst/>
          </a:prstGeom>
        </p:spPr>
      </p:pic>
      <p:sp>
        <p:nvSpPr>
          <p:cNvPr id="18" name="TextBox 17">
            <a:extLst>
              <a:ext uri="{FF2B5EF4-FFF2-40B4-BE49-F238E27FC236}">
                <a16:creationId xmlns:a16="http://schemas.microsoft.com/office/drawing/2014/main" id="{101D86B3-8B73-0542-9EAB-A7883F576143}"/>
              </a:ext>
            </a:extLst>
          </p:cNvPr>
          <p:cNvSpPr txBox="1"/>
          <p:nvPr/>
        </p:nvSpPr>
        <p:spPr>
          <a:xfrm>
            <a:off x="1629101" y="3144856"/>
            <a:ext cx="1032934" cy="430887"/>
          </a:xfrm>
          <a:prstGeom prst="rect">
            <a:avLst/>
          </a:prstGeom>
          <a:noFill/>
        </p:spPr>
        <p:txBody>
          <a:bodyPr wrap="square" rtlCol="0">
            <a:spAutoFit/>
          </a:bodyPr>
          <a:lstStyle/>
          <a:p>
            <a:pPr algn="ctr"/>
            <a:endParaRPr lang="en-US" sz="1100" dirty="0">
              <a:latin typeface="Times New Roman" panose="02020603050405020304" pitchFamily="18" charset="0"/>
              <a:cs typeface="Times New Roman" panose="02020603050405020304" pitchFamily="18" charset="0"/>
            </a:endParaRPr>
          </a:p>
          <a:p>
            <a:pPr algn="ctr"/>
            <a:r>
              <a:rPr lang="en-US" sz="1100" dirty="0">
                <a:latin typeface="Times New Roman" panose="02020603050405020304" pitchFamily="18" charset="0"/>
                <a:cs typeface="Times New Roman" panose="02020603050405020304" pitchFamily="18" charset="0"/>
              </a:rPr>
              <a:t>(</a:t>
            </a:r>
            <a:r>
              <a:rPr lang="en-US" sz="800" dirty="0">
                <a:latin typeface="Times New Roman" panose="02020603050405020304" pitchFamily="18" charset="0"/>
                <a:cs typeface="Times New Roman" panose="02020603050405020304" pitchFamily="18" charset="0"/>
              </a:rPr>
              <a:t>Twinkl, 2019)</a:t>
            </a:r>
          </a:p>
        </p:txBody>
      </p:sp>
      <p:pic>
        <p:nvPicPr>
          <p:cNvPr id="19" name="Picture 18">
            <a:extLst>
              <a:ext uri="{FF2B5EF4-FFF2-40B4-BE49-F238E27FC236}">
                <a16:creationId xmlns:a16="http://schemas.microsoft.com/office/drawing/2014/main" id="{62147710-B8FC-9C4A-932B-2D61CFB90760}"/>
              </a:ext>
            </a:extLst>
          </p:cNvPr>
          <p:cNvPicPr>
            <a:picLocks noChangeAspect="1"/>
          </p:cNvPicPr>
          <p:nvPr/>
        </p:nvPicPr>
        <p:blipFill rotWithShape="1">
          <a:blip r:embed="rId5"/>
          <a:srcRect l="39619" t="14733" r="6413" b="14262"/>
          <a:stretch/>
        </p:blipFill>
        <p:spPr>
          <a:xfrm>
            <a:off x="2770223" y="1465024"/>
            <a:ext cx="2159000" cy="1415764"/>
          </a:xfrm>
          <a:prstGeom prst="rect">
            <a:avLst/>
          </a:prstGeom>
        </p:spPr>
      </p:pic>
      <p:sp>
        <p:nvSpPr>
          <p:cNvPr id="20" name="TextBox 19">
            <a:extLst>
              <a:ext uri="{FF2B5EF4-FFF2-40B4-BE49-F238E27FC236}">
                <a16:creationId xmlns:a16="http://schemas.microsoft.com/office/drawing/2014/main" id="{5BD9821E-25AA-FD45-B4BF-E4A49E4D8EEE}"/>
              </a:ext>
            </a:extLst>
          </p:cNvPr>
          <p:cNvSpPr txBox="1"/>
          <p:nvPr/>
        </p:nvSpPr>
        <p:spPr>
          <a:xfrm>
            <a:off x="8017555" y="1674055"/>
            <a:ext cx="2159378" cy="215444"/>
          </a:xfrm>
          <a:prstGeom prst="rect">
            <a:avLst/>
          </a:prstGeom>
          <a:noFill/>
        </p:spPr>
        <p:txBody>
          <a:bodyPr wrap="square" rtlCol="0">
            <a:spAutoFit/>
          </a:bodyPr>
          <a:lstStyle/>
          <a:p>
            <a:pPr algn="ctr"/>
            <a:r>
              <a:rPr lang="en-US" sz="800" dirty="0">
                <a:latin typeface="Times New Roman" panose="02020603050405020304" pitchFamily="18" charset="0"/>
                <a:cs typeface="Times New Roman" panose="02020603050405020304" pitchFamily="18" charset="0"/>
              </a:rPr>
              <a:t>(</a:t>
            </a:r>
          </a:p>
        </p:txBody>
      </p:sp>
      <p:sp>
        <p:nvSpPr>
          <p:cNvPr id="21" name="TextBox 20">
            <a:extLst>
              <a:ext uri="{FF2B5EF4-FFF2-40B4-BE49-F238E27FC236}">
                <a16:creationId xmlns:a16="http://schemas.microsoft.com/office/drawing/2014/main" id="{3BFF9B1A-5F11-A947-97ED-9BAB71E25DC8}"/>
              </a:ext>
            </a:extLst>
          </p:cNvPr>
          <p:cNvSpPr txBox="1"/>
          <p:nvPr/>
        </p:nvSpPr>
        <p:spPr>
          <a:xfrm>
            <a:off x="1629101" y="3637801"/>
            <a:ext cx="1669270" cy="1061829"/>
          </a:xfrm>
          <a:prstGeom prst="rect">
            <a:avLst/>
          </a:prstGeom>
          <a:noFill/>
          <a:ln>
            <a:solidFill>
              <a:schemeClr val="accent1">
                <a:shade val="50000"/>
              </a:schemeClr>
            </a:solidFill>
          </a:ln>
        </p:spPr>
        <p:txBody>
          <a:bodyPr wrap="square" rtlCol="0">
            <a:spAutoFit/>
          </a:bodyPr>
          <a:lstStyle/>
          <a:p>
            <a:pPr algn="ctr"/>
            <a:r>
              <a:rPr lang="en-US" sz="900" u="sng" dirty="0">
                <a:latin typeface="Times New Roman" panose="02020603050405020304" pitchFamily="18" charset="0"/>
                <a:cs typeface="Times New Roman" panose="02020603050405020304" pitchFamily="18" charset="0"/>
              </a:rPr>
              <a:t>Positive Reinforcement</a:t>
            </a:r>
          </a:p>
          <a:p>
            <a:r>
              <a:rPr lang="en-US" sz="900" dirty="0">
                <a:latin typeface="Times New Roman" panose="02020603050405020304" pitchFamily="18" charset="0"/>
                <a:cs typeface="Times New Roman" panose="02020603050405020304" pitchFamily="18" charset="0"/>
              </a:rPr>
              <a:t>Social reinforcers, good work! Well done! Are consistently used throughout the school. Tangible awards, gold coins, certificates, are also used to reinforce desirable </a:t>
            </a:r>
            <a:r>
              <a:rPr lang="en-US" sz="900" dirty="0" err="1">
                <a:latin typeface="Times New Roman" panose="02020603050405020304" pitchFamily="18" charset="0"/>
                <a:cs typeface="Times New Roman" panose="02020603050405020304" pitchFamily="18" charset="0"/>
              </a:rPr>
              <a:t>behaviour</a:t>
            </a:r>
            <a:r>
              <a:rPr lang="en-US" sz="900" dirty="0">
                <a:latin typeface="Times New Roman" panose="02020603050405020304" pitchFamily="18" charset="0"/>
                <a:cs typeface="Times New Roman" panose="02020603050405020304" pitchFamily="18" charset="0"/>
              </a:rPr>
              <a:t>.</a:t>
            </a:r>
          </a:p>
        </p:txBody>
      </p:sp>
      <p:sp>
        <p:nvSpPr>
          <p:cNvPr id="22" name="TextBox 21">
            <a:extLst>
              <a:ext uri="{FF2B5EF4-FFF2-40B4-BE49-F238E27FC236}">
                <a16:creationId xmlns:a16="http://schemas.microsoft.com/office/drawing/2014/main" id="{5D094005-87C7-DC4D-B3F5-C43BB294E633}"/>
              </a:ext>
            </a:extLst>
          </p:cNvPr>
          <p:cNvSpPr txBox="1"/>
          <p:nvPr/>
        </p:nvSpPr>
        <p:spPr>
          <a:xfrm>
            <a:off x="7269480" y="1465024"/>
            <a:ext cx="3402307" cy="923330"/>
          </a:xfrm>
          <a:prstGeom prst="rect">
            <a:avLst/>
          </a:prstGeom>
          <a:noFill/>
          <a:ln>
            <a:solidFill>
              <a:schemeClr val="accent1">
                <a:shade val="50000"/>
              </a:schemeClr>
            </a:solidFill>
          </a:ln>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Applied Behavior Analysis( ABA) has been introduced to School A. “ABA is a science devoted to the understanding and improvement of human behavior”. A behavior management program ‘catch them being good’ (Cooper, Heron and </a:t>
            </a:r>
            <a:r>
              <a:rPr lang="en-US" sz="900" dirty="0" err="1">
                <a:latin typeface="Times New Roman" panose="02020603050405020304" pitchFamily="18" charset="0"/>
                <a:cs typeface="Times New Roman" panose="02020603050405020304" pitchFamily="18" charset="0"/>
              </a:rPr>
              <a:t>Heward</a:t>
            </a:r>
            <a:r>
              <a:rPr lang="en-US" sz="900" dirty="0">
                <a:latin typeface="Times New Roman" panose="02020603050405020304" pitchFamily="18" charset="0"/>
                <a:cs typeface="Times New Roman" panose="02020603050405020304" pitchFamily="18" charset="0"/>
              </a:rPr>
              <a:t>, 2007 pg,24).</a:t>
            </a:r>
          </a:p>
          <a:p>
            <a:pPr algn="just"/>
            <a:r>
              <a:rPr lang="en-US" sz="900" dirty="0">
                <a:latin typeface="Times New Roman" panose="02020603050405020304" pitchFamily="18" charset="0"/>
                <a:cs typeface="Times New Roman" panose="02020603050405020304" pitchFamily="18" charset="0"/>
              </a:rPr>
              <a:t>Skinner believed, “science is first of all a set of attitudes.”  (Cooper, Heron and </a:t>
            </a:r>
            <a:r>
              <a:rPr lang="en-US" sz="900" dirty="0" err="1">
                <a:latin typeface="Times New Roman" panose="02020603050405020304" pitchFamily="18" charset="0"/>
                <a:cs typeface="Times New Roman" panose="02020603050405020304" pitchFamily="18" charset="0"/>
              </a:rPr>
              <a:t>Heward</a:t>
            </a:r>
            <a:r>
              <a:rPr lang="en-US" sz="900" dirty="0">
                <a:latin typeface="Times New Roman" panose="02020603050405020304" pitchFamily="18" charset="0"/>
                <a:cs typeface="Times New Roman" panose="02020603050405020304" pitchFamily="18" charset="0"/>
              </a:rPr>
              <a:t>, 2007 pg,24).</a:t>
            </a:r>
          </a:p>
        </p:txBody>
      </p:sp>
      <p:sp>
        <p:nvSpPr>
          <p:cNvPr id="23" name="TextBox 22">
            <a:extLst>
              <a:ext uri="{FF2B5EF4-FFF2-40B4-BE49-F238E27FC236}">
                <a16:creationId xmlns:a16="http://schemas.microsoft.com/office/drawing/2014/main" id="{99179978-ED70-A84F-A634-D396C3C39E9B}"/>
              </a:ext>
            </a:extLst>
          </p:cNvPr>
          <p:cNvSpPr txBox="1"/>
          <p:nvPr/>
        </p:nvSpPr>
        <p:spPr>
          <a:xfrm rot="10800000" flipV="1">
            <a:off x="8017555" y="4160234"/>
            <a:ext cx="2460200" cy="646331"/>
          </a:xfrm>
          <a:prstGeom prst="rect">
            <a:avLst/>
          </a:prstGeom>
          <a:noFill/>
          <a:ln>
            <a:solidFill>
              <a:schemeClr val="accent1">
                <a:shade val="50000"/>
              </a:schemeClr>
            </a:solidFill>
          </a:ln>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Watson believed “If an adult reinforces a child's behavior by saying ‘well done' or giving a smile-the child is more likely to repeat it”. (Matheson, L, G, 2010).</a:t>
            </a:r>
          </a:p>
        </p:txBody>
      </p:sp>
      <p:sp>
        <p:nvSpPr>
          <p:cNvPr id="24" name="TextBox 23">
            <a:extLst>
              <a:ext uri="{FF2B5EF4-FFF2-40B4-BE49-F238E27FC236}">
                <a16:creationId xmlns:a16="http://schemas.microsoft.com/office/drawing/2014/main" id="{542B224C-9EDB-D447-8CBF-D65C76FE4EFC}"/>
              </a:ext>
            </a:extLst>
          </p:cNvPr>
          <p:cNvSpPr txBox="1"/>
          <p:nvPr/>
        </p:nvSpPr>
        <p:spPr>
          <a:xfrm>
            <a:off x="3376524" y="3024790"/>
            <a:ext cx="1590052" cy="784830"/>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“Skinner believed that punishment was counter-productive and emphasized reward” (Cooper, Heron and </a:t>
            </a:r>
            <a:r>
              <a:rPr lang="en-US" sz="900" dirty="0" err="1">
                <a:latin typeface="Times New Roman" panose="02020603050405020304" pitchFamily="18" charset="0"/>
                <a:cs typeface="Times New Roman" panose="02020603050405020304" pitchFamily="18" charset="0"/>
              </a:rPr>
              <a:t>Heward</a:t>
            </a:r>
            <a:r>
              <a:rPr lang="en-US" sz="900" dirty="0">
                <a:latin typeface="Times New Roman" panose="02020603050405020304" pitchFamily="18" charset="0"/>
                <a:cs typeface="Times New Roman" panose="02020603050405020304" pitchFamily="18" charset="0"/>
              </a:rPr>
              <a:t>, 2007, </a:t>
            </a:r>
            <a:r>
              <a:rPr lang="en-US" sz="900" dirty="0" err="1">
                <a:latin typeface="Times New Roman" panose="02020603050405020304" pitchFamily="18" charset="0"/>
                <a:cs typeface="Times New Roman" panose="02020603050405020304" pitchFamily="18" charset="0"/>
              </a:rPr>
              <a:t>pg</a:t>
            </a:r>
            <a:r>
              <a:rPr lang="en-US" sz="900" dirty="0">
                <a:latin typeface="Times New Roman" panose="02020603050405020304" pitchFamily="18" charset="0"/>
                <a:cs typeface="Times New Roman" panose="02020603050405020304" pitchFamily="18" charset="0"/>
              </a:rPr>
              <a:t> 137).</a:t>
            </a:r>
          </a:p>
        </p:txBody>
      </p:sp>
      <p:pic>
        <p:nvPicPr>
          <p:cNvPr id="26" name="Picture 25">
            <a:extLst>
              <a:ext uri="{FF2B5EF4-FFF2-40B4-BE49-F238E27FC236}">
                <a16:creationId xmlns:a16="http://schemas.microsoft.com/office/drawing/2014/main" id="{8DA155D4-1D08-8B4A-950E-9522C3F0C930}"/>
              </a:ext>
            </a:extLst>
          </p:cNvPr>
          <p:cNvPicPr>
            <a:picLocks noChangeAspect="1"/>
          </p:cNvPicPr>
          <p:nvPr/>
        </p:nvPicPr>
        <p:blipFill>
          <a:blip r:embed="rId6"/>
          <a:stretch>
            <a:fillRect/>
          </a:stretch>
        </p:blipFill>
        <p:spPr>
          <a:xfrm>
            <a:off x="5037433" y="2594833"/>
            <a:ext cx="2365084" cy="1419050"/>
          </a:xfrm>
          <a:prstGeom prst="rect">
            <a:avLst/>
          </a:prstGeom>
        </p:spPr>
      </p:pic>
      <p:sp>
        <p:nvSpPr>
          <p:cNvPr id="28" name="TextBox 27">
            <a:extLst>
              <a:ext uri="{FF2B5EF4-FFF2-40B4-BE49-F238E27FC236}">
                <a16:creationId xmlns:a16="http://schemas.microsoft.com/office/drawing/2014/main" id="{80FF77BE-2961-B749-9A93-4198283E1D62}"/>
              </a:ext>
            </a:extLst>
          </p:cNvPr>
          <p:cNvSpPr txBox="1"/>
          <p:nvPr/>
        </p:nvSpPr>
        <p:spPr>
          <a:xfrm>
            <a:off x="5244737" y="3984171"/>
            <a:ext cx="2024743" cy="230832"/>
          </a:xfrm>
          <a:prstGeom prst="rect">
            <a:avLst/>
          </a:prstGeom>
          <a:noFill/>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(scientist and scientist, 2019)</a:t>
            </a:r>
          </a:p>
        </p:txBody>
      </p:sp>
      <p:sp>
        <p:nvSpPr>
          <p:cNvPr id="29" name="TextBox 28">
            <a:extLst>
              <a:ext uri="{FF2B5EF4-FFF2-40B4-BE49-F238E27FC236}">
                <a16:creationId xmlns:a16="http://schemas.microsoft.com/office/drawing/2014/main" id="{8BC071F2-67B5-4441-B9AC-4D774806F9D0}"/>
              </a:ext>
            </a:extLst>
          </p:cNvPr>
          <p:cNvSpPr txBox="1"/>
          <p:nvPr/>
        </p:nvSpPr>
        <p:spPr>
          <a:xfrm>
            <a:off x="5044729" y="2013121"/>
            <a:ext cx="2224751" cy="646331"/>
          </a:xfrm>
          <a:prstGeom prst="rect">
            <a:avLst/>
          </a:prstGeom>
          <a:noFill/>
        </p:spPr>
        <p:txBody>
          <a:bodyPr wrap="square" rtlCol="0">
            <a:spAutoFit/>
          </a:bodyPr>
          <a:lstStyle/>
          <a:p>
            <a:pPr algn="ctr"/>
            <a:r>
              <a:rPr lang="en-US" sz="1200" dirty="0">
                <a:latin typeface="Times New Roman" panose="02020603050405020304" pitchFamily="18" charset="0"/>
                <a:cs typeface="Times New Roman" panose="02020603050405020304" pitchFamily="18" charset="0"/>
              </a:rPr>
              <a:t>B.F Skinner an American psychologist</a:t>
            </a:r>
          </a:p>
          <a:p>
            <a:pPr algn="ctr"/>
            <a:r>
              <a:rPr lang="en-US" sz="1200" dirty="0">
                <a:latin typeface="Times New Roman" panose="02020603050405020304" pitchFamily="18" charset="0"/>
                <a:cs typeface="Times New Roman" panose="02020603050405020304" pitchFamily="18" charset="0"/>
              </a:rPr>
              <a:t>Born in 1904-1990</a:t>
            </a:r>
          </a:p>
        </p:txBody>
      </p:sp>
      <p:sp>
        <p:nvSpPr>
          <p:cNvPr id="31" name="TextBox 30">
            <a:extLst>
              <a:ext uri="{FF2B5EF4-FFF2-40B4-BE49-F238E27FC236}">
                <a16:creationId xmlns:a16="http://schemas.microsoft.com/office/drawing/2014/main" id="{EC82F011-9408-E44D-BEEF-D282F5A7F4A9}"/>
              </a:ext>
            </a:extLst>
          </p:cNvPr>
          <p:cNvSpPr txBox="1"/>
          <p:nvPr/>
        </p:nvSpPr>
        <p:spPr>
          <a:xfrm>
            <a:off x="5244737" y="4229484"/>
            <a:ext cx="2165076" cy="507831"/>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The most influential psychologist, Skinner pioneered the science of behaviorism. (scientist and scientist, 2019).</a:t>
            </a:r>
          </a:p>
        </p:txBody>
      </p:sp>
      <p:pic>
        <p:nvPicPr>
          <p:cNvPr id="33" name="Picture 32" descr="A picture containing indoor, table, computer, desk&#10;&#10;Description automatically generated">
            <a:extLst>
              <a:ext uri="{FF2B5EF4-FFF2-40B4-BE49-F238E27FC236}">
                <a16:creationId xmlns:a16="http://schemas.microsoft.com/office/drawing/2014/main" id="{57835CA5-AD6C-7F47-AF5A-40598616576F}"/>
              </a:ext>
            </a:extLst>
          </p:cNvPr>
          <p:cNvPicPr>
            <a:picLocks noChangeAspect="1"/>
          </p:cNvPicPr>
          <p:nvPr/>
        </p:nvPicPr>
        <p:blipFill rotWithShape="1">
          <a:blip r:embed="rId7"/>
          <a:srcRect l="3359" t="35276" r="10757" b="28325"/>
          <a:stretch/>
        </p:blipFill>
        <p:spPr>
          <a:xfrm flipH="1">
            <a:off x="8560232" y="2447408"/>
            <a:ext cx="1374841" cy="1062002"/>
          </a:xfrm>
          <a:prstGeom prst="rect">
            <a:avLst/>
          </a:prstGeom>
        </p:spPr>
      </p:pic>
      <p:sp>
        <p:nvSpPr>
          <p:cNvPr id="34" name="TextBox 33">
            <a:extLst>
              <a:ext uri="{FF2B5EF4-FFF2-40B4-BE49-F238E27FC236}">
                <a16:creationId xmlns:a16="http://schemas.microsoft.com/office/drawing/2014/main" id="{172A0C57-8CD0-784B-AE24-DAB5333DE311}"/>
              </a:ext>
            </a:extLst>
          </p:cNvPr>
          <p:cNvSpPr txBox="1"/>
          <p:nvPr/>
        </p:nvSpPr>
        <p:spPr>
          <a:xfrm>
            <a:off x="8449164" y="3608039"/>
            <a:ext cx="1596979" cy="507831"/>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(Authors photo, 2019)</a:t>
            </a:r>
          </a:p>
          <a:p>
            <a:r>
              <a:rPr lang="en-US" sz="900" dirty="0">
                <a:latin typeface="Times New Roman" panose="02020603050405020304" pitchFamily="18" charset="0"/>
                <a:cs typeface="Times New Roman" panose="02020603050405020304" pitchFamily="18" charset="0"/>
              </a:rPr>
              <a:t>Token economy, used in ABA sessions in school A.</a:t>
            </a:r>
          </a:p>
        </p:txBody>
      </p:sp>
    </p:spTree>
    <p:extLst>
      <p:ext uri="{BB962C8B-B14F-4D97-AF65-F5344CB8AC3E}">
        <p14:creationId xmlns:p14="http://schemas.microsoft.com/office/powerpoint/2010/main" val="3854433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5B68DD1-3C49-CF49-81DE-17FF1BA37C67}"/>
              </a:ext>
            </a:extLst>
          </p:cNvPr>
          <p:cNvSpPr/>
          <p:nvPr/>
        </p:nvSpPr>
        <p:spPr>
          <a:xfrm rot="21291955">
            <a:off x="5256407" y="2060916"/>
            <a:ext cx="1785272" cy="1856808"/>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8EF47DED-5E3E-C043-B566-3F6F0A5099F6}"/>
              </a:ext>
            </a:extLst>
          </p:cNvPr>
          <p:cNvSpPr txBox="1"/>
          <p:nvPr/>
        </p:nvSpPr>
        <p:spPr>
          <a:xfrm>
            <a:off x="5369035" y="2690336"/>
            <a:ext cx="1562489" cy="738664"/>
          </a:xfrm>
          <a:prstGeom prst="rect">
            <a:avLst/>
          </a:prstGeom>
          <a:solidFill>
            <a:srgbClr val="00B0F0"/>
          </a:solidFill>
        </p:spPr>
        <p:txBody>
          <a:bodyPr wrap="square" rtlCol="0">
            <a:spAutoFit/>
          </a:bodyPr>
          <a:lstStyle/>
          <a:p>
            <a:pPr algn="ctr"/>
            <a:r>
              <a:rPr lang="en-US" sz="1400" dirty="0">
                <a:latin typeface="Times New Roman" panose="02020603050405020304" pitchFamily="18" charset="0"/>
                <a:cs typeface="Times New Roman" panose="02020603050405020304" pitchFamily="18" charset="0"/>
              </a:rPr>
              <a:t>The New Curriculum for Wales</a:t>
            </a:r>
          </a:p>
        </p:txBody>
      </p:sp>
      <p:pic>
        <p:nvPicPr>
          <p:cNvPr id="18" name="Picture 17" descr="A screenshot of a cell phone&#10;&#10;Description automatically generated">
            <a:extLst>
              <a:ext uri="{FF2B5EF4-FFF2-40B4-BE49-F238E27FC236}">
                <a16:creationId xmlns:a16="http://schemas.microsoft.com/office/drawing/2014/main" id="{BEFB9589-154F-AD4C-B9B2-C8429C6F8C88}"/>
              </a:ext>
            </a:extLst>
          </p:cNvPr>
          <p:cNvPicPr>
            <a:picLocks noChangeAspect="1"/>
          </p:cNvPicPr>
          <p:nvPr/>
        </p:nvPicPr>
        <p:blipFill rotWithShape="1">
          <a:blip r:embed="rId3"/>
          <a:srcRect l="48939" t="21524" r="3644" b="20476"/>
          <a:stretch/>
        </p:blipFill>
        <p:spPr>
          <a:xfrm>
            <a:off x="9116106" y="2625728"/>
            <a:ext cx="987338" cy="1301492"/>
          </a:xfrm>
          <a:prstGeom prst="rect">
            <a:avLst/>
          </a:prstGeom>
          <a:ln>
            <a:solidFill>
              <a:schemeClr val="accent1">
                <a:shade val="50000"/>
              </a:schemeClr>
            </a:solidFill>
          </a:ln>
        </p:spPr>
      </p:pic>
      <p:sp>
        <p:nvSpPr>
          <p:cNvPr id="19" name="TextBox 18">
            <a:extLst>
              <a:ext uri="{FF2B5EF4-FFF2-40B4-BE49-F238E27FC236}">
                <a16:creationId xmlns:a16="http://schemas.microsoft.com/office/drawing/2014/main" id="{4010E0AB-6B4E-3043-A8AC-A92F9BBC3729}"/>
              </a:ext>
            </a:extLst>
          </p:cNvPr>
          <p:cNvSpPr txBox="1"/>
          <p:nvPr/>
        </p:nvSpPr>
        <p:spPr>
          <a:xfrm>
            <a:off x="9175378" y="3993879"/>
            <a:ext cx="928066" cy="369332"/>
          </a:xfrm>
          <a:prstGeom prst="rect">
            <a:avLst/>
          </a:prstGeom>
          <a:noFill/>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a:t>
            </a:r>
            <a:r>
              <a:rPr lang="en-US" sz="900" dirty="0" err="1">
                <a:latin typeface="Times New Roman" panose="02020603050405020304" pitchFamily="18" charset="0"/>
                <a:cs typeface="Times New Roman" panose="02020603050405020304" pitchFamily="18" charset="0"/>
              </a:rPr>
              <a:t>Gov.Wales</a:t>
            </a:r>
            <a:r>
              <a:rPr lang="en-US" sz="900" dirty="0">
                <a:latin typeface="Times New Roman" panose="02020603050405020304" pitchFamily="18" charset="0"/>
                <a:cs typeface="Times New Roman" panose="02020603050405020304" pitchFamily="18" charset="0"/>
              </a:rPr>
              <a:t>, 2019)</a:t>
            </a:r>
          </a:p>
        </p:txBody>
      </p:sp>
      <p:sp>
        <p:nvSpPr>
          <p:cNvPr id="20" name="TextBox 19">
            <a:extLst>
              <a:ext uri="{FF2B5EF4-FFF2-40B4-BE49-F238E27FC236}">
                <a16:creationId xmlns:a16="http://schemas.microsoft.com/office/drawing/2014/main" id="{96DB9298-B166-D64F-9090-1D50F1F44831}"/>
              </a:ext>
            </a:extLst>
          </p:cNvPr>
          <p:cNvSpPr txBox="1"/>
          <p:nvPr/>
        </p:nvSpPr>
        <p:spPr>
          <a:xfrm rot="10800000" flipV="1">
            <a:off x="1670053" y="4541013"/>
            <a:ext cx="2278216" cy="784830"/>
          </a:xfrm>
          <a:prstGeom prst="rect">
            <a:avLst/>
          </a:prstGeom>
          <a:noFill/>
          <a:ln>
            <a:solidFill>
              <a:schemeClr val="accent1">
                <a:shade val="50000"/>
              </a:schemeClr>
            </a:solidFill>
          </a:ln>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“Optimum interest can be gained where information is ambiguous and the curriculum designed to engage children in pursuits that have everyday relevance” (Child, 2007pg, 173).</a:t>
            </a:r>
          </a:p>
        </p:txBody>
      </p:sp>
      <p:cxnSp>
        <p:nvCxnSpPr>
          <p:cNvPr id="22" name="Straight Arrow Connector 21">
            <a:extLst>
              <a:ext uri="{FF2B5EF4-FFF2-40B4-BE49-F238E27FC236}">
                <a16:creationId xmlns:a16="http://schemas.microsoft.com/office/drawing/2014/main" id="{7E6F1A76-76D9-1A4E-84D4-70DAD97A8503}"/>
              </a:ext>
            </a:extLst>
          </p:cNvPr>
          <p:cNvCxnSpPr>
            <a:cxnSpLocks/>
          </p:cNvCxnSpPr>
          <p:nvPr/>
        </p:nvCxnSpPr>
        <p:spPr>
          <a:xfrm>
            <a:off x="4040962" y="3155980"/>
            <a:ext cx="1064436"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8C0A800B-5E18-5F44-94DF-FB5F44FB8897}"/>
              </a:ext>
            </a:extLst>
          </p:cNvPr>
          <p:cNvCxnSpPr>
            <a:cxnSpLocks/>
          </p:cNvCxnSpPr>
          <p:nvPr/>
        </p:nvCxnSpPr>
        <p:spPr>
          <a:xfrm flipV="1">
            <a:off x="7035938" y="2340519"/>
            <a:ext cx="741481" cy="48942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9377D2EE-6127-694A-9349-E4ED9F03D917}"/>
              </a:ext>
            </a:extLst>
          </p:cNvPr>
          <p:cNvCxnSpPr>
            <a:cxnSpLocks/>
          </p:cNvCxnSpPr>
          <p:nvPr/>
        </p:nvCxnSpPr>
        <p:spPr>
          <a:xfrm flipV="1">
            <a:off x="4066310" y="3783239"/>
            <a:ext cx="1294891" cy="77862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2C3A2041-FC17-E54C-8D6A-62DBA7E6FE67}"/>
              </a:ext>
            </a:extLst>
          </p:cNvPr>
          <p:cNvCxnSpPr>
            <a:cxnSpLocks/>
          </p:cNvCxnSpPr>
          <p:nvPr/>
        </p:nvCxnSpPr>
        <p:spPr>
          <a:xfrm>
            <a:off x="6931524" y="3606886"/>
            <a:ext cx="1401835" cy="79529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8D713093-62DE-644B-97C1-822FC4586C80}"/>
              </a:ext>
            </a:extLst>
          </p:cNvPr>
          <p:cNvSpPr txBox="1"/>
          <p:nvPr/>
        </p:nvSpPr>
        <p:spPr>
          <a:xfrm>
            <a:off x="4999458" y="4334746"/>
            <a:ext cx="2278216" cy="1061829"/>
          </a:xfrm>
          <a:prstGeom prst="rect">
            <a:avLst/>
          </a:prstGeom>
          <a:noFill/>
          <a:ln>
            <a:solidFill>
              <a:schemeClr val="accent1"/>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“A constructivist view of learning suggests an approach to teaching that gives learners that opportunity for concrete, contextually meaningful experience through which they can search for patterns, raise their own models, concepts and strategies” (</a:t>
            </a:r>
            <a:r>
              <a:rPr lang="en-US" sz="900" dirty="0" err="1">
                <a:latin typeface="Times New Roman" panose="02020603050405020304" pitchFamily="18" charset="0"/>
                <a:cs typeface="Times New Roman" panose="02020603050405020304" pitchFamily="18" charset="0"/>
              </a:rPr>
              <a:t>Fosnet</a:t>
            </a:r>
            <a:r>
              <a:rPr lang="en-US" sz="900" dirty="0">
                <a:latin typeface="Times New Roman" panose="02020603050405020304" pitchFamily="18" charset="0"/>
                <a:cs typeface="Times New Roman" panose="02020603050405020304" pitchFamily="18" charset="0"/>
              </a:rPr>
              <a:t> G,T, 1996).</a:t>
            </a:r>
          </a:p>
        </p:txBody>
      </p:sp>
      <p:sp>
        <p:nvSpPr>
          <p:cNvPr id="29" name="TextBox 28">
            <a:extLst>
              <a:ext uri="{FF2B5EF4-FFF2-40B4-BE49-F238E27FC236}">
                <a16:creationId xmlns:a16="http://schemas.microsoft.com/office/drawing/2014/main" id="{DB5596BA-D547-6F42-9432-9E983C532E47}"/>
              </a:ext>
            </a:extLst>
          </p:cNvPr>
          <p:cNvSpPr txBox="1"/>
          <p:nvPr/>
        </p:nvSpPr>
        <p:spPr>
          <a:xfrm>
            <a:off x="1577360" y="2829940"/>
            <a:ext cx="2370909" cy="1615827"/>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Relating to Piaget’s theory –that children learn through multisensory environment, the school adapts a sensory approach to learning the sessions delivered weekly are; Sensory stories, </a:t>
            </a:r>
          </a:p>
          <a:p>
            <a:r>
              <a:rPr lang="en-US" sz="900" dirty="0">
                <a:latin typeface="Times New Roman" panose="02020603050405020304" pitchFamily="18" charset="0"/>
                <a:cs typeface="Times New Roman" panose="02020603050405020304" pitchFamily="18" charset="0"/>
              </a:rPr>
              <a:t>Sensology, Yoga, Thrive, Expressive Art,</a:t>
            </a:r>
          </a:p>
          <a:p>
            <a:r>
              <a:rPr lang="en-US" sz="900" dirty="0">
                <a:latin typeface="Times New Roman" panose="02020603050405020304" pitchFamily="18" charset="0"/>
                <a:cs typeface="Times New Roman" panose="02020603050405020304" pitchFamily="18" charset="0"/>
              </a:rPr>
              <a:t>Atmospherics, Touch trust, Sensory circuit, Forest schools, Music therapy and the use of the outdoor classroom, exploring the environment,  residential trips,  educational trips linked to weekly topics.</a:t>
            </a:r>
          </a:p>
          <a:p>
            <a:endParaRPr lang="en-US" sz="900" dirty="0">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032AE2F9-F08E-9848-A892-D53A35794584}"/>
              </a:ext>
            </a:extLst>
          </p:cNvPr>
          <p:cNvSpPr txBox="1"/>
          <p:nvPr/>
        </p:nvSpPr>
        <p:spPr>
          <a:xfrm>
            <a:off x="8438606" y="4541013"/>
            <a:ext cx="1873794" cy="784830"/>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Constructivist- pupils are actively encouraged and given opportunities for their own learning. Piaget’s way of seeing the construction of knowledge.</a:t>
            </a:r>
          </a:p>
        </p:txBody>
      </p:sp>
      <p:pic>
        <p:nvPicPr>
          <p:cNvPr id="34" name="Picture 33">
            <a:extLst>
              <a:ext uri="{FF2B5EF4-FFF2-40B4-BE49-F238E27FC236}">
                <a16:creationId xmlns:a16="http://schemas.microsoft.com/office/drawing/2014/main" id="{42B95F27-E067-614D-B77B-E52E7B36FCBF}"/>
              </a:ext>
            </a:extLst>
          </p:cNvPr>
          <p:cNvPicPr>
            <a:picLocks noChangeAspect="1"/>
          </p:cNvPicPr>
          <p:nvPr/>
        </p:nvPicPr>
        <p:blipFill>
          <a:blip r:embed="rId4"/>
          <a:stretch>
            <a:fillRect/>
          </a:stretch>
        </p:blipFill>
        <p:spPr>
          <a:xfrm>
            <a:off x="1814255" y="1457507"/>
            <a:ext cx="1082114" cy="1082114"/>
          </a:xfrm>
          <a:prstGeom prst="rect">
            <a:avLst/>
          </a:prstGeom>
        </p:spPr>
      </p:pic>
      <p:sp>
        <p:nvSpPr>
          <p:cNvPr id="35" name="TextBox 34">
            <a:extLst>
              <a:ext uri="{FF2B5EF4-FFF2-40B4-BE49-F238E27FC236}">
                <a16:creationId xmlns:a16="http://schemas.microsoft.com/office/drawing/2014/main" id="{48DD776A-86D9-A042-9911-399ADAF18784}"/>
              </a:ext>
            </a:extLst>
          </p:cNvPr>
          <p:cNvSpPr txBox="1"/>
          <p:nvPr/>
        </p:nvSpPr>
        <p:spPr>
          <a:xfrm>
            <a:off x="1884412" y="2625728"/>
            <a:ext cx="1082114" cy="215444"/>
          </a:xfrm>
          <a:prstGeom prst="rect">
            <a:avLst/>
          </a:prstGeom>
          <a:noFill/>
        </p:spPr>
        <p:txBody>
          <a:bodyPr wrap="square" rtlCol="0">
            <a:spAutoFit/>
          </a:bodyPr>
          <a:lstStyle/>
          <a:p>
            <a:r>
              <a:rPr lang="en-US" sz="800" dirty="0">
                <a:latin typeface="Times New Roman" panose="02020603050405020304" pitchFamily="18" charset="0"/>
                <a:cs typeface="Times New Roman" panose="02020603050405020304" pitchFamily="18" charset="0"/>
              </a:rPr>
              <a:t>(</a:t>
            </a:r>
            <a:r>
              <a:rPr lang="en-US" sz="800" dirty="0" err="1">
                <a:latin typeface="Times New Roman" panose="02020603050405020304" pitchFamily="18" charset="0"/>
                <a:cs typeface="Times New Roman" panose="02020603050405020304" pitchFamily="18" charset="0"/>
              </a:rPr>
              <a:t>Google.com</a:t>
            </a:r>
            <a:r>
              <a:rPr lang="en-US" sz="800" dirty="0">
                <a:latin typeface="Times New Roman" panose="02020603050405020304" pitchFamily="18" charset="0"/>
                <a:cs typeface="Times New Roman" panose="02020603050405020304" pitchFamily="18" charset="0"/>
              </a:rPr>
              <a:t>, 2019)</a:t>
            </a:r>
          </a:p>
        </p:txBody>
      </p:sp>
      <p:cxnSp>
        <p:nvCxnSpPr>
          <p:cNvPr id="87" name="Straight Arrow Connector 86">
            <a:extLst>
              <a:ext uri="{FF2B5EF4-FFF2-40B4-BE49-F238E27FC236}">
                <a16:creationId xmlns:a16="http://schemas.microsoft.com/office/drawing/2014/main" id="{DEF1F7CE-745F-1C4E-B14E-12DF9E84BE41}"/>
              </a:ext>
            </a:extLst>
          </p:cNvPr>
          <p:cNvCxnSpPr>
            <a:cxnSpLocks/>
          </p:cNvCxnSpPr>
          <p:nvPr/>
        </p:nvCxnSpPr>
        <p:spPr>
          <a:xfrm>
            <a:off x="6150280" y="4003316"/>
            <a:ext cx="0" cy="26611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F2C19DD-F9CC-1748-A6E3-4F38CCF2D6D5}"/>
              </a:ext>
            </a:extLst>
          </p:cNvPr>
          <p:cNvSpPr txBox="1"/>
          <p:nvPr/>
        </p:nvSpPr>
        <p:spPr>
          <a:xfrm>
            <a:off x="3192651" y="1743892"/>
            <a:ext cx="1380529" cy="784830"/>
          </a:xfrm>
          <a:prstGeom prst="rect">
            <a:avLst/>
          </a:prstGeom>
          <a:noFill/>
          <a:ln>
            <a:solidFill>
              <a:schemeClr val="accent1"/>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Jean Piaget </a:t>
            </a:r>
          </a:p>
          <a:p>
            <a:r>
              <a:rPr lang="en-US" sz="900" dirty="0">
                <a:latin typeface="Times New Roman" panose="02020603050405020304" pitchFamily="18" charset="0"/>
                <a:cs typeface="Times New Roman" panose="02020603050405020304" pitchFamily="18" charset="0"/>
              </a:rPr>
              <a:t>Swiss psychologist </a:t>
            </a:r>
          </a:p>
          <a:p>
            <a:r>
              <a:rPr lang="en-US" sz="900" dirty="0">
                <a:latin typeface="Times New Roman" panose="02020603050405020304" pitchFamily="18" charset="0"/>
                <a:cs typeface="Times New Roman" panose="02020603050405020304" pitchFamily="18" charset="0"/>
              </a:rPr>
              <a:t>Born in 1896-1980</a:t>
            </a:r>
          </a:p>
          <a:p>
            <a:r>
              <a:rPr lang="en-US" sz="900" dirty="0">
                <a:latin typeface="Times New Roman" panose="02020603050405020304" pitchFamily="18" charset="0"/>
                <a:cs typeface="Times New Roman" panose="02020603050405020304" pitchFamily="18" charset="0"/>
              </a:rPr>
              <a:t>Known for constructivism</a:t>
            </a:r>
          </a:p>
        </p:txBody>
      </p:sp>
      <p:sp>
        <p:nvSpPr>
          <p:cNvPr id="54" name="TextBox 53">
            <a:extLst>
              <a:ext uri="{FF2B5EF4-FFF2-40B4-BE49-F238E27FC236}">
                <a16:creationId xmlns:a16="http://schemas.microsoft.com/office/drawing/2014/main" id="{94AD6B47-66D1-134A-93F6-40CD6DBE796A}"/>
              </a:ext>
            </a:extLst>
          </p:cNvPr>
          <p:cNvSpPr txBox="1"/>
          <p:nvPr/>
        </p:nvSpPr>
        <p:spPr>
          <a:xfrm>
            <a:off x="7672042" y="1517007"/>
            <a:ext cx="3006671" cy="784830"/>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“The new curriculum gives opportunities for more flexible pedagogy that will help deliver the confidence for great learning including active participation, self differentiation, </a:t>
            </a:r>
            <a:r>
              <a:rPr lang="en-US" sz="900" dirty="0" err="1">
                <a:latin typeface="Times New Roman" panose="02020603050405020304" pitchFamily="18" charset="0"/>
                <a:cs typeface="Times New Roman" panose="02020603050405020304" pitchFamily="18" charset="0"/>
              </a:rPr>
              <a:t>choic</a:t>
            </a:r>
            <a:r>
              <a:rPr lang="en-US" sz="900" dirty="0">
                <a:latin typeface="Times New Roman" panose="02020603050405020304" pitchFamily="18" charset="0"/>
                <a:cs typeface="Times New Roman" panose="02020603050405020304" pitchFamily="18" charset="0"/>
              </a:rPr>
              <a:t> and challenge that will combine to make learning exciting but demanding” (Clutterbuck, P, 2010).</a:t>
            </a:r>
          </a:p>
        </p:txBody>
      </p:sp>
      <p:cxnSp>
        <p:nvCxnSpPr>
          <p:cNvPr id="96" name="Straight Arrow Connector 95">
            <a:extLst>
              <a:ext uri="{FF2B5EF4-FFF2-40B4-BE49-F238E27FC236}">
                <a16:creationId xmlns:a16="http://schemas.microsoft.com/office/drawing/2014/main" id="{FB789237-A356-4E45-8896-2E3C260A4C64}"/>
              </a:ext>
            </a:extLst>
          </p:cNvPr>
          <p:cNvCxnSpPr>
            <a:cxnSpLocks/>
          </p:cNvCxnSpPr>
          <p:nvPr/>
        </p:nvCxnSpPr>
        <p:spPr>
          <a:xfrm>
            <a:off x="7170694" y="3276474"/>
            <a:ext cx="1402668"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9546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1159B2-3847-4541-BAAE-D93F7172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1" name="Rectangle 10">
            <a:extLst>
              <a:ext uri="{FF2B5EF4-FFF2-40B4-BE49-F238E27FC236}">
                <a16:creationId xmlns:a16="http://schemas.microsoft.com/office/drawing/2014/main" id="{93BDF953-B1FC-408F-A14E-33A8C1DC1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17C4AC30-431E-4860-8128-139F9F61E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D0C35C70-8DD1-457D-85E7-728F1B0C52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71691B1-EF90-41BA-A886-9331EB0364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B77709-9ED2-4392-8D1E-91E4AB9644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02928742-B6E9-CC46-A8BD-B04D1D82F271}"/>
              </a:ext>
            </a:extLst>
          </p:cNvPr>
          <p:cNvPicPr>
            <a:picLocks noChangeAspect="1"/>
          </p:cNvPicPr>
          <p:nvPr/>
        </p:nvPicPr>
        <p:blipFill>
          <a:blip r:embed="rId2"/>
          <a:stretch>
            <a:fillRect/>
          </a:stretch>
        </p:blipFill>
        <p:spPr>
          <a:xfrm>
            <a:off x="4801743" y="1463096"/>
            <a:ext cx="2467920" cy="1382035"/>
          </a:xfrm>
          <a:prstGeom prst="rect">
            <a:avLst/>
          </a:prstGeom>
        </p:spPr>
      </p:pic>
      <p:sp>
        <p:nvSpPr>
          <p:cNvPr id="8" name="TextBox 7">
            <a:extLst>
              <a:ext uri="{FF2B5EF4-FFF2-40B4-BE49-F238E27FC236}">
                <a16:creationId xmlns:a16="http://schemas.microsoft.com/office/drawing/2014/main" id="{66CBC47E-5CA7-6C40-A65D-044343F96286}"/>
              </a:ext>
            </a:extLst>
          </p:cNvPr>
          <p:cNvSpPr txBox="1"/>
          <p:nvPr/>
        </p:nvSpPr>
        <p:spPr>
          <a:xfrm>
            <a:off x="5204341" y="2913640"/>
            <a:ext cx="1466398" cy="369332"/>
          </a:xfrm>
          <a:prstGeom prst="rect">
            <a:avLst/>
          </a:prstGeom>
          <a:noFill/>
          <a:ln>
            <a:noFill/>
          </a:ln>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(Unicef.org,2019)</a:t>
            </a:r>
          </a:p>
          <a:p>
            <a:pPr algn="ctr"/>
            <a:endParaRPr lang="en-US" sz="9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6598CAB5-E3B2-7B40-9BA7-334A0B69B8AD}"/>
              </a:ext>
            </a:extLst>
          </p:cNvPr>
          <p:cNvSpPr txBox="1"/>
          <p:nvPr/>
        </p:nvSpPr>
        <p:spPr>
          <a:xfrm>
            <a:off x="1365068" y="1285087"/>
            <a:ext cx="1946366" cy="507831"/>
          </a:xfrm>
          <a:prstGeom prst="rect">
            <a:avLst/>
          </a:prstGeom>
          <a:noFill/>
          <a:ln>
            <a:solidFill>
              <a:schemeClr val="accent1">
                <a:shade val="50000"/>
              </a:schemeClr>
            </a:solidFill>
          </a:ln>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Child centered reviews</a:t>
            </a:r>
          </a:p>
          <a:p>
            <a:pPr algn="ctr"/>
            <a:r>
              <a:rPr lang="en-US" sz="900" dirty="0">
                <a:latin typeface="Times New Roman" panose="02020603050405020304" pitchFamily="18" charset="0"/>
                <a:cs typeface="Times New Roman" panose="02020603050405020304" pitchFamily="18" charset="0"/>
              </a:rPr>
              <a:t>Individual educational plans</a:t>
            </a:r>
            <a:r>
              <a:rPr lang="en-US" dirty="0">
                <a:latin typeface="Times New Roman" panose="02020603050405020304" pitchFamily="18" charset="0"/>
                <a:cs typeface="Times New Roman" panose="02020603050405020304" pitchFamily="18" charset="0"/>
              </a:rPr>
              <a:t> </a:t>
            </a:r>
            <a:r>
              <a:rPr lang="en-US" sz="900" dirty="0">
                <a:latin typeface="Times New Roman" panose="02020603050405020304" pitchFamily="18" charset="0"/>
                <a:cs typeface="Times New Roman" panose="02020603050405020304" pitchFamily="18" charset="0"/>
              </a:rPr>
              <a:t>(IEPS) </a:t>
            </a:r>
          </a:p>
        </p:txBody>
      </p:sp>
      <p:sp>
        <p:nvSpPr>
          <p:cNvPr id="24" name="TextBox 23">
            <a:extLst>
              <a:ext uri="{FF2B5EF4-FFF2-40B4-BE49-F238E27FC236}">
                <a16:creationId xmlns:a16="http://schemas.microsoft.com/office/drawing/2014/main" id="{E8B9C92A-61C7-C14E-8B04-97094EFF1BF9}"/>
              </a:ext>
            </a:extLst>
          </p:cNvPr>
          <p:cNvSpPr txBox="1"/>
          <p:nvPr/>
        </p:nvSpPr>
        <p:spPr>
          <a:xfrm>
            <a:off x="8961120" y="1005840"/>
            <a:ext cx="1676400" cy="1615827"/>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Pupil voice</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Pupil led assemblies</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School council</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Forest schools</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Thrive</a:t>
            </a:r>
          </a:p>
          <a:p>
            <a:endParaRPr lang="en-US" dirty="0"/>
          </a:p>
        </p:txBody>
      </p:sp>
      <p:pic>
        <p:nvPicPr>
          <p:cNvPr id="25" name="Picture 24">
            <a:extLst>
              <a:ext uri="{FF2B5EF4-FFF2-40B4-BE49-F238E27FC236}">
                <a16:creationId xmlns:a16="http://schemas.microsoft.com/office/drawing/2014/main" id="{A7E68690-AF32-8B42-8B9C-3043F5315136}"/>
              </a:ext>
            </a:extLst>
          </p:cNvPr>
          <p:cNvPicPr>
            <a:picLocks noChangeAspect="1"/>
          </p:cNvPicPr>
          <p:nvPr/>
        </p:nvPicPr>
        <p:blipFill>
          <a:blip r:embed="rId3"/>
          <a:stretch>
            <a:fillRect/>
          </a:stretch>
        </p:blipFill>
        <p:spPr>
          <a:xfrm>
            <a:off x="1290260" y="2229853"/>
            <a:ext cx="1946366" cy="1092000"/>
          </a:xfrm>
          <a:prstGeom prst="rect">
            <a:avLst/>
          </a:prstGeom>
        </p:spPr>
      </p:pic>
      <p:sp>
        <p:nvSpPr>
          <p:cNvPr id="26" name="TextBox 25">
            <a:extLst>
              <a:ext uri="{FF2B5EF4-FFF2-40B4-BE49-F238E27FC236}">
                <a16:creationId xmlns:a16="http://schemas.microsoft.com/office/drawing/2014/main" id="{03B3F2AF-A72F-C848-9D90-C3EA511D01D8}"/>
              </a:ext>
            </a:extLst>
          </p:cNvPr>
          <p:cNvSpPr txBox="1"/>
          <p:nvPr/>
        </p:nvSpPr>
        <p:spPr>
          <a:xfrm>
            <a:off x="1147657" y="3305316"/>
            <a:ext cx="2231572" cy="230832"/>
          </a:xfrm>
          <a:prstGeom prst="rect">
            <a:avLst/>
          </a:prstGeom>
          <a:noFill/>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(Twinkl, 2019)</a:t>
            </a:r>
          </a:p>
        </p:txBody>
      </p:sp>
      <p:sp>
        <p:nvSpPr>
          <p:cNvPr id="29" name="Down Arrow 28">
            <a:extLst>
              <a:ext uri="{FF2B5EF4-FFF2-40B4-BE49-F238E27FC236}">
                <a16:creationId xmlns:a16="http://schemas.microsoft.com/office/drawing/2014/main" id="{EFD02BFB-7E53-2E48-AE56-6DDD9F315CC4}"/>
              </a:ext>
            </a:extLst>
          </p:cNvPr>
          <p:cNvSpPr/>
          <p:nvPr/>
        </p:nvSpPr>
        <p:spPr>
          <a:xfrm>
            <a:off x="2162789" y="1875295"/>
            <a:ext cx="130960" cy="24797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69B074A8-CEB4-8041-98FB-445DE2E07664}"/>
              </a:ext>
            </a:extLst>
          </p:cNvPr>
          <p:cNvSpPr txBox="1"/>
          <p:nvPr/>
        </p:nvSpPr>
        <p:spPr>
          <a:xfrm>
            <a:off x="8717134" y="2843667"/>
            <a:ext cx="2121046" cy="784830"/>
          </a:xfrm>
          <a:prstGeom prst="rect">
            <a:avLst/>
          </a:prstGeom>
          <a:noFill/>
          <a:ln>
            <a:solidFill>
              <a:schemeClr val="accent1"/>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“Lessons that can provide the ethos that creates a value driven organization where self respect and respect for each other facilitate the freedom to love learning” (</a:t>
            </a:r>
            <a:r>
              <a:rPr lang="en-US" sz="900" dirty="0" err="1">
                <a:latin typeface="Times New Roman" panose="02020603050405020304" pitchFamily="18" charset="0"/>
                <a:cs typeface="Times New Roman" panose="02020603050405020304" pitchFamily="18" charset="0"/>
              </a:rPr>
              <a:t>Clutterbuck,P</a:t>
            </a:r>
            <a:r>
              <a:rPr lang="en-US" sz="900" dirty="0">
                <a:latin typeface="Times New Roman" panose="02020603050405020304" pitchFamily="18" charset="0"/>
                <a:cs typeface="Times New Roman" panose="02020603050405020304" pitchFamily="18" charset="0"/>
              </a:rPr>
              <a:t>, 2010).</a:t>
            </a:r>
          </a:p>
        </p:txBody>
      </p:sp>
      <p:pic>
        <p:nvPicPr>
          <p:cNvPr id="31" name="Picture 30">
            <a:extLst>
              <a:ext uri="{FF2B5EF4-FFF2-40B4-BE49-F238E27FC236}">
                <a16:creationId xmlns:a16="http://schemas.microsoft.com/office/drawing/2014/main" id="{EEDAAC45-848E-0C4A-9FBB-3D00C2E67E1F}"/>
              </a:ext>
            </a:extLst>
          </p:cNvPr>
          <p:cNvPicPr>
            <a:picLocks noChangeAspect="1"/>
          </p:cNvPicPr>
          <p:nvPr/>
        </p:nvPicPr>
        <p:blipFill>
          <a:blip r:embed="rId4"/>
          <a:stretch>
            <a:fillRect/>
          </a:stretch>
        </p:blipFill>
        <p:spPr>
          <a:xfrm>
            <a:off x="1332390" y="3902812"/>
            <a:ext cx="1904236" cy="1417598"/>
          </a:xfrm>
          <a:prstGeom prst="rect">
            <a:avLst/>
          </a:prstGeom>
        </p:spPr>
      </p:pic>
      <p:sp>
        <p:nvSpPr>
          <p:cNvPr id="32" name="Rectangle 31">
            <a:extLst>
              <a:ext uri="{FF2B5EF4-FFF2-40B4-BE49-F238E27FC236}">
                <a16:creationId xmlns:a16="http://schemas.microsoft.com/office/drawing/2014/main" id="{975373D0-A381-7349-9A92-C68FDC5D656A}"/>
              </a:ext>
            </a:extLst>
          </p:cNvPr>
          <p:cNvSpPr/>
          <p:nvPr/>
        </p:nvSpPr>
        <p:spPr>
          <a:xfrm>
            <a:off x="1711383" y="5350776"/>
            <a:ext cx="902811" cy="230832"/>
          </a:xfrm>
          <a:prstGeom prst="rect">
            <a:avLst/>
          </a:prstGeom>
        </p:spPr>
        <p:txBody>
          <a:bodyPr wrap="none">
            <a:spAutoFit/>
          </a:bodyPr>
          <a:lstStyle/>
          <a:p>
            <a:r>
              <a:rPr lang="en-US" sz="900" dirty="0">
                <a:latin typeface="Times New Roman" panose="02020603050405020304" pitchFamily="18" charset="0"/>
                <a:cs typeface="Times New Roman" panose="02020603050405020304" pitchFamily="18" charset="0"/>
              </a:rPr>
              <a:t>(Mcleod, 2019)</a:t>
            </a:r>
            <a:endParaRPr lang="en-US" sz="900" dirty="0"/>
          </a:p>
        </p:txBody>
      </p:sp>
      <p:pic>
        <p:nvPicPr>
          <p:cNvPr id="38" name="Picture 37" descr="A screenshot of a newspaper&#10;&#10;Description automatically generated">
            <a:extLst>
              <a:ext uri="{FF2B5EF4-FFF2-40B4-BE49-F238E27FC236}">
                <a16:creationId xmlns:a16="http://schemas.microsoft.com/office/drawing/2014/main" id="{494F33BF-3D97-4942-816B-78D999E46E67}"/>
              </a:ext>
            </a:extLst>
          </p:cNvPr>
          <p:cNvPicPr>
            <a:picLocks noChangeAspect="1"/>
          </p:cNvPicPr>
          <p:nvPr/>
        </p:nvPicPr>
        <p:blipFill>
          <a:blip r:embed="rId5"/>
          <a:stretch>
            <a:fillRect/>
          </a:stretch>
        </p:blipFill>
        <p:spPr>
          <a:xfrm>
            <a:off x="5033471" y="3145819"/>
            <a:ext cx="2121046" cy="2723927"/>
          </a:xfrm>
          <a:prstGeom prst="rect">
            <a:avLst/>
          </a:prstGeom>
        </p:spPr>
      </p:pic>
      <p:sp>
        <p:nvSpPr>
          <p:cNvPr id="39" name="TextBox 38">
            <a:extLst>
              <a:ext uri="{FF2B5EF4-FFF2-40B4-BE49-F238E27FC236}">
                <a16:creationId xmlns:a16="http://schemas.microsoft.com/office/drawing/2014/main" id="{1BF7C318-1FBB-904E-81FE-DC05359DAEA1}"/>
              </a:ext>
            </a:extLst>
          </p:cNvPr>
          <p:cNvSpPr txBox="1"/>
          <p:nvPr/>
        </p:nvSpPr>
        <p:spPr>
          <a:xfrm>
            <a:off x="5543925" y="5939602"/>
            <a:ext cx="1100138" cy="230832"/>
          </a:xfrm>
          <a:prstGeom prst="rect">
            <a:avLst/>
          </a:prstGeom>
          <a:noFill/>
        </p:spPr>
        <p:txBody>
          <a:bodyPr wrap="square" rtlCol="0">
            <a:spAutoFit/>
          </a:bodyPr>
          <a:lstStyle/>
          <a:p>
            <a:r>
              <a:rPr lang="en-US" sz="900" dirty="0">
                <a:latin typeface="Times New Roman" panose="02020603050405020304" pitchFamily="18" charset="0"/>
                <a:cs typeface="Times New Roman" panose="02020603050405020304" pitchFamily="18" charset="0"/>
              </a:rPr>
              <a:t>(Hunter et al, 2019)</a:t>
            </a:r>
          </a:p>
        </p:txBody>
      </p:sp>
      <p:sp>
        <p:nvSpPr>
          <p:cNvPr id="41" name="TextBox 40">
            <a:extLst>
              <a:ext uri="{FF2B5EF4-FFF2-40B4-BE49-F238E27FC236}">
                <a16:creationId xmlns:a16="http://schemas.microsoft.com/office/drawing/2014/main" id="{D7FC3258-9DCA-A049-B0F3-09D45D83FB9D}"/>
              </a:ext>
            </a:extLst>
          </p:cNvPr>
          <p:cNvSpPr txBox="1"/>
          <p:nvPr/>
        </p:nvSpPr>
        <p:spPr>
          <a:xfrm>
            <a:off x="8808759" y="3902812"/>
            <a:ext cx="2050851" cy="1061829"/>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Child centered pedagogy;</a:t>
            </a:r>
          </a:p>
          <a:p>
            <a:r>
              <a:rPr lang="en-US" sz="900" dirty="0">
                <a:latin typeface="Times New Roman" panose="02020603050405020304" pitchFamily="18" charset="0"/>
                <a:cs typeface="Times New Roman" panose="02020603050405020304" pitchFamily="18" charset="0"/>
              </a:rPr>
              <a:t>Fun</a:t>
            </a:r>
          </a:p>
          <a:p>
            <a:r>
              <a:rPr lang="en-US" sz="900" dirty="0">
                <a:latin typeface="Times New Roman" panose="02020603050405020304" pitchFamily="18" charset="0"/>
                <a:cs typeface="Times New Roman" panose="02020603050405020304" pitchFamily="18" charset="0"/>
              </a:rPr>
              <a:t>Engaging</a:t>
            </a:r>
          </a:p>
          <a:p>
            <a:r>
              <a:rPr lang="en-US" sz="900" dirty="0">
                <a:latin typeface="Times New Roman" panose="02020603050405020304" pitchFamily="18" charset="0"/>
                <a:cs typeface="Times New Roman" panose="02020603050405020304" pitchFamily="18" charset="0"/>
              </a:rPr>
              <a:t>Stimulating</a:t>
            </a:r>
          </a:p>
          <a:p>
            <a:r>
              <a:rPr lang="en-US" sz="900" dirty="0">
                <a:latin typeface="Times New Roman" panose="02020603050405020304" pitchFamily="18" charset="0"/>
                <a:cs typeface="Times New Roman" panose="02020603050405020304" pitchFamily="18" charset="0"/>
              </a:rPr>
              <a:t>Exciting</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178344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FF47A3-8C6E-B64D-95AD-45D5BD2538C9}"/>
              </a:ext>
            </a:extLst>
          </p:cNvPr>
          <p:cNvPicPr>
            <a:picLocks noChangeAspect="1"/>
          </p:cNvPicPr>
          <p:nvPr/>
        </p:nvPicPr>
        <p:blipFill>
          <a:blip r:embed="rId2"/>
          <a:stretch>
            <a:fillRect/>
          </a:stretch>
        </p:blipFill>
        <p:spPr>
          <a:xfrm>
            <a:off x="1514198" y="1466055"/>
            <a:ext cx="3237012" cy="1335673"/>
          </a:xfrm>
          <a:prstGeom prst="rect">
            <a:avLst/>
          </a:prstGeom>
        </p:spPr>
      </p:pic>
      <p:sp>
        <p:nvSpPr>
          <p:cNvPr id="6" name="TextBox 5">
            <a:extLst>
              <a:ext uri="{FF2B5EF4-FFF2-40B4-BE49-F238E27FC236}">
                <a16:creationId xmlns:a16="http://schemas.microsoft.com/office/drawing/2014/main" id="{094E5D9F-1381-A942-9D81-EC83C0B77F4A}"/>
              </a:ext>
            </a:extLst>
          </p:cNvPr>
          <p:cNvSpPr txBox="1"/>
          <p:nvPr/>
        </p:nvSpPr>
        <p:spPr>
          <a:xfrm>
            <a:off x="4710214" y="1551563"/>
            <a:ext cx="2730578" cy="338554"/>
          </a:xfrm>
          <a:prstGeom prst="rect">
            <a:avLst/>
          </a:prstGeom>
          <a:noFill/>
          <a:ln>
            <a:noFill/>
          </a:ln>
        </p:spPr>
        <p:txBody>
          <a:bodyPr wrap="square" rtlCol="0">
            <a:spAutoFit/>
          </a:bodyPr>
          <a:lstStyle/>
          <a:p>
            <a:pPr algn="ctr"/>
            <a:r>
              <a:rPr lang="en-US" sz="1600" dirty="0">
                <a:latin typeface="Times New Roman" panose="02020603050405020304" pitchFamily="18" charset="0"/>
                <a:cs typeface="Times New Roman" panose="02020603050405020304" pitchFamily="18" charset="0"/>
              </a:rPr>
              <a:t>Inclusive approach </a:t>
            </a:r>
          </a:p>
        </p:txBody>
      </p:sp>
      <p:sp>
        <p:nvSpPr>
          <p:cNvPr id="8" name="TextBox 7">
            <a:extLst>
              <a:ext uri="{FF2B5EF4-FFF2-40B4-BE49-F238E27FC236}">
                <a16:creationId xmlns:a16="http://schemas.microsoft.com/office/drawing/2014/main" id="{29788BFA-70A5-8840-A201-2DBED911E004}"/>
              </a:ext>
            </a:extLst>
          </p:cNvPr>
          <p:cNvSpPr txBox="1"/>
          <p:nvPr/>
        </p:nvSpPr>
        <p:spPr>
          <a:xfrm>
            <a:off x="2106205" y="2804534"/>
            <a:ext cx="1287028" cy="230832"/>
          </a:xfrm>
          <a:prstGeom prst="rect">
            <a:avLst/>
          </a:prstGeom>
          <a:noFill/>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(Jorgensen, 2018)</a:t>
            </a:r>
          </a:p>
        </p:txBody>
      </p:sp>
      <p:sp>
        <p:nvSpPr>
          <p:cNvPr id="12" name="TextBox 11">
            <a:extLst>
              <a:ext uri="{FF2B5EF4-FFF2-40B4-BE49-F238E27FC236}">
                <a16:creationId xmlns:a16="http://schemas.microsoft.com/office/drawing/2014/main" id="{803B19E3-B254-BD4C-A7F2-880E5D6A97AE}"/>
              </a:ext>
            </a:extLst>
          </p:cNvPr>
          <p:cNvSpPr txBox="1"/>
          <p:nvPr/>
        </p:nvSpPr>
        <p:spPr>
          <a:xfrm>
            <a:off x="7831445" y="1513091"/>
            <a:ext cx="2655741" cy="3554819"/>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Conclusion- Skinner and Piaget’s theories shows controversy. Piaget's theory that all children develop at the same stages- children develop at different stages and are not fixed to milestones. All children are unique and development can be affected by home life, Adverse childhood experiences (ACES) which we experience in school A. Programs which have been implemented to support pupils are Thrive, circle time and 1-1 communication groups.</a:t>
            </a:r>
          </a:p>
          <a:p>
            <a:r>
              <a:rPr lang="en-US" sz="900" dirty="0">
                <a:latin typeface="Times New Roman" panose="02020603050405020304" pitchFamily="18" charset="0"/>
                <a:cs typeface="Times New Roman" panose="02020603050405020304" pitchFamily="18" charset="0"/>
              </a:rPr>
              <a:t>Reinforcement, using rewards has been debated by some the article counter argues against Skinner’s theory.</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Inclusion-what is commonly experienced is that children are fitted into a curriculum which is not designed for their needs and more suited to mainstream children. The Warnock report states,</a:t>
            </a:r>
          </a:p>
          <a:p>
            <a:r>
              <a:rPr lang="en-US" sz="900" dirty="0">
                <a:latin typeface="Times New Roman" panose="02020603050405020304" pitchFamily="18" charset="0"/>
                <a:cs typeface="Times New Roman" panose="02020603050405020304" pitchFamily="18" charset="0"/>
              </a:rPr>
              <a:t>“Inclusion should mean being involved in a common enterprise of learning, rather than being necessarily under the same roof (Matheson, G,M. 2010).</a:t>
            </a:r>
          </a:p>
          <a:p>
            <a:r>
              <a:rPr lang="en-US" sz="900" dirty="0">
                <a:latin typeface="Times New Roman" panose="02020603050405020304" pitchFamily="18" charset="0"/>
                <a:cs typeface="Times New Roman" panose="02020603050405020304" pitchFamily="18" charset="0"/>
              </a:rPr>
              <a:t>Matheson states, "Inclusion as an educational ideal has the moral high ground, but at the day to day level of the thinking that informs educational policy its position is much less secure”(Matheson, G.M. 2010).</a:t>
            </a:r>
          </a:p>
          <a:p>
            <a:endParaRPr lang="en-US" sz="9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74BCC2A5-A524-F546-8B0A-8FCD1FA3C112}"/>
              </a:ext>
            </a:extLst>
          </p:cNvPr>
          <p:cNvSpPr txBox="1"/>
          <p:nvPr/>
        </p:nvSpPr>
        <p:spPr>
          <a:xfrm>
            <a:off x="4549769" y="4773784"/>
            <a:ext cx="2843939" cy="507831"/>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To segregate children for any reason is considered by many supporters of Inclusion to be a denial of their human rights” (Hornby, G,2015).</a:t>
            </a:r>
          </a:p>
        </p:txBody>
      </p:sp>
      <p:sp>
        <p:nvSpPr>
          <p:cNvPr id="14" name="TextBox 13">
            <a:extLst>
              <a:ext uri="{FF2B5EF4-FFF2-40B4-BE49-F238E27FC236}">
                <a16:creationId xmlns:a16="http://schemas.microsoft.com/office/drawing/2014/main" id="{ECCD7359-A217-DD40-AA1D-F47BFBD66573}"/>
              </a:ext>
            </a:extLst>
          </p:cNvPr>
          <p:cNvSpPr txBox="1"/>
          <p:nvPr/>
        </p:nvSpPr>
        <p:spPr>
          <a:xfrm>
            <a:off x="1680994" y="4088428"/>
            <a:ext cx="2487478" cy="1061829"/>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Stated in the Salamanca report “ schools should assist them to become economically active and provide them with the skills needed in every day life, offering training in skills which respond to the social and communication demands and expectations of adult life”.(Hornby, G. 2015,pg.245). </a:t>
            </a:r>
          </a:p>
        </p:txBody>
      </p:sp>
      <p:sp>
        <p:nvSpPr>
          <p:cNvPr id="15" name="TextBox 14">
            <a:extLst>
              <a:ext uri="{FF2B5EF4-FFF2-40B4-BE49-F238E27FC236}">
                <a16:creationId xmlns:a16="http://schemas.microsoft.com/office/drawing/2014/main" id="{ED372220-B0A4-D643-86DB-CDC3E29FB762}"/>
              </a:ext>
            </a:extLst>
          </p:cNvPr>
          <p:cNvSpPr txBox="1"/>
          <p:nvPr/>
        </p:nvSpPr>
        <p:spPr>
          <a:xfrm>
            <a:off x="1704814" y="3169482"/>
            <a:ext cx="2487478" cy="784830"/>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“Inclusive education is not an end in itself, it means to an end, and that end is creating an inclusive society.. This is well beyond an issue of disablement, it is about the removal of forms of oppression” (Corbett and clough, 2000).</a:t>
            </a:r>
          </a:p>
        </p:txBody>
      </p:sp>
      <p:pic>
        <p:nvPicPr>
          <p:cNvPr id="18" name="Picture 17" descr="A screenshot of a newspaper&#10;&#10;Description automatically generated">
            <a:extLst>
              <a:ext uri="{FF2B5EF4-FFF2-40B4-BE49-F238E27FC236}">
                <a16:creationId xmlns:a16="http://schemas.microsoft.com/office/drawing/2014/main" id="{F51AFB1C-4233-FC4E-B995-FC95D99F8D20}"/>
              </a:ext>
            </a:extLst>
          </p:cNvPr>
          <p:cNvPicPr>
            <a:picLocks noChangeAspect="1"/>
          </p:cNvPicPr>
          <p:nvPr/>
        </p:nvPicPr>
        <p:blipFill>
          <a:blip r:embed="rId3"/>
          <a:stretch>
            <a:fillRect/>
          </a:stretch>
        </p:blipFill>
        <p:spPr>
          <a:xfrm>
            <a:off x="5212767" y="2024039"/>
            <a:ext cx="1744543" cy="2540212"/>
          </a:xfrm>
          <a:prstGeom prst="rect">
            <a:avLst/>
          </a:prstGeom>
        </p:spPr>
      </p:pic>
      <p:sp>
        <p:nvSpPr>
          <p:cNvPr id="19" name="TextBox 18">
            <a:extLst>
              <a:ext uri="{FF2B5EF4-FFF2-40B4-BE49-F238E27FC236}">
                <a16:creationId xmlns:a16="http://schemas.microsoft.com/office/drawing/2014/main" id="{A5801754-FC7E-C741-902E-E288923DF149}"/>
              </a:ext>
            </a:extLst>
          </p:cNvPr>
          <p:cNvSpPr txBox="1"/>
          <p:nvPr/>
        </p:nvSpPr>
        <p:spPr>
          <a:xfrm>
            <a:off x="5454820" y="4503926"/>
            <a:ext cx="1819729" cy="230832"/>
          </a:xfrm>
          <a:prstGeom prst="rect">
            <a:avLst/>
          </a:prstGeom>
          <a:noFill/>
        </p:spPr>
        <p:txBody>
          <a:bodyPr wrap="none" rtlCol="0">
            <a:spAutoFit/>
          </a:bodyPr>
          <a:lstStyle/>
          <a:p>
            <a:pPr algn="ctr"/>
            <a:r>
              <a:rPr lang="en-GB" sz="900" dirty="0"/>
              <a:t>(</a:t>
            </a:r>
            <a:r>
              <a:rPr lang="en-GB" sz="900" dirty="0" err="1"/>
              <a:t>Thepsychologist.bps.org.uk</a:t>
            </a:r>
            <a:r>
              <a:rPr lang="en-GB" sz="900" dirty="0"/>
              <a:t>, 2019)</a:t>
            </a:r>
            <a:endParaRPr lang="en-US" sz="900" dirty="0"/>
          </a:p>
        </p:txBody>
      </p:sp>
      <p:cxnSp>
        <p:nvCxnSpPr>
          <p:cNvPr id="22" name="Straight Arrow Connector 21">
            <a:extLst>
              <a:ext uri="{FF2B5EF4-FFF2-40B4-BE49-F238E27FC236}">
                <a16:creationId xmlns:a16="http://schemas.microsoft.com/office/drawing/2014/main" id="{3EA9AFC5-8781-D74A-BCA1-59BC0DEB232A}"/>
              </a:ext>
            </a:extLst>
          </p:cNvPr>
          <p:cNvCxnSpPr>
            <a:cxnSpLocks/>
          </p:cNvCxnSpPr>
          <p:nvPr/>
        </p:nvCxnSpPr>
        <p:spPr>
          <a:xfrm flipH="1" flipV="1">
            <a:off x="6463131" y="2493559"/>
            <a:ext cx="1262774" cy="4263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6798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917D44-589D-2447-8FB7-1CD7F2B2972B}"/>
              </a:ext>
            </a:extLst>
          </p:cNvPr>
          <p:cNvSpPr txBox="1"/>
          <p:nvPr/>
        </p:nvSpPr>
        <p:spPr>
          <a:xfrm>
            <a:off x="2030278" y="1906292"/>
            <a:ext cx="5784455" cy="3277820"/>
          </a:xfrm>
          <a:prstGeom prst="rect">
            <a:avLst/>
          </a:prstGeom>
          <a:noFill/>
        </p:spPr>
        <p:txBody>
          <a:bodyPr wrap="square" rtlCol="0">
            <a:spAutoFit/>
          </a:bodyPr>
          <a:lstStyle/>
          <a:p>
            <a:r>
              <a:rPr lang="en-US" sz="900" dirty="0">
                <a:latin typeface="Times New Roman" panose="02020603050405020304" pitchFamily="18" charset="0"/>
                <a:cs typeface="Times New Roman" panose="02020603050405020304" pitchFamily="18" charset="0"/>
              </a:rPr>
              <a:t>References</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Child, D.(2007). Psychology and the teacher , Eighth Edition.</a:t>
            </a:r>
          </a:p>
          <a:p>
            <a:r>
              <a:rPr lang="en-US" sz="900" dirty="0">
                <a:latin typeface="Times New Roman" panose="02020603050405020304" pitchFamily="18" charset="0"/>
                <a:cs typeface="Times New Roman" panose="02020603050405020304" pitchFamily="18" charset="0"/>
              </a:rPr>
              <a:t>Cooper, J., </a:t>
            </a:r>
            <a:r>
              <a:rPr lang="en-US" sz="900" dirty="0" err="1">
                <a:latin typeface="Times New Roman" panose="02020603050405020304" pitchFamily="18" charset="0"/>
                <a:cs typeface="Times New Roman" panose="02020603050405020304" pitchFamily="18" charset="0"/>
              </a:rPr>
              <a:t>Heron,T</a:t>
            </a:r>
            <a:r>
              <a:rPr lang="en-US" sz="900" dirty="0">
                <a:latin typeface="Times New Roman" panose="02020603050405020304" pitchFamily="18" charset="0"/>
                <a:cs typeface="Times New Roman" panose="02020603050405020304" pitchFamily="18" charset="0"/>
              </a:rPr>
              <a:t>. and </a:t>
            </a:r>
            <a:r>
              <a:rPr lang="en-US" sz="900" dirty="0" err="1">
                <a:latin typeface="Times New Roman" panose="02020603050405020304" pitchFamily="18" charset="0"/>
                <a:cs typeface="Times New Roman" panose="02020603050405020304" pitchFamily="18" charset="0"/>
              </a:rPr>
              <a:t>Heward</a:t>
            </a:r>
            <a:r>
              <a:rPr lang="en-US" sz="900" dirty="0">
                <a:latin typeface="Times New Roman" panose="02020603050405020304" pitchFamily="18" charset="0"/>
                <a:cs typeface="Times New Roman" panose="02020603050405020304" pitchFamily="18" charset="0"/>
              </a:rPr>
              <a:t>, W. (2007) Applied Behavior Analysis. Upper Saddle River, N.J:</a:t>
            </a:r>
          </a:p>
          <a:p>
            <a:r>
              <a:rPr lang="en-US" sz="900" dirty="0" err="1">
                <a:latin typeface="Times New Roman" panose="02020603050405020304" pitchFamily="18" charset="0"/>
                <a:cs typeface="Times New Roman" panose="02020603050405020304" pitchFamily="18" charset="0"/>
              </a:rPr>
              <a:t>Corbett,J</a:t>
            </a:r>
            <a:r>
              <a:rPr lang="en-US" sz="900" dirty="0">
                <a:latin typeface="Times New Roman" panose="02020603050405020304" pitchFamily="18" charset="0"/>
                <a:cs typeface="Times New Roman" panose="02020603050405020304" pitchFamily="18" charset="0"/>
              </a:rPr>
              <a:t> and </a:t>
            </a:r>
            <a:r>
              <a:rPr lang="en-US" sz="900" dirty="0" err="1">
                <a:latin typeface="Times New Roman" panose="02020603050405020304" pitchFamily="18" charset="0"/>
                <a:cs typeface="Times New Roman" panose="02020603050405020304" pitchFamily="18" charset="0"/>
              </a:rPr>
              <a:t>Clough,P</a:t>
            </a:r>
            <a:r>
              <a:rPr lang="en-US" sz="900" dirty="0">
                <a:latin typeface="Times New Roman" panose="02020603050405020304" pitchFamily="18" charset="0"/>
                <a:cs typeface="Times New Roman" panose="02020603050405020304" pitchFamily="18" charset="0"/>
              </a:rPr>
              <a:t>, (2000) Theories of Inclusive Education, A students’ Guide</a:t>
            </a:r>
          </a:p>
          <a:p>
            <a:r>
              <a:rPr lang="en-US" sz="900" dirty="0">
                <a:latin typeface="Times New Roman" panose="02020603050405020304" pitchFamily="18" charset="0"/>
                <a:cs typeface="Times New Roman" panose="02020603050405020304" pitchFamily="18" charset="0"/>
              </a:rPr>
              <a:t>Pearson/</a:t>
            </a:r>
            <a:r>
              <a:rPr lang="en-US" sz="900" dirty="0" err="1">
                <a:latin typeface="Times New Roman" panose="02020603050405020304" pitchFamily="18" charset="0"/>
                <a:cs typeface="Times New Roman" panose="02020603050405020304" pitchFamily="18" charset="0"/>
              </a:rPr>
              <a:t>Merill.Prentice</a:t>
            </a:r>
            <a:r>
              <a:rPr lang="en-US" sz="900" dirty="0">
                <a:latin typeface="Times New Roman" panose="02020603050405020304" pitchFamily="18" charset="0"/>
                <a:cs typeface="Times New Roman" panose="02020603050405020304" pitchFamily="18" charset="0"/>
              </a:rPr>
              <a:t> Hall.</a:t>
            </a:r>
          </a:p>
          <a:p>
            <a:r>
              <a:rPr lang="en-US" sz="900" dirty="0" err="1">
                <a:latin typeface="Times New Roman" panose="02020603050405020304" pitchFamily="18" charset="0"/>
                <a:cs typeface="Times New Roman" panose="02020603050405020304" pitchFamily="18" charset="0"/>
              </a:rPr>
              <a:t>Gov.Wales</a:t>
            </a:r>
            <a:r>
              <a:rPr lang="en-US" sz="900" dirty="0">
                <a:latin typeface="Times New Roman" panose="02020603050405020304" pitchFamily="18" charset="0"/>
                <a:cs typeface="Times New Roman" panose="02020603050405020304" pitchFamily="18" charset="0"/>
              </a:rPr>
              <a:t> (2019). [online] Available at: </a:t>
            </a:r>
            <a:r>
              <a:rPr lang="en-US" sz="900" dirty="0">
                <a:latin typeface="Times New Roman" panose="02020603050405020304" pitchFamily="18" charset="0"/>
                <a:cs typeface="Times New Roman" panose="02020603050405020304" pitchFamily="18" charset="0"/>
                <a:hlinkClick r:id="rId2"/>
              </a:rPr>
              <a:t>https://gov.wales/sites/default/files/publications/2018-03/the-four-purposes-of-the-curriculum-for-wales.pdf</a:t>
            </a:r>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Hunter, M, (2019) Child-centered learning has let my pupils down/ Matthew Hunter/standpoint[Online] Standpoint Available at: </a:t>
            </a:r>
            <a:r>
              <a:rPr lang="en-US" sz="900" dirty="0">
                <a:latin typeface="Times New Roman" panose="02020603050405020304" pitchFamily="18" charset="0"/>
                <a:cs typeface="Times New Roman" panose="02020603050405020304" pitchFamily="18" charset="0"/>
                <a:hlinkClick r:id="rId3"/>
              </a:rPr>
              <a:t>https://stamndpointmag/issues/June-2012/features-June-12-child-centered-learning-has-let-my-pupils-down-Matthews-Hunter-a-s-neil-plowden-freeschools</a:t>
            </a:r>
            <a:r>
              <a:rPr lang="en-US" sz="900" dirty="0">
                <a:latin typeface="Times New Roman" panose="02020603050405020304" pitchFamily="18" charset="0"/>
                <a:cs typeface="Times New Roman" panose="02020603050405020304" pitchFamily="18" charset="0"/>
              </a:rPr>
              <a:t> </a:t>
            </a:r>
          </a:p>
          <a:p>
            <a:r>
              <a:rPr lang="en-US" sz="900" dirty="0" err="1">
                <a:latin typeface="Times New Roman" panose="02020603050405020304" pitchFamily="18" charset="0"/>
                <a:cs typeface="Times New Roman" panose="02020603050405020304" pitchFamily="18" charset="0"/>
              </a:rPr>
              <a:t>Matheson,L,G</a:t>
            </a:r>
            <a:r>
              <a:rPr lang="en-US" sz="900" dirty="0">
                <a:latin typeface="Times New Roman" panose="02020603050405020304" pitchFamily="18" charset="0"/>
                <a:cs typeface="Times New Roman" panose="02020603050405020304" pitchFamily="18" charset="0"/>
              </a:rPr>
              <a:t> (2010)Essential theory for primary Teachers, An introduction for busy trainees</a:t>
            </a:r>
          </a:p>
          <a:p>
            <a:r>
              <a:rPr lang="en-US" sz="900" dirty="0" err="1">
                <a:latin typeface="Times New Roman" panose="02020603050405020304" pitchFamily="18" charset="0"/>
                <a:cs typeface="Times New Roman" panose="02020603050405020304" pitchFamily="18" charset="0"/>
              </a:rPr>
              <a:t>Mcleod,S</a:t>
            </a:r>
            <a:r>
              <a:rPr lang="en-US" sz="900" dirty="0">
                <a:latin typeface="Times New Roman" panose="02020603050405020304" pitchFamily="18" charset="0"/>
                <a:cs typeface="Times New Roman" panose="02020603050405020304" pitchFamily="18" charset="0"/>
              </a:rPr>
              <a:t>. (2019) Maslow’s </a:t>
            </a:r>
            <a:r>
              <a:rPr lang="en-US" sz="900" dirty="0" err="1">
                <a:latin typeface="Times New Roman" panose="02020603050405020304" pitchFamily="18" charset="0"/>
                <a:cs typeface="Times New Roman" panose="02020603050405020304" pitchFamily="18" charset="0"/>
              </a:rPr>
              <a:t>Hierachy</a:t>
            </a:r>
            <a:r>
              <a:rPr lang="en-US" sz="900" dirty="0">
                <a:latin typeface="Times New Roman" panose="02020603050405020304" pitchFamily="18" charset="0"/>
                <a:cs typeface="Times New Roman" panose="02020603050405020304" pitchFamily="18" charset="0"/>
              </a:rPr>
              <a:t> of Needs Simply Psychology. [online] </a:t>
            </a:r>
            <a:r>
              <a:rPr lang="en-US" sz="900" dirty="0" err="1">
                <a:latin typeface="Times New Roman" panose="02020603050405020304" pitchFamily="18" charset="0"/>
                <a:cs typeface="Times New Roman" panose="02020603050405020304" pitchFamily="18" charset="0"/>
              </a:rPr>
              <a:t>Simplypsychology.org</a:t>
            </a:r>
            <a:r>
              <a:rPr lang="en-US" sz="900" dirty="0">
                <a:latin typeface="Times New Roman" panose="02020603050405020304" pitchFamily="18" charset="0"/>
                <a:cs typeface="Times New Roman" panose="02020603050405020304" pitchFamily="18" charset="0"/>
              </a:rPr>
              <a:t>. Available at; HTTPS;// </a:t>
            </a:r>
            <a:r>
              <a:rPr lang="en-US" sz="900" dirty="0" err="1">
                <a:latin typeface="Times New Roman" panose="02020603050405020304" pitchFamily="18" charset="0"/>
                <a:cs typeface="Times New Roman" panose="02020603050405020304" pitchFamily="18" charset="0"/>
              </a:rPr>
              <a:t>www.simplypsychology.org</a:t>
            </a:r>
            <a:r>
              <a:rPr lang="en-US" sz="900" dirty="0">
                <a:latin typeface="Times New Roman" panose="02020603050405020304" pitchFamily="18" charset="0"/>
                <a:cs typeface="Times New Roman" panose="02020603050405020304" pitchFamily="18" charset="0"/>
              </a:rPr>
              <a:t>/</a:t>
            </a:r>
            <a:r>
              <a:rPr lang="en-US" sz="900" dirty="0" err="1">
                <a:latin typeface="Times New Roman" panose="02020603050405020304" pitchFamily="18" charset="0"/>
                <a:cs typeface="Times New Roman" panose="02020603050405020304" pitchFamily="18" charset="0"/>
              </a:rPr>
              <a:t>maslow.html</a:t>
            </a:r>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Jorgensen, C. (2018). Smart strategies for an inclusive school year,. [Image] </a:t>
            </a:r>
            <a:r>
              <a:rPr lang="en-US" sz="900" dirty="0" err="1">
                <a:latin typeface="Times New Roman" panose="02020603050405020304" pitchFamily="18" charset="0"/>
                <a:cs typeface="Times New Roman" panose="02020603050405020304" pitchFamily="18" charset="0"/>
              </a:rPr>
              <a:t>Aailable</a:t>
            </a:r>
            <a:r>
              <a:rPr lang="en-US" sz="900" dirty="0">
                <a:latin typeface="Times New Roman" panose="02020603050405020304" pitchFamily="18" charset="0"/>
                <a:cs typeface="Times New Roman" panose="02020603050405020304" pitchFamily="18" charset="0"/>
              </a:rPr>
              <a:t> at: </a:t>
            </a:r>
            <a:r>
              <a:rPr lang="en-US" sz="900" dirty="0">
                <a:latin typeface="Times New Roman" panose="02020603050405020304" pitchFamily="18" charset="0"/>
                <a:cs typeface="Times New Roman" panose="02020603050405020304" pitchFamily="18" charset="0"/>
                <a:hlinkClick r:id="rId4"/>
              </a:rPr>
              <a:t>https://www.weareteachers.com/inclusion-startegies-qa/</a:t>
            </a:r>
            <a:endParaRPr lang="en-US" sz="900" dirty="0">
              <a:latin typeface="Times New Roman" panose="02020603050405020304" pitchFamily="18" charset="0"/>
              <a:cs typeface="Times New Roman" panose="02020603050405020304" pitchFamily="18" charset="0"/>
            </a:endParaRPr>
          </a:p>
          <a:p>
            <a:r>
              <a:rPr lang="en-US" sz="900" dirty="0" err="1">
                <a:latin typeface="Times New Roman" panose="02020603050405020304" pitchFamily="18" charset="0"/>
                <a:cs typeface="Times New Roman" panose="02020603050405020304" pitchFamily="18" charset="0"/>
              </a:rPr>
              <a:t>Scientist,T,and</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rPr>
              <a:t>scientist,L</a:t>
            </a:r>
            <a:r>
              <a:rPr lang="en-US" sz="900" dirty="0">
                <a:latin typeface="Times New Roman" panose="02020603050405020304" pitchFamily="18" charset="0"/>
                <a:cs typeface="Times New Roman" panose="02020603050405020304" pitchFamily="18" charset="0"/>
              </a:rPr>
              <a:t> (2019)B.F Skinner-</a:t>
            </a:r>
            <a:r>
              <a:rPr lang="en-US" sz="900" dirty="0" err="1">
                <a:latin typeface="Times New Roman" panose="02020603050405020304" pitchFamily="18" charset="0"/>
                <a:cs typeface="Times New Roman" panose="02020603050405020304" pitchFamily="18" charset="0"/>
              </a:rPr>
              <a:t>Biography,facts</a:t>
            </a:r>
            <a:r>
              <a:rPr lang="en-US" sz="900" dirty="0">
                <a:latin typeface="Times New Roman" panose="02020603050405020304" pitchFamily="18" charset="0"/>
                <a:cs typeface="Times New Roman" panose="02020603050405020304" pitchFamily="18" charset="0"/>
              </a:rPr>
              <a:t> and pictures [online] </a:t>
            </a:r>
            <a:r>
              <a:rPr lang="en-US" sz="900" dirty="0" err="1">
                <a:latin typeface="Times New Roman" panose="02020603050405020304" pitchFamily="18" charset="0"/>
                <a:cs typeface="Times New Roman" panose="02020603050405020304" pitchFamily="18" charset="0"/>
              </a:rPr>
              <a:t>famousscientists.org</a:t>
            </a:r>
            <a:r>
              <a:rPr lang="en-US" sz="900" dirty="0">
                <a:latin typeface="Times New Roman" panose="02020603050405020304" pitchFamily="18" charset="0"/>
                <a:cs typeface="Times New Roman" panose="02020603050405020304" pitchFamily="18" charset="0"/>
              </a:rPr>
              <a:t>. Available at: </a:t>
            </a:r>
            <a:r>
              <a:rPr lang="en-US" sz="900" dirty="0">
                <a:latin typeface="Times New Roman" panose="02020603050405020304" pitchFamily="18" charset="0"/>
                <a:cs typeface="Times New Roman" panose="02020603050405020304" pitchFamily="18" charset="0"/>
                <a:hlinkClick r:id="rId5"/>
              </a:rPr>
              <a:t>https://www.famousscientists.org/b.f.skinner</a:t>
            </a:r>
            <a:endParaRPr lang="en-US" sz="900" dirty="0">
              <a:latin typeface="Times New Roman" panose="02020603050405020304" pitchFamily="18" charset="0"/>
              <a:cs typeface="Times New Roman" panose="02020603050405020304" pitchFamily="18" charset="0"/>
            </a:endParaRPr>
          </a:p>
          <a:p>
            <a:r>
              <a:rPr lang="en-US" sz="900" dirty="0" err="1">
                <a:latin typeface="Times New Roman" panose="02020603050405020304" pitchFamily="18" charset="0"/>
                <a:cs typeface="Times New Roman" panose="02020603050405020304" pitchFamily="18" charset="0"/>
              </a:rPr>
              <a:t>Thepsychologist</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rPr>
              <a:t>bps.org.uk</a:t>
            </a:r>
            <a:r>
              <a:rPr lang="en-US" sz="900" dirty="0">
                <a:latin typeface="Times New Roman" panose="02020603050405020304" pitchFamily="18" charset="0"/>
                <a:cs typeface="Times New Roman" panose="02020603050405020304" pitchFamily="18" charset="0"/>
              </a:rPr>
              <a:t> (2019) Negative reward systems in classrooms; [online] available at </a:t>
            </a:r>
            <a:r>
              <a:rPr lang="en-US" sz="900" dirty="0">
                <a:latin typeface="Times New Roman" panose="02020603050405020304" pitchFamily="18" charset="0"/>
                <a:cs typeface="Times New Roman" panose="02020603050405020304" pitchFamily="18" charset="0"/>
                <a:hlinkClick r:id="rId6"/>
              </a:rPr>
              <a:t>https://the</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rPr>
              <a:t>psychologist.bps.org.uk</a:t>
            </a:r>
            <a:r>
              <a:rPr lang="en-US" sz="900" dirty="0">
                <a:latin typeface="Times New Roman" panose="02020603050405020304" pitchFamily="18" charset="0"/>
                <a:cs typeface="Times New Roman" panose="02020603050405020304" pitchFamily="18" charset="0"/>
              </a:rPr>
              <a:t>/volume-28/December 2015 negative-effects-rewards-system-classrooms</a:t>
            </a:r>
          </a:p>
          <a:p>
            <a:r>
              <a:rPr lang="en-US" sz="900" dirty="0">
                <a:latin typeface="Times New Roman" panose="02020603050405020304" pitchFamily="18" charset="0"/>
                <a:cs typeface="Times New Roman" panose="02020603050405020304" pitchFamily="18" charset="0"/>
              </a:rPr>
              <a:t>Twinkl.(2019). Twinkl search. [online] </a:t>
            </a:r>
            <a:r>
              <a:rPr lang="en-US" sz="900" dirty="0" err="1">
                <a:latin typeface="Times New Roman" panose="02020603050405020304" pitchFamily="18" charset="0"/>
                <a:cs typeface="Times New Roman" panose="02020603050405020304" pitchFamily="18" charset="0"/>
              </a:rPr>
              <a:t>Availble</a:t>
            </a:r>
            <a:r>
              <a:rPr lang="en-US" sz="900" dirty="0">
                <a:latin typeface="Times New Roman" panose="02020603050405020304" pitchFamily="18" charset="0"/>
                <a:cs typeface="Times New Roman" panose="02020603050405020304" pitchFamily="18" charset="0"/>
              </a:rPr>
              <a:t> at: </a:t>
            </a:r>
            <a:r>
              <a:rPr lang="en-US" sz="900" dirty="0">
                <a:latin typeface="Times New Roman" panose="02020603050405020304" pitchFamily="18" charset="0"/>
                <a:cs typeface="Times New Roman" panose="02020603050405020304" pitchFamily="18" charset="0"/>
                <a:hlinkClick r:id="rId7"/>
              </a:rPr>
              <a:t>https://twinkl.co.uk/search</a:t>
            </a:r>
            <a:endParaRPr lang="en-US" sz="900"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23386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
      <a:dk1>
        <a:srgbClr val="000000"/>
      </a:dk1>
      <a:lt1>
        <a:srgbClr val="FFFFFF"/>
      </a:lt1>
      <a:dk2>
        <a:srgbClr val="41243D"/>
      </a:dk2>
      <a:lt2>
        <a:srgbClr val="E2E5E8"/>
      </a:lt2>
      <a:accent1>
        <a:srgbClr val="E78129"/>
      </a:accent1>
      <a:accent2>
        <a:srgbClr val="D52117"/>
      </a:accent2>
      <a:accent3>
        <a:srgbClr val="E7296F"/>
      </a:accent3>
      <a:accent4>
        <a:srgbClr val="D517AC"/>
      </a:accent4>
      <a:accent5>
        <a:srgbClr val="C129E7"/>
      </a:accent5>
      <a:accent6>
        <a:srgbClr val="702FD9"/>
      </a:accent6>
      <a:hlink>
        <a:srgbClr val="3F83BF"/>
      </a:hlink>
      <a:folHlink>
        <a:srgbClr val="7F7F7F"/>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3037</TotalTime>
  <Words>1280</Words>
  <Application>Microsoft Macintosh PowerPoint</Application>
  <PresentationFormat>Widescreen</PresentationFormat>
  <Paragraphs>81</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Garamond</vt:lpstr>
      <vt:lpstr>Sagona Book</vt:lpstr>
      <vt:lpstr>Sagona ExtraLight</vt:lpstr>
      <vt:lpstr>Times New Roman</vt:lpstr>
      <vt:lpstr>SavonVTI</vt:lpstr>
      <vt:lpstr>Theoretical approaches to learning</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Theoretical approaches to learning</dc:title>
  <dc:creator>andrew lloyd-davies</dc:creator>
  <cp:lastModifiedBy>andrew lloyd-davies</cp:lastModifiedBy>
  <cp:revision>90</cp:revision>
  <dcterms:created xsi:type="dcterms:W3CDTF">2019-11-01T17:49:14Z</dcterms:created>
  <dcterms:modified xsi:type="dcterms:W3CDTF">2019-11-03T20:27:13Z</dcterms:modified>
</cp:coreProperties>
</file>