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1.xml" ContentType="application/vnd.openxmlformats-officedocument.presentationml.tags+xml"/>
  <Override PartName="/ppt/notesSlides/notesSlide8.xml" ContentType="application/vnd.openxmlformats-officedocument.presentationml.notesSlide+xml"/>
  <Override PartName="/ppt/tags/tag2.xml" ContentType="application/vnd.openxmlformats-officedocument.presentationml.tags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tags/tag3.xml" ContentType="application/vnd.openxmlformats-officedocument.presentationml.tags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notesMasterIdLst>
    <p:notesMasterId r:id="rId19"/>
  </p:notesMasterIdLst>
  <p:sldIdLst>
    <p:sldId id="256" r:id="rId2"/>
    <p:sldId id="257" r:id="rId3"/>
    <p:sldId id="259" r:id="rId4"/>
    <p:sldId id="258" r:id="rId5"/>
    <p:sldId id="261" r:id="rId6"/>
    <p:sldId id="262" r:id="rId7"/>
    <p:sldId id="260" r:id="rId8"/>
    <p:sldId id="264" r:id="rId9"/>
    <p:sldId id="269" r:id="rId10"/>
    <p:sldId id="265" r:id="rId11"/>
    <p:sldId id="267" r:id="rId12"/>
    <p:sldId id="271" r:id="rId13"/>
    <p:sldId id="272" r:id="rId14"/>
    <p:sldId id="276" r:id="rId15"/>
    <p:sldId id="273" r:id="rId16"/>
    <p:sldId id="274" r:id="rId17"/>
    <p:sldId id="275" r:id="rId18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DCE8"/>
    <a:srgbClr val="07CB3A"/>
    <a:srgbClr val="99FFCC"/>
    <a:srgbClr val="99FF99"/>
    <a:srgbClr val="66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AF0A45-4DB9-4254-BD54-82BEF05A0A71}" v="4" dt="2020-09-24T13:25:43.7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53680" autoAdjust="0"/>
  </p:normalViewPr>
  <p:slideViewPr>
    <p:cSldViewPr snapToGrid="0">
      <p:cViewPr varScale="1">
        <p:scale>
          <a:sx n="40" d="100"/>
          <a:sy n="40" d="100"/>
        </p:scale>
        <p:origin x="1896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8E5CDD-707E-4BDA-BA32-35346721A01D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8DE8DB-C9DC-48C5-BE39-19CA779175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8913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8DE8DB-C9DC-48C5-BE39-19CA779175A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5729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8DE8DB-C9DC-48C5-BE39-19CA779175A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5141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8DE8DB-C9DC-48C5-BE39-19CA779175A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9712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8DE8DB-C9DC-48C5-BE39-19CA779175A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4043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8DE8DB-C9DC-48C5-BE39-19CA779175A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1528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8DE8DB-C9DC-48C5-BE39-19CA779175A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7228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8DE8DB-C9DC-48C5-BE39-19CA779175A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8916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8DE8DB-C9DC-48C5-BE39-19CA779175A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3768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8DE8DB-C9DC-48C5-BE39-19CA779175A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404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8DE8DB-C9DC-48C5-BE39-19CA779175A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3011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8DE8DB-C9DC-48C5-BE39-19CA779175A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8625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8DE8DB-C9DC-48C5-BE39-19CA779175A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5339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8DE8DB-C9DC-48C5-BE39-19CA779175A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85292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8DE8DB-C9DC-48C5-BE39-19CA779175A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2761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8DE8DB-C9DC-48C5-BE39-19CA779175A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48902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8DE8DB-C9DC-48C5-BE39-19CA779175A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01055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8DE8DB-C9DC-48C5-BE39-19CA779175A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5579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F4603F07-BA5F-4246-A2C3-9BB6F20726C3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EC40708E-ADEE-4A2A-9A19-2C24062D6681}" type="slidenum">
              <a:rPr lang="en-GB" smtClean="0"/>
              <a:t>‹#›</a:t>
            </a:fld>
            <a:endParaRPr lang="en-GB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03825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03F07-BA5F-4246-A2C3-9BB6F20726C3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0708E-ADEE-4A2A-9A19-2C24062D66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843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F4603F07-BA5F-4246-A2C3-9BB6F20726C3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EC40708E-ADEE-4A2A-9A19-2C24062D6681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55410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03F07-BA5F-4246-A2C3-9BB6F20726C3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0708E-ADEE-4A2A-9A19-2C24062D66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978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03F07-BA5F-4246-A2C3-9BB6F20726C3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0708E-ADEE-4A2A-9A19-2C24062D66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346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03F07-BA5F-4246-A2C3-9BB6F20726C3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0708E-ADEE-4A2A-9A19-2C24062D66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995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03F07-BA5F-4246-A2C3-9BB6F20726C3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0708E-ADEE-4A2A-9A19-2C24062D66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9417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F4603F07-BA5F-4246-A2C3-9BB6F20726C3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EC40708E-ADEE-4A2A-9A19-2C24062D66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5963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F4603F07-BA5F-4246-A2C3-9BB6F20726C3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EC40708E-ADEE-4A2A-9A19-2C24062D66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2938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03F07-BA5F-4246-A2C3-9BB6F20726C3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0708E-ADEE-4A2A-9A19-2C24062D66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917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F4603F07-BA5F-4246-A2C3-9BB6F20726C3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EC40708E-ADEE-4A2A-9A19-2C24062D6681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904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4603F07-BA5F-4246-A2C3-9BB6F20726C3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EC40708E-ADEE-4A2A-9A19-2C24062D668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7144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Relationship Id="rId9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media8.m4a"/><Relationship Id="rId7" Type="http://schemas.openxmlformats.org/officeDocument/2006/relationships/image" Target="../media/image1.png"/><Relationship Id="rId2" Type="http://schemas.microsoft.com/office/2007/relationships/media" Target="../media/media8.m4a"/><Relationship Id="rId1" Type="http://schemas.openxmlformats.org/officeDocument/2006/relationships/tags" Target="../tags/tag1.xml"/><Relationship Id="rId6" Type="http://schemas.openxmlformats.org/officeDocument/2006/relationships/image" Target="../media/image11.png"/><Relationship Id="rId5" Type="http://schemas.openxmlformats.org/officeDocument/2006/relationships/notesSlide" Target="../notesSlides/notesSlide8.xml"/><Relationship Id="rId4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media9.m4a"/><Relationship Id="rId7" Type="http://schemas.openxmlformats.org/officeDocument/2006/relationships/image" Target="../media/image1.png"/><Relationship Id="rId2" Type="http://schemas.microsoft.com/office/2007/relationships/media" Target="../media/media9.m4a"/><Relationship Id="rId1" Type="http://schemas.openxmlformats.org/officeDocument/2006/relationships/tags" Target="../tags/tag2.xml"/><Relationship Id="rId6" Type="http://schemas.openxmlformats.org/officeDocument/2006/relationships/image" Target="../media/image12.png"/><Relationship Id="rId5" Type="http://schemas.openxmlformats.org/officeDocument/2006/relationships/notesSlide" Target="../notesSlides/notesSlide9.xml"/><Relationship Id="rId4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s://www.nytimes.com/1981/12/29/science/british-legal-debate-premenstrual-tension-and-criminal-behavior.html" TargetMode="External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.png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.pn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media14.m4a"/><Relationship Id="rId7" Type="http://schemas.openxmlformats.org/officeDocument/2006/relationships/image" Target="../media/image1.png"/><Relationship Id="rId2" Type="http://schemas.microsoft.com/office/2007/relationships/media" Target="../media/media14.m4a"/><Relationship Id="rId1" Type="http://schemas.openxmlformats.org/officeDocument/2006/relationships/tags" Target="../tags/tag3.xml"/><Relationship Id="rId6" Type="http://schemas.openxmlformats.org/officeDocument/2006/relationships/image" Target="../media/image18.png"/><Relationship Id="rId5" Type="http://schemas.openxmlformats.org/officeDocument/2006/relationships/notesSlide" Target="../notesSlides/notesSlide14.xml"/><Relationship Id="rId4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THEORIES OF CRIME:</a:t>
            </a:r>
            <a:br>
              <a:rPr lang="en-GB" dirty="0"/>
            </a:br>
            <a:r>
              <a:rPr lang="en-GB" dirty="0">
                <a:solidFill>
                  <a:srgbClr val="92D050"/>
                </a:solidFill>
              </a:rPr>
              <a:t>POSITIVISM</a:t>
            </a:r>
            <a:r>
              <a:rPr lang="en-GB" dirty="0"/>
              <a:t>: Biological and Psychological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Laura Knight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688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467"/>
    </mc:Choice>
    <mc:Fallback>
      <p:transition spd="slow" advTm="154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/>
              <a:t>By the end of this session, you should be able to . . 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>
                <a:solidFill>
                  <a:srgbClr val="00B050"/>
                </a:solidFill>
              </a:rPr>
              <a:t>Explain the difference between biological and psychological explanations of crime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>
                <a:solidFill>
                  <a:srgbClr val="00B050"/>
                </a:solidFill>
              </a:rPr>
              <a:t>Identify the key thinkers surrounding biological and psychological positivism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>
                <a:solidFill>
                  <a:srgbClr val="00B050"/>
                </a:solidFill>
              </a:rPr>
              <a:t>Describe some of the limitations of these schools of thought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176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146"/>
    </mc:Choice>
    <mc:Fallback>
      <p:transition spd="slow" advTm="181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3348507" y="2446986"/>
            <a:ext cx="8355764" cy="309092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THINKPOINT?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78051" y="2614410"/>
            <a:ext cx="8626220" cy="347549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dirty="0">
                <a:solidFill>
                  <a:schemeClr val="bg1"/>
                </a:solidFill>
                <a:latin typeface="Bahnschrift Light SemiCondensed" panose="020B0502040204020203" pitchFamily="34" charset="0"/>
              </a:rPr>
              <a:t>WHAT IS POSTIVISM AND HOW DOES IT DIFFER FROM CLASSICISM?</a:t>
            </a:r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9660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762"/>
    </mc:Choice>
    <mc:Fallback>
      <p:transition spd="slow" advTm="407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BIOLOGICAL POSITIVISM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443211" y="3444810"/>
            <a:ext cx="3928056" cy="830997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4800" dirty="0">
                <a:latin typeface="Cambria Math" panose="02040503050406030204" pitchFamily="18" charset="0"/>
                <a:ea typeface="Cambria Math" panose="02040503050406030204" pitchFamily="18" charset="0"/>
              </a:rPr>
              <a:t>‘BORN BAD’?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3141" y="1690754"/>
            <a:ext cx="1952625" cy="23431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0017" y="2678806"/>
            <a:ext cx="28977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solidFill>
                  <a:srgbClr val="00B0F0"/>
                </a:solidFill>
              </a:rPr>
              <a:t>Franz Joseph Gall: </a:t>
            </a:r>
            <a:r>
              <a:rPr lang="en-GB" dirty="0"/>
              <a:t>which physical traits are linked to criminal behaviour?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98154" y="4266280"/>
            <a:ext cx="1847850" cy="246697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644721" y="5267459"/>
            <a:ext cx="19962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solidFill>
                  <a:srgbClr val="92D050"/>
                </a:solidFill>
              </a:rPr>
              <a:t>Cesare Lombroso </a:t>
            </a:r>
            <a:r>
              <a:rPr lang="en-GB" dirty="0"/>
              <a:t>(1876)</a:t>
            </a:r>
          </a:p>
          <a:p>
            <a:r>
              <a:rPr lang="en-GB" dirty="0"/>
              <a:t>‘Biological freaks’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16999" y="4390474"/>
            <a:ext cx="1905000" cy="24003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9272789" y="4816699"/>
            <a:ext cx="16871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solidFill>
                  <a:srgbClr val="7030A0"/>
                </a:solidFill>
              </a:rPr>
              <a:t>Enrico </a:t>
            </a:r>
            <a:r>
              <a:rPr lang="en-GB" b="1" i="1" dirty="0" err="1">
                <a:solidFill>
                  <a:srgbClr val="7030A0"/>
                </a:solidFill>
              </a:rPr>
              <a:t>Ferri</a:t>
            </a:r>
            <a:r>
              <a:rPr lang="en-GB" b="1" i="1" dirty="0">
                <a:solidFill>
                  <a:srgbClr val="7030A0"/>
                </a:solidFill>
              </a:rPr>
              <a:t> (1856-1929)</a:t>
            </a:r>
          </a:p>
          <a:p>
            <a:r>
              <a:rPr lang="en-GB" dirty="0"/>
              <a:t>Born bad, insane or social circumstance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08382" y="1515396"/>
            <a:ext cx="1947153" cy="1814747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9620518" y="1828800"/>
            <a:ext cx="2228045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i="1" dirty="0">
                <a:solidFill>
                  <a:srgbClr val="0070C0"/>
                </a:solidFill>
              </a:rPr>
              <a:t>William Sheldon </a:t>
            </a:r>
          </a:p>
          <a:p>
            <a:r>
              <a:rPr lang="en-GB" dirty="0"/>
              <a:t>Somatotyping</a:t>
            </a: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57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321"/>
    </mc:Choice>
    <mc:Fallback>
      <p:transition spd="slow" advTm="683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700" y="114351"/>
            <a:ext cx="8770571" cy="1560716"/>
          </a:xfrm>
        </p:spPr>
        <p:txBody>
          <a:bodyPr/>
          <a:lstStyle/>
          <a:p>
            <a:r>
              <a:rPr lang="en-GB" dirty="0"/>
              <a:t>Franz Joseph Gall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90949" y="232786"/>
            <a:ext cx="1342768" cy="1610484"/>
          </a:xfrm>
          <a:prstGeom prst="rect">
            <a:avLst/>
          </a:prstGeom>
        </p:spPr>
      </p:pic>
      <p:pic>
        <p:nvPicPr>
          <p:cNvPr id="1026" name="Picture 2" descr="http://www.intropsych.com/ch01_psychology_and_science/01phren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3700" y="1038028"/>
            <a:ext cx="5145852" cy="5650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71736" y="2824448"/>
            <a:ext cx="2638425" cy="2714625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830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784"/>
    </mc:Choice>
    <mc:Fallback>
      <p:transition spd="slow" advTm="1007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Cesare Lombroso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9784" y="1348703"/>
            <a:ext cx="6130977" cy="5216989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1. Criminals were biological freaks who had failed to evolve -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ATAVISM</a:t>
            </a:r>
          </a:p>
          <a:p>
            <a:pPr marL="0" indent="0">
              <a:buNone/>
            </a:pP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2. Criminals could be identified by their physical features:</a:t>
            </a:r>
          </a:p>
          <a:p>
            <a:pPr marL="0" indent="0">
              <a:buNone/>
            </a:pPr>
            <a:r>
              <a:rPr lang="en-GB" sz="2400" b="1" dirty="0"/>
              <a:t>Thief</a:t>
            </a:r>
            <a:r>
              <a:rPr lang="en-GB" sz="2400" dirty="0"/>
              <a:t>: expressive face, small wandering eyes</a:t>
            </a:r>
          </a:p>
          <a:p>
            <a:pPr marL="0" indent="0">
              <a:buNone/>
            </a:pPr>
            <a:r>
              <a:rPr lang="en-GB" sz="2400" b="1" dirty="0"/>
              <a:t>Murderers</a:t>
            </a:r>
            <a:r>
              <a:rPr lang="en-GB" sz="2400" dirty="0"/>
              <a:t>: big-hawk like noses</a:t>
            </a:r>
          </a:p>
          <a:p>
            <a:pPr marL="0" indent="0">
              <a:buNone/>
            </a:pPr>
            <a:r>
              <a:rPr lang="en-GB" sz="2400" b="1" dirty="0"/>
              <a:t>Rapists</a:t>
            </a:r>
            <a:r>
              <a:rPr lang="en-GB" sz="2400" dirty="0"/>
              <a:t>: ‘Jug ears’</a:t>
            </a:r>
          </a:p>
          <a:p>
            <a:pPr marL="0" indent="0">
              <a:buNone/>
            </a:pPr>
            <a:r>
              <a:rPr lang="en-GB" sz="2400" b="1" dirty="0"/>
              <a:t>Females</a:t>
            </a:r>
            <a:r>
              <a:rPr lang="en-GB" sz="2400" dirty="0"/>
              <a:t>: lustful, immodest, shorter, more wrinkled and had darker hair than ‘normal’ women.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0623" y="1348703"/>
            <a:ext cx="5033648" cy="5216989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15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3539"/>
    </mc:Choice>
    <mc:Fallback>
      <p:transition spd="slow" advTm="1935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William Sheldon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7074568" y="2383863"/>
            <a:ext cx="4629703" cy="411529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395663" y="2388290"/>
            <a:ext cx="5197642" cy="424731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800" b="1" dirty="0"/>
              <a:t>Endomorphs</a:t>
            </a:r>
            <a:r>
              <a:rPr lang="en-GB" sz="2800" dirty="0"/>
              <a:t> - rounded, soft</a:t>
            </a:r>
          </a:p>
          <a:p>
            <a:r>
              <a:rPr lang="en-GB" sz="2800" dirty="0"/>
              <a:t>	      - relaxed, comfortable</a:t>
            </a:r>
          </a:p>
          <a:p>
            <a:endParaRPr lang="en-GB" sz="2800" dirty="0"/>
          </a:p>
          <a:p>
            <a:r>
              <a:rPr lang="en-GB" sz="2800" b="1" dirty="0"/>
              <a:t>Mesomorphs</a:t>
            </a:r>
            <a:r>
              <a:rPr lang="en-GB" sz="2800" dirty="0"/>
              <a:t> – Square, muscular</a:t>
            </a:r>
          </a:p>
          <a:p>
            <a:r>
              <a:rPr lang="en-GB" sz="2800" dirty="0"/>
              <a:t>	       - assertive, aggressive</a:t>
            </a:r>
          </a:p>
          <a:p>
            <a:endParaRPr lang="en-GB" sz="2800" dirty="0"/>
          </a:p>
          <a:p>
            <a:r>
              <a:rPr lang="en-GB" sz="2800" b="1" dirty="0"/>
              <a:t>Ectomorphs</a:t>
            </a:r>
            <a:r>
              <a:rPr lang="en-GB" sz="2800" dirty="0"/>
              <a:t> – Thin, fine boned</a:t>
            </a:r>
          </a:p>
          <a:p>
            <a:r>
              <a:rPr lang="en-GB" sz="2800" dirty="0"/>
              <a:t>                      - Introverted, sensitive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6762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8349"/>
    </mc:Choice>
    <mc:Fallback>
      <p:transition spd="slow" advTm="1183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Genetic explanations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3108" y="2502932"/>
            <a:ext cx="4728972" cy="3992880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Initial research focused on an attempt to reveal a ‘criminal chromosome’ XXY</a:t>
            </a:r>
          </a:p>
          <a:p>
            <a:pPr marL="0" indent="0">
              <a:buNone/>
            </a:pPr>
            <a:r>
              <a:rPr lang="en-GB" sz="2400" b="1" i="1" dirty="0">
                <a:solidFill>
                  <a:srgbClr val="FF0000"/>
                </a:solidFill>
              </a:rPr>
              <a:t>Jacobs et al 1965</a:t>
            </a:r>
            <a:r>
              <a:rPr lang="en-GB" sz="2400" dirty="0"/>
              <a:t>: males with an extra chromosome were predisposed to criminal behaviour</a:t>
            </a:r>
          </a:p>
          <a:p>
            <a:pPr marL="0" indent="0">
              <a:buNone/>
            </a:pPr>
            <a:r>
              <a:rPr lang="en-GB" sz="2400" dirty="0"/>
              <a:t>X: Not everyone with the extra chromosome turned to offending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80651" y="172871"/>
            <a:ext cx="2143125" cy="21431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108192" y="2502932"/>
            <a:ext cx="581558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 CENA" panose="02000000000000000000" pitchFamily="2" charset="0"/>
              </a:rPr>
              <a:t>Han Brunner (Brunner et al, 1993)</a:t>
            </a:r>
          </a:p>
          <a:p>
            <a:endParaRPr lang="en-GB" sz="2400" dirty="0">
              <a:latin typeface="AR CENA" panose="02000000000000000000" pitchFamily="2" charset="0"/>
            </a:endParaRPr>
          </a:p>
          <a:p>
            <a:pPr marL="285750" indent="-285750">
              <a:buFontTx/>
              <a:buChar char="-"/>
            </a:pPr>
            <a:r>
              <a:rPr lang="en-GB" sz="2400" dirty="0">
                <a:latin typeface="AR CENA" panose="02000000000000000000" pitchFamily="2" charset="0"/>
              </a:rPr>
              <a:t>Observed Dutch family over several generations</a:t>
            </a:r>
          </a:p>
          <a:p>
            <a:pPr marL="285750" indent="-285750">
              <a:buFontTx/>
              <a:buChar char="-"/>
            </a:pPr>
            <a:r>
              <a:rPr lang="en-GB" sz="2400" dirty="0">
                <a:latin typeface="AR CENA" panose="02000000000000000000" pitchFamily="2" charset="0"/>
              </a:rPr>
              <a:t>Found some members exhibited extremely violent behaviour</a:t>
            </a:r>
          </a:p>
          <a:p>
            <a:pPr marL="285750" indent="-285750">
              <a:buFontTx/>
              <a:buChar char="-"/>
            </a:pPr>
            <a:r>
              <a:rPr lang="en-GB" sz="2400" dirty="0">
                <a:latin typeface="AR CENA" panose="02000000000000000000" pitchFamily="2" charset="0"/>
              </a:rPr>
              <a:t>Found that these family members were deficient in MONOAMINE OXIDASE A </a:t>
            </a:r>
            <a:r>
              <a:rPr lang="en-GB" sz="2800" dirty="0">
                <a:latin typeface="AR CENA" panose="02000000000000000000" pitchFamily="2" charset="0"/>
              </a:rPr>
              <a:t>(MAOA).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11249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1665"/>
    </mc:Choice>
    <mc:Fallback>
      <p:transition spd="slow" advTm="2216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 build="p" animBg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genetic explanations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9310846" y="219138"/>
            <a:ext cx="2600325" cy="17621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12064" y="2322576"/>
            <a:ext cx="6806921" cy="181588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solidFill>
                  <a:srgbClr val="92D050"/>
                </a:solidFill>
              </a:rPr>
              <a:t>Nature vs nurture</a:t>
            </a:r>
          </a:p>
          <a:p>
            <a:r>
              <a:rPr lang="en-GB" sz="2800" dirty="0"/>
              <a:t>- Crime can run in families not because of inherited genetic disorders but because of environmental factors e.g. bad parenting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2064" y="4498848"/>
            <a:ext cx="6806921" cy="181588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solidFill>
                  <a:srgbClr val="92D050"/>
                </a:solidFill>
              </a:rPr>
              <a:t>Free will</a:t>
            </a:r>
          </a:p>
          <a:p>
            <a:r>
              <a:rPr lang="en-GB" sz="2800" dirty="0"/>
              <a:t>Genetic explanations ignore free will and puts the explanation of crime down to uncontrollable impulses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546436" y="2375189"/>
            <a:ext cx="4364735" cy="424731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solidFill>
                  <a:srgbClr val="92D050"/>
                </a:solidFill>
              </a:rPr>
              <a:t>Justifies pre-emptive action</a:t>
            </a:r>
          </a:p>
          <a:p>
            <a:r>
              <a:rPr lang="en-GB" sz="2800" dirty="0"/>
              <a:t>If the state believed someone to have these genetic implications then it may be justified in taking pre-emptive action e.g. pre-emptive imprisonment, regardless of whether that person has offended or not</a:t>
            </a:r>
          </a:p>
          <a:p>
            <a:endParaRPr lang="en-GB" dirty="0"/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59822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0905"/>
    </mc:Choice>
    <mc:Fallback>
      <p:transition spd="slow" advTm="1409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Biochemical factors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4012693" y="2303208"/>
            <a:ext cx="5657056" cy="400443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09813" y="6307641"/>
            <a:ext cx="11862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6"/>
              </a:rPr>
              <a:t>https://www.nytimes.com/1981/12/29/science/british-legal-debate-premenstrual-tension-and-criminal-behavior.html</a:t>
            </a:r>
            <a:endParaRPr lang="en-GB" dirty="0"/>
          </a:p>
          <a:p>
            <a:endParaRPr lang="en-GB" dirty="0"/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773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958"/>
    </mc:Choice>
    <mc:Fallback>
      <p:transition spd="slow" advTm="809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8165" y="190751"/>
            <a:ext cx="9924930" cy="6423272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102683" y="3402387"/>
            <a:ext cx="6114197" cy="212365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rgbClr val="0070C0"/>
                </a:solidFill>
              </a:rPr>
              <a:t>PSYCHOLOGICAL POSITIVISM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972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403"/>
    </mc:Choice>
    <mc:Fallback>
      <p:transition spd="slow" advTm="134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PSYCHOLOGICAL EXPLANATIONS OF CRIME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189707" y="2322576"/>
            <a:ext cx="8514564" cy="393954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800" b="1" i="1" dirty="0">
                <a:solidFill>
                  <a:srgbClr val="92D050"/>
                </a:solidFill>
              </a:rPr>
              <a:t>Bynum and Thompson (1996) </a:t>
            </a:r>
            <a:r>
              <a:rPr lang="en-GB" sz="2800" dirty="0"/>
              <a:t>– crime is the result of internal neurological disorders or deeply hidden personality disturbances</a:t>
            </a:r>
          </a:p>
          <a:p>
            <a:endParaRPr lang="en-GB" dirty="0"/>
          </a:p>
          <a:p>
            <a:endParaRPr lang="en-GB" sz="2800" dirty="0"/>
          </a:p>
          <a:p>
            <a:r>
              <a:rPr lang="en-GB" sz="2800" b="1" i="1" dirty="0">
                <a:solidFill>
                  <a:srgbClr val="92D050"/>
                </a:solidFill>
              </a:rPr>
              <a:t>Sigmund Freud </a:t>
            </a:r>
            <a:r>
              <a:rPr lang="en-GB" sz="2800" dirty="0"/>
              <a:t>– looked at the importance of childhood experiences in repressing desires in the unconscious mind as explanations for later personality disorders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276" y="568345"/>
            <a:ext cx="2171700" cy="2105025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8222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087"/>
    </mc:Choice>
    <mc:Fallback>
      <p:transition spd="slow" advTm="490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SIGMUND FREUD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72439" y="2336484"/>
            <a:ext cx="3031832" cy="428224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73804" y="2336484"/>
            <a:ext cx="4720366" cy="4282248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1794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1995"/>
    </mc:Choice>
    <mc:Fallback>
      <p:transition spd="slow" advTm="1119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Personality and criminality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73770" y="4427621"/>
            <a:ext cx="11030501" cy="2246769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800" dirty="0"/>
              <a:t>Personality tests can also be used to assess and evaluate someone’s personality.</a:t>
            </a:r>
          </a:p>
          <a:p>
            <a:endParaRPr lang="en-GB" sz="2800" dirty="0"/>
          </a:p>
          <a:p>
            <a:r>
              <a:rPr lang="en-GB" sz="2800" dirty="0"/>
              <a:t>Examples of such tests include: </a:t>
            </a:r>
            <a:r>
              <a:rPr lang="en-GB" sz="2800" b="1" dirty="0"/>
              <a:t>Minnesota Multiphasic Personality Inventory (MMPI</a:t>
            </a:r>
            <a:r>
              <a:rPr lang="en-GB" sz="2800" dirty="0"/>
              <a:t>) and the </a:t>
            </a:r>
            <a:r>
              <a:rPr lang="en-GB" sz="2800" b="1" dirty="0"/>
              <a:t>Interpersonal Maturity Test (I-L)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6570" y="568345"/>
            <a:ext cx="2717130" cy="3833490"/>
          </a:xfrm>
          <a:prstGeom prst="rect">
            <a:avLst/>
          </a:prstGeom>
        </p:spPr>
      </p:pic>
      <p:sp>
        <p:nvSpPr>
          <p:cNvPr id="5" name="Oval Callout 4"/>
          <p:cNvSpPr/>
          <p:nvPr/>
        </p:nvSpPr>
        <p:spPr>
          <a:xfrm>
            <a:off x="4860758" y="1451515"/>
            <a:ext cx="7050505" cy="2735473"/>
          </a:xfrm>
          <a:prstGeom prst="wedgeEllipseCallout">
            <a:avLst/>
          </a:prstGeom>
          <a:solidFill>
            <a:srgbClr val="66DCE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5650830" y="1788199"/>
            <a:ext cx="5125453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HOW COULD THE EVIDENCE PROVIDED BY THESE TESTS BE USEFUL TO THE JUSTICE SYSTEM?</a:t>
            </a: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08815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6326"/>
    </mc:Choice>
    <mc:Fallback>
      <p:transition spd="slow" advTm="963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3" grpId="0" animBg="1"/>
      <p:bldP spid="5" grpId="0" animBg="1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458" y="413362"/>
            <a:ext cx="9658495" cy="749011"/>
          </a:xfrm>
        </p:spPr>
        <p:txBody>
          <a:bodyPr>
            <a:normAutofit fontScale="90000"/>
          </a:bodyPr>
          <a:lstStyle/>
          <a:p>
            <a:r>
              <a:rPr lang="en-GB" dirty="0"/>
              <a:t>HANS EYSENCK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4956" y="289376"/>
            <a:ext cx="7027674" cy="628965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5655" y="1628650"/>
            <a:ext cx="3611105" cy="3611105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291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896"/>
    </mc:Choice>
    <mc:Fallback>
      <p:transition spd="slow" advTm="1018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14531" y="568344"/>
            <a:ext cx="7089740" cy="1244957"/>
          </a:xfrm>
        </p:spPr>
        <p:txBody>
          <a:bodyPr>
            <a:normAutofit fontScale="90000"/>
          </a:bodyPr>
          <a:lstStyle/>
          <a:p>
            <a:r>
              <a:rPr lang="en-GB" dirty="0"/>
              <a:t>Intelligence and criminality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614531" y="2541722"/>
            <a:ext cx="540890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Studies have linked low IQ with aggressive and violent behaviour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933700" y="3732450"/>
            <a:ext cx="7264185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err="1">
                <a:solidFill>
                  <a:srgbClr val="0070C0"/>
                </a:solidFill>
              </a:rPr>
              <a:t>Hirschi</a:t>
            </a:r>
            <a:r>
              <a:rPr lang="en-GB" sz="3200" b="1" dirty="0">
                <a:solidFill>
                  <a:srgbClr val="0070C0"/>
                </a:solidFill>
              </a:rPr>
              <a:t> and </a:t>
            </a:r>
            <a:r>
              <a:rPr lang="en-GB" sz="3200" b="1" dirty="0" err="1">
                <a:solidFill>
                  <a:srgbClr val="0070C0"/>
                </a:solidFill>
              </a:rPr>
              <a:t>Hindelang</a:t>
            </a:r>
            <a:r>
              <a:rPr lang="en-GB" sz="3200" b="1" dirty="0">
                <a:solidFill>
                  <a:srgbClr val="0070C0"/>
                </a:solidFill>
              </a:rPr>
              <a:t> (1977)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Down Arrow 4"/>
          <p:cNvSpPr/>
          <p:nvPr/>
        </p:nvSpPr>
        <p:spPr>
          <a:xfrm>
            <a:off x="3332136" y="4355024"/>
            <a:ext cx="976393" cy="2092271"/>
          </a:xfrm>
          <a:prstGeom prst="downArrow">
            <a:avLst/>
          </a:prstGeom>
          <a:solidFill>
            <a:srgbClr val="07CB3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Up Arrow 5"/>
          <p:cNvSpPr/>
          <p:nvPr/>
        </p:nvSpPr>
        <p:spPr>
          <a:xfrm>
            <a:off x="6780509" y="4355024"/>
            <a:ext cx="945396" cy="2092271"/>
          </a:xfrm>
          <a:prstGeom prst="upArrow">
            <a:avLst/>
          </a:prstGeom>
          <a:solidFill>
            <a:srgbClr val="66DCE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417017" y="4866468"/>
            <a:ext cx="19682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Low intelligence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121112" y="4727968"/>
            <a:ext cx="21573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Criminal and delinquent </a:t>
            </a:r>
          </a:p>
        </p:txBody>
      </p:sp>
      <p:sp>
        <p:nvSpPr>
          <p:cNvPr id="9" name="Rectangular Callout 8"/>
          <p:cNvSpPr/>
          <p:nvPr/>
        </p:nvSpPr>
        <p:spPr>
          <a:xfrm>
            <a:off x="158948" y="1280724"/>
            <a:ext cx="4149581" cy="1751308"/>
          </a:xfrm>
          <a:prstGeom prst="wedgeRectCallou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</a:t>
            </a:r>
            <a:r>
              <a:rPr lang="en-GB" dirty="0">
                <a:solidFill>
                  <a:srgbClr val="0070C0"/>
                </a:solidFill>
              </a:rPr>
              <a:t>CAN YOU THINK OF SOME CRITICISMS OF LINKING INTELLIGENCE WITH CRIMINALITY?</a:t>
            </a:r>
            <a:endParaRPr lang="en-GB" dirty="0"/>
          </a:p>
        </p:txBody>
      </p:sp>
      <p:pic>
        <p:nvPicPr>
          <p:cNvPr id="10" name="Audio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104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461"/>
    </mc:Choice>
    <mc:Fallback>
      <p:transition spd="slow" advTm="914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THINKPOINT QUESTIONS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308528" y="2578608"/>
            <a:ext cx="6426527" cy="332398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0070C0"/>
                </a:solidFill>
              </a:rPr>
              <a:t>1. Name 3 of the key thinkers surrounding biological positivism and their areas of research</a:t>
            </a:r>
          </a:p>
          <a:p>
            <a:endParaRPr lang="en-GB" sz="3200" dirty="0">
              <a:solidFill>
                <a:srgbClr val="0070C0"/>
              </a:solidFill>
            </a:endParaRPr>
          </a:p>
          <a:p>
            <a:r>
              <a:rPr lang="en-GB" sz="3200" dirty="0">
                <a:solidFill>
                  <a:srgbClr val="0070C0"/>
                </a:solidFill>
              </a:rPr>
              <a:t>2. Provide a brief description of the study by Brunner at al 1993</a:t>
            </a:r>
            <a:endParaRPr lang="en-GB" dirty="0">
              <a:solidFill>
                <a:srgbClr val="0070C0"/>
              </a:solidFill>
            </a:endParaRP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4008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888"/>
    </mc:Choice>
    <mc:Fallback>
      <p:transition spd="slow" advTm="328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7.7|1.6|66.8|8.7|48.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5|50.9|26.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9|23.7|1.2|2.1"/>
</p:tagLst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TM10001104[[fn=Feathered]]</Template>
  <TotalTime>644</TotalTime>
  <Words>537</Words>
  <Application>Microsoft Office PowerPoint</Application>
  <PresentationFormat>Widescreen</PresentationFormat>
  <Paragraphs>93</Paragraphs>
  <Slides>17</Slides>
  <Notes>17</Notes>
  <HiddenSlides>0</HiddenSlides>
  <MMClips>17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AR CENA</vt:lpstr>
      <vt:lpstr>Arial</vt:lpstr>
      <vt:lpstr>Bahnschrift Light SemiCondensed</vt:lpstr>
      <vt:lpstr>Calibri</vt:lpstr>
      <vt:lpstr>Cambria Math</vt:lpstr>
      <vt:lpstr>Century Schoolbook</vt:lpstr>
      <vt:lpstr>Corbel</vt:lpstr>
      <vt:lpstr>Wingdings</vt:lpstr>
      <vt:lpstr>Feathered</vt:lpstr>
      <vt:lpstr>THEORIES OF CRIME: POSITIVISM: Biological and Psychological</vt:lpstr>
      <vt:lpstr>Learning objectives</vt:lpstr>
      <vt:lpstr>THINKPOINT?</vt:lpstr>
      <vt:lpstr>BIOLOGICAL POSITIVISM</vt:lpstr>
      <vt:lpstr>Franz Joseph Gall</vt:lpstr>
      <vt:lpstr>Cesare Lombroso </vt:lpstr>
      <vt:lpstr>William Sheldon</vt:lpstr>
      <vt:lpstr>Genetic explanations</vt:lpstr>
      <vt:lpstr>Limitations of genetic explanations</vt:lpstr>
      <vt:lpstr>Biochemical factors</vt:lpstr>
      <vt:lpstr>PowerPoint Presentation</vt:lpstr>
      <vt:lpstr>PSYCHOLOGICAL EXPLANATIONS OF CRIME</vt:lpstr>
      <vt:lpstr>SIGMUND FREUD</vt:lpstr>
      <vt:lpstr>Personality and criminality</vt:lpstr>
      <vt:lpstr>HANS EYSENCK</vt:lpstr>
      <vt:lpstr>Intelligence and criminality</vt:lpstr>
      <vt:lpstr>THINKPOINT QUESTIONS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THEORIES OF CRIME: POSITIVISM: Biological and Psychological</dc:title>
  <dc:creator>Laura Knight</dc:creator>
  <cp:lastModifiedBy>Laura Knight</cp:lastModifiedBy>
  <cp:revision>47</cp:revision>
  <cp:lastPrinted>2018-08-16T10:26:35Z</cp:lastPrinted>
  <dcterms:created xsi:type="dcterms:W3CDTF">2018-08-13T11:54:41Z</dcterms:created>
  <dcterms:modified xsi:type="dcterms:W3CDTF">2020-09-24T14:20:03Z</dcterms:modified>
</cp:coreProperties>
</file>