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585" r:id="rId3"/>
    <p:sldId id="2586" r:id="rId4"/>
    <p:sldId id="2587" r:id="rId5"/>
    <p:sldId id="2571" r:id="rId6"/>
    <p:sldId id="2531" r:id="rId7"/>
    <p:sldId id="2572" r:id="rId8"/>
    <p:sldId id="2588" r:id="rId9"/>
    <p:sldId id="2589" r:id="rId10"/>
    <p:sldId id="2533" r:id="rId11"/>
    <p:sldId id="2574" r:id="rId12"/>
    <p:sldId id="2567" r:id="rId13"/>
    <p:sldId id="2566" r:id="rId14"/>
    <p:sldId id="2578" r:id="rId15"/>
    <p:sldId id="1953" r:id="rId16"/>
    <p:sldId id="1954" r:id="rId17"/>
    <p:sldId id="2581" r:id="rId18"/>
    <p:sldId id="1660" r:id="rId19"/>
    <p:sldId id="2590" r:id="rId20"/>
    <p:sldId id="2583" r:id="rId21"/>
    <p:sldId id="2018" r:id="rId22"/>
    <p:sldId id="2007" r:id="rId23"/>
    <p:sldId id="1907" r:id="rId24"/>
    <p:sldId id="2580" r:id="rId25"/>
    <p:sldId id="2591" r:id="rId26"/>
    <p:sldId id="2579" r:id="rId27"/>
    <p:sldId id="1963"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 id="2585"/>
            <p14:sldId id="2586"/>
            <p14:sldId id="2587"/>
            <p14:sldId id="2571"/>
            <p14:sldId id="2531"/>
            <p14:sldId id="2572"/>
            <p14:sldId id="2588"/>
            <p14:sldId id="2589"/>
            <p14:sldId id="2533"/>
            <p14:sldId id="2574"/>
            <p14:sldId id="2567"/>
            <p14:sldId id="2566"/>
            <p14:sldId id="2578"/>
            <p14:sldId id="1953"/>
            <p14:sldId id="1954"/>
            <p14:sldId id="2581"/>
            <p14:sldId id="1660"/>
            <p14:sldId id="2590"/>
            <p14:sldId id="2583"/>
            <p14:sldId id="2018"/>
            <p14:sldId id="2007"/>
            <p14:sldId id="1907"/>
            <p14:sldId id="2580"/>
            <p14:sldId id="2591"/>
            <p14:sldId id="2579"/>
          </p14:sldIdLst>
        </p14:section>
        <p14:section name="White Template" id="{A073DAE3-B461-442F-A3D3-6642BD875E45}">
          <p14:sldIdLst>
            <p14:sldId id="196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2" d="100"/>
          <a:sy n="82" d="100"/>
        </p:scale>
        <p:origin x="135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192"/>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4132698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611004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1089369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Active Directory to Azure Active Directory - https://docs.microsoft.com/en-us/azure/active-directory/fundamentals/active-directory-compare-azure-ad-to-ad</a:t>
            </a:r>
          </a:p>
          <a:p>
            <a:endParaRPr lang="en-US" dirty="0"/>
          </a:p>
          <a:p>
            <a:r>
              <a:rPr lang="en-US" dirty="0"/>
              <a:t>✔️ Azure AD is a managed service. You only manage the users, groups, and policies. Deploying AD DS with virtual machines using Azure means that you manage the deployment, configuration, virtual machines, patching, and other backend tasks. Do you see the difference? How are they similar?</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276004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Azure AD Terminology - https://docs.microsoft.com/en-us/azure/active-directory/fundamentals/active-directory-whatis#terminology</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528501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Azure AD Pricing Editions - https://azure.microsoft.com/en-us/pricing/details/active-directory/</a:t>
            </a:r>
            <a:endParaRPr lang="en-US" sz="80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 Did you look through the pricing list to determine which features your organization needs and to compare edition capabilities?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1580118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Azure AD joined devices - https://docs.microsoft.com/en-us/azure/active-directory/devices/concept-azure-ad-join</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Although AD Join is intended for organizations that do not have on-premises Windows Server Active Directory infrastructure it can be used for other scenarios like branch offices. </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6/9/2023 6:09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958998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Plan an Azure Active Directory self-service password reset deployment - https://docs.microsoft.com/en-us/azure/active-directory/authentication/howto-sspr-deployment</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12</a:t>
            </a:fld>
            <a:endParaRPr lang="en-US"/>
          </a:p>
        </p:txBody>
      </p:sp>
    </p:spTree>
    <p:extLst>
      <p:ext uri="{BB962C8B-B14F-4D97-AF65-F5344CB8AC3E}">
        <p14:creationId xmlns:p14="http://schemas.microsoft.com/office/powerpoint/2010/main" val="2772299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 Azure identities and governance (15-20%)</a:t>
            </a:r>
          </a:p>
          <a:p>
            <a:r>
              <a:rPr lang="en-US" dirty="0"/>
              <a:t>Manage Azure AD objects </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Create users and groups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Manage user and group properties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Perform bulk user updates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Manage guest accounts</a:t>
            </a:r>
            <a:endParaRPr lang="en-US" sz="900" dirty="0">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14</a:t>
            </a:fld>
            <a:endParaRPr lang="en-US"/>
          </a:p>
        </p:txBody>
      </p:sp>
    </p:spTree>
    <p:extLst>
      <p:ext uri="{BB962C8B-B14F-4D97-AF65-F5344CB8AC3E}">
        <p14:creationId xmlns:p14="http://schemas.microsoft.com/office/powerpoint/2010/main" val="1529871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a:solidFill>
                  <a:schemeClr val="tx1"/>
                </a:solidFill>
                <a:effectLst/>
                <a:ea typeface="+mn-ea"/>
                <a:cs typeface="+mn-cs"/>
              </a:rPr>
              <a:t>✔️ Have you given any thought as to the type of users you will need?</a:t>
            </a:r>
          </a:p>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4103861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900" kern="1200" dirty="0">
                <a:solidFill>
                  <a:schemeClr val="tx1"/>
                </a:solidFill>
                <a:effectLst/>
                <a:ea typeface="+mn-ea"/>
                <a:cs typeface="+mn-cs"/>
              </a:rPr>
              <a:t>Add or delete users using Azure Active Directory - https://docs.microsoft.com/en-us/azure/active-directory/fundamentals/add-users-azure-active-directory</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2700262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Bulk create users in Azure Active Directory - </a:t>
            </a:r>
            <a:r>
              <a:rPr lang="en-US" sz="1600" dirty="0"/>
              <a:t>https://docs.microsoft.com/en-us/azure/active-directory/users-groups-roles/users-bulk-add</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00"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 Establish or implement a naming convention for usernames, display names and aliases. </a:t>
            </a:r>
            <a:r>
              <a:rPr lang="en-US" sz="800" dirty="0"/>
              <a:t>The password for the new users needs to conform to the password complexity rules you have set for your directory. User parameters include User Principal Name, Display Name, Given Name, Department, and Job Title.</a:t>
            </a:r>
          </a:p>
          <a:p>
            <a:endParaRPr lang="it-IT" sz="1100" b="0" i="0" u="none" strike="noStrike" kern="1200" dirty="0">
              <a:solidFill>
                <a:schemeClr val="tx1"/>
              </a:solidFill>
              <a:effectLst/>
              <a:latin typeface="Segoe UI" panose="020B0502040204020203" pitchFamily="34" charset="0"/>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396863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Manage app and resource access using Azure Active Directory groups – https://docs.microsoft.com/en-us/azure/active-directory/fundamentals/active-directory-manage-groups</a:t>
            </a:r>
          </a:p>
          <a:p>
            <a:endParaRPr lang="en-US" sz="882" kern="1200" dirty="0">
              <a:solidFill>
                <a:schemeClr val="tx1"/>
              </a:solidFill>
              <a:effectLst/>
              <a:ea typeface="+mn-ea"/>
              <a:cs typeface="+mn-cs"/>
            </a:endParaRPr>
          </a:p>
          <a:p>
            <a:r>
              <a:rPr lang="en-US" sz="882" kern="1200" dirty="0" err="1">
                <a:solidFill>
                  <a:schemeClr val="tx1"/>
                </a:solidFill>
                <a:effectLst/>
                <a:ea typeface="+mn-ea"/>
                <a:cs typeface="+mn-cs"/>
              </a:rPr>
              <a:t>Quickstart</a:t>
            </a:r>
            <a:r>
              <a:rPr lang="en-US" sz="882" kern="1200" dirty="0">
                <a:solidFill>
                  <a:schemeClr val="tx1"/>
                </a:solidFill>
                <a:effectLst/>
                <a:ea typeface="+mn-ea"/>
                <a:cs typeface="+mn-cs"/>
              </a:rPr>
              <a:t>: View your organization's groups and members in Azure Active Directory - https://docs.microsoft.com/en-us/azure/active-directory/fundamentals/active-directory-groups-view-azure-portal</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Have you given any thought to which groups you need to create? How will you assign users to groups?</a:t>
            </a:r>
          </a:p>
          <a:p>
            <a:endParaRPr lang="en-US" sz="882" kern="1200" dirty="0">
              <a:solidFill>
                <a:schemeClr val="tx1"/>
              </a:solidFill>
              <a:effectLst/>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6/9/2023 6:09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2723251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useful to restrict administrative scope by using administrative units in organizations that are made up of independent divisions of any kind. Consider the example of a large university that's made up of many autonomous schools (School of Business, School of Engineering, and so on). Each school has a team of IT admins who control access, manage users, and set policies for their school.</a:t>
            </a:r>
          </a:p>
          <a:p>
            <a:endParaRPr lang="en-US" dirty="0"/>
          </a:p>
          <a:p>
            <a:r>
              <a:rPr lang="en-US" dirty="0"/>
              <a:t>A central administrator could:</a:t>
            </a:r>
          </a:p>
          <a:p>
            <a:endParaRPr lang="en-US" dirty="0"/>
          </a:p>
          <a:p>
            <a:r>
              <a:rPr lang="en-US" dirty="0"/>
              <a:t>Administrative Units in Azure AD - https://docs.microsoft.com/en-us/azure/active-directory/roles/administrative-units</a:t>
            </a:r>
          </a:p>
          <a:p>
            <a:endParaRPr lang="en-US" dirty="0"/>
          </a:p>
          <a:p>
            <a:r>
              <a:rPr lang="en-US" dirty="0"/>
              <a:t>Create a role with administrative permissions over only Azure AD users in the business school administrative unit.</a:t>
            </a:r>
          </a:p>
          <a:p>
            <a:r>
              <a:rPr lang="en-US" dirty="0"/>
              <a:t>Create an administrative unit for the School of Business.</a:t>
            </a:r>
          </a:p>
          <a:p>
            <a:r>
              <a:rPr lang="en-US" dirty="0"/>
              <a:t>Populate the administrative unit with only the business school students and staff.</a:t>
            </a:r>
          </a:p>
          <a:p>
            <a:r>
              <a:rPr lang="en-US" dirty="0"/>
              <a:t>Add the business school IT team to the role, along with its scope.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111885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p:txBody>
      </p:sp>
      <p:sp>
        <p:nvSpPr>
          <p:cNvPr id="4" name="Slide Number Placeholder 3"/>
          <p:cNvSpPr>
            <a:spLocks noGrp="1"/>
          </p:cNvSpPr>
          <p:nvPr>
            <p:ph type="sldNum" sz="quarter" idx="5"/>
          </p:nvPr>
        </p:nvSpPr>
        <p:spPr/>
        <p:txBody>
          <a:bodyPr/>
          <a:lstStyle/>
          <a:p>
            <a:fld id="{8507DC7E-BC41-4478-BA30-CBCC3A644F0A}" type="slidenum">
              <a:rPr lang="en-US" smtClean="0"/>
              <a:t>21</a:t>
            </a:fld>
            <a:endParaRPr lang="en-US"/>
          </a:p>
        </p:txBody>
      </p:sp>
    </p:spTree>
    <p:extLst>
      <p:ext uri="{BB962C8B-B14F-4D97-AF65-F5344CB8AC3E}">
        <p14:creationId xmlns:p14="http://schemas.microsoft.com/office/powerpoint/2010/main" val="25641780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01 - Manage Azure Active Directory Identities - ESTIMATED DURATION 30 MIN</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AZ-104 Lab Repository - https://microsoftlearning.github.io/AZ-104-MicrosoftAzureAdministrator/</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6/9/2023 6:09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12828928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33067185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A3434B6-4F01-4791-BC14-C82CC0A3FA1C}"/>
              </a:ext>
            </a:extLst>
          </p:cNvPr>
          <p:cNvSpPr>
            <a:spLocks noGrp="1"/>
          </p:cNvSpPr>
          <p:nvPr>
            <p:ph type="title" hasCustomPrompt="1"/>
          </p:nvPr>
        </p:nvSpPr>
        <p:spPr>
          <a:xfrm>
            <a:off x="313982" y="440494"/>
            <a:ext cx="8505951" cy="680196"/>
          </a:xfrm>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36286CFC-B945-4296-98AB-4502112835E5}"/>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110239252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3_Title">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41996" y="3275112"/>
            <a:ext cx="1843040" cy="307777"/>
          </a:xfrm>
          <a:prstGeom prst="rect">
            <a:avLst/>
          </a:prstGeom>
        </p:spPr>
        <p:txBody>
          <a:bodyPr wrap="square" lIns="0" tIns="0" rIns="0" bIns="0" anchor="ctr">
            <a:spAutoFit/>
          </a:bodyPr>
          <a:lstStyle>
            <a:lvl1pPr>
              <a:lnSpc>
                <a:spcPts val="2353"/>
              </a:lnSpc>
              <a:defRPr sz="2059" strike="noStrike">
                <a:solidFill>
                  <a:schemeClr val="bg1"/>
                </a:solidFill>
              </a:defRPr>
            </a:lvl1pPr>
          </a:lstStyle>
          <a:p>
            <a:r>
              <a:rPr lang="en-US"/>
              <a:t>Title</a:t>
            </a:r>
          </a:p>
        </p:txBody>
      </p:sp>
      <p:sp>
        <p:nvSpPr>
          <p:cNvPr id="3" name="Footer Placeholder 1">
            <a:extLst>
              <a:ext uri="{FF2B5EF4-FFF2-40B4-BE49-F238E27FC236}">
                <a16:creationId xmlns:a16="http://schemas.microsoft.com/office/drawing/2014/main" id="{43F30B39-D760-4B18-A167-D47C32BD5B77}"/>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81523477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divi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438912" y="3245680"/>
            <a:ext cx="6669456" cy="366639"/>
          </a:xfrm>
          <a:noFill/>
        </p:spPr>
        <p:txBody>
          <a:bodyPr wrap="square" lIns="0" tIns="0" rIns="0" bIns="0" anchor="ctr" anchorCtr="0">
            <a:spAutoFit/>
          </a:bodyPr>
          <a:lstStyle>
            <a:lvl1pPr algn="l" defTabSz="699494" rtl="0" eaLnBrk="1" latinLnBrk="0" hangingPunct="1">
              <a:lnSpc>
                <a:spcPct val="90000"/>
              </a:lnSpc>
              <a:spcBef>
                <a:spcPct val="0"/>
              </a:spcBef>
              <a:buNone/>
              <a:defRPr lang="en-US" sz="2647" b="0" kern="1200" cap="none" spc="-38" baseline="0" dirty="0">
                <a:ln w="3175">
                  <a:noFill/>
                </a:ln>
                <a:solidFill>
                  <a:schemeClr val="bg1"/>
                </a:solidFill>
                <a:effectLst/>
                <a:latin typeface="+mj-lt"/>
                <a:ea typeface="+mn-ea"/>
                <a:cs typeface="Segoe UI" pitchFamily="34" charset="0"/>
              </a:defRPr>
            </a:lvl1pPr>
          </a:lstStyle>
          <a:p>
            <a:r>
              <a:rPr lang="en-US"/>
              <a:t>Section title</a:t>
            </a:r>
          </a:p>
        </p:txBody>
      </p:sp>
      <p:sp>
        <p:nvSpPr>
          <p:cNvPr id="3" name="Footer Placeholder 1">
            <a:extLst>
              <a:ext uri="{FF2B5EF4-FFF2-40B4-BE49-F238E27FC236}">
                <a16:creationId xmlns:a16="http://schemas.microsoft.com/office/drawing/2014/main" id="{1DFB148E-6FF9-4D4C-B7D0-28ACD9A6EB3A}"/>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797663097"/>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5969523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2" r:id="rId12"/>
    <p:sldLayoutId id="2147483802" r:id="rId13"/>
    <p:sldLayoutId id="2147483803" r:id="rId14"/>
    <p:sldLayoutId id="2147483804"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emf"/><Relationship Id="rId7" Type="http://schemas.openxmlformats.org/officeDocument/2006/relationships/image" Target="../media/image14.emf"/><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3.emf"/><Relationship Id="rId5" Type="http://schemas.openxmlformats.org/officeDocument/2006/relationships/image" Target="../media/image12.emf"/><Relationship Id="rId4" Type="http://schemas.openxmlformats.org/officeDocument/2006/relationships/image" Target="../media/image11.em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8" Type="http://schemas.openxmlformats.org/officeDocument/2006/relationships/image" Target="../media/image23.wmf"/><Relationship Id="rId3" Type="http://schemas.openxmlformats.org/officeDocument/2006/relationships/image" Target="../media/image18.emf"/><Relationship Id="rId7" Type="http://schemas.openxmlformats.org/officeDocument/2006/relationships/image" Target="../media/image22.emf"/><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21.emf"/><Relationship Id="rId5" Type="http://schemas.openxmlformats.org/officeDocument/2006/relationships/image" Target="../media/image20.emf"/><Relationship Id="rId4" Type="http://schemas.openxmlformats.org/officeDocument/2006/relationships/image" Target="../media/image19.emf"/><Relationship Id="rId9"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6.xml"/><Relationship Id="rId1" Type="http://schemas.openxmlformats.org/officeDocument/2006/relationships/slideLayout" Target="../slideLayouts/slideLayout12.xml"/><Relationship Id="rId5" Type="http://schemas.openxmlformats.org/officeDocument/2006/relationships/image" Target="../media/image33.emf"/><Relationship Id="rId4" Type="http://schemas.openxmlformats.org/officeDocument/2006/relationships/image" Target="../media/image32.emf"/></Relationships>
</file>

<file path=ppt/slides/_rels/slide22.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25.xml.rels><?xml version="1.0" encoding="UTF-8" standalone="yes"?>
<Relationships xmlns="http://schemas.openxmlformats.org/package/2006/relationships"><Relationship Id="rId2" Type="http://schemas.openxmlformats.org/officeDocument/2006/relationships/hyperlink" Target="https://msle.learnondemand.ne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4</a:t>
            </a:r>
          </a:p>
          <a:p>
            <a:pPr eaLnBrk="1" hangingPunct="1"/>
            <a:r>
              <a:rPr lang="en-GB" altLang="en-US" dirty="0">
                <a:solidFill>
                  <a:schemeClr val="tx1"/>
                </a:solidFill>
              </a:rPr>
              <a:t>Azure Active Directory</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5927E1-AE92-4D7B-BA94-D659576C8204}"/>
              </a:ext>
            </a:extLst>
          </p:cNvPr>
          <p:cNvSpPr/>
          <p:nvPr/>
        </p:nvSpPr>
        <p:spPr>
          <a:xfrm>
            <a:off x="313982" y="1484784"/>
            <a:ext cx="3969986" cy="374441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It is a database which has a collection of more information about users, printers, shared folders, user groups </a:t>
            </a:r>
            <a:r>
              <a:rPr lang="en-US" sz="1471" dirty="0" err="1">
                <a:solidFill>
                  <a:schemeClr val="tx1"/>
                </a:solidFill>
              </a:rPr>
              <a:t>etc</a:t>
            </a:r>
            <a:r>
              <a:rPr lang="en-US" sz="1600" b="0" i="0" dirty="0">
                <a:solidFill>
                  <a:srgbClr val="3A3A3A"/>
                </a:solidFill>
                <a:effectLst/>
                <a:latin typeface="Work Sans" panose="020B0604020202020204" pitchFamily="2" charset="0"/>
              </a:rPr>
              <a:t> </a:t>
            </a:r>
            <a:endParaRPr lang="en-US" sz="1471" dirty="0">
              <a:solidFill>
                <a:schemeClr val="tx1"/>
              </a:solidFill>
            </a:endParaRPr>
          </a:p>
          <a:p>
            <a:pPr defTabSz="784418">
              <a:spcAft>
                <a:spcPct val="35000"/>
              </a:spcAft>
            </a:pPr>
            <a:r>
              <a:rPr lang="en-US" sz="1471" dirty="0">
                <a:solidFill>
                  <a:schemeClr val="tx1"/>
                </a:solidFill>
              </a:rPr>
              <a:t>There are three main operations of Active Directory</a:t>
            </a:r>
          </a:p>
          <a:p>
            <a:pPr marL="285750" indent="-285750" defTabSz="784418">
              <a:spcAft>
                <a:spcPct val="35000"/>
              </a:spcAft>
              <a:buFont typeface="Arial" panose="020B0604020202020204" pitchFamily="34" charset="0"/>
              <a:buChar char="•"/>
            </a:pPr>
            <a:r>
              <a:rPr lang="en-US" sz="1471" dirty="0">
                <a:solidFill>
                  <a:schemeClr val="tx1"/>
                </a:solidFill>
              </a:rPr>
              <a:t> to manage identity of the resources on the network. </a:t>
            </a:r>
          </a:p>
          <a:p>
            <a:pPr marL="285750" indent="-285750" defTabSz="784418">
              <a:spcAft>
                <a:spcPct val="35000"/>
              </a:spcAft>
              <a:buFont typeface="Arial" panose="020B0604020202020204" pitchFamily="34" charset="0"/>
              <a:buChar char="•"/>
            </a:pPr>
            <a:r>
              <a:rPr lang="en-US" sz="1471" dirty="0">
                <a:solidFill>
                  <a:schemeClr val="tx1"/>
                </a:solidFill>
              </a:rPr>
              <a:t>to facilitate access to and for the resources on a network.</a:t>
            </a:r>
          </a:p>
          <a:p>
            <a:pPr marL="285750" indent="-285750" defTabSz="784418">
              <a:spcAft>
                <a:spcPct val="35000"/>
              </a:spcAft>
              <a:buFont typeface="Arial" panose="020B0604020202020204" pitchFamily="34" charset="0"/>
              <a:buChar char="•"/>
            </a:pPr>
            <a:r>
              <a:rPr lang="en-US" sz="1471" dirty="0">
                <a:solidFill>
                  <a:schemeClr val="tx1"/>
                </a:solidFill>
              </a:rPr>
              <a:t>to Centrally manage the network</a:t>
            </a:r>
            <a:endParaRPr lang="en-IN" sz="1471" dirty="0">
              <a:solidFill>
                <a:schemeClr val="tx1"/>
              </a:solidFill>
            </a:endParaRPr>
          </a:p>
        </p:txBody>
      </p:sp>
      <p:sp>
        <p:nvSpPr>
          <p:cNvPr id="17" name="Title 16"/>
          <p:cNvSpPr>
            <a:spLocks noGrp="1"/>
          </p:cNvSpPr>
          <p:nvPr>
            <p:ph type="title"/>
          </p:nvPr>
        </p:nvSpPr>
        <p:spPr>
          <a:xfrm>
            <a:off x="313982" y="440494"/>
            <a:ext cx="8505951" cy="680196"/>
          </a:xfrm>
        </p:spPr>
        <p:txBody>
          <a:bodyPr/>
          <a:lstStyle/>
          <a:p>
            <a:r>
              <a:rPr lang="en-US" dirty="0">
                <a:solidFill>
                  <a:schemeClr val="bg2">
                    <a:lumMod val="10000"/>
                  </a:schemeClr>
                </a:solidFill>
              </a:rPr>
              <a:t>Define: Active Directory</a:t>
            </a:r>
          </a:p>
        </p:txBody>
      </p:sp>
      <p:pic>
        <p:nvPicPr>
          <p:cNvPr id="1026" name="Picture 2" descr="Active Directory Group types">
            <a:extLst>
              <a:ext uri="{FF2B5EF4-FFF2-40B4-BE49-F238E27FC236}">
                <a16:creationId xmlns:a16="http://schemas.microsoft.com/office/drawing/2014/main" id="{30F9EFF1-6EAA-17B0-F427-B8AEB9CFD1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6321" y="1455700"/>
            <a:ext cx="4657725"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495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Key Terminologies</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708981"/>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buFont typeface="Wingdings" panose="05000000000000000000" pitchFamily="2" charset="2"/>
              <a:buChar char="§"/>
            </a:pPr>
            <a:r>
              <a:rPr lang="en-US" sz="1800" b="1" dirty="0"/>
              <a:t>Directory Service</a:t>
            </a:r>
          </a:p>
          <a:p>
            <a:pPr marL="420181" lvl="1" indent="-252109">
              <a:buFont typeface="Arial" panose="020B0604020202020204" pitchFamily="34" charset="0"/>
              <a:buChar char="•"/>
            </a:pPr>
            <a:r>
              <a:rPr lang="en-US" sz="1800" dirty="0"/>
              <a:t>A lookup server that provides mapping between network resources and its network address</a:t>
            </a:r>
          </a:p>
          <a:p>
            <a:pPr>
              <a:lnSpc>
                <a:spcPct val="100000"/>
              </a:lnSpc>
              <a:buFont typeface="Wingdings" panose="05000000000000000000" pitchFamily="2" charset="2"/>
              <a:buChar char="§"/>
            </a:pPr>
            <a:r>
              <a:rPr lang="en-US" sz="1800" b="1" dirty="0"/>
              <a:t>Objects</a:t>
            </a:r>
          </a:p>
          <a:p>
            <a:pPr marL="420181" lvl="1" indent="-252109">
              <a:buFont typeface="Arial" panose="020B0604020202020204" pitchFamily="34" charset="0"/>
              <a:buChar char="•"/>
            </a:pPr>
            <a:r>
              <a:rPr lang="en-US" sz="1800" dirty="0"/>
              <a:t>Users, Printers, Servers, Shared folders </a:t>
            </a:r>
            <a:r>
              <a:rPr lang="en-US" sz="1800" dirty="0" err="1"/>
              <a:t>etc</a:t>
            </a:r>
            <a:endParaRPr lang="en-US" sz="1800" dirty="0"/>
          </a:p>
          <a:p>
            <a:pPr>
              <a:lnSpc>
                <a:spcPct val="100000"/>
              </a:lnSpc>
              <a:buFont typeface="Wingdings" panose="05000000000000000000" pitchFamily="2" charset="2"/>
              <a:buChar char="§"/>
            </a:pPr>
            <a:r>
              <a:rPr lang="en-US" sz="1800" b="1" dirty="0"/>
              <a:t>Domain Service</a:t>
            </a:r>
          </a:p>
          <a:p>
            <a:pPr marL="420181" lvl="1" indent="-252109">
              <a:buFont typeface="Arial" panose="020B0604020202020204" pitchFamily="34" charset="0"/>
              <a:buChar char="•"/>
            </a:pPr>
            <a:r>
              <a:rPr lang="en-US" sz="1800" dirty="0"/>
              <a:t>Network Management Tool </a:t>
            </a:r>
          </a:p>
          <a:p>
            <a:pPr marL="420181" lvl="1" indent="-252109">
              <a:buFont typeface="Arial" panose="020B0604020202020204" pitchFamily="34" charset="0"/>
              <a:buChar char="•"/>
            </a:pPr>
            <a:r>
              <a:rPr lang="en-US" sz="1800" dirty="0"/>
              <a:t>Manage users and group account</a:t>
            </a:r>
          </a:p>
          <a:p>
            <a:pPr>
              <a:lnSpc>
                <a:spcPct val="100000"/>
              </a:lnSpc>
              <a:buFont typeface="Wingdings" panose="05000000000000000000" pitchFamily="2" charset="2"/>
              <a:buChar char="§"/>
            </a:pPr>
            <a:r>
              <a:rPr lang="en-US" sz="1800" b="1" dirty="0"/>
              <a:t>LDAP</a:t>
            </a:r>
          </a:p>
          <a:p>
            <a:pPr marL="420181" lvl="1" indent="-252109">
              <a:buFont typeface="Arial" panose="020B0604020202020204" pitchFamily="34" charset="0"/>
              <a:buChar char="•"/>
            </a:pPr>
            <a:r>
              <a:rPr lang="en-US" sz="1800" dirty="0"/>
              <a:t>Light Directory Access Protocol</a:t>
            </a:r>
          </a:p>
          <a:p>
            <a:pPr>
              <a:lnSpc>
                <a:spcPct val="100000"/>
              </a:lnSpc>
              <a:buFont typeface="Wingdings" panose="05000000000000000000" pitchFamily="2" charset="2"/>
              <a:buChar char="§"/>
            </a:pPr>
            <a:r>
              <a:rPr lang="en-US" sz="1800" b="1" dirty="0"/>
              <a:t>Kerberos</a:t>
            </a:r>
          </a:p>
          <a:p>
            <a:pPr marL="420181" lvl="1" indent="-252109">
              <a:buFont typeface="Arial" panose="020B0604020202020204" pitchFamily="34" charset="0"/>
              <a:buChar char="•"/>
            </a:pPr>
            <a:r>
              <a:rPr lang="en-US" sz="1800" dirty="0"/>
              <a:t>securely authenticates and proves the identity between users and servers on the network protocol</a:t>
            </a:r>
          </a:p>
          <a:p>
            <a:pPr marL="420181" lvl="1" indent="-252109">
              <a:buFont typeface="Arial" panose="020B0604020202020204" pitchFamily="34" charset="0"/>
              <a:buChar char="•"/>
            </a:pPr>
            <a:endParaRPr lang="en-US" sz="1800" dirty="0"/>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050" name="Picture 2" descr="Aspects">
            <a:extLst>
              <a:ext uri="{FF2B5EF4-FFF2-40B4-BE49-F238E27FC236}">
                <a16:creationId xmlns:a16="http://schemas.microsoft.com/office/drawing/2014/main" id="{9C2F9296-DA0B-6C6B-5A85-ADD1C183D09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20640" y="1136111"/>
            <a:ext cx="3977573" cy="232177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919D092-E680-5D38-DC7D-007EC05FD8F7}"/>
              </a:ext>
            </a:extLst>
          </p:cNvPr>
          <p:cNvPicPr>
            <a:picLocks noChangeAspect="1"/>
          </p:cNvPicPr>
          <p:nvPr/>
        </p:nvPicPr>
        <p:blipFill>
          <a:blip r:embed="rId4"/>
          <a:stretch>
            <a:fillRect/>
          </a:stretch>
        </p:blipFill>
        <p:spPr>
          <a:xfrm>
            <a:off x="4755772" y="3428891"/>
            <a:ext cx="3977573" cy="2260540"/>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Azure AD</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431983"/>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168072" lvl="1"/>
            <a:r>
              <a:rPr lang="en-US" sz="1800" dirty="0"/>
              <a:t>Azure Active Directory (Azure AD) is Microsoft's multi-tenant cloud-based directory and identity management service. Azure AD helps to support user access to resources and applications, such as:</a:t>
            </a:r>
          </a:p>
          <a:p>
            <a:pPr marL="168072" lvl="1"/>
            <a:endParaRPr lang="en-US" sz="1800" dirty="0"/>
          </a:p>
          <a:p>
            <a:pPr marL="453822" lvl="1" indent="-285750">
              <a:buFont typeface="Arial" panose="020B0604020202020204" pitchFamily="34" charset="0"/>
              <a:buChar char="•"/>
            </a:pPr>
            <a:r>
              <a:rPr lang="en-US" sz="1800" dirty="0"/>
              <a:t>Internal resources and apps located on your corporate network.</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External resources like Microsoft 365, the Azure portal, and SaaS applications.</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Cloud apps developed for your organization.</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 name="Picture Placeholder 4" descr="Azure Active Directory works with cloud apps such as M365, devices, and on-premises applications">
            <a:extLst>
              <a:ext uri="{FF2B5EF4-FFF2-40B4-BE49-F238E27FC236}">
                <a16:creationId xmlns:a16="http://schemas.microsoft.com/office/drawing/2014/main" id="{355B8C3E-F3B4-D2F9-93DC-A3586C336FBC}"/>
              </a:ext>
            </a:extLst>
          </p:cNvPr>
          <p:cNvPicPr>
            <a:picLocks noChangeAspect="1"/>
          </p:cNvPicPr>
          <p:nvPr/>
        </p:nvPicPr>
        <p:blipFill>
          <a:blip r:embed="rId3"/>
          <a:srcRect l="2876" r="2876"/>
          <a:stretch>
            <a:fillRect/>
          </a:stretch>
        </p:blipFill>
        <p:spPr>
          <a:xfrm>
            <a:off x="4572000" y="1931128"/>
            <a:ext cx="4406424" cy="3187765"/>
          </a:xfrm>
          <a:prstGeom prst="rect">
            <a:avLst/>
          </a:prstGeom>
        </p:spPr>
      </p:pic>
    </p:spTree>
    <p:extLst>
      <p:ext uri="{BB962C8B-B14F-4D97-AF65-F5344CB8AC3E}">
        <p14:creationId xmlns:p14="http://schemas.microsoft.com/office/powerpoint/2010/main" val="3801204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bg2">
                    <a:lumMod val="10000"/>
                  </a:schemeClr>
                </a:solidFill>
              </a:rPr>
              <a:t>Describe Azure Active Directory Benefits and Features</a:t>
            </a:r>
          </a:p>
        </p:txBody>
      </p:sp>
      <p:sp>
        <p:nvSpPr>
          <p:cNvPr id="11" name="Rectangle 10">
            <a:extLst>
              <a:ext uri="{FF2B5EF4-FFF2-40B4-BE49-F238E27FC236}">
                <a16:creationId xmlns:a16="http://schemas.microsoft.com/office/drawing/2014/main" id="{745927E1-AE92-4D7B-BA94-D659576C8204}"/>
              </a:ext>
            </a:extLst>
          </p:cNvPr>
          <p:cNvSpPr/>
          <p:nvPr/>
        </p:nvSpPr>
        <p:spPr>
          <a:xfrm>
            <a:off x="313983" y="1734198"/>
            <a:ext cx="2755561" cy="1802020"/>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A cloud-based suite of identity management capabilities that enables you to securely manage access to Azure services and resources for your users</a:t>
            </a:r>
            <a:endParaRPr lang="en-IN" sz="1471" dirty="0">
              <a:solidFill>
                <a:schemeClr val="tx1"/>
              </a:solidFill>
            </a:endParaRPr>
          </a:p>
        </p:txBody>
      </p:sp>
      <p:sp>
        <p:nvSpPr>
          <p:cNvPr id="12" name="Rectangle 11">
            <a:extLst>
              <a:ext uri="{FF2B5EF4-FFF2-40B4-BE49-F238E27FC236}">
                <a16:creationId xmlns:a16="http://schemas.microsoft.com/office/drawing/2014/main" id="{A129EADE-1D34-48D9-88AE-4B30FFD6D06E}"/>
              </a:ext>
            </a:extLst>
          </p:cNvPr>
          <p:cNvSpPr/>
          <p:nvPr/>
        </p:nvSpPr>
        <p:spPr>
          <a:xfrm>
            <a:off x="313983" y="3653607"/>
            <a:ext cx="2755561" cy="15962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67232" bIns="100848" numCol="1" spcCol="1270" anchor="ctr" anchorCtr="0">
            <a:noAutofit/>
          </a:bodyPr>
          <a:lstStyle/>
          <a:p>
            <a:pPr defTabSz="784418">
              <a:spcAft>
                <a:spcPct val="35000"/>
              </a:spcAft>
            </a:pPr>
            <a:r>
              <a:rPr lang="en-US" sz="1471" dirty="0">
                <a:solidFill>
                  <a:schemeClr val="tx1"/>
                </a:solidFill>
              </a:rPr>
              <a:t>Provides application</a:t>
            </a:r>
            <a:br>
              <a:rPr lang="en-US" sz="1471" dirty="0">
                <a:solidFill>
                  <a:schemeClr val="tx1"/>
                </a:solidFill>
              </a:rPr>
            </a:br>
            <a:r>
              <a:rPr lang="en-US" sz="1471" dirty="0">
                <a:solidFill>
                  <a:schemeClr val="tx1"/>
                </a:solidFill>
              </a:rPr>
              <a:t>management, authentication, device management, and hybrid identity</a:t>
            </a:r>
            <a:endParaRPr lang="en-IN" sz="1471" dirty="0">
              <a:solidFill>
                <a:schemeClr val="tx1"/>
              </a:solidFill>
            </a:endParaRPr>
          </a:p>
        </p:txBody>
      </p:sp>
      <p:pic>
        <p:nvPicPr>
          <p:cNvPr id="9" name="Picture 8" descr="Windows Server AD is using Kerberos and NTLM authentication to on-premises apps. Azure AD is using SAML, Oauth, Open ID, WS-Federation authentication to Cloud apps">
            <a:extLst>
              <a:ext uri="{FF2B5EF4-FFF2-40B4-BE49-F238E27FC236}">
                <a16:creationId xmlns:a16="http://schemas.microsoft.com/office/drawing/2014/main" id="{69EF40D2-41BF-4CC4-A103-E975C269E32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26" t="-26245" r="-1526" b="-26245"/>
          <a:stretch/>
        </p:blipFill>
        <p:spPr>
          <a:xfrm>
            <a:off x="3190846" y="1734198"/>
            <a:ext cx="5639172" cy="3515666"/>
          </a:xfrm>
          <a:prstGeom prst="rect">
            <a:avLst/>
          </a:prstGeom>
          <a:solidFill>
            <a:schemeClr val="bg1"/>
          </a:solidFill>
          <a:ln w="19050">
            <a:solidFill>
              <a:schemeClr val="accent1"/>
            </a:solidFill>
            <a:headEnd type="none" w="med" len="med"/>
            <a:tailEnd type="none" w="med" len="med"/>
          </a:ln>
          <a:effectLst/>
        </p:spPr>
      </p:pic>
    </p:spTree>
    <p:extLst>
      <p:ext uri="{BB962C8B-B14F-4D97-AF65-F5344CB8AC3E}">
        <p14:creationId xmlns:p14="http://schemas.microsoft.com/office/powerpoint/2010/main" val="382708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Compare AD DS to Azure Active Directory</a:t>
            </a:r>
          </a:p>
        </p:txBody>
      </p:sp>
      <p:pic>
        <p:nvPicPr>
          <p:cNvPr id="75" name="Picture 74" descr="Icon of a magnifying glass showing a chart">
            <a:extLst>
              <a:ext uri="{FF2B5EF4-FFF2-40B4-BE49-F238E27FC236}">
                <a16:creationId xmlns:a16="http://schemas.microsoft.com/office/drawing/2014/main" id="{AA696AF2-F4EB-4296-8EC0-D90A2ADC0F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5509" y="1733234"/>
            <a:ext cx="584917" cy="586038"/>
          </a:xfrm>
          <a:prstGeom prst="rect">
            <a:avLst/>
          </a:prstGeom>
        </p:spPr>
      </p:pic>
      <p:sp>
        <p:nvSpPr>
          <p:cNvPr id="5" name="Rectangle 4">
            <a:extLst>
              <a:ext uri="{FF2B5EF4-FFF2-40B4-BE49-F238E27FC236}">
                <a16:creationId xmlns:a16="http://schemas.microsoft.com/office/drawing/2014/main" id="{28EB9CEF-0D1F-4FEA-86E1-586BF3CDB551}"/>
              </a:ext>
            </a:extLst>
          </p:cNvPr>
          <p:cNvSpPr/>
          <p:nvPr/>
        </p:nvSpPr>
        <p:spPr>
          <a:xfrm>
            <a:off x="1064505" y="1731612"/>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Azure AD is primarily an identity solution, and designed for HTTP and HTTPS communications</a:t>
            </a:r>
            <a:endParaRPr lang="en-IN" sz="1471" dirty="0">
              <a:solidFill>
                <a:schemeClr val="tx1"/>
              </a:solidFill>
            </a:endParaRPr>
          </a:p>
        </p:txBody>
      </p:sp>
      <p:cxnSp>
        <p:nvCxnSpPr>
          <p:cNvPr id="49" name="Straight Connector 48">
            <a:extLst>
              <a:ext uri="{FF2B5EF4-FFF2-40B4-BE49-F238E27FC236}">
                <a16:creationId xmlns:a16="http://schemas.microsoft.com/office/drawing/2014/main" id="{4A7D1502-B93A-4460-BE02-E0855D24D335}"/>
              </a:ext>
              <a:ext uri="{C183D7F6-B498-43B3-948B-1728B52AA6E4}">
                <adec:decorative xmlns:adec="http://schemas.microsoft.com/office/drawing/2017/decorative" val="1"/>
              </a:ext>
            </a:extLst>
          </p:cNvPr>
          <p:cNvCxnSpPr/>
          <p:nvPr/>
        </p:nvCxnSpPr>
        <p:spPr>
          <a:xfrm flipV="1">
            <a:off x="1064505" y="237850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5" name="Picture 44" descr="Icon of a cloud with multiples lines extending from it">
            <a:extLst>
              <a:ext uri="{FF2B5EF4-FFF2-40B4-BE49-F238E27FC236}">
                <a16:creationId xmlns:a16="http://schemas.microsoft.com/office/drawing/2014/main" id="{5248068B-2571-43C8-AD31-E9359379BA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5509" y="2420522"/>
            <a:ext cx="584917" cy="586038"/>
          </a:xfrm>
          <a:prstGeom prst="rect">
            <a:avLst/>
          </a:prstGeom>
        </p:spPr>
      </p:pic>
      <p:sp>
        <p:nvSpPr>
          <p:cNvPr id="6" name="Rectangle 5">
            <a:extLst>
              <a:ext uri="{FF2B5EF4-FFF2-40B4-BE49-F238E27FC236}">
                <a16:creationId xmlns:a16="http://schemas.microsoft.com/office/drawing/2014/main" id="{5D3F1818-1660-4914-805F-991B634A80F4}"/>
              </a:ext>
            </a:extLst>
          </p:cNvPr>
          <p:cNvSpPr/>
          <p:nvPr/>
        </p:nvSpPr>
        <p:spPr>
          <a:xfrm>
            <a:off x="1064505" y="2464940"/>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Queried using the REST API over HTTP and HTTPS. Instead of LDAP</a:t>
            </a:r>
            <a:endParaRPr lang="en-IN" sz="1471" dirty="0">
              <a:solidFill>
                <a:schemeClr val="tx1"/>
              </a:solidFill>
            </a:endParaRPr>
          </a:p>
        </p:txBody>
      </p:sp>
      <p:cxnSp>
        <p:nvCxnSpPr>
          <p:cNvPr id="50" name="Straight Connector 49">
            <a:extLst>
              <a:ext uri="{FF2B5EF4-FFF2-40B4-BE49-F238E27FC236}">
                <a16:creationId xmlns:a16="http://schemas.microsoft.com/office/drawing/2014/main" id="{77BD206A-7FF0-4853-B24D-87EA250CCE9B}"/>
              </a:ext>
              <a:ext uri="{C183D7F6-B498-43B3-948B-1728B52AA6E4}">
                <adec:decorative xmlns:adec="http://schemas.microsoft.com/office/drawing/2017/decorative" val="1"/>
              </a:ext>
            </a:extLst>
          </p:cNvPr>
          <p:cNvCxnSpPr/>
          <p:nvPr/>
        </p:nvCxnSpPr>
        <p:spPr>
          <a:xfrm flipV="1">
            <a:off x="1064505" y="313749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4" name="Picture 43" descr="Icon of a webpage layout template">
            <a:extLst>
              <a:ext uri="{FF2B5EF4-FFF2-40B4-BE49-F238E27FC236}">
                <a16:creationId xmlns:a16="http://schemas.microsoft.com/office/drawing/2014/main" id="{E4CA67BB-7BF1-4800-8D54-89D033E5C2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5509" y="3280447"/>
            <a:ext cx="584917" cy="586038"/>
          </a:xfrm>
          <a:prstGeom prst="rect">
            <a:avLst/>
          </a:prstGeom>
        </p:spPr>
      </p:pic>
      <p:sp>
        <p:nvSpPr>
          <p:cNvPr id="7" name="Rectangle 6">
            <a:extLst>
              <a:ext uri="{FF2B5EF4-FFF2-40B4-BE49-F238E27FC236}">
                <a16:creationId xmlns:a16="http://schemas.microsoft.com/office/drawing/2014/main" id="{B7223AA1-ABE3-49DE-BF24-409AC08E1482}"/>
              </a:ext>
            </a:extLst>
          </p:cNvPr>
          <p:cNvSpPr/>
          <p:nvPr/>
        </p:nvSpPr>
        <p:spPr>
          <a:xfrm>
            <a:off x="1064505" y="3213842"/>
            <a:ext cx="7765514" cy="715711"/>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Uses HTTP and HTTPS protocols such as SAML, WS-Federation, and OpenID Connect for authentication (and OAuth for authorization). Instead of Kerberos</a:t>
            </a:r>
            <a:endParaRPr lang="en-IN" sz="1471" dirty="0">
              <a:solidFill>
                <a:schemeClr val="tx1"/>
              </a:solidFill>
            </a:endParaRPr>
          </a:p>
        </p:txBody>
      </p:sp>
      <p:cxnSp>
        <p:nvCxnSpPr>
          <p:cNvPr id="51" name="Straight Connector 50">
            <a:extLst>
              <a:ext uri="{FF2B5EF4-FFF2-40B4-BE49-F238E27FC236}">
                <a16:creationId xmlns:a16="http://schemas.microsoft.com/office/drawing/2014/main" id="{A1D4387B-90F9-48EB-B24E-4F86F287BC8E}"/>
              </a:ext>
              <a:ext uri="{C183D7F6-B498-43B3-948B-1728B52AA6E4}">
                <adec:decorative xmlns:adec="http://schemas.microsoft.com/office/drawing/2017/decorative" val="1"/>
              </a:ext>
            </a:extLst>
          </p:cNvPr>
          <p:cNvCxnSpPr>
            <a:cxnSpLocks/>
          </p:cNvCxnSpPr>
          <p:nvPr/>
        </p:nvCxnSpPr>
        <p:spPr>
          <a:xfrm flipV="1">
            <a:off x="1064505" y="4005904"/>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3" name="Picture 42" descr="Icon of four servers">
            <a:extLst>
              <a:ext uri="{FF2B5EF4-FFF2-40B4-BE49-F238E27FC236}">
                <a16:creationId xmlns:a16="http://schemas.microsoft.com/office/drawing/2014/main" id="{E5A905A8-2BE0-4F1E-83CD-04F941B8444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5509" y="4155723"/>
            <a:ext cx="584917" cy="586038"/>
          </a:xfrm>
          <a:prstGeom prst="rect">
            <a:avLst/>
          </a:prstGeom>
        </p:spPr>
      </p:pic>
      <p:sp>
        <p:nvSpPr>
          <p:cNvPr id="8" name="Rectangle 7">
            <a:extLst>
              <a:ext uri="{FF2B5EF4-FFF2-40B4-BE49-F238E27FC236}">
                <a16:creationId xmlns:a16="http://schemas.microsoft.com/office/drawing/2014/main" id="{D6BCE137-4459-49D5-AED7-108803C77C89}"/>
              </a:ext>
            </a:extLst>
          </p:cNvPr>
          <p:cNvSpPr/>
          <p:nvPr/>
        </p:nvSpPr>
        <p:spPr>
          <a:xfrm>
            <a:off x="1064505" y="4135714"/>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Includes federation services, and many third-party services (such as Facebook)</a:t>
            </a:r>
            <a:endParaRPr lang="en-IN" sz="1471" dirty="0">
              <a:solidFill>
                <a:schemeClr val="tx1"/>
              </a:solidFill>
            </a:endParaRPr>
          </a:p>
        </p:txBody>
      </p:sp>
      <p:cxnSp>
        <p:nvCxnSpPr>
          <p:cNvPr id="52" name="Straight Connector 51">
            <a:extLst>
              <a:ext uri="{FF2B5EF4-FFF2-40B4-BE49-F238E27FC236}">
                <a16:creationId xmlns:a16="http://schemas.microsoft.com/office/drawing/2014/main" id="{40CDC866-24EF-491D-A0F5-B0B0865BB61A}"/>
              </a:ext>
              <a:ext uri="{C183D7F6-B498-43B3-948B-1728B52AA6E4}">
                <adec:decorative xmlns:adec="http://schemas.microsoft.com/office/drawing/2017/decorative" val="1"/>
              </a:ext>
            </a:extLst>
          </p:cNvPr>
          <p:cNvCxnSpPr/>
          <p:nvPr/>
        </p:nvCxnSpPr>
        <p:spPr>
          <a:xfrm flipV="1">
            <a:off x="1064505" y="4851638"/>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2" name="Picture 41" descr="Icon of a person">
            <a:extLst>
              <a:ext uri="{FF2B5EF4-FFF2-40B4-BE49-F238E27FC236}">
                <a16:creationId xmlns:a16="http://schemas.microsoft.com/office/drawing/2014/main" id="{90012E53-F73D-487C-BC30-72F73C5563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5509" y="4963060"/>
            <a:ext cx="584917" cy="586038"/>
          </a:xfrm>
          <a:prstGeom prst="rect">
            <a:avLst/>
          </a:prstGeom>
        </p:spPr>
      </p:pic>
      <p:sp>
        <p:nvSpPr>
          <p:cNvPr id="9" name="Rectangle 8">
            <a:extLst>
              <a:ext uri="{FF2B5EF4-FFF2-40B4-BE49-F238E27FC236}">
                <a16:creationId xmlns:a16="http://schemas.microsoft.com/office/drawing/2014/main" id="{DDA664F7-C28A-4211-A524-9B3A95F5D254}"/>
              </a:ext>
            </a:extLst>
          </p:cNvPr>
          <p:cNvSpPr/>
          <p:nvPr/>
        </p:nvSpPr>
        <p:spPr>
          <a:xfrm>
            <a:off x="1064505" y="4823454"/>
            <a:ext cx="7765514" cy="84661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Azure AD users and groups are created in a flat structure, and there are no Organizational Units (OUs) or Group Policy Objects (GPOs)</a:t>
            </a:r>
            <a:endParaRPr lang="en-IN" sz="1471">
              <a:solidFill>
                <a:schemeClr val="tx1"/>
              </a:solidFill>
            </a:endParaRPr>
          </a:p>
        </p:txBody>
      </p:sp>
    </p:spTree>
    <p:extLst>
      <p:ext uri="{BB962C8B-B14F-4D97-AF65-F5344CB8AC3E}">
        <p14:creationId xmlns:p14="http://schemas.microsoft.com/office/powerpoint/2010/main" val="4157478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CC16-9BE8-43A4-8824-D328950A1389}"/>
              </a:ext>
            </a:extLst>
          </p:cNvPr>
          <p:cNvSpPr>
            <a:spLocks noGrp="1"/>
          </p:cNvSpPr>
          <p:nvPr>
            <p:ph type="title"/>
          </p:nvPr>
        </p:nvSpPr>
        <p:spPr/>
        <p:txBody>
          <a:bodyPr/>
          <a:lstStyle/>
          <a:p>
            <a:r>
              <a:rPr lang="en-US" dirty="0">
                <a:cs typeface="Segoe UI"/>
              </a:rPr>
              <a:t>Describe Azure AD Concepts</a:t>
            </a:r>
            <a:endParaRPr lang="en-US" dirty="0"/>
          </a:p>
        </p:txBody>
      </p:sp>
      <p:graphicFrame>
        <p:nvGraphicFramePr>
          <p:cNvPr id="4" name="Table 6">
            <a:extLst>
              <a:ext uri="{FF2B5EF4-FFF2-40B4-BE49-F238E27FC236}">
                <a16:creationId xmlns:a16="http://schemas.microsoft.com/office/drawing/2014/main" id="{9976D420-D02A-4EEB-8E2F-C971B403F7CC}"/>
              </a:ext>
            </a:extLst>
          </p:cNvPr>
          <p:cNvGraphicFramePr>
            <a:graphicFrameLocks noGrp="1"/>
          </p:cNvGraphicFramePr>
          <p:nvPr/>
        </p:nvGraphicFramePr>
        <p:xfrm>
          <a:off x="313982" y="1696930"/>
          <a:ext cx="8516035" cy="3900901"/>
        </p:xfrm>
        <a:graphic>
          <a:graphicData uri="http://schemas.openxmlformats.org/drawingml/2006/table">
            <a:tbl>
              <a:tblPr firstRow="1" bandRow="1">
                <a:tableStyleId>{5C22544A-7EE6-4342-B048-85BDC9FD1C3A}</a:tableStyleId>
              </a:tblPr>
              <a:tblGrid>
                <a:gridCol w="1941341">
                  <a:extLst>
                    <a:ext uri="{9D8B030D-6E8A-4147-A177-3AD203B41FA5}">
                      <a16:colId xmlns:a16="http://schemas.microsoft.com/office/drawing/2014/main" val="1289156279"/>
                    </a:ext>
                  </a:extLst>
                </a:gridCol>
                <a:gridCol w="6574694">
                  <a:extLst>
                    <a:ext uri="{9D8B030D-6E8A-4147-A177-3AD203B41FA5}">
                      <a16:colId xmlns:a16="http://schemas.microsoft.com/office/drawing/2014/main" val="2759990731"/>
                    </a:ext>
                  </a:extLst>
                </a:gridCol>
              </a:tblGrid>
              <a:tr h="451837">
                <a:tc>
                  <a:txBody>
                    <a:bodyPr/>
                    <a:lstStyle/>
                    <a:p>
                      <a:pPr algn="l"/>
                      <a:r>
                        <a:rPr lang="en-US" sz="1600" b="0" dirty="0">
                          <a:solidFill>
                            <a:schemeClr val="bg1"/>
                          </a:solidFill>
                          <a:latin typeface="+mj-lt"/>
                        </a:rPr>
                        <a:t>Concept</a:t>
                      </a:r>
                    </a:p>
                  </a:txBody>
                  <a:tcPr marL="100848" marR="100848" marT="67232" marB="67232"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algn="l"/>
                      <a:r>
                        <a:rPr lang="en-US" sz="1600" b="0" dirty="0">
                          <a:solidFill>
                            <a:schemeClr val="bg1"/>
                          </a:solidFill>
                          <a:latin typeface="+mj-lt"/>
                        </a:rPr>
                        <a:t>Description</a:t>
                      </a:r>
                    </a:p>
                  </a:txBody>
                  <a:tcPr marL="100848" marR="100848" marT="67232" marB="67232"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extLst>
                  <a:ext uri="{0D108BD9-81ED-4DB2-BD59-A6C34878D82A}">
                    <a16:rowId xmlns:a16="http://schemas.microsoft.com/office/drawing/2014/main" val="2897835809"/>
                  </a:ext>
                </a:extLst>
              </a:tr>
              <a:tr h="425259">
                <a:tc>
                  <a:txBody>
                    <a:bodyPr/>
                    <a:lstStyle/>
                    <a:p>
                      <a:pPr algn="l"/>
                      <a:r>
                        <a:rPr lang="en-US" sz="1500" dirty="0">
                          <a:solidFill>
                            <a:schemeClr val="tx1"/>
                          </a:solidFill>
                          <a:latin typeface="+mj-lt"/>
                        </a:rPr>
                        <a:t>Identity</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a:solidFill>
                            <a:schemeClr val="tx1"/>
                          </a:solidFill>
                          <a:latin typeface="Segoe UI"/>
                        </a:rPr>
                        <a:t>An object that can be authenticated</a:t>
                      </a:r>
                      <a:endParaRPr lang="en-US" sz="150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8139117"/>
                  </a:ext>
                </a:extLst>
              </a:tr>
              <a:tr h="425259">
                <a:tc>
                  <a:txBody>
                    <a:bodyPr/>
                    <a:lstStyle/>
                    <a:p>
                      <a:pPr algn="l"/>
                      <a:r>
                        <a:rPr lang="en-US" sz="1500" dirty="0">
                          <a:solidFill>
                            <a:schemeClr val="tx1"/>
                          </a:solidFill>
                          <a:latin typeface="+mj-lt"/>
                        </a:rPr>
                        <a:t>Account</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An identity that has data associated with it</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8439219"/>
                  </a:ext>
                </a:extLst>
              </a:tr>
              <a:tr h="425259">
                <a:tc>
                  <a:txBody>
                    <a:bodyPr/>
                    <a:lstStyle/>
                    <a:p>
                      <a:pPr algn="l"/>
                      <a:r>
                        <a:rPr lang="en-US" sz="1500" dirty="0">
                          <a:solidFill>
                            <a:schemeClr val="tx1"/>
                          </a:solidFill>
                          <a:latin typeface="+mj-lt"/>
                        </a:rPr>
                        <a:t>Azure </a:t>
                      </a:r>
                      <a:r>
                        <a:rPr lang="en-US" sz="1500">
                          <a:solidFill>
                            <a:schemeClr val="tx1"/>
                          </a:solidFill>
                          <a:latin typeface="+mj-lt"/>
                        </a:rPr>
                        <a:t>AD account</a:t>
                      </a:r>
                      <a:endParaRPr lang="en-US" sz="1500" dirty="0">
                        <a:solidFill>
                          <a:schemeClr val="tx1"/>
                        </a:solidFill>
                        <a:latin typeface="+mj-lt"/>
                      </a:endParaRP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An identity created through Azure AD or another Microsoft cloud service</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98512727"/>
                  </a:ext>
                </a:extLst>
              </a:tr>
              <a:tr h="1748028">
                <a:tc>
                  <a:txBody>
                    <a:bodyPr/>
                    <a:lstStyle/>
                    <a:p>
                      <a:pPr algn="l"/>
                      <a:r>
                        <a:rPr lang="en-US" sz="1500" dirty="0">
                          <a:solidFill>
                            <a:schemeClr val="tx1"/>
                          </a:solidFill>
                          <a:latin typeface="+mj-lt"/>
                        </a:rPr>
                        <a:t>Azure AD tenant/directory</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rtl="0" fontAlgn="base"/>
                      <a:r>
                        <a:rPr lang="en-US" sz="1300" b="0" i="0" u="none" strike="noStrike" kern="1200" dirty="0">
                          <a:solidFill>
                            <a:schemeClr val="dk1"/>
                          </a:solidFill>
                          <a:effectLst/>
                          <a:latin typeface="+mn-lt"/>
                          <a:ea typeface="+mn-ea"/>
                          <a:cs typeface="+mn-cs"/>
                        </a:rPr>
                        <a:t>A dedicated and trusted instance of Azure AD, a Tenant is automatically created when your organization signs up for a Microsoft cloud service subscription</a:t>
                      </a:r>
                      <a:r>
                        <a:rPr lang="en-US" sz="1300" b="0" i="0" kern="1200" dirty="0">
                          <a:solidFill>
                            <a:schemeClr val="dk1"/>
                          </a:solidFill>
                          <a:effectLst/>
                          <a:latin typeface="+mn-lt"/>
                          <a:ea typeface="+mn-ea"/>
                          <a:cs typeface="+mn-cs"/>
                        </a:rPr>
                        <a:t>​</a:t>
                      </a:r>
                      <a:br>
                        <a:rPr lang="en-US" sz="1300" b="0" i="0" kern="1200" dirty="0">
                          <a:solidFill>
                            <a:schemeClr val="dk1"/>
                          </a:solidFill>
                          <a:effectLst/>
                          <a:latin typeface="+mn-lt"/>
                          <a:ea typeface="+mn-ea"/>
                          <a:cs typeface="+mn-cs"/>
                        </a:rPr>
                      </a:br>
                      <a:r>
                        <a:rPr lang="en-US" sz="1300" b="0" i="0" u="none" strike="noStrike" kern="1200" dirty="0">
                          <a:solidFill>
                            <a:schemeClr val="dk1"/>
                          </a:solidFill>
                          <a:effectLst/>
                          <a:latin typeface="+mn-lt"/>
                          <a:ea typeface="+mn-ea"/>
                          <a:cs typeface="+mn-cs"/>
                        </a:rPr>
                        <a:t> </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Additional instances of Azure AD can be created</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Azure AD is the underlying product providing the identity service</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The term </a:t>
                      </a:r>
                      <a:r>
                        <a:rPr lang="en-US" sz="1300" b="0" i="1" u="none" strike="noStrike" kern="1200" dirty="0">
                          <a:solidFill>
                            <a:schemeClr val="dk1"/>
                          </a:solidFill>
                          <a:effectLst/>
                          <a:latin typeface="+mn-lt"/>
                          <a:ea typeface="+mn-ea"/>
                          <a:cs typeface="+mn-cs"/>
                        </a:rPr>
                        <a:t>Tenant</a:t>
                      </a:r>
                      <a:r>
                        <a:rPr lang="en-US" sz="1300" b="0" i="0" u="none" strike="noStrike" kern="1200" dirty="0">
                          <a:solidFill>
                            <a:schemeClr val="dk1"/>
                          </a:solidFill>
                          <a:effectLst/>
                          <a:latin typeface="+mn-lt"/>
                          <a:ea typeface="+mn-ea"/>
                          <a:cs typeface="+mn-cs"/>
                        </a:rPr>
                        <a:t> means a single instance of Azure AD representing a single organization</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The terms </a:t>
                      </a:r>
                      <a:r>
                        <a:rPr lang="en-US" sz="1300" b="0" i="1" u="none" strike="noStrike" kern="1200" dirty="0">
                          <a:solidFill>
                            <a:schemeClr val="dk1"/>
                          </a:solidFill>
                          <a:effectLst/>
                          <a:latin typeface="+mn-lt"/>
                          <a:ea typeface="+mn-ea"/>
                          <a:cs typeface="+mn-cs"/>
                        </a:rPr>
                        <a:t>Tenant </a:t>
                      </a:r>
                      <a:r>
                        <a:rPr lang="en-US" sz="1300" b="0" i="0" u="none" strike="noStrike" kern="1200" dirty="0">
                          <a:solidFill>
                            <a:schemeClr val="dk1"/>
                          </a:solidFill>
                          <a:effectLst/>
                          <a:latin typeface="+mn-lt"/>
                          <a:ea typeface="+mn-ea"/>
                          <a:cs typeface="+mn-cs"/>
                        </a:rPr>
                        <a:t>and </a:t>
                      </a:r>
                      <a:r>
                        <a:rPr lang="en-US" sz="1300" b="0" i="1" u="none" strike="noStrike" kern="1200" dirty="0">
                          <a:solidFill>
                            <a:schemeClr val="dk1"/>
                          </a:solidFill>
                          <a:effectLst/>
                          <a:latin typeface="+mn-lt"/>
                          <a:ea typeface="+mn-ea"/>
                          <a:cs typeface="+mn-cs"/>
                        </a:rPr>
                        <a:t>Directory</a:t>
                      </a:r>
                      <a:r>
                        <a:rPr lang="en-US" sz="1300" b="0" i="0" u="none" strike="noStrike" kern="1200" dirty="0">
                          <a:solidFill>
                            <a:schemeClr val="dk1"/>
                          </a:solidFill>
                          <a:effectLst/>
                          <a:latin typeface="+mn-lt"/>
                          <a:ea typeface="+mn-ea"/>
                          <a:cs typeface="+mn-cs"/>
                        </a:rPr>
                        <a:t> are often used interchangeably</a:t>
                      </a:r>
                      <a:r>
                        <a:rPr lang="en-US" sz="1300" b="0" i="0" kern="1200" dirty="0">
                          <a:solidFill>
                            <a:schemeClr val="dk1"/>
                          </a:solidFill>
                          <a:effectLst/>
                          <a:latin typeface="+mn-lt"/>
                          <a:ea typeface="+mn-ea"/>
                          <a:cs typeface="+mn-cs"/>
                        </a:rPr>
                        <a:t>​</a:t>
                      </a: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2684497"/>
                  </a:ext>
                </a:extLst>
              </a:tr>
              <a:tr h="425259">
                <a:tc>
                  <a:txBody>
                    <a:bodyPr/>
                    <a:lstStyle/>
                    <a:p>
                      <a:pPr lvl="0" algn="l">
                        <a:buNone/>
                      </a:pPr>
                      <a:r>
                        <a:rPr lang="en-US" sz="1500" dirty="0">
                          <a:solidFill>
                            <a:schemeClr val="tx1"/>
                          </a:solidFill>
                          <a:latin typeface="+mj-lt"/>
                        </a:rPr>
                        <a:t>Azure subscription</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Used to pay for Azure cloud services</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62493009"/>
                  </a:ext>
                </a:extLst>
              </a:tr>
            </a:tbl>
          </a:graphicData>
        </a:graphic>
      </p:graphicFrame>
    </p:spTree>
    <p:extLst>
      <p:ext uri="{BB962C8B-B14F-4D97-AF65-F5344CB8AC3E}">
        <p14:creationId xmlns:p14="http://schemas.microsoft.com/office/powerpoint/2010/main" val="2137074036"/>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6DE6-4FC4-973E-2D75-1E49D79443A8}"/>
              </a:ext>
            </a:extLst>
          </p:cNvPr>
          <p:cNvSpPr>
            <a:spLocks noGrp="1"/>
          </p:cNvSpPr>
          <p:nvPr>
            <p:ph type="title"/>
          </p:nvPr>
        </p:nvSpPr>
        <p:spPr/>
        <p:txBody>
          <a:bodyPr/>
          <a:lstStyle/>
          <a:p>
            <a:r>
              <a:rPr lang="en-GB" dirty="0"/>
              <a:t>Azure AD Editions</a:t>
            </a:r>
          </a:p>
        </p:txBody>
      </p:sp>
      <p:sp>
        <p:nvSpPr>
          <p:cNvPr id="4" name="Date Placeholder 3">
            <a:extLst>
              <a:ext uri="{FF2B5EF4-FFF2-40B4-BE49-F238E27FC236}">
                <a16:creationId xmlns:a16="http://schemas.microsoft.com/office/drawing/2014/main" id="{03D34FD0-072C-CFF9-95EF-27DFD78ED162}"/>
              </a:ext>
            </a:extLst>
          </p:cNvPr>
          <p:cNvSpPr>
            <a:spLocks noGrp="1"/>
          </p:cNvSpPr>
          <p:nvPr>
            <p:ph type="dt" sz="half" idx="10"/>
          </p:nvPr>
        </p:nvSpPr>
        <p:spPr/>
        <p:txBody>
          <a:bodyPr/>
          <a:lstStyle/>
          <a:p>
            <a:pPr>
              <a:defRPr/>
            </a:pPr>
            <a:fld id="{2303D31F-598B-47EE-BA37-93F097A3D676}" type="datetime1">
              <a:rPr lang="en-GB" altLang="en-US" smtClean="0"/>
              <a:pPr>
                <a:defRPr/>
              </a:pPr>
              <a:t>09/06/2023</a:t>
            </a:fld>
            <a:endParaRPr lang="en-GB" altLang="en-US"/>
          </a:p>
        </p:txBody>
      </p:sp>
      <p:sp>
        <p:nvSpPr>
          <p:cNvPr id="5" name="Slide Number Placeholder 4">
            <a:extLst>
              <a:ext uri="{FF2B5EF4-FFF2-40B4-BE49-F238E27FC236}">
                <a16:creationId xmlns:a16="http://schemas.microsoft.com/office/drawing/2014/main" id="{4091256B-CF17-0E68-1725-31021B17B83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11" name="Content Placeholder 10">
            <a:extLst>
              <a:ext uri="{FF2B5EF4-FFF2-40B4-BE49-F238E27FC236}">
                <a16:creationId xmlns:a16="http://schemas.microsoft.com/office/drawing/2014/main" id="{1D11B3A9-5403-B80C-A84A-F90BE17E13B0}"/>
              </a:ext>
            </a:extLst>
          </p:cNvPr>
          <p:cNvSpPr>
            <a:spLocks noGrp="1"/>
          </p:cNvSpPr>
          <p:nvPr>
            <p:ph idx="1"/>
          </p:nvPr>
        </p:nvSpPr>
        <p:spPr/>
        <p:txBody>
          <a:bodyPr/>
          <a:lstStyle/>
          <a:p>
            <a:pPr marL="0" indent="0">
              <a:lnSpc>
                <a:spcPct val="106000"/>
              </a:lnSpc>
              <a:spcBef>
                <a:spcPts val="2700"/>
              </a:spcBef>
              <a:spcAft>
                <a:spcPts val="45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Free</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Free edition provides user and group management, on-premises directory synchronization, and basic reports. Single sign-on access is supported across Azure, Microsoft 365, and many popular SaaS apps.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Microsoft 365 Apps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edition is included with Microsoft 365. In addition to the Free features, this edition provides Identity and Access Management for Microsoft 365 apps. The extra support includes branding, MFA, group access management, and self-service password reset for cloud users.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spTree>
    <p:extLst>
      <p:ext uri="{BB962C8B-B14F-4D97-AF65-F5344CB8AC3E}">
        <p14:creationId xmlns:p14="http://schemas.microsoft.com/office/powerpoint/2010/main" val="2609208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6DE6-4FC4-973E-2D75-1E49D79443A8}"/>
              </a:ext>
            </a:extLst>
          </p:cNvPr>
          <p:cNvSpPr>
            <a:spLocks noGrp="1"/>
          </p:cNvSpPr>
          <p:nvPr>
            <p:ph type="title"/>
          </p:nvPr>
        </p:nvSpPr>
        <p:spPr/>
        <p:txBody>
          <a:bodyPr/>
          <a:lstStyle/>
          <a:p>
            <a:r>
              <a:rPr lang="en-GB" dirty="0"/>
              <a:t>Azure AD Editions</a:t>
            </a:r>
          </a:p>
        </p:txBody>
      </p:sp>
      <p:sp>
        <p:nvSpPr>
          <p:cNvPr id="4" name="Date Placeholder 3">
            <a:extLst>
              <a:ext uri="{FF2B5EF4-FFF2-40B4-BE49-F238E27FC236}">
                <a16:creationId xmlns:a16="http://schemas.microsoft.com/office/drawing/2014/main" id="{03D34FD0-072C-CFF9-95EF-27DFD78ED162}"/>
              </a:ext>
            </a:extLst>
          </p:cNvPr>
          <p:cNvSpPr>
            <a:spLocks noGrp="1"/>
          </p:cNvSpPr>
          <p:nvPr>
            <p:ph type="dt" sz="half" idx="10"/>
          </p:nvPr>
        </p:nvSpPr>
        <p:spPr/>
        <p:txBody>
          <a:bodyPr/>
          <a:lstStyle/>
          <a:p>
            <a:pPr>
              <a:defRPr/>
            </a:pPr>
            <a:fld id="{2303D31F-598B-47EE-BA37-93F097A3D676}" type="datetime1">
              <a:rPr lang="en-GB" altLang="en-US" smtClean="0"/>
              <a:pPr>
                <a:defRPr/>
              </a:pPr>
              <a:t>09/06/2023</a:t>
            </a:fld>
            <a:endParaRPr lang="en-GB" altLang="en-US"/>
          </a:p>
        </p:txBody>
      </p:sp>
      <p:sp>
        <p:nvSpPr>
          <p:cNvPr id="5" name="Slide Number Placeholder 4">
            <a:extLst>
              <a:ext uri="{FF2B5EF4-FFF2-40B4-BE49-F238E27FC236}">
                <a16:creationId xmlns:a16="http://schemas.microsoft.com/office/drawing/2014/main" id="{4091256B-CF17-0E68-1725-31021B17B83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1" name="Content Placeholder 10">
            <a:extLst>
              <a:ext uri="{FF2B5EF4-FFF2-40B4-BE49-F238E27FC236}">
                <a16:creationId xmlns:a16="http://schemas.microsoft.com/office/drawing/2014/main" id="{1D11B3A9-5403-B80C-A84A-F90BE17E13B0}"/>
              </a:ext>
            </a:extLst>
          </p:cNvPr>
          <p:cNvSpPr>
            <a:spLocks noGrp="1"/>
          </p:cNvSpPr>
          <p:nvPr>
            <p:ph idx="1"/>
          </p:nvPr>
        </p:nvSpPr>
        <p:spPr/>
        <p:txBody>
          <a:bodyPr/>
          <a:lstStyle/>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Premium P1</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 addition to the Free features, the Premium P1 edition lets your hybrid users access both on-premises and cloud resources. This edition supports advanced administration like dynamic groups, self-service group management, and cloud write-back capabilities. P1 also includes Microsoft Identity Manager, an on-premises identity and access management suite. The extra features in P1 allow self-service password reset for your on-premises users.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Premium P2</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 addition to the Free and P1 features, the Premium P2 edition offers Azure AD Identity Protection to help provide risk-based Conditional Access to your apps and critical company data. Privileged Identity Management is included to help discover, restrict, and monitor administrators and their access to resources, and to provide just-in-time access when needed.</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spTree>
    <p:extLst>
      <p:ext uri="{BB962C8B-B14F-4D97-AF65-F5344CB8AC3E}">
        <p14:creationId xmlns:p14="http://schemas.microsoft.com/office/powerpoint/2010/main" val="1536704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Select Azure Active Directory Editions</a:t>
            </a:r>
          </a:p>
        </p:txBody>
      </p:sp>
      <p:graphicFrame>
        <p:nvGraphicFramePr>
          <p:cNvPr id="4" name="Table 3">
            <a:extLst>
              <a:ext uri="{FF2B5EF4-FFF2-40B4-BE49-F238E27FC236}">
                <a16:creationId xmlns:a16="http://schemas.microsoft.com/office/drawing/2014/main" id="{E2EBED97-3914-4800-A681-B5A056D0224B}"/>
              </a:ext>
            </a:extLst>
          </p:cNvPr>
          <p:cNvGraphicFramePr>
            <a:graphicFrameLocks noGrp="1"/>
          </p:cNvGraphicFramePr>
          <p:nvPr/>
        </p:nvGraphicFramePr>
        <p:xfrm>
          <a:off x="323320" y="1734198"/>
          <a:ext cx="8516037" cy="3610904"/>
        </p:xfrm>
        <a:graphic>
          <a:graphicData uri="http://schemas.openxmlformats.org/drawingml/2006/table">
            <a:tbl>
              <a:tblPr firstRow="1" firstCol="1" bandRow="1">
                <a:tableStyleId>{5C22544A-7EE6-4342-B048-85BDC9FD1C3A}</a:tableStyleId>
              </a:tblPr>
              <a:tblGrid>
                <a:gridCol w="2613675">
                  <a:extLst>
                    <a:ext uri="{9D8B030D-6E8A-4147-A177-3AD203B41FA5}">
                      <a16:colId xmlns:a16="http://schemas.microsoft.com/office/drawing/2014/main" val="3909572094"/>
                    </a:ext>
                  </a:extLst>
                </a:gridCol>
                <a:gridCol w="1329173">
                  <a:extLst>
                    <a:ext uri="{9D8B030D-6E8A-4147-A177-3AD203B41FA5}">
                      <a16:colId xmlns:a16="http://schemas.microsoft.com/office/drawing/2014/main" val="426167829"/>
                    </a:ext>
                  </a:extLst>
                </a:gridCol>
                <a:gridCol w="1827484">
                  <a:extLst>
                    <a:ext uri="{9D8B030D-6E8A-4147-A177-3AD203B41FA5}">
                      <a16:colId xmlns:a16="http://schemas.microsoft.com/office/drawing/2014/main" val="2113313439"/>
                    </a:ext>
                  </a:extLst>
                </a:gridCol>
                <a:gridCol w="1352951">
                  <a:extLst>
                    <a:ext uri="{9D8B030D-6E8A-4147-A177-3AD203B41FA5}">
                      <a16:colId xmlns:a16="http://schemas.microsoft.com/office/drawing/2014/main" val="716184289"/>
                    </a:ext>
                  </a:extLst>
                </a:gridCol>
                <a:gridCol w="1392754">
                  <a:extLst>
                    <a:ext uri="{9D8B030D-6E8A-4147-A177-3AD203B41FA5}">
                      <a16:colId xmlns:a16="http://schemas.microsoft.com/office/drawing/2014/main" val="939645357"/>
                    </a:ext>
                  </a:extLst>
                </a:gridCol>
              </a:tblGrid>
              <a:tr h="269465">
                <a:tc>
                  <a:txBody>
                    <a:bodyPr/>
                    <a:lstStyle/>
                    <a:p>
                      <a:pPr marL="0" marR="156845" algn="l"/>
                      <a:r>
                        <a:rPr lang="en-US" sz="1300" b="0" kern="1200" dirty="0">
                          <a:solidFill>
                            <a:schemeClr val="bg1"/>
                          </a:solidFill>
                          <a:effectLst/>
                          <a:latin typeface="+mj-lt"/>
                          <a:ea typeface="+mn-ea"/>
                          <a:cs typeface="Segoe UI Semilight" panose="020B0402040204020203" pitchFamily="34" charset="0"/>
                        </a:rPr>
                        <a:t>Feature</a:t>
                      </a:r>
                    </a:p>
                  </a:txBody>
                  <a:tcPr marL="67232" marR="67232" marT="33616" marB="33616">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dirty="0">
                          <a:solidFill>
                            <a:schemeClr val="bg1"/>
                          </a:solidFill>
                          <a:effectLst/>
                          <a:latin typeface="+mj-lt"/>
                          <a:cs typeface="Segoe UI Semilight" panose="020B0402040204020203" pitchFamily="34" charset="0"/>
                        </a:rPr>
                        <a:t>Free</a:t>
                      </a:r>
                      <a:endParaRPr lang="en-US" sz="1300" b="0" dirty="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a:solidFill>
                            <a:schemeClr val="bg1"/>
                          </a:solidFill>
                          <a:effectLst/>
                          <a:latin typeface="+mj-lt"/>
                          <a:cs typeface="Segoe UI Semilight" panose="020B0402040204020203" pitchFamily="34" charset="0"/>
                        </a:rPr>
                        <a:t>Microsoft 365 </a:t>
                      </a:r>
                      <a:r>
                        <a:rPr lang="en-US" sz="1300" b="0" dirty="0">
                          <a:solidFill>
                            <a:schemeClr val="bg1"/>
                          </a:solidFill>
                          <a:effectLst/>
                          <a:latin typeface="+mj-lt"/>
                          <a:cs typeface="Segoe UI Semilight" panose="020B0402040204020203" pitchFamily="34" charset="0"/>
                        </a:rPr>
                        <a:t>Apps</a:t>
                      </a:r>
                      <a:endParaRPr lang="en-US" sz="1300" b="0" dirty="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a:solidFill>
                            <a:schemeClr val="bg1"/>
                          </a:solidFill>
                          <a:effectLst/>
                          <a:latin typeface="+mj-lt"/>
                          <a:cs typeface="Segoe UI Semilight" panose="020B0402040204020203" pitchFamily="34" charset="0"/>
                        </a:rPr>
                        <a:t>Premium P1</a:t>
                      </a:r>
                      <a:endParaRPr lang="en-US" sz="1300" b="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kern="1200" dirty="0">
                          <a:solidFill>
                            <a:schemeClr val="bg1"/>
                          </a:solidFill>
                          <a:effectLst/>
                          <a:latin typeface="+mj-lt"/>
                          <a:ea typeface="+mn-ea"/>
                          <a:cs typeface="Segoe UI Semilight" panose="020B0402040204020203" pitchFamily="34" charset="0"/>
                        </a:rPr>
                        <a:t>Premium P2</a:t>
                      </a:r>
                    </a:p>
                  </a:txBody>
                  <a:tcPr marL="67232" marR="67232" marT="33616" marB="33616">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extLst>
                  <a:ext uri="{0D108BD9-81ED-4DB2-BD59-A6C34878D82A}">
                    <a16:rowId xmlns:a16="http://schemas.microsoft.com/office/drawing/2014/main" val="1228549739"/>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Directory Objects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dirty="0">
                          <a:solidFill>
                            <a:schemeClr val="tx1"/>
                          </a:solidFill>
                          <a:effectLst/>
                          <a:latin typeface="+mn-lt"/>
                          <a:cs typeface="Segoe UI Semilight" panose="020B0402040204020203" pitchFamily="34" charset="0"/>
                        </a:rPr>
                        <a:t>500,000 objects</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57200626"/>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Single Sign-On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dirty="0">
                          <a:solidFill>
                            <a:schemeClr val="tx1"/>
                          </a:solidFill>
                          <a:effectLst/>
                          <a:latin typeface="+mn-lt"/>
                          <a:cs typeface="Segoe UI Semilight" panose="020B0402040204020203" pitchFamily="34" charset="0"/>
                        </a:rPr>
                        <a:t>Unlimited</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93124035"/>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Core Identity and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52787900"/>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B2B Collaboration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09445213"/>
                  </a:ext>
                </a:extLst>
              </a:tr>
              <a:tr h="383239">
                <a:tc>
                  <a:txBody>
                    <a:bodyPr/>
                    <a:lstStyle/>
                    <a:p>
                      <a:pPr algn="l"/>
                      <a:r>
                        <a:rPr lang="en-US" sz="1300" b="0" kern="1200" dirty="0">
                          <a:solidFill>
                            <a:schemeClr val="tx1"/>
                          </a:solidFill>
                          <a:effectLst/>
                          <a:latin typeface="+mj-lt"/>
                          <a:ea typeface="+mn-ea"/>
                          <a:cs typeface="Segoe UI Semilight" panose="020B0402040204020203" pitchFamily="34" charset="0"/>
                        </a:rPr>
                        <a:t>Identity &amp; Access for O365</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25057461"/>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Premium Features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1705207"/>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Hybrid Identities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29744496"/>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Advanced Group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76222110"/>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Conditional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2525031"/>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Identity Protection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8585556"/>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Identity Governance</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6995523"/>
                  </a:ext>
                </a:extLst>
              </a:tr>
            </a:tbl>
          </a:graphicData>
        </a:graphic>
      </p:graphicFrame>
    </p:spTree>
    <p:extLst>
      <p:ext uri="{BB962C8B-B14F-4D97-AF65-F5344CB8AC3E}">
        <p14:creationId xmlns:p14="http://schemas.microsoft.com/office/powerpoint/2010/main" val="3901278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CF471-AA03-43DC-8209-06840CFF848C}"/>
              </a:ext>
            </a:extLst>
          </p:cNvPr>
          <p:cNvSpPr>
            <a:spLocks noGrp="1"/>
          </p:cNvSpPr>
          <p:nvPr>
            <p:ph type="title"/>
          </p:nvPr>
        </p:nvSpPr>
        <p:spPr/>
        <p:txBody>
          <a:bodyPr/>
          <a:lstStyle/>
          <a:p>
            <a:r>
              <a:rPr lang="en-US" dirty="0">
                <a:solidFill>
                  <a:schemeClr val="tx1"/>
                </a:solidFill>
              </a:rPr>
              <a:t>Implement Azure AD Join</a:t>
            </a:r>
          </a:p>
        </p:txBody>
      </p:sp>
      <p:sp>
        <p:nvSpPr>
          <p:cNvPr id="13" name="Rectangle 12">
            <a:extLst>
              <a:ext uri="{FF2B5EF4-FFF2-40B4-BE49-F238E27FC236}">
                <a16:creationId xmlns:a16="http://schemas.microsoft.com/office/drawing/2014/main" id="{77C7BAEF-486E-4AA3-950D-4807A2984634}"/>
              </a:ext>
            </a:extLst>
          </p:cNvPr>
          <p:cNvSpPr/>
          <p:nvPr/>
        </p:nvSpPr>
        <p:spPr>
          <a:xfrm>
            <a:off x="341840" y="1842655"/>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Single-Sign-On to your Azure managed SaaS apps and services</a:t>
            </a:r>
          </a:p>
        </p:txBody>
      </p:sp>
      <p:sp>
        <p:nvSpPr>
          <p:cNvPr id="14" name="Rectangle 13">
            <a:extLst>
              <a:ext uri="{FF2B5EF4-FFF2-40B4-BE49-F238E27FC236}">
                <a16:creationId xmlns:a16="http://schemas.microsoft.com/office/drawing/2014/main" id="{86576EFD-FFCD-4D07-A343-2313FFC3FAF9}"/>
              </a:ext>
            </a:extLst>
          </p:cNvPr>
          <p:cNvSpPr/>
          <p:nvPr/>
        </p:nvSpPr>
        <p:spPr>
          <a:xfrm>
            <a:off x="2606328" y="1842655"/>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Enterprise state roaming of user settings across joined devices</a:t>
            </a:r>
          </a:p>
        </p:txBody>
      </p:sp>
      <p:sp>
        <p:nvSpPr>
          <p:cNvPr id="17" name="Rectangle 16">
            <a:extLst>
              <a:ext uri="{FF2B5EF4-FFF2-40B4-BE49-F238E27FC236}">
                <a16:creationId xmlns:a16="http://schemas.microsoft.com/office/drawing/2014/main" id="{C8A8D52B-E167-4F89-886E-D79C2399529C}"/>
              </a:ext>
            </a:extLst>
          </p:cNvPr>
          <p:cNvSpPr/>
          <p:nvPr/>
        </p:nvSpPr>
        <p:spPr>
          <a:xfrm>
            <a:off x="341996" y="3077519"/>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Access to Microsoft Store for Business </a:t>
            </a:r>
          </a:p>
        </p:txBody>
      </p:sp>
      <p:sp>
        <p:nvSpPr>
          <p:cNvPr id="18" name="Rectangle 17">
            <a:extLst>
              <a:ext uri="{FF2B5EF4-FFF2-40B4-BE49-F238E27FC236}">
                <a16:creationId xmlns:a16="http://schemas.microsoft.com/office/drawing/2014/main" id="{44962862-5A95-4C9A-828D-6B4B1F4663D8}"/>
              </a:ext>
            </a:extLst>
          </p:cNvPr>
          <p:cNvSpPr/>
          <p:nvPr/>
        </p:nvSpPr>
        <p:spPr>
          <a:xfrm>
            <a:off x="2634495" y="3077519"/>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a:solidFill>
                  <a:schemeClr val="tx1"/>
                </a:solidFill>
              </a:rPr>
              <a:t>Windows Hello support </a:t>
            </a:r>
          </a:p>
        </p:txBody>
      </p:sp>
      <p:sp>
        <p:nvSpPr>
          <p:cNvPr id="19" name="Rectangle 18">
            <a:extLst>
              <a:ext uri="{FF2B5EF4-FFF2-40B4-BE49-F238E27FC236}">
                <a16:creationId xmlns:a16="http://schemas.microsoft.com/office/drawing/2014/main" id="{773A9D30-D8FE-4264-8680-084599200414}"/>
              </a:ext>
            </a:extLst>
          </p:cNvPr>
          <p:cNvSpPr/>
          <p:nvPr/>
        </p:nvSpPr>
        <p:spPr>
          <a:xfrm>
            <a:off x="341996" y="4341965"/>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Restriction of access</a:t>
            </a:r>
            <a:br>
              <a:rPr lang="en-US" sz="1471" dirty="0">
                <a:solidFill>
                  <a:schemeClr val="tx1"/>
                </a:solidFill>
              </a:rPr>
            </a:br>
            <a:r>
              <a:rPr lang="en-US" sz="1471" dirty="0">
                <a:solidFill>
                  <a:schemeClr val="tx1"/>
                </a:solidFill>
              </a:rPr>
              <a:t>to apps from only compliant devices </a:t>
            </a:r>
          </a:p>
        </p:txBody>
      </p:sp>
      <p:sp>
        <p:nvSpPr>
          <p:cNvPr id="20" name="Rectangle 19">
            <a:extLst>
              <a:ext uri="{FF2B5EF4-FFF2-40B4-BE49-F238E27FC236}">
                <a16:creationId xmlns:a16="http://schemas.microsoft.com/office/drawing/2014/main" id="{9A7EF341-5896-4117-97EF-26DEC7D1C4B4}"/>
              </a:ext>
            </a:extLst>
          </p:cNvPr>
          <p:cNvSpPr/>
          <p:nvPr/>
        </p:nvSpPr>
        <p:spPr>
          <a:xfrm>
            <a:off x="2606328" y="4341965"/>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Seamless access to</a:t>
            </a:r>
            <a:br>
              <a:rPr lang="en-US" sz="1471" dirty="0">
                <a:solidFill>
                  <a:schemeClr val="tx1"/>
                </a:solidFill>
              </a:rPr>
            </a:br>
            <a:r>
              <a:rPr lang="en-US" sz="1471" dirty="0">
                <a:solidFill>
                  <a:schemeClr val="tx1"/>
                </a:solidFill>
              </a:rPr>
              <a:t>on-premises resources </a:t>
            </a:r>
          </a:p>
        </p:txBody>
      </p:sp>
      <p:pic>
        <p:nvPicPr>
          <p:cNvPr id="11" name="Picture 10" descr="A device is shown connecting to Azure AD. Azure AD is shown connecting with On-premises AD">
            <a:extLst>
              <a:ext uri="{FF2B5EF4-FFF2-40B4-BE49-F238E27FC236}">
                <a16:creationId xmlns:a16="http://schemas.microsoft.com/office/drawing/2014/main" id="{52DCEE2B-5610-4074-A84C-23534436848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613" t="-42816" r="-3387" b="-42816"/>
          <a:stretch/>
        </p:blipFill>
        <p:spPr>
          <a:xfrm>
            <a:off x="4956045" y="1734197"/>
            <a:ext cx="3865803" cy="3756305"/>
          </a:xfrm>
          <a:prstGeom prst="rect">
            <a:avLst/>
          </a:prstGeom>
          <a:noFill/>
          <a:ln w="19050">
            <a:solidFill>
              <a:schemeClr val="accent1"/>
            </a:solidFill>
            <a:headEnd type="none" w="med" len="med"/>
            <a:tailEnd type="none" w="med" len="med"/>
          </a:ln>
          <a:effectLst/>
        </p:spPr>
      </p:pic>
    </p:spTree>
    <p:extLst>
      <p:ext uri="{BB962C8B-B14F-4D97-AF65-F5344CB8AC3E}">
        <p14:creationId xmlns:p14="http://schemas.microsoft.com/office/powerpoint/2010/main" val="386230850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19861-43D6-4007-8BC8-319996D2B231}"/>
              </a:ext>
            </a:extLst>
          </p:cNvPr>
          <p:cNvSpPr>
            <a:spLocks noGrp="1"/>
          </p:cNvSpPr>
          <p:nvPr>
            <p:ph type="title"/>
          </p:nvPr>
        </p:nvSpPr>
        <p:spPr/>
        <p:txBody>
          <a:bodyPr/>
          <a:lstStyle/>
          <a:p>
            <a:r>
              <a:rPr lang="en-US" dirty="0">
                <a:solidFill>
                  <a:schemeClr val="tx1"/>
                </a:solidFill>
              </a:rPr>
              <a:t>Implement Self-Service Password Reset</a:t>
            </a:r>
          </a:p>
        </p:txBody>
      </p:sp>
      <p:sp>
        <p:nvSpPr>
          <p:cNvPr id="7" name="Rectangle 6">
            <a:extLst>
              <a:ext uri="{FF2B5EF4-FFF2-40B4-BE49-F238E27FC236}">
                <a16:creationId xmlns:a16="http://schemas.microsoft.com/office/drawing/2014/main" id="{3F1F1CD3-20FC-4FD2-8201-F3882DDF77F7}"/>
              </a:ext>
            </a:extLst>
          </p:cNvPr>
          <p:cNvSpPr/>
          <p:nvPr/>
        </p:nvSpPr>
        <p:spPr>
          <a:xfrm>
            <a:off x="313982" y="1734197"/>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a:pPr>
            <a:r>
              <a:rPr lang="en-US" sz="1618" dirty="0">
                <a:solidFill>
                  <a:schemeClr val="tx1"/>
                </a:solidFill>
              </a:rPr>
              <a:t>Determine who can use self-service password reset</a:t>
            </a:r>
          </a:p>
        </p:txBody>
      </p:sp>
      <p:sp>
        <p:nvSpPr>
          <p:cNvPr id="6" name="Rectangle 5">
            <a:extLst>
              <a:ext uri="{FF2B5EF4-FFF2-40B4-BE49-F238E27FC236}">
                <a16:creationId xmlns:a16="http://schemas.microsoft.com/office/drawing/2014/main" id="{94E08866-4F9A-49F0-8AB9-BAB612DBBF50}"/>
              </a:ext>
            </a:extLst>
          </p:cNvPr>
          <p:cNvSpPr/>
          <p:nvPr/>
        </p:nvSpPr>
        <p:spPr>
          <a:xfrm>
            <a:off x="313982" y="3080279"/>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startAt="2"/>
            </a:pPr>
            <a:r>
              <a:rPr lang="en-US" sz="1618" dirty="0">
                <a:solidFill>
                  <a:schemeClr val="tx1"/>
                </a:solidFill>
              </a:rPr>
              <a:t>Choose the number of authentication methods required and the methods available (email, phone, questions)</a:t>
            </a:r>
          </a:p>
        </p:txBody>
      </p:sp>
      <p:sp>
        <p:nvSpPr>
          <p:cNvPr id="12" name="Rectangle 11">
            <a:extLst>
              <a:ext uri="{FF2B5EF4-FFF2-40B4-BE49-F238E27FC236}">
                <a16:creationId xmlns:a16="http://schemas.microsoft.com/office/drawing/2014/main" id="{B6C56357-4CF4-45A4-B285-5055AEC60FCA}"/>
              </a:ext>
            </a:extLst>
          </p:cNvPr>
          <p:cNvSpPr/>
          <p:nvPr/>
        </p:nvSpPr>
        <p:spPr>
          <a:xfrm>
            <a:off x="313982" y="4426362"/>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startAt="3"/>
            </a:pPr>
            <a:r>
              <a:rPr lang="en-US" sz="1618">
                <a:solidFill>
                  <a:schemeClr val="tx1"/>
                </a:solidFill>
              </a:rPr>
              <a:t>You can require users to register for SSPR (same process as MFA)</a:t>
            </a:r>
          </a:p>
        </p:txBody>
      </p:sp>
      <p:sp>
        <p:nvSpPr>
          <p:cNvPr id="11" name="Rectangle 10">
            <a:extLst>
              <a:ext uri="{FF2B5EF4-FFF2-40B4-BE49-F238E27FC236}">
                <a16:creationId xmlns:a16="http://schemas.microsoft.com/office/drawing/2014/main" id="{CB42AF4D-704C-438D-AE97-DB6FABEA8BAD}"/>
              </a:ext>
              <a:ext uri="{C183D7F6-B498-43B3-948B-1728B52AA6E4}">
                <adec:decorative xmlns:adec="http://schemas.microsoft.com/office/drawing/2017/decorative" val="1"/>
              </a:ext>
            </a:extLst>
          </p:cNvPr>
          <p:cNvSpPr/>
          <p:nvPr/>
        </p:nvSpPr>
        <p:spPr bwMode="auto">
          <a:xfrm>
            <a:off x="4407423" y="1734199"/>
            <a:ext cx="4422595" cy="3856432"/>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grpSp>
        <p:nvGrpSpPr>
          <p:cNvPr id="17" name="Group 16" descr="A screenshot of the Password Reset - Authentication Methods screen">
            <a:extLst>
              <a:ext uri="{FF2B5EF4-FFF2-40B4-BE49-F238E27FC236}">
                <a16:creationId xmlns:a16="http://schemas.microsoft.com/office/drawing/2014/main" id="{4ABEFD4D-A11C-414B-B7EB-BB79CD2FAF71}"/>
              </a:ext>
              <a:ext uri="{C183D7F6-B498-43B3-948B-1728B52AA6E4}">
                <adec:decorative xmlns:adec="http://schemas.microsoft.com/office/drawing/2017/decorative" val="0"/>
              </a:ext>
            </a:extLst>
          </p:cNvPr>
          <p:cNvGrpSpPr/>
          <p:nvPr/>
        </p:nvGrpSpPr>
        <p:grpSpPr>
          <a:xfrm>
            <a:off x="4942730" y="1828742"/>
            <a:ext cx="3583365" cy="3761888"/>
            <a:chOff x="6525750" y="1269207"/>
            <a:chExt cx="4952336" cy="5199061"/>
          </a:xfrm>
        </p:grpSpPr>
        <p:pic>
          <p:nvPicPr>
            <p:cNvPr id="13" name="Picture 4" descr="A screenshot of the Password Reset - Authentication Methods screen">
              <a:extLst>
                <a:ext uri="{FF2B5EF4-FFF2-40B4-BE49-F238E27FC236}">
                  <a16:creationId xmlns:a16="http://schemas.microsoft.com/office/drawing/2014/main" id="{395A84F5-6C98-451B-933A-19511FBA63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5051" y="1269207"/>
              <a:ext cx="4613035" cy="5199061"/>
            </a:xfrm>
            <a:prstGeom prst="rect">
              <a:avLst/>
            </a:prstGeom>
          </p:spPr>
        </p:pic>
        <p:sp>
          <p:nvSpPr>
            <p:cNvPr id="14" name="Oval 13" descr="Legend indicating to Properties in image screenshot">
              <a:extLst>
                <a:ext uri="{FF2B5EF4-FFF2-40B4-BE49-F238E27FC236}">
                  <a16:creationId xmlns:a16="http://schemas.microsoft.com/office/drawing/2014/main" id="{44747B7A-8257-4EC5-9A11-05FEACFD69BB}"/>
                </a:ext>
              </a:extLst>
            </p:cNvPr>
            <p:cNvSpPr/>
            <p:nvPr/>
          </p:nvSpPr>
          <p:spPr>
            <a:xfrm>
              <a:off x="6525750" y="2448691"/>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dirty="0">
                  <a:solidFill>
                    <a:schemeClr val="bg1"/>
                  </a:solidFill>
                  <a:latin typeface="+mj-lt"/>
                </a:rPr>
                <a:t>1</a:t>
              </a:r>
            </a:p>
          </p:txBody>
        </p:sp>
        <p:sp>
          <p:nvSpPr>
            <p:cNvPr id="15" name="Oval 14" descr="Legend indicating to Authentication methods in image screenshot">
              <a:extLst>
                <a:ext uri="{FF2B5EF4-FFF2-40B4-BE49-F238E27FC236}">
                  <a16:creationId xmlns:a16="http://schemas.microsoft.com/office/drawing/2014/main" id="{16D8761F-BA62-4056-88F5-DABEFB72F898}"/>
                </a:ext>
              </a:extLst>
            </p:cNvPr>
            <p:cNvSpPr/>
            <p:nvPr/>
          </p:nvSpPr>
          <p:spPr>
            <a:xfrm>
              <a:off x="6525750" y="2731143"/>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a:solidFill>
                    <a:schemeClr val="bg1"/>
                  </a:solidFill>
                  <a:latin typeface="+mj-lt"/>
                </a:rPr>
                <a:t>2</a:t>
              </a:r>
            </a:p>
          </p:txBody>
        </p:sp>
        <p:sp>
          <p:nvSpPr>
            <p:cNvPr id="16" name="Oval 15" descr="Legend indicating to Registration in image screenshot">
              <a:extLst>
                <a:ext uri="{FF2B5EF4-FFF2-40B4-BE49-F238E27FC236}">
                  <a16:creationId xmlns:a16="http://schemas.microsoft.com/office/drawing/2014/main" id="{6A7389EC-C159-4B07-A7A1-C982BA83E56E}"/>
                </a:ext>
              </a:extLst>
            </p:cNvPr>
            <p:cNvSpPr/>
            <p:nvPr/>
          </p:nvSpPr>
          <p:spPr>
            <a:xfrm>
              <a:off x="6525750" y="3013596"/>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dirty="0">
                  <a:solidFill>
                    <a:schemeClr val="bg1"/>
                  </a:solidFill>
                  <a:latin typeface="+mj-lt"/>
                </a:rPr>
                <a:t>3</a:t>
              </a:r>
            </a:p>
          </p:txBody>
        </p:sp>
      </p:grpSp>
    </p:spTree>
    <p:extLst>
      <p:ext uri="{BB962C8B-B14F-4D97-AF65-F5344CB8AC3E}">
        <p14:creationId xmlns:p14="http://schemas.microsoft.com/office/powerpoint/2010/main" val="98512157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062362"/>
            <a:ext cx="6669456" cy="733278"/>
          </a:xfrm>
        </p:spPr>
        <p:txBody>
          <a:bodyPr/>
          <a:lstStyle/>
          <a:p>
            <a:r>
              <a:rPr lang="en-US" dirty="0"/>
              <a:t>Configure User and Group Accounts using Azure AD</a:t>
            </a:r>
          </a:p>
        </p:txBody>
      </p:sp>
      <p:pic>
        <p:nvPicPr>
          <p:cNvPr id="6" name="Picture 5" descr="Icon of two people">
            <a:extLst>
              <a:ext uri="{FF2B5EF4-FFF2-40B4-BE49-F238E27FC236}">
                <a16:creationId xmlns:a16="http://schemas.microsoft.com/office/drawing/2014/main" id="{7746F07D-A897-4015-81E8-EA649193E7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6463" y="2902832"/>
            <a:ext cx="1060255" cy="1060255"/>
          </a:xfrm>
          <a:prstGeom prst="rect">
            <a:avLst/>
          </a:prstGeom>
        </p:spPr>
      </p:pic>
    </p:spTree>
    <p:extLst>
      <p:ext uri="{BB962C8B-B14F-4D97-AF65-F5344CB8AC3E}">
        <p14:creationId xmlns:p14="http://schemas.microsoft.com/office/powerpoint/2010/main" val="1497426508"/>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a:xfrm>
            <a:off x="341997" y="2659561"/>
            <a:ext cx="1716949" cy="1538883"/>
          </a:xfrm>
        </p:spPr>
        <p:txBody>
          <a:bodyPr/>
          <a:lstStyle/>
          <a:p>
            <a:r>
              <a:rPr lang="en-US" dirty="0"/>
              <a:t>Configure User and Group Accounts Introduction</a:t>
            </a:r>
          </a:p>
        </p:txBody>
      </p:sp>
      <p:sp>
        <p:nvSpPr>
          <p:cNvPr id="5" name="Rectangle 4">
            <a:extLst>
              <a:ext uri="{FF2B5EF4-FFF2-40B4-BE49-F238E27FC236}">
                <a16:creationId xmlns:a16="http://schemas.microsoft.com/office/drawing/2014/main" id="{3F05FDA1-1599-4684-A051-18A6974A3B6D}"/>
              </a:ext>
            </a:extLst>
          </p:cNvPr>
          <p:cNvSpPr/>
          <p:nvPr/>
        </p:nvSpPr>
        <p:spPr bwMode="auto">
          <a:xfrm>
            <a:off x="3330842" y="1123606"/>
            <a:ext cx="3418756" cy="322708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nSpc>
                <a:spcPct val="200000"/>
              </a:lnSpc>
            </a:pPr>
            <a:r>
              <a:rPr lang="en-US" sz="1618" dirty="0">
                <a:solidFill>
                  <a:schemeClr val="tx1"/>
                </a:solidFill>
              </a:rPr>
              <a:t>Create User Accounts</a:t>
            </a:r>
          </a:p>
          <a:p>
            <a:pPr>
              <a:lnSpc>
                <a:spcPct val="200000"/>
              </a:lnSpc>
            </a:pPr>
            <a:r>
              <a:rPr lang="en-US" sz="1618" dirty="0">
                <a:solidFill>
                  <a:schemeClr val="tx1"/>
                </a:solidFill>
              </a:rPr>
              <a:t>Manage User Accounts</a:t>
            </a:r>
          </a:p>
          <a:p>
            <a:pPr>
              <a:lnSpc>
                <a:spcPct val="200000"/>
              </a:lnSpc>
            </a:pPr>
            <a:r>
              <a:rPr lang="en-US" sz="1618" dirty="0">
                <a:solidFill>
                  <a:schemeClr val="tx1"/>
                </a:solidFill>
              </a:rPr>
              <a:t>Create Bulk Accounts</a:t>
            </a:r>
          </a:p>
          <a:p>
            <a:pPr>
              <a:lnSpc>
                <a:spcPct val="200000"/>
              </a:lnSpc>
            </a:pPr>
            <a:r>
              <a:rPr lang="en-US" sz="1618" dirty="0">
                <a:solidFill>
                  <a:schemeClr val="tx1"/>
                </a:solidFill>
              </a:rPr>
              <a:t>Create Group Accounts</a:t>
            </a:r>
          </a:p>
          <a:p>
            <a:pPr>
              <a:lnSpc>
                <a:spcPct val="200000"/>
              </a:lnSpc>
            </a:pPr>
            <a:r>
              <a:rPr lang="en-US" sz="1618" dirty="0">
                <a:solidFill>
                  <a:schemeClr val="tx1"/>
                </a:solidFill>
              </a:rPr>
              <a:t>Create Administrative Units</a:t>
            </a:r>
          </a:p>
          <a:p>
            <a:pPr>
              <a:lnSpc>
                <a:spcPct val="200000"/>
              </a:lnSpc>
            </a:pPr>
            <a:r>
              <a:rPr lang="en-US" sz="1618" dirty="0">
                <a:solidFill>
                  <a:schemeClr val="tx1"/>
                </a:solidFill>
              </a:rPr>
              <a:t>Demonstration – Users and Groups</a:t>
            </a:r>
          </a:p>
          <a:p>
            <a:pPr>
              <a:lnSpc>
                <a:spcPct val="200000"/>
              </a:lnSpc>
            </a:pPr>
            <a:r>
              <a:rPr lang="en-US" sz="1618" dirty="0">
                <a:solidFill>
                  <a:schemeClr val="tx1"/>
                </a:solidFill>
              </a:rPr>
              <a:t>Summary and Resources </a:t>
            </a:r>
          </a:p>
        </p:txBody>
      </p:sp>
      <p:pic>
        <p:nvPicPr>
          <p:cNvPr id="13" name="Picture 12">
            <a:extLst>
              <a:ext uri="{FF2B5EF4-FFF2-40B4-BE49-F238E27FC236}">
                <a16:creationId xmlns:a16="http://schemas.microsoft.com/office/drawing/2014/main" id="{A13BE26B-1169-4C96-9624-3AA9A7FACC00}"/>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69418" y="1141988"/>
            <a:ext cx="403181" cy="394724"/>
          </a:xfrm>
          <a:prstGeom prst="rect">
            <a:avLst/>
          </a:prstGeom>
        </p:spPr>
      </p:pic>
      <p:pic>
        <p:nvPicPr>
          <p:cNvPr id="14" name="Picture 13">
            <a:extLst>
              <a:ext uri="{FF2B5EF4-FFF2-40B4-BE49-F238E27FC236}">
                <a16:creationId xmlns:a16="http://schemas.microsoft.com/office/drawing/2014/main" id="{004B2CEB-3CA3-4502-A605-34738E1A69D4}"/>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69418" y="1618590"/>
            <a:ext cx="403181" cy="394724"/>
          </a:xfrm>
          <a:prstGeom prst="rect">
            <a:avLst/>
          </a:prstGeom>
        </p:spPr>
      </p:pic>
      <p:pic>
        <p:nvPicPr>
          <p:cNvPr id="15" name="Picture 14">
            <a:extLst>
              <a:ext uri="{FF2B5EF4-FFF2-40B4-BE49-F238E27FC236}">
                <a16:creationId xmlns:a16="http://schemas.microsoft.com/office/drawing/2014/main" id="{059EA2D1-9E59-40A4-B1CE-2C40C0D7A518}"/>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69418" y="2095192"/>
            <a:ext cx="403181" cy="394724"/>
          </a:xfrm>
          <a:prstGeom prst="rect">
            <a:avLst/>
          </a:prstGeom>
        </p:spPr>
      </p:pic>
      <p:pic>
        <p:nvPicPr>
          <p:cNvPr id="16" name="Picture 15">
            <a:extLst>
              <a:ext uri="{FF2B5EF4-FFF2-40B4-BE49-F238E27FC236}">
                <a16:creationId xmlns:a16="http://schemas.microsoft.com/office/drawing/2014/main" id="{7AC072D5-8F8B-400F-89D5-C54DE7C0885E}"/>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68826" y="2620668"/>
            <a:ext cx="403181" cy="394724"/>
          </a:xfrm>
          <a:prstGeom prst="rect">
            <a:avLst/>
          </a:prstGeom>
        </p:spPr>
      </p:pic>
      <p:pic>
        <p:nvPicPr>
          <p:cNvPr id="57" name="Picture 56">
            <a:extLst>
              <a:ext uri="{FF2B5EF4-FFF2-40B4-BE49-F238E27FC236}">
                <a16:creationId xmlns:a16="http://schemas.microsoft.com/office/drawing/2014/main" id="{9FA5692D-EDBC-4250-83DC-C8E7DA6EFF82}"/>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69418" y="3614074"/>
            <a:ext cx="403181" cy="394724"/>
          </a:xfrm>
          <a:prstGeom prst="rect">
            <a:avLst/>
          </a:prstGeom>
        </p:spPr>
      </p:pic>
      <p:grpSp>
        <p:nvGrpSpPr>
          <p:cNvPr id="17" name="Group 16">
            <a:extLst>
              <a:ext uri="{FF2B5EF4-FFF2-40B4-BE49-F238E27FC236}">
                <a16:creationId xmlns:a16="http://schemas.microsoft.com/office/drawing/2014/main" id="{8DEF1B20-8388-4EC6-AA44-FCFECB9A9413}"/>
              </a:ext>
              <a:ext uri="{C183D7F6-B498-43B3-948B-1728B52AA6E4}">
                <adec:decorative xmlns:adec="http://schemas.microsoft.com/office/drawing/2017/decorative" val="1"/>
              </a:ext>
            </a:extLst>
          </p:cNvPr>
          <p:cNvGrpSpPr/>
          <p:nvPr/>
        </p:nvGrpSpPr>
        <p:grpSpPr>
          <a:xfrm>
            <a:off x="2769418" y="4109161"/>
            <a:ext cx="403181" cy="355566"/>
            <a:chOff x="10493727" y="625999"/>
            <a:chExt cx="519000" cy="503150"/>
          </a:xfrm>
        </p:grpSpPr>
        <p:pic>
          <p:nvPicPr>
            <p:cNvPr id="19" name="Picture 18">
              <a:extLst>
                <a:ext uri="{FF2B5EF4-FFF2-40B4-BE49-F238E27FC236}">
                  <a16:creationId xmlns:a16="http://schemas.microsoft.com/office/drawing/2014/main" id="{C2A60FCD-E531-4C26-9664-D2320823FDC3}"/>
                </a:ext>
              </a:extLst>
            </p:cNvPr>
            <p:cNvPicPr>
              <a:picLocks noChangeAspect="1"/>
            </p:cNvPicPr>
            <p:nvPr/>
          </p:nvPicPr>
          <p:blipFill>
            <a:blip r:embed="rId8"/>
            <a:stretch>
              <a:fillRect/>
            </a:stretch>
          </p:blipFill>
          <p:spPr>
            <a:xfrm>
              <a:off x="10493727" y="625999"/>
              <a:ext cx="519000" cy="503150"/>
            </a:xfrm>
            <a:prstGeom prst="rect">
              <a:avLst/>
            </a:prstGeom>
          </p:spPr>
        </p:pic>
        <p:grpSp>
          <p:nvGrpSpPr>
            <p:cNvPr id="21" name="Group 20">
              <a:extLst>
                <a:ext uri="{FF2B5EF4-FFF2-40B4-BE49-F238E27FC236}">
                  <a16:creationId xmlns:a16="http://schemas.microsoft.com/office/drawing/2014/main" id="{0AB417C5-EF29-45A0-97CF-CAF256D70CAE}"/>
                </a:ext>
              </a:extLst>
            </p:cNvPr>
            <p:cNvGrpSpPr/>
            <p:nvPr/>
          </p:nvGrpSpPr>
          <p:grpSpPr>
            <a:xfrm>
              <a:off x="10604345" y="727773"/>
              <a:ext cx="297764" cy="272864"/>
              <a:chOff x="3876178" y="3413953"/>
              <a:chExt cx="297764" cy="255320"/>
            </a:xfrm>
          </p:grpSpPr>
          <p:sp>
            <p:nvSpPr>
              <p:cNvPr id="22" name="Freeform: Shape 21">
                <a:extLst>
                  <a:ext uri="{FF2B5EF4-FFF2-40B4-BE49-F238E27FC236}">
                    <a16:creationId xmlns:a16="http://schemas.microsoft.com/office/drawing/2014/main" id="{AF3B8C99-623D-4C86-8562-1FF722BD8FC6}"/>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4CE08FE-2382-4850-B4F5-97EB942B4F89}"/>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269BC25-5E1F-4302-8933-87CA08A38C45}"/>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98C1914-A496-4AF7-8307-BB2CEED61D9C}"/>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8B23017-9431-4BDD-9A01-E54B3D81006C}"/>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DCF656D-CC7F-4E04-9066-AB048DFAE0AC}"/>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57D9E1E-F236-4844-92AC-F83926B7B2A8}"/>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1D337C0-D119-426F-B939-778E9299FA3F}"/>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endParaRPr lang="en-US"/>
              </a:p>
            </p:txBody>
          </p:sp>
        </p:grpSp>
      </p:grpSp>
      <p:pic>
        <p:nvPicPr>
          <p:cNvPr id="38" name="Picture 37">
            <a:extLst>
              <a:ext uri="{FF2B5EF4-FFF2-40B4-BE49-F238E27FC236}">
                <a16:creationId xmlns:a16="http://schemas.microsoft.com/office/drawing/2014/main" id="{C91517EB-CA3F-46E9-987B-428FCF151086}"/>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2778735" y="3146146"/>
            <a:ext cx="407665" cy="394723"/>
          </a:xfrm>
          <a:prstGeom prst="rect">
            <a:avLst/>
          </a:prstGeom>
        </p:spPr>
      </p:pic>
    </p:spTree>
    <p:extLst>
      <p:ext uri="{BB962C8B-B14F-4D97-AF65-F5344CB8AC3E}">
        <p14:creationId xmlns:p14="http://schemas.microsoft.com/office/powerpoint/2010/main" val="2837291226"/>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User Accounts</a:t>
            </a:r>
          </a:p>
        </p:txBody>
      </p:sp>
      <p:sp>
        <p:nvSpPr>
          <p:cNvPr id="5" name="Rectangle 4">
            <a:extLst>
              <a:ext uri="{FF2B5EF4-FFF2-40B4-BE49-F238E27FC236}">
                <a16:creationId xmlns:a16="http://schemas.microsoft.com/office/drawing/2014/main" id="{0341C1F6-FE65-4AC2-B74A-E7845BC7DBB4}"/>
              </a:ext>
              <a:ext uri="{C183D7F6-B498-43B3-948B-1728B52AA6E4}">
                <adec:decorative xmlns:adec="http://schemas.microsoft.com/office/drawing/2017/decorative" val="1"/>
              </a:ext>
            </a:extLst>
          </p:cNvPr>
          <p:cNvSpPr/>
          <p:nvPr/>
        </p:nvSpPr>
        <p:spPr bwMode="auto">
          <a:xfrm>
            <a:off x="305812" y="1842191"/>
            <a:ext cx="8516036" cy="265003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
        <p:nvSpPr>
          <p:cNvPr id="9" name="Rectangle 8">
            <a:extLst>
              <a:ext uri="{FF2B5EF4-FFF2-40B4-BE49-F238E27FC236}">
                <a16:creationId xmlns:a16="http://schemas.microsoft.com/office/drawing/2014/main" id="{4DB90E1B-7A16-4229-8700-4DB851D1FD93}"/>
              </a:ext>
            </a:extLst>
          </p:cNvPr>
          <p:cNvSpPr/>
          <p:nvPr/>
        </p:nvSpPr>
        <p:spPr>
          <a:xfrm>
            <a:off x="313983" y="4700021"/>
            <a:ext cx="2011497"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All users must</a:t>
            </a:r>
            <a:br>
              <a:rPr lang="en-US" sz="1471" dirty="0">
                <a:solidFill>
                  <a:schemeClr val="tx1"/>
                </a:solidFill>
              </a:rPr>
            </a:br>
            <a:r>
              <a:rPr lang="en-US" sz="1471" dirty="0">
                <a:solidFill>
                  <a:schemeClr val="tx1"/>
                </a:solidFill>
              </a:rPr>
              <a:t>have an account</a:t>
            </a:r>
          </a:p>
        </p:txBody>
      </p:sp>
      <p:sp>
        <p:nvSpPr>
          <p:cNvPr id="10" name="Rectangle 9">
            <a:extLst>
              <a:ext uri="{FF2B5EF4-FFF2-40B4-BE49-F238E27FC236}">
                <a16:creationId xmlns:a16="http://schemas.microsoft.com/office/drawing/2014/main" id="{312D2E04-3872-446E-A1C2-2AEBC0880E73}"/>
              </a:ext>
            </a:extLst>
          </p:cNvPr>
          <p:cNvSpPr/>
          <p:nvPr/>
        </p:nvSpPr>
        <p:spPr>
          <a:xfrm>
            <a:off x="2419626"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The account is used for authentication and authorization</a:t>
            </a:r>
          </a:p>
        </p:txBody>
      </p:sp>
      <p:sp>
        <p:nvSpPr>
          <p:cNvPr id="11" name="Rectangle 10">
            <a:extLst>
              <a:ext uri="{FF2B5EF4-FFF2-40B4-BE49-F238E27FC236}">
                <a16:creationId xmlns:a16="http://schemas.microsoft.com/office/drawing/2014/main" id="{1583D988-E643-436F-981E-8AC471424EFA}"/>
              </a:ext>
            </a:extLst>
          </p:cNvPr>
          <p:cNvSpPr/>
          <p:nvPr/>
        </p:nvSpPr>
        <p:spPr>
          <a:xfrm>
            <a:off x="5671895"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Each user account has additional properties</a:t>
            </a:r>
          </a:p>
        </p:txBody>
      </p:sp>
      <p:pic>
        <p:nvPicPr>
          <p:cNvPr id="4" name="Picture 3" descr="Screenshot All Users page with Name, User principal name, user type and directory synhed.">
            <a:extLst>
              <a:ext uri="{FF2B5EF4-FFF2-40B4-BE49-F238E27FC236}">
                <a16:creationId xmlns:a16="http://schemas.microsoft.com/office/drawing/2014/main" id="{1626AC27-8EDB-494D-884B-FA00BE41958A}"/>
              </a:ext>
            </a:extLst>
          </p:cNvPr>
          <p:cNvPicPr>
            <a:picLocks noChangeAspect="1"/>
          </p:cNvPicPr>
          <p:nvPr/>
        </p:nvPicPr>
        <p:blipFill>
          <a:blip r:embed="rId3"/>
          <a:stretch>
            <a:fillRect/>
          </a:stretch>
        </p:blipFill>
        <p:spPr>
          <a:xfrm>
            <a:off x="370017" y="2157980"/>
            <a:ext cx="8403967" cy="1883299"/>
          </a:xfrm>
          <a:prstGeom prst="rect">
            <a:avLst/>
          </a:prstGeom>
        </p:spPr>
      </p:pic>
    </p:spTree>
    <p:extLst>
      <p:ext uri="{BB962C8B-B14F-4D97-AF65-F5344CB8AC3E}">
        <p14:creationId xmlns:p14="http://schemas.microsoft.com/office/powerpoint/2010/main" val="263947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 User Accounts</a:t>
            </a:r>
          </a:p>
        </p:txBody>
      </p:sp>
      <p:sp>
        <p:nvSpPr>
          <p:cNvPr id="6" name="Rectangle 5">
            <a:extLst>
              <a:ext uri="{FF2B5EF4-FFF2-40B4-BE49-F238E27FC236}">
                <a16:creationId xmlns:a16="http://schemas.microsoft.com/office/drawing/2014/main" id="{70DC4905-B92A-4ECC-8463-BF58A01BC2F6}"/>
              </a:ext>
              <a:ext uri="{C183D7F6-B498-43B3-948B-1728B52AA6E4}">
                <adec:decorative xmlns:adec="http://schemas.microsoft.com/office/drawing/2017/decorative" val="1"/>
              </a:ext>
            </a:extLst>
          </p:cNvPr>
          <p:cNvSpPr/>
          <p:nvPr/>
        </p:nvSpPr>
        <p:spPr bwMode="auto">
          <a:xfrm>
            <a:off x="313983" y="1734197"/>
            <a:ext cx="8516036" cy="2743486"/>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26" name="Picture 4" descr="Screenshot of the Add user tool bar including new user, new guest user, bulk create, bulk invite, bulk delete, download users, refresh, reset password, multi-factor authentication, and delete user">
            <a:extLst>
              <a:ext uri="{FF2B5EF4-FFF2-40B4-BE49-F238E27FC236}">
                <a16:creationId xmlns:a16="http://schemas.microsoft.com/office/drawing/2014/main" id="{80E4A273-CB51-4B65-AB73-0887DB31C4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4508" y="1927531"/>
            <a:ext cx="8094987" cy="339889"/>
          </a:xfrm>
          <a:prstGeom prst="rect">
            <a:avLst/>
          </a:prstGeom>
        </p:spPr>
      </p:pic>
      <p:pic>
        <p:nvPicPr>
          <p:cNvPr id="27" name="Picture 26" descr="Screenshot of the new user page. Two radio buttons are shown. One for Create User and one for Invite User">
            <a:extLst>
              <a:ext uri="{FF2B5EF4-FFF2-40B4-BE49-F238E27FC236}">
                <a16:creationId xmlns:a16="http://schemas.microsoft.com/office/drawing/2014/main" id="{F7D331FB-EBD2-431F-B77D-3C4B4CF481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6648" y="2487046"/>
            <a:ext cx="5890705" cy="1860223"/>
          </a:xfrm>
          <a:prstGeom prst="rect">
            <a:avLst/>
          </a:prstGeom>
        </p:spPr>
      </p:pic>
      <p:sp>
        <p:nvSpPr>
          <p:cNvPr id="20" name="Freeform: Shape 19">
            <a:extLst>
              <a:ext uri="{FF2B5EF4-FFF2-40B4-BE49-F238E27FC236}">
                <a16:creationId xmlns:a16="http://schemas.microsoft.com/office/drawing/2014/main" id="{FA0F26BA-40E4-45FB-B677-CC713FFA4095}"/>
              </a:ext>
            </a:extLst>
          </p:cNvPr>
          <p:cNvSpPr/>
          <p:nvPr/>
        </p:nvSpPr>
        <p:spPr>
          <a:xfrm>
            <a:off x="313983"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Global Administrator or User Administrator to manage users</a:t>
            </a:r>
            <a:endParaRPr lang="en-IN" sz="1471" dirty="0">
              <a:solidFill>
                <a:schemeClr val="tx1"/>
              </a:solidFill>
            </a:endParaRPr>
          </a:p>
        </p:txBody>
      </p:sp>
      <p:sp>
        <p:nvSpPr>
          <p:cNvPr id="21" name="Freeform: Shape 20">
            <a:extLst>
              <a:ext uri="{FF2B5EF4-FFF2-40B4-BE49-F238E27FC236}">
                <a16:creationId xmlns:a16="http://schemas.microsoft.com/office/drawing/2014/main" id="{C076102E-3CBB-479E-BA86-CFB3F9FAF942}"/>
              </a:ext>
            </a:extLst>
          </p:cNvPr>
          <p:cNvSpPr/>
          <p:nvPr/>
        </p:nvSpPr>
        <p:spPr>
          <a:xfrm>
            <a:off x="2464309"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User profile</a:t>
            </a:r>
            <a:br>
              <a:rPr lang="en-US" sz="1471" dirty="0">
                <a:solidFill>
                  <a:schemeClr val="tx1"/>
                </a:solidFill>
              </a:rPr>
            </a:br>
            <a:r>
              <a:rPr lang="en-US" sz="1471" dirty="0">
                <a:solidFill>
                  <a:schemeClr val="tx1"/>
                </a:solidFill>
              </a:rPr>
              <a:t>(picture, job, contact info) is optional</a:t>
            </a:r>
            <a:endParaRPr lang="en-IN" sz="1471" dirty="0">
              <a:solidFill>
                <a:schemeClr val="tx1"/>
              </a:solidFill>
            </a:endParaRPr>
          </a:p>
        </p:txBody>
      </p:sp>
      <p:sp>
        <p:nvSpPr>
          <p:cNvPr id="22" name="Freeform: Shape 21">
            <a:extLst>
              <a:ext uri="{FF2B5EF4-FFF2-40B4-BE49-F238E27FC236}">
                <a16:creationId xmlns:a16="http://schemas.microsoft.com/office/drawing/2014/main" id="{E464C082-8CAD-4A4C-984C-008F1532D468}"/>
              </a:ext>
            </a:extLst>
          </p:cNvPr>
          <p:cNvSpPr/>
          <p:nvPr/>
        </p:nvSpPr>
        <p:spPr>
          <a:xfrm>
            <a:off x="4614635"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Deleted users</a:t>
            </a:r>
            <a:br>
              <a:rPr lang="en-US" sz="1471" dirty="0">
                <a:solidFill>
                  <a:schemeClr val="tx1"/>
                </a:solidFill>
              </a:rPr>
            </a:br>
            <a:r>
              <a:rPr lang="en-US" sz="1471" dirty="0">
                <a:solidFill>
                  <a:schemeClr val="tx1"/>
                </a:solidFill>
              </a:rPr>
              <a:t>can be restored</a:t>
            </a:r>
            <a:br>
              <a:rPr lang="en-US" sz="1471" dirty="0">
                <a:solidFill>
                  <a:schemeClr val="tx1"/>
                </a:solidFill>
              </a:rPr>
            </a:br>
            <a:r>
              <a:rPr lang="en-US" sz="1471" dirty="0">
                <a:solidFill>
                  <a:schemeClr val="tx1"/>
                </a:solidFill>
              </a:rPr>
              <a:t>for 30 days</a:t>
            </a:r>
            <a:endParaRPr lang="en-IN" sz="1471" dirty="0">
              <a:solidFill>
                <a:schemeClr val="tx1"/>
              </a:solidFill>
            </a:endParaRPr>
          </a:p>
        </p:txBody>
      </p:sp>
      <p:sp>
        <p:nvSpPr>
          <p:cNvPr id="23" name="Freeform: Shape 22">
            <a:extLst>
              <a:ext uri="{FF2B5EF4-FFF2-40B4-BE49-F238E27FC236}">
                <a16:creationId xmlns:a16="http://schemas.microsoft.com/office/drawing/2014/main" id="{BB47372E-D0FF-48F8-9885-26EA4EDE90A2}"/>
              </a:ext>
            </a:extLst>
          </p:cNvPr>
          <p:cNvSpPr/>
          <p:nvPr/>
        </p:nvSpPr>
        <p:spPr>
          <a:xfrm>
            <a:off x="6764962"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Sign in and audit</a:t>
            </a:r>
            <a:br>
              <a:rPr lang="en-US" sz="1471" dirty="0">
                <a:solidFill>
                  <a:schemeClr val="tx1"/>
                </a:solidFill>
              </a:rPr>
            </a:br>
            <a:r>
              <a:rPr lang="en-US" sz="1471" dirty="0">
                <a:solidFill>
                  <a:schemeClr val="tx1"/>
                </a:solidFill>
              </a:rPr>
              <a:t>log information</a:t>
            </a:r>
            <a:br>
              <a:rPr lang="en-US" sz="1471" dirty="0">
                <a:solidFill>
                  <a:schemeClr val="tx1"/>
                </a:solidFill>
              </a:rPr>
            </a:br>
            <a:r>
              <a:rPr lang="en-US" sz="1471" dirty="0">
                <a:solidFill>
                  <a:schemeClr val="tx1"/>
                </a:solidFill>
              </a:rPr>
              <a:t>is available</a:t>
            </a:r>
            <a:endParaRPr lang="en-IN" sz="1471" dirty="0">
              <a:solidFill>
                <a:schemeClr val="tx1"/>
              </a:solidFill>
            </a:endParaRPr>
          </a:p>
        </p:txBody>
      </p:sp>
    </p:spTree>
    <p:extLst>
      <p:ext uri="{BB962C8B-B14F-4D97-AF65-F5344CB8AC3E}">
        <p14:creationId xmlns:p14="http://schemas.microsoft.com/office/powerpoint/2010/main" val="301934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Create Bulk User Accounts</a:t>
            </a:r>
          </a:p>
        </p:txBody>
      </p:sp>
      <p:sp>
        <p:nvSpPr>
          <p:cNvPr id="10" name="Freeform: Shape 9">
            <a:extLst>
              <a:ext uri="{FF2B5EF4-FFF2-40B4-BE49-F238E27FC236}">
                <a16:creationId xmlns:a16="http://schemas.microsoft.com/office/drawing/2014/main" id="{F6084F3F-647F-4933-85D8-5F1690C4EA0D}"/>
              </a:ext>
            </a:extLst>
          </p:cNvPr>
          <p:cNvSpPr/>
          <p:nvPr/>
        </p:nvSpPr>
        <p:spPr>
          <a:xfrm>
            <a:off x="410438" y="4456471"/>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Azure AD supports bulk user create, delete, and list</a:t>
            </a:r>
          </a:p>
        </p:txBody>
      </p:sp>
      <p:sp>
        <p:nvSpPr>
          <p:cNvPr id="9" name="Freeform: Shape 8">
            <a:extLst>
              <a:ext uri="{FF2B5EF4-FFF2-40B4-BE49-F238E27FC236}">
                <a16:creationId xmlns:a16="http://schemas.microsoft.com/office/drawing/2014/main" id="{CC67C29D-13CE-4EDA-B25C-E03DB051F7C5}"/>
              </a:ext>
            </a:extLst>
          </p:cNvPr>
          <p:cNvSpPr/>
          <p:nvPr/>
        </p:nvSpPr>
        <p:spPr>
          <a:xfrm>
            <a:off x="3212673"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Create the comma-separated values (CSV) template you can download from the Portal</a:t>
            </a:r>
          </a:p>
        </p:txBody>
      </p:sp>
      <p:sp>
        <p:nvSpPr>
          <p:cNvPr id="11" name="Freeform: Shape 10">
            <a:extLst>
              <a:ext uri="{FF2B5EF4-FFF2-40B4-BE49-F238E27FC236}">
                <a16:creationId xmlns:a16="http://schemas.microsoft.com/office/drawing/2014/main" id="{F1EF831E-263B-494E-A165-3C91F34BC23C}"/>
              </a:ext>
            </a:extLst>
          </p:cNvPr>
          <p:cNvSpPr/>
          <p:nvPr/>
        </p:nvSpPr>
        <p:spPr>
          <a:xfrm>
            <a:off x="6014908"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signed in as a Global administrator or User administrator</a:t>
            </a:r>
          </a:p>
        </p:txBody>
      </p:sp>
      <p:pic>
        <p:nvPicPr>
          <p:cNvPr id="3" name="Picture 2" descr="Screenshot of the bulk create user page in Azure AD. ">
            <a:extLst>
              <a:ext uri="{FF2B5EF4-FFF2-40B4-BE49-F238E27FC236}">
                <a16:creationId xmlns:a16="http://schemas.microsoft.com/office/drawing/2014/main" id="{7740676A-1072-411D-B851-F5DB71064382}"/>
              </a:ext>
            </a:extLst>
          </p:cNvPr>
          <p:cNvPicPr>
            <a:picLocks noChangeAspect="1"/>
          </p:cNvPicPr>
          <p:nvPr/>
        </p:nvPicPr>
        <p:blipFill>
          <a:blip r:embed="rId3"/>
          <a:stretch>
            <a:fillRect/>
          </a:stretch>
        </p:blipFill>
        <p:spPr>
          <a:xfrm>
            <a:off x="482366" y="2277057"/>
            <a:ext cx="8064252" cy="1636552"/>
          </a:xfrm>
          <a:prstGeom prst="rect">
            <a:avLst/>
          </a:prstGeom>
        </p:spPr>
      </p:pic>
      <p:sp>
        <p:nvSpPr>
          <p:cNvPr id="5" name="Rectangle 4">
            <a:extLst>
              <a:ext uri="{FF2B5EF4-FFF2-40B4-BE49-F238E27FC236}">
                <a16:creationId xmlns:a16="http://schemas.microsoft.com/office/drawing/2014/main" id="{3BF2B4B1-B0EA-4B47-A1AD-F26A44ADC48A}"/>
              </a:ext>
              <a:ext uri="{C183D7F6-B498-43B3-948B-1728B52AA6E4}">
                <adec:decorative xmlns:adec="http://schemas.microsoft.com/office/drawing/2017/decorative" val="1"/>
              </a:ext>
            </a:extLst>
          </p:cNvPr>
          <p:cNvSpPr/>
          <p:nvPr/>
        </p:nvSpPr>
        <p:spPr bwMode="auto">
          <a:xfrm>
            <a:off x="313983" y="1734197"/>
            <a:ext cx="8516036" cy="25121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Tree>
    <p:extLst>
      <p:ext uri="{BB962C8B-B14F-4D97-AF65-F5344CB8AC3E}">
        <p14:creationId xmlns:p14="http://schemas.microsoft.com/office/powerpoint/2010/main" val="711294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Group Accounts</a:t>
            </a:r>
          </a:p>
        </p:txBody>
      </p:sp>
      <p:sp>
        <p:nvSpPr>
          <p:cNvPr id="11" name="Rectangle 10">
            <a:extLst>
              <a:ext uri="{FF2B5EF4-FFF2-40B4-BE49-F238E27FC236}">
                <a16:creationId xmlns:a16="http://schemas.microsoft.com/office/drawing/2014/main" id="{67F2BA23-EAF0-4F0E-ACE5-C863F7DA9F08}"/>
              </a:ext>
              <a:ext uri="{C183D7F6-B498-43B3-948B-1728B52AA6E4}">
                <adec:decorative xmlns:adec="http://schemas.microsoft.com/office/drawing/2017/decorative" val="1"/>
              </a:ext>
            </a:extLst>
          </p:cNvPr>
          <p:cNvSpPr/>
          <p:nvPr/>
        </p:nvSpPr>
        <p:spPr bwMode="auto">
          <a:xfrm>
            <a:off x="313983" y="1734198"/>
            <a:ext cx="8516036" cy="2509689"/>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13" name="Picture 3" descr="Screenshot of the Users and Groups - All Groups page in the Azure Portal. All Groups is highlighted and three groups are shown: Managers, Virtual Machine Administrators, and Virtual Network Administrators. The Group Type for each group is Security and the Membership Type is Assigned">
            <a:extLst>
              <a:ext uri="{FF2B5EF4-FFF2-40B4-BE49-F238E27FC236}">
                <a16:creationId xmlns:a16="http://schemas.microsoft.com/office/drawing/2014/main" id="{0F71FC66-9E5E-4996-A453-AA80AC7790C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968760" y="1845534"/>
            <a:ext cx="7206483" cy="2287016"/>
          </a:xfrm>
          <a:prstGeom prst="rect">
            <a:avLst/>
          </a:prstGeom>
        </p:spPr>
      </p:pic>
      <p:sp>
        <p:nvSpPr>
          <p:cNvPr id="5" name="Rectangle 4">
            <a:extLst>
              <a:ext uri="{FF2B5EF4-FFF2-40B4-BE49-F238E27FC236}">
                <a16:creationId xmlns:a16="http://schemas.microsoft.com/office/drawing/2014/main" id="{9D4081B1-5032-4F80-BBEC-87A7EC21EBC2}"/>
              </a:ext>
            </a:extLst>
          </p:cNvPr>
          <p:cNvSpPr/>
          <p:nvPr/>
        </p:nvSpPr>
        <p:spPr>
          <a:xfrm>
            <a:off x="313982" y="4357941"/>
            <a:ext cx="4196757"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Group Types</a:t>
            </a:r>
          </a:p>
          <a:p>
            <a:pPr marL="252134" indent="-168090">
              <a:spcBef>
                <a:spcPts val="147"/>
              </a:spcBef>
              <a:spcAft>
                <a:spcPts val="221"/>
              </a:spcAft>
              <a:buFont typeface="Arial" panose="020B0604020202020204" pitchFamily="34" charset="0"/>
              <a:buChar char="•"/>
            </a:pPr>
            <a:r>
              <a:rPr lang="en-US" sz="1618" dirty="0">
                <a:solidFill>
                  <a:schemeClr val="tx1"/>
                </a:solidFill>
              </a:rPr>
              <a:t>Security groups</a:t>
            </a:r>
          </a:p>
          <a:p>
            <a:pPr marL="252134" indent="-168090">
              <a:spcBef>
                <a:spcPts val="147"/>
              </a:spcBef>
              <a:spcAft>
                <a:spcPts val="221"/>
              </a:spcAft>
              <a:buFont typeface="Arial" panose="020B0604020202020204" pitchFamily="34" charset="0"/>
              <a:buChar char="•"/>
            </a:pPr>
            <a:r>
              <a:rPr lang="en-US" sz="1618" dirty="0">
                <a:solidFill>
                  <a:schemeClr val="tx1"/>
                </a:solidFill>
              </a:rPr>
              <a:t>Microsoft 365 groups</a:t>
            </a:r>
          </a:p>
        </p:txBody>
      </p:sp>
      <p:sp>
        <p:nvSpPr>
          <p:cNvPr id="15" name="Rectangle 14">
            <a:extLst>
              <a:ext uri="{FF2B5EF4-FFF2-40B4-BE49-F238E27FC236}">
                <a16:creationId xmlns:a16="http://schemas.microsoft.com/office/drawing/2014/main" id="{BD242CC3-01C1-41E3-919F-6987173DA536}"/>
              </a:ext>
            </a:extLst>
          </p:cNvPr>
          <p:cNvSpPr/>
          <p:nvPr/>
        </p:nvSpPr>
        <p:spPr>
          <a:xfrm>
            <a:off x="4617457" y="4357941"/>
            <a:ext cx="4212561"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Assignment Types</a:t>
            </a:r>
          </a:p>
          <a:p>
            <a:pPr marL="252134" indent="-168090">
              <a:spcBef>
                <a:spcPts val="147"/>
              </a:spcBef>
              <a:spcAft>
                <a:spcPts val="221"/>
              </a:spcAft>
              <a:buFont typeface="Arial" panose="020B0604020202020204" pitchFamily="34" charset="0"/>
              <a:buChar char="•"/>
            </a:pPr>
            <a:r>
              <a:rPr lang="en-US" sz="1618" dirty="0">
                <a:solidFill>
                  <a:schemeClr val="tx1"/>
                </a:solidFill>
              </a:rPr>
              <a:t>Assigned</a:t>
            </a:r>
          </a:p>
          <a:p>
            <a:pPr marL="252134" indent="-168090">
              <a:spcBef>
                <a:spcPts val="147"/>
              </a:spcBef>
              <a:spcAft>
                <a:spcPts val="221"/>
              </a:spcAft>
              <a:buFont typeface="Arial" panose="020B0604020202020204" pitchFamily="34" charset="0"/>
              <a:buChar char="•"/>
            </a:pPr>
            <a:r>
              <a:rPr lang="en-US" sz="1618" dirty="0">
                <a:solidFill>
                  <a:schemeClr val="tx1"/>
                </a:solidFill>
              </a:rPr>
              <a:t>Dynamic User</a:t>
            </a:r>
          </a:p>
          <a:p>
            <a:pPr marL="252134" indent="-168090">
              <a:spcBef>
                <a:spcPts val="147"/>
              </a:spcBef>
              <a:spcAft>
                <a:spcPts val="221"/>
              </a:spcAft>
              <a:buFont typeface="Arial" panose="020B0604020202020204" pitchFamily="34" charset="0"/>
              <a:buChar char="•"/>
            </a:pPr>
            <a:r>
              <a:rPr lang="en-US" sz="1618" dirty="0">
                <a:solidFill>
                  <a:schemeClr val="tx1"/>
                </a:solidFill>
              </a:rPr>
              <a:t>Dynamic Device (Security groups only)</a:t>
            </a:r>
          </a:p>
        </p:txBody>
      </p:sp>
    </p:spTree>
    <p:extLst>
      <p:ext uri="{BB962C8B-B14F-4D97-AF65-F5344CB8AC3E}">
        <p14:creationId xmlns:p14="http://schemas.microsoft.com/office/powerpoint/2010/main" val="263361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FABB-9F2D-1C26-563A-FD65B6BDEF59}"/>
              </a:ext>
            </a:extLst>
          </p:cNvPr>
          <p:cNvSpPr>
            <a:spLocks noGrp="1"/>
          </p:cNvSpPr>
          <p:nvPr>
            <p:ph type="title"/>
          </p:nvPr>
        </p:nvSpPr>
        <p:spPr/>
        <p:txBody>
          <a:bodyPr/>
          <a:lstStyle/>
          <a:p>
            <a:r>
              <a:rPr lang="en-GB" dirty="0"/>
              <a:t>Users Type</a:t>
            </a:r>
          </a:p>
        </p:txBody>
      </p:sp>
      <p:graphicFrame>
        <p:nvGraphicFramePr>
          <p:cNvPr id="6" name="Content Placeholder 5">
            <a:extLst>
              <a:ext uri="{FF2B5EF4-FFF2-40B4-BE49-F238E27FC236}">
                <a16:creationId xmlns:a16="http://schemas.microsoft.com/office/drawing/2014/main" id="{F2B9CEF5-2079-824A-5460-F55660885949}"/>
              </a:ext>
            </a:extLst>
          </p:cNvPr>
          <p:cNvGraphicFramePr>
            <a:graphicFrameLocks noGrp="1"/>
          </p:cNvGraphicFramePr>
          <p:nvPr>
            <p:ph idx="1"/>
            <p:extLst>
              <p:ext uri="{D42A27DB-BD31-4B8C-83A1-F6EECF244321}">
                <p14:modId xmlns:p14="http://schemas.microsoft.com/office/powerpoint/2010/main" val="4290943052"/>
              </p:ext>
            </p:extLst>
          </p:nvPr>
        </p:nvGraphicFramePr>
        <p:xfrm>
          <a:off x="856347" y="1417638"/>
          <a:ext cx="7100203" cy="3487548"/>
        </p:xfrm>
        <a:graphic>
          <a:graphicData uri="http://schemas.openxmlformats.org/drawingml/2006/table">
            <a:tbl>
              <a:tblPr firstRow="1" firstCol="1" bandRow="1">
                <a:tableStyleId>{5C22544A-7EE6-4342-B048-85BDC9FD1C3A}</a:tableStyleId>
              </a:tblPr>
              <a:tblGrid>
                <a:gridCol w="3600400">
                  <a:extLst>
                    <a:ext uri="{9D8B030D-6E8A-4147-A177-3AD203B41FA5}">
                      <a16:colId xmlns:a16="http://schemas.microsoft.com/office/drawing/2014/main" val="1716582782"/>
                    </a:ext>
                  </a:extLst>
                </a:gridCol>
                <a:gridCol w="3499803">
                  <a:extLst>
                    <a:ext uri="{9D8B030D-6E8A-4147-A177-3AD203B41FA5}">
                      <a16:colId xmlns:a16="http://schemas.microsoft.com/office/drawing/2014/main" val="2464849677"/>
                    </a:ext>
                  </a:extLst>
                </a:gridCol>
              </a:tblGrid>
              <a:tr h="393700">
                <a:tc>
                  <a:txBody>
                    <a:bodyPr/>
                    <a:lstStyle/>
                    <a:p>
                      <a:pPr algn="l">
                        <a:lnSpc>
                          <a:spcPct val="106000"/>
                        </a:lnSpc>
                        <a:spcAft>
                          <a:spcPts val="800"/>
                        </a:spcAft>
                      </a:pPr>
                      <a:r>
                        <a:rPr lang="en-GB" sz="1200">
                          <a:effectLst/>
                        </a:rPr>
                        <a:t>Assigned</a:t>
                      </a:r>
                      <a:endParaRPr lang="en-GB" sz="110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Add specific users as members of a group, where each user can have unique permissions.</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667621185"/>
                  </a:ext>
                </a:extLst>
              </a:tr>
              <a:tr h="1527175">
                <a:tc>
                  <a:txBody>
                    <a:bodyPr/>
                    <a:lstStyle/>
                    <a:p>
                      <a:pPr algn="l">
                        <a:lnSpc>
                          <a:spcPct val="106000"/>
                        </a:lnSpc>
                        <a:spcAft>
                          <a:spcPts val="800"/>
                        </a:spcAft>
                      </a:pPr>
                      <a:r>
                        <a:rPr lang="en-GB" sz="1200" dirty="0">
                          <a:effectLst/>
                        </a:rPr>
                        <a:t>Dynamic user</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Use dynamic membership rules to automatically add and remove group members. When member attributes change, Azure reviews the dynamic group rules for the directory. If the member attributes meet the rule requirements, the member is added to the group. If the member attributes no longer meet the rule requirements, the member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973974050"/>
                  </a:ext>
                </a:extLst>
              </a:tr>
              <a:tr h="1514475">
                <a:tc>
                  <a:txBody>
                    <a:bodyPr/>
                    <a:lstStyle/>
                    <a:p>
                      <a:pPr algn="l">
                        <a:lnSpc>
                          <a:spcPct val="106000"/>
                        </a:lnSpc>
                        <a:spcAft>
                          <a:spcPts val="800"/>
                        </a:spcAft>
                      </a:pPr>
                      <a:r>
                        <a:rPr lang="en-GB" sz="1200" dirty="0">
                          <a:effectLst/>
                        </a:rPr>
                        <a:t>Dynamic device</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(Security groups only) Apply dynamic group rules to automatically add and remove devices in security groups. When device attributes change, Azure reviews the dynamic group rules for the directory. If the device attributes meet the rule requirements, the device is added to the security group. If the device attributes no longer meet the rule requirements, the device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100269055"/>
                  </a:ext>
                </a:extLst>
              </a:tr>
            </a:tbl>
          </a:graphicData>
        </a:graphic>
      </p:graphicFrame>
      <p:sp>
        <p:nvSpPr>
          <p:cNvPr id="4" name="Date Placeholder 3">
            <a:extLst>
              <a:ext uri="{FF2B5EF4-FFF2-40B4-BE49-F238E27FC236}">
                <a16:creationId xmlns:a16="http://schemas.microsoft.com/office/drawing/2014/main" id="{1AEDC5D3-D47C-3D94-F6BD-7A7FFAB5D9D7}"/>
              </a:ext>
            </a:extLst>
          </p:cNvPr>
          <p:cNvSpPr>
            <a:spLocks noGrp="1"/>
          </p:cNvSpPr>
          <p:nvPr>
            <p:ph type="dt" sz="half" idx="10"/>
          </p:nvPr>
        </p:nvSpPr>
        <p:spPr/>
        <p:txBody>
          <a:bodyPr/>
          <a:lstStyle/>
          <a:p>
            <a:pPr>
              <a:defRPr/>
            </a:pPr>
            <a:fld id="{2303D31F-598B-47EE-BA37-93F097A3D676}" type="datetime1">
              <a:rPr lang="en-GB" altLang="en-US" smtClean="0"/>
              <a:pPr>
                <a:defRPr/>
              </a:pPr>
              <a:t>09/06/2023</a:t>
            </a:fld>
            <a:endParaRPr lang="en-GB" altLang="en-US"/>
          </a:p>
        </p:txBody>
      </p:sp>
      <p:sp>
        <p:nvSpPr>
          <p:cNvPr id="5" name="Slide Number Placeholder 4">
            <a:extLst>
              <a:ext uri="{FF2B5EF4-FFF2-40B4-BE49-F238E27FC236}">
                <a16:creationId xmlns:a16="http://schemas.microsoft.com/office/drawing/2014/main" id="{0D5F486A-8331-36D1-3AF1-B227F669AEB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361492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CBAE-9A31-4507-B151-EA8849DDE6D9}"/>
              </a:ext>
            </a:extLst>
          </p:cNvPr>
          <p:cNvSpPr>
            <a:spLocks noGrp="1"/>
          </p:cNvSpPr>
          <p:nvPr>
            <p:ph type="title"/>
          </p:nvPr>
        </p:nvSpPr>
        <p:spPr/>
        <p:txBody>
          <a:bodyPr/>
          <a:lstStyle/>
          <a:p>
            <a:r>
              <a:rPr lang="en-US" dirty="0"/>
              <a:t>Create Administrative Units</a:t>
            </a:r>
          </a:p>
        </p:txBody>
      </p:sp>
      <p:sp>
        <p:nvSpPr>
          <p:cNvPr id="15" name="Rectangle 14" descr="Cre">
            <a:extLst>
              <a:ext uri="{FF2B5EF4-FFF2-40B4-BE49-F238E27FC236}">
                <a16:creationId xmlns:a16="http://schemas.microsoft.com/office/drawing/2014/main" id="{293DE8C9-E825-447F-B9FF-51F3564C8F76}"/>
              </a:ext>
            </a:extLst>
          </p:cNvPr>
          <p:cNvSpPr/>
          <p:nvPr/>
        </p:nvSpPr>
        <p:spPr bwMode="auto">
          <a:xfrm>
            <a:off x="503571" y="2003174"/>
            <a:ext cx="4485742" cy="51389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an administrative unit</a:t>
            </a:r>
          </a:p>
        </p:txBody>
      </p:sp>
      <p:sp>
        <p:nvSpPr>
          <p:cNvPr id="17" name="Rectangle 16" descr="Cre">
            <a:extLst>
              <a:ext uri="{FF2B5EF4-FFF2-40B4-BE49-F238E27FC236}">
                <a16:creationId xmlns:a16="http://schemas.microsoft.com/office/drawing/2014/main" id="{7D152784-4904-411C-80BF-E666F9F3032A}"/>
              </a:ext>
            </a:extLst>
          </p:cNvPr>
          <p:cNvSpPr/>
          <p:nvPr/>
        </p:nvSpPr>
        <p:spPr bwMode="auto">
          <a:xfrm>
            <a:off x="503571" y="2709126"/>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Populate the administrative unit with Azure AD users or groups</a:t>
            </a:r>
          </a:p>
        </p:txBody>
      </p:sp>
      <p:sp>
        <p:nvSpPr>
          <p:cNvPr id="3" name="Rectangle 2" descr="Cre">
            <a:extLst>
              <a:ext uri="{FF2B5EF4-FFF2-40B4-BE49-F238E27FC236}">
                <a16:creationId xmlns:a16="http://schemas.microsoft.com/office/drawing/2014/main" id="{7756E495-791C-4460-BF1C-F19E9A39138A}"/>
              </a:ext>
            </a:extLst>
          </p:cNvPr>
          <p:cNvSpPr/>
          <p:nvPr/>
        </p:nvSpPr>
        <p:spPr bwMode="auto">
          <a:xfrm>
            <a:off x="503571" y="3502341"/>
            <a:ext cx="4485742" cy="5946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 role with appropriate permissions scoped to the administrative unit</a:t>
            </a:r>
          </a:p>
        </p:txBody>
      </p:sp>
      <p:sp>
        <p:nvSpPr>
          <p:cNvPr id="19" name="Rectangle 18" descr="Cre">
            <a:extLst>
              <a:ext uri="{FF2B5EF4-FFF2-40B4-BE49-F238E27FC236}">
                <a16:creationId xmlns:a16="http://schemas.microsoft.com/office/drawing/2014/main" id="{B6E6DA29-33ED-4654-8230-8505BE5D7507}"/>
              </a:ext>
            </a:extLst>
          </p:cNvPr>
          <p:cNvSpPr/>
          <p:nvPr/>
        </p:nvSpPr>
        <p:spPr bwMode="auto">
          <a:xfrm>
            <a:off x="503571" y="4289055"/>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algn="l"/>
            <a:r>
              <a:rPr lang="en-US" sz="1471" dirty="0">
                <a:solidFill>
                  <a:srgbClr val="171717"/>
                </a:solidFill>
              </a:rPr>
              <a:t>Add IT members to the role </a:t>
            </a:r>
          </a:p>
        </p:txBody>
      </p:sp>
      <p:sp>
        <p:nvSpPr>
          <p:cNvPr id="34" name="TextBox 33">
            <a:extLst>
              <a:ext uri="{FF2B5EF4-FFF2-40B4-BE49-F238E27FC236}">
                <a16:creationId xmlns:a16="http://schemas.microsoft.com/office/drawing/2014/main" id="{6E5B9834-675E-4F51-8074-41FD564FC808}"/>
              </a:ext>
              <a:ext uri="{C183D7F6-B498-43B3-948B-1728B52AA6E4}">
                <adec:decorative xmlns:adec="http://schemas.microsoft.com/office/drawing/2017/decorative" val="1"/>
              </a:ext>
            </a:extLst>
          </p:cNvPr>
          <p:cNvSpPr txBox="1"/>
          <p:nvPr/>
        </p:nvSpPr>
        <p:spPr>
          <a:xfrm>
            <a:off x="5519527" y="4211331"/>
            <a:ext cx="2848236" cy="1200329"/>
          </a:xfrm>
          <a:prstGeom prst="rect">
            <a:avLst/>
          </a:prstGeom>
          <a:noFill/>
        </p:spPr>
        <p:txBody>
          <a:bodyPr wrap="square">
            <a:spAutoFit/>
          </a:bodyPr>
          <a:lstStyle/>
          <a:p>
            <a:pPr algn="ctr">
              <a:spcAft>
                <a:spcPts val="882"/>
              </a:spcAft>
            </a:pPr>
            <a:r>
              <a:rPr lang="en-US" b="0" i="0" dirty="0">
                <a:solidFill>
                  <a:srgbClr val="171717"/>
                </a:solidFill>
                <a:effectLst/>
                <a:latin typeface="Segoe UI" panose="020B0502040204020203" pitchFamily="34" charset="0"/>
              </a:rPr>
              <a:t>Azure AD Premium P1 or P2 for each Privileged Role Administrator or Global Administrator</a:t>
            </a:r>
          </a:p>
        </p:txBody>
      </p:sp>
      <p:pic>
        <p:nvPicPr>
          <p:cNvPr id="36" name="Picture 35">
            <a:extLst>
              <a:ext uri="{FF2B5EF4-FFF2-40B4-BE49-F238E27FC236}">
                <a16:creationId xmlns:a16="http://schemas.microsoft.com/office/drawing/2014/main" id="{A3F111C7-3592-4108-916D-EC8495F6109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085064" y="2003175"/>
            <a:ext cx="1821553" cy="2101792"/>
          </a:xfrm>
          <a:prstGeom prst="rect">
            <a:avLst/>
          </a:prstGeom>
          <a:ln>
            <a:solidFill>
              <a:schemeClr val="bg1">
                <a:lumMod val="85000"/>
              </a:schemeClr>
            </a:solidFill>
          </a:ln>
        </p:spPr>
      </p:pic>
      <p:sp>
        <p:nvSpPr>
          <p:cNvPr id="37" name="Rectangle 36">
            <a:extLst>
              <a:ext uri="{FF2B5EF4-FFF2-40B4-BE49-F238E27FC236}">
                <a16:creationId xmlns:a16="http://schemas.microsoft.com/office/drawing/2014/main" id="{668061DE-0D18-4B99-8F87-797AFCBD366E}"/>
              </a:ext>
              <a:ext uri="{C183D7F6-B498-43B3-948B-1728B52AA6E4}">
                <adec:decorative xmlns:adec="http://schemas.microsoft.com/office/drawing/2017/decorative" val="1"/>
              </a:ext>
            </a:extLst>
          </p:cNvPr>
          <p:cNvSpPr/>
          <p:nvPr/>
        </p:nvSpPr>
        <p:spPr bwMode="auto">
          <a:xfrm>
            <a:off x="5145007" y="1827711"/>
            <a:ext cx="3495423" cy="3233665"/>
          </a:xfrm>
          <a:prstGeom prst="rect">
            <a:avLst/>
          </a:prstGeom>
          <a:no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726545634"/>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87843-7912-49D1-9B13-E4D88B240235}"/>
              </a:ext>
            </a:extLst>
          </p:cNvPr>
          <p:cNvSpPr>
            <a:spLocks noGrp="1"/>
          </p:cNvSpPr>
          <p:nvPr>
            <p:ph type="title"/>
          </p:nvPr>
        </p:nvSpPr>
        <p:spPr/>
        <p:txBody>
          <a:bodyPr/>
          <a:lstStyle/>
          <a:p>
            <a:r>
              <a:rPr lang="en-US" dirty="0"/>
              <a:t>Demonstration – Users and Groups</a:t>
            </a:r>
          </a:p>
        </p:txBody>
      </p:sp>
      <p:pic>
        <p:nvPicPr>
          <p:cNvPr id="8" name="Picture 7" descr="Icon of a document with a tick mark">
            <a:extLst>
              <a:ext uri="{FF2B5EF4-FFF2-40B4-BE49-F238E27FC236}">
                <a16:creationId xmlns:a16="http://schemas.microsoft.com/office/drawing/2014/main" id="{65159C4E-4AC8-4B66-A390-D3036D93A6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7483" y="1893685"/>
            <a:ext cx="798939" cy="800059"/>
          </a:xfrm>
          <a:prstGeom prst="rect">
            <a:avLst/>
          </a:prstGeom>
        </p:spPr>
      </p:pic>
      <p:sp>
        <p:nvSpPr>
          <p:cNvPr id="17" name="Rectangle 16">
            <a:extLst>
              <a:ext uri="{FF2B5EF4-FFF2-40B4-BE49-F238E27FC236}">
                <a16:creationId xmlns:a16="http://schemas.microsoft.com/office/drawing/2014/main" id="{923D7831-018A-4B01-ADD7-E0128178D36C}"/>
              </a:ext>
            </a:extLst>
          </p:cNvPr>
          <p:cNvSpPr/>
          <p:nvPr/>
        </p:nvSpPr>
        <p:spPr bwMode="auto">
          <a:xfrm>
            <a:off x="1335300" y="1899950"/>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Determine domain information</a:t>
            </a:r>
          </a:p>
        </p:txBody>
      </p:sp>
      <p:cxnSp>
        <p:nvCxnSpPr>
          <p:cNvPr id="16" name="Straight Connector 15">
            <a:extLst>
              <a:ext uri="{FF2B5EF4-FFF2-40B4-BE49-F238E27FC236}">
                <a16:creationId xmlns:a16="http://schemas.microsoft.com/office/drawing/2014/main" id="{59233944-0D6F-4A52-BDB7-F94B0E1F05C7}"/>
              </a:ext>
              <a:ext uri="{C183D7F6-B498-43B3-948B-1728B52AA6E4}">
                <adec:decorative xmlns:adec="http://schemas.microsoft.com/office/drawing/2017/decorative" val="1"/>
              </a:ext>
            </a:extLst>
          </p:cNvPr>
          <p:cNvCxnSpPr>
            <a:cxnSpLocks/>
          </p:cNvCxnSpPr>
          <p:nvPr/>
        </p:nvCxnSpPr>
        <p:spPr>
          <a:xfrm>
            <a:off x="1335300" y="274938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 name="Picture 8" descr="Icon of a webpage showing a person">
            <a:extLst>
              <a:ext uri="{FF2B5EF4-FFF2-40B4-BE49-F238E27FC236}">
                <a16:creationId xmlns:a16="http://schemas.microsoft.com/office/drawing/2014/main" id="{5A13B1F7-4F8B-4B99-9A39-47A4138105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7483" y="2816317"/>
            <a:ext cx="798939" cy="800059"/>
          </a:xfrm>
          <a:prstGeom prst="rect">
            <a:avLst/>
          </a:prstGeom>
        </p:spPr>
      </p:pic>
      <p:sp>
        <p:nvSpPr>
          <p:cNvPr id="18" name="Rectangle 17">
            <a:extLst>
              <a:ext uri="{FF2B5EF4-FFF2-40B4-BE49-F238E27FC236}">
                <a16:creationId xmlns:a16="http://schemas.microsoft.com/office/drawing/2014/main" id="{4F292E80-6B20-4F3B-ACB6-E0B206017A2D}"/>
              </a:ext>
            </a:extLst>
          </p:cNvPr>
          <p:cNvSpPr/>
          <p:nvPr/>
        </p:nvSpPr>
        <p:spPr bwMode="auto">
          <a:xfrm>
            <a:off x="1335300" y="2832384"/>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user accounts</a:t>
            </a:r>
          </a:p>
        </p:txBody>
      </p:sp>
      <p:cxnSp>
        <p:nvCxnSpPr>
          <p:cNvPr id="21" name="Straight Connector 20">
            <a:extLst>
              <a:ext uri="{FF2B5EF4-FFF2-40B4-BE49-F238E27FC236}">
                <a16:creationId xmlns:a16="http://schemas.microsoft.com/office/drawing/2014/main" id="{07023E29-57D1-4944-A823-24A2B7F21E96}"/>
              </a:ext>
              <a:ext uri="{C183D7F6-B498-43B3-948B-1728B52AA6E4}">
                <adec:decorative xmlns:adec="http://schemas.microsoft.com/office/drawing/2017/decorative" val="1"/>
              </a:ext>
            </a:extLst>
          </p:cNvPr>
          <p:cNvCxnSpPr>
            <a:cxnSpLocks/>
          </p:cNvCxnSpPr>
          <p:nvPr/>
        </p:nvCxnSpPr>
        <p:spPr>
          <a:xfrm>
            <a:off x="1335300" y="3681823"/>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0" name="Picture 9" descr="Icon of a magnifying glass">
            <a:extLst>
              <a:ext uri="{FF2B5EF4-FFF2-40B4-BE49-F238E27FC236}">
                <a16:creationId xmlns:a16="http://schemas.microsoft.com/office/drawing/2014/main" id="{299799B4-E209-41B6-9CF7-EEC5E9E976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6238" y="3738949"/>
            <a:ext cx="798939" cy="801180"/>
          </a:xfrm>
          <a:prstGeom prst="rect">
            <a:avLst/>
          </a:prstGeom>
        </p:spPr>
      </p:pic>
      <p:sp>
        <p:nvSpPr>
          <p:cNvPr id="19" name="Rectangle 18">
            <a:extLst>
              <a:ext uri="{FF2B5EF4-FFF2-40B4-BE49-F238E27FC236}">
                <a16:creationId xmlns:a16="http://schemas.microsoft.com/office/drawing/2014/main" id="{6F4D1B7D-EEC1-430C-AFA4-4EABCF63BEBB}"/>
              </a:ext>
            </a:extLst>
          </p:cNvPr>
          <p:cNvSpPr/>
          <p:nvPr/>
        </p:nvSpPr>
        <p:spPr bwMode="auto">
          <a:xfrm>
            <a:off x="1335300" y="3764819"/>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group accounts</a:t>
            </a:r>
          </a:p>
        </p:txBody>
      </p:sp>
      <p:cxnSp>
        <p:nvCxnSpPr>
          <p:cNvPr id="22" name="Straight Connector 21">
            <a:extLst>
              <a:ext uri="{FF2B5EF4-FFF2-40B4-BE49-F238E27FC236}">
                <a16:creationId xmlns:a16="http://schemas.microsoft.com/office/drawing/2014/main" id="{A43B75BA-25D4-437B-B853-A58E70FE9BFA}"/>
              </a:ext>
              <a:ext uri="{C183D7F6-B498-43B3-948B-1728B52AA6E4}">
                <adec:decorative xmlns:adec="http://schemas.microsoft.com/office/drawing/2017/decorative" val="1"/>
              </a:ext>
            </a:extLst>
          </p:cNvPr>
          <p:cNvCxnSpPr>
            <a:cxnSpLocks/>
          </p:cNvCxnSpPr>
          <p:nvPr/>
        </p:nvCxnSpPr>
        <p:spPr>
          <a:xfrm>
            <a:off x="1335300" y="461425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4193313"/>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266072"/>
            <a:ext cx="6669456" cy="325858"/>
          </a:xfrm>
        </p:spPr>
        <p:txBody>
          <a:bodyPr/>
          <a:lstStyle/>
          <a:p>
            <a:r>
              <a:rPr lang="en-US" sz="2353" dirty="0"/>
              <a:t>Lesson 03: Module 01 Lab</a:t>
            </a:r>
          </a:p>
        </p:txBody>
      </p:sp>
      <p:pic>
        <p:nvPicPr>
          <p:cNvPr id="5" name="Picture 4" descr="Icon of a lab flask">
            <a:extLst>
              <a:ext uri="{FF2B5EF4-FFF2-40B4-BE49-F238E27FC236}">
                <a16:creationId xmlns:a16="http://schemas.microsoft.com/office/drawing/2014/main" id="{31BA8DA9-9114-4BC9-BC9C-69DB9B67D10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8742" y="2940840"/>
            <a:ext cx="702902" cy="1022247"/>
          </a:xfrm>
          <a:prstGeom prst="rect">
            <a:avLst/>
          </a:prstGeom>
        </p:spPr>
      </p:pic>
    </p:spTree>
    <p:extLst>
      <p:ext uri="{BB962C8B-B14F-4D97-AF65-F5344CB8AC3E}">
        <p14:creationId xmlns:p14="http://schemas.microsoft.com/office/powerpoint/2010/main" val="3194727346"/>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2504-CD52-4530-95A0-64324BCD7B4B}"/>
              </a:ext>
            </a:extLst>
          </p:cNvPr>
          <p:cNvSpPr>
            <a:spLocks noGrp="1"/>
          </p:cNvSpPr>
          <p:nvPr>
            <p:ph type="title"/>
          </p:nvPr>
        </p:nvSpPr>
        <p:spPr/>
        <p:txBody>
          <a:bodyPr/>
          <a:lstStyle/>
          <a:p>
            <a:r>
              <a:rPr lang="en-US" dirty="0">
                <a:ea typeface="+mj-lt"/>
                <a:cs typeface="+mj-lt"/>
              </a:rPr>
              <a:t>Lab 01 – Manage Azure Active Directory Identities</a:t>
            </a:r>
            <a:endParaRPr lang="en-US" dirty="0"/>
          </a:p>
        </p:txBody>
      </p:sp>
      <p:sp>
        <p:nvSpPr>
          <p:cNvPr id="3" name="Text Placeholder 2">
            <a:extLst>
              <a:ext uri="{FF2B5EF4-FFF2-40B4-BE49-F238E27FC236}">
                <a16:creationId xmlns:a16="http://schemas.microsoft.com/office/drawing/2014/main" id="{A330F38F-2889-48A6-A0BB-305B3CBA3CDF}"/>
              </a:ext>
            </a:extLst>
          </p:cNvPr>
          <p:cNvSpPr txBox="1">
            <a:spLocks/>
          </p:cNvSpPr>
          <p:nvPr/>
        </p:nvSpPr>
        <p:spPr>
          <a:xfrm>
            <a:off x="313983" y="1867397"/>
            <a:ext cx="8516036" cy="117698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Lab scenario</a:t>
            </a:r>
          </a:p>
          <a:p>
            <a:r>
              <a:rPr lang="en-US" sz="1471" spc="0" dirty="0">
                <a:solidFill>
                  <a:schemeClr val="tx1"/>
                </a:solidFill>
                <a:latin typeface="+mn-lt"/>
                <a:cs typeface="Segoe UI Semilight"/>
              </a:rPr>
              <a:t>In order to allow Contoso users to authenticate by using Azure AD, you have been tasked with provisioning users and group accounts. Membership of the groups should be updated automatically based on the user job titles. You also need to create a test Azure AD tenant with a test user account and grant that account limited permissions to resources in the Contoso Azure subscription.</a:t>
            </a:r>
            <a:endParaRPr lang="en-US" sz="1471" spc="0" dirty="0">
              <a:solidFill>
                <a:schemeClr val="tx1"/>
              </a:solidFill>
              <a:latin typeface="+mn-lt"/>
            </a:endParaRPr>
          </a:p>
        </p:txBody>
      </p:sp>
      <p:sp>
        <p:nvSpPr>
          <p:cNvPr id="4" name="Text Placeholder 2">
            <a:extLst>
              <a:ext uri="{FF2B5EF4-FFF2-40B4-BE49-F238E27FC236}">
                <a16:creationId xmlns:a16="http://schemas.microsoft.com/office/drawing/2014/main" id="{20CF023F-CDCF-454F-9ABA-E592F7D77703}"/>
              </a:ext>
            </a:extLst>
          </p:cNvPr>
          <p:cNvSpPr txBox="1">
            <a:spLocks/>
          </p:cNvSpPr>
          <p:nvPr/>
        </p:nvSpPr>
        <p:spPr>
          <a:xfrm>
            <a:off x="313983" y="3245458"/>
            <a:ext cx="8516036" cy="27161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Objectives</a:t>
            </a:r>
          </a:p>
        </p:txBody>
      </p:sp>
      <p:sp>
        <p:nvSpPr>
          <p:cNvPr id="5" name="Rectangle 4">
            <a:extLst>
              <a:ext uri="{FF2B5EF4-FFF2-40B4-BE49-F238E27FC236}">
                <a16:creationId xmlns:a16="http://schemas.microsoft.com/office/drawing/2014/main" id="{D56F6B51-AD2B-43E1-8FE5-756D81CBBEEA}"/>
              </a:ext>
            </a:extLst>
          </p:cNvPr>
          <p:cNvSpPr/>
          <p:nvPr/>
        </p:nvSpPr>
        <p:spPr bwMode="auto">
          <a:xfrm>
            <a:off x="313983"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1:</a:t>
            </a:r>
            <a:br>
              <a:rPr lang="en-US" sz="1471" dirty="0">
                <a:solidFill>
                  <a:schemeClr val="tx1"/>
                </a:solidFill>
                <a:cs typeface="Segoe UI Semilight"/>
              </a:rPr>
            </a:br>
            <a:r>
              <a:rPr lang="en-US" sz="1471" dirty="0">
                <a:solidFill>
                  <a:schemeClr val="tx1"/>
                </a:solidFill>
                <a:cs typeface="Segoe UI Semilight"/>
              </a:rPr>
              <a:t>Create and configure Azure AD users</a:t>
            </a:r>
          </a:p>
        </p:txBody>
      </p:sp>
      <p:sp>
        <p:nvSpPr>
          <p:cNvPr id="6" name="Rectangle 5">
            <a:extLst>
              <a:ext uri="{FF2B5EF4-FFF2-40B4-BE49-F238E27FC236}">
                <a16:creationId xmlns:a16="http://schemas.microsoft.com/office/drawing/2014/main" id="{2C77F4AB-6ACF-412C-B310-C4D71ECD6E4B}"/>
              </a:ext>
            </a:extLst>
          </p:cNvPr>
          <p:cNvSpPr/>
          <p:nvPr/>
        </p:nvSpPr>
        <p:spPr bwMode="auto">
          <a:xfrm>
            <a:off x="2470107"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2:</a:t>
            </a:r>
            <a:br>
              <a:rPr lang="en-US" sz="1618" dirty="0">
                <a:solidFill>
                  <a:schemeClr val="tx1"/>
                </a:solidFill>
                <a:latin typeface="+mj-lt"/>
                <a:cs typeface="Segoe UI Semilight"/>
              </a:rPr>
            </a:br>
            <a:r>
              <a:rPr lang="en-US" sz="1471" dirty="0">
                <a:solidFill>
                  <a:schemeClr val="tx1"/>
                </a:solidFill>
                <a:cs typeface="Segoe UI Semilight"/>
              </a:rPr>
              <a:t>Create Azure AD groups with assigned and dynamic membership</a:t>
            </a:r>
          </a:p>
        </p:txBody>
      </p:sp>
      <p:sp>
        <p:nvSpPr>
          <p:cNvPr id="7" name="Rectangle 6">
            <a:extLst>
              <a:ext uri="{FF2B5EF4-FFF2-40B4-BE49-F238E27FC236}">
                <a16:creationId xmlns:a16="http://schemas.microsoft.com/office/drawing/2014/main" id="{B2709D4D-CF3A-49B0-B774-B996E7083366}"/>
              </a:ext>
            </a:extLst>
          </p:cNvPr>
          <p:cNvSpPr/>
          <p:nvPr/>
        </p:nvSpPr>
        <p:spPr bwMode="auto">
          <a:xfrm>
            <a:off x="4626230"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3:</a:t>
            </a:r>
            <a:br>
              <a:rPr lang="en-US" sz="1618" dirty="0">
                <a:solidFill>
                  <a:schemeClr val="tx1"/>
                </a:solidFill>
                <a:latin typeface="+mj-lt"/>
                <a:cs typeface="Segoe UI Semilight"/>
              </a:rPr>
            </a:br>
            <a:r>
              <a:rPr lang="en-US" sz="1471" dirty="0">
                <a:solidFill>
                  <a:schemeClr val="tx1"/>
                </a:solidFill>
                <a:cs typeface="Segoe UI Semilight"/>
              </a:rPr>
              <a:t>Create an Azure Active Directory (AD) tenant</a:t>
            </a:r>
          </a:p>
        </p:txBody>
      </p:sp>
      <p:sp>
        <p:nvSpPr>
          <p:cNvPr id="8" name="Rectangle 7">
            <a:extLst>
              <a:ext uri="{FF2B5EF4-FFF2-40B4-BE49-F238E27FC236}">
                <a16:creationId xmlns:a16="http://schemas.microsoft.com/office/drawing/2014/main" id="{57035366-6403-43C4-AC3D-A2F673867A0E}"/>
              </a:ext>
            </a:extLst>
          </p:cNvPr>
          <p:cNvSpPr/>
          <p:nvPr/>
        </p:nvSpPr>
        <p:spPr bwMode="auto">
          <a:xfrm>
            <a:off x="6782354"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4:</a:t>
            </a:r>
            <a:br>
              <a:rPr lang="en-US" sz="1618" dirty="0">
                <a:solidFill>
                  <a:schemeClr val="tx1"/>
                </a:solidFill>
                <a:latin typeface="+mj-lt"/>
                <a:cs typeface="Segoe UI Semilight"/>
              </a:rPr>
            </a:br>
            <a:r>
              <a:rPr lang="en-US" sz="1471" dirty="0">
                <a:solidFill>
                  <a:schemeClr val="tx1"/>
                </a:solidFill>
                <a:cs typeface="Segoe UI Semilight"/>
              </a:rPr>
              <a:t>Manage Azure AD guest users</a:t>
            </a:r>
          </a:p>
        </p:txBody>
      </p:sp>
      <p:sp>
        <p:nvSpPr>
          <p:cNvPr id="10" name="Text Placeholder 2">
            <a:extLst>
              <a:ext uri="{FF2B5EF4-FFF2-40B4-BE49-F238E27FC236}">
                <a16:creationId xmlns:a16="http://schemas.microsoft.com/office/drawing/2014/main" id="{14FC16D0-8BDC-495A-B850-57E8417CC180}"/>
              </a:ext>
            </a:extLst>
          </p:cNvPr>
          <p:cNvSpPr txBox="1">
            <a:spLocks/>
          </p:cNvSpPr>
          <p:nvPr/>
        </p:nvSpPr>
        <p:spPr>
          <a:xfrm>
            <a:off x="6098038" y="5339066"/>
            <a:ext cx="2506660" cy="18094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176" spc="0" dirty="0">
                <a:solidFill>
                  <a:schemeClr val="tx1"/>
                </a:solidFill>
                <a:latin typeface="+mn-lt"/>
                <a:cs typeface="Segoe UI Semilight"/>
              </a:rPr>
              <a:t>Next slide for an architecture diagram </a:t>
            </a:r>
          </a:p>
        </p:txBody>
      </p:sp>
      <p:sp>
        <p:nvSpPr>
          <p:cNvPr id="12" name="arrow_15">
            <a:extLst>
              <a:ext uri="{FF2B5EF4-FFF2-40B4-BE49-F238E27FC236}">
                <a16:creationId xmlns:a16="http://schemas.microsoft.com/office/drawing/2014/main" id="{9BE29A30-761F-4098-9003-DBD272ED051F}"/>
              </a:ext>
              <a:ext uri="{C183D7F6-B498-43B3-948B-1728B52AA6E4}">
                <adec:decorative xmlns:adec="http://schemas.microsoft.com/office/drawing/2017/decorative" val="1"/>
              </a:ext>
            </a:extLst>
          </p:cNvPr>
          <p:cNvSpPr>
            <a:spLocks noChangeAspect="1" noEditPoints="1"/>
          </p:cNvSpPr>
          <p:nvPr/>
        </p:nvSpPr>
        <p:spPr bwMode="auto">
          <a:xfrm>
            <a:off x="8663901" y="5339065"/>
            <a:ext cx="166118" cy="165363"/>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67232" tIns="33616" rIns="67232" bIns="33616" numCol="1" anchor="t" anchorCtr="0" compatLnSpc="1">
            <a:prstTxWarp prst="textNoShape">
              <a:avLst/>
            </a:prstTxWarp>
          </a:bodyPr>
          <a:lstStyle/>
          <a:p>
            <a:endParaRPr lang="en-US" sz="662">
              <a:gradFill>
                <a:gsLst>
                  <a:gs pos="0">
                    <a:srgbClr val="505050"/>
                  </a:gs>
                  <a:gs pos="100000">
                    <a:srgbClr val="505050"/>
                  </a:gs>
                </a:gsLst>
                <a:lin ang="5400000" scaled="1"/>
              </a:gradFill>
            </a:endParaRPr>
          </a:p>
        </p:txBody>
      </p:sp>
    </p:spTree>
    <p:extLst>
      <p:ext uri="{BB962C8B-B14F-4D97-AF65-F5344CB8AC3E}">
        <p14:creationId xmlns:p14="http://schemas.microsoft.com/office/powerpoint/2010/main" val="1873800944"/>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337D-A82B-4801-9524-BEC5D7940B56}"/>
              </a:ext>
            </a:extLst>
          </p:cNvPr>
          <p:cNvSpPr>
            <a:spLocks noGrp="1"/>
          </p:cNvSpPr>
          <p:nvPr>
            <p:ph type="title"/>
          </p:nvPr>
        </p:nvSpPr>
        <p:spPr/>
        <p:txBody>
          <a:bodyPr/>
          <a:lstStyle/>
          <a:p>
            <a:r>
              <a:rPr lang="en-US" dirty="0">
                <a:ea typeface="+mj-lt"/>
                <a:cs typeface="+mj-lt"/>
              </a:rPr>
              <a:t>Lab 01 – Architecture diagram</a:t>
            </a:r>
            <a:endParaRPr lang="en-US" dirty="0"/>
          </a:p>
        </p:txBody>
      </p:sp>
      <p:grpSp>
        <p:nvGrpSpPr>
          <p:cNvPr id="37" name="Group 36" descr="Architecture diagram of the detailed lab steps. ">
            <a:extLst>
              <a:ext uri="{FF2B5EF4-FFF2-40B4-BE49-F238E27FC236}">
                <a16:creationId xmlns:a16="http://schemas.microsoft.com/office/drawing/2014/main" id="{CDC8ECEB-2681-4F91-9310-CCAF6E8A01A0}"/>
              </a:ext>
            </a:extLst>
          </p:cNvPr>
          <p:cNvGrpSpPr/>
          <p:nvPr/>
        </p:nvGrpSpPr>
        <p:grpSpPr>
          <a:xfrm>
            <a:off x="1046682" y="1752196"/>
            <a:ext cx="6848906" cy="3782935"/>
            <a:chOff x="475909" y="1359113"/>
            <a:chExt cx="9314988" cy="5145054"/>
          </a:xfrm>
        </p:grpSpPr>
        <p:sp>
          <p:nvSpPr>
            <p:cNvPr id="39" name="Rectangle 38">
              <a:extLst>
                <a:ext uri="{FF2B5EF4-FFF2-40B4-BE49-F238E27FC236}">
                  <a16:creationId xmlns:a16="http://schemas.microsoft.com/office/drawing/2014/main" id="{6E264FA1-FDAE-4D50-B541-4C688DFA417E}"/>
                </a:ext>
              </a:extLst>
            </p:cNvPr>
            <p:cNvSpPr/>
            <p:nvPr/>
          </p:nvSpPr>
          <p:spPr bwMode="auto">
            <a:xfrm>
              <a:off x="7126128" y="1359113"/>
              <a:ext cx="2641033" cy="3698556"/>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41" name="Rectangle 40">
              <a:extLst>
                <a:ext uri="{FF2B5EF4-FFF2-40B4-BE49-F238E27FC236}">
                  <a16:creationId xmlns:a16="http://schemas.microsoft.com/office/drawing/2014/main" id="{559EF700-FEA3-4FC1-9CB7-4E413F5CD700}"/>
                </a:ext>
              </a:extLst>
            </p:cNvPr>
            <p:cNvSpPr/>
            <p:nvPr/>
          </p:nvSpPr>
          <p:spPr bwMode="auto">
            <a:xfrm>
              <a:off x="475909" y="1359113"/>
              <a:ext cx="6232170" cy="5145054"/>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43" name="Graphic 42">
              <a:extLst>
                <a:ext uri="{FF2B5EF4-FFF2-40B4-BE49-F238E27FC236}">
                  <a16:creationId xmlns:a16="http://schemas.microsoft.com/office/drawing/2014/main" id="{D2BA6ED9-0B2C-466C-B820-A10F0F7E1E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51895" y="1359113"/>
              <a:ext cx="645758" cy="645758"/>
            </a:xfrm>
            <a:prstGeom prst="rect">
              <a:avLst/>
            </a:prstGeom>
          </p:spPr>
        </p:pic>
        <p:pic>
          <p:nvPicPr>
            <p:cNvPr id="45" name="Graphic 44">
              <a:extLst>
                <a:ext uri="{FF2B5EF4-FFF2-40B4-BE49-F238E27FC236}">
                  <a16:creationId xmlns:a16="http://schemas.microsoft.com/office/drawing/2014/main" id="{DC1678A8-B9AC-44AD-8ADD-F0536142CD2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25101" y="2921255"/>
              <a:ext cx="295019" cy="295019"/>
            </a:xfrm>
            <a:prstGeom prst="rect">
              <a:avLst/>
            </a:prstGeom>
          </p:spPr>
        </p:pic>
        <p:pic>
          <p:nvPicPr>
            <p:cNvPr id="47" name="Graphic 46">
              <a:extLst>
                <a:ext uri="{FF2B5EF4-FFF2-40B4-BE49-F238E27FC236}">
                  <a16:creationId xmlns:a16="http://schemas.microsoft.com/office/drawing/2014/main" id="{0C5E3FCD-F1B8-45A4-B66F-1786E90A5CB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4312" y="2416219"/>
              <a:ext cx="295019" cy="295019"/>
            </a:xfrm>
            <a:prstGeom prst="rect">
              <a:avLst/>
            </a:prstGeom>
          </p:spPr>
        </p:pic>
        <p:sp>
          <p:nvSpPr>
            <p:cNvPr id="49" name="TextBox 48">
              <a:extLst>
                <a:ext uri="{FF2B5EF4-FFF2-40B4-BE49-F238E27FC236}">
                  <a16:creationId xmlns:a16="http://schemas.microsoft.com/office/drawing/2014/main" id="{AFD1DB65-B7BF-464E-B6C6-25D81FB059A4}"/>
                </a:ext>
              </a:extLst>
            </p:cNvPr>
            <p:cNvSpPr txBox="1"/>
            <p:nvPr/>
          </p:nvSpPr>
          <p:spPr>
            <a:xfrm>
              <a:off x="2217761" y="1899984"/>
              <a:ext cx="2457616" cy="479770"/>
            </a:xfrm>
            <a:prstGeom prst="rect">
              <a:avLst/>
            </a:prstGeom>
            <a:noFill/>
          </p:spPr>
          <p:txBody>
            <a:bodyPr wrap="square" lIns="131820" tIns="105456" rIns="131820" bIns="105456" rtlCol="0">
              <a:spAutoFit/>
            </a:bodyPr>
            <a:lstStyle/>
            <a:p>
              <a:pPr defTabSz="672334">
                <a:lnSpc>
                  <a:spcPct val="90000"/>
                </a:lnSpc>
                <a:spcAft>
                  <a:spcPts val="432"/>
                </a:spcAft>
              </a:pPr>
              <a:r>
                <a:rPr lang="en-US" sz="1009" b="1" dirty="0">
                  <a:gradFill>
                    <a:gsLst>
                      <a:gs pos="2917">
                        <a:srgbClr val="000000"/>
                      </a:gs>
                      <a:gs pos="30000">
                        <a:srgbClr val="000000"/>
                      </a:gs>
                    </a:gsLst>
                    <a:lin ang="5400000" scaled="0"/>
                  </a:gradFill>
                  <a:latin typeface="Segoe UI"/>
                </a:rPr>
                <a:t>Default Azure AD tenant</a:t>
              </a:r>
              <a:endParaRPr lang="fr-FR" sz="1009" b="1" dirty="0" err="1">
                <a:gradFill>
                  <a:gsLst>
                    <a:gs pos="2917">
                      <a:srgbClr val="000000"/>
                    </a:gs>
                    <a:gs pos="30000">
                      <a:srgbClr val="000000"/>
                    </a:gs>
                  </a:gsLst>
                  <a:lin ang="5400000" scaled="0"/>
                </a:gradFill>
                <a:latin typeface="Segoe UI"/>
              </a:endParaRPr>
            </a:p>
          </p:txBody>
        </p:sp>
        <p:sp>
          <p:nvSpPr>
            <p:cNvPr id="51" name="TextBox 50">
              <a:extLst>
                <a:ext uri="{FF2B5EF4-FFF2-40B4-BE49-F238E27FC236}">
                  <a16:creationId xmlns:a16="http://schemas.microsoft.com/office/drawing/2014/main" id="{E478AE29-ABAD-40AA-A0B2-EFB285A2A6BC}"/>
                </a:ext>
              </a:extLst>
            </p:cNvPr>
            <p:cNvSpPr txBox="1"/>
            <p:nvPr/>
          </p:nvSpPr>
          <p:spPr>
            <a:xfrm>
              <a:off x="735962" y="3227559"/>
              <a:ext cx="2378745" cy="1030797"/>
            </a:xfrm>
            <a:prstGeom prst="rect">
              <a:avLst/>
            </a:prstGeom>
            <a:noFill/>
          </p:spPr>
          <p:txBody>
            <a:bodyPr wrap="square">
              <a:spAutoFit/>
            </a:bodyPr>
            <a:lstStyle/>
            <a:p>
              <a:pPr defTabSz="672334"/>
              <a:r>
                <a:rPr lang="fr-FR" sz="865" b="1" dirty="0">
                  <a:solidFill>
                    <a:srgbClr val="000000"/>
                  </a:solidFill>
                  <a:latin typeface="Segoe UI"/>
                </a:rPr>
                <a:t>az104-01a-aaduser1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Role: </a:t>
              </a:r>
              <a:r>
                <a:rPr lang="en-US" sz="865" dirty="0">
                  <a:solidFill>
                    <a:srgbClr val="000000"/>
                  </a:solidFill>
                  <a:latin typeface="Segoe UI"/>
                </a:rPr>
                <a:t>User administrator</a:t>
              </a:r>
            </a:p>
            <a:p>
              <a:pPr defTabSz="672334"/>
              <a:r>
                <a:rPr lang="en-US" sz="865" b="1" dirty="0">
                  <a:solidFill>
                    <a:srgbClr val="000000"/>
                  </a:solidFill>
                  <a:latin typeface="Segoe UI"/>
                </a:rPr>
                <a:t>Job title: </a:t>
              </a:r>
              <a:r>
                <a:rPr lang="en-US" sz="865" dirty="0">
                  <a:solidFill>
                    <a:srgbClr val="000000"/>
                  </a:solidFill>
                  <a:latin typeface="Segoe UI"/>
                </a:rPr>
                <a:t>Cloud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53" name="Rectangle: Rounded Corners 52">
              <a:extLst>
                <a:ext uri="{FF2B5EF4-FFF2-40B4-BE49-F238E27FC236}">
                  <a16:creationId xmlns:a16="http://schemas.microsoft.com/office/drawing/2014/main" id="{A617EC88-B201-460C-B07D-81C8D6A4222E}"/>
                </a:ext>
              </a:extLst>
            </p:cNvPr>
            <p:cNvSpPr/>
            <p:nvPr/>
          </p:nvSpPr>
          <p:spPr bwMode="auto">
            <a:xfrm>
              <a:off x="687311" y="2871283"/>
              <a:ext cx="2378745" cy="1411751"/>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55" name="TextBox 54">
              <a:extLst>
                <a:ext uri="{FF2B5EF4-FFF2-40B4-BE49-F238E27FC236}">
                  <a16:creationId xmlns:a16="http://schemas.microsoft.com/office/drawing/2014/main" id="{F59CBBDD-9E2B-44E7-BB1F-6F509D72B4AD}"/>
                </a:ext>
              </a:extLst>
            </p:cNvPr>
            <p:cNvSpPr txBox="1"/>
            <p:nvPr/>
          </p:nvSpPr>
          <p:spPr>
            <a:xfrm>
              <a:off x="1081470" y="2248615"/>
              <a:ext cx="268179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Cloud Administrators</a:t>
              </a:r>
            </a:p>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Membership type:</a:t>
              </a:r>
              <a:r>
                <a:rPr lang="en-US" sz="865" dirty="0">
                  <a:gradFill>
                    <a:gsLst>
                      <a:gs pos="2917">
                        <a:srgbClr val="000000"/>
                      </a:gs>
                      <a:gs pos="30000">
                        <a:srgbClr val="000000"/>
                      </a:gs>
                    </a:gsLst>
                    <a:lin ang="5400000" scaled="0"/>
                  </a:gradFill>
                  <a:latin typeface="Segoe UI"/>
                </a:rPr>
                <a:t> Dynamic User</a:t>
              </a:r>
              <a:endParaRPr lang="fr-FR" sz="865" b="1" dirty="0" err="1">
                <a:gradFill>
                  <a:gsLst>
                    <a:gs pos="2917">
                      <a:srgbClr val="000000"/>
                    </a:gs>
                    <a:gs pos="30000">
                      <a:srgbClr val="000000"/>
                    </a:gs>
                  </a:gsLst>
                  <a:lin ang="5400000" scaled="0"/>
                </a:gradFill>
                <a:latin typeface="Segoe UI"/>
              </a:endParaRPr>
            </a:p>
          </p:txBody>
        </p:sp>
        <p:pic>
          <p:nvPicPr>
            <p:cNvPr id="57" name="Graphic 56">
              <a:extLst>
                <a:ext uri="{FF2B5EF4-FFF2-40B4-BE49-F238E27FC236}">
                  <a16:creationId xmlns:a16="http://schemas.microsoft.com/office/drawing/2014/main" id="{CA29DB5A-E7E4-43F4-A352-6F859A7C2871}"/>
                </a:ext>
              </a:extLst>
            </p:cNvPr>
            <p:cNvPicPr>
              <a:picLocks noChangeAspect="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03965" y="2934835"/>
              <a:ext cx="295019" cy="295019"/>
            </a:xfrm>
            <a:prstGeom prst="rect">
              <a:avLst/>
            </a:prstGeom>
          </p:spPr>
        </p:pic>
        <p:sp>
          <p:nvSpPr>
            <p:cNvPr id="59" name="TextBox 58">
              <a:extLst>
                <a:ext uri="{FF2B5EF4-FFF2-40B4-BE49-F238E27FC236}">
                  <a16:creationId xmlns:a16="http://schemas.microsoft.com/office/drawing/2014/main" id="{939C8B8D-7CE2-4D45-8B4C-4D349B7EDCD7}"/>
                </a:ext>
              </a:extLst>
            </p:cNvPr>
            <p:cNvSpPr txBox="1"/>
            <p:nvPr/>
          </p:nvSpPr>
          <p:spPr>
            <a:xfrm>
              <a:off x="3814827" y="3241138"/>
              <a:ext cx="2378745" cy="849752"/>
            </a:xfrm>
            <a:prstGeom prst="rect">
              <a:avLst/>
            </a:prstGeom>
            <a:noFill/>
          </p:spPr>
          <p:txBody>
            <a:bodyPr wrap="square">
              <a:spAutoFit/>
            </a:bodyPr>
            <a:lstStyle/>
            <a:p>
              <a:pPr defTabSz="672334"/>
              <a:r>
                <a:rPr lang="fr-FR" sz="865" b="1" dirty="0">
                  <a:solidFill>
                    <a:srgbClr val="000000"/>
                  </a:solidFill>
                  <a:latin typeface="Segoe UI"/>
                </a:rPr>
                <a:t>az104-01a-aaduser2</a:t>
              </a: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61" name="Rectangle: Rounded Corners 60">
              <a:extLst>
                <a:ext uri="{FF2B5EF4-FFF2-40B4-BE49-F238E27FC236}">
                  <a16:creationId xmlns:a16="http://schemas.microsoft.com/office/drawing/2014/main" id="{14C5A31F-8E61-4F54-81C8-A3DD31433F42}"/>
                </a:ext>
              </a:extLst>
            </p:cNvPr>
            <p:cNvSpPr/>
            <p:nvPr/>
          </p:nvSpPr>
          <p:spPr bwMode="auto">
            <a:xfrm>
              <a:off x="3766175" y="2892069"/>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63" name="Graphic 62">
              <a:extLst>
                <a:ext uri="{FF2B5EF4-FFF2-40B4-BE49-F238E27FC236}">
                  <a16:creationId xmlns:a16="http://schemas.microsoft.com/office/drawing/2014/main" id="{50300A02-28ED-45F9-A541-331DE0EAF99E}"/>
                </a:ext>
              </a:extLst>
            </p:cNvPr>
            <p:cNvPicPr>
              <a:picLocks noChangeAspect="1"/>
            </p:cNvPicPr>
            <p:nvPr/>
          </p:nvPicPr>
          <p:blipFill>
            <a:blip r:embed="rId7">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917427" y="2434179"/>
              <a:ext cx="295019" cy="295019"/>
            </a:xfrm>
            <a:prstGeom prst="rect">
              <a:avLst/>
            </a:prstGeom>
          </p:spPr>
        </p:pic>
        <p:sp>
          <p:nvSpPr>
            <p:cNvPr id="65" name="TextBox 64">
              <a:extLst>
                <a:ext uri="{FF2B5EF4-FFF2-40B4-BE49-F238E27FC236}">
                  <a16:creationId xmlns:a16="http://schemas.microsoft.com/office/drawing/2014/main" id="{D767BD19-DDB6-40B3-9C51-414D723B09AB}"/>
                </a:ext>
              </a:extLst>
            </p:cNvPr>
            <p:cNvSpPr txBox="1"/>
            <p:nvPr/>
          </p:nvSpPr>
          <p:spPr>
            <a:xfrm>
              <a:off x="4112406" y="2266240"/>
              <a:ext cx="2768357"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System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a:gradFill>
                    <a:gsLst>
                      <a:gs pos="2917">
                        <a:srgbClr val="000000"/>
                      </a:gs>
                      <a:gs pos="30000">
                        <a:srgbClr val="000000"/>
                      </a:gs>
                    </a:gsLst>
                    <a:lin ang="5400000" scaled="0"/>
                  </a:gradFill>
                  <a:latin typeface="Segoe UI"/>
                </a:rPr>
                <a:t>Dynamic User</a:t>
              </a:r>
              <a:endParaRPr lang="fr-FR" sz="865" b="1" dirty="0">
                <a:gradFill>
                  <a:gsLst>
                    <a:gs pos="2917">
                      <a:srgbClr val="000000"/>
                    </a:gs>
                    <a:gs pos="30000">
                      <a:srgbClr val="000000"/>
                    </a:gs>
                  </a:gsLst>
                  <a:lin ang="5400000" scaled="0"/>
                </a:gradFill>
                <a:latin typeface="Segoe UI"/>
              </a:endParaRPr>
            </a:p>
          </p:txBody>
        </p:sp>
        <p:pic>
          <p:nvPicPr>
            <p:cNvPr id="68" name="Graphic 67">
              <a:extLst>
                <a:ext uri="{FF2B5EF4-FFF2-40B4-BE49-F238E27FC236}">
                  <a16:creationId xmlns:a16="http://schemas.microsoft.com/office/drawing/2014/main" id="{88B6578F-236A-4F05-8405-D34B4830D279}"/>
                </a:ext>
              </a:extLst>
            </p:cNvPr>
            <p:cNvPicPr>
              <a:picLocks noChangeAspect="1"/>
            </p:cNvPicPr>
            <p:nvPr/>
          </p:nvPicPr>
          <p:blipFill>
            <a:blip r:embed="rId3">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18323" y="1735926"/>
              <a:ext cx="645758" cy="645758"/>
            </a:xfrm>
            <a:prstGeom prst="rect">
              <a:avLst/>
            </a:prstGeom>
          </p:spPr>
        </p:pic>
        <p:sp>
          <p:nvSpPr>
            <p:cNvPr id="69" name="TextBox 68">
              <a:extLst>
                <a:ext uri="{FF2B5EF4-FFF2-40B4-BE49-F238E27FC236}">
                  <a16:creationId xmlns:a16="http://schemas.microsoft.com/office/drawing/2014/main" id="{2ECEECCA-063D-4ACD-A6A3-1954D978E180}"/>
                </a:ext>
              </a:extLst>
            </p:cNvPr>
            <p:cNvSpPr txBox="1"/>
            <p:nvPr/>
          </p:nvSpPr>
          <p:spPr>
            <a:xfrm>
              <a:off x="7112395" y="2416219"/>
              <a:ext cx="2457616" cy="739648"/>
            </a:xfrm>
            <a:prstGeom prst="rect">
              <a:avLst/>
            </a:prstGeom>
            <a:noFill/>
          </p:spPr>
          <p:txBody>
            <a:bodyPr wrap="square" lIns="131820" tIns="105456" rIns="131820" bIns="105456" rtlCol="0">
              <a:spAutoFit/>
            </a:bodyPr>
            <a:lstStyle/>
            <a:p>
              <a:pPr algn="ctr" defTabSz="672334">
                <a:lnSpc>
                  <a:spcPct val="90000"/>
                </a:lnSpc>
                <a:spcAft>
                  <a:spcPts val="432"/>
                </a:spcAft>
              </a:pPr>
              <a:r>
                <a:rPr lang="en-US" sz="1009" b="1" dirty="0">
                  <a:gradFill>
                    <a:gsLst>
                      <a:gs pos="2917">
                        <a:srgbClr val="000000"/>
                      </a:gs>
                      <a:gs pos="30000">
                        <a:srgbClr val="000000"/>
                      </a:gs>
                    </a:gsLst>
                    <a:lin ang="5400000" scaled="0"/>
                  </a:gradFill>
                  <a:latin typeface="Segoe UI"/>
                </a:rPr>
                <a:t>New Azure AD tenant</a:t>
              </a:r>
            </a:p>
            <a:p>
              <a:pPr algn="ctr" defTabSz="672334">
                <a:lnSpc>
                  <a:spcPct val="90000"/>
                </a:lnSpc>
                <a:spcAft>
                  <a:spcPts val="432"/>
                </a:spcAft>
              </a:pPr>
              <a:r>
                <a:rPr lang="fr-FR" sz="1009" b="1" dirty="0" err="1">
                  <a:gradFill>
                    <a:gsLst>
                      <a:gs pos="2917">
                        <a:srgbClr val="000000"/>
                      </a:gs>
                      <a:gs pos="30000">
                        <a:srgbClr val="000000"/>
                      </a:gs>
                    </a:gsLst>
                    <a:lin ang="5400000" scaled="0"/>
                  </a:gradFill>
                  <a:latin typeface="Segoe UI"/>
                </a:rPr>
                <a:t>Contoso</a:t>
              </a:r>
              <a:r>
                <a:rPr lang="fr-FR" sz="1009" b="1" dirty="0">
                  <a:gradFill>
                    <a:gsLst>
                      <a:gs pos="2917">
                        <a:srgbClr val="000000"/>
                      </a:gs>
                      <a:gs pos="30000">
                        <a:srgbClr val="000000"/>
                      </a:gs>
                    </a:gsLst>
                    <a:lin ang="5400000" scaled="0"/>
                  </a:gradFill>
                  <a:latin typeface="Segoe UI"/>
                </a:rPr>
                <a:t> </a:t>
              </a:r>
              <a:r>
                <a:rPr lang="fr-FR" sz="1009" b="1" dirty="0" err="1">
                  <a:gradFill>
                    <a:gsLst>
                      <a:gs pos="2917">
                        <a:srgbClr val="000000"/>
                      </a:gs>
                      <a:gs pos="30000">
                        <a:srgbClr val="000000"/>
                      </a:gs>
                    </a:gsLst>
                    <a:lin ang="5400000" scaled="0"/>
                  </a:gradFill>
                  <a:latin typeface="Segoe UI"/>
                </a:rPr>
                <a:t>Lab</a:t>
              </a:r>
              <a:endParaRPr lang="fr-FR" sz="1009" b="1" dirty="0">
                <a:gradFill>
                  <a:gsLst>
                    <a:gs pos="2917">
                      <a:srgbClr val="000000"/>
                    </a:gs>
                    <a:gs pos="30000">
                      <a:srgbClr val="000000"/>
                    </a:gs>
                  </a:gsLst>
                  <a:lin ang="5400000" scaled="0"/>
                </a:gradFill>
                <a:latin typeface="Segoe UI"/>
              </a:endParaRPr>
            </a:p>
          </p:txBody>
        </p:sp>
        <p:pic>
          <p:nvPicPr>
            <p:cNvPr id="70" name="Graphic 69">
              <a:extLst>
                <a:ext uri="{FF2B5EF4-FFF2-40B4-BE49-F238E27FC236}">
                  <a16:creationId xmlns:a16="http://schemas.microsoft.com/office/drawing/2014/main" id="{84E518AD-7399-46F2-BCE0-9888BA3E191A}"/>
                </a:ext>
              </a:extLst>
            </p:cNvPr>
            <p:cNvPicPr>
              <a:picLocks noChangeAspect="1"/>
            </p:cNvPicPr>
            <p:nvPr/>
          </p:nvPicPr>
          <p:blipFill>
            <a:blip r:embed="rId5">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01291" y="3319353"/>
              <a:ext cx="295019" cy="295019"/>
            </a:xfrm>
            <a:prstGeom prst="rect">
              <a:avLst/>
            </a:prstGeom>
          </p:spPr>
        </p:pic>
        <p:sp>
          <p:nvSpPr>
            <p:cNvPr id="71" name="TextBox 70">
              <a:extLst>
                <a:ext uri="{FF2B5EF4-FFF2-40B4-BE49-F238E27FC236}">
                  <a16:creationId xmlns:a16="http://schemas.microsoft.com/office/drawing/2014/main" id="{A8E67ED0-4EA8-497F-80E8-FB286012B0EC}"/>
                </a:ext>
              </a:extLst>
            </p:cNvPr>
            <p:cNvSpPr txBox="1"/>
            <p:nvPr/>
          </p:nvSpPr>
          <p:spPr>
            <a:xfrm>
              <a:off x="7412152" y="3625656"/>
              <a:ext cx="2378745" cy="1030797"/>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72" name="TextBox 71">
              <a:extLst>
                <a:ext uri="{FF2B5EF4-FFF2-40B4-BE49-F238E27FC236}">
                  <a16:creationId xmlns:a16="http://schemas.microsoft.com/office/drawing/2014/main" id="{BF9B8D7D-8DF7-42C4-9FE8-0AB8D5C7BA51}"/>
                </a:ext>
              </a:extLst>
            </p:cNvPr>
            <p:cNvSpPr txBox="1"/>
            <p:nvPr/>
          </p:nvSpPr>
          <p:spPr>
            <a:xfrm>
              <a:off x="1433175" y="2832457"/>
              <a:ext cx="1433642"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3" name="TextBox 72">
              <a:extLst>
                <a:ext uri="{FF2B5EF4-FFF2-40B4-BE49-F238E27FC236}">
                  <a16:creationId xmlns:a16="http://schemas.microsoft.com/office/drawing/2014/main" id="{22E05F90-C483-4549-A80E-2886AC586BD0}"/>
                </a:ext>
              </a:extLst>
            </p:cNvPr>
            <p:cNvSpPr txBox="1"/>
            <p:nvPr/>
          </p:nvSpPr>
          <p:spPr>
            <a:xfrm>
              <a:off x="4516722" y="2823268"/>
              <a:ext cx="1225603"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4" name="TextBox 73">
              <a:extLst>
                <a:ext uri="{FF2B5EF4-FFF2-40B4-BE49-F238E27FC236}">
                  <a16:creationId xmlns:a16="http://schemas.microsoft.com/office/drawing/2014/main" id="{ADEF4137-6B93-4696-B51E-ED4DEB7047C6}"/>
                </a:ext>
              </a:extLst>
            </p:cNvPr>
            <p:cNvSpPr txBox="1"/>
            <p:nvPr/>
          </p:nvSpPr>
          <p:spPr>
            <a:xfrm>
              <a:off x="8149345" y="3230553"/>
              <a:ext cx="1285958"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cxnSp>
          <p:nvCxnSpPr>
            <p:cNvPr id="75" name="Straight Arrow Connector 74">
              <a:extLst>
                <a:ext uri="{FF2B5EF4-FFF2-40B4-BE49-F238E27FC236}">
                  <a16:creationId xmlns:a16="http://schemas.microsoft.com/office/drawing/2014/main" id="{C996E016-D8D5-4AD2-AC8E-1F1A4FBDD8E4}"/>
                </a:ext>
              </a:extLst>
            </p:cNvPr>
            <p:cNvCxnSpPr>
              <a:cxnSpLocks/>
              <a:stCxn id="83" idx="3"/>
            </p:cNvCxnSpPr>
            <p:nvPr/>
          </p:nvCxnSpPr>
          <p:spPr>
            <a:xfrm flipV="1">
              <a:off x="4331384" y="3955121"/>
              <a:ext cx="3065363" cy="1302991"/>
            </a:xfrm>
            <a:prstGeom prst="straightConnector1">
              <a:avLst/>
            </a:prstGeom>
            <a:ln>
              <a:solidFill>
                <a:schemeClr val="tx1"/>
              </a:solidFill>
              <a:prstDash val="dash"/>
              <a:headEnd type="none"/>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BFB21406-F9B5-439A-AA20-BAE8AD5BCAFD}"/>
                </a:ext>
              </a:extLst>
            </p:cNvPr>
            <p:cNvSpPr txBox="1"/>
            <p:nvPr/>
          </p:nvSpPr>
          <p:spPr>
            <a:xfrm>
              <a:off x="491674" y="1367536"/>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1, </a:t>
              </a:r>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2</a:t>
              </a:r>
            </a:p>
          </p:txBody>
        </p:sp>
        <p:sp>
          <p:nvSpPr>
            <p:cNvPr id="77" name="TextBox 76">
              <a:extLst>
                <a:ext uri="{FF2B5EF4-FFF2-40B4-BE49-F238E27FC236}">
                  <a16:creationId xmlns:a16="http://schemas.microsoft.com/office/drawing/2014/main" id="{586853EF-277A-44A7-B074-B46A19F41817}"/>
                </a:ext>
              </a:extLst>
            </p:cNvPr>
            <p:cNvSpPr txBox="1"/>
            <p:nvPr/>
          </p:nvSpPr>
          <p:spPr>
            <a:xfrm>
              <a:off x="7148912" y="1432374"/>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3</a:t>
              </a:r>
            </a:p>
          </p:txBody>
        </p:sp>
        <p:pic>
          <p:nvPicPr>
            <p:cNvPr id="78" name="Graphic 77">
              <a:extLst>
                <a:ext uri="{FF2B5EF4-FFF2-40B4-BE49-F238E27FC236}">
                  <a16:creationId xmlns:a16="http://schemas.microsoft.com/office/drawing/2014/main" id="{04959E82-92BE-4BBC-861E-B1A49125B9EA}"/>
                </a:ext>
              </a:extLst>
            </p:cNvPr>
            <p:cNvPicPr>
              <a:picLocks noChangeAspect="1"/>
            </p:cNvPicPr>
            <p:nvPr/>
          </p:nvPicPr>
          <p:blipFill>
            <a:blip r:embed="rId5">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764313" y="5089195"/>
              <a:ext cx="295019" cy="295019"/>
            </a:xfrm>
            <a:prstGeom prst="rect">
              <a:avLst/>
            </a:prstGeom>
          </p:spPr>
        </p:pic>
        <p:pic>
          <p:nvPicPr>
            <p:cNvPr id="79" name="Graphic 78">
              <a:extLst>
                <a:ext uri="{FF2B5EF4-FFF2-40B4-BE49-F238E27FC236}">
                  <a16:creationId xmlns:a16="http://schemas.microsoft.com/office/drawing/2014/main" id="{C6575700-0D21-4EA3-A7A4-6FFC9DDF0D4A}"/>
                </a:ext>
              </a:extLst>
            </p:cNvPr>
            <p:cNvPicPr>
              <a:picLocks noChangeAspect="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67773" y="4588785"/>
              <a:ext cx="295019" cy="295019"/>
            </a:xfrm>
            <a:prstGeom prst="rect">
              <a:avLst/>
            </a:prstGeom>
          </p:spPr>
        </p:pic>
        <p:sp>
          <p:nvSpPr>
            <p:cNvPr id="80" name="TextBox 79">
              <a:extLst>
                <a:ext uri="{FF2B5EF4-FFF2-40B4-BE49-F238E27FC236}">
                  <a16:creationId xmlns:a16="http://schemas.microsoft.com/office/drawing/2014/main" id="{D46589E5-43F7-4B59-A27F-3A66A37F9036}"/>
                </a:ext>
              </a:extLst>
            </p:cNvPr>
            <p:cNvSpPr txBox="1"/>
            <p:nvPr/>
          </p:nvSpPr>
          <p:spPr>
            <a:xfrm>
              <a:off x="2193425" y="5469487"/>
              <a:ext cx="2378745" cy="849752"/>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Lab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81" name="Rectangle: Rounded Corners 80">
              <a:extLst>
                <a:ext uri="{FF2B5EF4-FFF2-40B4-BE49-F238E27FC236}">
                  <a16:creationId xmlns:a16="http://schemas.microsoft.com/office/drawing/2014/main" id="{97F55322-C69F-4D5D-950E-ED1B71C3A74B}"/>
                </a:ext>
              </a:extLst>
            </p:cNvPr>
            <p:cNvSpPr/>
            <p:nvPr/>
          </p:nvSpPr>
          <p:spPr bwMode="auto">
            <a:xfrm>
              <a:off x="2126523" y="4977630"/>
              <a:ext cx="2378745" cy="1364273"/>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82" name="TextBox 81">
              <a:extLst>
                <a:ext uri="{FF2B5EF4-FFF2-40B4-BE49-F238E27FC236}">
                  <a16:creationId xmlns:a16="http://schemas.microsoft.com/office/drawing/2014/main" id="{81A7CDA7-2FFB-4FC3-A135-A47FEFD25352}"/>
                </a:ext>
              </a:extLst>
            </p:cNvPr>
            <p:cNvSpPr txBox="1"/>
            <p:nvPr/>
          </p:nvSpPr>
          <p:spPr>
            <a:xfrm>
              <a:off x="2449290" y="4366716"/>
              <a:ext cx="245761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Lab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err="1">
                  <a:gradFill>
                    <a:gsLst>
                      <a:gs pos="2917">
                        <a:srgbClr val="000000"/>
                      </a:gs>
                      <a:gs pos="30000">
                        <a:srgbClr val="000000"/>
                      </a:gs>
                    </a:gsLst>
                    <a:lin ang="5400000" scaled="0"/>
                  </a:gradFill>
                  <a:latin typeface="Segoe UI"/>
                </a:rPr>
                <a:t>Assigned</a:t>
              </a:r>
              <a:endParaRPr lang="fr-FR" sz="865" dirty="0">
                <a:gradFill>
                  <a:gsLst>
                    <a:gs pos="2917">
                      <a:srgbClr val="000000"/>
                    </a:gs>
                    <a:gs pos="30000">
                      <a:srgbClr val="000000"/>
                    </a:gs>
                  </a:gsLst>
                  <a:lin ang="5400000" scaled="0"/>
                </a:gradFill>
                <a:latin typeface="Segoe UI"/>
              </a:endParaRPr>
            </a:p>
          </p:txBody>
        </p:sp>
        <p:sp>
          <p:nvSpPr>
            <p:cNvPr id="83" name="TextBox 82">
              <a:extLst>
                <a:ext uri="{FF2B5EF4-FFF2-40B4-BE49-F238E27FC236}">
                  <a16:creationId xmlns:a16="http://schemas.microsoft.com/office/drawing/2014/main" id="{4D46A84E-D12E-4688-AE03-4261E1E4336A}"/>
                </a:ext>
              </a:extLst>
            </p:cNvPr>
            <p:cNvSpPr txBox="1"/>
            <p:nvPr/>
          </p:nvSpPr>
          <p:spPr>
            <a:xfrm>
              <a:off x="2951895" y="5031832"/>
              <a:ext cx="1379489"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Guest user</a:t>
              </a:r>
              <a:endParaRPr lang="fr-FR" sz="865" dirty="0" err="1">
                <a:gradFill>
                  <a:gsLst>
                    <a:gs pos="2917">
                      <a:srgbClr val="000000"/>
                    </a:gs>
                    <a:gs pos="30000">
                      <a:srgbClr val="000000"/>
                    </a:gs>
                  </a:gsLst>
                  <a:lin ang="5400000" scaled="0"/>
                </a:gradFill>
                <a:latin typeface="Segoe UI"/>
              </a:endParaRPr>
            </a:p>
          </p:txBody>
        </p:sp>
        <p:sp>
          <p:nvSpPr>
            <p:cNvPr id="84" name="TextBox 83">
              <a:extLst>
                <a:ext uri="{FF2B5EF4-FFF2-40B4-BE49-F238E27FC236}">
                  <a16:creationId xmlns:a16="http://schemas.microsoft.com/office/drawing/2014/main" id="{5D367371-D7A4-4DE2-8469-B3C0121EE75D}"/>
                </a:ext>
              </a:extLst>
            </p:cNvPr>
            <p:cNvSpPr txBox="1"/>
            <p:nvPr/>
          </p:nvSpPr>
          <p:spPr>
            <a:xfrm>
              <a:off x="2157725" y="5120083"/>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4</a:t>
              </a:r>
            </a:p>
          </p:txBody>
        </p:sp>
        <p:sp>
          <p:nvSpPr>
            <p:cNvPr id="85" name="Rectangle: Rounded Corners 84">
              <a:extLst>
                <a:ext uri="{FF2B5EF4-FFF2-40B4-BE49-F238E27FC236}">
                  <a16:creationId xmlns:a16="http://schemas.microsoft.com/office/drawing/2014/main" id="{7780C773-7158-4D0C-A1F9-0D50AAF44962}"/>
                </a:ext>
              </a:extLst>
            </p:cNvPr>
            <p:cNvSpPr/>
            <p:nvPr/>
          </p:nvSpPr>
          <p:spPr bwMode="auto">
            <a:xfrm>
              <a:off x="7237148" y="3257691"/>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grpSp>
      <p:sp>
        <p:nvSpPr>
          <p:cNvPr id="3" name="Rectangle 2">
            <a:extLst>
              <a:ext uri="{FF2B5EF4-FFF2-40B4-BE49-F238E27FC236}">
                <a16:creationId xmlns:a16="http://schemas.microsoft.com/office/drawing/2014/main" id="{860D6EF1-F487-4D74-BFB3-0D4FB63880A3}"/>
              </a:ext>
              <a:ext uri="{C183D7F6-B498-43B3-948B-1728B52AA6E4}">
                <adec:decorative xmlns:adec="http://schemas.microsoft.com/office/drawing/2017/decorative" val="1"/>
              </a:ext>
            </a:extLst>
          </p:cNvPr>
          <p:cNvSpPr/>
          <p:nvPr/>
        </p:nvSpPr>
        <p:spPr bwMode="auto">
          <a:xfrm>
            <a:off x="350292" y="1676622"/>
            <a:ext cx="8471556" cy="39123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37141" tIns="109713" rIns="137141" bIns="10971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699291">
              <a:lnSpc>
                <a:spcPct val="90000"/>
              </a:lnSpc>
            </a:pPr>
            <a:endParaRPr lang="en-IN"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412754713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5F49F-E60D-E899-D50F-762D677985F3}"/>
              </a:ext>
            </a:extLst>
          </p:cNvPr>
          <p:cNvSpPr>
            <a:spLocks noGrp="1"/>
          </p:cNvSpPr>
          <p:nvPr>
            <p:ph type="title"/>
          </p:nvPr>
        </p:nvSpPr>
        <p:spPr/>
        <p:txBody>
          <a:bodyPr/>
          <a:lstStyle/>
          <a:p>
            <a:r>
              <a:rPr lang="en-GB" dirty="0"/>
              <a:t>Lab Seats</a:t>
            </a:r>
          </a:p>
        </p:txBody>
      </p:sp>
      <p:sp>
        <p:nvSpPr>
          <p:cNvPr id="4" name="Date Placeholder 3">
            <a:extLst>
              <a:ext uri="{FF2B5EF4-FFF2-40B4-BE49-F238E27FC236}">
                <a16:creationId xmlns:a16="http://schemas.microsoft.com/office/drawing/2014/main" id="{1A49705E-D9B2-47F1-AB8F-A406896EE605}"/>
              </a:ext>
            </a:extLst>
          </p:cNvPr>
          <p:cNvSpPr>
            <a:spLocks noGrp="1"/>
          </p:cNvSpPr>
          <p:nvPr>
            <p:ph type="dt" sz="half" idx="10"/>
          </p:nvPr>
        </p:nvSpPr>
        <p:spPr/>
        <p:txBody>
          <a:bodyPr/>
          <a:lstStyle/>
          <a:p>
            <a:pPr>
              <a:defRPr/>
            </a:pPr>
            <a:fld id="{2303D31F-598B-47EE-BA37-93F097A3D676}" type="datetime1">
              <a:rPr lang="en-GB" altLang="en-US" smtClean="0"/>
              <a:pPr>
                <a:defRPr/>
              </a:pPr>
              <a:t>09/06/2023</a:t>
            </a:fld>
            <a:endParaRPr lang="en-GB" altLang="en-US"/>
          </a:p>
        </p:txBody>
      </p:sp>
      <p:sp>
        <p:nvSpPr>
          <p:cNvPr id="5" name="Slide Number Placeholder 4">
            <a:extLst>
              <a:ext uri="{FF2B5EF4-FFF2-40B4-BE49-F238E27FC236}">
                <a16:creationId xmlns:a16="http://schemas.microsoft.com/office/drawing/2014/main" id="{3B7FA391-1242-805F-4EE7-2B608C4B117F}"/>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
        <p:nvSpPr>
          <p:cNvPr id="6" name="Content Placeholder 5">
            <a:extLst>
              <a:ext uri="{FF2B5EF4-FFF2-40B4-BE49-F238E27FC236}">
                <a16:creationId xmlns:a16="http://schemas.microsoft.com/office/drawing/2014/main" id="{F874E197-CAF7-6CCA-C7D5-FA688D989D20}"/>
              </a:ext>
            </a:extLst>
          </p:cNvPr>
          <p:cNvSpPr>
            <a:spLocks noGrp="1"/>
          </p:cNvSpPr>
          <p:nvPr>
            <p:ph idx="1"/>
          </p:nvPr>
        </p:nvSpPr>
        <p:spPr/>
        <p:txBody>
          <a:bodyPr/>
          <a:lstStyle/>
          <a:p>
            <a:r>
              <a:rPr lang="en-US" sz="2800" dirty="0"/>
              <a:t>Student Access to AZ104-Labs </a:t>
            </a:r>
          </a:p>
          <a:p>
            <a:r>
              <a:rPr lang="en-US" sz="2800" dirty="0"/>
              <a:t>Navigate to : </a:t>
            </a:r>
            <a:r>
              <a:rPr lang="en-US" sz="2800" dirty="0">
                <a:hlinkClick r:id="rId2"/>
              </a:rPr>
              <a:t>https://msle.learnondemand.net</a:t>
            </a:r>
            <a:endParaRPr lang="en-US" sz="2800" dirty="0"/>
          </a:p>
          <a:p>
            <a:r>
              <a:rPr lang="en-US" sz="2800" dirty="0"/>
              <a:t>Click on Register with</a:t>
            </a:r>
          </a:p>
          <a:p>
            <a:r>
              <a:rPr lang="en-US" sz="2800" dirty="0"/>
              <a:t> Training Key which takes you to the Register Page to create your training account. </a:t>
            </a:r>
          </a:p>
          <a:p>
            <a:pPr>
              <a:lnSpc>
                <a:spcPts val="1920"/>
              </a:lnSpc>
              <a:spcAft>
                <a:spcPts val="1500"/>
              </a:spcAft>
            </a:pPr>
            <a:r>
              <a:rPr lang="en-US" sz="2800" dirty="0"/>
              <a:t>Training Key: </a:t>
            </a:r>
            <a:r>
              <a:rPr lang="en-GB" sz="2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2BF894EE0AC44439</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800" dirty="0"/>
          </a:p>
          <a:p>
            <a:endParaRPr lang="en-GB" dirty="0"/>
          </a:p>
        </p:txBody>
      </p:sp>
    </p:spTree>
    <p:extLst>
      <p:ext uri="{BB962C8B-B14F-4D97-AF65-F5344CB8AC3E}">
        <p14:creationId xmlns:p14="http://schemas.microsoft.com/office/powerpoint/2010/main" val="1409241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B590EB-220A-4DFD-AE7A-DA67B605D8D3}"/>
              </a:ext>
            </a:extLst>
          </p:cNvPr>
          <p:cNvSpPr>
            <a:spLocks noGrp="1"/>
          </p:cNvSpPr>
          <p:nvPr>
            <p:ph type="title"/>
          </p:nvPr>
        </p:nvSpPr>
        <p:spPr/>
        <p:txBody>
          <a:bodyPr/>
          <a:lstStyle/>
          <a:p>
            <a:r>
              <a:rPr lang="en-US" dirty="0"/>
              <a:t>End of presentation</a:t>
            </a:r>
          </a:p>
        </p:txBody>
      </p:sp>
    </p:spTree>
    <p:extLst>
      <p:ext uri="{BB962C8B-B14F-4D97-AF65-F5344CB8AC3E}">
        <p14:creationId xmlns:p14="http://schemas.microsoft.com/office/powerpoint/2010/main" val="3141472741"/>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9974739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1564</TotalTime>
  <Words>2614</Words>
  <Application>Microsoft Office PowerPoint</Application>
  <PresentationFormat>On-screen Show (4:3)</PresentationFormat>
  <Paragraphs>325</Paragraphs>
  <Slides>27</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Myriad Pro</vt:lpstr>
      <vt:lpstr>Segoe UI</vt:lpstr>
      <vt:lpstr>Verdana</vt:lpstr>
      <vt:lpstr>Wingdings</vt:lpstr>
      <vt:lpstr>Work Sans</vt:lpstr>
      <vt:lpstr>20140311PresentationUWTSDTemplate</vt:lpstr>
      <vt:lpstr>ACCA6025</vt:lpstr>
      <vt:lpstr>Define: Active Directory</vt:lpstr>
      <vt:lpstr>Key Terminologies</vt:lpstr>
      <vt:lpstr>Azure AD</vt:lpstr>
      <vt:lpstr>Describe Azure Active Directory Benefits and Features</vt:lpstr>
      <vt:lpstr>Compare AD DS to Azure Active Directory</vt:lpstr>
      <vt:lpstr>Describe Azure AD Concepts</vt:lpstr>
      <vt:lpstr>Azure AD Editions</vt:lpstr>
      <vt:lpstr>Azure AD Editions</vt:lpstr>
      <vt:lpstr>Select Azure Active Directory Editions</vt:lpstr>
      <vt:lpstr>Implement Azure AD Join</vt:lpstr>
      <vt:lpstr>Implement Self-Service Password Reset</vt:lpstr>
      <vt:lpstr>Configure User and Group Accounts using Azure AD</vt:lpstr>
      <vt:lpstr>Configure User and Group Accounts Introduction</vt:lpstr>
      <vt:lpstr>Create User Accounts</vt:lpstr>
      <vt:lpstr>Manage User Accounts</vt:lpstr>
      <vt:lpstr>Create Bulk User Accounts</vt:lpstr>
      <vt:lpstr>Create Group Accounts</vt:lpstr>
      <vt:lpstr>Users Type</vt:lpstr>
      <vt:lpstr>Create Administrative Units</vt:lpstr>
      <vt:lpstr>Demonstration – Users and Groups</vt:lpstr>
      <vt:lpstr>Lesson 03: Module 01 Lab</vt:lpstr>
      <vt:lpstr>Lab 01 – Manage Azure Active Directory Identities</vt:lpstr>
      <vt:lpstr>Lab 01 – Architecture diagram</vt:lpstr>
      <vt:lpstr>Lab Seats</vt:lpstr>
      <vt:lpstr>End of presentation</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khadijah Muzzammil hanga</cp:lastModifiedBy>
  <cp:revision>59</cp:revision>
  <cp:lastPrinted>2018-07-09T15:27:01Z</cp:lastPrinted>
  <dcterms:created xsi:type="dcterms:W3CDTF">2002-10-07T19:43:58Z</dcterms:created>
  <dcterms:modified xsi:type="dcterms:W3CDTF">2023-06-10T19:14:28Z</dcterms:modified>
</cp:coreProperties>
</file>