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5"/>
  </p:notesMasterIdLst>
  <p:handoutMasterIdLst>
    <p:handoutMasterId r:id="rId16"/>
  </p:handoutMasterIdLst>
  <p:sldIdLst>
    <p:sldId id="283" r:id="rId2"/>
    <p:sldId id="287" r:id="rId3"/>
    <p:sldId id="306" r:id="rId4"/>
    <p:sldId id="304" r:id="rId5"/>
    <p:sldId id="311" r:id="rId6"/>
    <p:sldId id="312" r:id="rId7"/>
    <p:sldId id="305" r:id="rId8"/>
    <p:sldId id="308" r:id="rId9"/>
    <p:sldId id="307" r:id="rId10"/>
    <p:sldId id="314" r:id="rId11"/>
    <p:sldId id="310" r:id="rId12"/>
    <p:sldId id="309" r:id="rId13"/>
    <p:sldId id="315" r:id="rId1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64" autoAdjust="0"/>
    <p:restoredTop sz="81305"/>
  </p:normalViewPr>
  <p:slideViewPr>
    <p:cSldViewPr snapToGrid="0">
      <p:cViewPr varScale="1">
        <p:scale>
          <a:sx n="57" d="100"/>
          <a:sy n="57" d="100"/>
        </p:scale>
        <p:origin x="33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1/28/2019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Calculations</a:t>
            </a:r>
            <a:r>
              <a:rPr lang="en-GB" baseline="0" dirty="0" smtClean="0"/>
              <a:t> with mental mathematics/with jottings.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137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adjust = </a:t>
            </a:r>
            <a:r>
              <a:rPr lang="en-GB" dirty="0" err="1" smtClean="0"/>
              <a:t>addasu</a:t>
            </a:r>
            <a:endParaRPr lang="en-GB" dirty="0" smtClean="0"/>
          </a:p>
          <a:p>
            <a:r>
              <a:rPr lang="en-GB" dirty="0" smtClean="0"/>
              <a:t>partition = </a:t>
            </a:r>
            <a:r>
              <a:rPr lang="en-GB" dirty="0" err="1" smtClean="0"/>
              <a:t>dosrannu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ymrannu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29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933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001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thsbot.com/manipulatives/hundredSquare" TargetMode="External"/><Relationship Id="rId2" Type="http://schemas.openxmlformats.org/officeDocument/2006/relationships/hyperlink" Target="http://www.teacherled.com/iresources/hundredsquareadvanced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70316059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AddHorizontalPVcardsv3" TargetMode="External"/><Relationship Id="rId2" Type="http://schemas.openxmlformats.org/officeDocument/2006/relationships/hyperlink" Target="http://www.topmarks.co.uk/Flash.aspx?f=AddExpandv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nlvm.usu.edu/en/nav/frames_asid_155_g_2_t_1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AddHorizontalPVcardsv3" TargetMode="External"/><Relationship Id="rId2" Type="http://schemas.openxmlformats.org/officeDocument/2006/relationships/hyperlink" Target="http://www.topmarks.co.uk/Flash.aspx?f=AddExpandv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lvm.usu.edu/en/nav/frames_asid_155_g_2_t_1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6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266664"/>
            <a:ext cx="115570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err="1" smtClean="0">
                <a:solidFill>
                  <a:schemeClr val="bg1"/>
                </a:solidFill>
              </a:rPr>
              <a:t>Adio</a:t>
            </a:r>
            <a:r>
              <a:rPr lang="en-US" sz="4800" dirty="0" smtClean="0">
                <a:solidFill>
                  <a:schemeClr val="bg1"/>
                </a:solidFill>
              </a:rPr>
              <a:t> a </a:t>
            </a:r>
            <a:r>
              <a:rPr lang="en-US" sz="4800" dirty="0" err="1" smtClean="0">
                <a:solidFill>
                  <a:schemeClr val="bg1"/>
                </a:solidFill>
              </a:rPr>
              <a:t>Thynnu</a:t>
            </a:r>
            <a:r>
              <a:rPr lang="en-US" sz="4800" dirty="0" smtClean="0">
                <a:solidFill>
                  <a:schemeClr val="bg1"/>
                </a:solidFill>
              </a:rPr>
              <a:t> (2)</a:t>
            </a:r>
          </a:p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Addition and Subtraction (2)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157200"/>
            <a:ext cx="8229600" cy="1075981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9600" b="1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9600" b="1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9600" b="1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9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9600" b="1" dirty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GB" sz="9600" b="1" dirty="0">
                <a:solidFill>
                  <a:schemeClr val="accent1">
                    <a:lumMod val="75000"/>
                  </a:schemeClr>
                </a:solidFill>
              </a:rPr>
              <a:t> Session objectives</a:t>
            </a:r>
            <a:endParaRPr lang="en-US" sz="9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2775066" y="864175"/>
            <a:ext cx="6102927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172940" y="939567"/>
            <a:ext cx="5361709" cy="425729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ymresymu</a:t>
            </a:r>
            <a:r>
              <a:rPr lang="en-US" dirty="0" smtClean="0"/>
              <a:t> </a:t>
            </a:r>
            <a:r>
              <a:rPr lang="en-US" dirty="0" err="1" smtClean="0"/>
              <a:t>adiol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cysyniad</a:t>
            </a:r>
            <a:r>
              <a:rPr lang="en-US" dirty="0" smtClean="0"/>
              <a:t> a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adio</a:t>
            </a:r>
            <a:r>
              <a:rPr lang="en-US" dirty="0" smtClean="0"/>
              <a:t> a </a:t>
            </a:r>
            <a:r>
              <a:rPr lang="en-US" dirty="0" err="1" smtClean="0"/>
              <a:t>thynnu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/>
              <a:t>y</a:t>
            </a:r>
            <a:r>
              <a:rPr lang="en-US" dirty="0" err="1" smtClean="0"/>
              <a:t>sgol</a:t>
            </a:r>
            <a:r>
              <a:rPr lang="en-US" dirty="0" smtClean="0"/>
              <a:t> </a:t>
            </a:r>
            <a:r>
              <a:rPr lang="en-US" dirty="0" err="1" smtClean="0"/>
              <a:t>gynradd</a:t>
            </a:r>
            <a:endParaRPr lang="en-US" dirty="0" smtClean="0"/>
          </a:p>
          <a:p>
            <a:pPr>
              <a:lnSpc>
                <a:spcPct val="100000"/>
              </a:lnSpc>
            </a:pPr>
            <a:r>
              <a:rPr lang="en-US" dirty="0" err="1" smtClean="0"/>
              <a:t>Deall</a:t>
            </a:r>
            <a:r>
              <a:rPr lang="en-US" dirty="0" smtClean="0"/>
              <a:t> y </a:t>
            </a:r>
            <a:r>
              <a:rPr lang="en-US" dirty="0" err="1" smtClean="0"/>
              <a:t>strwythurau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adio</a:t>
            </a:r>
            <a:r>
              <a:rPr lang="en-US" dirty="0" smtClean="0"/>
              <a:t> a </a:t>
            </a:r>
            <a:r>
              <a:rPr lang="en-US" dirty="0" err="1" smtClean="0"/>
              <a:t>thynni</a:t>
            </a:r>
            <a:r>
              <a:rPr lang="en-US" dirty="0" smtClean="0"/>
              <a:t> ac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modelau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o </a:t>
            </a:r>
            <a:r>
              <a:rPr lang="en-US" dirty="0" err="1" smtClean="0"/>
              <a:t>hyn</a:t>
            </a:r>
            <a:endParaRPr lang="en-US" dirty="0" smtClean="0"/>
          </a:p>
          <a:p>
            <a:pPr>
              <a:lnSpc>
                <a:spcPct val="100000"/>
              </a:lnSpc>
            </a:pPr>
            <a:r>
              <a:rPr lang="en-US" dirty="0" err="1" smtClean="0"/>
              <a:t>Ystyried</a:t>
            </a:r>
            <a:r>
              <a:rPr lang="en-US" dirty="0" smtClean="0"/>
              <a:t> y </a:t>
            </a:r>
            <a:r>
              <a:rPr lang="en-US" dirty="0" err="1" smtClean="0"/>
              <a:t>defnydd</a:t>
            </a:r>
            <a:r>
              <a:rPr lang="en-US" dirty="0" smtClean="0"/>
              <a:t> o </a:t>
            </a:r>
            <a:r>
              <a:rPr lang="en-US" dirty="0" err="1" smtClean="0"/>
              <a:t>adnoddau</a:t>
            </a:r>
            <a:r>
              <a:rPr lang="en-US" dirty="0" smtClean="0"/>
              <a:t> </a:t>
            </a:r>
            <a:r>
              <a:rPr lang="en-US" dirty="0" err="1" smtClean="0"/>
              <a:t>diriaethol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gefnogi</a:t>
            </a:r>
            <a:r>
              <a:rPr lang="en-US" dirty="0" smtClean="0"/>
              <a:t> </a:t>
            </a:r>
            <a:r>
              <a:rPr lang="en-US" dirty="0" err="1" smtClean="0"/>
              <a:t>adio</a:t>
            </a:r>
            <a:r>
              <a:rPr lang="en-US" dirty="0" smtClean="0"/>
              <a:t> a </a:t>
            </a:r>
            <a:r>
              <a:rPr lang="en-US" dirty="0" err="1" smtClean="0"/>
              <a:t>thynnu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ytsod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gynradd</a:t>
            </a:r>
            <a:endParaRPr lang="en-US" dirty="0" smtClean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780015" y="962611"/>
            <a:ext cx="6274965" cy="501661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U</a:t>
            </a:r>
            <a:r>
              <a:rPr lang="en-GB" dirty="0" smtClean="0"/>
              <a:t>nderstand </a:t>
            </a:r>
            <a:r>
              <a:rPr lang="en-GB" dirty="0"/>
              <a:t>additive reasoning as an idea and to understand how addition and subtraction progress through the primary school</a:t>
            </a:r>
          </a:p>
          <a:p>
            <a:r>
              <a:rPr lang="en-GB" dirty="0"/>
              <a:t>U</a:t>
            </a:r>
            <a:r>
              <a:rPr lang="en-GB" dirty="0" smtClean="0"/>
              <a:t>nderstand </a:t>
            </a:r>
            <a:r>
              <a:rPr lang="en-GB" dirty="0"/>
              <a:t>the structures within addition and subtraction and consider models for promoting understanding of these</a:t>
            </a:r>
          </a:p>
          <a:p>
            <a:r>
              <a:rPr lang="en-GB" dirty="0"/>
              <a:t>C</a:t>
            </a:r>
            <a:r>
              <a:rPr lang="en-GB" dirty="0" smtClean="0"/>
              <a:t>onsider </a:t>
            </a:r>
            <a:r>
              <a:rPr lang="en-GB" dirty="0"/>
              <a:t>the use of visual and concrete resources to support addition and </a:t>
            </a:r>
            <a:r>
              <a:rPr lang="en-GB" dirty="0" smtClean="0"/>
              <a:t>subtraction </a:t>
            </a:r>
            <a:r>
              <a:rPr lang="en-GB" dirty="0"/>
              <a:t>through the primary school.</a:t>
            </a: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/Place Value</a:t>
            </a:r>
            <a:br>
              <a:rPr lang="en-GB" dirty="0" smtClean="0"/>
            </a:br>
            <a:r>
              <a:rPr lang="en-GB" sz="2000" u="sng" dirty="0">
                <a:hlinkClick r:id="rId2"/>
              </a:rPr>
              <a:t>http://www.teacherled.com/iresources/hundredsquareadvanced/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u="sng" dirty="0">
                <a:hlinkClick r:id="rId3"/>
              </a:rPr>
              <a:t>https://mathsbot.com/manipulatives/hundredSquare</a:t>
            </a:r>
            <a:r>
              <a:rPr lang="en-GB" sz="2000" dirty="0" smtClean="0"/>
              <a:t/>
            </a:r>
            <a:br>
              <a:rPr lang="en-GB" sz="2000" dirty="0" smtClean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323749"/>
            <a:ext cx="5181600" cy="385321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o </a:t>
            </a:r>
            <a:r>
              <a:rPr lang="en-GB" dirty="0" err="1" smtClean="0"/>
              <a:t>werth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Pam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o </a:t>
            </a:r>
            <a:r>
              <a:rPr lang="en-GB" dirty="0" err="1" smtClean="0"/>
              <a:t>werth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r>
              <a:rPr lang="en-GB" dirty="0" smtClean="0"/>
              <a:t> </a:t>
            </a:r>
            <a:r>
              <a:rPr lang="en-GB" dirty="0" err="1" smtClean="0"/>
              <a:t>cyfrifo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What are the issues in understanding place value?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Why is understanding of place value important when learning calculations?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66473">
            <a:off x="9770285" y="566749"/>
            <a:ext cx="1624980" cy="194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481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6866" y="602892"/>
            <a:ext cx="3717970" cy="371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498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/Task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</a:t>
            </a:r>
            <a:r>
              <a:rPr lang="en-GB" dirty="0" err="1" smtClean="0"/>
              <a:t>tt</a:t>
            </a:r>
            <a:r>
              <a:rPr lang="en-GB" dirty="0" smtClean="0"/>
              <a:t>. </a:t>
            </a:r>
            <a:r>
              <a:rPr lang="en-GB" dirty="0" smtClean="0"/>
              <a:t>270-274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 </a:t>
            </a:r>
            <a:r>
              <a:rPr lang="en-GB" dirty="0" err="1" smtClean="0"/>
              <a:t>tt</a:t>
            </a:r>
            <a:r>
              <a:rPr lang="en-GB" dirty="0" smtClean="0"/>
              <a:t>. </a:t>
            </a:r>
            <a:r>
              <a:rPr lang="en-GB" dirty="0" smtClean="0"/>
              <a:t>282-288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siwr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esbonio</a:t>
            </a:r>
            <a:r>
              <a:rPr lang="en-GB" dirty="0" smtClean="0"/>
              <a:t> a </a:t>
            </a:r>
            <a:r>
              <a:rPr lang="en-GB" dirty="0" err="1" smtClean="0"/>
              <a:t>modelu</a:t>
            </a:r>
            <a:r>
              <a:rPr lang="en-GB" dirty="0"/>
              <a:t> </a:t>
            </a:r>
            <a:r>
              <a:rPr lang="en-GB" dirty="0" err="1" smtClean="0"/>
              <a:t>startegaethau</a:t>
            </a:r>
            <a:r>
              <a:rPr lang="en-GB" dirty="0" smtClean="0"/>
              <a:t> </a:t>
            </a:r>
            <a:r>
              <a:rPr lang="en-GB" dirty="0" err="1" smtClean="0"/>
              <a:t>cyfrifo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pen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  pp. </a:t>
            </a:r>
            <a:r>
              <a:rPr lang="en-GB" dirty="0" smtClean="0"/>
              <a:t>263 </a:t>
            </a:r>
            <a:r>
              <a:rPr lang="en-GB" dirty="0" smtClean="0"/>
              <a:t>– 267</a:t>
            </a:r>
          </a:p>
          <a:p>
            <a:pPr marL="0" indent="0">
              <a:buNone/>
            </a:pPr>
            <a:r>
              <a:rPr lang="en-GB" dirty="0" smtClean="0"/>
              <a:t>B   pp. </a:t>
            </a:r>
            <a:r>
              <a:rPr lang="en-GB" dirty="0" smtClean="0"/>
              <a:t>275 </a:t>
            </a:r>
            <a:r>
              <a:rPr lang="en-GB" dirty="0" smtClean="0"/>
              <a:t>– 281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Ensure </a:t>
            </a:r>
            <a:r>
              <a:rPr lang="en-GB" dirty="0" smtClean="0"/>
              <a:t>you </a:t>
            </a:r>
            <a:r>
              <a:rPr lang="en-GB" dirty="0" smtClean="0"/>
              <a:t>are able to explain and model the mental calculation strategies. 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460" y="5269394"/>
            <a:ext cx="2493480" cy="1042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50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80952" y="990530"/>
            <a:ext cx="59126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https://vimeo.com/70316059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7" name="Cloud Callout 6"/>
          <p:cNvSpPr/>
          <p:nvPr/>
        </p:nvSpPr>
        <p:spPr>
          <a:xfrm>
            <a:off x="3345287" y="422974"/>
            <a:ext cx="7463307" cy="448828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106474" y="2808785"/>
            <a:ext cx="44367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Why is it important to be able to make choices about calculation methods?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421748" y="1234920"/>
            <a:ext cx="44367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Pam </a:t>
            </a:r>
            <a:r>
              <a:rPr lang="en-GB" sz="2800" dirty="0" err="1" smtClean="0">
                <a:solidFill>
                  <a:schemeClr val="bg1"/>
                </a:solidFill>
              </a:rPr>
              <a:t>mae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hi’n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bwysig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medru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gwneud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dewisiadau</a:t>
            </a:r>
            <a:r>
              <a:rPr lang="en-GB" sz="2800" dirty="0" smtClean="0">
                <a:solidFill>
                  <a:schemeClr val="bg1"/>
                </a:solidFill>
              </a:rPr>
              <a:t> o ran </a:t>
            </a:r>
            <a:r>
              <a:rPr lang="en-GB" sz="2800" dirty="0" err="1" smtClean="0">
                <a:solidFill>
                  <a:schemeClr val="bg1"/>
                </a:solidFill>
              </a:rPr>
              <a:t>dulliau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cyfrifo</a:t>
            </a:r>
            <a:r>
              <a:rPr lang="en-GB" sz="2800" dirty="0" smtClean="0">
                <a:solidFill>
                  <a:schemeClr val="bg1"/>
                </a:solidFill>
              </a:rPr>
              <a:t>?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27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049" y="211871"/>
            <a:ext cx="10766469" cy="143018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950754" y="1067024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 smtClean="0"/>
              <a:t>Estimate, then calculate: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23702" y="2299951"/>
            <a:ext cx="10018713" cy="312420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dirty="0" smtClean="0"/>
              <a:t>7648 + 1486</a:t>
            </a:r>
          </a:p>
          <a:p>
            <a:pPr algn="ctr"/>
            <a:r>
              <a:rPr lang="en-GB" sz="6000" dirty="0" smtClean="0"/>
              <a:t>6467 – 2684</a:t>
            </a:r>
          </a:p>
          <a:p>
            <a:pPr marL="0" indent="0" algn="r">
              <a:buFont typeface="Arial"/>
              <a:buNone/>
            </a:pPr>
            <a:r>
              <a:rPr lang="en-GB" sz="4400" dirty="0" smtClean="0"/>
              <a:t>t.281 , 296. </a:t>
            </a:r>
          </a:p>
          <a:p>
            <a:pPr marL="0" indent="0" algn="r">
              <a:buFont typeface="Arial"/>
              <a:buNone/>
            </a:pPr>
            <a:r>
              <a:rPr lang="en-GB" sz="4400" dirty="0" smtClean="0"/>
              <a:t>p.274 </a:t>
            </a:r>
            <a:r>
              <a:rPr lang="en-GB" sz="4400" dirty="0" smtClean="0"/>
              <a:t>,289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61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711" y="326474"/>
            <a:ext cx="11336609" cy="1012929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/>
              <a:t>Ymgyfarwyddo â’r dulliau gwahanol a ddefnyddir i addysgu adio a thynnu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84310" y="1906073"/>
            <a:ext cx="10018713" cy="38851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3600" b="1" dirty="0"/>
              <a:t>Eich </a:t>
            </a:r>
            <a:r>
              <a:rPr lang="cy-GB" sz="3600" b="1" i="1" dirty="0"/>
              <a:t>cyfrifoldeb chi, </a:t>
            </a:r>
            <a:r>
              <a:rPr lang="cy-GB" sz="3600" b="1" dirty="0"/>
              <a:t>fel athro, yw bod yn gyfarwydd ac yn </a:t>
            </a:r>
            <a:r>
              <a:rPr lang="cy-GB" sz="3600" b="1" i="1" dirty="0"/>
              <a:t>hyderus</a:t>
            </a:r>
            <a:r>
              <a:rPr lang="cy-GB" sz="3600" b="1" dirty="0"/>
              <a:t> wrth addysgu’r </a:t>
            </a:r>
            <a:r>
              <a:rPr lang="cy-GB" sz="3600" b="1" dirty="0"/>
              <a:t>g</a:t>
            </a:r>
            <a:r>
              <a:rPr lang="cy-GB" sz="3600" b="1" dirty="0" smtClean="0"/>
              <a:t>wahanol </a:t>
            </a:r>
            <a:r>
              <a:rPr lang="cy-GB" sz="3600" b="1" dirty="0"/>
              <a:t>ddulliau a ddefnyddir ar gyfer adio a thynnu.</a:t>
            </a:r>
            <a:endParaRPr lang="cy-GB" sz="3600" dirty="0"/>
          </a:p>
          <a:p>
            <a:pPr marL="0" indent="0">
              <a:buNone/>
            </a:pPr>
            <a:endParaRPr lang="cy-GB" dirty="0"/>
          </a:p>
          <a:p>
            <a:pPr marL="0" indent="0" algn="ctr">
              <a:buNone/>
            </a:pPr>
            <a:r>
              <a:rPr lang="cy-GB" sz="3200" b="1" dirty="0"/>
              <a:t>Tasg: Adio a Thynnu</a:t>
            </a:r>
          </a:p>
          <a:p>
            <a:pPr marL="0" indent="0">
              <a:buNone/>
            </a:pPr>
            <a:r>
              <a:rPr lang="cy-GB" dirty="0"/>
              <a:t>Defnyddiwch yr adnodd rhif ‘Y Rhaglen Gymorth Genedlaethol’.  </a:t>
            </a:r>
          </a:p>
          <a:p>
            <a:pPr marL="0" indent="0">
              <a:buNone/>
            </a:pPr>
            <a:r>
              <a:rPr lang="cy-GB" dirty="0"/>
              <a:t>Byddwch yn edrych ar naill ai’r adran Adio neu Dynnu</a:t>
            </a:r>
          </a:p>
          <a:p>
            <a:pPr marL="0" indent="0">
              <a:buNone/>
            </a:pPr>
            <a:r>
              <a:rPr lang="cy-GB" b="1" dirty="0"/>
              <a:t>Byddwch yn barod i esbonio camau dilyniant eich gweithrediad chi</a:t>
            </a:r>
            <a:r>
              <a:rPr lang="en-GB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6215" y="5685604"/>
            <a:ext cx="2497121" cy="104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892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Familiarisation with different taught methods for addition and subtraction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It is </a:t>
            </a:r>
            <a:r>
              <a:rPr lang="en-GB" b="1" i="1" dirty="0"/>
              <a:t>your</a:t>
            </a:r>
            <a:r>
              <a:rPr lang="en-GB" b="1" dirty="0"/>
              <a:t> responsibility, as a teacher, to be familiar and confident in teaching the range of different methods for addition and subtraction</a:t>
            </a:r>
            <a:r>
              <a:rPr lang="en-GB" dirty="0"/>
              <a:t>.  </a:t>
            </a:r>
          </a:p>
          <a:p>
            <a:pPr marL="0" indent="0">
              <a:buNone/>
            </a:pPr>
            <a:r>
              <a:rPr lang="en-GB" dirty="0"/>
              <a:t>Task: Addition and Subtraction</a:t>
            </a:r>
          </a:p>
          <a:p>
            <a:pPr marL="0" indent="0">
              <a:buNone/>
            </a:pPr>
            <a:r>
              <a:rPr lang="en-GB" dirty="0"/>
              <a:t>Use the ‘National Support Programme: numeracy resource’.</a:t>
            </a:r>
          </a:p>
          <a:p>
            <a:pPr marL="0" indent="0">
              <a:buNone/>
            </a:pPr>
            <a:r>
              <a:rPr lang="en-GB" dirty="0"/>
              <a:t>Either Addition </a:t>
            </a:r>
            <a:r>
              <a:rPr lang="en-GB" i="1" dirty="0"/>
              <a:t>or</a:t>
            </a:r>
            <a:r>
              <a:rPr lang="en-GB" dirty="0"/>
              <a:t> Subtraction</a:t>
            </a:r>
          </a:p>
          <a:p>
            <a:pPr marL="0" indent="0">
              <a:buNone/>
            </a:pPr>
            <a:r>
              <a:rPr lang="en-GB" b="1" dirty="0"/>
              <a:t>Be able to explain the steps of progression for your operation</a:t>
            </a:r>
            <a:r>
              <a:rPr lang="en-GB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4919" y="5130481"/>
            <a:ext cx="2497121" cy="104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9043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104861" y="1278542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62870" y="2735793"/>
            <a:ext cx="6777248" cy="228570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3200" b="1" dirty="0"/>
              <a:t>How has the teacher used the connections model? </a:t>
            </a:r>
            <a:endParaRPr lang="en-GB" sz="3200" b="1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3200" b="1" dirty="0" smtClean="0"/>
              <a:t>How </a:t>
            </a:r>
            <a:r>
              <a:rPr lang="en-GB" sz="3200" b="1" dirty="0"/>
              <a:t>could this support understanding of </a:t>
            </a:r>
            <a:r>
              <a:rPr lang="en-GB" sz="3200" b="1" dirty="0" smtClean="0"/>
              <a:t>subtraction</a:t>
            </a:r>
            <a:r>
              <a:rPr lang="en-GB" sz="3200" b="1" dirty="0"/>
              <a:t>? </a:t>
            </a:r>
            <a:endParaRPr lang="en-GB" sz="3200" b="1" dirty="0" smtClean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372500" y="471009"/>
            <a:ext cx="6269478" cy="22982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cy-GB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Sut mae’r athrawes wedi defnyddio’r model cysylltu? </a:t>
            </a:r>
          </a:p>
          <a:p>
            <a:pPr marL="0" indent="0">
              <a:buFont typeface="Arial"/>
              <a:buNone/>
            </a:pPr>
            <a:r>
              <a:rPr lang="cy-GB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Sut allai gefnogi dealltwriaeth o thynnu?</a:t>
            </a:r>
          </a:p>
          <a:p>
            <a:pPr marL="0" indent="0">
              <a:buFont typeface="Arial"/>
              <a:buNone/>
            </a:pPr>
            <a:endParaRPr lang="cy-GB" sz="32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Arial"/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468214" y="1173357"/>
            <a:ext cx="5014937" cy="3375751"/>
            <a:chOff x="-182144" y="-125606"/>
            <a:chExt cx="7643556" cy="5221778"/>
          </a:xfrm>
        </p:grpSpPr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6387" y="418118"/>
              <a:ext cx="6790724" cy="4678054"/>
            </a:xfrm>
            <a:prstGeom prst="rect">
              <a:avLst/>
            </a:prstGeom>
          </p:spPr>
        </p:pic>
        <p:sp>
          <p:nvSpPr>
            <p:cNvPr id="22" name="TextBox 21"/>
            <p:cNvSpPr txBox="1"/>
            <p:nvPr/>
          </p:nvSpPr>
          <p:spPr>
            <a:xfrm>
              <a:off x="2391996" y="-125606"/>
              <a:ext cx="2667217" cy="714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symbolau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520144" y="1798132"/>
              <a:ext cx="1941268" cy="714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lluniau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5203465" y="3606021"/>
              <a:ext cx="1158627" cy="714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iaith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82144" y="2520259"/>
              <a:ext cx="2890873" cy="12854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Profiadau</a:t>
              </a:r>
              <a:r>
                <a:rPr lang="en-US" sz="2400" dirty="0" smtClean="0">
                  <a:solidFill>
                    <a:srgbClr val="000000"/>
                  </a:solidFill>
                </a:rPr>
                <a:t> </a:t>
              </a:r>
              <a:r>
                <a:rPr lang="en-US" sz="2400" dirty="0" err="1" smtClean="0">
                  <a:solidFill>
                    <a:srgbClr val="000000"/>
                  </a:solidFill>
                </a:rPr>
                <a:t>diriaethol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</p:grpSp>
      <p:sp>
        <p:nvSpPr>
          <p:cNvPr id="27" name="Rectangle 26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28" name="Rectangle 27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935229" y="5021496"/>
            <a:ext cx="2971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https://vimeo.com/70316060</a:t>
            </a:r>
          </a:p>
        </p:txBody>
      </p:sp>
    </p:spTree>
    <p:extLst>
      <p:ext uri="{BB962C8B-B14F-4D97-AF65-F5344CB8AC3E}">
        <p14:creationId xmlns:p14="http://schemas.microsoft.com/office/powerpoint/2010/main" val="96374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Adnoddau ar-lein defnyddiol ar gyfer addysgu dulliau adio a thynnu</a:t>
            </a:r>
            <a:endParaRPr lang="cy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 smtClean="0">
                <a:hlinkClick r:id="rId2"/>
              </a:rPr>
              <a:t>http://www.topmarks.co.uk/Flash.aspx?f=AddExpandv2</a:t>
            </a:r>
            <a:r>
              <a:rPr lang="en-GB" dirty="0" smtClean="0"/>
              <a:t> </a:t>
            </a:r>
            <a:r>
              <a:rPr lang="cy-GB" dirty="0" smtClean="0"/>
              <a:t>ar gyfer adio ehangedig </a:t>
            </a:r>
          </a:p>
          <a:p>
            <a:pPr marL="0" indent="0">
              <a:buFont typeface="Arial"/>
              <a:buNone/>
            </a:pPr>
            <a:r>
              <a:rPr lang="en-GB" dirty="0" smtClean="0">
                <a:hlinkClick r:id="rId3"/>
              </a:rPr>
              <a:t>http://www.topmarks.co.uk/Flash.aspx?f=AddHorizontalPVcardsv3</a:t>
            </a:r>
            <a:endParaRPr lang="en-GB" dirty="0" smtClean="0"/>
          </a:p>
          <a:p>
            <a:pPr marL="0" indent="0">
              <a:buFont typeface="Arial"/>
              <a:buNone/>
            </a:pPr>
            <a:r>
              <a:rPr lang="cy-GB" dirty="0" smtClean="0"/>
              <a:t>ar gyfer adio gan ddefnyddio cardiau gwerth lle </a:t>
            </a:r>
          </a:p>
          <a:p>
            <a:pPr marL="0" indent="0">
              <a:buFont typeface="Arial"/>
              <a:buNone/>
            </a:pPr>
            <a:r>
              <a:rPr lang="cy-GB" dirty="0" smtClean="0">
                <a:hlinkClick r:id="rId4"/>
              </a:rPr>
              <a:t>http://resources.hwb.wales.gov.uk/VTC/2010-11/maths/awen-robot-factory/index.html </a:t>
            </a:r>
            <a:r>
              <a:rPr lang="cy-GB" dirty="0" smtClean="0"/>
              <a:t>Ffatri Robotiaid III - Ymarferion gwerth lle a bondiau rhif (Cymraeg) </a:t>
            </a:r>
          </a:p>
          <a:p>
            <a:pPr marL="0" indent="0">
              <a:buFont typeface="Arial"/>
              <a:buNone/>
            </a:pPr>
            <a:endParaRPr lang="cy-GB" dirty="0" smtClean="0">
              <a:hlinkClick r:id="rId4"/>
            </a:endParaRPr>
          </a:p>
          <a:p>
            <a:pPr marL="0" indent="0">
              <a:buFont typeface="Arial"/>
              <a:buNone/>
            </a:pPr>
            <a:r>
              <a:rPr lang="en-GB" dirty="0" smtClean="0">
                <a:hlinkClick r:id="rId4"/>
              </a:rPr>
              <a:t>http://nlvm.usu.edu/en/nav/frames_asid_155_g_2_t_1.html</a:t>
            </a:r>
            <a:endParaRPr lang="en-GB" dirty="0" smtClean="0"/>
          </a:p>
          <a:p>
            <a:pPr marL="0" indent="0">
              <a:buFont typeface="Arial"/>
              <a:buNone/>
            </a:pPr>
            <a:r>
              <a:rPr lang="cy-GB" dirty="0" smtClean="0"/>
              <a:t>ar gyfer tynnu blociau bôn (base block subtraction)</a:t>
            </a:r>
          </a:p>
          <a:p>
            <a:pPr marL="0" indent="0">
              <a:buFont typeface="Arial"/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945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online resources for teaching addition and subtraction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http://www.topmarks.co.uk/Flash.aspx?f=AddExpandv2</a:t>
            </a:r>
            <a:r>
              <a:rPr lang="en-GB" dirty="0"/>
              <a:t> For expanded addition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http://www.topmarks.co.uk/Flash.aspx?f=AddHorizontalPVcardsv3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For addition using place value cards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http://nlvm.usu.edu/en/nav/frames_asid_155_g_2_t_1.html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For base block subtraction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6233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-318782" y="152332"/>
            <a:ext cx="12051435" cy="1325563"/>
          </a:xfrm>
        </p:spPr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7 </a:t>
            </a:r>
            <a:r>
              <a:rPr lang="en-GB" dirty="0" smtClean="0"/>
              <a:t>- </a:t>
            </a:r>
            <a:r>
              <a:rPr lang="en-GB" dirty="0" smtClean="0"/>
              <a:t>Task </a:t>
            </a:r>
            <a:r>
              <a:rPr lang="en-GB" dirty="0" smtClean="0"/>
              <a:t>For </a:t>
            </a:r>
            <a:r>
              <a:rPr lang="en-GB" dirty="0" smtClean="0"/>
              <a:t>session </a:t>
            </a:r>
            <a:r>
              <a:rPr lang="en-GB" dirty="0" smtClean="0"/>
              <a:t>7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6347138" y="1477895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Find a song/game/rhyme or story that could be used to support early understanding of multiplication and/or division in the Foundation Phase.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 </a:t>
            </a:r>
            <a:r>
              <a:rPr lang="en-GB" dirty="0" smtClean="0"/>
              <a:t>able to link it to a curriculum skill.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Bring it to Session 7 and be prepared to share this. </a:t>
            </a:r>
            <a:endParaRPr lang="en-GB" dirty="0"/>
          </a:p>
        </p:txBody>
      </p:sp>
      <p:sp>
        <p:nvSpPr>
          <p:cNvPr id="5" name="Content Placeholder 5"/>
          <p:cNvSpPr txBox="1">
            <a:spLocks/>
          </p:cNvSpPr>
          <p:nvPr/>
        </p:nvSpPr>
        <p:spPr>
          <a:xfrm>
            <a:off x="423378" y="1586951"/>
            <a:ext cx="5181600" cy="50067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 err="1" smtClean="0"/>
              <a:t>Chwiliwch</a:t>
            </a:r>
            <a:r>
              <a:rPr lang="en-GB" dirty="0" smtClean="0"/>
              <a:t> am </a:t>
            </a:r>
            <a:r>
              <a:rPr lang="en-GB" dirty="0" err="1" smtClean="0"/>
              <a:t>rigwm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gân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/>
              <a:t>syml</a:t>
            </a:r>
            <a:r>
              <a:rPr lang="en-GB" dirty="0" smtClean="0"/>
              <a:t> y </a:t>
            </a:r>
            <a:r>
              <a:rPr lang="en-GB" dirty="0" err="1" smtClean="0"/>
              <a:t>gellid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gysyniadau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Sylfaen. </a:t>
            </a:r>
          </a:p>
          <a:p>
            <a:pPr marL="0" indent="0">
              <a:buFont typeface="Arial"/>
              <a:buNone/>
            </a:pPr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sgil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err="1" smtClean="0"/>
              <a:t>Dewch</a:t>
            </a:r>
            <a:r>
              <a:rPr lang="en-GB" dirty="0" smtClean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gân</a:t>
            </a:r>
            <a:r>
              <a:rPr lang="en-GB" dirty="0"/>
              <a:t> /</a:t>
            </a:r>
            <a:r>
              <a:rPr lang="en-GB" dirty="0" err="1" smtClean="0"/>
              <a:t>rhigwm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S</a:t>
            </a:r>
            <a:r>
              <a:rPr lang="en-GB" dirty="0" err="1" smtClean="0"/>
              <a:t>esiwn</a:t>
            </a:r>
            <a:r>
              <a:rPr lang="en-GB" dirty="0" smtClean="0"/>
              <a:t> 7 a </a:t>
            </a: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rannu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7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640</TotalTime>
  <Words>655</Words>
  <Application>Microsoft Office PowerPoint</Application>
  <PresentationFormat>Widescreen</PresentationFormat>
  <Paragraphs>93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Mangal</vt:lpstr>
      <vt:lpstr>Times New Roman</vt:lpstr>
      <vt:lpstr>Office Theme</vt:lpstr>
      <vt:lpstr>PowerPoint Presentation</vt:lpstr>
      <vt:lpstr>PowerPoint Presentation</vt:lpstr>
      <vt:lpstr>/Place Value http://www.teacherled.com/iresources/hundredsquareadvanced/ https://mathsbot.com/manipulatives/hundredSquare </vt:lpstr>
      <vt:lpstr>PowerPoint Presentation</vt:lpstr>
      <vt:lpstr>Tasg/Task</vt:lpstr>
      <vt:lpstr>PowerPoint Presentation</vt:lpstr>
      <vt:lpstr>PowerPoint Presentation</vt:lpstr>
      <vt:lpstr>Ymgyfarwyddo â’r dulliau gwahanol a ddefnyddir i addysgu adio a thynnu</vt:lpstr>
      <vt:lpstr>Familiarisation with different taught methods for addition and subtraction</vt:lpstr>
      <vt:lpstr>PowerPoint Presentation</vt:lpstr>
      <vt:lpstr>PowerPoint Presentation</vt:lpstr>
      <vt:lpstr>Useful online resources for teaching addition and subtraction methods</vt:lpstr>
      <vt:lpstr>Tasg ar gyfer sesiwn 7 - Task For session 7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68</cp:revision>
  <dcterms:created xsi:type="dcterms:W3CDTF">2016-11-03T15:01:41Z</dcterms:created>
  <dcterms:modified xsi:type="dcterms:W3CDTF">2019-01-28T21:42:51Z</dcterms:modified>
</cp:coreProperties>
</file>