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F0E0"/>
    <a:srgbClr val="F5FAF5"/>
    <a:srgbClr val="2E7D32"/>
    <a:srgbClr val="1A77B7"/>
    <a:srgbClr val="2CA2E6"/>
    <a:srgbClr val="083E64"/>
    <a:srgbClr val="8EB435"/>
    <a:srgbClr val="DDD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17A70A-3321-4FE1-B3C5-5B65B04F797D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A6351E23-6A83-485E-89DE-C72191F44089}">
      <dgm:prSet/>
      <dgm:spPr>
        <a:solidFill>
          <a:srgbClr val="F5FAF5"/>
        </a:solidFill>
        <a:ln>
          <a:solidFill>
            <a:srgbClr val="2E7D32"/>
          </a:solidFill>
        </a:ln>
      </dgm:spPr>
      <dgm:t>
        <a:bodyPr/>
        <a:lstStyle/>
        <a:p>
          <a:r>
            <a:rPr lang="en-GB" dirty="0"/>
            <a:t>Introduction</a:t>
          </a:r>
          <a:endParaRPr lang="en-US" dirty="0"/>
        </a:p>
      </dgm:t>
    </dgm:pt>
    <dgm:pt modelId="{00B2B967-99D5-4A72-8B7B-15F5BB365FEB}" type="parTrans" cxnId="{CDB834F7-1D73-4A29-A4D0-F16904E804A9}">
      <dgm:prSet/>
      <dgm:spPr/>
      <dgm:t>
        <a:bodyPr/>
        <a:lstStyle/>
        <a:p>
          <a:endParaRPr lang="en-US"/>
        </a:p>
      </dgm:t>
    </dgm:pt>
    <dgm:pt modelId="{018497D8-9E46-4383-BDCD-22E8210AECA1}" type="sibTrans" cxnId="{CDB834F7-1D73-4A29-A4D0-F16904E804A9}">
      <dgm:prSet/>
      <dgm:spPr>
        <a:ln>
          <a:solidFill>
            <a:srgbClr val="2E7D32"/>
          </a:solidFill>
        </a:ln>
      </dgm:spPr>
      <dgm:t>
        <a:bodyPr/>
        <a:lstStyle/>
        <a:p>
          <a:endParaRPr lang="en-US"/>
        </a:p>
      </dgm:t>
    </dgm:pt>
    <dgm:pt modelId="{92564E2E-63B5-44D5-BDBE-9861A5116114}">
      <dgm:prSet/>
      <dgm:spPr>
        <a:solidFill>
          <a:srgbClr val="F5FAF5"/>
        </a:solidFill>
        <a:ln>
          <a:solidFill>
            <a:srgbClr val="2E7D32"/>
          </a:solidFill>
        </a:ln>
      </dgm:spPr>
      <dgm:t>
        <a:bodyPr/>
        <a:lstStyle/>
        <a:p>
          <a:r>
            <a:rPr lang="en-GB" dirty="0"/>
            <a:t>Overview of the Business Idea</a:t>
          </a:r>
          <a:endParaRPr lang="en-US" dirty="0"/>
        </a:p>
      </dgm:t>
    </dgm:pt>
    <dgm:pt modelId="{8483B278-8520-4F82-8BDB-7CF2ABEDDFBD}" type="parTrans" cxnId="{C40226E2-2F1D-45D3-994A-B5A02B3A09D5}">
      <dgm:prSet/>
      <dgm:spPr/>
      <dgm:t>
        <a:bodyPr/>
        <a:lstStyle/>
        <a:p>
          <a:endParaRPr lang="en-US"/>
        </a:p>
      </dgm:t>
    </dgm:pt>
    <dgm:pt modelId="{4F2CAAF0-E4DC-42C4-A711-3889389888DA}" type="sibTrans" cxnId="{C40226E2-2F1D-45D3-994A-B5A02B3A09D5}">
      <dgm:prSet/>
      <dgm:spPr>
        <a:ln>
          <a:solidFill>
            <a:srgbClr val="2E7D32"/>
          </a:solidFill>
        </a:ln>
      </dgm:spPr>
      <dgm:t>
        <a:bodyPr/>
        <a:lstStyle/>
        <a:p>
          <a:endParaRPr lang="en-US"/>
        </a:p>
      </dgm:t>
    </dgm:pt>
    <dgm:pt modelId="{F6BC70E4-8B1D-4C90-B8A1-4762B9AE34B4}">
      <dgm:prSet/>
      <dgm:spPr>
        <a:solidFill>
          <a:srgbClr val="F5FAF5"/>
        </a:solidFill>
        <a:ln>
          <a:solidFill>
            <a:srgbClr val="2E7D32"/>
          </a:solidFill>
        </a:ln>
      </dgm:spPr>
      <dgm:t>
        <a:bodyPr/>
        <a:lstStyle/>
        <a:p>
          <a:r>
            <a:rPr lang="en-GB" dirty="0"/>
            <a:t>Legal Format and Management Structure</a:t>
          </a:r>
          <a:endParaRPr lang="en-US" dirty="0"/>
        </a:p>
      </dgm:t>
    </dgm:pt>
    <dgm:pt modelId="{47C04891-1922-4ECA-A709-5D2834657517}" type="parTrans" cxnId="{E9FAA5D7-6504-4D50-8201-CDDC7D3F1410}">
      <dgm:prSet/>
      <dgm:spPr/>
      <dgm:t>
        <a:bodyPr/>
        <a:lstStyle/>
        <a:p>
          <a:endParaRPr lang="en-US"/>
        </a:p>
      </dgm:t>
    </dgm:pt>
    <dgm:pt modelId="{32C8ED3D-A782-4D3C-971F-507141E134D7}" type="sibTrans" cxnId="{E9FAA5D7-6504-4D50-8201-CDDC7D3F1410}">
      <dgm:prSet/>
      <dgm:spPr>
        <a:ln>
          <a:solidFill>
            <a:srgbClr val="2E7D32"/>
          </a:solidFill>
        </a:ln>
      </dgm:spPr>
      <dgm:t>
        <a:bodyPr/>
        <a:lstStyle/>
        <a:p>
          <a:endParaRPr lang="en-US"/>
        </a:p>
      </dgm:t>
    </dgm:pt>
    <dgm:pt modelId="{FD0C9A44-015C-4FAF-AEFA-117417338B14}">
      <dgm:prSet/>
      <dgm:spPr>
        <a:solidFill>
          <a:srgbClr val="F5FAF5"/>
        </a:solidFill>
        <a:ln>
          <a:solidFill>
            <a:srgbClr val="2E7D32"/>
          </a:solidFill>
        </a:ln>
      </dgm:spPr>
      <dgm:t>
        <a:bodyPr/>
        <a:lstStyle/>
        <a:p>
          <a:r>
            <a:rPr lang="en-GB"/>
            <a:t>PESTEL Analysis</a:t>
          </a:r>
          <a:endParaRPr lang="en-US"/>
        </a:p>
      </dgm:t>
    </dgm:pt>
    <dgm:pt modelId="{11BDF66F-D1BB-45B7-B185-7266A0E52223}" type="parTrans" cxnId="{700D3A90-C8D6-4E39-B15F-11E713997869}">
      <dgm:prSet/>
      <dgm:spPr/>
      <dgm:t>
        <a:bodyPr/>
        <a:lstStyle/>
        <a:p>
          <a:endParaRPr lang="en-US"/>
        </a:p>
      </dgm:t>
    </dgm:pt>
    <dgm:pt modelId="{FEB3E08F-F35A-4014-AC46-ECC2FB57CCF1}" type="sibTrans" cxnId="{700D3A90-C8D6-4E39-B15F-11E713997869}">
      <dgm:prSet/>
      <dgm:spPr>
        <a:ln>
          <a:solidFill>
            <a:srgbClr val="2E7D32"/>
          </a:solidFill>
        </a:ln>
      </dgm:spPr>
      <dgm:t>
        <a:bodyPr/>
        <a:lstStyle/>
        <a:p>
          <a:endParaRPr lang="en-US"/>
        </a:p>
      </dgm:t>
    </dgm:pt>
    <dgm:pt modelId="{F6C0C800-EE17-4A17-9A33-B19107CA279F}">
      <dgm:prSet/>
      <dgm:spPr>
        <a:solidFill>
          <a:srgbClr val="F5FAF5"/>
        </a:solidFill>
        <a:ln>
          <a:solidFill>
            <a:srgbClr val="2E7D32"/>
          </a:solidFill>
        </a:ln>
      </dgm:spPr>
      <dgm:t>
        <a:bodyPr/>
        <a:lstStyle/>
        <a:p>
          <a:r>
            <a:rPr lang="en-GB"/>
            <a:t>Marketing Strategies</a:t>
          </a:r>
          <a:endParaRPr lang="en-US"/>
        </a:p>
      </dgm:t>
    </dgm:pt>
    <dgm:pt modelId="{93FC0D6E-5F42-46BA-8F5F-1E82142C273D}" type="parTrans" cxnId="{2B541280-BBA0-438C-BBD6-04AAC992D4AB}">
      <dgm:prSet/>
      <dgm:spPr/>
      <dgm:t>
        <a:bodyPr/>
        <a:lstStyle/>
        <a:p>
          <a:endParaRPr lang="en-US"/>
        </a:p>
      </dgm:t>
    </dgm:pt>
    <dgm:pt modelId="{50DC858E-171D-4509-B979-30EDF947D4DE}" type="sibTrans" cxnId="{2B541280-BBA0-438C-BBD6-04AAC992D4AB}">
      <dgm:prSet/>
      <dgm:spPr>
        <a:ln>
          <a:solidFill>
            <a:srgbClr val="2E7D32"/>
          </a:solidFill>
        </a:ln>
      </dgm:spPr>
      <dgm:t>
        <a:bodyPr/>
        <a:lstStyle/>
        <a:p>
          <a:endParaRPr lang="en-US"/>
        </a:p>
      </dgm:t>
    </dgm:pt>
    <dgm:pt modelId="{2BBE3536-C2F2-4DAF-AFE4-81730697589E}">
      <dgm:prSet/>
      <dgm:spPr>
        <a:solidFill>
          <a:srgbClr val="F5FAF5"/>
        </a:solidFill>
        <a:ln>
          <a:solidFill>
            <a:srgbClr val="2E7D32"/>
          </a:solidFill>
        </a:ln>
      </dgm:spPr>
      <dgm:t>
        <a:bodyPr/>
        <a:lstStyle/>
        <a:p>
          <a:r>
            <a:rPr lang="en-GB" dirty="0"/>
            <a:t>Funding Requirements and Allocation</a:t>
          </a:r>
          <a:endParaRPr lang="en-US" dirty="0"/>
        </a:p>
      </dgm:t>
    </dgm:pt>
    <dgm:pt modelId="{8461408E-5B45-412B-A849-35F5563B7ECE}" type="parTrans" cxnId="{F304FD56-A4EA-4D1B-BA0B-206621373BC6}">
      <dgm:prSet/>
      <dgm:spPr/>
      <dgm:t>
        <a:bodyPr/>
        <a:lstStyle/>
        <a:p>
          <a:endParaRPr lang="en-US"/>
        </a:p>
      </dgm:t>
    </dgm:pt>
    <dgm:pt modelId="{B9ACDEE1-6464-402F-A73B-135979CAC139}" type="sibTrans" cxnId="{F304FD56-A4EA-4D1B-BA0B-206621373BC6}">
      <dgm:prSet/>
      <dgm:spPr>
        <a:ln>
          <a:solidFill>
            <a:srgbClr val="2E7D32"/>
          </a:solidFill>
        </a:ln>
      </dgm:spPr>
      <dgm:t>
        <a:bodyPr/>
        <a:lstStyle/>
        <a:p>
          <a:endParaRPr lang="en-US"/>
        </a:p>
      </dgm:t>
    </dgm:pt>
    <dgm:pt modelId="{ED1B9B2A-9425-44EB-AEB7-60877024FC1C}">
      <dgm:prSet/>
      <dgm:spPr>
        <a:solidFill>
          <a:srgbClr val="F5FAF5"/>
        </a:solidFill>
        <a:ln>
          <a:solidFill>
            <a:srgbClr val="2E7D32"/>
          </a:solidFill>
        </a:ln>
      </dgm:spPr>
      <dgm:t>
        <a:bodyPr/>
        <a:lstStyle/>
        <a:p>
          <a:r>
            <a:rPr lang="en-GB" dirty="0"/>
            <a:t>Financial Plan</a:t>
          </a:r>
          <a:endParaRPr lang="en-US" dirty="0"/>
        </a:p>
      </dgm:t>
    </dgm:pt>
    <dgm:pt modelId="{F819AF2E-3BF7-4763-8219-A19E1C1C0744}" type="parTrans" cxnId="{2526528E-20D6-4A82-91C8-F024054EDB2D}">
      <dgm:prSet/>
      <dgm:spPr/>
      <dgm:t>
        <a:bodyPr/>
        <a:lstStyle/>
        <a:p>
          <a:endParaRPr lang="en-US"/>
        </a:p>
      </dgm:t>
    </dgm:pt>
    <dgm:pt modelId="{0BC269C1-38F1-475E-900B-76E839D8E727}" type="sibTrans" cxnId="{2526528E-20D6-4A82-91C8-F024054EDB2D}">
      <dgm:prSet/>
      <dgm:spPr/>
      <dgm:t>
        <a:bodyPr/>
        <a:lstStyle/>
        <a:p>
          <a:endParaRPr lang="en-US"/>
        </a:p>
      </dgm:t>
    </dgm:pt>
    <dgm:pt modelId="{38860527-4C92-4443-8AA9-55D18F87887A}" type="pres">
      <dgm:prSet presAssocID="{A717A70A-3321-4FE1-B3C5-5B65B04F797D}" presName="Name0" presStyleCnt="0">
        <dgm:presLayoutVars>
          <dgm:dir/>
          <dgm:resizeHandles val="exact"/>
        </dgm:presLayoutVars>
      </dgm:prSet>
      <dgm:spPr/>
    </dgm:pt>
    <dgm:pt modelId="{0C4E885A-E46A-49D6-B9C9-6D996E7F585A}" type="pres">
      <dgm:prSet presAssocID="{A6351E23-6A83-485E-89DE-C72191F44089}" presName="node" presStyleLbl="node1" presStyleIdx="0" presStyleCnt="7">
        <dgm:presLayoutVars>
          <dgm:bulletEnabled val="1"/>
        </dgm:presLayoutVars>
      </dgm:prSet>
      <dgm:spPr/>
    </dgm:pt>
    <dgm:pt modelId="{15AACDEF-D2DC-43FC-B6C2-78525583E58C}" type="pres">
      <dgm:prSet presAssocID="{018497D8-9E46-4383-BDCD-22E8210AECA1}" presName="sibTrans" presStyleLbl="sibTrans1D1" presStyleIdx="0" presStyleCnt="6"/>
      <dgm:spPr/>
    </dgm:pt>
    <dgm:pt modelId="{E280E0AB-4E01-4997-906C-11153BF798BC}" type="pres">
      <dgm:prSet presAssocID="{018497D8-9E46-4383-BDCD-22E8210AECA1}" presName="connectorText" presStyleLbl="sibTrans1D1" presStyleIdx="0" presStyleCnt="6"/>
      <dgm:spPr/>
    </dgm:pt>
    <dgm:pt modelId="{129B1078-68F2-4CFB-BEC2-22D1DEDDDC84}" type="pres">
      <dgm:prSet presAssocID="{92564E2E-63B5-44D5-BDBE-9861A5116114}" presName="node" presStyleLbl="node1" presStyleIdx="1" presStyleCnt="7">
        <dgm:presLayoutVars>
          <dgm:bulletEnabled val="1"/>
        </dgm:presLayoutVars>
      </dgm:prSet>
      <dgm:spPr/>
    </dgm:pt>
    <dgm:pt modelId="{411391EC-4133-446A-A1DE-E3D64A79D3C9}" type="pres">
      <dgm:prSet presAssocID="{4F2CAAF0-E4DC-42C4-A711-3889389888DA}" presName="sibTrans" presStyleLbl="sibTrans1D1" presStyleIdx="1" presStyleCnt="6"/>
      <dgm:spPr/>
    </dgm:pt>
    <dgm:pt modelId="{F8D58D32-9BE9-46FC-968D-E33B0637FD40}" type="pres">
      <dgm:prSet presAssocID="{4F2CAAF0-E4DC-42C4-A711-3889389888DA}" presName="connectorText" presStyleLbl="sibTrans1D1" presStyleIdx="1" presStyleCnt="6"/>
      <dgm:spPr/>
    </dgm:pt>
    <dgm:pt modelId="{42B65FCD-4435-4618-8252-1562565E2DDF}" type="pres">
      <dgm:prSet presAssocID="{F6BC70E4-8B1D-4C90-B8A1-4762B9AE34B4}" presName="node" presStyleLbl="node1" presStyleIdx="2" presStyleCnt="7">
        <dgm:presLayoutVars>
          <dgm:bulletEnabled val="1"/>
        </dgm:presLayoutVars>
      </dgm:prSet>
      <dgm:spPr/>
    </dgm:pt>
    <dgm:pt modelId="{2C9DCF58-20D0-4F24-A48A-02BFC47FBC68}" type="pres">
      <dgm:prSet presAssocID="{32C8ED3D-A782-4D3C-971F-507141E134D7}" presName="sibTrans" presStyleLbl="sibTrans1D1" presStyleIdx="2" presStyleCnt="6"/>
      <dgm:spPr/>
    </dgm:pt>
    <dgm:pt modelId="{C1425261-8D55-43D4-989E-101C60E1951F}" type="pres">
      <dgm:prSet presAssocID="{32C8ED3D-A782-4D3C-971F-507141E134D7}" presName="connectorText" presStyleLbl="sibTrans1D1" presStyleIdx="2" presStyleCnt="6"/>
      <dgm:spPr/>
    </dgm:pt>
    <dgm:pt modelId="{F961F92F-B543-4C24-86E3-1CB4EAEF706B}" type="pres">
      <dgm:prSet presAssocID="{FD0C9A44-015C-4FAF-AEFA-117417338B14}" presName="node" presStyleLbl="node1" presStyleIdx="3" presStyleCnt="7">
        <dgm:presLayoutVars>
          <dgm:bulletEnabled val="1"/>
        </dgm:presLayoutVars>
      </dgm:prSet>
      <dgm:spPr/>
    </dgm:pt>
    <dgm:pt modelId="{7BF2A602-A2E0-413D-9ED4-918F66B1FC0D}" type="pres">
      <dgm:prSet presAssocID="{FEB3E08F-F35A-4014-AC46-ECC2FB57CCF1}" presName="sibTrans" presStyleLbl="sibTrans1D1" presStyleIdx="3" presStyleCnt="6"/>
      <dgm:spPr/>
    </dgm:pt>
    <dgm:pt modelId="{8E421E81-F394-471F-AC19-26E61B9DA8E6}" type="pres">
      <dgm:prSet presAssocID="{FEB3E08F-F35A-4014-AC46-ECC2FB57CCF1}" presName="connectorText" presStyleLbl="sibTrans1D1" presStyleIdx="3" presStyleCnt="6"/>
      <dgm:spPr/>
    </dgm:pt>
    <dgm:pt modelId="{455BE1D2-D418-4910-9F01-70F251D8400E}" type="pres">
      <dgm:prSet presAssocID="{F6C0C800-EE17-4A17-9A33-B19107CA279F}" presName="node" presStyleLbl="node1" presStyleIdx="4" presStyleCnt="7">
        <dgm:presLayoutVars>
          <dgm:bulletEnabled val="1"/>
        </dgm:presLayoutVars>
      </dgm:prSet>
      <dgm:spPr/>
    </dgm:pt>
    <dgm:pt modelId="{74D44C33-CF06-4F2F-B924-29368FC72DD1}" type="pres">
      <dgm:prSet presAssocID="{50DC858E-171D-4509-B979-30EDF947D4DE}" presName="sibTrans" presStyleLbl="sibTrans1D1" presStyleIdx="4" presStyleCnt="6"/>
      <dgm:spPr/>
    </dgm:pt>
    <dgm:pt modelId="{412B5C89-5A87-4480-B77A-6563628F5A7E}" type="pres">
      <dgm:prSet presAssocID="{50DC858E-171D-4509-B979-30EDF947D4DE}" presName="connectorText" presStyleLbl="sibTrans1D1" presStyleIdx="4" presStyleCnt="6"/>
      <dgm:spPr/>
    </dgm:pt>
    <dgm:pt modelId="{836C94DC-FA7E-4416-B2C3-C29EE9A33288}" type="pres">
      <dgm:prSet presAssocID="{2BBE3536-C2F2-4DAF-AFE4-81730697589E}" presName="node" presStyleLbl="node1" presStyleIdx="5" presStyleCnt="7">
        <dgm:presLayoutVars>
          <dgm:bulletEnabled val="1"/>
        </dgm:presLayoutVars>
      </dgm:prSet>
      <dgm:spPr/>
    </dgm:pt>
    <dgm:pt modelId="{D2CFC045-788C-474E-83D0-92769C6E6166}" type="pres">
      <dgm:prSet presAssocID="{B9ACDEE1-6464-402F-A73B-135979CAC139}" presName="sibTrans" presStyleLbl="sibTrans1D1" presStyleIdx="5" presStyleCnt="6"/>
      <dgm:spPr/>
    </dgm:pt>
    <dgm:pt modelId="{9CED46DC-FC15-4D75-8C00-EF514D87F72C}" type="pres">
      <dgm:prSet presAssocID="{B9ACDEE1-6464-402F-A73B-135979CAC139}" presName="connectorText" presStyleLbl="sibTrans1D1" presStyleIdx="5" presStyleCnt="6"/>
      <dgm:spPr/>
    </dgm:pt>
    <dgm:pt modelId="{26DB0D42-8CED-4C8C-A547-97D932CE4F8A}" type="pres">
      <dgm:prSet presAssocID="{ED1B9B2A-9425-44EB-AEB7-60877024FC1C}" presName="node" presStyleLbl="node1" presStyleIdx="6" presStyleCnt="7">
        <dgm:presLayoutVars>
          <dgm:bulletEnabled val="1"/>
        </dgm:presLayoutVars>
      </dgm:prSet>
      <dgm:spPr/>
    </dgm:pt>
  </dgm:ptLst>
  <dgm:cxnLst>
    <dgm:cxn modelId="{C858D215-BD0F-4ECE-980F-ACF10FB72880}" type="presOf" srcId="{2BBE3536-C2F2-4DAF-AFE4-81730697589E}" destId="{836C94DC-FA7E-4416-B2C3-C29EE9A33288}" srcOrd="0" destOrd="0" presId="urn:microsoft.com/office/officeart/2016/7/layout/RepeatingBendingProcessNew"/>
    <dgm:cxn modelId="{A7EF5D1F-D965-435D-9C90-BA46BA9C539E}" type="presOf" srcId="{F6BC70E4-8B1D-4C90-B8A1-4762B9AE34B4}" destId="{42B65FCD-4435-4618-8252-1562565E2DDF}" srcOrd="0" destOrd="0" presId="urn:microsoft.com/office/officeart/2016/7/layout/RepeatingBendingProcessNew"/>
    <dgm:cxn modelId="{F8E7B621-213A-4D4A-9901-EC74E8E7ACFC}" type="presOf" srcId="{018497D8-9E46-4383-BDCD-22E8210AECA1}" destId="{E280E0AB-4E01-4997-906C-11153BF798BC}" srcOrd="1" destOrd="0" presId="urn:microsoft.com/office/officeart/2016/7/layout/RepeatingBendingProcessNew"/>
    <dgm:cxn modelId="{29C7F52A-D1FF-42E6-BE2F-FE867A9BE333}" type="presOf" srcId="{A6351E23-6A83-485E-89DE-C72191F44089}" destId="{0C4E885A-E46A-49D6-B9C9-6D996E7F585A}" srcOrd="0" destOrd="0" presId="urn:microsoft.com/office/officeart/2016/7/layout/RepeatingBendingProcessNew"/>
    <dgm:cxn modelId="{62789B2B-5B7B-45C1-B832-CE43D98B9E3B}" type="presOf" srcId="{018497D8-9E46-4383-BDCD-22E8210AECA1}" destId="{15AACDEF-D2DC-43FC-B6C2-78525583E58C}" srcOrd="0" destOrd="0" presId="urn:microsoft.com/office/officeart/2016/7/layout/RepeatingBendingProcessNew"/>
    <dgm:cxn modelId="{031E223D-8679-40D3-89A8-F3B08005B3BE}" type="presOf" srcId="{32C8ED3D-A782-4D3C-971F-507141E134D7}" destId="{2C9DCF58-20D0-4F24-A48A-02BFC47FBC68}" srcOrd="0" destOrd="0" presId="urn:microsoft.com/office/officeart/2016/7/layout/RepeatingBendingProcessNew"/>
    <dgm:cxn modelId="{ADE26140-1DCF-4954-BFAE-E67C99E87D44}" type="presOf" srcId="{32C8ED3D-A782-4D3C-971F-507141E134D7}" destId="{C1425261-8D55-43D4-989E-101C60E1951F}" srcOrd="1" destOrd="0" presId="urn:microsoft.com/office/officeart/2016/7/layout/RepeatingBendingProcessNew"/>
    <dgm:cxn modelId="{6E9D5A48-2262-4AF9-8A94-8CE65F130262}" type="presOf" srcId="{4F2CAAF0-E4DC-42C4-A711-3889389888DA}" destId="{411391EC-4133-446A-A1DE-E3D64A79D3C9}" srcOrd="0" destOrd="0" presId="urn:microsoft.com/office/officeart/2016/7/layout/RepeatingBendingProcessNew"/>
    <dgm:cxn modelId="{EC452B72-ED4D-4D19-BB2D-D54C09B6C0DB}" type="presOf" srcId="{FD0C9A44-015C-4FAF-AEFA-117417338B14}" destId="{F961F92F-B543-4C24-86E3-1CB4EAEF706B}" srcOrd="0" destOrd="0" presId="urn:microsoft.com/office/officeart/2016/7/layout/RepeatingBendingProcessNew"/>
    <dgm:cxn modelId="{F304FD56-A4EA-4D1B-BA0B-206621373BC6}" srcId="{A717A70A-3321-4FE1-B3C5-5B65B04F797D}" destId="{2BBE3536-C2F2-4DAF-AFE4-81730697589E}" srcOrd="5" destOrd="0" parTransId="{8461408E-5B45-412B-A849-35F5563B7ECE}" sibTransId="{B9ACDEE1-6464-402F-A73B-135979CAC139}"/>
    <dgm:cxn modelId="{D8C04A78-4A02-4F12-A637-18F4E53F6E52}" type="presOf" srcId="{4F2CAAF0-E4DC-42C4-A711-3889389888DA}" destId="{F8D58D32-9BE9-46FC-968D-E33B0637FD40}" srcOrd="1" destOrd="0" presId="urn:microsoft.com/office/officeart/2016/7/layout/RepeatingBendingProcessNew"/>
    <dgm:cxn modelId="{2B541280-BBA0-438C-BBD6-04AAC992D4AB}" srcId="{A717A70A-3321-4FE1-B3C5-5B65B04F797D}" destId="{F6C0C800-EE17-4A17-9A33-B19107CA279F}" srcOrd="4" destOrd="0" parTransId="{93FC0D6E-5F42-46BA-8F5F-1E82142C273D}" sibTransId="{50DC858E-171D-4509-B979-30EDF947D4DE}"/>
    <dgm:cxn modelId="{D94C3185-5626-45C0-B4B6-A7EC42589DFA}" type="presOf" srcId="{B9ACDEE1-6464-402F-A73B-135979CAC139}" destId="{9CED46DC-FC15-4D75-8C00-EF514D87F72C}" srcOrd="1" destOrd="0" presId="urn:microsoft.com/office/officeart/2016/7/layout/RepeatingBendingProcessNew"/>
    <dgm:cxn modelId="{2526528E-20D6-4A82-91C8-F024054EDB2D}" srcId="{A717A70A-3321-4FE1-B3C5-5B65B04F797D}" destId="{ED1B9B2A-9425-44EB-AEB7-60877024FC1C}" srcOrd="6" destOrd="0" parTransId="{F819AF2E-3BF7-4763-8219-A19E1C1C0744}" sibTransId="{0BC269C1-38F1-475E-900B-76E839D8E727}"/>
    <dgm:cxn modelId="{89E1568E-0FB9-441A-ADD6-66D7D2943CEF}" type="presOf" srcId="{92564E2E-63B5-44D5-BDBE-9861A5116114}" destId="{129B1078-68F2-4CFB-BEC2-22D1DEDDDC84}" srcOrd="0" destOrd="0" presId="urn:microsoft.com/office/officeart/2016/7/layout/RepeatingBendingProcessNew"/>
    <dgm:cxn modelId="{700D3A90-C8D6-4E39-B15F-11E713997869}" srcId="{A717A70A-3321-4FE1-B3C5-5B65B04F797D}" destId="{FD0C9A44-015C-4FAF-AEFA-117417338B14}" srcOrd="3" destOrd="0" parTransId="{11BDF66F-D1BB-45B7-B185-7266A0E52223}" sibTransId="{FEB3E08F-F35A-4014-AC46-ECC2FB57CCF1}"/>
    <dgm:cxn modelId="{2D725A95-CF53-4A3B-8D9B-1D3E1C3961FF}" type="presOf" srcId="{FEB3E08F-F35A-4014-AC46-ECC2FB57CCF1}" destId="{7BF2A602-A2E0-413D-9ED4-918F66B1FC0D}" srcOrd="0" destOrd="0" presId="urn:microsoft.com/office/officeart/2016/7/layout/RepeatingBendingProcessNew"/>
    <dgm:cxn modelId="{08E6D49C-9418-4BC7-8C2D-7DF60A971D65}" type="presOf" srcId="{F6C0C800-EE17-4A17-9A33-B19107CA279F}" destId="{455BE1D2-D418-4910-9F01-70F251D8400E}" srcOrd="0" destOrd="0" presId="urn:microsoft.com/office/officeart/2016/7/layout/RepeatingBendingProcessNew"/>
    <dgm:cxn modelId="{6573B1A2-17B2-4938-8B00-7F7EAD03BD76}" type="presOf" srcId="{ED1B9B2A-9425-44EB-AEB7-60877024FC1C}" destId="{26DB0D42-8CED-4C8C-A547-97D932CE4F8A}" srcOrd="0" destOrd="0" presId="urn:microsoft.com/office/officeart/2016/7/layout/RepeatingBendingProcessNew"/>
    <dgm:cxn modelId="{2E192EB6-FC61-4B9D-9722-CFA56DAE1699}" type="presOf" srcId="{50DC858E-171D-4509-B979-30EDF947D4DE}" destId="{74D44C33-CF06-4F2F-B924-29368FC72DD1}" srcOrd="0" destOrd="0" presId="urn:microsoft.com/office/officeart/2016/7/layout/RepeatingBendingProcessNew"/>
    <dgm:cxn modelId="{3DCF5DBB-82F4-4CFB-B0C5-C34E1C1BBF68}" type="presOf" srcId="{A717A70A-3321-4FE1-B3C5-5B65B04F797D}" destId="{38860527-4C92-4443-8AA9-55D18F87887A}" srcOrd="0" destOrd="0" presId="urn:microsoft.com/office/officeart/2016/7/layout/RepeatingBendingProcessNew"/>
    <dgm:cxn modelId="{29238EBD-B693-4F12-83CD-07DE1D261E29}" type="presOf" srcId="{B9ACDEE1-6464-402F-A73B-135979CAC139}" destId="{D2CFC045-788C-474E-83D0-92769C6E6166}" srcOrd="0" destOrd="0" presId="urn:microsoft.com/office/officeart/2016/7/layout/RepeatingBendingProcessNew"/>
    <dgm:cxn modelId="{E9FAA5D7-6504-4D50-8201-CDDC7D3F1410}" srcId="{A717A70A-3321-4FE1-B3C5-5B65B04F797D}" destId="{F6BC70E4-8B1D-4C90-B8A1-4762B9AE34B4}" srcOrd="2" destOrd="0" parTransId="{47C04891-1922-4ECA-A709-5D2834657517}" sibTransId="{32C8ED3D-A782-4D3C-971F-507141E134D7}"/>
    <dgm:cxn modelId="{C40226E2-2F1D-45D3-994A-B5A02B3A09D5}" srcId="{A717A70A-3321-4FE1-B3C5-5B65B04F797D}" destId="{92564E2E-63B5-44D5-BDBE-9861A5116114}" srcOrd="1" destOrd="0" parTransId="{8483B278-8520-4F82-8BDB-7CF2ABEDDFBD}" sibTransId="{4F2CAAF0-E4DC-42C4-A711-3889389888DA}"/>
    <dgm:cxn modelId="{0C1341E3-E48D-426C-942A-5AB606C99F79}" type="presOf" srcId="{FEB3E08F-F35A-4014-AC46-ECC2FB57CCF1}" destId="{8E421E81-F394-471F-AC19-26E61B9DA8E6}" srcOrd="1" destOrd="0" presId="urn:microsoft.com/office/officeart/2016/7/layout/RepeatingBendingProcessNew"/>
    <dgm:cxn modelId="{66B8F0EF-EB9A-4DF6-9274-885F5A1C1154}" type="presOf" srcId="{50DC858E-171D-4509-B979-30EDF947D4DE}" destId="{412B5C89-5A87-4480-B77A-6563628F5A7E}" srcOrd="1" destOrd="0" presId="urn:microsoft.com/office/officeart/2016/7/layout/RepeatingBendingProcessNew"/>
    <dgm:cxn modelId="{CDB834F7-1D73-4A29-A4D0-F16904E804A9}" srcId="{A717A70A-3321-4FE1-B3C5-5B65B04F797D}" destId="{A6351E23-6A83-485E-89DE-C72191F44089}" srcOrd="0" destOrd="0" parTransId="{00B2B967-99D5-4A72-8B7B-15F5BB365FEB}" sibTransId="{018497D8-9E46-4383-BDCD-22E8210AECA1}"/>
    <dgm:cxn modelId="{74CC7E13-CF1D-491E-8B7F-07E451FE9B52}" type="presParOf" srcId="{38860527-4C92-4443-8AA9-55D18F87887A}" destId="{0C4E885A-E46A-49D6-B9C9-6D996E7F585A}" srcOrd="0" destOrd="0" presId="urn:microsoft.com/office/officeart/2016/7/layout/RepeatingBendingProcessNew"/>
    <dgm:cxn modelId="{51362C6C-6537-4D5E-8C5C-50BA51BA737A}" type="presParOf" srcId="{38860527-4C92-4443-8AA9-55D18F87887A}" destId="{15AACDEF-D2DC-43FC-B6C2-78525583E58C}" srcOrd="1" destOrd="0" presId="urn:microsoft.com/office/officeart/2016/7/layout/RepeatingBendingProcessNew"/>
    <dgm:cxn modelId="{F5F538FB-32A1-420C-B703-53FF6314F23E}" type="presParOf" srcId="{15AACDEF-D2DC-43FC-B6C2-78525583E58C}" destId="{E280E0AB-4E01-4997-906C-11153BF798BC}" srcOrd="0" destOrd="0" presId="urn:microsoft.com/office/officeart/2016/7/layout/RepeatingBendingProcessNew"/>
    <dgm:cxn modelId="{510D6FB4-0CF3-461E-856A-1496A1066EF0}" type="presParOf" srcId="{38860527-4C92-4443-8AA9-55D18F87887A}" destId="{129B1078-68F2-4CFB-BEC2-22D1DEDDDC84}" srcOrd="2" destOrd="0" presId="urn:microsoft.com/office/officeart/2016/7/layout/RepeatingBendingProcessNew"/>
    <dgm:cxn modelId="{14363C8E-A28A-487A-BB87-D520E4CE1185}" type="presParOf" srcId="{38860527-4C92-4443-8AA9-55D18F87887A}" destId="{411391EC-4133-446A-A1DE-E3D64A79D3C9}" srcOrd="3" destOrd="0" presId="urn:microsoft.com/office/officeart/2016/7/layout/RepeatingBendingProcessNew"/>
    <dgm:cxn modelId="{F6FFD9B2-3780-4A46-9A9B-674704CD1817}" type="presParOf" srcId="{411391EC-4133-446A-A1DE-E3D64A79D3C9}" destId="{F8D58D32-9BE9-46FC-968D-E33B0637FD40}" srcOrd="0" destOrd="0" presId="urn:microsoft.com/office/officeart/2016/7/layout/RepeatingBendingProcessNew"/>
    <dgm:cxn modelId="{8E2348C8-F4DF-4DFD-9465-AF8E20F9B240}" type="presParOf" srcId="{38860527-4C92-4443-8AA9-55D18F87887A}" destId="{42B65FCD-4435-4618-8252-1562565E2DDF}" srcOrd="4" destOrd="0" presId="urn:microsoft.com/office/officeart/2016/7/layout/RepeatingBendingProcessNew"/>
    <dgm:cxn modelId="{0732761E-1E27-4178-A7AE-CCAF79B68D73}" type="presParOf" srcId="{38860527-4C92-4443-8AA9-55D18F87887A}" destId="{2C9DCF58-20D0-4F24-A48A-02BFC47FBC68}" srcOrd="5" destOrd="0" presId="urn:microsoft.com/office/officeart/2016/7/layout/RepeatingBendingProcessNew"/>
    <dgm:cxn modelId="{F285A030-B019-47F0-B076-9B34B8B68266}" type="presParOf" srcId="{2C9DCF58-20D0-4F24-A48A-02BFC47FBC68}" destId="{C1425261-8D55-43D4-989E-101C60E1951F}" srcOrd="0" destOrd="0" presId="urn:microsoft.com/office/officeart/2016/7/layout/RepeatingBendingProcessNew"/>
    <dgm:cxn modelId="{A0BB4183-DA04-4433-A935-7A6C6B0A34EE}" type="presParOf" srcId="{38860527-4C92-4443-8AA9-55D18F87887A}" destId="{F961F92F-B543-4C24-86E3-1CB4EAEF706B}" srcOrd="6" destOrd="0" presId="urn:microsoft.com/office/officeart/2016/7/layout/RepeatingBendingProcessNew"/>
    <dgm:cxn modelId="{88E90303-33B1-4B22-B8AA-F02A7736EF49}" type="presParOf" srcId="{38860527-4C92-4443-8AA9-55D18F87887A}" destId="{7BF2A602-A2E0-413D-9ED4-918F66B1FC0D}" srcOrd="7" destOrd="0" presId="urn:microsoft.com/office/officeart/2016/7/layout/RepeatingBendingProcessNew"/>
    <dgm:cxn modelId="{1E2CC8CA-D211-4372-A18F-79EDE5C17F95}" type="presParOf" srcId="{7BF2A602-A2E0-413D-9ED4-918F66B1FC0D}" destId="{8E421E81-F394-471F-AC19-26E61B9DA8E6}" srcOrd="0" destOrd="0" presId="urn:microsoft.com/office/officeart/2016/7/layout/RepeatingBendingProcessNew"/>
    <dgm:cxn modelId="{10FD1F19-C30B-4754-8A82-CB276E593CE9}" type="presParOf" srcId="{38860527-4C92-4443-8AA9-55D18F87887A}" destId="{455BE1D2-D418-4910-9F01-70F251D8400E}" srcOrd="8" destOrd="0" presId="urn:microsoft.com/office/officeart/2016/7/layout/RepeatingBendingProcessNew"/>
    <dgm:cxn modelId="{26A84563-6CF9-44A9-9714-61AB545A9C7C}" type="presParOf" srcId="{38860527-4C92-4443-8AA9-55D18F87887A}" destId="{74D44C33-CF06-4F2F-B924-29368FC72DD1}" srcOrd="9" destOrd="0" presId="urn:microsoft.com/office/officeart/2016/7/layout/RepeatingBendingProcessNew"/>
    <dgm:cxn modelId="{BA8EE4CC-A3E8-4122-B23D-F5E0814006DD}" type="presParOf" srcId="{74D44C33-CF06-4F2F-B924-29368FC72DD1}" destId="{412B5C89-5A87-4480-B77A-6563628F5A7E}" srcOrd="0" destOrd="0" presId="urn:microsoft.com/office/officeart/2016/7/layout/RepeatingBendingProcessNew"/>
    <dgm:cxn modelId="{855B605D-E0DE-45D1-9A15-C737AF3234E4}" type="presParOf" srcId="{38860527-4C92-4443-8AA9-55D18F87887A}" destId="{836C94DC-FA7E-4416-B2C3-C29EE9A33288}" srcOrd="10" destOrd="0" presId="urn:microsoft.com/office/officeart/2016/7/layout/RepeatingBendingProcessNew"/>
    <dgm:cxn modelId="{089D71DE-B202-4B44-8448-3BAA1D5487D6}" type="presParOf" srcId="{38860527-4C92-4443-8AA9-55D18F87887A}" destId="{D2CFC045-788C-474E-83D0-92769C6E6166}" srcOrd="11" destOrd="0" presId="urn:microsoft.com/office/officeart/2016/7/layout/RepeatingBendingProcessNew"/>
    <dgm:cxn modelId="{B7B5786D-C112-419D-8F43-841518FD96BF}" type="presParOf" srcId="{D2CFC045-788C-474E-83D0-92769C6E6166}" destId="{9CED46DC-FC15-4D75-8C00-EF514D87F72C}" srcOrd="0" destOrd="0" presId="urn:microsoft.com/office/officeart/2016/7/layout/RepeatingBendingProcessNew"/>
    <dgm:cxn modelId="{B025BF71-0D00-4A67-B524-716287BFC512}" type="presParOf" srcId="{38860527-4C92-4443-8AA9-55D18F87887A}" destId="{26DB0D42-8CED-4C8C-A547-97D932CE4F8A}" srcOrd="12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AACDEF-D2DC-43FC-B6C2-78525583E58C}">
      <dsp:nvSpPr>
        <dsp:cNvPr id="0" name=""/>
        <dsp:cNvSpPr/>
      </dsp:nvSpPr>
      <dsp:spPr>
        <a:xfrm>
          <a:off x="2517072" y="549392"/>
          <a:ext cx="42487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4872" y="45720"/>
              </a:lnTo>
            </a:path>
          </a:pathLst>
        </a:custGeom>
        <a:noFill/>
        <a:ln w="12700" cap="flat" cmpd="sng" algn="ctr">
          <a:solidFill>
            <a:srgbClr val="2E7D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18122" y="592835"/>
        <a:ext cx="22773" cy="4554"/>
      </dsp:txXfrm>
    </dsp:sp>
    <dsp:sp modelId="{0C4E885A-E46A-49D6-B9C9-6D996E7F585A}">
      <dsp:nvSpPr>
        <dsp:cNvPr id="0" name=""/>
        <dsp:cNvSpPr/>
      </dsp:nvSpPr>
      <dsp:spPr>
        <a:xfrm>
          <a:off x="538556" y="1017"/>
          <a:ext cx="1980315" cy="1188189"/>
        </a:xfrm>
        <a:prstGeom prst="rect">
          <a:avLst/>
        </a:prstGeom>
        <a:solidFill>
          <a:srgbClr val="F5FAF5"/>
        </a:solidFill>
        <a:ln w="19050" cap="flat" cmpd="sng" algn="ctr">
          <a:solidFill>
            <a:srgbClr val="2E7D3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037" tIns="101858" rIns="97037" bIns="10185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Introduction</a:t>
          </a:r>
          <a:endParaRPr lang="en-US" sz="2200" kern="1200" dirty="0"/>
        </a:p>
      </dsp:txBody>
      <dsp:txXfrm>
        <a:off x="538556" y="1017"/>
        <a:ext cx="1980315" cy="1188189"/>
      </dsp:txXfrm>
    </dsp:sp>
    <dsp:sp modelId="{411391EC-4133-446A-A1DE-E3D64A79D3C9}">
      <dsp:nvSpPr>
        <dsp:cNvPr id="0" name=""/>
        <dsp:cNvSpPr/>
      </dsp:nvSpPr>
      <dsp:spPr>
        <a:xfrm>
          <a:off x="4952860" y="549392"/>
          <a:ext cx="42487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4872" y="45720"/>
              </a:lnTo>
            </a:path>
          </a:pathLst>
        </a:custGeom>
        <a:noFill/>
        <a:ln w="12700" cap="flat" cmpd="sng" algn="ctr">
          <a:solidFill>
            <a:srgbClr val="2E7D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53910" y="592835"/>
        <a:ext cx="22773" cy="4554"/>
      </dsp:txXfrm>
    </dsp:sp>
    <dsp:sp modelId="{129B1078-68F2-4CFB-BEC2-22D1DEDDDC84}">
      <dsp:nvSpPr>
        <dsp:cNvPr id="0" name=""/>
        <dsp:cNvSpPr/>
      </dsp:nvSpPr>
      <dsp:spPr>
        <a:xfrm>
          <a:off x="2974345" y="1017"/>
          <a:ext cx="1980315" cy="1188189"/>
        </a:xfrm>
        <a:prstGeom prst="rect">
          <a:avLst/>
        </a:prstGeom>
        <a:solidFill>
          <a:srgbClr val="F5FAF5"/>
        </a:solidFill>
        <a:ln w="19050" cap="flat" cmpd="sng" algn="ctr">
          <a:solidFill>
            <a:srgbClr val="2E7D3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037" tIns="101858" rIns="97037" bIns="10185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Overview of the Business Idea</a:t>
          </a:r>
          <a:endParaRPr lang="en-US" sz="2200" kern="1200" dirty="0"/>
        </a:p>
      </dsp:txBody>
      <dsp:txXfrm>
        <a:off x="2974345" y="1017"/>
        <a:ext cx="1980315" cy="1188189"/>
      </dsp:txXfrm>
    </dsp:sp>
    <dsp:sp modelId="{2C9DCF58-20D0-4F24-A48A-02BFC47FBC68}">
      <dsp:nvSpPr>
        <dsp:cNvPr id="0" name=""/>
        <dsp:cNvSpPr/>
      </dsp:nvSpPr>
      <dsp:spPr>
        <a:xfrm>
          <a:off x="1528714" y="1187407"/>
          <a:ext cx="4871576" cy="424872"/>
        </a:xfrm>
        <a:custGeom>
          <a:avLst/>
          <a:gdLst/>
          <a:ahLst/>
          <a:cxnLst/>
          <a:rect l="0" t="0" r="0" b="0"/>
          <a:pathLst>
            <a:path>
              <a:moveTo>
                <a:pt x="4871576" y="0"/>
              </a:moveTo>
              <a:lnTo>
                <a:pt x="4871576" y="229536"/>
              </a:lnTo>
              <a:lnTo>
                <a:pt x="0" y="229536"/>
              </a:lnTo>
              <a:lnTo>
                <a:pt x="0" y="424872"/>
              </a:lnTo>
            </a:path>
          </a:pathLst>
        </a:custGeom>
        <a:noFill/>
        <a:ln w="12700" cap="flat" cmpd="sng" algn="ctr">
          <a:solidFill>
            <a:srgbClr val="2E7D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42182" y="1397566"/>
        <a:ext cx="244641" cy="4554"/>
      </dsp:txXfrm>
    </dsp:sp>
    <dsp:sp modelId="{42B65FCD-4435-4618-8252-1562565E2DDF}">
      <dsp:nvSpPr>
        <dsp:cNvPr id="0" name=""/>
        <dsp:cNvSpPr/>
      </dsp:nvSpPr>
      <dsp:spPr>
        <a:xfrm>
          <a:off x="5410133" y="1017"/>
          <a:ext cx="1980315" cy="1188189"/>
        </a:xfrm>
        <a:prstGeom prst="rect">
          <a:avLst/>
        </a:prstGeom>
        <a:solidFill>
          <a:srgbClr val="F5FAF5"/>
        </a:solidFill>
        <a:ln w="19050" cap="flat" cmpd="sng" algn="ctr">
          <a:solidFill>
            <a:srgbClr val="2E7D3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037" tIns="101858" rIns="97037" bIns="10185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Legal Format and Management Structure</a:t>
          </a:r>
          <a:endParaRPr lang="en-US" sz="2200" kern="1200" dirty="0"/>
        </a:p>
      </dsp:txBody>
      <dsp:txXfrm>
        <a:off x="5410133" y="1017"/>
        <a:ext cx="1980315" cy="1188189"/>
      </dsp:txXfrm>
    </dsp:sp>
    <dsp:sp modelId="{7BF2A602-A2E0-413D-9ED4-918F66B1FC0D}">
      <dsp:nvSpPr>
        <dsp:cNvPr id="0" name=""/>
        <dsp:cNvSpPr/>
      </dsp:nvSpPr>
      <dsp:spPr>
        <a:xfrm>
          <a:off x="2517072" y="2193054"/>
          <a:ext cx="42487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4872" y="45720"/>
              </a:lnTo>
            </a:path>
          </a:pathLst>
        </a:custGeom>
        <a:noFill/>
        <a:ln w="12700" cap="flat" cmpd="sng" algn="ctr">
          <a:solidFill>
            <a:srgbClr val="2E7D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718122" y="2236497"/>
        <a:ext cx="22773" cy="4554"/>
      </dsp:txXfrm>
    </dsp:sp>
    <dsp:sp modelId="{F961F92F-B543-4C24-86E3-1CB4EAEF706B}">
      <dsp:nvSpPr>
        <dsp:cNvPr id="0" name=""/>
        <dsp:cNvSpPr/>
      </dsp:nvSpPr>
      <dsp:spPr>
        <a:xfrm>
          <a:off x="538556" y="1644679"/>
          <a:ext cx="1980315" cy="1188189"/>
        </a:xfrm>
        <a:prstGeom prst="rect">
          <a:avLst/>
        </a:prstGeom>
        <a:solidFill>
          <a:srgbClr val="F5FAF5"/>
        </a:solidFill>
        <a:ln w="19050" cap="flat" cmpd="sng" algn="ctr">
          <a:solidFill>
            <a:srgbClr val="2E7D3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037" tIns="101858" rIns="97037" bIns="10185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PESTEL Analysis</a:t>
          </a:r>
          <a:endParaRPr lang="en-US" sz="2200" kern="1200"/>
        </a:p>
      </dsp:txBody>
      <dsp:txXfrm>
        <a:off x="538556" y="1644679"/>
        <a:ext cx="1980315" cy="1188189"/>
      </dsp:txXfrm>
    </dsp:sp>
    <dsp:sp modelId="{74D44C33-CF06-4F2F-B924-29368FC72DD1}">
      <dsp:nvSpPr>
        <dsp:cNvPr id="0" name=""/>
        <dsp:cNvSpPr/>
      </dsp:nvSpPr>
      <dsp:spPr>
        <a:xfrm>
          <a:off x="4952860" y="2193054"/>
          <a:ext cx="424872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424872" y="45720"/>
              </a:lnTo>
            </a:path>
          </a:pathLst>
        </a:custGeom>
        <a:noFill/>
        <a:ln w="12700" cap="flat" cmpd="sng" algn="ctr">
          <a:solidFill>
            <a:srgbClr val="2E7D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53910" y="2236497"/>
        <a:ext cx="22773" cy="4554"/>
      </dsp:txXfrm>
    </dsp:sp>
    <dsp:sp modelId="{455BE1D2-D418-4910-9F01-70F251D8400E}">
      <dsp:nvSpPr>
        <dsp:cNvPr id="0" name=""/>
        <dsp:cNvSpPr/>
      </dsp:nvSpPr>
      <dsp:spPr>
        <a:xfrm>
          <a:off x="2974345" y="1644679"/>
          <a:ext cx="1980315" cy="1188189"/>
        </a:xfrm>
        <a:prstGeom prst="rect">
          <a:avLst/>
        </a:prstGeom>
        <a:solidFill>
          <a:srgbClr val="F5FAF5"/>
        </a:solidFill>
        <a:ln w="19050" cap="flat" cmpd="sng" algn="ctr">
          <a:solidFill>
            <a:srgbClr val="2E7D3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037" tIns="101858" rIns="97037" bIns="10185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Marketing Strategies</a:t>
          </a:r>
          <a:endParaRPr lang="en-US" sz="2200" kern="1200"/>
        </a:p>
      </dsp:txBody>
      <dsp:txXfrm>
        <a:off x="2974345" y="1644679"/>
        <a:ext cx="1980315" cy="1188189"/>
      </dsp:txXfrm>
    </dsp:sp>
    <dsp:sp modelId="{D2CFC045-788C-474E-83D0-92769C6E6166}">
      <dsp:nvSpPr>
        <dsp:cNvPr id="0" name=""/>
        <dsp:cNvSpPr/>
      </dsp:nvSpPr>
      <dsp:spPr>
        <a:xfrm>
          <a:off x="1528714" y="2831069"/>
          <a:ext cx="4871576" cy="424872"/>
        </a:xfrm>
        <a:custGeom>
          <a:avLst/>
          <a:gdLst/>
          <a:ahLst/>
          <a:cxnLst/>
          <a:rect l="0" t="0" r="0" b="0"/>
          <a:pathLst>
            <a:path>
              <a:moveTo>
                <a:pt x="4871576" y="0"/>
              </a:moveTo>
              <a:lnTo>
                <a:pt x="4871576" y="229536"/>
              </a:lnTo>
              <a:lnTo>
                <a:pt x="0" y="229536"/>
              </a:lnTo>
              <a:lnTo>
                <a:pt x="0" y="424872"/>
              </a:lnTo>
            </a:path>
          </a:pathLst>
        </a:custGeom>
        <a:noFill/>
        <a:ln w="12700" cap="flat" cmpd="sng" algn="ctr">
          <a:solidFill>
            <a:srgbClr val="2E7D32"/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842182" y="3041228"/>
        <a:ext cx="244641" cy="4554"/>
      </dsp:txXfrm>
    </dsp:sp>
    <dsp:sp modelId="{836C94DC-FA7E-4416-B2C3-C29EE9A33288}">
      <dsp:nvSpPr>
        <dsp:cNvPr id="0" name=""/>
        <dsp:cNvSpPr/>
      </dsp:nvSpPr>
      <dsp:spPr>
        <a:xfrm>
          <a:off x="5410133" y="1644679"/>
          <a:ext cx="1980315" cy="1188189"/>
        </a:xfrm>
        <a:prstGeom prst="rect">
          <a:avLst/>
        </a:prstGeom>
        <a:solidFill>
          <a:srgbClr val="F5FAF5"/>
        </a:solidFill>
        <a:ln w="19050" cap="flat" cmpd="sng" algn="ctr">
          <a:solidFill>
            <a:srgbClr val="2E7D3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037" tIns="101858" rIns="97037" bIns="10185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Funding Requirements and Allocation</a:t>
          </a:r>
          <a:endParaRPr lang="en-US" sz="2200" kern="1200" dirty="0"/>
        </a:p>
      </dsp:txBody>
      <dsp:txXfrm>
        <a:off x="5410133" y="1644679"/>
        <a:ext cx="1980315" cy="1188189"/>
      </dsp:txXfrm>
    </dsp:sp>
    <dsp:sp modelId="{26DB0D42-8CED-4C8C-A547-97D932CE4F8A}">
      <dsp:nvSpPr>
        <dsp:cNvPr id="0" name=""/>
        <dsp:cNvSpPr/>
      </dsp:nvSpPr>
      <dsp:spPr>
        <a:xfrm>
          <a:off x="538556" y="3288341"/>
          <a:ext cx="1980315" cy="1188189"/>
        </a:xfrm>
        <a:prstGeom prst="rect">
          <a:avLst/>
        </a:prstGeom>
        <a:solidFill>
          <a:srgbClr val="F5FAF5"/>
        </a:solidFill>
        <a:ln w="19050" cap="flat" cmpd="sng" algn="ctr">
          <a:solidFill>
            <a:srgbClr val="2E7D32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037" tIns="101858" rIns="97037" bIns="101858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Financial Plan</a:t>
          </a:r>
          <a:endParaRPr lang="en-US" sz="2200" kern="1200" dirty="0"/>
        </a:p>
      </dsp:txBody>
      <dsp:txXfrm>
        <a:off x="538556" y="3288341"/>
        <a:ext cx="1980315" cy="1188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2E42D2-D719-4E92-A128-C80BABB3726B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5359E5-D9E8-44C1-BAF2-5E1982E830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06257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75359E5-D9E8-44C1-BAF2-5E1982E83006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3906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2A180A8E-4668-486A-95D0-DBD6BDD7C4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1CBB8E81-5147-5506-5F4B-DBC0E7AF26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6200" y="637890"/>
            <a:ext cx="0" cy="557241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4852B95-CFB8-EEBE-3973-7363B3611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96332" y="768924"/>
            <a:ext cx="0" cy="4800600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F1A205B3-F30A-B2B0-2AFF-593443D32773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5503863" y="1354138"/>
            <a:ext cx="5322887" cy="4481512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07B916-0B90-35E7-AFFD-50AAA1ED45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831992"/>
            <a:ext cx="5897880" cy="4258956"/>
          </a:xfrm>
          <a:solidFill>
            <a:schemeClr val="bg2"/>
          </a:solidFill>
        </p:spPr>
        <p:txBody>
          <a:bodyPr lIns="182880" rIns="228600" bIns="91440" anchor="b">
            <a:normAutofit/>
          </a:bodyPr>
          <a:lstStyle>
            <a:lvl1pPr algn="r">
              <a:lnSpc>
                <a:spcPct val="80000"/>
              </a:lnSpc>
              <a:defRPr sz="72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6AEA00-2D64-E177-C13E-F879B49AC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5431" y="5372809"/>
            <a:ext cx="2364946" cy="909119"/>
          </a:xfrm>
          <a:solidFill>
            <a:schemeClr val="bg2"/>
          </a:solidFill>
        </p:spPr>
        <p:txBody>
          <a:bodyPr vert="horz" lIns="91440" tIns="45720" rIns="91440" bIns="45720" rtlCol="0" anchor="b">
            <a:normAutofit/>
          </a:bodyPr>
          <a:lstStyle>
            <a:lvl1pPr marL="0" indent="0">
              <a:lnSpc>
                <a:spcPct val="100000"/>
              </a:lnSpc>
              <a:buNone/>
              <a:defRPr lang="en-US" sz="1600" cap="all" baseline="0" dirty="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8519F-6576-5C5F-82CA-E9D93EB8A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547529" y="612251"/>
            <a:ext cx="2070397" cy="518965"/>
          </a:xfrm>
          <a:solidFill>
            <a:schemeClr val="bg2"/>
          </a:solidFill>
        </p:spPr>
        <p:txBody>
          <a:bodyPr anchor="t"/>
          <a:lstStyle>
            <a:lvl1pPr algn="r">
              <a:defRPr sz="1050"/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94BB4-778E-86AE-EEFF-88EE621D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 rot="5400000">
            <a:off x="10897326" y="5229935"/>
            <a:ext cx="1223795" cy="365125"/>
          </a:xfrm>
          <a:solidFill>
            <a:schemeClr val="bg2"/>
          </a:solidFill>
        </p:spPr>
        <p:txBody>
          <a:bodyPr rIns="182880"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D55B4-EFB5-E5DE-2242-A16C643CA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01400" y="6029866"/>
            <a:ext cx="461438" cy="365125"/>
          </a:xfrm>
          <a:solidFill>
            <a:schemeClr val="bg2"/>
          </a:solidFill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385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2986" y="265728"/>
            <a:ext cx="10981137" cy="1325563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986" y="1736176"/>
            <a:ext cx="10981137" cy="419886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786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C4281C-DEF6-4D7C-EC36-131C16834D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7AE09E-7342-F8D6-76B9-3191D2C21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2895" y="1090397"/>
            <a:ext cx="0" cy="4396003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Picture Placeholder 12">
            <a:extLst>
              <a:ext uri="{FF2B5EF4-FFF2-40B4-BE49-F238E27FC236}">
                <a16:creationId xmlns:a16="http://schemas.microsoft.com/office/drawing/2014/main" id="{FD120947-D69A-84F3-7617-0239E8E5C7F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-791" y="1371600"/>
            <a:ext cx="6706392" cy="54864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07B916-0B90-35E7-AFFD-50AAA1ED45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33850" y="685799"/>
            <a:ext cx="6373670" cy="2743201"/>
          </a:xfrm>
          <a:solidFill>
            <a:schemeClr val="bg2"/>
          </a:solidFill>
        </p:spPr>
        <p:txBody>
          <a:bodyPr vert="horz" lIns="182880" tIns="45720" rIns="91440" bIns="91440" rtlCol="0" anchor="b">
            <a:normAutofit/>
          </a:bodyPr>
          <a:lstStyle>
            <a:lvl1pPr>
              <a:lnSpc>
                <a:spcPct val="80000"/>
              </a:lnSpc>
              <a:defRPr lang="en-US" sz="680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6AEA00-2D64-E177-C13E-F879B49AC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00457" y="5570290"/>
            <a:ext cx="4114799" cy="699518"/>
          </a:xfrm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lang="en-US" sz="1600" cap="all" baseline="0" dirty="0">
                <a:solidFill>
                  <a:schemeClr val="accent3">
                    <a:lumMod val="75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45FE83-3A40-27CC-D68D-E889297B8CA2}"/>
              </a:ext>
            </a:extLst>
          </p:cNvPr>
          <p:cNvSpPr>
            <a:spLocks noGrp="1"/>
          </p:cNvSpPr>
          <p:nvPr>
            <p:ph type="sldNum" sz="quarter" idx="14"/>
          </p:nvPr>
        </p:nvSpPr>
        <p:spPr>
          <a:xfrm>
            <a:off x="145716" y="508084"/>
            <a:ext cx="429372" cy="365125"/>
          </a:xfrm>
          <a:noFill/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94BB4-778E-86AE-EEFF-88EE621D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3663" y="508084"/>
            <a:ext cx="1203320" cy="365125"/>
          </a:xfrm>
          <a:solidFill>
            <a:schemeClr val="bg2"/>
          </a:solidFill>
        </p:spPr>
        <p:txBody>
          <a:bodyPr/>
          <a:lstStyle>
            <a:lvl1pPr algn="l">
              <a:defRPr/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8519F-6576-5C5F-82CA-E9D93EB8A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34603" y="612063"/>
            <a:ext cx="1487296" cy="478334"/>
          </a:xfrm>
          <a:solidFill>
            <a:schemeClr val="bg2"/>
          </a:solidFill>
        </p:spPr>
        <p:txBody>
          <a:bodyPr anchor="t"/>
          <a:lstStyle>
            <a:lvl1pPr algn="r">
              <a:defRPr sz="1050"/>
            </a:lvl1pPr>
          </a:lstStyle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01470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2AC4281C-DEF6-4D7C-EC36-131C16834D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B7AE09E-7342-F8D6-76B9-3191D2C214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2895" y="1033580"/>
            <a:ext cx="0" cy="4800292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DE07B916-0B90-35E7-AFFD-50AAA1ED45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7159" y="338328"/>
            <a:ext cx="8168640" cy="4462272"/>
          </a:xfrm>
          <a:noFill/>
        </p:spPr>
        <p:txBody>
          <a:bodyPr vert="horz" lIns="91440" tIns="45720" rIns="91440" bIns="137160" rtlCol="0" anchor="t">
            <a:normAutofit/>
          </a:bodyPr>
          <a:lstStyle>
            <a:lvl1pPr>
              <a:lnSpc>
                <a:spcPct val="80000"/>
              </a:lnSpc>
              <a:defRPr lang="en-US" sz="9600" spc="-100" baseline="0" dirty="0"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6AEA00-2D64-E177-C13E-F879B49AC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34400" y="4754729"/>
            <a:ext cx="3084441" cy="1080302"/>
          </a:xfrm>
          <a:solidFill>
            <a:schemeClr val="bg2"/>
          </a:solidFill>
        </p:spPr>
        <p:txBody>
          <a:bodyPr vert="horz" lIns="91440" tIns="45720" rIns="91440" bIns="45720" rtlCol="0" anchor="b">
            <a:normAutofit/>
          </a:bodyPr>
          <a:lstStyle>
            <a:lvl1pPr marL="0" indent="0" algn="r">
              <a:buNone/>
              <a:defRPr lang="en-US" sz="1600" cap="all" spc="100" baseline="0" dirty="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8519F-6576-5C5F-82CA-E9D93EB8A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144000" y="447579"/>
            <a:ext cx="2477899" cy="586001"/>
          </a:xfrm>
          <a:noFill/>
        </p:spPr>
        <p:txBody>
          <a:bodyPr/>
          <a:lstStyle>
            <a:lvl1pPr algn="r">
              <a:defRPr sz="1050"/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C94BB4-778E-86AE-EEFF-88EE621D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D55B4-EFB5-E5DE-2242-A16C643CAB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9418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D3069F5-8FDE-3652-E906-3619BF9A5D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B286"/>
              </a:solidFill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F3E913D-4F8E-6F1A-DB89-A9E5CB7D2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926297" y="6172185"/>
            <a:ext cx="10326757" cy="0"/>
          </a:xfrm>
          <a:prstGeom prst="line">
            <a:avLst/>
          </a:prstGeom>
          <a:ln w="12700">
            <a:solidFill>
              <a:schemeClr val="bg2">
                <a:alpha val="4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itle 8">
            <a:extLst>
              <a:ext uri="{FF2B5EF4-FFF2-40B4-BE49-F238E27FC236}">
                <a16:creationId xmlns:a16="http://schemas.microsoft.com/office/drawing/2014/main" id="{15478846-46FB-2BEE-98D6-C903223E25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8016" y="365760"/>
            <a:ext cx="11534790" cy="5525653"/>
          </a:xfrm>
          <a:noFill/>
        </p:spPr>
        <p:txBody>
          <a:bodyPr anchor="t">
            <a:normAutofit/>
          </a:bodyPr>
          <a:lstStyle>
            <a:lvl1pPr>
              <a:defRPr sz="11500" baseline="0">
                <a:ln>
                  <a:solidFill>
                    <a:schemeClr val="bg1"/>
                  </a:solidFill>
                </a:ln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Section Header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8544F-8D58-BFED-5A2B-2F718BA6F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solidFill>
            <a:schemeClr val="accent1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70139D-4890-4E0D-B3FD-098A02AB4A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solidFill>
            <a:schemeClr val="accent1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1CD1DB-3989-A34F-B5F7-DF66E018C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1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07706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53CEDCC-8645-A5B4-D871-D69061512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0"/>
            <a:ext cx="12191996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8A4F"/>
              </a:solidFill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5A45860-DB3A-9EDB-7B6D-FBF100121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1321906" y="685800"/>
            <a:ext cx="10184294" cy="0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CC2FAA59-861A-3F3D-3441-F66355408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724403" y="2043904"/>
            <a:ext cx="7467597" cy="48140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16200000">
            <a:off x="-1406175" y="2720396"/>
            <a:ext cx="5645423" cy="2494309"/>
          </a:xfrm>
          <a:solidFill>
            <a:schemeClr val="bg2">
              <a:lumMod val="90000"/>
            </a:schemeClr>
          </a:solidFill>
        </p:spPr>
        <p:txBody>
          <a:bodyPr vert="horz" lIns="91440" tIns="45720" rIns="91440" bIns="137160" rtlCol="0" anchor="t">
            <a:normAutofit/>
          </a:bodyPr>
          <a:lstStyle>
            <a:lvl1pPr>
              <a:defRPr lang="en-US" sz="12000" dirty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/>
              <a:t>Agenda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86410" y="569843"/>
            <a:ext cx="1470992" cy="541698"/>
          </a:xfrm>
          <a:solidFill>
            <a:schemeClr val="bg2">
              <a:lumMod val="90000"/>
            </a:schemeClr>
          </a:solidFill>
        </p:spPr>
        <p:txBody>
          <a:bodyPr anchor="t"/>
          <a:lstStyle>
            <a:lvl1pPr algn="l">
              <a:defRPr sz="1050"/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0198" y="2743202"/>
            <a:ext cx="6096001" cy="3467098"/>
          </a:xfrm>
        </p:spPr>
        <p:txBody>
          <a:bodyPr>
            <a:normAutofit/>
          </a:bodyPr>
          <a:lstStyle>
            <a:lvl1pPr marL="342900" indent="-342900">
              <a:buClr>
                <a:schemeClr val="accent2"/>
              </a:buClr>
              <a:buFont typeface="+mj-lt"/>
              <a:buAutoNum type="arabicPeriod"/>
              <a:defRPr sz="1800"/>
            </a:lvl1pPr>
            <a:lvl2pPr marL="800100" indent="-342900">
              <a:buClr>
                <a:schemeClr val="accent2"/>
              </a:buClr>
              <a:buFont typeface="+mj-lt"/>
              <a:buAutoNum type="arabicPeriod"/>
              <a:defRPr sz="1600"/>
            </a:lvl2pPr>
            <a:lvl3pPr marL="1257300" indent="-342900">
              <a:buClr>
                <a:schemeClr val="accent2"/>
              </a:buClr>
              <a:buFont typeface="+mj-lt"/>
              <a:buAutoNum type="arabicPeriod"/>
              <a:defRPr sz="1400"/>
            </a:lvl3pPr>
            <a:lvl4pPr>
              <a:buClr>
                <a:schemeClr val="accent2"/>
              </a:buClr>
              <a:buFont typeface="+mj-lt"/>
              <a:buAutoNum type="arabicPeriod"/>
              <a:defRPr sz="1200"/>
            </a:lvl4pPr>
            <a:lvl5pPr>
              <a:buClr>
                <a:schemeClr val="accent2"/>
              </a:buClr>
              <a:buFont typeface="+mj-lt"/>
              <a:buAutoNum type="arabicPeriod"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00458" y="413627"/>
            <a:ext cx="1256738" cy="5455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57196" y="413627"/>
            <a:ext cx="429372" cy="5455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8601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53CEDCC-8645-A5B4-D871-D690615124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0"/>
            <a:ext cx="12191996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8A4F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C2FAA59-861A-3F3D-3441-F66355408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371603" y="3415504"/>
            <a:ext cx="10820397" cy="34424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5A45860-DB3A-9EDB-7B6D-FBF1001212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V="1">
            <a:off x="11506200" y="1113182"/>
            <a:ext cx="0" cy="1704012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46306" y="182880"/>
            <a:ext cx="7930892" cy="2238587"/>
          </a:xfrm>
          <a:noFill/>
        </p:spPr>
        <p:txBody>
          <a:bodyPr anchor="t">
            <a:normAutofit/>
          </a:bodyPr>
          <a:lstStyle>
            <a:lvl1pPr>
              <a:defRPr sz="12000" spc="-5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Agenda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04946" y="3840480"/>
            <a:ext cx="6543924" cy="2536466"/>
          </a:xfrm>
        </p:spPr>
        <p:txBody>
          <a:bodyPr>
            <a:normAutofit/>
          </a:bodyPr>
          <a:lstStyle>
            <a:lvl1pPr marL="342900" indent="-342900">
              <a:buClr>
                <a:schemeClr val="accent2"/>
              </a:buClr>
              <a:buFont typeface="+mj-lt"/>
              <a:buAutoNum type="arabicPeriod"/>
              <a:defRPr sz="1800"/>
            </a:lvl1pPr>
            <a:lvl2pPr marL="800100" indent="-342900">
              <a:buClr>
                <a:schemeClr val="accent2"/>
              </a:buClr>
              <a:buFont typeface="+mj-lt"/>
              <a:buAutoNum type="arabicPeriod"/>
              <a:defRPr sz="1600"/>
            </a:lvl2pPr>
            <a:lvl3pPr marL="1257300" indent="-342900">
              <a:buClr>
                <a:schemeClr val="accent2"/>
              </a:buClr>
              <a:buFont typeface="+mj-lt"/>
              <a:buAutoNum type="arabicPeriod"/>
              <a:defRPr sz="1400"/>
            </a:lvl3pPr>
            <a:lvl4pPr>
              <a:buClr>
                <a:schemeClr val="accent2"/>
              </a:buClr>
              <a:buFont typeface="+mj-lt"/>
              <a:buAutoNum type="arabicPeriod"/>
              <a:defRPr sz="1200"/>
            </a:lvl4pPr>
            <a:lvl5pPr>
              <a:buClr>
                <a:schemeClr val="accent2"/>
              </a:buClr>
              <a:buFont typeface="+mj-lt"/>
              <a:buAutoNum type="arabicPeriod"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0134611" y="612381"/>
            <a:ext cx="1484228" cy="479352"/>
          </a:xfrm>
          <a:noFill/>
        </p:spPr>
        <p:txBody>
          <a:bodyPr anchor="t"/>
          <a:lstStyle>
            <a:lvl1pPr algn="r">
              <a:defRPr sz="1050"/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33512" y="2756699"/>
            <a:ext cx="1256738" cy="423823"/>
          </a:xfrm>
          <a:solidFill>
            <a:schemeClr val="bg2">
              <a:lumMod val="90000"/>
            </a:schemeClr>
          </a:solidFill>
        </p:spPr>
        <p:txBody>
          <a:bodyPr anchor="ctr"/>
          <a:lstStyle>
            <a:lvl1pPr algn="r">
              <a:defRPr/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10544" y="2756699"/>
            <a:ext cx="429372" cy="423823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1DA62460-475C-38E7-135D-916B98438D09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8763000" y="3415504"/>
            <a:ext cx="3429000" cy="344249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177124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71601" y="2057399"/>
            <a:ext cx="3429000" cy="1868557"/>
          </a:xfrm>
          <a:noFill/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86400" y="2057401"/>
            <a:ext cx="4648200" cy="2743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5964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1031915"/>
            <a:ext cx="3968496" cy="1494845"/>
          </a:xfrm>
          <a:noFill/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90020" y="1001865"/>
            <a:ext cx="6416180" cy="468331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7"/>
            <a:ext cx="1179576" cy="365125"/>
          </a:xfrm>
        </p:spPr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935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3124200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38400" y="0"/>
            <a:ext cx="7391400" cy="1207008"/>
          </a:xfrm>
        </p:spPr>
        <p:txBody>
          <a:bodyPr lIns="137160" tIns="137160" bIns="91440" anchor="b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33800" y="1367622"/>
            <a:ext cx="7929006" cy="447754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B460515-4779-2CA9-5335-1F4AD158B7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3810000" y="6210300"/>
            <a:ext cx="7696200" cy="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657601" y="6029868"/>
            <a:ext cx="2024542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</p:spPr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5550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5486400" cy="55626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063318" y="0"/>
            <a:ext cx="4385481" cy="1796124"/>
          </a:xfrm>
        </p:spPr>
        <p:txBody>
          <a:bodyPr lIns="137160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5056" y="1965281"/>
            <a:ext cx="4859992" cy="37328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6854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499475"/>
            <a:ext cx="3625442" cy="1474692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432" y="2124222"/>
            <a:ext cx="3567404" cy="34887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6CAFF7D-6BAD-AE1B-CFE3-A9AB4D8667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4800601" y="0"/>
            <a:ext cx="7391400" cy="55626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</p:spPr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38206" y="6029868"/>
            <a:ext cx="429372" cy="365125"/>
          </a:xfrm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501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430047"/>
            <a:ext cx="4939005" cy="1166270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5432" y="1746792"/>
            <a:ext cx="5776896" cy="3969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6CAFF7D-6BAD-AE1B-CFE3-A9AB4D8667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391400" y="0"/>
            <a:ext cx="4800600" cy="55626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</p:spPr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38206" y="6029868"/>
            <a:ext cx="429372" cy="365125"/>
          </a:xfrm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74287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7848600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0456" y="0"/>
            <a:ext cx="4142830" cy="1978681"/>
          </a:xfrm>
        </p:spPr>
        <p:txBody>
          <a:bodyPr lIns="137160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42196" y="2112973"/>
            <a:ext cx="3151090" cy="367822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439912" y="6029868"/>
            <a:ext cx="1911096" cy="365125"/>
          </a:xfrm>
          <a:noFill/>
        </p:spPr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351008" y="6029868"/>
            <a:ext cx="890077" cy="365125"/>
          </a:xfrm>
          <a:noFill/>
        </p:spPr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2984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EEB1BA68-9980-8CBB-7BAF-A1D760EB21EC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12192000" cy="6858000"/>
          </a:xfrm>
          <a:custGeom>
            <a:avLst/>
            <a:gdLst>
              <a:gd name="connsiteX0" fmla="*/ 480060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5562599 h 6858000"/>
              <a:gd name="connsiteX5" fmla="*/ 4800600 w 12192000"/>
              <a:gd name="connsiteY5" fmla="*/ 5562599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0" h="6858000">
                <a:moveTo>
                  <a:pt x="480060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5562599"/>
                </a:lnTo>
                <a:lnTo>
                  <a:pt x="4800600" y="5562599"/>
                </a:lnTo>
                <a:close/>
              </a:path>
            </a:pathLst>
          </a:custGeo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1001376"/>
            <a:ext cx="3601122" cy="1362458"/>
          </a:xfrm>
          <a:noFill/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504" y="2496848"/>
            <a:ext cx="3601122" cy="2303752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dirty="0"/>
            </a:lvl1pPr>
            <a:lvl2pPr>
              <a:defRPr lang="en-US" dirty="0"/>
            </a:lvl2pPr>
            <a:lvl3pPr>
              <a:defRPr lang="en-US" dirty="0"/>
            </a:lvl3pPr>
            <a:lvl4pPr>
              <a:defRPr lang="en-US" dirty="0"/>
            </a:lvl4pPr>
            <a:lvl5pPr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3504" y="503237"/>
            <a:ext cx="1907799" cy="365125"/>
          </a:xfrm>
          <a:noFill/>
        </p:spPr>
        <p:txBody>
          <a:bodyPr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3504" y="4800600"/>
            <a:ext cx="1256738" cy="365125"/>
          </a:xfrm>
          <a:noFill/>
        </p:spPr>
        <p:txBody>
          <a:bodyPr/>
          <a:lstStyle>
            <a:lvl1pPr algn="l">
              <a:defRPr/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47641" y="4800600"/>
            <a:ext cx="429372" cy="365125"/>
          </a:xfrm>
          <a:noFill/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606245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3504" y="4673955"/>
            <a:ext cx="3154680" cy="1287913"/>
          </a:xfrm>
          <a:noFill/>
        </p:spPr>
        <p:txBody>
          <a:bodyPr anchor="t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6CAFF7D-6BAD-AE1B-CFE3-A9AB4D8667C6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1999" cy="41148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14800" y="4647060"/>
            <a:ext cx="7552114" cy="1382807"/>
          </a:xfrm>
        </p:spPr>
        <p:txBody>
          <a:bodyPr/>
          <a:lstStyle>
            <a:lvl1pPr marL="0" indent="0">
              <a:buNone/>
              <a:defRPr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noFill/>
        </p:spPr>
        <p:txBody>
          <a:bodyPr/>
          <a:lstStyle/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  <a:noFill/>
        </p:spPr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37542" y="6029868"/>
            <a:ext cx="429372" cy="365125"/>
          </a:xfrm>
          <a:noFill/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44412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5" y="337062"/>
            <a:ext cx="6787898" cy="845931"/>
          </a:xfrm>
        </p:spPr>
        <p:txBody>
          <a:bodyPr tIns="91440" bIns="91440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705468" y="637706"/>
            <a:ext cx="1907799" cy="365125"/>
          </a:xfrm>
        </p:spPr>
        <p:txBody>
          <a:bodyPr anchor="t"/>
          <a:lstStyle>
            <a:lvl1pPr algn="r">
              <a:defRPr/>
            </a:lvl1pPr>
          </a:lstStyle>
          <a:p>
            <a:endParaRPr lang="en-GB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371600"/>
            <a:ext cx="7391402" cy="54864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66163" y="1266737"/>
            <a:ext cx="2894795" cy="476313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DF397562-DA4B-EE6B-8F6C-1CE4F33EB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2704" y="1028700"/>
            <a:ext cx="0" cy="480060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086060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95E85AE-6D30-80EB-DDF8-337E49DD6E5B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1"/>
            <a:ext cx="4800600" cy="4822372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dirty="0"/>
              <a:t>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002085" y="4374100"/>
            <a:ext cx="3897905" cy="1380814"/>
          </a:xfrm>
        </p:spPr>
        <p:txBody>
          <a:bodyPr lIns="137160" tIns="137160" anchor="t"/>
          <a:lstStyle>
            <a:lvl1pPr>
              <a:defRPr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89516" y="685800"/>
            <a:ext cx="5430884" cy="52049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2974" y="6029867"/>
            <a:ext cx="1911096" cy="365126"/>
          </a:xfrm>
          <a:solidFill>
            <a:schemeClr val="bg1"/>
          </a:solidFill>
        </p:spPr>
        <p:txBody>
          <a:bodyPr anchor="ctr"/>
          <a:lstStyle>
            <a:lvl1pPr algn="l">
              <a:defRPr/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058400" y="6029868"/>
            <a:ext cx="1179576" cy="365125"/>
          </a:xfrm>
          <a:solidFill>
            <a:schemeClr val="bg1"/>
          </a:solidFill>
        </p:spPr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8207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424EAB6-808C-672B-68A5-49764748CDD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599" y="5149121"/>
            <a:ext cx="6861107" cy="842527"/>
          </a:xfrm>
          <a:noFill/>
        </p:spPr>
        <p:txBody>
          <a:bodyPr anchor="t"/>
          <a:lstStyle>
            <a:lvl1pPr algn="r">
              <a:defRPr b="0" cap="all" baseline="0">
                <a:solidFill>
                  <a:schemeClr val="accent1"/>
                </a:solidFill>
                <a:effectLst/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34196" y="120765"/>
            <a:ext cx="10723000" cy="4260404"/>
          </a:xfrm>
        </p:spPr>
        <p:txBody>
          <a:bodyPr lIns="0" tIns="0" rIns="0" bIns="0" anchor="b">
            <a:normAutofit/>
          </a:bodyPr>
          <a:lstStyle>
            <a:lvl1pPr marL="0" indent="0">
              <a:buNone/>
              <a:defRPr sz="28000" spc="-200" baseline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431" y="6029867"/>
            <a:ext cx="2137769" cy="365125"/>
          </a:xfrm>
          <a:noFill/>
        </p:spPr>
        <p:txBody>
          <a:bodyPr/>
          <a:lstStyle>
            <a:lvl1pPr>
              <a:defRPr b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38393CD-94B6-EC8A-E14F-A09689A25C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11503594" y="675861"/>
            <a:ext cx="0" cy="4184295"/>
          </a:xfrm>
          <a:prstGeom prst="line">
            <a:avLst/>
          </a:prstGeom>
          <a:ln w="12700">
            <a:solidFill>
              <a:schemeClr val="tx2">
                <a:alpha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106791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65FCAFD-B73A-5597-B603-55FD5D3AAC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8A4F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431" y="-785191"/>
            <a:ext cx="10981137" cy="640080"/>
          </a:xfrm>
          <a:noFill/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337930" y="1649896"/>
            <a:ext cx="10169921" cy="4949687"/>
          </a:xfrm>
        </p:spPr>
        <p:txBody>
          <a:bodyPr anchor="b">
            <a:normAutofit/>
          </a:bodyPr>
          <a:lstStyle>
            <a:lvl1pPr marL="0" indent="0">
              <a:lnSpc>
                <a:spcPct val="80000"/>
              </a:lnSpc>
              <a:spcBef>
                <a:spcPts val="0"/>
              </a:spcBef>
              <a:buNone/>
              <a:defRPr sz="7200" cap="all" spc="-100" baseline="0">
                <a:solidFill>
                  <a:schemeClr val="accent1"/>
                </a:solidFill>
                <a:latin typeface="+mj-lt"/>
              </a:defRPr>
            </a:lvl1pPr>
            <a:lvl2pPr marL="457200" indent="0">
              <a:lnSpc>
                <a:spcPct val="80000"/>
              </a:lnSpc>
              <a:buNone/>
              <a:defRPr sz="7200" cap="all" baseline="0">
                <a:solidFill>
                  <a:schemeClr val="bg1"/>
                </a:solidFill>
                <a:latin typeface="+mj-lt"/>
              </a:defRPr>
            </a:lvl2pPr>
            <a:lvl3pPr marL="914400" indent="0">
              <a:lnSpc>
                <a:spcPct val="80000"/>
              </a:lnSpc>
              <a:buNone/>
              <a:defRPr sz="7200" cap="all" baseline="0">
                <a:solidFill>
                  <a:schemeClr val="bg1"/>
                </a:solidFill>
                <a:latin typeface="+mj-lt"/>
              </a:defRPr>
            </a:lvl3pPr>
            <a:lvl4pPr marL="1371600" indent="0">
              <a:lnSpc>
                <a:spcPct val="80000"/>
              </a:lnSpc>
              <a:buNone/>
              <a:defRPr sz="6600" cap="all" baseline="0">
                <a:solidFill>
                  <a:schemeClr val="bg1"/>
                </a:solidFill>
                <a:latin typeface="+mj-lt"/>
              </a:defRPr>
            </a:lvl4pPr>
            <a:lvl5pPr marL="1828800" indent="0">
              <a:lnSpc>
                <a:spcPct val="80000"/>
              </a:lnSpc>
              <a:buNone/>
              <a:defRPr sz="6600" cap="all" baseline="0"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Click to edit statement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E9C1887E-643E-BB68-F557-E1EAB0A0A6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926297" y="685800"/>
            <a:ext cx="10326757" cy="0"/>
          </a:xfrm>
          <a:prstGeom prst="line">
            <a:avLst/>
          </a:prstGeom>
          <a:ln w="12700">
            <a:solidFill>
              <a:schemeClr val="bg1">
                <a:alpha val="4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431" y="501227"/>
            <a:ext cx="1907799" cy="365125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>
              <a:defRPr b="0" spc="0">
                <a:solidFill>
                  <a:schemeClr val="bg1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900458" y="501227"/>
            <a:ext cx="1256738" cy="365125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57196" y="501227"/>
            <a:ext cx="429372" cy="365125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59879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5052C017-FC5C-A7A2-BA15-6C113717C33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1999" cy="685800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8A4F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58D5F78-0179-D9C3-74D3-62CE152FFEC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" y="2"/>
            <a:ext cx="8763000" cy="503833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BB386FE-4A21-B72A-BB2B-D4FDFDC3EC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722427" y="6212437"/>
            <a:ext cx="10808612" cy="0"/>
          </a:xfrm>
          <a:prstGeom prst="line">
            <a:avLst/>
          </a:prstGeom>
          <a:ln w="12700">
            <a:solidFill>
              <a:schemeClr val="accent5">
                <a:alpha val="4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6">
            <a:extLst>
              <a:ext uri="{FF2B5EF4-FFF2-40B4-BE49-F238E27FC236}">
                <a16:creationId xmlns:a16="http://schemas.microsoft.com/office/drawing/2014/main" id="{D4813FB1-9165-4DD7-C4C2-EAFC20602D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4800" y="5410203"/>
            <a:ext cx="7543800" cy="372746"/>
          </a:xfrm>
          <a:noFill/>
        </p:spPr>
        <p:txBody>
          <a:bodyPr tIns="91440" bIns="91440" anchor="ctr">
            <a:normAutofit/>
          </a:bodyPr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3504" y="725556"/>
            <a:ext cx="8845296" cy="3656168"/>
          </a:xfrm>
        </p:spPr>
        <p:txBody>
          <a:bodyPr>
            <a:normAutofit/>
          </a:bodyPr>
          <a:lstStyle>
            <a:lvl1pPr marL="228600" indent="-228600">
              <a:lnSpc>
                <a:spcPct val="85000"/>
              </a:lnSpc>
              <a:spcBef>
                <a:spcPts val="0"/>
              </a:spcBef>
              <a:buNone/>
              <a:defRPr sz="5800" b="0" cap="all" spc="0" baseline="0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Click to edit quote</a:t>
            </a:r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94F49A81-8721-B846-5567-52769C04D6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430" y="6029868"/>
            <a:ext cx="1911096" cy="365125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b="0">
                <a:solidFill>
                  <a:schemeClr val="accent5"/>
                </a:solidFill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FB3E54B7-FFB1-7BFC-0189-A17360728C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802368" y="6029868"/>
            <a:ext cx="1435608" cy="365125"/>
          </a:xfrm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b="0">
                <a:solidFill>
                  <a:schemeClr val="accent5"/>
                </a:solidFill>
                <a:latin typeface="+mn-lt"/>
              </a:defRPr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D1DF2706-0EDF-0D3B-C01B-613E7D1BB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accent3">
              <a:lumMod val="60000"/>
              <a:lumOff val="40000"/>
            </a:schemeClr>
          </a:solidFill>
        </p:spPr>
        <p:txBody>
          <a:bodyPr/>
          <a:lstStyle>
            <a:lvl1pPr>
              <a:defRPr b="0">
                <a:solidFill>
                  <a:schemeClr val="accent5"/>
                </a:solidFill>
                <a:latin typeface="+mn-lt"/>
              </a:defRPr>
            </a:lvl1pPr>
          </a:lstStyle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2670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50773-1259-8F51-3561-DF3A80B264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521185"/>
            <a:ext cx="10902696" cy="1070849"/>
          </a:xfrm>
          <a:noFill/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C966CF-BE4B-28C8-6D17-E087E97C0E9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5431" y="1756230"/>
            <a:ext cx="5181600" cy="40349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1559437-5037-4EE7-88FA-80C5AA0870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4600" y="1756230"/>
            <a:ext cx="5181600" cy="403496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326746-DF44-9DEF-8471-A5E1F6CCC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850B58-64D5-F359-1AC8-3D57AA87B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6A22FA-48E7-5BF5-6432-6C7A54D7E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1107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D8D87-72DE-A210-5C2D-570A1B01D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521206"/>
            <a:ext cx="10899648" cy="1069848"/>
          </a:xfrm>
          <a:noFill/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3932A9-21A4-5A57-9D72-8C46993E6B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5431" y="1631076"/>
            <a:ext cx="5157787" cy="709394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5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3D4B4-A366-E12D-19BB-C17B714661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5431" y="2372146"/>
            <a:ext cx="5157787" cy="34952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C06DAAF-1A05-D83C-70C1-CEADA4EB7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4600" y="1631076"/>
            <a:ext cx="5183188" cy="709393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5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FE7B13-3453-6313-B416-E9FF9DA2E0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24600" y="2372146"/>
            <a:ext cx="5183188" cy="349525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61BE2D-E1A3-1A5C-AE37-9DC52A971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1D5902D-DF04-F2A8-C2F8-EBDD2A897D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A4FDDA8-940A-B407-4EB2-85DC9BEDB4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72152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151FC-CD6F-656F-54A8-59B782BE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265176"/>
            <a:ext cx="11028923" cy="1325880"/>
          </a:xfrm>
          <a:noFill/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7D307A-FF1F-38A3-7DE5-F11DC31CA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E4C539B-20CB-8D83-0ECC-5F682BD06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6EB674-912E-381A-49CE-08E49DFF4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40635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FA0B77-3CB1-4071-30F6-B0766D75C1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4A81A7-FC7B-1689-D59F-4173A1763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80D98-2C9A-3434-E8A3-DA6CCD2F5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067400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8073289-DB44-2F27-575B-3B0123960D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>
              <a:lumMod val="90000"/>
            </a:schemeClr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F22766A-BE9C-B780-CC66-44ECFC5C0A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057400" y="3084659"/>
            <a:ext cx="10133956" cy="3773341"/>
          </a:xfrm>
          <a:prstGeom prst="rect">
            <a:avLst/>
          </a:prstGeom>
          <a:solidFill>
            <a:schemeClr val="bg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6" y="182881"/>
            <a:ext cx="8616684" cy="1874520"/>
          </a:xfrm>
          <a:noFill/>
        </p:spPr>
        <p:txBody>
          <a:bodyPr anchor="t">
            <a:normAutofit/>
          </a:bodyPr>
          <a:lstStyle>
            <a:lvl1pPr>
              <a:defRPr sz="9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753600" y="617923"/>
            <a:ext cx="1866897" cy="461881"/>
          </a:xfrm>
          <a:noFill/>
        </p:spPr>
        <p:txBody>
          <a:bodyPr anchor="t"/>
          <a:lstStyle>
            <a:lvl1pPr algn="r">
              <a:defRPr sz="900"/>
            </a:lvl1pPr>
          </a:lstStyle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95846" y="3544866"/>
            <a:ext cx="8990722" cy="2446782"/>
          </a:xfrm>
        </p:spPr>
        <p:txBody>
          <a:bodyPr>
            <a:normAutofit/>
          </a:bodyPr>
          <a:lstStyle>
            <a:lvl1pPr marL="0" indent="0">
              <a:buClr>
                <a:schemeClr val="tx2"/>
              </a:buClr>
              <a:buFont typeface="Arial" panose="020B0604020202020204" pitchFamily="34" charset="0"/>
              <a:buNone/>
              <a:defRPr sz="1800"/>
            </a:lvl1pPr>
            <a:lvl2pPr marL="457200" indent="0">
              <a:buClr>
                <a:schemeClr val="tx2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tx2"/>
              </a:buClr>
              <a:buFont typeface="Arial" panose="020B0604020202020204" pitchFamily="34" charset="0"/>
              <a:buNone/>
              <a:defRPr sz="1400"/>
            </a:lvl3pPr>
            <a:lvl4pPr marL="1371600" indent="0">
              <a:buClr>
                <a:schemeClr val="tx2"/>
              </a:buClr>
              <a:buFont typeface="Arial" panose="020B0604020202020204" pitchFamily="34" charset="0"/>
              <a:buNone/>
              <a:defRPr sz="1200"/>
            </a:lvl4pPr>
            <a:lvl5pPr marL="1828800" indent="0">
              <a:buClr>
                <a:schemeClr val="tx2"/>
              </a:buClr>
              <a:buFont typeface="Arial" panose="020B0604020202020204" pitchFamily="34" charset="0"/>
              <a:buNone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95846" y="6024816"/>
            <a:ext cx="1809495" cy="365125"/>
          </a:xfrm>
          <a:solidFill>
            <a:schemeClr val="bg2"/>
          </a:solidFill>
        </p:spPr>
        <p:txBody>
          <a:bodyPr/>
          <a:lstStyle>
            <a:lvl1pPr algn="l">
              <a:defRPr/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solidFill>
            <a:schemeClr val="bg2"/>
          </a:solidFill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6901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clus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F8073289-DB44-2F27-575B-3B0123960D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 w="190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72AC4BE-2FD3-AAF4-8A1B-0633F1BEE3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8436077" cy="2057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7652D305-42E1-E86E-632C-9DFD4F747E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>
            <a:off x="685800" y="4564627"/>
            <a:ext cx="5068016" cy="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21917DD-3691-27F7-68C8-EACE32AEA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3625" y="530940"/>
            <a:ext cx="7703576" cy="1308290"/>
          </a:xfrm>
          <a:noFill/>
        </p:spPr>
        <p:txBody>
          <a:bodyPr anchor="t">
            <a:normAutofit/>
          </a:bodyPr>
          <a:lstStyle>
            <a:lvl1pPr>
              <a:defRPr sz="80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F1F66-DA3A-1E9E-183A-4FB86FC67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37005" y="3571531"/>
            <a:ext cx="5009534" cy="1987694"/>
          </a:xfrm>
        </p:spPr>
        <p:txBody>
          <a:bodyPr anchor="ctr">
            <a:normAutofit/>
          </a:bodyPr>
          <a:lstStyle>
            <a:lvl1pPr marL="0" indent="0">
              <a:buClr>
                <a:schemeClr val="tx2"/>
              </a:buClr>
              <a:buFont typeface="Arial" panose="020B0604020202020204" pitchFamily="34" charset="0"/>
              <a:buNone/>
              <a:defRPr sz="1800"/>
            </a:lvl1pPr>
            <a:lvl2pPr marL="457200" indent="0">
              <a:buClr>
                <a:schemeClr val="tx2"/>
              </a:buClr>
              <a:buFont typeface="Arial" panose="020B0604020202020204" pitchFamily="34" charset="0"/>
              <a:buNone/>
              <a:defRPr sz="1600"/>
            </a:lvl2pPr>
            <a:lvl3pPr marL="914400" indent="0">
              <a:buClr>
                <a:schemeClr val="tx2"/>
              </a:buClr>
              <a:buFont typeface="Arial" panose="020B0604020202020204" pitchFamily="34" charset="0"/>
              <a:buNone/>
              <a:defRPr sz="1400"/>
            </a:lvl3pPr>
            <a:lvl4pPr marL="1371600" indent="0">
              <a:buClr>
                <a:schemeClr val="tx2"/>
              </a:buClr>
              <a:buFont typeface="Arial" panose="020B0604020202020204" pitchFamily="34" charset="0"/>
              <a:buNone/>
              <a:defRPr sz="1200"/>
            </a:lvl4pPr>
            <a:lvl5pPr marL="1828800" indent="0">
              <a:buClr>
                <a:schemeClr val="tx2"/>
              </a:buClr>
              <a:buFont typeface="Arial" panose="020B0604020202020204" pitchFamily="34" charset="0"/>
              <a:buNone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D27EA8-C1D8-B105-9F54-16985594D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05430" y="6029867"/>
            <a:ext cx="1911096" cy="365126"/>
          </a:xfrm>
          <a:noFill/>
        </p:spPr>
        <p:txBody>
          <a:bodyPr anchor="ctr"/>
          <a:lstStyle>
            <a:lvl1pPr algn="l">
              <a:defRPr sz="900" b="1"/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4A704-5499-D0F7-F550-5994C49F8C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799320" y="6029867"/>
            <a:ext cx="1441766" cy="365125"/>
          </a:xfrm>
          <a:noFill/>
        </p:spPr>
        <p:txBody>
          <a:bodyPr/>
          <a:lstStyle>
            <a:lvl1pPr algn="r">
              <a:defRPr/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F2DDE-AF7B-917E-704F-1E12AB9BF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883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5FBAF5C3-82B6-427E-5D2E-900A2D90AD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/>
        </p:nvCxnSpPr>
        <p:spPr>
          <a:xfrm flipH="1">
            <a:off x="722427" y="6212437"/>
            <a:ext cx="10808612" cy="0"/>
          </a:xfrm>
          <a:prstGeom prst="line">
            <a:avLst/>
          </a:prstGeom>
          <a:ln w="12700">
            <a:solidFill>
              <a:schemeClr val="tx2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01AA792-727F-F91C-6564-A882FAF11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351270"/>
            <a:ext cx="10981137" cy="1239720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13716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90A246-77A4-EC4C-28B8-90388BB8E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5431" y="1745956"/>
            <a:ext cx="10981137" cy="3983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F6714-5B6F-439F-4173-D5182371231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5430" y="6029868"/>
            <a:ext cx="1911096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l">
              <a:defRPr sz="900" b="1" cap="all" spc="60" baseline="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9842E6-B4ED-431B-B1A0-22352BA620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0" y="6029868"/>
            <a:ext cx="1182686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r">
              <a:defRPr sz="900" cap="all" baseline="0">
                <a:solidFill>
                  <a:schemeClr val="tx2"/>
                </a:solidFill>
              </a:defRPr>
            </a:lvl1pPr>
          </a:lstStyle>
          <a:p>
            <a:fld id="{8FD3B664-4F7E-4443-AAD4-C3AB61C16E17}" type="datetimeFigureOut">
              <a:rPr lang="en-GB" smtClean="0"/>
              <a:t>02/08/2026</a:t>
            </a:fld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6743A1-0EE5-84FA-44EE-3CDDB793AA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33434" y="6029868"/>
            <a:ext cx="429372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lvl1pPr algn="r">
              <a:defRPr sz="900" cap="all" baseline="0">
                <a:solidFill>
                  <a:schemeClr val="tx2"/>
                </a:solidFill>
              </a:defRPr>
            </a:lvl1pPr>
          </a:lstStyle>
          <a:p>
            <a:fld id="{D8F2AFC0-FB6D-4711-810B-15826E4925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0465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  <p:sldLayoutId id="2147483884" r:id="rId13"/>
    <p:sldLayoutId id="2147483885" r:id="rId14"/>
    <p:sldLayoutId id="2147483886" r:id="rId15"/>
    <p:sldLayoutId id="2147483887" r:id="rId16"/>
    <p:sldLayoutId id="2147483888" r:id="rId17"/>
    <p:sldLayoutId id="2147483889" r:id="rId18"/>
    <p:sldLayoutId id="2147483890" r:id="rId19"/>
    <p:sldLayoutId id="2147483891" r:id="rId20"/>
    <p:sldLayoutId id="2147483892" r:id="rId21"/>
    <p:sldLayoutId id="2147483893" r:id="rId22"/>
    <p:sldLayoutId id="2147483894" r:id="rId23"/>
    <p:sldLayoutId id="2147483895" r:id="rId24"/>
    <p:sldLayoutId id="2147483896" r:id="rId25"/>
    <p:sldLayoutId id="2147483897" r:id="rId26"/>
    <p:sldLayoutId id="2147483898" r:id="rId27"/>
  </p:sldLayoutIdLst>
  <p:txStyles>
    <p:titleStyle>
      <a:lvl1pPr marL="0" algn="l" defTabSz="914400" rtl="0" eaLnBrk="1" latinLnBrk="0" hangingPunct="1">
        <a:lnSpc>
          <a:spcPct val="100000"/>
        </a:lnSpc>
        <a:spcBef>
          <a:spcPct val="0"/>
        </a:spcBef>
        <a:spcAft>
          <a:spcPts val="0"/>
        </a:spcAft>
        <a:buNone/>
        <a:defRPr sz="2800" kern="1200" cap="all" baseline="0">
          <a:solidFill>
            <a:schemeClr val="accent5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864">
          <p15:clr>
            <a:srgbClr val="F26B43"/>
          </p15:clr>
        </p15:guide>
        <p15:guide id="3" pos="432">
          <p15:clr>
            <a:srgbClr val="F26B43"/>
          </p15:clr>
        </p15:guide>
        <p15:guide id="4" orient="horz" pos="3912">
          <p15:clr>
            <a:srgbClr val="F26B43"/>
          </p15:clr>
        </p15:guide>
        <p15:guide id="5" orient="horz" pos="3504">
          <p15:clr>
            <a:srgbClr val="F26B43"/>
          </p15:clr>
        </p15:guide>
        <p15:guide id="6" orient="horz" pos="3024">
          <p15:clr>
            <a:srgbClr val="F26B43"/>
          </p15:clr>
        </p15:guide>
        <p15:guide id="7" orient="horz" pos="2592">
          <p15:clr>
            <a:srgbClr val="F26B43"/>
          </p15:clr>
        </p15:guide>
        <p15:guide id="8" orient="horz" pos="1728">
          <p15:clr>
            <a:srgbClr val="F26B43"/>
          </p15:clr>
        </p15:guide>
        <p15:guide id="9" orient="horz" pos="1296">
          <p15:clr>
            <a:srgbClr val="F26B43"/>
          </p15:clr>
        </p15:guide>
        <p15:guide id="10" orient="horz" pos="864">
          <p15:clr>
            <a:srgbClr val="F26B43"/>
          </p15:clr>
        </p15:guide>
        <p15:guide id="11" orient="horz" pos="432">
          <p15:clr>
            <a:srgbClr val="F26B43"/>
          </p15:clr>
        </p15:guide>
        <p15:guide id="12" pos="1296">
          <p15:clr>
            <a:srgbClr val="F26B43"/>
          </p15:clr>
        </p15:guide>
        <p15:guide id="13" pos="1728">
          <p15:clr>
            <a:srgbClr val="F26B43"/>
          </p15:clr>
        </p15:guide>
        <p15:guide id="18" pos="2160">
          <p15:clr>
            <a:srgbClr val="F26B43"/>
          </p15:clr>
        </p15:guide>
        <p15:guide id="20" pos="5520">
          <p15:clr>
            <a:srgbClr val="F26B43"/>
          </p15:clr>
        </p15:guide>
        <p15:guide id="21" pos="5952">
          <p15:clr>
            <a:srgbClr val="F26B43"/>
          </p15:clr>
        </p15:guide>
        <p15:guide id="22" pos="6384">
          <p15:clr>
            <a:srgbClr val="F26B43"/>
          </p15:clr>
        </p15:guide>
        <p15:guide id="24" pos="6816">
          <p15:clr>
            <a:srgbClr val="F26B43"/>
          </p15:clr>
        </p15:guide>
        <p15:guide id="25" pos="7248">
          <p15:clr>
            <a:srgbClr val="F26B43"/>
          </p15:clr>
        </p15:guide>
        <p15:guide id="26" pos="5088">
          <p15:clr>
            <a:srgbClr val="F26B43"/>
          </p15:clr>
        </p15:guide>
        <p15:guide id="27" pos="4656">
          <p15:clr>
            <a:srgbClr val="F26B43"/>
          </p15:clr>
        </p15:guide>
        <p15:guide id="28" pos="4224">
          <p15:clr>
            <a:srgbClr val="F26B43"/>
          </p15:clr>
        </p15:guide>
        <p15:guide id="29" pos="2592">
          <p15:clr>
            <a:srgbClr val="F26B43"/>
          </p15:clr>
        </p15:guide>
        <p15:guide id="30" pos="3024">
          <p15:clr>
            <a:srgbClr val="F26B43"/>
          </p15:clr>
        </p15:guide>
        <p15:guide id="31" pos="3456">
          <p15:clr>
            <a:srgbClr val="F26B43"/>
          </p15:clr>
        </p15:guide>
        <p15:guide id="32" orient="horz" pos="6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43E86495-C2A3-B6B4-2883-37CD8B845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2" b="2"/>
          <a:stretch>
            <a:fillRect/>
          </a:stretch>
        </p:blipFill>
        <p:spPr>
          <a:xfrm>
            <a:off x="20" y="10"/>
            <a:ext cx="5486380" cy="5562590"/>
          </a:xfrm>
          <a:prstGeom prst="rect">
            <a:avLst/>
          </a:prstGeom>
          <a:noFill/>
        </p:spPr>
      </p:pic>
      <p:sp>
        <p:nvSpPr>
          <p:cNvPr id="13" name="Title 2">
            <a:extLst>
              <a:ext uri="{FF2B5EF4-FFF2-40B4-BE49-F238E27FC236}">
                <a16:creationId xmlns:a16="http://schemas.microsoft.com/office/drawing/2014/main" id="{34E23C32-7967-4DF7-D31C-C859B89B5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138" y="632679"/>
            <a:ext cx="2596010" cy="1054328"/>
          </a:xfrm>
          <a:solidFill>
            <a:srgbClr val="F5FAF5"/>
          </a:solidFill>
        </p:spPr>
        <p:txBody>
          <a:bodyPr>
            <a:normAutofit/>
          </a:bodyPr>
          <a:lstStyle/>
          <a:p>
            <a:pPr>
              <a:defRPr sz="2000"/>
            </a:pPr>
            <a:r>
              <a:rPr lang="en-US" sz="4000" dirty="0"/>
              <a:t>ECOWASH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3977B90-DBE9-8F5B-F3DA-9C4E7724CB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09419" y="1965281"/>
            <a:ext cx="5605629" cy="3732876"/>
          </a:xfrm>
        </p:spPr>
        <p:txBody>
          <a:bodyPr>
            <a:normAutofit/>
          </a:bodyPr>
          <a:lstStyle/>
          <a:p>
            <a:pPr marL="0" indent="0">
              <a:buNone/>
              <a:defRPr sz="2000"/>
            </a:pPr>
            <a:r>
              <a:rPr lang="en-GB" sz="2000" b="1" dirty="0"/>
              <a:t>Name:</a:t>
            </a:r>
            <a:r>
              <a:rPr lang="en-GB" sz="2000" dirty="0"/>
              <a:t>  Songul Kisa</a:t>
            </a:r>
          </a:p>
          <a:p>
            <a:pPr marL="0" indent="0">
              <a:buNone/>
              <a:defRPr sz="2000"/>
            </a:pPr>
            <a:r>
              <a:rPr lang="en-GB" sz="2000" b="1" dirty="0"/>
              <a:t>Student ID:</a:t>
            </a:r>
            <a:r>
              <a:rPr lang="en-GB" sz="2000" dirty="0"/>
              <a:t> 2513589</a:t>
            </a:r>
          </a:p>
          <a:p>
            <a:pPr marL="0" indent="0">
              <a:buNone/>
              <a:defRPr sz="2000"/>
            </a:pPr>
            <a:r>
              <a:rPr lang="en-GB" sz="2000" b="1" dirty="0"/>
              <a:t>Module code:</a:t>
            </a:r>
            <a:r>
              <a:rPr lang="en-GB" sz="2000" dirty="0"/>
              <a:t> LCLM4006</a:t>
            </a:r>
          </a:p>
          <a:p>
            <a:pPr marL="0" indent="0">
              <a:buNone/>
              <a:defRPr sz="2000"/>
            </a:pPr>
            <a:r>
              <a:rPr lang="en-GB" sz="2000" b="1" dirty="0"/>
              <a:t>Module Title:</a:t>
            </a:r>
            <a:r>
              <a:rPr lang="en-GB" sz="2000" dirty="0"/>
              <a:t> Enterprise &amp; Entrepreneurship</a:t>
            </a:r>
          </a:p>
          <a:p>
            <a:pPr marL="0" indent="0">
              <a:buNone/>
              <a:defRPr sz="2000"/>
            </a:pPr>
            <a:r>
              <a:rPr lang="en-GB" sz="2000" b="1" dirty="0"/>
              <a:t>Lecturer: </a:t>
            </a:r>
            <a:r>
              <a:rPr lang="en-GB" sz="2000" dirty="0" err="1"/>
              <a:t>Mustakkima</a:t>
            </a:r>
            <a:r>
              <a:rPr lang="en-GB" sz="2000" dirty="0"/>
              <a:t> Afrin</a:t>
            </a:r>
            <a:endParaRPr lang="en-US" sz="2000" dirty="0"/>
          </a:p>
        </p:txBody>
      </p:sp>
      <p:sp>
        <p:nvSpPr>
          <p:cNvPr id="14" name="Rectangle 13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309400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C7C007-A35F-8556-805C-B7DB26C37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1032" y="442452"/>
            <a:ext cx="8902310" cy="764556"/>
          </a:xfrm>
          <a:solidFill>
            <a:srgbClr val="F5FAF5"/>
          </a:solidFill>
        </p:spPr>
        <p:txBody>
          <a:bodyPr anchor="b">
            <a:normAutofit/>
          </a:bodyPr>
          <a:lstStyle/>
          <a:p>
            <a:pPr algn="ctr">
              <a:defRPr sz="2000"/>
            </a:pPr>
            <a:r>
              <a:rPr lang="en-GB" sz="3200" u="sng" dirty="0"/>
              <a:t>Content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A230127-4DA7-90A0-682F-9326D79A981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9106290"/>
              </p:ext>
            </p:extLst>
          </p:nvPr>
        </p:nvGraphicFramePr>
        <p:xfrm>
          <a:off x="3733800" y="1367622"/>
          <a:ext cx="7929006" cy="44775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Rectangle 6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A53159B-27CE-40D8-9239-8CB42A59045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65" r="15865"/>
          <a:stretch>
            <a:fillRect/>
          </a:stretch>
        </p:blipFill>
        <p:spPr>
          <a:prstGeom prst="rect">
            <a:avLst/>
          </a:prstGeom>
          <a:blipFill>
            <a:blip r:embed="rId9">
              <a:alphaModFix amt="70000"/>
            </a:blip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1390640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8DED5-B8BB-53AB-7C17-CC27328F1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6603" y="275101"/>
            <a:ext cx="4029397" cy="1325563"/>
          </a:xfrm>
        </p:spPr>
        <p:txBody>
          <a:bodyPr>
            <a:normAutofit/>
          </a:bodyPr>
          <a:lstStyle/>
          <a:p>
            <a:pPr algn="ctr">
              <a:defRPr sz="2000"/>
            </a:pPr>
            <a:r>
              <a:rPr lang="en-GB" sz="2400" u="sng" dirty="0"/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E2478A-A0F3-F64E-C44A-323A89CF1D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326" y="1875755"/>
            <a:ext cx="6177516" cy="435492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  <a:defRPr sz="2000"/>
            </a:pPr>
            <a:r>
              <a:rPr lang="en-GB" sz="2200" b="1" u="sng" dirty="0" err="1"/>
              <a:t>EcoWash</a:t>
            </a:r>
            <a:r>
              <a:rPr lang="en-GB" sz="2200" b="1" u="sng" dirty="0"/>
              <a:t> London Ltd</a:t>
            </a:r>
          </a:p>
          <a:p>
            <a:pPr marL="0" indent="0">
              <a:buNone/>
              <a:defRPr sz="2000"/>
            </a:pPr>
            <a:r>
              <a:rPr lang="en-GB" sz="2000" b="1" dirty="0"/>
              <a:t>Sustainable Laundry Collection &amp; Delivery Service</a:t>
            </a:r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  <a:defRPr sz="2000"/>
            </a:pPr>
            <a:r>
              <a:rPr lang="en-GB" sz="2000" dirty="0" err="1"/>
              <a:t>EcoWash</a:t>
            </a:r>
            <a:r>
              <a:rPr lang="en-GB" sz="2000" dirty="0"/>
              <a:t> London Ltd is a London-based laundry collection and delivery business. </a:t>
            </a:r>
          </a:p>
          <a:p>
            <a:pPr marL="285750" indent="-285750">
              <a:buFont typeface="Arial" panose="020B0604020202020204" pitchFamily="34" charset="0"/>
              <a:buChar char="•"/>
              <a:defRPr sz="2000"/>
            </a:pPr>
            <a:r>
              <a:rPr lang="en-GB" sz="2000" dirty="0"/>
              <a:t>The business provides convenient, reliable, and eco-friendly laundry services. </a:t>
            </a:r>
          </a:p>
          <a:p>
            <a:pPr marL="285750" indent="-285750">
              <a:buFont typeface="Arial" panose="020B0604020202020204" pitchFamily="34" charset="0"/>
              <a:buChar char="•"/>
              <a:defRPr sz="2000"/>
            </a:pPr>
            <a:r>
              <a:rPr lang="en-GB" sz="2000" dirty="0"/>
              <a:t>Customers include busy families, students, Airbnb hosts, and small businesses. </a:t>
            </a:r>
          </a:p>
          <a:p>
            <a:pPr marL="285750" indent="-285750">
              <a:buFont typeface="Arial" panose="020B0604020202020204" pitchFamily="34" charset="0"/>
              <a:buChar char="•"/>
              <a:defRPr sz="2000"/>
            </a:pPr>
            <a:r>
              <a:rPr lang="en-GB" sz="2000" dirty="0"/>
              <a:t>The company partners with existing local laundrettes to reduce startup costs. </a:t>
            </a:r>
          </a:p>
          <a:p>
            <a:pPr marL="285750" indent="-285750">
              <a:buFont typeface="Arial" panose="020B0604020202020204" pitchFamily="34" charset="0"/>
              <a:buChar char="•"/>
              <a:defRPr sz="2000"/>
            </a:pPr>
            <a:r>
              <a:rPr lang="en-GB" sz="2000" dirty="0"/>
              <a:t>Long-term goal: establish an independent eco-friendly laundrette within two years.</a:t>
            </a:r>
          </a:p>
          <a:p>
            <a:pPr>
              <a:defRPr sz="2000"/>
            </a:pPr>
            <a:endParaRPr lang="en-GB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AC127881-6A0F-916E-6972-8A1C74C34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3842" y="300000"/>
            <a:ext cx="5908157" cy="59306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29BB44-0999-E543-81D7-E90C4D6FFE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2" b="2"/>
          <a:stretch>
            <a:fillRect/>
          </a:stretch>
        </p:blipFill>
        <p:spPr>
          <a:xfrm>
            <a:off x="0" y="220599"/>
            <a:ext cx="1710793" cy="1734558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420261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8E5D3-E0A7-FB88-6973-6B4D55D00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 sz="2000"/>
            </a:pPr>
            <a:r>
              <a:rPr lang="en-GB" sz="3200" b="1" u="sng" dirty="0"/>
              <a:t>Overview of the Business Idea</a:t>
            </a:r>
            <a:endParaRPr lang="en-GB" sz="3200" u="sng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34A1EDE-1672-6052-BEAE-D000E70C260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8707814"/>
              </p:ext>
            </p:extLst>
          </p:nvPr>
        </p:nvGraphicFramePr>
        <p:xfrm>
          <a:off x="602986" y="2432539"/>
          <a:ext cx="10980738" cy="34597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0246">
                  <a:extLst>
                    <a:ext uri="{9D8B030D-6E8A-4147-A177-3AD203B41FA5}">
                      <a16:colId xmlns:a16="http://schemas.microsoft.com/office/drawing/2014/main" val="1636332136"/>
                    </a:ext>
                  </a:extLst>
                </a:gridCol>
                <a:gridCol w="3660246">
                  <a:extLst>
                    <a:ext uri="{9D8B030D-6E8A-4147-A177-3AD203B41FA5}">
                      <a16:colId xmlns:a16="http://schemas.microsoft.com/office/drawing/2014/main" val="1880960688"/>
                    </a:ext>
                  </a:extLst>
                </a:gridCol>
                <a:gridCol w="3660246">
                  <a:extLst>
                    <a:ext uri="{9D8B030D-6E8A-4147-A177-3AD203B41FA5}">
                      <a16:colId xmlns:a16="http://schemas.microsoft.com/office/drawing/2014/main" val="1360089506"/>
                    </a:ext>
                  </a:extLst>
                </a:gridCol>
              </a:tblGrid>
              <a:tr h="69195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2000" dirty="0"/>
                        <a:t>Services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2000" dirty="0"/>
                        <a:t>Target Customers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2000" dirty="0"/>
                        <a:t>Unique Selling Points (USP)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395465"/>
                  </a:ext>
                </a:extLst>
              </a:tr>
              <a:tr h="69195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Laundry collection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Busy working families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Door-to-door service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531429"/>
                  </a:ext>
                </a:extLst>
              </a:tr>
              <a:tr h="69195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Washing &amp; drying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University students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Affordable pricing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0793596"/>
                  </a:ext>
                </a:extLst>
              </a:tr>
              <a:tr h="69195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Ironing &amp; folding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Airbnb Hosts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Eco-friendly detergents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335673"/>
                  </a:ext>
                </a:extLst>
              </a:tr>
              <a:tr h="691954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Doorstep delivery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Small businesses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Online Booking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121190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173D2F2C-E5D6-CF5D-2EBA-F3FCF024F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2" b="2"/>
          <a:stretch>
            <a:fillRect/>
          </a:stretch>
        </p:blipFill>
        <p:spPr>
          <a:xfrm>
            <a:off x="0" y="265728"/>
            <a:ext cx="2137124" cy="2166811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36515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6882D26-D39F-3948-4F82-B44AA022B6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D770D7-372F-2BD6-54C1-F8C440384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 sz="2000"/>
            </a:pPr>
            <a:r>
              <a:rPr lang="en-GB" sz="3200" u="sng" dirty="0"/>
              <a:t>Legal Format and Management Structure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F4DD0420-B17F-3C50-0350-1FF48A2689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251669"/>
              </p:ext>
            </p:extLst>
          </p:nvPr>
        </p:nvGraphicFramePr>
        <p:xfrm>
          <a:off x="602986" y="2432539"/>
          <a:ext cx="10980738" cy="35004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0246">
                  <a:extLst>
                    <a:ext uri="{9D8B030D-6E8A-4147-A177-3AD203B41FA5}">
                      <a16:colId xmlns:a16="http://schemas.microsoft.com/office/drawing/2014/main" val="1636332136"/>
                    </a:ext>
                  </a:extLst>
                </a:gridCol>
                <a:gridCol w="3660246">
                  <a:extLst>
                    <a:ext uri="{9D8B030D-6E8A-4147-A177-3AD203B41FA5}">
                      <a16:colId xmlns:a16="http://schemas.microsoft.com/office/drawing/2014/main" val="1880960688"/>
                    </a:ext>
                  </a:extLst>
                </a:gridCol>
                <a:gridCol w="3660246">
                  <a:extLst>
                    <a:ext uri="{9D8B030D-6E8A-4147-A177-3AD203B41FA5}">
                      <a16:colId xmlns:a16="http://schemas.microsoft.com/office/drawing/2014/main" val="1360089506"/>
                    </a:ext>
                  </a:extLst>
                </a:gridCol>
              </a:tblGrid>
              <a:tr h="8751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2000" dirty="0"/>
                        <a:t>Legal Format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2000" dirty="0"/>
                        <a:t>Founder &amp; Managing Director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2000" dirty="0"/>
                        <a:t>Future Employees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395465"/>
                  </a:ext>
                </a:extLst>
              </a:tr>
              <a:tr h="8751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Private Limited Company (Ltd)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Songül </a:t>
                      </a:r>
                      <a:r>
                        <a:rPr lang="en-GB" dirty="0" err="1">
                          <a:solidFill>
                            <a:schemeClr val="tx1"/>
                          </a:solidFill>
                        </a:rPr>
                        <a:t>Kısa</a:t>
                      </a: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Operations Assistant 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531429"/>
                  </a:ext>
                </a:extLst>
              </a:tr>
              <a:tr h="8751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Limited liability protection 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Finance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Delivery Staff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0793596"/>
                  </a:ext>
                </a:extLst>
              </a:tr>
              <a:tr h="87510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Suitable for future business growth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Marketing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Local Laundrette Partners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335673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21927A32-C1E6-A648-7F06-3931FB5F69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2" b="2"/>
          <a:stretch>
            <a:fillRect/>
          </a:stretch>
        </p:blipFill>
        <p:spPr>
          <a:xfrm>
            <a:off x="0" y="150000"/>
            <a:ext cx="2137124" cy="2166811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25371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CF1A0AC-CA5B-2795-13B9-3B56B4D7E5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CF98F2-5B03-FFE7-95CD-4BD3072F1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 sz="2000"/>
            </a:pPr>
            <a:r>
              <a:rPr lang="en-GB" sz="3200" u="sng" dirty="0"/>
              <a:t>PESTEL Analysis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DC941D8-D87F-2063-C552-9749EF5423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21212643"/>
              </p:ext>
            </p:extLst>
          </p:nvPr>
        </p:nvGraphicFramePr>
        <p:xfrm>
          <a:off x="602986" y="2432539"/>
          <a:ext cx="11262950" cy="42339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91359">
                  <a:extLst>
                    <a:ext uri="{9D8B030D-6E8A-4147-A177-3AD203B41FA5}">
                      <a16:colId xmlns:a16="http://schemas.microsoft.com/office/drawing/2014/main" val="1636332136"/>
                    </a:ext>
                  </a:extLst>
                </a:gridCol>
                <a:gridCol w="9271591">
                  <a:extLst>
                    <a:ext uri="{9D8B030D-6E8A-4147-A177-3AD203B41FA5}">
                      <a16:colId xmlns:a16="http://schemas.microsoft.com/office/drawing/2014/main" val="1880960688"/>
                    </a:ext>
                  </a:extLst>
                </a:gridCol>
              </a:tblGrid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/>
                        <a:t>Factor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/>
                        <a:t>Impact on </a:t>
                      </a:r>
                      <a:r>
                        <a:rPr lang="en-GB" dirty="0" err="1"/>
                        <a:t>EcoWash</a:t>
                      </a:r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395465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b="1">
                          <a:solidFill>
                            <a:schemeClr val="tx1"/>
                          </a:solidFill>
                        </a:rPr>
                        <a:t>Political</a:t>
                      </a: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Environmental regulations encourage sustainable businesses.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531429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b="1">
                          <a:solidFill>
                            <a:schemeClr val="tx1"/>
                          </a:solidFill>
                        </a:rPr>
                        <a:t>Economic</a:t>
                      </a: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Rising living costs increase demand for affordable services.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0793596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b="1">
                          <a:solidFill>
                            <a:schemeClr val="tx1"/>
                          </a:solidFill>
                        </a:rPr>
                        <a:t>Social</a:t>
                      </a: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Busy lifestyles increase demand for convenient laundry services.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335673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Technological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Online booking and digital payments improve customer experience.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5001571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b="1">
                          <a:solidFill>
                            <a:schemeClr val="tx1"/>
                          </a:solidFill>
                        </a:rPr>
                        <a:t>Environmental</a:t>
                      </a:r>
                      <a:endParaRPr lang="en-GB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Eco-friendly detergents and efficient delivery routes reduce pollution.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10869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b="1" dirty="0">
                          <a:solidFill>
                            <a:schemeClr val="tx1"/>
                          </a:solidFill>
                        </a:rPr>
                        <a:t>Legal</a:t>
                      </a:r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Must comply with employment, health &amp; safety, and consumer protection laws.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7764708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C9AFDA36-0317-B41E-3075-300F2CC1E0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2" b="2"/>
          <a:stretch>
            <a:fillRect/>
          </a:stretch>
        </p:blipFill>
        <p:spPr>
          <a:xfrm>
            <a:off x="0" y="191483"/>
            <a:ext cx="2137124" cy="2166811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587742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C435AC-8ACE-E576-82D8-9C396A400C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ECF6C-1E7B-310E-E935-45E720491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 sz="2000"/>
            </a:pPr>
            <a:r>
              <a:rPr lang="en-GB" sz="3200" u="sng" dirty="0"/>
              <a:t>Marketing Strategies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B67F51B-8534-9404-8199-476948F835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91343516"/>
              </p:ext>
            </p:extLst>
          </p:nvPr>
        </p:nvGraphicFramePr>
        <p:xfrm>
          <a:off x="602986" y="2432539"/>
          <a:ext cx="10980738" cy="4159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0246">
                  <a:extLst>
                    <a:ext uri="{9D8B030D-6E8A-4147-A177-3AD203B41FA5}">
                      <a16:colId xmlns:a16="http://schemas.microsoft.com/office/drawing/2014/main" val="1636332136"/>
                    </a:ext>
                  </a:extLst>
                </a:gridCol>
                <a:gridCol w="3660246">
                  <a:extLst>
                    <a:ext uri="{9D8B030D-6E8A-4147-A177-3AD203B41FA5}">
                      <a16:colId xmlns:a16="http://schemas.microsoft.com/office/drawing/2014/main" val="1880960688"/>
                    </a:ext>
                  </a:extLst>
                </a:gridCol>
                <a:gridCol w="3660246">
                  <a:extLst>
                    <a:ext uri="{9D8B030D-6E8A-4147-A177-3AD203B41FA5}">
                      <a16:colId xmlns:a16="http://schemas.microsoft.com/office/drawing/2014/main" val="1360089506"/>
                    </a:ext>
                  </a:extLst>
                </a:gridCol>
              </a:tblGrid>
              <a:tr h="83194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2000" dirty="0">
                          <a:solidFill>
                            <a:schemeClr val="bg1"/>
                          </a:solidFill>
                        </a:rPr>
                        <a:t>Target Market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2000" b="1" dirty="0">
                          <a:solidFill>
                            <a:schemeClr val="bg1"/>
                          </a:solidFill>
                        </a:rPr>
                        <a:t>Promotion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2000" dirty="0">
                          <a:solidFill>
                            <a:schemeClr val="bg1"/>
                          </a:solidFill>
                        </a:rPr>
                        <a:t>Competitive Advantage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395465"/>
                  </a:ext>
                </a:extLst>
              </a:tr>
              <a:tr h="83194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Working families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Social media marketing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Eco-friendly service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531429"/>
                  </a:ext>
                </a:extLst>
              </a:tr>
              <a:tr h="83194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sz="1800" b="0" dirty="0">
                          <a:solidFill>
                            <a:schemeClr val="tx1"/>
                          </a:solidFill>
                        </a:rPr>
                        <a:t>Students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Business website 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Flexible collection &amp; delivery 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0793596"/>
                  </a:ext>
                </a:extLst>
              </a:tr>
              <a:tr h="83194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Airbnb Hosts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Online booking system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Competitive prices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335673"/>
                  </a:ext>
                </a:extLst>
              </a:tr>
              <a:tr h="831947"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Small Businesses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Customer referral programme</a:t>
                      </a:r>
                      <a:endParaRPr lang="en-GB" sz="18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200000"/>
                        </a:lnSpc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Personalised customer service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9701428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A64F11DB-E624-05FD-ACAE-E73FB1DA88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2" b="2"/>
          <a:stretch>
            <a:fillRect/>
          </a:stretch>
        </p:blipFill>
        <p:spPr>
          <a:xfrm>
            <a:off x="-4891" y="150000"/>
            <a:ext cx="2137124" cy="2166811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528101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B0EBEE3-D896-7635-ABCC-9AF0A3BAFA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FEA477-7E05-6095-2ED8-9C10092BD7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 sz="2000"/>
            </a:pPr>
            <a:r>
              <a:rPr lang="en-GB" sz="3200" u="sng" dirty="0"/>
              <a:t>Funding Requirements and Allocation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858AC10-F3E1-40D1-F473-763069DC72F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8338033"/>
              </p:ext>
            </p:extLst>
          </p:nvPr>
        </p:nvGraphicFramePr>
        <p:xfrm>
          <a:off x="1278193" y="2406766"/>
          <a:ext cx="9252155" cy="3629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8254">
                  <a:extLst>
                    <a:ext uri="{9D8B030D-6E8A-4147-A177-3AD203B41FA5}">
                      <a16:colId xmlns:a16="http://schemas.microsoft.com/office/drawing/2014/main" val="1636332136"/>
                    </a:ext>
                  </a:extLst>
                </a:gridCol>
                <a:gridCol w="3383901">
                  <a:extLst>
                    <a:ext uri="{9D8B030D-6E8A-4147-A177-3AD203B41FA5}">
                      <a16:colId xmlns:a16="http://schemas.microsoft.com/office/drawing/2014/main" val="1880960688"/>
                    </a:ext>
                  </a:extLst>
                </a:gridCol>
              </a:tblGrid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>
                          <a:solidFill>
                            <a:schemeClr val="bg1"/>
                          </a:solidFill>
                        </a:rPr>
                        <a:t>Purpose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Amount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6395465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Website Development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£2,000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8531429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Marketing &amp; Advertising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£2,500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40793596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>
                          <a:solidFill>
                            <a:schemeClr val="tx1"/>
                          </a:solidFill>
                        </a:rPr>
                        <a:t>Transport &amp; Delivery Equipment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3500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5335673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Eco-friendly Supplies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£1,000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F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5001571"/>
                  </a:ext>
                </a:extLst>
              </a:tr>
              <a:tr h="6048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Working Capital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>
                          <a:solidFill>
                            <a:schemeClr val="tx1"/>
                          </a:solidFill>
                        </a:rPr>
                        <a:t>£1,000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AF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510869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9E72D121-6340-B12F-09C0-201A53BE4A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72" b="2"/>
          <a:stretch>
            <a:fillRect/>
          </a:stretch>
        </p:blipFill>
        <p:spPr>
          <a:xfrm>
            <a:off x="0" y="150000"/>
            <a:ext cx="2137124" cy="2166811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366444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FA3DC3-BCEE-9B1E-504D-7E5DA3E1C7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2986" y="265728"/>
            <a:ext cx="10981137" cy="903853"/>
          </a:xfrm>
        </p:spPr>
        <p:txBody>
          <a:bodyPr>
            <a:normAutofit/>
          </a:bodyPr>
          <a:lstStyle/>
          <a:p>
            <a:pPr algn="ctr">
              <a:defRPr sz="2000"/>
            </a:pPr>
            <a:r>
              <a:rPr lang="en-GB" sz="3200" u="sng" dirty="0"/>
              <a:t>Financial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13E9A6-21A0-4059-C8DB-53C8586684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986" y="1371600"/>
            <a:ext cx="10981137" cy="4837814"/>
          </a:xfrm>
        </p:spPr>
        <p:txBody>
          <a:bodyPr>
            <a:normAutofit lnSpcReduction="10000"/>
          </a:bodyPr>
          <a:lstStyle/>
          <a:p>
            <a:pPr marL="0" indent="0">
              <a:buNone/>
              <a:defRPr sz="2000"/>
            </a:pPr>
            <a:r>
              <a:rPr lang="en-GB" sz="2000" b="1" u="sng" dirty="0">
                <a:solidFill>
                  <a:schemeClr val="tx1"/>
                </a:solidFill>
              </a:rPr>
              <a:t>First Year Financial Plan</a:t>
            </a:r>
          </a:p>
          <a:p>
            <a:pPr>
              <a:defRPr sz="2000"/>
            </a:pPr>
            <a:r>
              <a:rPr lang="en-GB" sz="1800" dirty="0">
                <a:solidFill>
                  <a:schemeClr val="tx1"/>
                </a:solidFill>
              </a:rPr>
              <a:t>Startup investment: </a:t>
            </a:r>
            <a:r>
              <a:rPr lang="en-GB" sz="1800" b="1" dirty="0">
                <a:solidFill>
                  <a:schemeClr val="tx1"/>
                </a:solidFill>
              </a:rPr>
              <a:t>£10,000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</a:p>
          <a:p>
            <a:pPr>
              <a:defRPr sz="2000"/>
            </a:pPr>
            <a:r>
              <a:rPr lang="en-GB" sz="1800" dirty="0">
                <a:solidFill>
                  <a:schemeClr val="tx1"/>
                </a:solidFill>
              </a:rPr>
              <a:t>Average order value: </a:t>
            </a:r>
            <a:r>
              <a:rPr lang="en-GB" sz="1800" b="1" dirty="0">
                <a:solidFill>
                  <a:schemeClr val="tx1"/>
                </a:solidFill>
              </a:rPr>
              <a:t>£20–£25</a:t>
            </a:r>
            <a:r>
              <a:rPr lang="en-GB" sz="1800" dirty="0">
                <a:solidFill>
                  <a:schemeClr val="tx1"/>
                </a:solidFill>
              </a:rPr>
              <a:t> </a:t>
            </a:r>
          </a:p>
          <a:p>
            <a:pPr>
              <a:defRPr sz="2000"/>
            </a:pPr>
            <a:r>
              <a:rPr lang="en-GB" sz="1800" dirty="0">
                <a:solidFill>
                  <a:schemeClr val="tx1"/>
                </a:solidFill>
              </a:rPr>
              <a:t>Revenue will increase through repeat customers and local partnerships. </a:t>
            </a:r>
          </a:p>
          <a:p>
            <a:pPr>
              <a:defRPr sz="2000"/>
            </a:pPr>
            <a:r>
              <a:rPr lang="en-GB" sz="1800" dirty="0">
                <a:solidFill>
                  <a:schemeClr val="tx1"/>
                </a:solidFill>
              </a:rPr>
              <a:t>Costs are reduced by partnering with existing laundrettes instead of purchasing equipment. </a:t>
            </a:r>
          </a:p>
          <a:p>
            <a:pPr>
              <a:defRPr sz="2000"/>
            </a:pPr>
            <a:r>
              <a:rPr lang="en-GB" sz="1800" dirty="0">
                <a:solidFill>
                  <a:schemeClr val="tx1"/>
                </a:solidFill>
              </a:rPr>
              <a:t>Business aims to reach the break-even point when monthly revenue covers all operating costs. </a:t>
            </a:r>
          </a:p>
          <a:p>
            <a:pPr marL="0" indent="0">
              <a:buNone/>
              <a:defRPr sz="2000"/>
            </a:pPr>
            <a:r>
              <a:rPr lang="en-GB" sz="2000" b="1" u="sng" dirty="0">
                <a:solidFill>
                  <a:schemeClr val="tx1"/>
                </a:solidFill>
              </a:rPr>
              <a:t>Financial Objectives</a:t>
            </a:r>
          </a:p>
          <a:p>
            <a:pPr>
              <a:defRPr sz="2000"/>
            </a:pPr>
            <a:r>
              <a:rPr lang="en-GB" sz="1800" dirty="0">
                <a:solidFill>
                  <a:schemeClr val="tx1"/>
                </a:solidFill>
              </a:rPr>
              <a:t>Build a stable customer base </a:t>
            </a:r>
          </a:p>
          <a:p>
            <a:pPr>
              <a:defRPr sz="2000"/>
            </a:pPr>
            <a:r>
              <a:rPr lang="en-GB" sz="1800" dirty="0">
                <a:solidFill>
                  <a:schemeClr val="tx1"/>
                </a:solidFill>
              </a:rPr>
              <a:t>Increase monthly sales </a:t>
            </a:r>
          </a:p>
          <a:p>
            <a:pPr>
              <a:defRPr sz="2000"/>
            </a:pPr>
            <a:r>
              <a:rPr lang="en-GB" sz="1800" dirty="0">
                <a:solidFill>
                  <a:schemeClr val="tx1"/>
                </a:solidFill>
              </a:rPr>
              <a:t>Achieve profitability </a:t>
            </a:r>
          </a:p>
          <a:p>
            <a:pPr>
              <a:defRPr sz="2000"/>
            </a:pPr>
            <a:r>
              <a:rPr lang="en-GB" sz="1800" dirty="0">
                <a:solidFill>
                  <a:schemeClr val="tx1"/>
                </a:solidFill>
              </a:rPr>
              <a:t>Prepare for future expansion</a:t>
            </a:r>
          </a:p>
          <a:p>
            <a:pPr>
              <a:defRPr sz="2000"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8015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5FA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213EAE-365C-20DE-C896-A2F0309F7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 sz="2000"/>
            </a:pPr>
            <a:r>
              <a:rPr lang="en-GB" sz="4400" dirty="0"/>
              <a:t>Thankyou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DB0C8-96FB-042D-BD17-1305980E29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986" y="2838893"/>
            <a:ext cx="10981137" cy="3096150"/>
          </a:xfrm>
        </p:spPr>
        <p:txBody>
          <a:bodyPr/>
          <a:lstStyle/>
          <a:p>
            <a:pPr marL="0" indent="0" algn="ctr">
              <a:buNone/>
              <a:defRPr sz="2000"/>
            </a:pPr>
            <a:r>
              <a:rPr lang="en-GB" sz="2400" b="1" dirty="0" err="1"/>
              <a:t>EcoWash</a:t>
            </a:r>
            <a:r>
              <a:rPr lang="en-GB" sz="2400" b="1" dirty="0"/>
              <a:t> London Ltd</a:t>
            </a:r>
            <a:endParaRPr lang="en-GB" sz="2400" dirty="0"/>
          </a:p>
          <a:p>
            <a:pPr marL="0" indent="0" algn="ctr">
              <a:buNone/>
              <a:defRPr sz="2000"/>
            </a:pPr>
            <a:r>
              <a:rPr lang="en-GB" sz="2400" i="1" dirty="0"/>
              <a:t>"Making laundry easier while protecting the environment."</a:t>
            </a:r>
            <a:endParaRPr lang="en-GB" sz="2400" dirty="0"/>
          </a:p>
          <a:p>
            <a:pPr marL="0" indent="0" algn="ctr">
              <a:buNone/>
              <a:defRPr sz="2000"/>
            </a:pPr>
            <a:r>
              <a:rPr lang="en-GB" sz="2400" b="1" dirty="0"/>
              <a:t>Any Questions?</a:t>
            </a:r>
            <a:endParaRPr lang="en-GB" sz="2400" dirty="0"/>
          </a:p>
          <a:p>
            <a:pPr>
              <a:defRPr sz="2000"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2192000" cy="300000"/>
          </a:xfrm>
          <a:prstGeom prst="rect">
            <a:avLst/>
          </a:prstGeom>
          <a:solidFill>
            <a:srgbClr val="2E7D3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 sz="2000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9235507"/>
      </p:ext>
    </p:extLst>
  </p:cSld>
  <p:clrMapOvr>
    <a:masterClrMapping/>
  </p:clrMapOvr>
</p:sld>
</file>

<file path=ppt/theme/theme1.xml><?xml version="1.0" encoding="utf-8"?>
<a:theme xmlns:a="http://schemas.openxmlformats.org/drawingml/2006/main" name="Orange Experience">
  <a:themeElements>
    <a:clrScheme name="Orange Experience">
      <a:dk1>
        <a:srgbClr val="131313"/>
      </a:dk1>
      <a:lt1>
        <a:sysClr val="window" lastClr="FFFFFF"/>
      </a:lt1>
      <a:dk2>
        <a:srgbClr val="444742"/>
      </a:dk2>
      <a:lt2>
        <a:srgbClr val="EDECE9"/>
      </a:lt2>
      <a:accent1>
        <a:srgbClr val="ED6845"/>
      </a:accent1>
      <a:accent2>
        <a:srgbClr val="F48A56"/>
      </a:accent2>
      <a:accent3>
        <a:srgbClr val="9FA295"/>
      </a:accent3>
      <a:accent4>
        <a:srgbClr val="5B6E74"/>
      </a:accent4>
      <a:accent5>
        <a:srgbClr val="6E7868"/>
      </a:accent5>
      <a:accent6>
        <a:srgbClr val="A1AAAA"/>
      </a:accent6>
      <a:hlink>
        <a:srgbClr val="F05814"/>
      </a:hlink>
      <a:folHlink>
        <a:srgbClr val="E99401"/>
      </a:folHlink>
    </a:clrScheme>
    <a:fontScheme name="Custom 40">
      <a:majorFont>
        <a:latin typeface="Oswald SemiBold"/>
        <a:ea typeface=""/>
        <a:cs typeface=""/>
      </a:majorFont>
      <a:minorFont>
        <a:latin typeface="Univers Condensed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range experience" id="{9BAA8FFB-1EEF-49AC-B7FF-0F37799585E9}" vid="{6523F788-A6E6-47B0-B3C7-625411BE5A1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Orange Experience</Template>
  <TotalTime>143</TotalTime>
  <Words>418</Words>
  <Application>Microsoft Office PowerPoint</Application>
  <PresentationFormat>Widescreen</PresentationFormat>
  <Paragraphs>112</Paragraphs>
  <Slides>10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Aptos</vt:lpstr>
      <vt:lpstr>Arial</vt:lpstr>
      <vt:lpstr>Calibri</vt:lpstr>
      <vt:lpstr>Oswald SemiBold</vt:lpstr>
      <vt:lpstr>Univers Condensed Light</vt:lpstr>
      <vt:lpstr>Orange Experience</vt:lpstr>
      <vt:lpstr>ECOWASH</vt:lpstr>
      <vt:lpstr>Content</vt:lpstr>
      <vt:lpstr>Introduction</vt:lpstr>
      <vt:lpstr>Overview of the Business Idea</vt:lpstr>
      <vt:lpstr>Legal Format and Management Structure</vt:lpstr>
      <vt:lpstr>PESTEL Analysis</vt:lpstr>
      <vt:lpstr>Marketing Strategies</vt:lpstr>
      <vt:lpstr>Funding Requirements and Allocation</vt:lpstr>
      <vt:lpstr>Financial Plan</vt:lpstr>
      <vt:lpstr>Thankyou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Songul Kisa (2513589)</dc:creator>
  <cp:lastModifiedBy>Songul Kisa (2513589)</cp:lastModifiedBy>
  <cp:revision>4</cp:revision>
  <dcterms:created xsi:type="dcterms:W3CDTF">2026-08-02T16:56:24Z</dcterms:created>
  <dcterms:modified xsi:type="dcterms:W3CDTF">2026-08-02T19:23:08Z</dcterms:modified>
</cp:coreProperties>
</file>