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7"/>
  </p:notesMasterIdLst>
  <p:sldIdLst>
    <p:sldId id="256" r:id="rId2"/>
    <p:sldId id="257" r:id="rId3"/>
    <p:sldId id="289" r:id="rId4"/>
    <p:sldId id="286" r:id="rId5"/>
    <p:sldId id="290" r:id="rId6"/>
    <p:sldId id="291" r:id="rId7"/>
    <p:sldId id="258" r:id="rId8"/>
    <p:sldId id="296" r:id="rId9"/>
    <p:sldId id="294" r:id="rId10"/>
    <p:sldId id="295" r:id="rId11"/>
    <p:sldId id="297" r:id="rId12"/>
    <p:sldId id="299" r:id="rId13"/>
    <p:sldId id="300" r:id="rId14"/>
    <p:sldId id="298" r:id="rId15"/>
    <p:sldId id="278" r:id="rId1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8" autoAdjust="0"/>
    <p:restoredTop sz="94660"/>
  </p:normalViewPr>
  <p:slideViewPr>
    <p:cSldViewPr>
      <p:cViewPr varScale="1">
        <p:scale>
          <a:sx n="56" d="100"/>
          <a:sy n="56" d="100"/>
        </p:scale>
        <p:origin x="66" y="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2C4237-EBB8-425B-B06E-BDA3FDA8FED5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443A023-789A-4314-A61D-50E16A08477A}">
      <dgm:prSet phldrT="[Text]" custT="1"/>
      <dgm:spPr/>
      <dgm:t>
        <a:bodyPr/>
        <a:lstStyle/>
        <a:p>
          <a:r>
            <a:rPr lang="en-US" sz="1200" dirty="0">
              <a:solidFill>
                <a:schemeClr val="tx1"/>
              </a:solidFill>
            </a:rPr>
            <a:t>Sales stimulation and monitoring/analyzing consumer behavior</a:t>
          </a:r>
        </a:p>
      </dgm:t>
    </dgm:pt>
    <dgm:pt modelId="{BA1F329C-F67E-4FD4-81C8-25A97ECAF4CB}" type="parTrans" cxnId="{02BA6B56-D262-4944-A7EB-03C80E4CFEBC}">
      <dgm:prSet/>
      <dgm:spPr/>
      <dgm:t>
        <a:bodyPr/>
        <a:lstStyle/>
        <a:p>
          <a:endParaRPr lang="en-US"/>
        </a:p>
      </dgm:t>
    </dgm:pt>
    <dgm:pt modelId="{BD316E92-DEBB-47A3-B7A6-AACD30DD7668}" type="sibTrans" cxnId="{02BA6B56-D262-4944-A7EB-03C80E4CFEBC}">
      <dgm:prSet/>
      <dgm:spPr/>
      <dgm:t>
        <a:bodyPr/>
        <a:lstStyle/>
        <a:p>
          <a:endParaRPr lang="en-US"/>
        </a:p>
      </dgm:t>
    </dgm:pt>
    <dgm:pt modelId="{91797B8F-883D-4233-AAFF-5805FE13B6BE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Brand awareness</a:t>
          </a:r>
          <a:endParaRPr lang="en-US" dirty="0">
            <a:solidFill>
              <a:schemeClr val="tx1"/>
            </a:solidFill>
          </a:endParaRPr>
        </a:p>
      </dgm:t>
    </dgm:pt>
    <dgm:pt modelId="{33105574-0658-47D0-85AF-81020EDAD833}" type="parTrans" cxnId="{84AEE302-2136-4C9C-AEEC-AAB0E8968772}">
      <dgm:prSet/>
      <dgm:spPr/>
      <dgm:t>
        <a:bodyPr/>
        <a:lstStyle/>
        <a:p>
          <a:endParaRPr lang="en-US"/>
        </a:p>
      </dgm:t>
    </dgm:pt>
    <dgm:pt modelId="{3AFEDA21-8490-404B-A494-D2A00120D397}" type="sibTrans" cxnId="{84AEE302-2136-4C9C-AEEC-AAB0E8968772}">
      <dgm:prSet/>
      <dgm:spPr/>
      <dgm:t>
        <a:bodyPr/>
        <a:lstStyle/>
        <a:p>
          <a:endParaRPr lang="en-US"/>
        </a:p>
      </dgm:t>
    </dgm:pt>
    <dgm:pt modelId="{DD79F61B-2574-4AC3-8136-C84913A6678E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Brand image improvement</a:t>
          </a:r>
          <a:endParaRPr lang="en-US" dirty="0">
            <a:solidFill>
              <a:schemeClr val="tx1"/>
            </a:solidFill>
          </a:endParaRPr>
        </a:p>
      </dgm:t>
    </dgm:pt>
    <dgm:pt modelId="{46376324-2D7E-4AB4-9D02-A4160B7D3791}" type="parTrans" cxnId="{B8B0DB24-49E4-41C2-A60A-AF845BEA5D36}">
      <dgm:prSet/>
      <dgm:spPr/>
      <dgm:t>
        <a:bodyPr/>
        <a:lstStyle/>
        <a:p>
          <a:endParaRPr lang="en-US"/>
        </a:p>
      </dgm:t>
    </dgm:pt>
    <dgm:pt modelId="{2F72166D-7A79-4D10-8A87-0FE656C22F86}" type="sibTrans" cxnId="{B8B0DB24-49E4-41C2-A60A-AF845BEA5D36}">
      <dgm:prSet/>
      <dgm:spPr/>
      <dgm:t>
        <a:bodyPr/>
        <a:lstStyle/>
        <a:p>
          <a:endParaRPr lang="en-US"/>
        </a:p>
      </dgm:t>
    </dgm:pt>
    <dgm:pt modelId="{F27536AA-26B9-4491-A1E0-1657A8918445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Traffic generation and redirection</a:t>
          </a:r>
        </a:p>
      </dgm:t>
    </dgm:pt>
    <dgm:pt modelId="{8108B2E0-A286-4D45-AB7F-7A1EAFF462CD}" type="parTrans" cxnId="{0A6121AE-28E2-4FAB-A260-603FB190AC8B}">
      <dgm:prSet/>
      <dgm:spPr/>
      <dgm:t>
        <a:bodyPr/>
        <a:lstStyle/>
        <a:p>
          <a:endParaRPr lang="en-US"/>
        </a:p>
      </dgm:t>
    </dgm:pt>
    <dgm:pt modelId="{96C95775-C832-4F30-9997-7F28B62AFE1E}" type="sibTrans" cxnId="{0A6121AE-28E2-4FAB-A260-603FB190AC8B}">
      <dgm:prSet/>
      <dgm:spPr/>
      <dgm:t>
        <a:bodyPr/>
        <a:lstStyle/>
        <a:p>
          <a:endParaRPr lang="en-US"/>
        </a:p>
      </dgm:t>
    </dgm:pt>
    <dgm:pt modelId="{C40CA4EF-4868-4AAE-9678-F9764A6A7690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Viral content</a:t>
          </a:r>
          <a:endParaRPr lang="en-US" dirty="0">
            <a:solidFill>
              <a:schemeClr val="tx1"/>
            </a:solidFill>
          </a:endParaRPr>
        </a:p>
      </dgm:t>
    </dgm:pt>
    <dgm:pt modelId="{64BE1E2E-1848-42C6-AC0E-1A74D3C356BB}" type="parTrans" cxnId="{703F7118-2AC4-417E-97F1-71429570331B}">
      <dgm:prSet/>
      <dgm:spPr/>
      <dgm:t>
        <a:bodyPr/>
        <a:lstStyle/>
        <a:p>
          <a:endParaRPr lang="en-US"/>
        </a:p>
      </dgm:t>
    </dgm:pt>
    <dgm:pt modelId="{68D75135-3442-486D-B032-DF3A5F7B7962}" type="sibTrans" cxnId="{703F7118-2AC4-417E-97F1-71429570331B}">
      <dgm:prSet/>
      <dgm:spPr/>
      <dgm:t>
        <a:bodyPr/>
        <a:lstStyle/>
        <a:p>
          <a:endParaRPr lang="en-US"/>
        </a:p>
      </dgm:t>
    </dgm:pt>
    <dgm:pt modelId="{FE162068-C7E2-4ABE-9648-70061617FDE6}" type="pres">
      <dgm:prSet presAssocID="{382C4237-EBB8-425B-B06E-BDA3FDA8FED5}" presName="diagram" presStyleCnt="0">
        <dgm:presLayoutVars>
          <dgm:dir/>
          <dgm:resizeHandles val="exact"/>
        </dgm:presLayoutVars>
      </dgm:prSet>
      <dgm:spPr/>
    </dgm:pt>
    <dgm:pt modelId="{C42E1361-22EC-42B8-B7C7-4EC0E9E5147D}" type="pres">
      <dgm:prSet presAssocID="{D443A023-789A-4314-A61D-50E16A08477A}" presName="node" presStyleLbl="node1" presStyleIdx="0" presStyleCnt="5">
        <dgm:presLayoutVars>
          <dgm:bulletEnabled val="1"/>
        </dgm:presLayoutVars>
      </dgm:prSet>
      <dgm:spPr/>
    </dgm:pt>
    <dgm:pt modelId="{DE59D47B-8619-4AC6-94E8-E3F60DB21002}" type="pres">
      <dgm:prSet presAssocID="{BD316E92-DEBB-47A3-B7A6-AACD30DD7668}" presName="sibTrans" presStyleCnt="0"/>
      <dgm:spPr/>
    </dgm:pt>
    <dgm:pt modelId="{329BD2C4-1068-42E5-AE5B-F2D03F5D1661}" type="pres">
      <dgm:prSet presAssocID="{91797B8F-883D-4233-AAFF-5805FE13B6BE}" presName="node" presStyleLbl="node1" presStyleIdx="1" presStyleCnt="5">
        <dgm:presLayoutVars>
          <dgm:bulletEnabled val="1"/>
        </dgm:presLayoutVars>
      </dgm:prSet>
      <dgm:spPr/>
    </dgm:pt>
    <dgm:pt modelId="{8C95A60C-A6E9-4C1A-A994-8543BE113AD9}" type="pres">
      <dgm:prSet presAssocID="{3AFEDA21-8490-404B-A494-D2A00120D397}" presName="sibTrans" presStyleCnt="0"/>
      <dgm:spPr/>
    </dgm:pt>
    <dgm:pt modelId="{7B1464D7-7DC3-4891-975C-679072478DC6}" type="pres">
      <dgm:prSet presAssocID="{DD79F61B-2574-4AC3-8136-C84913A6678E}" presName="node" presStyleLbl="node1" presStyleIdx="2" presStyleCnt="5" custLinFactNeighborX="137" custLinFactNeighborY="-984">
        <dgm:presLayoutVars>
          <dgm:bulletEnabled val="1"/>
        </dgm:presLayoutVars>
      </dgm:prSet>
      <dgm:spPr/>
    </dgm:pt>
    <dgm:pt modelId="{2A12930A-A1EB-465F-B504-F6BA78B4C0AF}" type="pres">
      <dgm:prSet presAssocID="{2F72166D-7A79-4D10-8A87-0FE656C22F86}" presName="sibTrans" presStyleCnt="0"/>
      <dgm:spPr/>
    </dgm:pt>
    <dgm:pt modelId="{F5FE3BD4-B58F-482D-8491-626ECCE2EB6C}" type="pres">
      <dgm:prSet presAssocID="{F27536AA-26B9-4491-A1E0-1657A8918445}" presName="node" presStyleLbl="node1" presStyleIdx="3" presStyleCnt="5">
        <dgm:presLayoutVars>
          <dgm:bulletEnabled val="1"/>
        </dgm:presLayoutVars>
      </dgm:prSet>
      <dgm:spPr/>
    </dgm:pt>
    <dgm:pt modelId="{4B9425F7-EDE0-45CC-A7A7-C08F7A641892}" type="pres">
      <dgm:prSet presAssocID="{96C95775-C832-4F30-9997-7F28B62AFE1E}" presName="sibTrans" presStyleCnt="0"/>
      <dgm:spPr/>
    </dgm:pt>
    <dgm:pt modelId="{D943D08D-403F-4815-B80D-566377FAAAF1}" type="pres">
      <dgm:prSet presAssocID="{C40CA4EF-4868-4AAE-9678-F9764A6A7690}" presName="node" presStyleLbl="node1" presStyleIdx="4" presStyleCnt="5">
        <dgm:presLayoutVars>
          <dgm:bulletEnabled val="1"/>
        </dgm:presLayoutVars>
      </dgm:prSet>
      <dgm:spPr/>
    </dgm:pt>
  </dgm:ptLst>
  <dgm:cxnLst>
    <dgm:cxn modelId="{84AEE302-2136-4C9C-AEEC-AAB0E8968772}" srcId="{382C4237-EBB8-425B-B06E-BDA3FDA8FED5}" destId="{91797B8F-883D-4233-AAFF-5805FE13B6BE}" srcOrd="1" destOrd="0" parTransId="{33105574-0658-47D0-85AF-81020EDAD833}" sibTransId="{3AFEDA21-8490-404B-A494-D2A00120D397}"/>
    <dgm:cxn modelId="{D10A3817-4194-4539-B489-ECD0EC679E4A}" type="presOf" srcId="{F27536AA-26B9-4491-A1E0-1657A8918445}" destId="{F5FE3BD4-B58F-482D-8491-626ECCE2EB6C}" srcOrd="0" destOrd="0" presId="urn:microsoft.com/office/officeart/2005/8/layout/default"/>
    <dgm:cxn modelId="{703F7118-2AC4-417E-97F1-71429570331B}" srcId="{382C4237-EBB8-425B-B06E-BDA3FDA8FED5}" destId="{C40CA4EF-4868-4AAE-9678-F9764A6A7690}" srcOrd="4" destOrd="0" parTransId="{64BE1E2E-1848-42C6-AC0E-1A74D3C356BB}" sibTransId="{68D75135-3442-486D-B032-DF3A5F7B7962}"/>
    <dgm:cxn modelId="{B8B0DB24-49E4-41C2-A60A-AF845BEA5D36}" srcId="{382C4237-EBB8-425B-B06E-BDA3FDA8FED5}" destId="{DD79F61B-2574-4AC3-8136-C84913A6678E}" srcOrd="2" destOrd="0" parTransId="{46376324-2D7E-4AB4-9D02-A4160B7D3791}" sibTransId="{2F72166D-7A79-4D10-8A87-0FE656C22F86}"/>
    <dgm:cxn modelId="{2E780A32-C568-46F7-8C6A-8B9FDEDA4329}" type="presOf" srcId="{DD79F61B-2574-4AC3-8136-C84913A6678E}" destId="{7B1464D7-7DC3-4891-975C-679072478DC6}" srcOrd="0" destOrd="0" presId="urn:microsoft.com/office/officeart/2005/8/layout/default"/>
    <dgm:cxn modelId="{6879783B-47F1-4B80-AB29-A0973FEC8F9F}" type="presOf" srcId="{C40CA4EF-4868-4AAE-9678-F9764A6A7690}" destId="{D943D08D-403F-4815-B80D-566377FAAAF1}" srcOrd="0" destOrd="0" presId="urn:microsoft.com/office/officeart/2005/8/layout/default"/>
    <dgm:cxn modelId="{02BA6B56-D262-4944-A7EB-03C80E4CFEBC}" srcId="{382C4237-EBB8-425B-B06E-BDA3FDA8FED5}" destId="{D443A023-789A-4314-A61D-50E16A08477A}" srcOrd="0" destOrd="0" parTransId="{BA1F329C-F67E-4FD4-81C8-25A97ECAF4CB}" sibTransId="{BD316E92-DEBB-47A3-B7A6-AACD30DD7668}"/>
    <dgm:cxn modelId="{8F990F57-2D0F-4B9E-8003-AB97667706A3}" type="presOf" srcId="{382C4237-EBB8-425B-B06E-BDA3FDA8FED5}" destId="{FE162068-C7E2-4ABE-9648-70061617FDE6}" srcOrd="0" destOrd="0" presId="urn:microsoft.com/office/officeart/2005/8/layout/default"/>
    <dgm:cxn modelId="{B228B39E-CE89-4E43-BB28-1BC8C9F96845}" type="presOf" srcId="{D443A023-789A-4314-A61D-50E16A08477A}" destId="{C42E1361-22EC-42B8-B7C7-4EC0E9E5147D}" srcOrd="0" destOrd="0" presId="urn:microsoft.com/office/officeart/2005/8/layout/default"/>
    <dgm:cxn modelId="{0A6121AE-28E2-4FAB-A260-603FB190AC8B}" srcId="{382C4237-EBB8-425B-B06E-BDA3FDA8FED5}" destId="{F27536AA-26B9-4491-A1E0-1657A8918445}" srcOrd="3" destOrd="0" parTransId="{8108B2E0-A286-4D45-AB7F-7A1EAFF462CD}" sibTransId="{96C95775-C832-4F30-9997-7F28B62AFE1E}"/>
    <dgm:cxn modelId="{8BC678FC-854D-465A-AA45-015361084A01}" type="presOf" srcId="{91797B8F-883D-4233-AAFF-5805FE13B6BE}" destId="{329BD2C4-1068-42E5-AE5B-F2D03F5D1661}" srcOrd="0" destOrd="0" presId="urn:microsoft.com/office/officeart/2005/8/layout/default"/>
    <dgm:cxn modelId="{427CD05D-3EFF-41A2-A942-2A9206519D07}" type="presParOf" srcId="{FE162068-C7E2-4ABE-9648-70061617FDE6}" destId="{C42E1361-22EC-42B8-B7C7-4EC0E9E5147D}" srcOrd="0" destOrd="0" presId="urn:microsoft.com/office/officeart/2005/8/layout/default"/>
    <dgm:cxn modelId="{53419E47-2913-4D68-B45A-017D04D97611}" type="presParOf" srcId="{FE162068-C7E2-4ABE-9648-70061617FDE6}" destId="{DE59D47B-8619-4AC6-94E8-E3F60DB21002}" srcOrd="1" destOrd="0" presId="urn:microsoft.com/office/officeart/2005/8/layout/default"/>
    <dgm:cxn modelId="{97E9AD30-7D7E-4E6A-A55A-5DC0708F7E4C}" type="presParOf" srcId="{FE162068-C7E2-4ABE-9648-70061617FDE6}" destId="{329BD2C4-1068-42E5-AE5B-F2D03F5D1661}" srcOrd="2" destOrd="0" presId="urn:microsoft.com/office/officeart/2005/8/layout/default"/>
    <dgm:cxn modelId="{A8751C72-3C27-4CCE-BAE2-EEE54FCC3A85}" type="presParOf" srcId="{FE162068-C7E2-4ABE-9648-70061617FDE6}" destId="{8C95A60C-A6E9-4C1A-A994-8543BE113AD9}" srcOrd="3" destOrd="0" presId="urn:microsoft.com/office/officeart/2005/8/layout/default"/>
    <dgm:cxn modelId="{554D25F7-53EC-496C-A225-BAD9A1AB0855}" type="presParOf" srcId="{FE162068-C7E2-4ABE-9648-70061617FDE6}" destId="{7B1464D7-7DC3-4891-975C-679072478DC6}" srcOrd="4" destOrd="0" presId="urn:microsoft.com/office/officeart/2005/8/layout/default"/>
    <dgm:cxn modelId="{68662BC7-40E6-4470-92BF-8FBA81969A16}" type="presParOf" srcId="{FE162068-C7E2-4ABE-9648-70061617FDE6}" destId="{2A12930A-A1EB-465F-B504-F6BA78B4C0AF}" srcOrd="5" destOrd="0" presId="urn:microsoft.com/office/officeart/2005/8/layout/default"/>
    <dgm:cxn modelId="{41C90665-F40C-4C43-8863-1DBD7D213F6B}" type="presParOf" srcId="{FE162068-C7E2-4ABE-9648-70061617FDE6}" destId="{F5FE3BD4-B58F-482D-8491-626ECCE2EB6C}" srcOrd="6" destOrd="0" presId="urn:microsoft.com/office/officeart/2005/8/layout/default"/>
    <dgm:cxn modelId="{B3FD400E-2F8F-4B20-90C2-6C6F3922E5BA}" type="presParOf" srcId="{FE162068-C7E2-4ABE-9648-70061617FDE6}" destId="{4B9425F7-EDE0-45CC-A7A7-C08F7A641892}" srcOrd="7" destOrd="0" presId="urn:microsoft.com/office/officeart/2005/8/layout/default"/>
    <dgm:cxn modelId="{990AFE5E-56EC-442D-9E83-E6E76464889C}" type="presParOf" srcId="{FE162068-C7E2-4ABE-9648-70061617FDE6}" destId="{D943D08D-403F-4815-B80D-566377FAAAF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52C98C-48F3-4159-BF02-C9E8904F6C95}" type="doc">
      <dgm:prSet loTypeId="urn:microsoft.com/office/officeart/2005/8/layout/chevron2" loCatId="process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US"/>
        </a:p>
      </dgm:t>
    </dgm:pt>
    <dgm:pt modelId="{9E50EFF9-2408-4A5B-9A2C-507AD6AC7E01}">
      <dgm:prSet phldrT="[Text]" custT="1"/>
      <dgm:spPr/>
      <dgm:t>
        <a:bodyPr/>
        <a:lstStyle/>
        <a:p>
          <a:r>
            <a:rPr lang="en-GB" sz="1800" dirty="0">
              <a:solidFill>
                <a:schemeClr val="tx1"/>
              </a:solidFill>
            </a:rPr>
            <a:t>Not all</a:t>
          </a:r>
          <a:endParaRPr lang="en-US" sz="1800" dirty="0">
            <a:solidFill>
              <a:schemeClr val="tx1"/>
            </a:solidFill>
          </a:endParaRPr>
        </a:p>
      </dgm:t>
    </dgm:pt>
    <dgm:pt modelId="{1DD5D937-3621-4B9C-8894-DE3DE8C8363F}" type="parTrans" cxnId="{A74BFB89-E1E3-4AAF-B646-7CDF80C133CF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52E7634F-6359-4E8F-8055-8CE9BC45ECE8}" type="sibTrans" cxnId="{A74BFB89-E1E3-4AAF-B646-7CDF80C133CF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9A7C3A70-DB78-4207-A296-9A35CF1685AD}">
      <dgm:prSet phldrT="[Text]"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</a:rPr>
            <a:t>180million daily users</a:t>
          </a:r>
          <a:endParaRPr lang="en-US" sz="1600" dirty="0">
            <a:solidFill>
              <a:schemeClr val="tx1"/>
            </a:solidFill>
          </a:endParaRPr>
        </a:p>
      </dgm:t>
    </dgm:pt>
    <dgm:pt modelId="{259C5A93-2152-4B76-88F9-0E863C65EA1B}" type="parTrans" cxnId="{9D66217D-1A5F-4635-A5C0-DD6DBB6F877F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68A07663-1469-47C6-A3B0-9481F7BEB586}" type="sibTrans" cxnId="{9D66217D-1A5F-4635-A5C0-DD6DBB6F877F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18D5DEB4-0B49-4125-95A8-5A50D2D70553}">
      <dgm:prSet phldrT="[Text]"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</a:rPr>
            <a:t>In 2018 in bid to increase engagement – ‘would you rather’ game created by third party partner </a:t>
          </a:r>
          <a:endParaRPr lang="en-US" sz="1600" dirty="0">
            <a:solidFill>
              <a:schemeClr val="tx1"/>
            </a:solidFill>
          </a:endParaRPr>
        </a:p>
      </dgm:t>
    </dgm:pt>
    <dgm:pt modelId="{EF886B2E-5E1F-4E52-BCF1-CB78E766972F}" type="parTrans" cxnId="{E7126979-17A9-4E20-94F3-DE20545EC8E1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C90EE5A5-C0CB-4A83-A472-B3ECF1D70C8D}" type="sibTrans" cxnId="{E7126979-17A9-4E20-94F3-DE20545EC8E1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1807AA32-6B62-4AD2-B91C-6A8585D3B752}">
      <dgm:prSet phldrT="[Text]" custT="1"/>
      <dgm:spPr/>
      <dgm:t>
        <a:bodyPr/>
        <a:lstStyle/>
        <a:p>
          <a:r>
            <a:rPr lang="en-GB" sz="1800" dirty="0">
              <a:solidFill>
                <a:schemeClr val="tx1"/>
              </a:solidFill>
            </a:rPr>
            <a:t>Publicity is</a:t>
          </a:r>
          <a:endParaRPr lang="en-US" sz="1800" dirty="0">
            <a:solidFill>
              <a:schemeClr val="tx1"/>
            </a:solidFill>
          </a:endParaRPr>
        </a:p>
      </dgm:t>
    </dgm:pt>
    <dgm:pt modelId="{78D25055-F036-4E0D-BFD7-B89665A15E31}" type="parTrans" cxnId="{05F7F7A7-07A2-487E-8707-FCCA9E116F66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684F18F0-FEA2-4A57-8A21-F3B3DA1AD407}" type="sibTrans" cxnId="{05F7F7A7-07A2-487E-8707-FCCA9E116F66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BEFB0E6B-37CC-409D-911E-3E98C20E3FA6}">
      <dgm:prSet phldrT="[Text]"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</a:rPr>
            <a:t>Question – ‘would you rather slap Chris Brown or punch Rihanna’</a:t>
          </a:r>
          <a:endParaRPr lang="en-US" sz="1600" dirty="0">
            <a:solidFill>
              <a:schemeClr val="tx1"/>
            </a:solidFill>
          </a:endParaRPr>
        </a:p>
      </dgm:t>
    </dgm:pt>
    <dgm:pt modelId="{EF00A176-C37C-4FE6-BE3C-DBF8495BA5F6}" type="parTrans" cxnId="{A0F30DAE-29FC-42CC-A6D0-58095C774273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32B56EAC-3CFF-4F88-95E3-F8363C6CF256}" type="sibTrans" cxnId="{A0F30DAE-29FC-42CC-A6D0-58095C774273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6BC4C9A3-4ABA-43A1-873F-66687EB029E8}">
      <dgm:prSet phldrT="[Text]"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</a:rPr>
            <a:t>Reference to domestic violence against Rihanna in 2009 </a:t>
          </a:r>
          <a:endParaRPr lang="en-US" sz="1600" dirty="0">
            <a:solidFill>
              <a:schemeClr val="tx1"/>
            </a:solidFill>
          </a:endParaRPr>
        </a:p>
      </dgm:t>
    </dgm:pt>
    <dgm:pt modelId="{6106C591-49FC-4FD1-B869-25ACD5EF4190}" type="parTrans" cxnId="{310006CA-701C-4DFA-9F27-439672DA35E2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06468457-FBFE-4B91-9AC6-26E3783C724D}" type="sibTrans" cxnId="{310006CA-701C-4DFA-9F27-439672DA35E2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B6B2BD74-2EFC-43B9-BCA6-5E134440DDAE}">
      <dgm:prSet phldrT="[Text]" custT="1"/>
      <dgm:spPr/>
      <dgm:t>
        <a:bodyPr/>
        <a:lstStyle/>
        <a:p>
          <a:r>
            <a:rPr lang="en-GB" sz="1800" dirty="0">
              <a:solidFill>
                <a:schemeClr val="tx1"/>
              </a:solidFill>
            </a:rPr>
            <a:t>Good Publicity</a:t>
          </a:r>
          <a:endParaRPr lang="en-US" sz="1800" dirty="0">
            <a:solidFill>
              <a:schemeClr val="tx1"/>
            </a:solidFill>
          </a:endParaRPr>
        </a:p>
      </dgm:t>
    </dgm:pt>
    <dgm:pt modelId="{41ECA018-DD98-4226-A8F0-43E8A3357347}" type="parTrans" cxnId="{1F53D022-AA50-42D9-8809-0E7B878FFFA1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D5C025C1-22CC-4C12-999D-2FA452B12F10}" type="sibTrans" cxnId="{1F53D022-AA50-42D9-8809-0E7B878FFFA1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C8265A2A-601D-4AE6-9F2C-59AA083E06BC}">
      <dgm:prSet phldrT="[Text]"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</a:rPr>
            <a:t>Received poorly by  users.</a:t>
          </a:r>
          <a:br>
            <a:rPr lang="en-GB" sz="1600" dirty="0">
              <a:solidFill>
                <a:schemeClr val="tx1"/>
              </a:solidFill>
            </a:rPr>
          </a:br>
          <a:r>
            <a:rPr lang="en-GB" sz="1600" dirty="0">
              <a:solidFill>
                <a:schemeClr val="tx1"/>
              </a:solidFill>
            </a:rPr>
            <a:t>Snapchat forced to apologise – Rihanna declined to accept</a:t>
          </a:r>
          <a:endParaRPr lang="en-US" sz="1600" dirty="0">
            <a:solidFill>
              <a:schemeClr val="tx1"/>
            </a:solidFill>
          </a:endParaRPr>
        </a:p>
      </dgm:t>
    </dgm:pt>
    <dgm:pt modelId="{E5C26C7E-3412-4B08-86EB-6DFB2AE8A4D5}" type="parTrans" cxnId="{C2B7DB9C-1C8C-439D-923E-501AC1FA96C4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602805A4-1D15-4611-84B8-4B5B427CCB2A}" type="sibTrans" cxnId="{C2B7DB9C-1C8C-439D-923E-501AC1FA96C4}">
      <dgm:prSet/>
      <dgm:spPr/>
      <dgm:t>
        <a:bodyPr/>
        <a:lstStyle/>
        <a:p>
          <a:endParaRPr lang="en-US" sz="2000">
            <a:solidFill>
              <a:schemeClr val="tx1"/>
            </a:solidFill>
          </a:endParaRPr>
        </a:p>
      </dgm:t>
    </dgm:pt>
    <dgm:pt modelId="{F30FBF2D-713E-4970-B55D-F67172E73801}">
      <dgm:prSet phldrT="[Text]" custT="1"/>
      <dgm:spPr/>
      <dgm:t>
        <a:bodyPr/>
        <a:lstStyle/>
        <a:p>
          <a:r>
            <a:rPr lang="en-GB" sz="1600" dirty="0">
              <a:solidFill>
                <a:schemeClr val="tx1"/>
              </a:solidFill>
            </a:rPr>
            <a:t>Estimated to cost snapchat $650 million, lose thousands of active users.</a:t>
          </a:r>
          <a:endParaRPr lang="en-US" sz="1600" dirty="0">
            <a:solidFill>
              <a:schemeClr val="tx1"/>
            </a:solidFill>
          </a:endParaRPr>
        </a:p>
      </dgm:t>
    </dgm:pt>
    <dgm:pt modelId="{020327D2-2EC2-48C9-9363-B7B72B30E156}" type="parTrans" cxnId="{66569E53-0F65-42E3-BE1B-EC0EDD2B3592}">
      <dgm:prSet/>
      <dgm:spPr/>
    </dgm:pt>
    <dgm:pt modelId="{7693E9B5-2059-4CEF-B491-00E1650E15A6}" type="sibTrans" cxnId="{66569E53-0F65-42E3-BE1B-EC0EDD2B3592}">
      <dgm:prSet/>
      <dgm:spPr/>
    </dgm:pt>
    <dgm:pt modelId="{D36E0940-2894-4EC8-AB8C-A815C62F06DA}" type="pres">
      <dgm:prSet presAssocID="{7A52C98C-48F3-4159-BF02-C9E8904F6C95}" presName="linearFlow" presStyleCnt="0">
        <dgm:presLayoutVars>
          <dgm:dir/>
          <dgm:animLvl val="lvl"/>
          <dgm:resizeHandles val="exact"/>
        </dgm:presLayoutVars>
      </dgm:prSet>
      <dgm:spPr/>
    </dgm:pt>
    <dgm:pt modelId="{E7830A42-F750-4D27-A788-2500EF90CD00}" type="pres">
      <dgm:prSet presAssocID="{9E50EFF9-2408-4A5B-9A2C-507AD6AC7E01}" presName="composite" presStyleCnt="0"/>
      <dgm:spPr/>
    </dgm:pt>
    <dgm:pt modelId="{00A8DE87-22F7-44BD-B441-E1DCDDF3E995}" type="pres">
      <dgm:prSet presAssocID="{9E50EFF9-2408-4A5B-9A2C-507AD6AC7E01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8048F36-8F73-44F8-8A3F-520E0B03D7DD}" type="pres">
      <dgm:prSet presAssocID="{9E50EFF9-2408-4A5B-9A2C-507AD6AC7E01}" presName="descendantText" presStyleLbl="alignAcc1" presStyleIdx="0" presStyleCnt="3">
        <dgm:presLayoutVars>
          <dgm:bulletEnabled val="1"/>
        </dgm:presLayoutVars>
      </dgm:prSet>
      <dgm:spPr/>
    </dgm:pt>
    <dgm:pt modelId="{67661341-F74B-4067-BBB8-B35CEF9CA8C4}" type="pres">
      <dgm:prSet presAssocID="{52E7634F-6359-4E8F-8055-8CE9BC45ECE8}" presName="sp" presStyleCnt="0"/>
      <dgm:spPr/>
    </dgm:pt>
    <dgm:pt modelId="{61E01D5E-2778-49E7-B646-388595CCAF25}" type="pres">
      <dgm:prSet presAssocID="{1807AA32-6B62-4AD2-B91C-6A8585D3B752}" presName="composite" presStyleCnt="0"/>
      <dgm:spPr/>
    </dgm:pt>
    <dgm:pt modelId="{D68832A5-DEE5-40DF-B058-3255CF926F55}" type="pres">
      <dgm:prSet presAssocID="{1807AA32-6B62-4AD2-B91C-6A8585D3B752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B25B911D-14B4-4CC6-90B1-AAC75570449C}" type="pres">
      <dgm:prSet presAssocID="{1807AA32-6B62-4AD2-B91C-6A8585D3B752}" presName="descendantText" presStyleLbl="alignAcc1" presStyleIdx="1" presStyleCnt="3">
        <dgm:presLayoutVars>
          <dgm:bulletEnabled val="1"/>
        </dgm:presLayoutVars>
      </dgm:prSet>
      <dgm:spPr/>
    </dgm:pt>
    <dgm:pt modelId="{A6F346D1-4640-443F-8473-81FD35710A46}" type="pres">
      <dgm:prSet presAssocID="{684F18F0-FEA2-4A57-8A21-F3B3DA1AD407}" presName="sp" presStyleCnt="0"/>
      <dgm:spPr/>
    </dgm:pt>
    <dgm:pt modelId="{185D9F5E-940B-4ABD-920E-76B165B882A9}" type="pres">
      <dgm:prSet presAssocID="{B6B2BD74-2EFC-43B9-BCA6-5E134440DDAE}" presName="composite" presStyleCnt="0"/>
      <dgm:spPr/>
    </dgm:pt>
    <dgm:pt modelId="{F52861A4-7A3B-4F93-A260-79F4D02EEDA9}" type="pres">
      <dgm:prSet presAssocID="{B6B2BD74-2EFC-43B9-BCA6-5E134440DDAE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07122CAE-2499-47EC-8F1F-040C1D0033D5}" type="pres">
      <dgm:prSet presAssocID="{B6B2BD74-2EFC-43B9-BCA6-5E134440DDAE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0F964A16-7241-4B5E-890E-C3B2F90A5D89}" type="presOf" srcId="{6BC4C9A3-4ABA-43A1-873F-66687EB029E8}" destId="{B25B911D-14B4-4CC6-90B1-AAC75570449C}" srcOrd="0" destOrd="1" presId="urn:microsoft.com/office/officeart/2005/8/layout/chevron2"/>
    <dgm:cxn modelId="{6AF45C20-19FC-40FB-B980-0900F0B0FC03}" type="presOf" srcId="{1807AA32-6B62-4AD2-B91C-6A8585D3B752}" destId="{D68832A5-DEE5-40DF-B058-3255CF926F55}" srcOrd="0" destOrd="0" presId="urn:microsoft.com/office/officeart/2005/8/layout/chevron2"/>
    <dgm:cxn modelId="{1F53D022-AA50-42D9-8809-0E7B878FFFA1}" srcId="{7A52C98C-48F3-4159-BF02-C9E8904F6C95}" destId="{B6B2BD74-2EFC-43B9-BCA6-5E134440DDAE}" srcOrd="2" destOrd="0" parTransId="{41ECA018-DD98-4226-A8F0-43E8A3357347}" sibTransId="{D5C025C1-22CC-4C12-999D-2FA452B12F10}"/>
    <dgm:cxn modelId="{34984D3B-3E0B-421C-9571-4F9C36800111}" type="presOf" srcId="{9A7C3A70-DB78-4207-A296-9A35CF1685AD}" destId="{98048F36-8F73-44F8-8A3F-520E0B03D7DD}" srcOrd="0" destOrd="0" presId="urn:microsoft.com/office/officeart/2005/8/layout/chevron2"/>
    <dgm:cxn modelId="{01E35363-85A2-43B5-96F6-F98B64FB84DC}" type="presOf" srcId="{18D5DEB4-0B49-4125-95A8-5A50D2D70553}" destId="{98048F36-8F73-44F8-8A3F-520E0B03D7DD}" srcOrd="0" destOrd="1" presId="urn:microsoft.com/office/officeart/2005/8/layout/chevron2"/>
    <dgm:cxn modelId="{5CF07564-A06B-444F-B562-944A328B568E}" type="presOf" srcId="{B6B2BD74-2EFC-43B9-BCA6-5E134440DDAE}" destId="{F52861A4-7A3B-4F93-A260-79F4D02EEDA9}" srcOrd="0" destOrd="0" presId="urn:microsoft.com/office/officeart/2005/8/layout/chevron2"/>
    <dgm:cxn modelId="{66569E53-0F65-42E3-BE1B-EC0EDD2B3592}" srcId="{B6B2BD74-2EFC-43B9-BCA6-5E134440DDAE}" destId="{F30FBF2D-713E-4970-B55D-F67172E73801}" srcOrd="1" destOrd="0" parTransId="{020327D2-2EC2-48C9-9363-B7B72B30E156}" sibTransId="{7693E9B5-2059-4CEF-B491-00E1650E15A6}"/>
    <dgm:cxn modelId="{93723A59-C18D-4DF5-87F7-9CD39A3C3245}" type="presOf" srcId="{BEFB0E6B-37CC-409D-911E-3E98C20E3FA6}" destId="{B25B911D-14B4-4CC6-90B1-AAC75570449C}" srcOrd="0" destOrd="0" presId="urn:microsoft.com/office/officeart/2005/8/layout/chevron2"/>
    <dgm:cxn modelId="{E7126979-17A9-4E20-94F3-DE20545EC8E1}" srcId="{9E50EFF9-2408-4A5B-9A2C-507AD6AC7E01}" destId="{18D5DEB4-0B49-4125-95A8-5A50D2D70553}" srcOrd="1" destOrd="0" parTransId="{EF886B2E-5E1F-4E52-BCF1-CB78E766972F}" sibTransId="{C90EE5A5-C0CB-4A83-A472-B3ECF1D70C8D}"/>
    <dgm:cxn modelId="{9D66217D-1A5F-4635-A5C0-DD6DBB6F877F}" srcId="{9E50EFF9-2408-4A5B-9A2C-507AD6AC7E01}" destId="{9A7C3A70-DB78-4207-A296-9A35CF1685AD}" srcOrd="0" destOrd="0" parTransId="{259C5A93-2152-4B76-88F9-0E863C65EA1B}" sibTransId="{68A07663-1469-47C6-A3B0-9481F7BEB586}"/>
    <dgm:cxn modelId="{A74BFB89-E1E3-4AAF-B646-7CDF80C133CF}" srcId="{7A52C98C-48F3-4159-BF02-C9E8904F6C95}" destId="{9E50EFF9-2408-4A5B-9A2C-507AD6AC7E01}" srcOrd="0" destOrd="0" parTransId="{1DD5D937-3621-4B9C-8894-DE3DE8C8363F}" sibTransId="{52E7634F-6359-4E8F-8055-8CE9BC45ECE8}"/>
    <dgm:cxn modelId="{C2B7DB9C-1C8C-439D-923E-501AC1FA96C4}" srcId="{B6B2BD74-2EFC-43B9-BCA6-5E134440DDAE}" destId="{C8265A2A-601D-4AE6-9F2C-59AA083E06BC}" srcOrd="0" destOrd="0" parTransId="{E5C26C7E-3412-4B08-86EB-6DFB2AE8A4D5}" sibTransId="{602805A4-1D15-4611-84B8-4B5B427CCB2A}"/>
    <dgm:cxn modelId="{23F7F5A1-1228-4906-9599-0129D18F1395}" type="presOf" srcId="{C8265A2A-601D-4AE6-9F2C-59AA083E06BC}" destId="{07122CAE-2499-47EC-8F1F-040C1D0033D5}" srcOrd="0" destOrd="0" presId="urn:microsoft.com/office/officeart/2005/8/layout/chevron2"/>
    <dgm:cxn modelId="{05F7F7A7-07A2-487E-8707-FCCA9E116F66}" srcId="{7A52C98C-48F3-4159-BF02-C9E8904F6C95}" destId="{1807AA32-6B62-4AD2-B91C-6A8585D3B752}" srcOrd="1" destOrd="0" parTransId="{78D25055-F036-4E0D-BFD7-B89665A15E31}" sibTransId="{684F18F0-FEA2-4A57-8A21-F3B3DA1AD407}"/>
    <dgm:cxn modelId="{9C836EA8-E19B-44E0-989A-F0359D13DE22}" type="presOf" srcId="{9E50EFF9-2408-4A5B-9A2C-507AD6AC7E01}" destId="{00A8DE87-22F7-44BD-B441-E1DCDDF3E995}" srcOrd="0" destOrd="0" presId="urn:microsoft.com/office/officeart/2005/8/layout/chevron2"/>
    <dgm:cxn modelId="{A0F30DAE-29FC-42CC-A6D0-58095C774273}" srcId="{1807AA32-6B62-4AD2-B91C-6A8585D3B752}" destId="{BEFB0E6B-37CC-409D-911E-3E98C20E3FA6}" srcOrd="0" destOrd="0" parTransId="{EF00A176-C37C-4FE6-BE3C-DBF8495BA5F6}" sibTransId="{32B56EAC-3CFF-4F88-95E3-F8363C6CF256}"/>
    <dgm:cxn modelId="{11E5BFB4-87D5-4176-812C-BFE5D679D420}" type="presOf" srcId="{F30FBF2D-713E-4970-B55D-F67172E73801}" destId="{07122CAE-2499-47EC-8F1F-040C1D0033D5}" srcOrd="0" destOrd="1" presId="urn:microsoft.com/office/officeart/2005/8/layout/chevron2"/>
    <dgm:cxn modelId="{310006CA-701C-4DFA-9F27-439672DA35E2}" srcId="{1807AA32-6B62-4AD2-B91C-6A8585D3B752}" destId="{6BC4C9A3-4ABA-43A1-873F-66687EB029E8}" srcOrd="1" destOrd="0" parTransId="{6106C591-49FC-4FD1-B869-25ACD5EF4190}" sibTransId="{06468457-FBFE-4B91-9AC6-26E3783C724D}"/>
    <dgm:cxn modelId="{9F8062E9-4903-4084-8186-F2A758F8CA85}" type="presOf" srcId="{7A52C98C-48F3-4159-BF02-C9E8904F6C95}" destId="{D36E0940-2894-4EC8-AB8C-A815C62F06DA}" srcOrd="0" destOrd="0" presId="urn:microsoft.com/office/officeart/2005/8/layout/chevron2"/>
    <dgm:cxn modelId="{1612B2E3-59D0-4C6A-96CB-F5A7BC0ECC3D}" type="presParOf" srcId="{D36E0940-2894-4EC8-AB8C-A815C62F06DA}" destId="{E7830A42-F750-4D27-A788-2500EF90CD00}" srcOrd="0" destOrd="0" presId="urn:microsoft.com/office/officeart/2005/8/layout/chevron2"/>
    <dgm:cxn modelId="{42ADDDCB-AE8A-49F9-ABAE-49FC96BFCEAC}" type="presParOf" srcId="{E7830A42-F750-4D27-A788-2500EF90CD00}" destId="{00A8DE87-22F7-44BD-B441-E1DCDDF3E995}" srcOrd="0" destOrd="0" presId="urn:microsoft.com/office/officeart/2005/8/layout/chevron2"/>
    <dgm:cxn modelId="{EAE03D09-B0E6-4733-91A7-6964EE4A7FB0}" type="presParOf" srcId="{E7830A42-F750-4D27-A788-2500EF90CD00}" destId="{98048F36-8F73-44F8-8A3F-520E0B03D7DD}" srcOrd="1" destOrd="0" presId="urn:microsoft.com/office/officeart/2005/8/layout/chevron2"/>
    <dgm:cxn modelId="{4619FC7A-C264-46AD-B643-9539FEDF35BA}" type="presParOf" srcId="{D36E0940-2894-4EC8-AB8C-A815C62F06DA}" destId="{67661341-F74B-4067-BBB8-B35CEF9CA8C4}" srcOrd="1" destOrd="0" presId="urn:microsoft.com/office/officeart/2005/8/layout/chevron2"/>
    <dgm:cxn modelId="{879D40C0-6429-4487-BB3A-5A53BFD820B4}" type="presParOf" srcId="{D36E0940-2894-4EC8-AB8C-A815C62F06DA}" destId="{61E01D5E-2778-49E7-B646-388595CCAF25}" srcOrd="2" destOrd="0" presId="urn:microsoft.com/office/officeart/2005/8/layout/chevron2"/>
    <dgm:cxn modelId="{635A9CDA-E2A0-4531-B534-9B6C65FDD910}" type="presParOf" srcId="{61E01D5E-2778-49E7-B646-388595CCAF25}" destId="{D68832A5-DEE5-40DF-B058-3255CF926F55}" srcOrd="0" destOrd="0" presId="urn:microsoft.com/office/officeart/2005/8/layout/chevron2"/>
    <dgm:cxn modelId="{293CA157-67D1-47F3-9B6E-1747D8D8D6BC}" type="presParOf" srcId="{61E01D5E-2778-49E7-B646-388595CCAF25}" destId="{B25B911D-14B4-4CC6-90B1-AAC75570449C}" srcOrd="1" destOrd="0" presId="urn:microsoft.com/office/officeart/2005/8/layout/chevron2"/>
    <dgm:cxn modelId="{59EE4A0D-5CE2-4660-ACF8-49EFD35A5586}" type="presParOf" srcId="{D36E0940-2894-4EC8-AB8C-A815C62F06DA}" destId="{A6F346D1-4640-443F-8473-81FD35710A46}" srcOrd="3" destOrd="0" presId="urn:microsoft.com/office/officeart/2005/8/layout/chevron2"/>
    <dgm:cxn modelId="{5A626A3C-3EAA-4930-8256-80ED25088271}" type="presParOf" srcId="{D36E0940-2894-4EC8-AB8C-A815C62F06DA}" destId="{185D9F5E-940B-4ABD-920E-76B165B882A9}" srcOrd="4" destOrd="0" presId="urn:microsoft.com/office/officeart/2005/8/layout/chevron2"/>
    <dgm:cxn modelId="{1762202D-7293-43B2-879A-FBC4934A14BB}" type="presParOf" srcId="{185D9F5E-940B-4ABD-920E-76B165B882A9}" destId="{F52861A4-7A3B-4F93-A260-79F4D02EEDA9}" srcOrd="0" destOrd="0" presId="urn:microsoft.com/office/officeart/2005/8/layout/chevron2"/>
    <dgm:cxn modelId="{AA2C47BA-7EE8-4894-95C9-B9837A01478F}" type="presParOf" srcId="{185D9F5E-940B-4ABD-920E-76B165B882A9}" destId="{07122CAE-2499-47EC-8F1F-040C1D0033D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F699F8-CCF5-4D3F-BF8D-C9845C1E9970}" type="doc">
      <dgm:prSet loTypeId="urn:microsoft.com/office/officeart/2005/8/layout/lProcess3" loCatId="process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en-US"/>
        </a:p>
      </dgm:t>
    </dgm:pt>
    <dgm:pt modelId="{FB267346-A37E-443E-B033-340A6B8DD8CF}">
      <dgm:prSet phldrT="[Text]" custT="1"/>
      <dgm:spPr/>
      <dgm:t>
        <a:bodyPr/>
        <a:lstStyle/>
        <a:p>
          <a:r>
            <a:rPr lang="en-GB" sz="1600" b="1" u="sng" dirty="0">
              <a:solidFill>
                <a:schemeClr val="tx1"/>
              </a:solidFill>
              <a:highlight>
                <a:srgbClr val="FFFF00"/>
              </a:highlight>
            </a:rPr>
            <a:t>2006</a:t>
          </a:r>
          <a:r>
            <a:rPr lang="en-GB" sz="1600" dirty="0">
              <a:solidFill>
                <a:schemeClr val="tx1"/>
              </a:solidFill>
            </a:rPr>
            <a:t> –founded</a:t>
          </a:r>
          <a:endParaRPr lang="en-US" sz="1600" dirty="0">
            <a:solidFill>
              <a:schemeClr val="tx1"/>
            </a:solidFill>
          </a:endParaRPr>
        </a:p>
      </dgm:t>
    </dgm:pt>
    <dgm:pt modelId="{BE05D4A6-E6F6-4D3E-B665-A8E4474DC5F9}" type="parTrans" cxnId="{C522B32A-0252-41CB-88BD-9F56B700E7E4}">
      <dgm:prSet/>
      <dgm:spPr/>
      <dgm:t>
        <a:bodyPr/>
        <a:lstStyle/>
        <a:p>
          <a:endParaRPr lang="en-US"/>
        </a:p>
      </dgm:t>
    </dgm:pt>
    <dgm:pt modelId="{6210CC2E-D4C5-40E2-A069-9E3D3402129F}" type="sibTrans" cxnId="{C522B32A-0252-41CB-88BD-9F56B700E7E4}">
      <dgm:prSet/>
      <dgm:spPr/>
      <dgm:t>
        <a:bodyPr/>
        <a:lstStyle/>
        <a:p>
          <a:endParaRPr lang="en-US"/>
        </a:p>
      </dgm:t>
    </dgm:pt>
    <dgm:pt modelId="{CA2C7392-B41B-4FD6-B21E-D1D39678F443}">
      <dgm:prSet phldrT="[Text]" custT="1"/>
      <dgm:spPr/>
      <dgm:t>
        <a:bodyPr/>
        <a:lstStyle/>
        <a:p>
          <a:r>
            <a:rPr lang="en-GB" sz="1400" dirty="0"/>
            <a:t>marketing strategy – women 18-35 with fuller curvier bodies.</a:t>
          </a:r>
        </a:p>
      </dgm:t>
    </dgm:pt>
    <dgm:pt modelId="{0334C35F-32ED-4E5F-BF24-1619A73D49C2}" type="parTrans" cxnId="{70C1E420-5051-4AB1-B246-AA9C00FD6916}">
      <dgm:prSet/>
      <dgm:spPr/>
      <dgm:t>
        <a:bodyPr/>
        <a:lstStyle/>
        <a:p>
          <a:endParaRPr lang="en-US"/>
        </a:p>
      </dgm:t>
    </dgm:pt>
    <dgm:pt modelId="{F89E5340-501E-4C74-8AB7-07E32DAECD66}" type="sibTrans" cxnId="{70C1E420-5051-4AB1-B246-AA9C00FD6916}">
      <dgm:prSet/>
      <dgm:spPr/>
      <dgm:t>
        <a:bodyPr/>
        <a:lstStyle/>
        <a:p>
          <a:endParaRPr lang="en-US"/>
        </a:p>
      </dgm:t>
    </dgm:pt>
    <dgm:pt modelId="{FC121A64-E129-420A-8EBE-0B74758AA6CB}">
      <dgm:prSet phldrT="[Text]" custT="1"/>
      <dgm:spPr/>
      <dgm:t>
        <a:bodyPr/>
        <a:lstStyle/>
        <a:p>
          <a:r>
            <a:rPr lang="en-GB" sz="1400" dirty="0"/>
            <a:t>5 locations open, still relatively unknown by </a:t>
          </a:r>
          <a:r>
            <a:rPr lang="en-GB" sz="1400" b="1" u="sng" dirty="0">
              <a:highlight>
                <a:srgbClr val="FFFF00"/>
              </a:highlight>
            </a:rPr>
            <a:t>2012. </a:t>
          </a:r>
          <a:endParaRPr lang="en-US" sz="1400" b="1" u="sng" dirty="0">
            <a:highlight>
              <a:srgbClr val="FFFF00"/>
            </a:highlight>
          </a:endParaRPr>
        </a:p>
      </dgm:t>
    </dgm:pt>
    <dgm:pt modelId="{F0CD1FDE-4EEA-444B-B173-2EEC06AB24BD}" type="parTrans" cxnId="{0156C13F-34AC-48CB-B30A-70FC0970C307}">
      <dgm:prSet/>
      <dgm:spPr/>
      <dgm:t>
        <a:bodyPr/>
        <a:lstStyle/>
        <a:p>
          <a:endParaRPr lang="en-US"/>
        </a:p>
      </dgm:t>
    </dgm:pt>
    <dgm:pt modelId="{AA15FFA4-7326-4D91-BDCE-F7236295D670}" type="sibTrans" cxnId="{0156C13F-34AC-48CB-B30A-70FC0970C307}">
      <dgm:prSet/>
      <dgm:spPr/>
      <dgm:t>
        <a:bodyPr/>
        <a:lstStyle/>
        <a:p>
          <a:endParaRPr lang="en-US"/>
        </a:p>
      </dgm:t>
    </dgm:pt>
    <dgm:pt modelId="{E476E305-FD66-4094-A856-47DFA47B2897}">
      <dgm:prSet phldrT="[Text]" custT="1"/>
      <dgm:spPr/>
      <dgm:t>
        <a:bodyPr/>
        <a:lstStyle/>
        <a:p>
          <a:r>
            <a:rPr lang="en-GB" sz="1600" b="1" u="sng" dirty="0">
              <a:solidFill>
                <a:schemeClr val="tx1"/>
              </a:solidFill>
              <a:highlight>
                <a:srgbClr val="FFFF00"/>
              </a:highlight>
            </a:rPr>
            <a:t>2013</a:t>
          </a:r>
          <a:r>
            <a:rPr lang="en-GB" sz="1600" dirty="0">
              <a:solidFill>
                <a:schemeClr val="tx1"/>
              </a:solidFill>
            </a:rPr>
            <a:t> – launched Instagram account and e-commerce site. Sold out in first weekend</a:t>
          </a:r>
          <a:endParaRPr lang="en-US" sz="1600" dirty="0">
            <a:solidFill>
              <a:schemeClr val="tx1"/>
            </a:solidFill>
          </a:endParaRPr>
        </a:p>
      </dgm:t>
    </dgm:pt>
    <dgm:pt modelId="{3A6F3548-41E5-47B8-AEB8-F710A3287863}" type="parTrans" cxnId="{0D7BA163-8814-4284-9C9A-3839AC603B68}">
      <dgm:prSet/>
      <dgm:spPr/>
      <dgm:t>
        <a:bodyPr/>
        <a:lstStyle/>
        <a:p>
          <a:endParaRPr lang="en-US"/>
        </a:p>
      </dgm:t>
    </dgm:pt>
    <dgm:pt modelId="{CE595FC7-F6C0-4DC8-A920-131576C08F55}" type="sibTrans" cxnId="{0D7BA163-8814-4284-9C9A-3839AC603B68}">
      <dgm:prSet/>
      <dgm:spPr/>
      <dgm:t>
        <a:bodyPr/>
        <a:lstStyle/>
        <a:p>
          <a:endParaRPr lang="en-US"/>
        </a:p>
      </dgm:t>
    </dgm:pt>
    <dgm:pt modelId="{319DD407-12FD-41DE-85F8-B8B9F2F84D71}">
      <dgm:prSet phldrT="[Text]" custT="1"/>
      <dgm:spPr/>
      <dgm:t>
        <a:bodyPr/>
        <a:lstStyle/>
        <a:p>
          <a:r>
            <a:rPr lang="en-GB" sz="1500" b="1" u="sng" dirty="0"/>
            <a:t>60,000</a:t>
          </a:r>
          <a:r>
            <a:rPr lang="en-GB" sz="1400" dirty="0"/>
            <a:t> Instagram followers at end of </a:t>
          </a:r>
          <a:r>
            <a:rPr lang="en-GB" sz="1400" b="1" u="sng" dirty="0">
              <a:highlight>
                <a:srgbClr val="FFFF00"/>
              </a:highlight>
            </a:rPr>
            <a:t>2013</a:t>
          </a:r>
          <a:endParaRPr lang="en-US" sz="1400" b="1" u="sng" dirty="0">
            <a:highlight>
              <a:srgbClr val="FFFF00"/>
            </a:highlight>
          </a:endParaRPr>
        </a:p>
      </dgm:t>
    </dgm:pt>
    <dgm:pt modelId="{BB8C37C8-441C-470C-8ECA-53E3791F1EA8}" type="parTrans" cxnId="{0633EE8D-9E97-4F6D-8C55-160EF583F232}">
      <dgm:prSet/>
      <dgm:spPr/>
      <dgm:t>
        <a:bodyPr/>
        <a:lstStyle/>
        <a:p>
          <a:endParaRPr lang="en-US"/>
        </a:p>
      </dgm:t>
    </dgm:pt>
    <dgm:pt modelId="{DFD59F7E-6620-4E5D-B21B-D255C93809F3}" type="sibTrans" cxnId="{0633EE8D-9E97-4F6D-8C55-160EF583F232}">
      <dgm:prSet/>
      <dgm:spPr/>
      <dgm:t>
        <a:bodyPr/>
        <a:lstStyle/>
        <a:p>
          <a:endParaRPr lang="en-US"/>
        </a:p>
      </dgm:t>
    </dgm:pt>
    <dgm:pt modelId="{9E41EE9A-DEB4-4E03-8D35-D36BF847E021}">
      <dgm:prSet phldrT="[Text]" custT="1"/>
      <dgm:spPr/>
      <dgm:t>
        <a:bodyPr/>
        <a:lstStyle/>
        <a:p>
          <a:r>
            <a:rPr lang="en-GB" sz="1400" b="1" u="sng" dirty="0">
              <a:highlight>
                <a:srgbClr val="FFFF00"/>
              </a:highlight>
            </a:rPr>
            <a:t>2014</a:t>
          </a:r>
          <a:r>
            <a:rPr lang="en-GB" sz="1400" dirty="0"/>
            <a:t> increased average Instagram posts and enlisted ‘</a:t>
          </a:r>
          <a:r>
            <a:rPr lang="en-GB" sz="1400" dirty="0" err="1"/>
            <a:t>microinfluencers</a:t>
          </a:r>
          <a:r>
            <a:rPr lang="en-GB" sz="1400" dirty="0"/>
            <a:t>’ for higher engagement</a:t>
          </a:r>
          <a:endParaRPr lang="en-US" sz="1400" dirty="0"/>
        </a:p>
      </dgm:t>
    </dgm:pt>
    <dgm:pt modelId="{CD7D263A-39F3-42E3-BE76-F908DE11AD0D}" type="parTrans" cxnId="{856B95EC-A9EC-4C9E-A92E-B9EFD822C675}">
      <dgm:prSet/>
      <dgm:spPr/>
      <dgm:t>
        <a:bodyPr/>
        <a:lstStyle/>
        <a:p>
          <a:endParaRPr lang="en-US"/>
        </a:p>
      </dgm:t>
    </dgm:pt>
    <dgm:pt modelId="{97AB6E70-24A9-4CDC-9599-6D5A28D930BB}" type="sibTrans" cxnId="{856B95EC-A9EC-4C9E-A92E-B9EFD822C675}">
      <dgm:prSet/>
      <dgm:spPr/>
      <dgm:t>
        <a:bodyPr/>
        <a:lstStyle/>
        <a:p>
          <a:endParaRPr lang="en-US"/>
        </a:p>
      </dgm:t>
    </dgm:pt>
    <dgm:pt modelId="{69FC79B7-5DEB-47B3-B3CE-43D3B5958435}">
      <dgm:prSet phldrT="[Text]" custT="1"/>
      <dgm:spPr/>
      <dgm:t>
        <a:bodyPr/>
        <a:lstStyle/>
        <a:p>
          <a:r>
            <a:rPr lang="en-GB" sz="1400" b="1" u="sng" dirty="0">
              <a:solidFill>
                <a:schemeClr val="tx1"/>
              </a:solidFill>
              <a:highlight>
                <a:srgbClr val="FFFF00"/>
              </a:highlight>
            </a:rPr>
            <a:t>2016</a:t>
          </a:r>
          <a:r>
            <a:rPr lang="en-GB" sz="1400" dirty="0">
              <a:solidFill>
                <a:schemeClr val="tx1"/>
              </a:solidFill>
            </a:rPr>
            <a:t> – enlisted paid partnerships with popular figures with millions of followers.</a:t>
          </a:r>
          <a:endParaRPr lang="en-US" sz="1400" dirty="0">
            <a:solidFill>
              <a:schemeClr val="tx1"/>
            </a:solidFill>
          </a:endParaRPr>
        </a:p>
      </dgm:t>
    </dgm:pt>
    <dgm:pt modelId="{49F85E22-FA9B-4C5E-9909-E94CBDE1F251}" type="parTrans" cxnId="{41166760-ABE2-41B9-A0A2-7E00425AE4F6}">
      <dgm:prSet/>
      <dgm:spPr/>
      <dgm:t>
        <a:bodyPr/>
        <a:lstStyle/>
        <a:p>
          <a:endParaRPr lang="en-US"/>
        </a:p>
      </dgm:t>
    </dgm:pt>
    <dgm:pt modelId="{A603C638-135D-4609-926E-1713E73D3765}" type="sibTrans" cxnId="{41166760-ABE2-41B9-A0A2-7E00425AE4F6}">
      <dgm:prSet/>
      <dgm:spPr/>
      <dgm:t>
        <a:bodyPr/>
        <a:lstStyle/>
        <a:p>
          <a:endParaRPr lang="en-US"/>
        </a:p>
      </dgm:t>
    </dgm:pt>
    <dgm:pt modelId="{41A1510D-2B9F-40CC-9718-2A412CD8490F}">
      <dgm:prSet phldrT="[Text]" custT="1"/>
      <dgm:spPr/>
      <dgm:t>
        <a:bodyPr/>
        <a:lstStyle/>
        <a:p>
          <a:r>
            <a:rPr lang="en-GB" sz="1400" dirty="0"/>
            <a:t>Increased influencer marketing, own page grew to &gt;</a:t>
          </a:r>
          <a:r>
            <a:rPr lang="en-GB" sz="1500" b="1" u="sng" dirty="0"/>
            <a:t>12,000,000 </a:t>
          </a:r>
          <a:r>
            <a:rPr lang="en-GB" sz="1400" dirty="0"/>
            <a:t>followers by </a:t>
          </a:r>
          <a:r>
            <a:rPr lang="en-GB" sz="1400" b="1" u="sng" dirty="0">
              <a:highlight>
                <a:srgbClr val="FFFF00"/>
              </a:highlight>
            </a:rPr>
            <a:t>2017 </a:t>
          </a:r>
          <a:r>
            <a:rPr lang="en-GB" sz="1400" b="0" i="0" u="none" dirty="0"/>
            <a:t>(</a:t>
          </a:r>
          <a:r>
            <a:rPr lang="en-GB" sz="1500" b="0" i="0" u="none" dirty="0"/>
            <a:t>16million</a:t>
          </a:r>
          <a:r>
            <a:rPr lang="en-GB" sz="1400" b="0" i="0" u="none" dirty="0"/>
            <a:t> </a:t>
          </a:r>
          <a:r>
            <a:rPr lang="en-GB" sz="1400" dirty="0"/>
            <a:t>by 2019)</a:t>
          </a:r>
          <a:endParaRPr lang="en-US" sz="1400" dirty="0"/>
        </a:p>
      </dgm:t>
    </dgm:pt>
    <dgm:pt modelId="{F23DA234-95C2-4231-B1F1-878BA1DF587E}" type="parTrans" cxnId="{9573B24B-80BD-4B2D-9CF1-480121673C18}">
      <dgm:prSet/>
      <dgm:spPr/>
      <dgm:t>
        <a:bodyPr/>
        <a:lstStyle/>
        <a:p>
          <a:endParaRPr lang="en-US"/>
        </a:p>
      </dgm:t>
    </dgm:pt>
    <dgm:pt modelId="{B3FAF970-6534-4E30-B588-BECE6E654B1D}" type="sibTrans" cxnId="{9573B24B-80BD-4B2D-9CF1-480121673C18}">
      <dgm:prSet/>
      <dgm:spPr/>
      <dgm:t>
        <a:bodyPr/>
        <a:lstStyle/>
        <a:p>
          <a:endParaRPr lang="en-US"/>
        </a:p>
      </dgm:t>
    </dgm:pt>
    <dgm:pt modelId="{4D303BA6-3FFF-40D7-B385-9E87CF9E1948}">
      <dgm:prSet phldrT="[Text]" custT="1"/>
      <dgm:spPr/>
      <dgm:t>
        <a:bodyPr/>
        <a:lstStyle/>
        <a:p>
          <a:r>
            <a:rPr lang="en-GB" sz="1300" b="1" u="sng" dirty="0">
              <a:highlight>
                <a:srgbClr val="FFFF00"/>
              </a:highlight>
            </a:rPr>
            <a:t>2018</a:t>
          </a:r>
          <a:r>
            <a:rPr lang="en-GB" sz="1300" dirty="0"/>
            <a:t> – collaborated with </a:t>
          </a:r>
          <a:r>
            <a:rPr lang="en-GB" sz="1300" dirty="0" err="1"/>
            <a:t>Cardi</a:t>
          </a:r>
          <a:r>
            <a:rPr lang="en-GB" sz="1300" dirty="0"/>
            <a:t>-B for fashion line – marketed on Instagram -  sold out in 82minutes from launch. </a:t>
          </a:r>
          <a:endParaRPr lang="en-US" sz="1300" u="sng" dirty="0"/>
        </a:p>
      </dgm:t>
    </dgm:pt>
    <dgm:pt modelId="{2BF9EB1F-1651-4C11-9ABE-0008B84C1253}" type="parTrans" cxnId="{38D748C7-DE9C-4960-9125-D180A818D672}">
      <dgm:prSet/>
      <dgm:spPr/>
      <dgm:t>
        <a:bodyPr/>
        <a:lstStyle/>
        <a:p>
          <a:endParaRPr lang="en-US"/>
        </a:p>
      </dgm:t>
    </dgm:pt>
    <dgm:pt modelId="{24CE8D1E-6A9A-4399-8389-86B160418361}" type="sibTrans" cxnId="{38D748C7-DE9C-4960-9125-D180A818D672}">
      <dgm:prSet/>
      <dgm:spPr/>
      <dgm:t>
        <a:bodyPr/>
        <a:lstStyle/>
        <a:p>
          <a:endParaRPr lang="en-US"/>
        </a:p>
      </dgm:t>
    </dgm:pt>
    <dgm:pt modelId="{5D86CF25-2896-41B7-A120-8050E6174DE2}" type="pres">
      <dgm:prSet presAssocID="{1DF699F8-CCF5-4D3F-BF8D-C9845C1E997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52FF8B28-1792-4996-AC3F-3A1DE89DCDB0}" type="pres">
      <dgm:prSet presAssocID="{FB267346-A37E-443E-B033-340A6B8DD8CF}" presName="horFlow" presStyleCnt="0"/>
      <dgm:spPr/>
    </dgm:pt>
    <dgm:pt modelId="{0EBCC75C-06DA-4F5D-8A57-66FDBB2E2282}" type="pres">
      <dgm:prSet presAssocID="{FB267346-A37E-443E-B033-340A6B8DD8CF}" presName="bigChev" presStyleLbl="node1" presStyleIdx="0" presStyleCnt="3"/>
      <dgm:spPr/>
    </dgm:pt>
    <dgm:pt modelId="{7361050A-4FF8-447C-A594-30F1F54A0085}" type="pres">
      <dgm:prSet presAssocID="{0334C35F-32ED-4E5F-BF24-1619A73D49C2}" presName="parTrans" presStyleCnt="0"/>
      <dgm:spPr/>
    </dgm:pt>
    <dgm:pt modelId="{0A22CCB4-2A2A-4966-A642-9D414A687CCE}" type="pres">
      <dgm:prSet presAssocID="{CA2C7392-B41B-4FD6-B21E-D1D39678F443}" presName="node" presStyleLbl="alignAccFollowNode1" presStyleIdx="0" presStyleCnt="6">
        <dgm:presLayoutVars>
          <dgm:bulletEnabled val="1"/>
        </dgm:presLayoutVars>
      </dgm:prSet>
      <dgm:spPr/>
    </dgm:pt>
    <dgm:pt modelId="{2DDF44D6-B5F4-4DAE-91BC-25D5C1335635}" type="pres">
      <dgm:prSet presAssocID="{F89E5340-501E-4C74-8AB7-07E32DAECD66}" presName="sibTrans" presStyleCnt="0"/>
      <dgm:spPr/>
    </dgm:pt>
    <dgm:pt modelId="{6E505005-CCFC-4A32-AF0F-14F8D2DE8101}" type="pres">
      <dgm:prSet presAssocID="{FC121A64-E129-420A-8EBE-0B74758AA6CB}" presName="node" presStyleLbl="alignAccFollowNode1" presStyleIdx="1" presStyleCnt="6" custLinFactNeighborX="-12828" custLinFactNeighborY="-1904">
        <dgm:presLayoutVars>
          <dgm:bulletEnabled val="1"/>
        </dgm:presLayoutVars>
      </dgm:prSet>
      <dgm:spPr/>
    </dgm:pt>
    <dgm:pt modelId="{188E6932-2F44-4525-845E-479976C62850}" type="pres">
      <dgm:prSet presAssocID="{FB267346-A37E-443E-B033-340A6B8DD8CF}" presName="vSp" presStyleCnt="0"/>
      <dgm:spPr/>
    </dgm:pt>
    <dgm:pt modelId="{AB92BF67-75FF-4357-8364-8D5B54BBB910}" type="pres">
      <dgm:prSet presAssocID="{E476E305-FD66-4094-A856-47DFA47B2897}" presName="horFlow" presStyleCnt="0"/>
      <dgm:spPr/>
    </dgm:pt>
    <dgm:pt modelId="{4A9F674D-D206-4594-830E-9FA98992A618}" type="pres">
      <dgm:prSet presAssocID="{E476E305-FD66-4094-A856-47DFA47B2897}" presName="bigChev" presStyleLbl="node1" presStyleIdx="1" presStyleCnt="3"/>
      <dgm:spPr/>
    </dgm:pt>
    <dgm:pt modelId="{ED2B2667-BCD9-4825-A98F-88E4BA38D340}" type="pres">
      <dgm:prSet presAssocID="{BB8C37C8-441C-470C-8ECA-53E3791F1EA8}" presName="parTrans" presStyleCnt="0"/>
      <dgm:spPr/>
    </dgm:pt>
    <dgm:pt modelId="{FFFD81EB-C8EF-42FD-AFF7-125CB8F356DC}" type="pres">
      <dgm:prSet presAssocID="{319DD407-12FD-41DE-85F8-B8B9F2F84D71}" presName="node" presStyleLbl="alignAccFollowNode1" presStyleIdx="2" presStyleCnt="6">
        <dgm:presLayoutVars>
          <dgm:bulletEnabled val="1"/>
        </dgm:presLayoutVars>
      </dgm:prSet>
      <dgm:spPr/>
    </dgm:pt>
    <dgm:pt modelId="{2CB947B1-80DF-46F7-85A8-3AD98EB85BA1}" type="pres">
      <dgm:prSet presAssocID="{DFD59F7E-6620-4E5D-B21B-D255C93809F3}" presName="sibTrans" presStyleCnt="0"/>
      <dgm:spPr/>
    </dgm:pt>
    <dgm:pt modelId="{832B44A5-E270-4443-B16A-8A688EBB5D42}" type="pres">
      <dgm:prSet presAssocID="{9E41EE9A-DEB4-4E03-8D35-D36BF847E021}" presName="node" presStyleLbl="alignAccFollowNode1" presStyleIdx="3" presStyleCnt="6">
        <dgm:presLayoutVars>
          <dgm:bulletEnabled val="1"/>
        </dgm:presLayoutVars>
      </dgm:prSet>
      <dgm:spPr/>
    </dgm:pt>
    <dgm:pt modelId="{6E3F70A6-5496-4F71-A99A-A5D6C7C829F1}" type="pres">
      <dgm:prSet presAssocID="{E476E305-FD66-4094-A856-47DFA47B2897}" presName="vSp" presStyleCnt="0"/>
      <dgm:spPr/>
    </dgm:pt>
    <dgm:pt modelId="{E6489992-8048-477C-BB77-508A18D5DBA3}" type="pres">
      <dgm:prSet presAssocID="{69FC79B7-5DEB-47B3-B3CE-43D3B5958435}" presName="horFlow" presStyleCnt="0"/>
      <dgm:spPr/>
    </dgm:pt>
    <dgm:pt modelId="{ADFB0E46-E394-44EC-96CA-3D58D98B1CCB}" type="pres">
      <dgm:prSet presAssocID="{69FC79B7-5DEB-47B3-B3CE-43D3B5958435}" presName="bigChev" presStyleLbl="node1" presStyleIdx="2" presStyleCnt="3"/>
      <dgm:spPr/>
    </dgm:pt>
    <dgm:pt modelId="{F8C8C74E-91EC-4C18-966E-4753E1957DE2}" type="pres">
      <dgm:prSet presAssocID="{F23DA234-95C2-4231-B1F1-878BA1DF587E}" presName="parTrans" presStyleCnt="0"/>
      <dgm:spPr/>
    </dgm:pt>
    <dgm:pt modelId="{7C92542A-70E0-4D24-8B23-8A74EC209812}" type="pres">
      <dgm:prSet presAssocID="{41A1510D-2B9F-40CC-9718-2A412CD8490F}" presName="node" presStyleLbl="alignAccFollowNode1" presStyleIdx="4" presStyleCnt="6" custLinFactNeighborX="-6247" custLinFactNeighborY="66">
        <dgm:presLayoutVars>
          <dgm:bulletEnabled val="1"/>
        </dgm:presLayoutVars>
      </dgm:prSet>
      <dgm:spPr/>
    </dgm:pt>
    <dgm:pt modelId="{47C5B00D-B341-4D82-AAC2-488540357DC6}" type="pres">
      <dgm:prSet presAssocID="{B3FAF970-6534-4E30-B588-BECE6E654B1D}" presName="sibTrans" presStyleCnt="0"/>
      <dgm:spPr/>
    </dgm:pt>
    <dgm:pt modelId="{C22C490D-CE35-453E-8B31-AE23E315DE64}" type="pres">
      <dgm:prSet presAssocID="{4D303BA6-3FFF-40D7-B385-9E87CF9E1948}" presName="node" presStyleLbl="alignAccFollowNode1" presStyleIdx="5" presStyleCnt="6" custScaleX="119289" custScaleY="119162">
        <dgm:presLayoutVars>
          <dgm:bulletEnabled val="1"/>
        </dgm:presLayoutVars>
      </dgm:prSet>
      <dgm:spPr/>
    </dgm:pt>
  </dgm:ptLst>
  <dgm:cxnLst>
    <dgm:cxn modelId="{8D17FD06-396C-4158-A000-C3412162FCB3}" type="presOf" srcId="{41A1510D-2B9F-40CC-9718-2A412CD8490F}" destId="{7C92542A-70E0-4D24-8B23-8A74EC209812}" srcOrd="0" destOrd="0" presId="urn:microsoft.com/office/officeart/2005/8/layout/lProcess3"/>
    <dgm:cxn modelId="{70C1E420-5051-4AB1-B246-AA9C00FD6916}" srcId="{FB267346-A37E-443E-B033-340A6B8DD8CF}" destId="{CA2C7392-B41B-4FD6-B21E-D1D39678F443}" srcOrd="0" destOrd="0" parTransId="{0334C35F-32ED-4E5F-BF24-1619A73D49C2}" sibTransId="{F89E5340-501E-4C74-8AB7-07E32DAECD66}"/>
    <dgm:cxn modelId="{C522B32A-0252-41CB-88BD-9F56B700E7E4}" srcId="{1DF699F8-CCF5-4D3F-BF8D-C9845C1E9970}" destId="{FB267346-A37E-443E-B033-340A6B8DD8CF}" srcOrd="0" destOrd="0" parTransId="{BE05D4A6-E6F6-4D3E-B665-A8E4474DC5F9}" sibTransId="{6210CC2E-D4C5-40E2-A069-9E3D3402129F}"/>
    <dgm:cxn modelId="{FACAFF2D-78A9-4E1E-9E2D-68EACEEB8B3B}" type="presOf" srcId="{9E41EE9A-DEB4-4E03-8D35-D36BF847E021}" destId="{832B44A5-E270-4443-B16A-8A688EBB5D42}" srcOrd="0" destOrd="0" presId="urn:microsoft.com/office/officeart/2005/8/layout/lProcess3"/>
    <dgm:cxn modelId="{0156C13F-34AC-48CB-B30A-70FC0970C307}" srcId="{FB267346-A37E-443E-B033-340A6B8DD8CF}" destId="{FC121A64-E129-420A-8EBE-0B74758AA6CB}" srcOrd="1" destOrd="0" parTransId="{F0CD1FDE-4EEA-444B-B173-2EEC06AB24BD}" sibTransId="{AA15FFA4-7326-4D91-BDCE-F7236295D670}"/>
    <dgm:cxn modelId="{41166760-ABE2-41B9-A0A2-7E00425AE4F6}" srcId="{1DF699F8-CCF5-4D3F-BF8D-C9845C1E9970}" destId="{69FC79B7-5DEB-47B3-B3CE-43D3B5958435}" srcOrd="2" destOrd="0" parTransId="{49F85E22-FA9B-4C5E-9909-E94CBDE1F251}" sibTransId="{A603C638-135D-4609-926E-1713E73D3765}"/>
    <dgm:cxn modelId="{0D7BA163-8814-4284-9C9A-3839AC603B68}" srcId="{1DF699F8-CCF5-4D3F-BF8D-C9845C1E9970}" destId="{E476E305-FD66-4094-A856-47DFA47B2897}" srcOrd="1" destOrd="0" parTransId="{3A6F3548-41E5-47B8-AEB8-F710A3287863}" sibTransId="{CE595FC7-F6C0-4DC8-A920-131576C08F55}"/>
    <dgm:cxn modelId="{C2EC9A45-BB2D-4FD4-A1D3-CD7D64DFC1BF}" type="presOf" srcId="{FC121A64-E129-420A-8EBE-0B74758AA6CB}" destId="{6E505005-CCFC-4A32-AF0F-14F8D2DE8101}" srcOrd="0" destOrd="0" presId="urn:microsoft.com/office/officeart/2005/8/layout/lProcess3"/>
    <dgm:cxn modelId="{9573B24B-80BD-4B2D-9CF1-480121673C18}" srcId="{69FC79B7-5DEB-47B3-B3CE-43D3B5958435}" destId="{41A1510D-2B9F-40CC-9718-2A412CD8490F}" srcOrd="0" destOrd="0" parTransId="{F23DA234-95C2-4231-B1F1-878BA1DF587E}" sibTransId="{B3FAF970-6534-4E30-B588-BECE6E654B1D}"/>
    <dgm:cxn modelId="{A077FF80-B6B5-4D4E-AD27-DD12505C4C94}" type="presOf" srcId="{E476E305-FD66-4094-A856-47DFA47B2897}" destId="{4A9F674D-D206-4594-830E-9FA98992A618}" srcOrd="0" destOrd="0" presId="urn:microsoft.com/office/officeart/2005/8/layout/lProcess3"/>
    <dgm:cxn modelId="{0633EE8D-9E97-4F6D-8C55-160EF583F232}" srcId="{E476E305-FD66-4094-A856-47DFA47B2897}" destId="{319DD407-12FD-41DE-85F8-B8B9F2F84D71}" srcOrd="0" destOrd="0" parTransId="{BB8C37C8-441C-470C-8ECA-53E3791F1EA8}" sibTransId="{DFD59F7E-6620-4E5D-B21B-D255C93809F3}"/>
    <dgm:cxn modelId="{802CD991-56F7-4253-9B29-AB5859D9EB96}" type="presOf" srcId="{4D303BA6-3FFF-40D7-B385-9E87CF9E1948}" destId="{C22C490D-CE35-453E-8B31-AE23E315DE64}" srcOrd="0" destOrd="0" presId="urn:microsoft.com/office/officeart/2005/8/layout/lProcess3"/>
    <dgm:cxn modelId="{33C09492-142B-42CA-931F-2F9DC4A3B9C9}" type="presOf" srcId="{319DD407-12FD-41DE-85F8-B8B9F2F84D71}" destId="{FFFD81EB-C8EF-42FD-AFF7-125CB8F356DC}" srcOrd="0" destOrd="0" presId="urn:microsoft.com/office/officeart/2005/8/layout/lProcess3"/>
    <dgm:cxn modelId="{3DFB1AAA-FB98-41FE-B7F7-4117F37B81D1}" type="presOf" srcId="{CA2C7392-B41B-4FD6-B21E-D1D39678F443}" destId="{0A22CCB4-2A2A-4966-A642-9D414A687CCE}" srcOrd="0" destOrd="0" presId="urn:microsoft.com/office/officeart/2005/8/layout/lProcess3"/>
    <dgm:cxn modelId="{4553BDB3-10C2-4D4B-B4E7-BE8F54B58485}" type="presOf" srcId="{1DF699F8-CCF5-4D3F-BF8D-C9845C1E9970}" destId="{5D86CF25-2896-41B7-A120-8050E6174DE2}" srcOrd="0" destOrd="0" presId="urn:microsoft.com/office/officeart/2005/8/layout/lProcess3"/>
    <dgm:cxn modelId="{38D748C7-DE9C-4960-9125-D180A818D672}" srcId="{69FC79B7-5DEB-47B3-B3CE-43D3B5958435}" destId="{4D303BA6-3FFF-40D7-B385-9E87CF9E1948}" srcOrd="1" destOrd="0" parTransId="{2BF9EB1F-1651-4C11-9ABE-0008B84C1253}" sibTransId="{24CE8D1E-6A9A-4399-8389-86B160418361}"/>
    <dgm:cxn modelId="{1DA74DD5-9468-4AE9-B669-8BCC9ACAC536}" type="presOf" srcId="{FB267346-A37E-443E-B033-340A6B8DD8CF}" destId="{0EBCC75C-06DA-4F5D-8A57-66FDBB2E2282}" srcOrd="0" destOrd="0" presId="urn:microsoft.com/office/officeart/2005/8/layout/lProcess3"/>
    <dgm:cxn modelId="{856B95EC-A9EC-4C9E-A92E-B9EFD822C675}" srcId="{E476E305-FD66-4094-A856-47DFA47B2897}" destId="{9E41EE9A-DEB4-4E03-8D35-D36BF847E021}" srcOrd="1" destOrd="0" parTransId="{CD7D263A-39F3-42E3-BE76-F908DE11AD0D}" sibTransId="{97AB6E70-24A9-4CDC-9599-6D5A28D930BB}"/>
    <dgm:cxn modelId="{C64FC6FB-1AE2-4AA5-AFEB-512BDAF88440}" type="presOf" srcId="{69FC79B7-5DEB-47B3-B3CE-43D3B5958435}" destId="{ADFB0E46-E394-44EC-96CA-3D58D98B1CCB}" srcOrd="0" destOrd="0" presId="urn:microsoft.com/office/officeart/2005/8/layout/lProcess3"/>
    <dgm:cxn modelId="{F75A7F1B-8B42-40C3-B8F6-0BD289AEE9C6}" type="presParOf" srcId="{5D86CF25-2896-41B7-A120-8050E6174DE2}" destId="{52FF8B28-1792-4996-AC3F-3A1DE89DCDB0}" srcOrd="0" destOrd="0" presId="urn:microsoft.com/office/officeart/2005/8/layout/lProcess3"/>
    <dgm:cxn modelId="{9D36F80E-8BA7-4A4E-8B58-3C952A2EB2F1}" type="presParOf" srcId="{52FF8B28-1792-4996-AC3F-3A1DE89DCDB0}" destId="{0EBCC75C-06DA-4F5D-8A57-66FDBB2E2282}" srcOrd="0" destOrd="0" presId="urn:microsoft.com/office/officeart/2005/8/layout/lProcess3"/>
    <dgm:cxn modelId="{CA197731-EAC6-4E06-96A2-2C37F23A66D8}" type="presParOf" srcId="{52FF8B28-1792-4996-AC3F-3A1DE89DCDB0}" destId="{7361050A-4FF8-447C-A594-30F1F54A0085}" srcOrd="1" destOrd="0" presId="urn:microsoft.com/office/officeart/2005/8/layout/lProcess3"/>
    <dgm:cxn modelId="{55403AFC-3B76-4D61-AC90-7B8A790A16E3}" type="presParOf" srcId="{52FF8B28-1792-4996-AC3F-3A1DE89DCDB0}" destId="{0A22CCB4-2A2A-4966-A642-9D414A687CCE}" srcOrd="2" destOrd="0" presId="urn:microsoft.com/office/officeart/2005/8/layout/lProcess3"/>
    <dgm:cxn modelId="{AA945509-1CD7-42D5-86AE-FEC567BCB0F6}" type="presParOf" srcId="{52FF8B28-1792-4996-AC3F-3A1DE89DCDB0}" destId="{2DDF44D6-B5F4-4DAE-91BC-25D5C1335635}" srcOrd="3" destOrd="0" presId="urn:microsoft.com/office/officeart/2005/8/layout/lProcess3"/>
    <dgm:cxn modelId="{608F2815-A29B-44F4-A82D-5059ECC05656}" type="presParOf" srcId="{52FF8B28-1792-4996-AC3F-3A1DE89DCDB0}" destId="{6E505005-CCFC-4A32-AF0F-14F8D2DE8101}" srcOrd="4" destOrd="0" presId="urn:microsoft.com/office/officeart/2005/8/layout/lProcess3"/>
    <dgm:cxn modelId="{320DB593-1413-499A-BA69-A8AA69692DEA}" type="presParOf" srcId="{5D86CF25-2896-41B7-A120-8050E6174DE2}" destId="{188E6932-2F44-4525-845E-479976C62850}" srcOrd="1" destOrd="0" presId="urn:microsoft.com/office/officeart/2005/8/layout/lProcess3"/>
    <dgm:cxn modelId="{E85DB5BA-CB4F-48B9-82B2-FB6E671239FD}" type="presParOf" srcId="{5D86CF25-2896-41B7-A120-8050E6174DE2}" destId="{AB92BF67-75FF-4357-8364-8D5B54BBB910}" srcOrd="2" destOrd="0" presId="urn:microsoft.com/office/officeart/2005/8/layout/lProcess3"/>
    <dgm:cxn modelId="{231299BA-56BB-4B4D-8D05-3C59F89B9598}" type="presParOf" srcId="{AB92BF67-75FF-4357-8364-8D5B54BBB910}" destId="{4A9F674D-D206-4594-830E-9FA98992A618}" srcOrd="0" destOrd="0" presId="urn:microsoft.com/office/officeart/2005/8/layout/lProcess3"/>
    <dgm:cxn modelId="{B89BB276-3D23-44A0-AB4D-AC3674217B3A}" type="presParOf" srcId="{AB92BF67-75FF-4357-8364-8D5B54BBB910}" destId="{ED2B2667-BCD9-4825-A98F-88E4BA38D340}" srcOrd="1" destOrd="0" presId="urn:microsoft.com/office/officeart/2005/8/layout/lProcess3"/>
    <dgm:cxn modelId="{394EE106-98BE-4ADE-9D7F-23BA9C97BEA2}" type="presParOf" srcId="{AB92BF67-75FF-4357-8364-8D5B54BBB910}" destId="{FFFD81EB-C8EF-42FD-AFF7-125CB8F356DC}" srcOrd="2" destOrd="0" presId="urn:microsoft.com/office/officeart/2005/8/layout/lProcess3"/>
    <dgm:cxn modelId="{AAC7DB84-7EDF-450C-87E0-EAED01D60DB6}" type="presParOf" srcId="{AB92BF67-75FF-4357-8364-8D5B54BBB910}" destId="{2CB947B1-80DF-46F7-85A8-3AD98EB85BA1}" srcOrd="3" destOrd="0" presId="urn:microsoft.com/office/officeart/2005/8/layout/lProcess3"/>
    <dgm:cxn modelId="{FCEF4D8E-EFC9-432B-8330-3057AB9E6D47}" type="presParOf" srcId="{AB92BF67-75FF-4357-8364-8D5B54BBB910}" destId="{832B44A5-E270-4443-B16A-8A688EBB5D42}" srcOrd="4" destOrd="0" presId="urn:microsoft.com/office/officeart/2005/8/layout/lProcess3"/>
    <dgm:cxn modelId="{87D0C40F-E50D-4156-AAA4-C8E5FE40F361}" type="presParOf" srcId="{5D86CF25-2896-41B7-A120-8050E6174DE2}" destId="{6E3F70A6-5496-4F71-A99A-A5D6C7C829F1}" srcOrd="3" destOrd="0" presId="urn:microsoft.com/office/officeart/2005/8/layout/lProcess3"/>
    <dgm:cxn modelId="{DC5BEDD3-4FCE-4A22-8E04-FD0ACEAAD292}" type="presParOf" srcId="{5D86CF25-2896-41B7-A120-8050E6174DE2}" destId="{E6489992-8048-477C-BB77-508A18D5DBA3}" srcOrd="4" destOrd="0" presId="urn:microsoft.com/office/officeart/2005/8/layout/lProcess3"/>
    <dgm:cxn modelId="{AD479AC6-27A0-4052-AF55-AA642BDB000E}" type="presParOf" srcId="{E6489992-8048-477C-BB77-508A18D5DBA3}" destId="{ADFB0E46-E394-44EC-96CA-3D58D98B1CCB}" srcOrd="0" destOrd="0" presId="urn:microsoft.com/office/officeart/2005/8/layout/lProcess3"/>
    <dgm:cxn modelId="{BC87A43D-42FD-492D-ABAF-70F19C7E77D3}" type="presParOf" srcId="{E6489992-8048-477C-BB77-508A18D5DBA3}" destId="{F8C8C74E-91EC-4C18-966E-4753E1957DE2}" srcOrd="1" destOrd="0" presId="urn:microsoft.com/office/officeart/2005/8/layout/lProcess3"/>
    <dgm:cxn modelId="{58ED14E9-698C-4ECE-9065-876283CF0255}" type="presParOf" srcId="{E6489992-8048-477C-BB77-508A18D5DBA3}" destId="{7C92542A-70E0-4D24-8B23-8A74EC209812}" srcOrd="2" destOrd="0" presId="urn:microsoft.com/office/officeart/2005/8/layout/lProcess3"/>
    <dgm:cxn modelId="{5550E57E-AE99-4AA8-9300-633D99A81A94}" type="presParOf" srcId="{E6489992-8048-477C-BB77-508A18D5DBA3}" destId="{47C5B00D-B341-4D82-AAC2-488540357DC6}" srcOrd="3" destOrd="0" presId="urn:microsoft.com/office/officeart/2005/8/layout/lProcess3"/>
    <dgm:cxn modelId="{A0D9631C-C7F8-4241-AC81-E217D281A002}" type="presParOf" srcId="{E6489992-8048-477C-BB77-508A18D5DBA3}" destId="{C22C490D-CE35-453E-8B31-AE23E315DE64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D5254F7-0525-4EC0-9FA4-AFD24C610898}" type="doc">
      <dgm:prSet loTypeId="urn:microsoft.com/office/officeart/2008/layout/AlternatingHexagons" loCatId="list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US"/>
        </a:p>
      </dgm:t>
    </dgm:pt>
    <dgm:pt modelId="{5F792ACF-B2CE-4604-8C5F-0ACD7F979A37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use SEO tactics</a:t>
          </a:r>
          <a:endParaRPr lang="en-US" dirty="0">
            <a:solidFill>
              <a:schemeClr val="tx1"/>
            </a:solidFill>
          </a:endParaRPr>
        </a:p>
      </dgm:t>
    </dgm:pt>
    <dgm:pt modelId="{6F617B89-F1E9-49CF-944D-4EA6AFA20418}" type="parTrans" cxnId="{1B3F6527-4E84-4128-815A-7CE68D5FE6C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071E577-994F-415C-B839-172C6FB28835}" type="sibTrans" cxnId="{1B3F6527-4E84-4128-815A-7CE68D5FE6C4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600% growth in 2017 </a:t>
          </a:r>
          <a:endParaRPr lang="en-US" dirty="0">
            <a:solidFill>
              <a:schemeClr val="tx1"/>
            </a:solidFill>
          </a:endParaRPr>
        </a:p>
      </dgm:t>
    </dgm:pt>
    <dgm:pt modelId="{90D41179-9907-42FC-9345-BDA56859C324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 </a:t>
          </a:r>
          <a:r>
            <a:rPr lang="en-GB" dirty="0">
              <a:solidFill>
                <a:schemeClr val="tx1"/>
              </a:solidFill>
            </a:rPr>
            <a:t>use magazine placements</a:t>
          </a:r>
          <a:endParaRPr lang="en-US" dirty="0">
            <a:solidFill>
              <a:schemeClr val="tx1"/>
            </a:solidFill>
          </a:endParaRPr>
        </a:p>
      </dgm:t>
    </dgm:pt>
    <dgm:pt modelId="{095F5071-AF22-48B6-9C3F-E21B8E2332D3}" type="parTrans" cxnId="{DE691E15-8CC9-4F94-BF8C-EC766250E1F5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3E1648E-2F07-4402-A060-AF63E6254B8C}" type="sibTrans" cxnId="{DE691E15-8CC9-4F94-BF8C-EC766250E1F5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8B812F3-9E14-460C-8A48-89B2F0906749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 </a:t>
          </a:r>
          <a:r>
            <a:rPr lang="en-GB" dirty="0">
              <a:solidFill>
                <a:schemeClr val="tx1"/>
              </a:solidFill>
            </a:rPr>
            <a:t>use runway shows or traditional campaigns</a:t>
          </a:r>
          <a:endParaRPr lang="en-US" dirty="0">
            <a:solidFill>
              <a:schemeClr val="tx1"/>
            </a:solidFill>
          </a:endParaRPr>
        </a:p>
      </dgm:t>
    </dgm:pt>
    <dgm:pt modelId="{27AD7275-DA7B-4840-95AF-09462004AF0A}" type="parTrans" cxnId="{EA5F229A-7DEF-4C2A-B499-46766E693BC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E39F815-FF5B-42AA-AB96-CCE081A6E10F}" type="sibTrans" cxnId="{EA5F229A-7DEF-4C2A-B499-46766E693BC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6A6A8373-837B-4FBD-985D-326FD27BEA1D}">
      <dgm:prSet phldrT="[Text]" custT="1"/>
      <dgm:spPr/>
      <dgm:t>
        <a:bodyPr/>
        <a:lstStyle/>
        <a:p>
          <a:pPr algn="ctr"/>
          <a:r>
            <a:rPr lang="en-GB" sz="1400" dirty="0">
              <a:solidFill>
                <a:schemeClr val="tx1"/>
              </a:solidFill>
            </a:rPr>
            <a:t>But</a:t>
          </a:r>
        </a:p>
        <a:p>
          <a:pPr algn="ctr"/>
          <a:r>
            <a:rPr lang="en-GB" sz="1400" dirty="0">
              <a:solidFill>
                <a:schemeClr val="tx1"/>
              </a:solidFill>
            </a:rPr>
            <a:t>Still</a:t>
          </a:r>
        </a:p>
        <a:p>
          <a:pPr algn="ctr"/>
          <a:r>
            <a:rPr lang="en-GB" sz="1400" dirty="0">
              <a:solidFill>
                <a:schemeClr val="tx1"/>
              </a:solidFill>
            </a:rPr>
            <a:t>achieved</a:t>
          </a:r>
          <a:endParaRPr lang="en-US" sz="1400" dirty="0">
            <a:solidFill>
              <a:schemeClr val="tx1"/>
            </a:solidFill>
          </a:endParaRPr>
        </a:p>
      </dgm:t>
    </dgm:pt>
    <dgm:pt modelId="{CC3DE04A-A0E1-4920-8054-D9D3111FF041}" type="parTrans" cxnId="{EF5FBBB6-A628-48C5-9441-1D500807EE6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20E3A6A-F0E1-4A9B-938C-8429A9BEEB55}" type="sibTrans" cxnId="{EF5FBBB6-A628-48C5-9441-1D500807EE63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B38C0EE-6080-4F1A-94DF-50A7CF2CCC96}" type="pres">
      <dgm:prSet presAssocID="{5D5254F7-0525-4EC0-9FA4-AFD24C610898}" presName="Name0" presStyleCnt="0">
        <dgm:presLayoutVars>
          <dgm:chMax/>
          <dgm:chPref/>
          <dgm:dir/>
          <dgm:animLvl val="lvl"/>
        </dgm:presLayoutVars>
      </dgm:prSet>
      <dgm:spPr/>
    </dgm:pt>
    <dgm:pt modelId="{1AB9077A-1E48-4BB6-9860-093009CA3C0D}" type="pres">
      <dgm:prSet presAssocID="{5F792ACF-B2CE-4604-8C5F-0ACD7F979A37}" presName="composite" presStyleCnt="0"/>
      <dgm:spPr/>
    </dgm:pt>
    <dgm:pt modelId="{4E0731D0-FD49-43B5-AAE6-49CE9EB243F1}" type="pres">
      <dgm:prSet presAssocID="{5F792ACF-B2CE-4604-8C5F-0ACD7F979A37}" presName="Parent1" presStyleLbl="node1" presStyleIdx="0" presStyleCnt="6" custLinFactX="-10238" custLinFactNeighborX="-100000" custLinFactNeighborY="5504">
        <dgm:presLayoutVars>
          <dgm:chMax val="1"/>
          <dgm:chPref val="1"/>
          <dgm:bulletEnabled val="1"/>
        </dgm:presLayoutVars>
      </dgm:prSet>
      <dgm:spPr/>
    </dgm:pt>
    <dgm:pt modelId="{2BD1F9D3-5C67-4571-996E-4482B802FB95}" type="pres">
      <dgm:prSet presAssocID="{5F792ACF-B2CE-4604-8C5F-0ACD7F979A37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88D280E8-B770-4146-ADDC-0BBA14E72A18}" type="pres">
      <dgm:prSet presAssocID="{5F792ACF-B2CE-4604-8C5F-0ACD7F979A37}" presName="BalanceSpacing" presStyleCnt="0"/>
      <dgm:spPr/>
    </dgm:pt>
    <dgm:pt modelId="{6F2E7C64-1B7E-4BC1-BF86-88A8DA1375F9}" type="pres">
      <dgm:prSet presAssocID="{5F792ACF-B2CE-4604-8C5F-0ACD7F979A37}" presName="BalanceSpacing1" presStyleCnt="0"/>
      <dgm:spPr/>
    </dgm:pt>
    <dgm:pt modelId="{FFD0529B-A8C9-4BC9-B3B9-6086EF166A29}" type="pres">
      <dgm:prSet presAssocID="{7071E577-994F-415C-B839-172C6FB28835}" presName="Accent1Text" presStyleLbl="node1" presStyleIdx="1" presStyleCnt="6" custLinFactX="100000" custLinFactY="72955" custLinFactNeighborX="115980" custLinFactNeighborY="100000"/>
      <dgm:spPr/>
    </dgm:pt>
    <dgm:pt modelId="{DBA8BA1A-1EAF-4CF9-8EA7-123D42AF380D}" type="pres">
      <dgm:prSet presAssocID="{7071E577-994F-415C-B839-172C6FB28835}" presName="spaceBetweenRectangles" presStyleCnt="0"/>
      <dgm:spPr/>
    </dgm:pt>
    <dgm:pt modelId="{5298E9D1-CBAD-4C6F-873E-DF887935C173}" type="pres">
      <dgm:prSet presAssocID="{90D41179-9907-42FC-9345-BDA56859C324}" presName="composite" presStyleCnt="0"/>
      <dgm:spPr/>
    </dgm:pt>
    <dgm:pt modelId="{A51588C1-10AC-4828-AFBF-9B03EEE0C43F}" type="pres">
      <dgm:prSet presAssocID="{90D41179-9907-42FC-9345-BDA56859C324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F98E32CB-AFF2-4F6C-A879-2FA22C080678}" type="pres">
      <dgm:prSet presAssocID="{90D41179-9907-42FC-9345-BDA56859C324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A073666E-F840-4403-BFAA-326502E549D2}" type="pres">
      <dgm:prSet presAssocID="{90D41179-9907-42FC-9345-BDA56859C324}" presName="BalanceSpacing" presStyleCnt="0"/>
      <dgm:spPr/>
    </dgm:pt>
    <dgm:pt modelId="{016CDB62-1EB4-41BF-9DAF-DA993950557C}" type="pres">
      <dgm:prSet presAssocID="{90D41179-9907-42FC-9345-BDA56859C324}" presName="BalanceSpacing1" presStyleCnt="0"/>
      <dgm:spPr/>
    </dgm:pt>
    <dgm:pt modelId="{F158EAC1-F9B9-489C-A7B0-2ABC4D4F99B1}" type="pres">
      <dgm:prSet presAssocID="{73E1648E-2F07-4402-A060-AF63E6254B8C}" presName="Accent1Text" presStyleLbl="node1" presStyleIdx="3" presStyleCnt="6" custLinFactNeighborX="5272"/>
      <dgm:spPr/>
    </dgm:pt>
    <dgm:pt modelId="{345E717B-CF16-41B7-841D-C85816AA1536}" type="pres">
      <dgm:prSet presAssocID="{73E1648E-2F07-4402-A060-AF63E6254B8C}" presName="spaceBetweenRectangles" presStyleCnt="0"/>
      <dgm:spPr/>
    </dgm:pt>
    <dgm:pt modelId="{A9D7FD62-87DE-4D31-88A4-D1B6041200CF}" type="pres">
      <dgm:prSet presAssocID="{78B812F3-9E14-460C-8A48-89B2F0906749}" presName="composite" presStyleCnt="0"/>
      <dgm:spPr/>
    </dgm:pt>
    <dgm:pt modelId="{A5ED8742-8CF1-44B0-B248-9808E08AA150}" type="pres">
      <dgm:prSet presAssocID="{78B812F3-9E14-460C-8A48-89B2F0906749}" presName="Parent1" presStyleLbl="node1" presStyleIdx="4" presStyleCnt="6" custLinFactX="-10238" custLinFactNeighborX="-100000" custLinFactNeighborY="3959">
        <dgm:presLayoutVars>
          <dgm:chMax val="1"/>
          <dgm:chPref val="1"/>
          <dgm:bulletEnabled val="1"/>
        </dgm:presLayoutVars>
      </dgm:prSet>
      <dgm:spPr/>
    </dgm:pt>
    <dgm:pt modelId="{F11F059F-F32F-4E5A-8F47-A22BD74C6CB9}" type="pres">
      <dgm:prSet presAssocID="{78B812F3-9E14-460C-8A48-89B2F0906749}" presName="Childtext1" presStyleLbl="revTx" presStyleIdx="2" presStyleCnt="3" custLinFactY="-40823" custLinFactNeighborX="-46295" custLinFactNeighborY="-100000">
        <dgm:presLayoutVars>
          <dgm:chMax val="0"/>
          <dgm:chPref val="0"/>
          <dgm:bulletEnabled val="1"/>
        </dgm:presLayoutVars>
      </dgm:prSet>
      <dgm:spPr/>
    </dgm:pt>
    <dgm:pt modelId="{89359193-4D9D-4A4E-B6B3-405CBD04AD0F}" type="pres">
      <dgm:prSet presAssocID="{78B812F3-9E14-460C-8A48-89B2F0906749}" presName="BalanceSpacing" presStyleCnt="0"/>
      <dgm:spPr/>
    </dgm:pt>
    <dgm:pt modelId="{8AADD96A-74CC-40B1-8DDC-AE86BE0E3B4D}" type="pres">
      <dgm:prSet presAssocID="{78B812F3-9E14-460C-8A48-89B2F0906749}" presName="BalanceSpacing1" presStyleCnt="0"/>
      <dgm:spPr/>
    </dgm:pt>
    <dgm:pt modelId="{A121C419-10CC-43CC-9F84-F5DE51819689}" type="pres">
      <dgm:prSet presAssocID="{0E39F815-FF5B-42AA-AB96-CCE081A6E10F}" presName="Accent1Text" presStyleLbl="node1" presStyleIdx="5" presStyleCnt="6" custLinFactX="100000" custLinFactY="-63644" custLinFactNeighborX="127521" custLinFactNeighborY="-100000"/>
      <dgm:spPr/>
    </dgm:pt>
  </dgm:ptLst>
  <dgm:cxnLst>
    <dgm:cxn modelId="{3D0EA40B-2393-44FC-8FFD-E73C519EFBFE}" type="presOf" srcId="{73E1648E-2F07-4402-A060-AF63E6254B8C}" destId="{F158EAC1-F9B9-489C-A7B0-2ABC4D4F99B1}" srcOrd="0" destOrd="0" presId="urn:microsoft.com/office/officeart/2008/layout/AlternatingHexagons"/>
    <dgm:cxn modelId="{8390CE0C-9A20-4273-BCBD-AE43578876FA}" type="presOf" srcId="{5F792ACF-B2CE-4604-8C5F-0ACD7F979A37}" destId="{4E0731D0-FD49-43B5-AAE6-49CE9EB243F1}" srcOrd="0" destOrd="0" presId="urn:microsoft.com/office/officeart/2008/layout/AlternatingHexagons"/>
    <dgm:cxn modelId="{D2C32512-D688-4E94-AF66-EB0D3B094C1E}" type="presOf" srcId="{78B812F3-9E14-460C-8A48-89B2F0906749}" destId="{A5ED8742-8CF1-44B0-B248-9808E08AA150}" srcOrd="0" destOrd="0" presId="urn:microsoft.com/office/officeart/2008/layout/AlternatingHexagons"/>
    <dgm:cxn modelId="{DE691E15-8CC9-4F94-BF8C-EC766250E1F5}" srcId="{5D5254F7-0525-4EC0-9FA4-AFD24C610898}" destId="{90D41179-9907-42FC-9345-BDA56859C324}" srcOrd="1" destOrd="0" parTransId="{095F5071-AF22-48B6-9C3F-E21B8E2332D3}" sibTransId="{73E1648E-2F07-4402-A060-AF63E6254B8C}"/>
    <dgm:cxn modelId="{EF592C16-C04B-4F08-80D5-0EE1309F23F5}" type="presOf" srcId="{6A6A8373-837B-4FBD-985D-326FD27BEA1D}" destId="{F11F059F-F32F-4E5A-8F47-A22BD74C6CB9}" srcOrd="0" destOrd="0" presId="urn:microsoft.com/office/officeart/2008/layout/AlternatingHexagons"/>
    <dgm:cxn modelId="{1B3F6527-4E84-4128-815A-7CE68D5FE6C4}" srcId="{5D5254F7-0525-4EC0-9FA4-AFD24C610898}" destId="{5F792ACF-B2CE-4604-8C5F-0ACD7F979A37}" srcOrd="0" destOrd="0" parTransId="{6F617B89-F1E9-49CF-944D-4EA6AFA20418}" sibTransId="{7071E577-994F-415C-B839-172C6FB28835}"/>
    <dgm:cxn modelId="{F528E742-7F93-4DB7-828E-39A8008072DB}" type="presOf" srcId="{90D41179-9907-42FC-9345-BDA56859C324}" destId="{A51588C1-10AC-4828-AFBF-9B03EEE0C43F}" srcOrd="0" destOrd="0" presId="urn:microsoft.com/office/officeart/2008/layout/AlternatingHexagons"/>
    <dgm:cxn modelId="{B08F3E65-C176-4A75-A0D7-3A0086B70FBA}" type="presOf" srcId="{0E39F815-FF5B-42AA-AB96-CCE081A6E10F}" destId="{A121C419-10CC-43CC-9F84-F5DE51819689}" srcOrd="0" destOrd="0" presId="urn:microsoft.com/office/officeart/2008/layout/AlternatingHexagons"/>
    <dgm:cxn modelId="{DBF90151-9C0C-421F-87BA-CF4FC7C566EC}" type="presOf" srcId="{7071E577-994F-415C-B839-172C6FB28835}" destId="{FFD0529B-A8C9-4BC9-B3B9-6086EF166A29}" srcOrd="0" destOrd="0" presId="urn:microsoft.com/office/officeart/2008/layout/AlternatingHexagons"/>
    <dgm:cxn modelId="{EA5F229A-7DEF-4C2A-B499-46766E693BC9}" srcId="{5D5254F7-0525-4EC0-9FA4-AFD24C610898}" destId="{78B812F3-9E14-460C-8A48-89B2F0906749}" srcOrd="2" destOrd="0" parTransId="{27AD7275-DA7B-4840-95AF-09462004AF0A}" sibTransId="{0E39F815-FF5B-42AA-AB96-CCE081A6E10F}"/>
    <dgm:cxn modelId="{AA3F269B-E504-4281-9818-C40137297A31}" type="presOf" srcId="{5D5254F7-0525-4EC0-9FA4-AFD24C610898}" destId="{9B38C0EE-6080-4F1A-94DF-50A7CF2CCC96}" srcOrd="0" destOrd="0" presId="urn:microsoft.com/office/officeart/2008/layout/AlternatingHexagons"/>
    <dgm:cxn modelId="{EF5FBBB6-A628-48C5-9441-1D500807EE63}" srcId="{78B812F3-9E14-460C-8A48-89B2F0906749}" destId="{6A6A8373-837B-4FBD-985D-326FD27BEA1D}" srcOrd="0" destOrd="0" parTransId="{CC3DE04A-A0E1-4920-8054-D9D3111FF041}" sibTransId="{720E3A6A-F0E1-4A9B-938C-8429A9BEEB55}"/>
    <dgm:cxn modelId="{94963349-1EBD-4AC8-AEBB-0F223878D77B}" type="presParOf" srcId="{9B38C0EE-6080-4F1A-94DF-50A7CF2CCC96}" destId="{1AB9077A-1E48-4BB6-9860-093009CA3C0D}" srcOrd="0" destOrd="0" presId="urn:microsoft.com/office/officeart/2008/layout/AlternatingHexagons"/>
    <dgm:cxn modelId="{0E93E0BB-4391-48D0-9452-51476AD36E3E}" type="presParOf" srcId="{1AB9077A-1E48-4BB6-9860-093009CA3C0D}" destId="{4E0731D0-FD49-43B5-AAE6-49CE9EB243F1}" srcOrd="0" destOrd="0" presId="urn:microsoft.com/office/officeart/2008/layout/AlternatingHexagons"/>
    <dgm:cxn modelId="{A15CF633-86F1-4CB1-AFE0-B6A5B4002351}" type="presParOf" srcId="{1AB9077A-1E48-4BB6-9860-093009CA3C0D}" destId="{2BD1F9D3-5C67-4571-996E-4482B802FB95}" srcOrd="1" destOrd="0" presId="urn:microsoft.com/office/officeart/2008/layout/AlternatingHexagons"/>
    <dgm:cxn modelId="{483D7B7A-19EE-4A06-82FA-0E163B5DD894}" type="presParOf" srcId="{1AB9077A-1E48-4BB6-9860-093009CA3C0D}" destId="{88D280E8-B770-4146-ADDC-0BBA14E72A18}" srcOrd="2" destOrd="0" presId="urn:microsoft.com/office/officeart/2008/layout/AlternatingHexagons"/>
    <dgm:cxn modelId="{2AFA847A-8E50-458F-92C5-38AEAB7AA28D}" type="presParOf" srcId="{1AB9077A-1E48-4BB6-9860-093009CA3C0D}" destId="{6F2E7C64-1B7E-4BC1-BF86-88A8DA1375F9}" srcOrd="3" destOrd="0" presId="urn:microsoft.com/office/officeart/2008/layout/AlternatingHexagons"/>
    <dgm:cxn modelId="{B3CD8203-FD90-4F5B-86A8-61E70449C7FD}" type="presParOf" srcId="{1AB9077A-1E48-4BB6-9860-093009CA3C0D}" destId="{FFD0529B-A8C9-4BC9-B3B9-6086EF166A29}" srcOrd="4" destOrd="0" presId="urn:microsoft.com/office/officeart/2008/layout/AlternatingHexagons"/>
    <dgm:cxn modelId="{C6EC348E-ABC2-48B1-8EAA-824938A7E1C1}" type="presParOf" srcId="{9B38C0EE-6080-4F1A-94DF-50A7CF2CCC96}" destId="{DBA8BA1A-1EAF-4CF9-8EA7-123D42AF380D}" srcOrd="1" destOrd="0" presId="urn:microsoft.com/office/officeart/2008/layout/AlternatingHexagons"/>
    <dgm:cxn modelId="{9DF0AC4C-227D-4AE7-9430-9FCCCB30D99A}" type="presParOf" srcId="{9B38C0EE-6080-4F1A-94DF-50A7CF2CCC96}" destId="{5298E9D1-CBAD-4C6F-873E-DF887935C173}" srcOrd="2" destOrd="0" presId="urn:microsoft.com/office/officeart/2008/layout/AlternatingHexagons"/>
    <dgm:cxn modelId="{1CB6C797-1BC6-4B32-85CF-D72C84B2DD91}" type="presParOf" srcId="{5298E9D1-CBAD-4C6F-873E-DF887935C173}" destId="{A51588C1-10AC-4828-AFBF-9B03EEE0C43F}" srcOrd="0" destOrd="0" presId="urn:microsoft.com/office/officeart/2008/layout/AlternatingHexagons"/>
    <dgm:cxn modelId="{6F2B44CF-FD86-4361-A67D-21EF15CE70FE}" type="presParOf" srcId="{5298E9D1-CBAD-4C6F-873E-DF887935C173}" destId="{F98E32CB-AFF2-4F6C-A879-2FA22C080678}" srcOrd="1" destOrd="0" presId="urn:microsoft.com/office/officeart/2008/layout/AlternatingHexagons"/>
    <dgm:cxn modelId="{87115FAD-3ABD-42EB-8870-C5D6A91F185B}" type="presParOf" srcId="{5298E9D1-CBAD-4C6F-873E-DF887935C173}" destId="{A073666E-F840-4403-BFAA-326502E549D2}" srcOrd="2" destOrd="0" presId="urn:microsoft.com/office/officeart/2008/layout/AlternatingHexagons"/>
    <dgm:cxn modelId="{4469BAFC-937D-430B-9C35-C8E545126531}" type="presParOf" srcId="{5298E9D1-CBAD-4C6F-873E-DF887935C173}" destId="{016CDB62-1EB4-41BF-9DAF-DA993950557C}" srcOrd="3" destOrd="0" presId="urn:microsoft.com/office/officeart/2008/layout/AlternatingHexagons"/>
    <dgm:cxn modelId="{930B348B-033D-47DB-91D0-A1D1E864D691}" type="presParOf" srcId="{5298E9D1-CBAD-4C6F-873E-DF887935C173}" destId="{F158EAC1-F9B9-489C-A7B0-2ABC4D4F99B1}" srcOrd="4" destOrd="0" presId="urn:microsoft.com/office/officeart/2008/layout/AlternatingHexagons"/>
    <dgm:cxn modelId="{DC14EFFA-914A-4516-8609-372B9B6EF848}" type="presParOf" srcId="{9B38C0EE-6080-4F1A-94DF-50A7CF2CCC96}" destId="{345E717B-CF16-41B7-841D-C85816AA1536}" srcOrd="3" destOrd="0" presId="urn:microsoft.com/office/officeart/2008/layout/AlternatingHexagons"/>
    <dgm:cxn modelId="{7B34A283-B7F2-4161-893B-B6C4F9AB2C35}" type="presParOf" srcId="{9B38C0EE-6080-4F1A-94DF-50A7CF2CCC96}" destId="{A9D7FD62-87DE-4D31-88A4-D1B6041200CF}" srcOrd="4" destOrd="0" presId="urn:microsoft.com/office/officeart/2008/layout/AlternatingHexagons"/>
    <dgm:cxn modelId="{51BB8032-A0FD-4E19-BE75-4854EF5AAD7B}" type="presParOf" srcId="{A9D7FD62-87DE-4D31-88A4-D1B6041200CF}" destId="{A5ED8742-8CF1-44B0-B248-9808E08AA150}" srcOrd="0" destOrd="0" presId="urn:microsoft.com/office/officeart/2008/layout/AlternatingHexagons"/>
    <dgm:cxn modelId="{C8374423-C616-4E0B-89AF-2187C3ECEBDD}" type="presParOf" srcId="{A9D7FD62-87DE-4D31-88A4-D1B6041200CF}" destId="{F11F059F-F32F-4E5A-8F47-A22BD74C6CB9}" srcOrd="1" destOrd="0" presId="urn:microsoft.com/office/officeart/2008/layout/AlternatingHexagons"/>
    <dgm:cxn modelId="{3B9798A7-210E-4E1F-B1FC-D1B1D87DF47C}" type="presParOf" srcId="{A9D7FD62-87DE-4D31-88A4-D1B6041200CF}" destId="{89359193-4D9D-4A4E-B6B3-405CBD04AD0F}" srcOrd="2" destOrd="0" presId="urn:microsoft.com/office/officeart/2008/layout/AlternatingHexagons"/>
    <dgm:cxn modelId="{184EE426-02B5-460C-9A06-4D8853F4AA74}" type="presParOf" srcId="{A9D7FD62-87DE-4D31-88A4-D1B6041200CF}" destId="{8AADD96A-74CC-40B1-8DDC-AE86BE0E3B4D}" srcOrd="3" destOrd="0" presId="urn:microsoft.com/office/officeart/2008/layout/AlternatingHexagons"/>
    <dgm:cxn modelId="{FE267991-980D-4B81-8FEE-50F4E16A40FB}" type="presParOf" srcId="{A9D7FD62-87DE-4D31-88A4-D1B6041200CF}" destId="{A121C419-10CC-43CC-9F84-F5DE51819689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2E1361-22EC-42B8-B7C7-4EC0E9E5147D}">
      <dsp:nvSpPr>
        <dsp:cNvPr id="0" name=""/>
        <dsp:cNvSpPr/>
      </dsp:nvSpPr>
      <dsp:spPr>
        <a:xfrm>
          <a:off x="0" y="432836"/>
          <a:ext cx="1605120" cy="96307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</a:rPr>
            <a:t>Sales stimulation and monitoring/analyzing consumer behavior</a:t>
          </a:r>
        </a:p>
      </dsp:txBody>
      <dsp:txXfrm>
        <a:off x="0" y="432836"/>
        <a:ext cx="1605120" cy="963071"/>
      </dsp:txXfrm>
    </dsp:sp>
    <dsp:sp modelId="{329BD2C4-1068-42E5-AE5B-F2D03F5D1661}">
      <dsp:nvSpPr>
        <dsp:cNvPr id="0" name=""/>
        <dsp:cNvSpPr/>
      </dsp:nvSpPr>
      <dsp:spPr>
        <a:xfrm>
          <a:off x="1765632" y="432836"/>
          <a:ext cx="1605120" cy="96307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</a:rPr>
            <a:t>Brand awareness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1765632" y="432836"/>
        <a:ext cx="1605120" cy="963071"/>
      </dsp:txXfrm>
    </dsp:sp>
    <dsp:sp modelId="{7B1464D7-7DC3-4891-975C-679072478DC6}">
      <dsp:nvSpPr>
        <dsp:cNvPr id="0" name=""/>
        <dsp:cNvSpPr/>
      </dsp:nvSpPr>
      <dsp:spPr>
        <a:xfrm>
          <a:off x="3531264" y="423359"/>
          <a:ext cx="1605120" cy="96307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</a:rPr>
            <a:t>Brand image improvement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3531264" y="423359"/>
        <a:ext cx="1605120" cy="963071"/>
      </dsp:txXfrm>
    </dsp:sp>
    <dsp:sp modelId="{F5FE3BD4-B58F-482D-8491-626ECCE2EB6C}">
      <dsp:nvSpPr>
        <dsp:cNvPr id="0" name=""/>
        <dsp:cNvSpPr/>
      </dsp:nvSpPr>
      <dsp:spPr>
        <a:xfrm>
          <a:off x="882816" y="1556419"/>
          <a:ext cx="1605120" cy="96307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</a:rPr>
            <a:t>Traffic generation and redirection</a:t>
          </a:r>
        </a:p>
      </dsp:txBody>
      <dsp:txXfrm>
        <a:off x="882816" y="1556419"/>
        <a:ext cx="1605120" cy="963071"/>
      </dsp:txXfrm>
    </dsp:sp>
    <dsp:sp modelId="{D943D08D-403F-4815-B80D-566377FAAAF1}">
      <dsp:nvSpPr>
        <dsp:cNvPr id="0" name=""/>
        <dsp:cNvSpPr/>
      </dsp:nvSpPr>
      <dsp:spPr>
        <a:xfrm>
          <a:off x="2648448" y="1556420"/>
          <a:ext cx="1605120" cy="96307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tx1"/>
              </a:solidFill>
            </a:rPr>
            <a:t>Viral content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2648448" y="1556420"/>
        <a:ext cx="1605120" cy="9630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A8DE87-22F7-44BD-B441-E1DCDDF3E995}">
      <dsp:nvSpPr>
        <dsp:cNvPr id="0" name=""/>
        <dsp:cNvSpPr/>
      </dsp:nvSpPr>
      <dsp:spPr>
        <a:xfrm rot="5400000">
          <a:off x="-249565" y="251826"/>
          <a:ext cx="1663768" cy="1164637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Not all</a:t>
          </a:r>
          <a:endParaRPr lang="en-US" sz="1800" kern="1200" dirty="0">
            <a:solidFill>
              <a:schemeClr val="tx1"/>
            </a:solidFill>
          </a:endParaRPr>
        </a:p>
      </dsp:txBody>
      <dsp:txXfrm rot="-5400000">
        <a:off x="1" y="584580"/>
        <a:ext cx="1164637" cy="499131"/>
      </dsp:txXfrm>
    </dsp:sp>
    <dsp:sp modelId="{98048F36-8F73-44F8-8A3F-520E0B03D7DD}">
      <dsp:nvSpPr>
        <dsp:cNvPr id="0" name=""/>
        <dsp:cNvSpPr/>
      </dsp:nvSpPr>
      <dsp:spPr>
        <a:xfrm rot="5400000">
          <a:off x="3786010" y="-2619111"/>
          <a:ext cx="1081449" cy="63241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tx1"/>
              </a:solidFill>
            </a:rPr>
            <a:t>180million daily users</a:t>
          </a:r>
          <a:endParaRPr lang="en-US" sz="1600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tx1"/>
              </a:solidFill>
            </a:rPr>
            <a:t>In 2018 in bid to increase engagement – ‘would you rather’ game created by third party partner </a:t>
          </a:r>
          <a:endParaRPr lang="en-US" sz="1600" kern="1200" dirty="0">
            <a:solidFill>
              <a:schemeClr val="tx1"/>
            </a:solidFill>
          </a:endParaRPr>
        </a:p>
      </dsp:txBody>
      <dsp:txXfrm rot="-5400000">
        <a:off x="1164638" y="55053"/>
        <a:ext cx="6271402" cy="975865"/>
      </dsp:txXfrm>
    </dsp:sp>
    <dsp:sp modelId="{D68832A5-DEE5-40DF-B058-3255CF926F55}">
      <dsp:nvSpPr>
        <dsp:cNvPr id="0" name=""/>
        <dsp:cNvSpPr/>
      </dsp:nvSpPr>
      <dsp:spPr>
        <a:xfrm rot="5400000">
          <a:off x="-249565" y="1722227"/>
          <a:ext cx="1663768" cy="1164637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Publicity is</a:t>
          </a:r>
          <a:endParaRPr lang="en-US" sz="1800" kern="1200" dirty="0">
            <a:solidFill>
              <a:schemeClr val="tx1"/>
            </a:solidFill>
          </a:endParaRPr>
        </a:p>
      </dsp:txBody>
      <dsp:txXfrm rot="-5400000">
        <a:off x="1" y="2054981"/>
        <a:ext cx="1164637" cy="499131"/>
      </dsp:txXfrm>
    </dsp:sp>
    <dsp:sp modelId="{B25B911D-14B4-4CC6-90B1-AAC75570449C}">
      <dsp:nvSpPr>
        <dsp:cNvPr id="0" name=""/>
        <dsp:cNvSpPr/>
      </dsp:nvSpPr>
      <dsp:spPr>
        <a:xfrm rot="5400000">
          <a:off x="3786010" y="-1148710"/>
          <a:ext cx="1081449" cy="63241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tx1"/>
              </a:solidFill>
            </a:rPr>
            <a:t>Question – ‘would you rather slap Chris Brown or punch Rihanna’</a:t>
          </a:r>
          <a:endParaRPr lang="en-US" sz="1600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tx1"/>
              </a:solidFill>
            </a:rPr>
            <a:t>Reference to domestic violence against Rihanna in 2009 </a:t>
          </a:r>
          <a:endParaRPr lang="en-US" sz="1600" kern="1200" dirty="0">
            <a:solidFill>
              <a:schemeClr val="tx1"/>
            </a:solidFill>
          </a:endParaRPr>
        </a:p>
      </dsp:txBody>
      <dsp:txXfrm rot="-5400000">
        <a:off x="1164638" y="1525454"/>
        <a:ext cx="6271402" cy="975865"/>
      </dsp:txXfrm>
    </dsp:sp>
    <dsp:sp modelId="{F52861A4-7A3B-4F93-A260-79F4D02EEDA9}">
      <dsp:nvSpPr>
        <dsp:cNvPr id="0" name=""/>
        <dsp:cNvSpPr/>
      </dsp:nvSpPr>
      <dsp:spPr>
        <a:xfrm rot="5400000">
          <a:off x="-249565" y="3192628"/>
          <a:ext cx="1663768" cy="1164637"/>
        </a:xfrm>
        <a:prstGeom prst="chevron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Good Publicity</a:t>
          </a:r>
          <a:endParaRPr lang="en-US" sz="1800" kern="1200" dirty="0">
            <a:solidFill>
              <a:schemeClr val="tx1"/>
            </a:solidFill>
          </a:endParaRPr>
        </a:p>
      </dsp:txBody>
      <dsp:txXfrm rot="-5400000">
        <a:off x="1" y="3525382"/>
        <a:ext cx="1164637" cy="499131"/>
      </dsp:txXfrm>
    </dsp:sp>
    <dsp:sp modelId="{07122CAE-2499-47EC-8F1F-040C1D0033D5}">
      <dsp:nvSpPr>
        <dsp:cNvPr id="0" name=""/>
        <dsp:cNvSpPr/>
      </dsp:nvSpPr>
      <dsp:spPr>
        <a:xfrm rot="5400000">
          <a:off x="3785725" y="321974"/>
          <a:ext cx="1082018" cy="63241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tx1"/>
              </a:solidFill>
            </a:rPr>
            <a:t>Received poorly by  users.</a:t>
          </a:r>
          <a:br>
            <a:rPr lang="en-GB" sz="1600" kern="1200" dirty="0">
              <a:solidFill>
                <a:schemeClr val="tx1"/>
              </a:solidFill>
            </a:rPr>
          </a:br>
          <a:r>
            <a:rPr lang="en-GB" sz="1600" kern="1200" dirty="0">
              <a:solidFill>
                <a:schemeClr val="tx1"/>
              </a:solidFill>
            </a:rPr>
            <a:t>Snapchat forced to apologise – Rihanna declined to accept</a:t>
          </a:r>
          <a:endParaRPr lang="en-US" sz="1600" kern="1200" dirty="0">
            <a:solidFill>
              <a:schemeClr val="tx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solidFill>
                <a:schemeClr val="tx1"/>
              </a:solidFill>
            </a:rPr>
            <a:t>Estimated to cost snapchat $650 million, lose thousands of active users.</a:t>
          </a:r>
          <a:endParaRPr lang="en-US" sz="1600" kern="1200" dirty="0">
            <a:solidFill>
              <a:schemeClr val="tx1"/>
            </a:solidFill>
          </a:endParaRPr>
        </a:p>
      </dsp:txBody>
      <dsp:txXfrm rot="-5400000">
        <a:off x="1164637" y="2995882"/>
        <a:ext cx="6271374" cy="9763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BCC75C-06DA-4F5D-8A57-66FDBB2E2282}">
      <dsp:nvSpPr>
        <dsp:cNvPr id="0" name=""/>
        <dsp:cNvSpPr/>
      </dsp:nvSpPr>
      <dsp:spPr>
        <a:xfrm>
          <a:off x="3640" y="412543"/>
          <a:ext cx="3306404" cy="1322562"/>
        </a:xfrm>
        <a:prstGeom prst="chevron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>
              <a:solidFill>
                <a:schemeClr val="tx1"/>
              </a:solidFill>
              <a:highlight>
                <a:srgbClr val="FFFF00"/>
              </a:highlight>
            </a:rPr>
            <a:t>2006</a:t>
          </a:r>
          <a:r>
            <a:rPr lang="en-GB" sz="1600" kern="1200" dirty="0">
              <a:solidFill>
                <a:schemeClr val="tx1"/>
              </a:solidFill>
            </a:rPr>
            <a:t> –founded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664921" y="412543"/>
        <a:ext cx="1983842" cy="1322562"/>
      </dsp:txXfrm>
    </dsp:sp>
    <dsp:sp modelId="{0A22CCB4-2A2A-4966-A642-9D414A687CCE}">
      <dsp:nvSpPr>
        <dsp:cNvPr id="0" name=""/>
        <dsp:cNvSpPr/>
      </dsp:nvSpPr>
      <dsp:spPr>
        <a:xfrm>
          <a:off x="2880212" y="524961"/>
          <a:ext cx="2744316" cy="1097726"/>
        </a:xfrm>
        <a:prstGeom prst="chevron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marketing strategy – women 18-35 with fuller curvier bodies.</a:t>
          </a:r>
        </a:p>
      </dsp:txBody>
      <dsp:txXfrm>
        <a:off x="3429075" y="524961"/>
        <a:ext cx="1646590" cy="1097726"/>
      </dsp:txXfrm>
    </dsp:sp>
    <dsp:sp modelId="{6E505005-CCFC-4A32-AF0F-14F8D2DE8101}">
      <dsp:nvSpPr>
        <dsp:cNvPr id="0" name=""/>
        <dsp:cNvSpPr/>
      </dsp:nvSpPr>
      <dsp:spPr>
        <a:xfrm>
          <a:off x="5191038" y="504060"/>
          <a:ext cx="2744316" cy="1097726"/>
        </a:xfrm>
        <a:prstGeom prst="chevron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5 locations open, still relatively unknown by </a:t>
          </a:r>
          <a:r>
            <a:rPr lang="en-GB" sz="1400" b="1" u="sng" kern="1200" dirty="0">
              <a:highlight>
                <a:srgbClr val="FFFF00"/>
              </a:highlight>
            </a:rPr>
            <a:t>2012. </a:t>
          </a:r>
          <a:endParaRPr lang="en-US" sz="1400" b="1" u="sng" kern="1200" dirty="0">
            <a:highlight>
              <a:srgbClr val="FFFF00"/>
            </a:highlight>
          </a:endParaRPr>
        </a:p>
      </dsp:txBody>
      <dsp:txXfrm>
        <a:off x="5739901" y="504060"/>
        <a:ext cx="1646590" cy="1097726"/>
      </dsp:txXfrm>
    </dsp:sp>
    <dsp:sp modelId="{4A9F674D-D206-4594-830E-9FA98992A618}">
      <dsp:nvSpPr>
        <dsp:cNvPr id="0" name=""/>
        <dsp:cNvSpPr/>
      </dsp:nvSpPr>
      <dsp:spPr>
        <a:xfrm>
          <a:off x="3640" y="1920263"/>
          <a:ext cx="3306404" cy="1322562"/>
        </a:xfrm>
        <a:prstGeom prst="chevron">
          <a:avLst/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 dirty="0">
              <a:solidFill>
                <a:schemeClr val="tx1"/>
              </a:solidFill>
              <a:highlight>
                <a:srgbClr val="FFFF00"/>
              </a:highlight>
            </a:rPr>
            <a:t>2013</a:t>
          </a:r>
          <a:r>
            <a:rPr lang="en-GB" sz="1600" kern="1200" dirty="0">
              <a:solidFill>
                <a:schemeClr val="tx1"/>
              </a:solidFill>
            </a:rPr>
            <a:t> – launched Instagram account and e-commerce site. Sold out in first weekend</a:t>
          </a:r>
          <a:endParaRPr lang="en-US" sz="1600" kern="1200" dirty="0">
            <a:solidFill>
              <a:schemeClr val="tx1"/>
            </a:solidFill>
          </a:endParaRPr>
        </a:p>
      </dsp:txBody>
      <dsp:txXfrm>
        <a:off x="664921" y="1920263"/>
        <a:ext cx="1983842" cy="1322562"/>
      </dsp:txXfrm>
    </dsp:sp>
    <dsp:sp modelId="{FFFD81EB-C8EF-42FD-AFF7-125CB8F356DC}">
      <dsp:nvSpPr>
        <dsp:cNvPr id="0" name=""/>
        <dsp:cNvSpPr/>
      </dsp:nvSpPr>
      <dsp:spPr>
        <a:xfrm>
          <a:off x="2880212" y="2032681"/>
          <a:ext cx="2744316" cy="1097726"/>
        </a:xfrm>
        <a:prstGeom prst="chevron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u="sng" kern="1200" dirty="0"/>
            <a:t>60,000</a:t>
          </a:r>
          <a:r>
            <a:rPr lang="en-GB" sz="1400" kern="1200" dirty="0"/>
            <a:t> Instagram followers at end of </a:t>
          </a:r>
          <a:r>
            <a:rPr lang="en-GB" sz="1400" b="1" u="sng" kern="1200" dirty="0">
              <a:highlight>
                <a:srgbClr val="FFFF00"/>
              </a:highlight>
            </a:rPr>
            <a:t>2013</a:t>
          </a:r>
          <a:endParaRPr lang="en-US" sz="1400" b="1" u="sng" kern="1200" dirty="0">
            <a:highlight>
              <a:srgbClr val="FFFF00"/>
            </a:highlight>
          </a:endParaRPr>
        </a:p>
      </dsp:txBody>
      <dsp:txXfrm>
        <a:off x="3429075" y="2032681"/>
        <a:ext cx="1646590" cy="1097726"/>
      </dsp:txXfrm>
    </dsp:sp>
    <dsp:sp modelId="{832B44A5-E270-4443-B16A-8A688EBB5D42}">
      <dsp:nvSpPr>
        <dsp:cNvPr id="0" name=""/>
        <dsp:cNvSpPr/>
      </dsp:nvSpPr>
      <dsp:spPr>
        <a:xfrm>
          <a:off x="5240324" y="2032681"/>
          <a:ext cx="2744316" cy="1097726"/>
        </a:xfrm>
        <a:prstGeom prst="chevron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>
              <a:highlight>
                <a:srgbClr val="FFFF00"/>
              </a:highlight>
            </a:rPr>
            <a:t>2014</a:t>
          </a:r>
          <a:r>
            <a:rPr lang="en-GB" sz="1400" kern="1200" dirty="0"/>
            <a:t> increased average Instagram posts and enlisted ‘</a:t>
          </a:r>
          <a:r>
            <a:rPr lang="en-GB" sz="1400" kern="1200" dirty="0" err="1"/>
            <a:t>microinfluencers</a:t>
          </a:r>
          <a:r>
            <a:rPr lang="en-GB" sz="1400" kern="1200" dirty="0"/>
            <a:t>’ for higher engagement</a:t>
          </a:r>
          <a:endParaRPr lang="en-US" sz="1400" kern="1200" dirty="0"/>
        </a:p>
      </dsp:txBody>
      <dsp:txXfrm>
        <a:off x="5789187" y="2032681"/>
        <a:ext cx="1646590" cy="1097726"/>
      </dsp:txXfrm>
    </dsp:sp>
    <dsp:sp modelId="{ADFB0E46-E394-44EC-96CA-3D58D98B1CCB}">
      <dsp:nvSpPr>
        <dsp:cNvPr id="0" name=""/>
        <dsp:cNvSpPr/>
      </dsp:nvSpPr>
      <dsp:spPr>
        <a:xfrm>
          <a:off x="3640" y="3427984"/>
          <a:ext cx="3306404" cy="1322562"/>
        </a:xfrm>
        <a:prstGeom prst="chevron">
          <a:avLst/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>
              <a:solidFill>
                <a:schemeClr val="tx1"/>
              </a:solidFill>
              <a:highlight>
                <a:srgbClr val="FFFF00"/>
              </a:highlight>
            </a:rPr>
            <a:t>2016</a:t>
          </a:r>
          <a:r>
            <a:rPr lang="en-GB" sz="1400" kern="1200" dirty="0">
              <a:solidFill>
                <a:schemeClr val="tx1"/>
              </a:solidFill>
            </a:rPr>
            <a:t> – enlisted paid partnerships with popular figures with millions of followers.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664921" y="3427984"/>
        <a:ext cx="1983842" cy="1322562"/>
      </dsp:txXfrm>
    </dsp:sp>
    <dsp:sp modelId="{7C92542A-70E0-4D24-8B23-8A74EC209812}">
      <dsp:nvSpPr>
        <dsp:cNvPr id="0" name=""/>
        <dsp:cNvSpPr/>
      </dsp:nvSpPr>
      <dsp:spPr>
        <a:xfrm>
          <a:off x="2856211" y="3541126"/>
          <a:ext cx="2744316" cy="1097726"/>
        </a:xfrm>
        <a:prstGeom prst="chevron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8890" rIns="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Increased influencer marketing, own page grew to &gt;</a:t>
          </a:r>
          <a:r>
            <a:rPr lang="en-GB" sz="1500" b="1" u="sng" kern="1200" dirty="0"/>
            <a:t>12,000,000 </a:t>
          </a:r>
          <a:r>
            <a:rPr lang="en-GB" sz="1400" kern="1200" dirty="0"/>
            <a:t>followers by </a:t>
          </a:r>
          <a:r>
            <a:rPr lang="en-GB" sz="1400" b="1" u="sng" kern="1200" dirty="0">
              <a:highlight>
                <a:srgbClr val="FFFF00"/>
              </a:highlight>
            </a:rPr>
            <a:t>2017 </a:t>
          </a:r>
          <a:r>
            <a:rPr lang="en-GB" sz="1400" b="0" i="0" u="none" kern="1200" dirty="0"/>
            <a:t>(</a:t>
          </a:r>
          <a:r>
            <a:rPr lang="en-GB" sz="1500" b="0" i="0" u="none" kern="1200" dirty="0"/>
            <a:t>16million</a:t>
          </a:r>
          <a:r>
            <a:rPr lang="en-GB" sz="1400" b="0" i="0" u="none" kern="1200" dirty="0"/>
            <a:t> </a:t>
          </a:r>
          <a:r>
            <a:rPr lang="en-GB" sz="1400" kern="1200" dirty="0"/>
            <a:t>by 2019)</a:t>
          </a:r>
          <a:endParaRPr lang="en-US" sz="1400" kern="1200" dirty="0"/>
        </a:p>
      </dsp:txBody>
      <dsp:txXfrm>
        <a:off x="3405074" y="3541126"/>
        <a:ext cx="1646590" cy="1097726"/>
      </dsp:txXfrm>
    </dsp:sp>
    <dsp:sp modelId="{C22C490D-CE35-453E-8B31-AE23E315DE64}">
      <dsp:nvSpPr>
        <dsp:cNvPr id="0" name=""/>
        <dsp:cNvSpPr/>
      </dsp:nvSpPr>
      <dsp:spPr>
        <a:xfrm>
          <a:off x="5240324" y="3435229"/>
          <a:ext cx="3273667" cy="1308072"/>
        </a:xfrm>
        <a:prstGeom prst="chevron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u="sng" kern="1200" dirty="0">
              <a:highlight>
                <a:srgbClr val="FFFF00"/>
              </a:highlight>
            </a:rPr>
            <a:t>2018</a:t>
          </a:r>
          <a:r>
            <a:rPr lang="en-GB" sz="1300" kern="1200" dirty="0"/>
            <a:t> – collaborated with </a:t>
          </a:r>
          <a:r>
            <a:rPr lang="en-GB" sz="1300" kern="1200" dirty="0" err="1"/>
            <a:t>Cardi</a:t>
          </a:r>
          <a:r>
            <a:rPr lang="en-GB" sz="1300" kern="1200" dirty="0"/>
            <a:t>-B for fashion line – marketed on Instagram -  sold out in 82minutes from launch. </a:t>
          </a:r>
          <a:endParaRPr lang="en-US" sz="1300" u="sng" kern="1200" dirty="0"/>
        </a:p>
      </dsp:txBody>
      <dsp:txXfrm>
        <a:off x="5894360" y="3435229"/>
        <a:ext cx="1965595" cy="13080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0731D0-FD49-43B5-AAE6-49CE9EB243F1}">
      <dsp:nvSpPr>
        <dsp:cNvPr id="0" name=""/>
        <dsp:cNvSpPr/>
      </dsp:nvSpPr>
      <dsp:spPr>
        <a:xfrm rot="5400000">
          <a:off x="1486286" y="181526"/>
          <a:ext cx="1505968" cy="131019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use SEO tactics</a:t>
          </a:r>
          <a:endParaRPr lang="en-US" sz="1200" kern="1200" dirty="0">
            <a:solidFill>
              <a:schemeClr val="tx1"/>
            </a:solidFill>
          </a:endParaRPr>
        </a:p>
      </dsp:txBody>
      <dsp:txXfrm rot="-5400000">
        <a:off x="1788346" y="318318"/>
        <a:ext cx="901848" cy="1036608"/>
      </dsp:txXfrm>
    </dsp:sp>
    <dsp:sp modelId="{2BD1F9D3-5C67-4571-996E-4482B802FB95}">
      <dsp:nvSpPr>
        <dsp:cNvPr id="0" name=""/>
        <dsp:cNvSpPr/>
      </dsp:nvSpPr>
      <dsp:spPr>
        <a:xfrm>
          <a:off x="4378454" y="301943"/>
          <a:ext cx="1680660" cy="903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D0529B-A8C9-4BC9-B3B9-6086EF166A29}">
      <dsp:nvSpPr>
        <dsp:cNvPr id="0" name=""/>
        <dsp:cNvSpPr/>
      </dsp:nvSpPr>
      <dsp:spPr>
        <a:xfrm rot="5400000">
          <a:off x="4345362" y="2655919"/>
          <a:ext cx="1505968" cy="131019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alpha val="90000"/>
            <a:hueOff val="0"/>
            <a:satOff val="0"/>
            <a:lumOff val="0"/>
            <a:alphaOff val="-8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chemeClr val="tx1"/>
              </a:solidFill>
            </a:rPr>
            <a:t>600% growth in 2017 </a:t>
          </a:r>
          <a:endParaRPr lang="en-US" sz="2100" kern="1200" dirty="0">
            <a:solidFill>
              <a:schemeClr val="tx1"/>
            </a:solidFill>
          </a:endParaRPr>
        </a:p>
      </dsp:txBody>
      <dsp:txXfrm rot="-5400000">
        <a:off x="4647422" y="2792711"/>
        <a:ext cx="901848" cy="1036608"/>
      </dsp:txXfrm>
    </dsp:sp>
    <dsp:sp modelId="{A51588C1-10AC-4828-AFBF-9B03EEE0C43F}">
      <dsp:nvSpPr>
        <dsp:cNvPr id="0" name=""/>
        <dsp:cNvSpPr/>
      </dsp:nvSpPr>
      <dsp:spPr>
        <a:xfrm rot="5400000">
          <a:off x="2220401" y="1376903"/>
          <a:ext cx="1505968" cy="131019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alpha val="90000"/>
            <a:hueOff val="0"/>
            <a:satOff val="0"/>
            <a:lumOff val="0"/>
            <a:alphaOff val="-16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 </a:t>
          </a:r>
          <a:r>
            <a:rPr lang="en-GB" sz="1200" kern="1200" dirty="0">
              <a:solidFill>
                <a:schemeClr val="tx1"/>
              </a:solidFill>
            </a:rPr>
            <a:t>use magazine placements</a:t>
          </a:r>
          <a:endParaRPr lang="en-US" sz="1200" kern="1200" dirty="0">
            <a:solidFill>
              <a:schemeClr val="tx1"/>
            </a:solidFill>
          </a:endParaRPr>
        </a:p>
      </dsp:txBody>
      <dsp:txXfrm rot="-5400000">
        <a:off x="2522461" y="1513695"/>
        <a:ext cx="901848" cy="1036608"/>
      </dsp:txXfrm>
    </dsp:sp>
    <dsp:sp modelId="{F98E32CB-AFF2-4F6C-A879-2FA22C080678}">
      <dsp:nvSpPr>
        <dsp:cNvPr id="0" name=""/>
        <dsp:cNvSpPr/>
      </dsp:nvSpPr>
      <dsp:spPr>
        <a:xfrm>
          <a:off x="637629" y="1580209"/>
          <a:ext cx="1626445" cy="903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58EAC1-F9B9-489C-A7B0-2ABC4D4F99B1}">
      <dsp:nvSpPr>
        <dsp:cNvPr id="0" name=""/>
        <dsp:cNvSpPr/>
      </dsp:nvSpPr>
      <dsp:spPr>
        <a:xfrm rot="5400000">
          <a:off x="3704482" y="1376903"/>
          <a:ext cx="1505968" cy="131019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alpha val="90000"/>
            <a:hueOff val="0"/>
            <a:satOff val="0"/>
            <a:lumOff val="0"/>
            <a:alphaOff val="-24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>
            <a:solidFill>
              <a:schemeClr val="tx1"/>
            </a:solidFill>
          </a:endParaRPr>
        </a:p>
      </dsp:txBody>
      <dsp:txXfrm rot="-5400000">
        <a:off x="4006542" y="1513695"/>
        <a:ext cx="901848" cy="1036608"/>
      </dsp:txXfrm>
    </dsp:sp>
    <dsp:sp modelId="{A5ED8742-8CF1-44B0-B248-9808E08AA150}">
      <dsp:nvSpPr>
        <dsp:cNvPr id="0" name=""/>
        <dsp:cNvSpPr/>
      </dsp:nvSpPr>
      <dsp:spPr>
        <a:xfrm rot="5400000">
          <a:off x="1486286" y="2655919"/>
          <a:ext cx="1505968" cy="131019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alpha val="90000"/>
            <a:hueOff val="0"/>
            <a:satOff val="0"/>
            <a:lumOff val="0"/>
            <a:alphaOff val="-32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</a:rPr>
            <a:t> </a:t>
          </a:r>
          <a:r>
            <a:rPr lang="en-GB" sz="1200" kern="1200" dirty="0">
              <a:solidFill>
                <a:schemeClr val="tx1"/>
              </a:solidFill>
            </a:rPr>
            <a:t>use runway shows or traditional campaigns</a:t>
          </a:r>
          <a:endParaRPr lang="en-US" sz="1200" kern="1200" dirty="0">
            <a:solidFill>
              <a:schemeClr val="tx1"/>
            </a:solidFill>
          </a:endParaRPr>
        </a:p>
      </dsp:txBody>
      <dsp:txXfrm rot="-5400000">
        <a:off x="1788346" y="2792711"/>
        <a:ext cx="901848" cy="1036608"/>
      </dsp:txXfrm>
    </dsp:sp>
    <dsp:sp modelId="{F11F059F-F32F-4E5A-8F47-A22BD74C6CB9}">
      <dsp:nvSpPr>
        <dsp:cNvPr id="0" name=""/>
        <dsp:cNvSpPr/>
      </dsp:nvSpPr>
      <dsp:spPr>
        <a:xfrm>
          <a:off x="3600392" y="1586025"/>
          <a:ext cx="1680660" cy="903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But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Still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achieved</a:t>
          </a:r>
          <a:endParaRPr lang="en-US" sz="1400" kern="1200" dirty="0">
            <a:solidFill>
              <a:schemeClr val="tx1"/>
            </a:solidFill>
          </a:endParaRPr>
        </a:p>
      </dsp:txBody>
      <dsp:txXfrm>
        <a:off x="3600392" y="1586025"/>
        <a:ext cx="1680660" cy="903580"/>
      </dsp:txXfrm>
    </dsp:sp>
    <dsp:sp modelId="{A121C419-10CC-43CC-9F84-F5DE51819689}">
      <dsp:nvSpPr>
        <dsp:cNvPr id="0" name=""/>
        <dsp:cNvSpPr/>
      </dsp:nvSpPr>
      <dsp:spPr>
        <a:xfrm rot="5400000">
          <a:off x="4496571" y="190743"/>
          <a:ext cx="1505968" cy="131019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>
            <a:solidFill>
              <a:schemeClr val="tx1"/>
            </a:solidFill>
          </a:endParaRPr>
        </a:p>
      </dsp:txBody>
      <dsp:txXfrm rot="-5400000">
        <a:off x="4798631" y="327535"/>
        <a:ext cx="901848" cy="10366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155DD7-B48B-4D25-B81A-AFFD7D5E6D01}" type="datetimeFigureOut">
              <a:rPr lang="en-GB" smtClean="0"/>
              <a:t>04/09/2019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EAF32E-1F76-4D52-B06A-6E8FA5EEDD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7337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Subbotage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EAF32E-1F76-4D52-B06A-6E8FA5EEDD0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81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6858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altLang="en-US" noProof="0"/>
              <a:t>Click to edit Master title style</a:t>
            </a:r>
            <a:endParaRPr lang="en-GB" altLang="en-US" noProof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  <a:endParaRPr lang="en-GB" altLang="en-US" noProof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711200" y="6229350"/>
            <a:ext cx="19304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49600" y="6229350"/>
            <a:ext cx="2844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604000" y="6229350"/>
            <a:ext cx="1828800" cy="514350"/>
          </a:xfrm>
        </p:spPr>
        <p:txBody>
          <a:bodyPr/>
          <a:lstStyle>
            <a:lvl1pPr>
              <a:defRPr>
                <a:solidFill>
                  <a:srgbClr val="5E574E"/>
                </a:solidFill>
              </a:defRPr>
            </a:lvl1pPr>
          </a:lstStyle>
          <a:p>
            <a:fld id="{3D321098-9C77-4FDC-A117-84F683F7FA37}" type="slidenum">
              <a:rPr lang="en-GB" altLang="en-US"/>
              <a:pPr/>
              <a:t>‹#›</a:t>
            </a:fld>
            <a:endParaRPr lang="en-GB" altLang="en-US"/>
          </a:p>
        </p:txBody>
      </p:sp>
      <p:pic>
        <p:nvPicPr>
          <p:cNvPr id="3079" name="Picture 7" descr="A:\paint.GIF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828800"/>
            <a:ext cx="8229600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7DA393-CE91-4C2E-A5BE-F3B99D8F5A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6836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1D1172-18E8-4584-81B5-041D26F3B40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6187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85950"/>
            <a:ext cx="4013200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2800" y="1885950"/>
            <a:ext cx="4013200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FA0FA-2CFD-4262-A83B-FAD0205CD19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9303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D027BE-2065-4E1B-822B-13032AFECDF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3046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08B014-024E-4041-93D7-3D7FC08B77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8499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8015AE-0BC1-469E-93EB-68BCBA21C4C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7941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404E9B-02BB-45D2-9B8A-AB46CD2A9C3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1613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8545BC-1DD0-438B-9468-835FB60008A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7557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131BB4-0AC2-4BD0-8B39-556E381C47B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2379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78600" y="228600"/>
            <a:ext cx="2057400" cy="5829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6400" y="228600"/>
            <a:ext cx="6019800" cy="582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172456-502E-40C2-8F35-064AD3BBD03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3044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228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31800" y="622935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>
                <a:solidFill>
                  <a:schemeClr val="bg2"/>
                </a:solidFill>
                <a:latin typeface="Arial" charset="0"/>
              </a:defRPr>
            </a:lvl1pPr>
          </a:lstStyle>
          <a:p>
            <a:endParaRPr lang="en-GB" alt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2935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>
                <a:solidFill>
                  <a:schemeClr val="bg2"/>
                </a:solidFill>
                <a:latin typeface="Arial" charset="0"/>
              </a:defRPr>
            </a:lvl1pPr>
          </a:lstStyle>
          <a:p>
            <a:endParaRPr lang="en-GB" alt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31000" y="622935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>
                <a:solidFill>
                  <a:schemeClr val="bg2"/>
                </a:solidFill>
                <a:latin typeface="Arial" charset="0"/>
              </a:defRPr>
            </a:lvl1pPr>
          </a:lstStyle>
          <a:p>
            <a:fld id="{D983A302-E895-4DB2-A318-532432431F32}" type="slidenum">
              <a:rPr lang="en-GB" altLang="en-US"/>
              <a:pPr/>
              <a:t>‹#›</a:t>
            </a:fld>
            <a:endParaRPr lang="en-GB" altLang="en-US"/>
          </a:p>
        </p:txBody>
      </p:sp>
      <p:pic>
        <p:nvPicPr>
          <p:cNvPr id="2055" name="Picture 7" descr="A:\paint.GIF"/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314450"/>
            <a:ext cx="8229600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0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z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y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Monotype Sorts" pitchFamily="2" charset="2"/>
        <a:buChar char="x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•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–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yfemarketing.com/blog/marketing-through-social-media/" TargetMode="External"/><Relationship Id="rId3" Type="http://schemas.openxmlformats.org/officeDocument/2006/relationships/hyperlink" Target="https://medium.com/swlh/12-social-media-marketing-trends-to-follow-in-2019-af2749d8019e" TargetMode="External"/><Relationship Id="rId7" Type="http://schemas.openxmlformats.org/officeDocument/2006/relationships/hyperlink" Target="https://www.ijecbs.com/July2011/13.pdf" TargetMode="External"/><Relationship Id="rId2" Type="http://schemas.openxmlformats.org/officeDocument/2006/relationships/hyperlink" Target="https://www.cim.co.uk/media/4772/7p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martinsights.com/social-media-marketing/social-media-strategy/social-media-marketing-trends-2019/" TargetMode="External"/><Relationship Id="rId5" Type="http://schemas.openxmlformats.org/officeDocument/2006/relationships/hyperlink" Target="https://marketing-insider.eu/marketing-explained/part-ii-understanding-the-marketplace-and-consumers/macro-environment/" TargetMode="External"/><Relationship Id="rId10" Type="http://schemas.openxmlformats.org/officeDocument/2006/relationships/image" Target="../media/image2.jpeg"/><Relationship Id="rId4" Type="http://schemas.openxmlformats.org/officeDocument/2006/relationships/hyperlink" Target="https://search-proquest-com.ezproxy.uwtsd.ac.uk/docview/1837868566?accountid=130472&amp;rfr_id=info%3Axri%2Fsid%3Aprimo" TargetMode="External"/><Relationship Id="rId9" Type="http://schemas.openxmlformats.org/officeDocument/2006/relationships/hyperlink" Target="http://marketing.expertjournals.com/23446773-50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 txBox="1">
            <a:spLocks/>
          </p:cNvSpPr>
          <p:nvPr/>
        </p:nvSpPr>
        <p:spPr bwMode="auto">
          <a:xfrm>
            <a:off x="1771167" y="2684491"/>
            <a:ext cx="7200799" cy="276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 fontAlgn="auto">
              <a:spcAft>
                <a:spcPts val="0"/>
              </a:spcAft>
            </a:pPr>
            <a:br>
              <a:rPr lang="en-GB" altLang="en-US" sz="1400" dirty="0">
                <a:latin typeface="Arial" charset="0"/>
                <a:cs typeface="Arial" charset="0"/>
              </a:rPr>
            </a:br>
            <a:br>
              <a:rPr lang="en-GB" altLang="en-US" sz="1400" dirty="0">
                <a:latin typeface="Arial" charset="0"/>
                <a:cs typeface="Arial" charset="0"/>
              </a:rPr>
            </a:br>
            <a:r>
              <a:rPr lang="en-GB" altLang="en-US" sz="54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Social Media Developments in Marketing</a:t>
            </a:r>
            <a:endParaRPr lang="en-US" altLang="en-US" sz="5400" dirty="0">
              <a:solidFill>
                <a:srgbClr val="002060"/>
              </a:solidFill>
              <a:latin typeface="Bookman Old Style" panose="02050604050505020204" pitchFamily="18" charset="0"/>
              <a:cs typeface="Arial" charset="0"/>
            </a:endParaRPr>
          </a:p>
        </p:txBody>
      </p:sp>
      <p:sp>
        <p:nvSpPr>
          <p:cNvPr id="5" name="TextBox 1"/>
          <p:cNvSpPr txBox="1">
            <a:spLocks noChangeArrowheads="1"/>
          </p:cNvSpPr>
          <p:nvPr/>
        </p:nvSpPr>
        <p:spPr bwMode="auto">
          <a:xfrm>
            <a:off x="5637896" y="6187370"/>
            <a:ext cx="334962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Aubrey </a:t>
            </a:r>
            <a:r>
              <a:rPr lang="en-GB" altLang="en-US" sz="180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b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</a:b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1812651</a:t>
            </a:r>
          </a:p>
        </p:txBody>
      </p:sp>
      <p:pic>
        <p:nvPicPr>
          <p:cNvPr id="1026" name="Picture 2" descr="Image result for university of wales trinity saint david">
            <a:extLst>
              <a:ext uri="{FF2B5EF4-FFF2-40B4-BE49-F238E27FC236}">
                <a16:creationId xmlns:a16="http://schemas.microsoft.com/office/drawing/2014/main" id="{406DFFDE-80B3-4263-B4D5-6AE7CA0592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1">
            <a:extLst>
              <a:ext uri="{FF2B5EF4-FFF2-40B4-BE49-F238E27FC236}">
                <a16:creationId xmlns:a16="http://schemas.microsoft.com/office/drawing/2014/main" id="{1F63D119-9B23-4445-AEF6-B4F36EE0D4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468560" y="6525924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‘19 examination board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A9D8D7E8-65FB-4E28-95F4-2F91014A3D8A}"/>
              </a:ext>
            </a:extLst>
          </p:cNvPr>
          <p:cNvSpPr txBox="1">
            <a:spLocks/>
          </p:cNvSpPr>
          <p:nvPr/>
        </p:nvSpPr>
        <p:spPr bwMode="auto">
          <a:xfrm>
            <a:off x="216024" y="-171400"/>
            <a:ext cx="4283968" cy="125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fontScale="5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</a:pPr>
            <a:br>
              <a:rPr lang="en-GB" altLang="en-US" sz="3000" dirty="0">
                <a:latin typeface="Arial" charset="0"/>
                <a:cs typeface="Arial" charset="0"/>
              </a:rPr>
            </a:br>
            <a:br>
              <a:rPr lang="en-GB" altLang="en-US" sz="4800" dirty="0">
                <a:latin typeface="Bookman Old Style" panose="02050604050505020204" pitchFamily="18" charset="0"/>
                <a:cs typeface="Arial" charset="0"/>
              </a:rPr>
            </a:br>
            <a:r>
              <a:rPr lang="en-GB" sz="4800" dirty="0">
                <a:latin typeface="Bookman Old Style" panose="02050604050505020204" pitchFamily="18" charset="0"/>
              </a:rPr>
              <a:t>Master of Business Administration (MBA) </a:t>
            </a:r>
            <a:endParaRPr lang="en-US" altLang="en-US" sz="4800" dirty="0">
              <a:solidFill>
                <a:srgbClr val="002060"/>
              </a:solidFill>
              <a:latin typeface="Bookman Old Style" panose="02050604050505020204" pitchFamily="18" charset="0"/>
              <a:cs typeface="Arial" charset="0"/>
            </a:endParaRPr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7730DEC6-267A-47A4-9ECA-BDBE0079A2F3}"/>
              </a:ext>
            </a:extLst>
          </p:cNvPr>
          <p:cNvSpPr txBox="1">
            <a:spLocks/>
          </p:cNvSpPr>
          <p:nvPr/>
        </p:nvSpPr>
        <p:spPr bwMode="auto">
          <a:xfrm>
            <a:off x="273807" y="834984"/>
            <a:ext cx="3290081" cy="1081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</a:pPr>
            <a:br>
              <a:rPr lang="en-GB" altLang="en-US" sz="1600" dirty="0">
                <a:latin typeface="Arial" charset="0"/>
                <a:cs typeface="Arial" charset="0"/>
              </a:rPr>
            </a:br>
            <a:r>
              <a:rPr lang="en-GB" altLang="en-US" sz="1600" dirty="0">
                <a:latin typeface="Bookman Old Style" panose="02050604050505020204" pitchFamily="18" charset="0"/>
                <a:cs typeface="Arial" charset="0"/>
              </a:rPr>
              <a:t>Faculty of Business and Management</a:t>
            </a:r>
            <a:endParaRPr lang="en-US" altLang="en-US" sz="1600" dirty="0">
              <a:solidFill>
                <a:srgbClr val="002060"/>
              </a:solidFill>
              <a:latin typeface="Bookman Old Style" panose="02050604050505020204" pitchFamily="18" charset="0"/>
              <a:cs typeface="Arial" charset="0"/>
            </a:endParaRPr>
          </a:p>
        </p:txBody>
      </p:sp>
      <p:sp>
        <p:nvSpPr>
          <p:cNvPr id="12" name="Title 2">
            <a:extLst>
              <a:ext uri="{FF2B5EF4-FFF2-40B4-BE49-F238E27FC236}">
                <a16:creationId xmlns:a16="http://schemas.microsoft.com/office/drawing/2014/main" id="{1519AD8D-3ACE-4D5B-BE42-72DB8759746D}"/>
              </a:ext>
            </a:extLst>
          </p:cNvPr>
          <p:cNvSpPr txBox="1">
            <a:spLocks/>
          </p:cNvSpPr>
          <p:nvPr/>
        </p:nvSpPr>
        <p:spPr bwMode="auto">
          <a:xfrm>
            <a:off x="224542" y="1843096"/>
            <a:ext cx="5413354" cy="1081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</a:pPr>
            <a:br>
              <a:rPr lang="en-GB" altLang="en-US" sz="3000" dirty="0">
                <a:latin typeface="Arial" charset="0"/>
                <a:cs typeface="Arial" charset="0"/>
              </a:rPr>
            </a:br>
            <a:r>
              <a:rPr lang="en-GB" altLang="en-US" sz="3000" b="1" u="sng" dirty="0">
                <a:latin typeface="Bookman Old Style" panose="02050604050505020204" pitchFamily="18" charset="0"/>
                <a:cs typeface="Arial" charset="0"/>
              </a:rPr>
              <a:t>Marketing Management </a:t>
            </a:r>
            <a:r>
              <a:rPr lang="en-US" altLang="en-US" sz="30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(BMMB7012D)</a:t>
            </a:r>
          </a:p>
        </p:txBody>
      </p:sp>
    </p:spTree>
    <p:extLst>
      <p:ext uri="{BB962C8B-B14F-4D97-AF65-F5344CB8AC3E}">
        <p14:creationId xmlns:p14="http://schemas.microsoft.com/office/powerpoint/2010/main" val="29457711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Marketing Background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755576" y="1810990"/>
            <a:ext cx="7704856" cy="5047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Marketing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sz="1800" dirty="0">
                <a:latin typeface="Bookman Old Style" panose="02050604050505020204" pitchFamily="18" charset="0"/>
              </a:rPr>
              <a:t>“…the management process responsible for identifying, anticipating and satisfying customer requirements profitably”. (</a:t>
            </a:r>
            <a:r>
              <a:rPr lang="en-GB" sz="1800" dirty="0">
                <a:solidFill>
                  <a:srgbClr val="FF0000"/>
                </a:solidFill>
                <a:latin typeface="Bookman Old Style" panose="02050604050505020204" pitchFamily="18" charset="0"/>
              </a:rPr>
              <a:t>CIM, 2015</a:t>
            </a:r>
            <a:r>
              <a:rPr lang="en-GB" sz="1800" dirty="0">
                <a:latin typeface="Bookman Old Style" panose="02050604050505020204" pitchFamily="18" charset="0"/>
              </a:rPr>
              <a:t>)</a:t>
            </a:r>
          </a:p>
          <a:p>
            <a:pPr marL="457200" lvl="1" indent="0" eaLnBrk="1" hangingPunct="1"/>
            <a:endParaRPr lang="en-GB" altLang="en-US" sz="1800" dirty="0">
              <a:solidFill>
                <a:srgbClr val="FF0000"/>
              </a:solidFill>
              <a:latin typeface="Bookman Old Style" panose="02050604050505020204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Value creation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Profitability is important, but value creation is vital (</a:t>
            </a:r>
            <a:r>
              <a:rPr lang="en-GB" altLang="en-US" sz="18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Albors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et al, 2008</a:t>
            </a: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)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Marketing starts and ends with the customer (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Choi &amp; </a:t>
            </a:r>
            <a:r>
              <a:rPr lang="en-GB" altLang="en-US" sz="18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Thoeni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2016</a:t>
            </a: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)</a:t>
            </a:r>
          </a:p>
          <a:p>
            <a:pPr marL="457200" lvl="1" indent="0" eaLnBrk="1" hangingPunct="1"/>
            <a:endParaRPr lang="en-GB" altLang="en-US" sz="10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Marketing allows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Products meeting needs at the right time, the right place, the right price, to the right people (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CIM, 2015</a:t>
            </a: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)</a:t>
            </a:r>
          </a:p>
          <a:p>
            <a:pPr eaLnBrk="1" hangingPunct="1"/>
            <a:r>
              <a:rPr lang="en-GB" altLang="en-US" sz="2800" dirty="0"/>
              <a:t> </a:t>
            </a:r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">
            <a:extLst>
              <a:ext uri="{FF2B5EF4-FFF2-40B4-BE49-F238E27FC236}">
                <a16:creationId xmlns:a16="http://schemas.microsoft.com/office/drawing/2014/main" id="{104AB08F-19C4-4503-B77F-EA3436E4A4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7896" y="6187370"/>
            <a:ext cx="334962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Aubrey </a:t>
            </a:r>
            <a:r>
              <a:rPr lang="en-GB" altLang="en-US" sz="180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b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</a:b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1812651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CFEA91DD-734E-4689-ABB8-539DB7777C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756592" y="6525924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examination board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9D5D12C-94DE-48FE-9154-D1220707C1CD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465317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AF88975D-F248-4AB0-B018-A02D07998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434" y="1713596"/>
            <a:ext cx="4664062" cy="4595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Marketing Development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302219" y="1975013"/>
            <a:ext cx="8466933" cy="2606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Forces impacting development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Greater customer expectations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Technological advances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u="sng" dirty="0">
                <a:latin typeface="Bookman Old Style" pitchFamily="18" charset="0"/>
                <a:ea typeface="Batang" pitchFamily="18" charset="-127"/>
              </a:rPr>
              <a:t>Rise of social media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Growing interconnectedness 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Greater choices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Changing needs and demand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Ethical considerations 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Regulation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Costs and price changes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Industry competitiveness</a:t>
            </a: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                  (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Kelly-Holmes 2010</a:t>
            </a: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)</a:t>
            </a: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algn="r" eaLnBrk="1" hangingPunct="1"/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  (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Marketing-insider, 2019</a:t>
            </a:r>
            <a:r>
              <a:rPr lang="en-GB" altLang="en-US" sz="1800" dirty="0">
                <a:latin typeface="Bookman Old Style" pitchFamily="18" charset="0"/>
                <a:ea typeface="Batang" pitchFamily="18" charset="-127"/>
              </a:rPr>
              <a:t>)</a:t>
            </a: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endParaRPr lang="en-GB" altLang="en-US" sz="2800" dirty="0"/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">
            <a:extLst>
              <a:ext uri="{FF2B5EF4-FFF2-40B4-BE49-F238E27FC236}">
                <a16:creationId xmlns:a16="http://schemas.microsoft.com/office/drawing/2014/main" id="{8F9E4B3C-C766-4C11-A755-A87EA6B6AF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540568" y="6525924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’19 examination board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D058FFF-FB43-4F66-9794-2B52B297BF44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600390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323528" y="332656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Social Media Marketing</a:t>
            </a:r>
            <a:endParaRPr lang="en-US" altLang="en-US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3" name="Subtitle 1"/>
          <p:cNvSpPr txBox="1">
            <a:spLocks/>
          </p:cNvSpPr>
          <p:nvPr/>
        </p:nvSpPr>
        <p:spPr bwMode="auto">
          <a:xfrm>
            <a:off x="506921" y="1690836"/>
            <a:ext cx="840737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sz="1400"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285750" indent="-285750">
              <a:spcBef>
                <a:spcPct val="0"/>
              </a:spcBef>
            </a:pPr>
            <a:r>
              <a:rPr lang="en-GB" altLang="en-US" sz="2800" dirty="0">
                <a:solidFill>
                  <a:srgbClr val="002060"/>
                </a:solidFill>
                <a:latin typeface="Bookman Old Style" pitchFamily="18" charset="0"/>
              </a:rPr>
              <a:t>The use of social media to connect and engage with an audience to build a brand 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</a:rPr>
              <a:t>(CIM, 2015)</a:t>
            </a:r>
          </a:p>
        </p:txBody>
      </p:sp>
      <p:pic>
        <p:nvPicPr>
          <p:cNvPr id="7" name="Picture 2" descr="Image result for university of wales trinity saint david">
            <a:extLst>
              <a:ext uri="{FF2B5EF4-FFF2-40B4-BE49-F238E27FC236}">
                <a16:creationId xmlns:a16="http://schemas.microsoft.com/office/drawing/2014/main" id="{9858F937-1A20-4771-A5F2-70681B3996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1">
            <a:extLst>
              <a:ext uri="{FF2B5EF4-FFF2-40B4-BE49-F238E27FC236}">
                <a16:creationId xmlns:a16="http://schemas.microsoft.com/office/drawing/2014/main" id="{68B24233-5457-4991-BEE4-567979F9BA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7896" y="6187370"/>
            <a:ext cx="334962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Aubrey </a:t>
            </a:r>
            <a:r>
              <a:rPr lang="en-GB" altLang="en-US" sz="180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b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</a:b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1812651</a:t>
            </a:r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EA2C2268-0E0B-466E-AAFE-EA3094EAAB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468560" y="6525924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‘19 examination board</a:t>
            </a:r>
          </a:p>
        </p:txBody>
      </p:sp>
      <p:sp>
        <p:nvSpPr>
          <p:cNvPr id="10" name="Subtitle 1">
            <a:extLst>
              <a:ext uri="{FF2B5EF4-FFF2-40B4-BE49-F238E27FC236}">
                <a16:creationId xmlns:a16="http://schemas.microsoft.com/office/drawing/2014/main" id="{498B2DD4-D175-4E73-812A-4FECABDAE1CB}"/>
              </a:ext>
            </a:extLst>
          </p:cNvPr>
          <p:cNvSpPr txBox="1">
            <a:spLocks/>
          </p:cNvSpPr>
          <p:nvPr/>
        </p:nvSpPr>
        <p:spPr bwMode="auto">
          <a:xfrm>
            <a:off x="371720" y="5013176"/>
            <a:ext cx="5136384" cy="786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sz="1400"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285750" indent="-285750">
              <a:spcBef>
                <a:spcPct val="0"/>
              </a:spcBef>
            </a:pPr>
            <a:r>
              <a:rPr lang="en-GB" altLang="en-US" sz="2400" dirty="0">
                <a:solidFill>
                  <a:schemeClr val="tx1"/>
                </a:solidFill>
                <a:latin typeface="Bookman Old Style" pitchFamily="18" charset="0"/>
              </a:rPr>
              <a:t>Pillars of social media marketing</a:t>
            </a:r>
          </a:p>
          <a:p>
            <a:pPr marL="285750" indent="-285750">
              <a:spcBef>
                <a:spcPct val="0"/>
              </a:spcBef>
            </a:pPr>
            <a:endParaRPr lang="en-GB" altLang="en-US" sz="2400" dirty="0">
              <a:solidFill>
                <a:schemeClr val="tx1"/>
              </a:solidFill>
              <a:latin typeface="Bookman Old Style" pitchFamily="18" charset="0"/>
            </a:endParaRPr>
          </a:p>
          <a:p>
            <a:pPr marL="285750" indent="-285750">
              <a:spcBef>
                <a:spcPct val="0"/>
              </a:spcBef>
            </a:pPr>
            <a:endParaRPr lang="en-GB" altLang="en-US" sz="2400" dirty="0">
              <a:solidFill>
                <a:schemeClr val="tx1"/>
              </a:solidFill>
              <a:latin typeface="Bookman Old Style" pitchFamily="18" charset="0"/>
            </a:endParaRPr>
          </a:p>
          <a:p>
            <a:pPr marL="285750" indent="-285750">
              <a:spcBef>
                <a:spcPct val="0"/>
              </a:spcBef>
            </a:pPr>
            <a:endParaRPr lang="en-GB" altLang="en-US" sz="2400" dirty="0">
              <a:solidFill>
                <a:schemeClr val="tx1"/>
              </a:solidFill>
              <a:latin typeface="Bookman Old Style" pitchFamily="18" charset="0"/>
            </a:endParaRPr>
          </a:p>
          <a:p>
            <a:pPr marL="285750" indent="-285750">
              <a:spcBef>
                <a:spcPct val="0"/>
              </a:spcBef>
            </a:pPr>
            <a:endParaRPr lang="en-GB" altLang="en-US" sz="2400" dirty="0">
              <a:solidFill>
                <a:schemeClr val="tx1"/>
              </a:solidFill>
              <a:latin typeface="Bookman Old Style" pitchFamily="18" charset="0"/>
            </a:endParaRPr>
          </a:p>
          <a:p>
            <a:pPr marL="285750" indent="-285750">
              <a:spcBef>
                <a:spcPct val="0"/>
              </a:spcBef>
            </a:pPr>
            <a:endParaRPr lang="en-GB" altLang="en-US" sz="2400" dirty="0">
              <a:solidFill>
                <a:schemeClr val="tx1"/>
              </a:solidFill>
              <a:latin typeface="Bookman Old Style" pitchFamily="18" charset="0"/>
            </a:endParaRPr>
          </a:p>
          <a:p>
            <a:pPr marL="285750" indent="-285750">
              <a:spcBef>
                <a:spcPct val="0"/>
              </a:spcBef>
            </a:pPr>
            <a:endParaRPr lang="en-GB" altLang="en-US" sz="2400" dirty="0">
              <a:solidFill>
                <a:schemeClr val="tx1"/>
              </a:solidFill>
              <a:latin typeface="Bookman Old Style" pitchFamily="18" charset="0"/>
            </a:endParaRPr>
          </a:p>
          <a:p>
            <a:pPr marL="285750" indent="-285750">
              <a:spcBef>
                <a:spcPct val="0"/>
              </a:spcBef>
            </a:pPr>
            <a:r>
              <a:rPr lang="en-GB" altLang="en-US" sz="1800" dirty="0">
                <a:solidFill>
                  <a:schemeClr val="tx1"/>
                </a:solidFill>
                <a:latin typeface="Bookman Old Style" pitchFamily="18" charset="0"/>
              </a:rPr>
              <a:t>            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</a:rPr>
              <a:t>                                 (</a:t>
            </a:r>
            <a:r>
              <a:rPr lang="en-GB" altLang="en-US" sz="1800" dirty="0" err="1">
                <a:solidFill>
                  <a:srgbClr val="FF0000"/>
                </a:solidFill>
                <a:latin typeface="Bookman Old Style" pitchFamily="18" charset="0"/>
              </a:rPr>
              <a:t>Vinerean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</a:rPr>
              <a:t>, 2017)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3148481B-70EB-4C0E-BBDF-127FD164F5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5873188"/>
              </p:ext>
            </p:extLst>
          </p:nvPr>
        </p:nvGraphicFramePr>
        <p:xfrm>
          <a:off x="251520" y="2996952"/>
          <a:ext cx="5136384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Rectangle 11">
            <a:extLst>
              <a:ext uri="{FF2B5EF4-FFF2-40B4-BE49-F238E27FC236}">
                <a16:creationId xmlns:a16="http://schemas.microsoft.com/office/drawing/2014/main" id="{D15C6082-9FB5-4840-8EDD-BDEACA78DD07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9A13E3-AFAE-4C4C-B692-BEF11CC7E50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7163" t="38422" r="48425" b="19186"/>
          <a:stretch/>
        </p:blipFill>
        <p:spPr>
          <a:xfrm>
            <a:off x="5940152" y="2795452"/>
            <a:ext cx="2952328" cy="2882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544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395536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Social Media Marketing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70F59C1A-2239-41A8-9699-552BAB1647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7896" y="6237312"/>
            <a:ext cx="334962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Aubrey </a:t>
            </a:r>
            <a:r>
              <a:rPr lang="en-GB" altLang="en-US" sz="180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b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</a:b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1812651</a:t>
            </a:r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654A3BB8-4774-428A-98EE-096F6DC5E5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468560" y="6575866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‘19 examination board</a:t>
            </a:r>
          </a:p>
        </p:txBody>
      </p:sp>
      <p:pic>
        <p:nvPicPr>
          <p:cNvPr id="9" name="Picture 2" descr="Image result for university of wales trinity saint david">
            <a:extLst>
              <a:ext uri="{FF2B5EF4-FFF2-40B4-BE49-F238E27FC236}">
                <a16:creationId xmlns:a16="http://schemas.microsoft.com/office/drawing/2014/main" id="{5E3794B7-DE0F-4BB8-A78B-B8D185817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71E6D4C-B337-4621-871A-A1D7302134C4}"/>
              </a:ext>
            </a:extLst>
          </p:cNvPr>
          <p:cNvSpPr txBox="1">
            <a:spLocks/>
          </p:cNvSpPr>
          <p:nvPr/>
        </p:nvSpPr>
        <p:spPr bwMode="auto">
          <a:xfrm>
            <a:off x="755576" y="1810990"/>
            <a:ext cx="7704856" cy="5047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marL="0" indent="0" eaLnBrk="1" hangingPunct="1"/>
            <a:r>
              <a:rPr lang="en-GB" altLang="en-US" sz="2600" dirty="0">
                <a:latin typeface="Bookman Old Style" pitchFamily="18" charset="0"/>
                <a:ea typeface="Batang" pitchFamily="18" charset="-127"/>
              </a:rPr>
              <a:t>The statistics</a:t>
            </a:r>
          </a:p>
          <a:p>
            <a:pPr eaLnBrk="1" hangingPunct="1"/>
            <a:r>
              <a:rPr lang="en-GB" altLang="en-US" sz="2800" dirty="0"/>
              <a:t> 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sz="1000" dirty="0"/>
          </a:p>
          <a:p>
            <a:pPr eaLnBrk="1" hangingPunct="1"/>
            <a:r>
              <a:rPr lang="en-GB" altLang="en-US" sz="1800" dirty="0">
                <a:solidFill>
                  <a:srgbClr val="FF0000"/>
                </a:solidFill>
              </a:rPr>
              <a:t>                                                                   (</a:t>
            </a:r>
            <a:r>
              <a:rPr lang="en-GB" altLang="en-US" sz="1800" dirty="0" err="1">
                <a:solidFill>
                  <a:srgbClr val="FF0000"/>
                </a:solidFill>
              </a:rPr>
              <a:t>Litsa</a:t>
            </a:r>
            <a:r>
              <a:rPr lang="en-GB" altLang="en-US" sz="1800" dirty="0">
                <a:solidFill>
                  <a:srgbClr val="FF0000"/>
                </a:solidFill>
              </a:rPr>
              <a:t>, 2018; Mehta, 2018)</a:t>
            </a:r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E00C74AA-B8A8-4EC3-A905-6EA8C9C436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4645834"/>
              </p:ext>
            </p:extLst>
          </p:nvPr>
        </p:nvGraphicFramePr>
        <p:xfrm>
          <a:off x="683568" y="2348880"/>
          <a:ext cx="7776864" cy="3383388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888432">
                  <a:extLst>
                    <a:ext uri="{9D8B030D-6E8A-4147-A177-3AD203B41FA5}">
                      <a16:colId xmlns:a16="http://schemas.microsoft.com/office/drawing/2014/main" val="4157776738"/>
                    </a:ext>
                  </a:extLst>
                </a:gridCol>
                <a:gridCol w="3888432">
                  <a:extLst>
                    <a:ext uri="{9D8B030D-6E8A-4147-A177-3AD203B41FA5}">
                      <a16:colId xmlns:a16="http://schemas.microsoft.com/office/drawing/2014/main" val="447951496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r>
                        <a:rPr lang="en-GB" sz="1600" b="1" i="0" dirty="0"/>
                        <a:t>Social media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/>
                        <a:t>Average 5 times a day per/person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129463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i="0" dirty="0"/>
                        <a:t>Global online ad spend</a:t>
                      </a:r>
                      <a:endParaRPr lang="en-US" sz="1600" b="1" i="0" dirty="0"/>
                    </a:p>
                    <a:p>
                      <a:endParaRPr lang="en-US" sz="16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/>
                        <a:t>4.7% growth in 2019</a:t>
                      </a:r>
                      <a:endParaRPr lang="en-US" sz="1600" b="0" dirty="0"/>
                    </a:p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4705840"/>
                  </a:ext>
                </a:extLst>
              </a:tr>
              <a:tr h="554786">
                <a:tc>
                  <a:txBody>
                    <a:bodyPr/>
                    <a:lstStyle/>
                    <a:p>
                      <a:r>
                        <a:rPr lang="en-GB" sz="1600" b="1" i="0" dirty="0"/>
                        <a:t>Location-based Ad spend </a:t>
                      </a:r>
                      <a:endParaRPr lang="en-US" sz="16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/>
                        <a:t>Projected 14.1% growth to £18billion+ from 2018-2023</a:t>
                      </a:r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868142"/>
                  </a:ext>
                </a:extLst>
              </a:tr>
              <a:tr h="396276">
                <a:tc>
                  <a:txBody>
                    <a:bodyPr/>
                    <a:lstStyle/>
                    <a:p>
                      <a:r>
                        <a:rPr lang="en-GB" sz="1600" b="1" i="0" dirty="0"/>
                        <a:t>Advertiser/marketer use</a:t>
                      </a:r>
                      <a:endParaRPr lang="en-US" sz="16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/>
                        <a:t>43% plan to increase budget on influencer marketing</a:t>
                      </a:r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3531715"/>
                  </a:ext>
                </a:extLst>
              </a:tr>
              <a:tr h="396276">
                <a:tc>
                  <a:txBody>
                    <a:bodyPr/>
                    <a:lstStyle/>
                    <a:p>
                      <a:r>
                        <a:rPr lang="en-GB" sz="1600" b="1" i="0" dirty="0"/>
                        <a:t>Facebook use</a:t>
                      </a:r>
                      <a:endParaRPr lang="en-US" sz="16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dirty="0"/>
                        <a:t>1.18 billion active daily users</a:t>
                      </a:r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2625513"/>
                  </a:ext>
                </a:extLst>
              </a:tr>
              <a:tr h="792552">
                <a:tc>
                  <a:txBody>
                    <a:bodyPr/>
                    <a:lstStyle/>
                    <a:p>
                      <a:r>
                        <a:rPr lang="en-GB" sz="1600" b="1" dirty="0"/>
                        <a:t>Traffic to e-commerce sites directly from social media</a:t>
                      </a:r>
                      <a:endParaRPr lang="en-US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110% growth in from 2017-2019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9684089"/>
                  </a:ext>
                </a:extLst>
              </a:tr>
            </a:tbl>
          </a:graphicData>
        </a:graphic>
      </p:graphicFrame>
      <p:sp>
        <p:nvSpPr>
          <p:cNvPr id="11" name="Rectangle 10">
            <a:extLst>
              <a:ext uri="{FF2B5EF4-FFF2-40B4-BE49-F238E27FC236}">
                <a16:creationId xmlns:a16="http://schemas.microsoft.com/office/drawing/2014/main" id="{FA63F8E4-4647-4FC7-B2B8-5A25DA2085B7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55799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F82AD3D-4F4B-4CAA-A4DF-9717E1D840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6" t="23387" r="51574" b="9536"/>
          <a:stretch/>
        </p:blipFill>
        <p:spPr>
          <a:xfrm>
            <a:off x="827584" y="1556792"/>
            <a:ext cx="7632848" cy="4743637"/>
          </a:xfrm>
          <a:prstGeom prst="rect">
            <a:avLst/>
          </a:prstGeom>
        </p:spPr>
      </p:pic>
      <p:sp>
        <p:nvSpPr>
          <p:cNvPr id="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395536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Social Media Marketing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70F59C1A-2239-41A8-9699-552BAB1647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60032" y="6320353"/>
            <a:ext cx="3349625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(Smith, 2019)</a:t>
            </a:r>
            <a:endParaRPr lang="en-GB" altLang="en-US" sz="18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654A3BB8-4774-428A-98EE-096F6DC5E5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468560" y="6575866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‘19 examination board</a:t>
            </a:r>
          </a:p>
        </p:txBody>
      </p:sp>
      <p:pic>
        <p:nvPicPr>
          <p:cNvPr id="9" name="Picture 2" descr="Image result for university of wales trinity saint david">
            <a:extLst>
              <a:ext uri="{FF2B5EF4-FFF2-40B4-BE49-F238E27FC236}">
                <a16:creationId xmlns:a16="http://schemas.microsoft.com/office/drawing/2014/main" id="{5E3794B7-DE0F-4BB8-A78B-B8D185817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A63F8E4-4647-4FC7-B2B8-5A25DA2085B7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868307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253F651-BE80-4780-ABEC-3D19913CD9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3820455"/>
              </p:ext>
            </p:extLst>
          </p:nvPr>
        </p:nvGraphicFramePr>
        <p:xfrm>
          <a:off x="156479" y="1628800"/>
          <a:ext cx="8831042" cy="4564386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4415521">
                  <a:extLst>
                    <a:ext uri="{9D8B030D-6E8A-4147-A177-3AD203B41FA5}">
                      <a16:colId xmlns:a16="http://schemas.microsoft.com/office/drawing/2014/main" val="348572651"/>
                    </a:ext>
                  </a:extLst>
                </a:gridCol>
                <a:gridCol w="4415521">
                  <a:extLst>
                    <a:ext uri="{9D8B030D-6E8A-4147-A177-3AD203B41FA5}">
                      <a16:colId xmlns:a16="http://schemas.microsoft.com/office/drawing/2014/main" val="735506140"/>
                    </a:ext>
                  </a:extLst>
                </a:gridCol>
              </a:tblGrid>
              <a:tr h="45067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Advantages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Disadvantages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6696528"/>
                  </a:ext>
                </a:extLst>
              </a:tr>
              <a:tr h="45692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Direct way to connect with target audience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Additional resources to manage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2325095"/>
                  </a:ext>
                </a:extLst>
              </a:tr>
              <a:tr h="22846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Higher conversion rates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Time consuming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1938466"/>
                  </a:ext>
                </a:extLst>
              </a:tr>
              <a:tr h="22846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Better Consumer insights/analytics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Reduced control over postings/reviews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0407196"/>
                  </a:ext>
                </a:extLst>
              </a:tr>
              <a:tr h="45692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Increases brand recognition and loyalty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Organic reach decreases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4199643"/>
                  </a:ext>
                </a:extLst>
              </a:tr>
              <a:tr h="45692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Increases website traffic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Risk of self sabotage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3335520"/>
                  </a:ext>
                </a:extLst>
              </a:tr>
              <a:tr h="45692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Personalised targeting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Pace of social media developments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426875"/>
                  </a:ext>
                </a:extLst>
              </a:tr>
              <a:tr h="45692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Cost effective and measurable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Complex vendor management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7518372"/>
                  </a:ext>
                </a:extLst>
              </a:tr>
              <a:tr h="45692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Bookman Old Style" panose="02050604050505020204" pitchFamily="18" charset="0"/>
                          <a:cs typeface="Aldhabi" panose="01000000000000000000" pitchFamily="2" charset="-78"/>
                        </a:rPr>
                        <a:t>May improve SEOs</a:t>
                      </a: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solidFill>
                          <a:schemeClr val="tx1"/>
                        </a:solidFill>
                        <a:latin typeface="Bookman Old Style" panose="02050604050505020204" pitchFamily="18" charset="0"/>
                        <a:cs typeface="Aldhabi" panose="01000000000000000000" pitchFamily="2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0290771"/>
                  </a:ext>
                </a:extLst>
              </a:tr>
            </a:tbl>
          </a:graphicData>
        </a:graphic>
      </p:graphicFrame>
      <p:sp>
        <p:nvSpPr>
          <p:cNvPr id="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395536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Social Media Marketing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70F59C1A-2239-41A8-9699-552BAB1647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7896" y="6237312"/>
            <a:ext cx="334962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Aubrey </a:t>
            </a:r>
            <a:r>
              <a:rPr lang="en-GB" altLang="en-US" sz="180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b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</a:b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1812651</a:t>
            </a:r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654A3BB8-4774-428A-98EE-096F6DC5E5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468560" y="6575866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‘19 examination board</a:t>
            </a:r>
          </a:p>
        </p:txBody>
      </p:sp>
      <p:pic>
        <p:nvPicPr>
          <p:cNvPr id="9" name="Picture 2" descr="Image result for university of wales trinity saint david">
            <a:extLst>
              <a:ext uri="{FF2B5EF4-FFF2-40B4-BE49-F238E27FC236}">
                <a16:creationId xmlns:a16="http://schemas.microsoft.com/office/drawing/2014/main" id="{5E3794B7-DE0F-4BB8-A78B-B8D185817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E3960FC-067F-42FE-99FD-027356B34749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F74BFE0-8D20-44AE-B4B8-D6930DF51AC0}"/>
              </a:ext>
            </a:extLst>
          </p:cNvPr>
          <p:cNvSpPr/>
          <p:nvPr/>
        </p:nvSpPr>
        <p:spPr>
          <a:xfrm>
            <a:off x="4860032" y="6144979"/>
            <a:ext cx="25939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 eaLnBrk="1" hangingPunct="1">
              <a:buFont typeface="Arial" charset="0"/>
              <a:buChar char="•"/>
            </a:pP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(</a:t>
            </a:r>
            <a:r>
              <a:rPr lang="en-GB" altLang="en-US" sz="18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Vinerean</a:t>
            </a:r>
            <a:r>
              <a:rPr lang="en-GB" altLang="en-US" sz="18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3127180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Marketing Case Study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107504" y="1556792"/>
            <a:ext cx="8466933" cy="720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000" b="1" dirty="0">
                <a:latin typeface="Bookman Old Style" pitchFamily="18" charset="0"/>
                <a:ea typeface="Batang" pitchFamily="18" charset="-127"/>
              </a:rPr>
              <a:t>Brand - Snapchat</a:t>
            </a: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endParaRPr lang="en-GB" altLang="en-US" sz="1800" dirty="0"/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">
            <a:extLst>
              <a:ext uri="{FF2B5EF4-FFF2-40B4-BE49-F238E27FC236}">
                <a16:creationId xmlns:a16="http://schemas.microsoft.com/office/drawing/2014/main" id="{8F9E4B3C-C766-4C11-A755-A87EA6B6AF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540568" y="6525924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’19 examination board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D058FFF-FB43-4F66-9794-2B52B297BF44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F3A07197-4880-40F4-88D9-06CAD1CA94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7896" y="6381328"/>
            <a:ext cx="3349625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Aubrey </a:t>
            </a:r>
            <a:r>
              <a:rPr lang="en-GB" altLang="en-US" sz="140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b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</a:b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1812651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544E859-32F7-4417-BFCB-D039E8D209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7734578"/>
              </p:ext>
            </p:extLst>
          </p:nvPr>
        </p:nvGraphicFramePr>
        <p:xfrm>
          <a:off x="827584" y="1916832"/>
          <a:ext cx="7488832" cy="4609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8508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Marketing Case Study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107504" y="1556792"/>
            <a:ext cx="8466933" cy="720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marL="0" indent="0" eaLnBrk="1" hangingPunct="1"/>
            <a:r>
              <a:rPr lang="en-GB" altLang="en-US" sz="2000" b="1" dirty="0">
                <a:latin typeface="Bookman Old Style" pitchFamily="18" charset="0"/>
                <a:ea typeface="Batang" pitchFamily="18" charset="-127"/>
              </a:rPr>
              <a:t>Brand - Fashion Nova</a:t>
            </a: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endParaRPr lang="en-GB" altLang="en-US" sz="1800" dirty="0"/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">
            <a:extLst>
              <a:ext uri="{FF2B5EF4-FFF2-40B4-BE49-F238E27FC236}">
                <a16:creationId xmlns:a16="http://schemas.microsoft.com/office/drawing/2014/main" id="{8F9E4B3C-C766-4C11-A755-A87EA6B6AF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540568" y="6525924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’19 examination board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D058FFF-FB43-4F66-9794-2B52B297BF44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F3A07197-4880-40F4-88D9-06CAD1CA94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7896" y="6381328"/>
            <a:ext cx="3349625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Aubrey </a:t>
            </a:r>
            <a:r>
              <a:rPr lang="en-GB" altLang="en-US" sz="140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b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</a:b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1812651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43BD4CA1-9565-4985-971B-4EA0FF2D40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2932528"/>
              </p:ext>
            </p:extLst>
          </p:nvPr>
        </p:nvGraphicFramePr>
        <p:xfrm>
          <a:off x="446856" y="1556792"/>
          <a:ext cx="8517632" cy="5163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08590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Marketing Case Study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353539" y="1628800"/>
            <a:ext cx="8466933" cy="556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Why is Fashion </a:t>
            </a:r>
            <a:r>
              <a:rPr lang="en-GB" altLang="en-US" sz="2400" dirty="0" err="1">
                <a:latin typeface="Bookman Old Style" pitchFamily="18" charset="0"/>
                <a:ea typeface="Batang" pitchFamily="18" charset="-127"/>
              </a:rPr>
              <a:t>Novas</a:t>
            </a: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 success so amazing when they did NOT…</a:t>
            </a: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1800" dirty="0"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">
            <a:extLst>
              <a:ext uri="{FF2B5EF4-FFF2-40B4-BE49-F238E27FC236}">
                <a16:creationId xmlns:a16="http://schemas.microsoft.com/office/drawing/2014/main" id="{8F9E4B3C-C766-4C11-A755-A87EA6B6AF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540568" y="6525924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’19 examination board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D058FFF-FB43-4F66-9794-2B52B297BF44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F3A07197-4880-40F4-88D9-06CAD1CA94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7896" y="6381328"/>
            <a:ext cx="3349625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Aubrey </a:t>
            </a:r>
            <a:r>
              <a:rPr lang="en-GB" altLang="en-US" sz="140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b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</a:b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1812651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40D23CD-C251-46A8-816B-41390C696C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09046101"/>
              </p:ext>
            </p:extLst>
          </p:nvPr>
        </p:nvGraphicFramePr>
        <p:xfrm>
          <a:off x="539552" y="2245320"/>
          <a:ext cx="669674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1" name="Group 10">
            <a:extLst>
              <a:ext uri="{FF2B5EF4-FFF2-40B4-BE49-F238E27FC236}">
                <a16:creationId xmlns:a16="http://schemas.microsoft.com/office/drawing/2014/main" id="{998A0271-84CA-4B6D-8FE7-E3A94A8BC38B}"/>
              </a:ext>
            </a:extLst>
          </p:cNvPr>
          <p:cNvGrpSpPr/>
          <p:nvPr/>
        </p:nvGrpSpPr>
        <p:grpSpPr>
          <a:xfrm>
            <a:off x="4684044" y="2679393"/>
            <a:ext cx="3996421" cy="3387598"/>
            <a:chOff x="1716695" y="374457"/>
            <a:chExt cx="3996421" cy="3387598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D3D7B69-B9E5-4D38-8882-C85817284DBB}"/>
                </a:ext>
              </a:extLst>
            </p:cNvPr>
            <p:cNvSpPr/>
            <p:nvPr/>
          </p:nvSpPr>
          <p:spPr>
            <a:xfrm>
              <a:off x="4032456" y="2858475"/>
              <a:ext cx="1680660" cy="903580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99A1510-C2EA-41A9-B49E-1E4F2432270E}"/>
                </a:ext>
              </a:extLst>
            </p:cNvPr>
            <p:cNvSpPr txBox="1"/>
            <p:nvPr/>
          </p:nvSpPr>
          <p:spPr>
            <a:xfrm>
              <a:off x="1716695" y="374457"/>
              <a:ext cx="1907704" cy="9035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53340" tIns="53340" rIns="53340" bIns="53340" numCol="1" spcCol="1270" anchor="ctr" anchorCtr="0">
              <a:noAutofit/>
            </a:bodyPr>
            <a:lstStyle/>
            <a:p>
              <a:pPr lvl="0"/>
              <a:r>
                <a:rPr lang="en-GB" sz="1400" u="sng" dirty="0"/>
                <a:t>Most searched fashion brand on internet by 2018</a:t>
              </a:r>
              <a:endParaRPr lang="en-US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1203913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Evidence Base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755576" y="2099022"/>
            <a:ext cx="7704856" cy="2626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Social media = </a:t>
            </a: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Empowers and engages customers in brand interactions 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(Lou, 2016)</a:t>
            </a:r>
          </a:p>
          <a:p>
            <a:pPr lvl="1" eaLnBrk="1" hangingPunct="1">
              <a:buFont typeface="Arial" charset="0"/>
              <a:buChar char="•"/>
            </a:pPr>
            <a:endParaRPr lang="en-GB" altLang="en-US" sz="2800" dirty="0">
              <a:solidFill>
                <a:srgbClr val="FF0000"/>
              </a:solidFill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Provides new tools in search, evaluation &amp; purchase 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(</a:t>
            </a:r>
            <a:r>
              <a:rPr lang="en-GB" altLang="en-US" sz="20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Neti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, 2011)</a:t>
            </a:r>
          </a:p>
          <a:p>
            <a:pPr lvl="1" eaLnBrk="1" hangingPunct="1">
              <a:buFont typeface="Arial" charset="0"/>
              <a:buChar char="•"/>
            </a:pPr>
            <a:endParaRPr lang="en-GB" altLang="en-US" sz="2800" dirty="0">
              <a:solidFill>
                <a:srgbClr val="FF0000"/>
              </a:solidFill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Generates co-created value 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(Lou, 2016)</a:t>
            </a:r>
          </a:p>
          <a:p>
            <a:pPr lvl="1"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">
            <a:extLst>
              <a:ext uri="{FF2B5EF4-FFF2-40B4-BE49-F238E27FC236}">
                <a16:creationId xmlns:a16="http://schemas.microsoft.com/office/drawing/2014/main" id="{104AB08F-19C4-4503-B77F-EA3436E4A4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7896" y="6187370"/>
            <a:ext cx="334962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Aubrey </a:t>
            </a:r>
            <a:r>
              <a:rPr lang="en-GB" altLang="en-US" sz="180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b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</a:b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1812651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CFEA91DD-734E-4689-ABB8-539DB7777C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756592" y="6525924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examination board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9D5D12C-94DE-48FE-9154-D1220707C1CD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955570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Evidence Base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755576" y="2027014"/>
            <a:ext cx="7704856" cy="4526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4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Vinerean</a:t>
            </a:r>
            <a:r>
              <a:rPr lang="en-GB" altLang="en-US" sz="24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(2017) </a:t>
            </a: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paper examined strategic opportunities of social media marketing for organisations.</a:t>
            </a: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Findings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Social media instigates impulse purchases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Drives sales from new and existing customers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Provides marketing intelligence</a:t>
            </a: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Active users have more positive attitudes to advertising</a:t>
            </a:r>
            <a:endParaRPr lang="en-GB" altLang="en-US" sz="2800" dirty="0">
              <a:solidFill>
                <a:srgbClr val="FF0000"/>
              </a:solidFill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">
            <a:extLst>
              <a:ext uri="{FF2B5EF4-FFF2-40B4-BE49-F238E27FC236}">
                <a16:creationId xmlns:a16="http://schemas.microsoft.com/office/drawing/2014/main" id="{104AB08F-19C4-4503-B77F-EA3436E4A4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7896" y="6187370"/>
            <a:ext cx="334962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Aubrey </a:t>
            </a:r>
            <a:r>
              <a:rPr lang="en-GB" altLang="en-US" sz="180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b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</a:b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1812651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CFEA91DD-734E-4689-ABB8-539DB7777C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756592" y="6525924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examination board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9D5D12C-94DE-48FE-9154-D1220707C1CD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254546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539552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Evidence Base</a:t>
            </a:r>
            <a:endParaRPr lang="en-US" altLang="en-US" sz="4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755576" y="2027014"/>
            <a:ext cx="7704856" cy="4526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Findings</a:t>
            </a:r>
          </a:p>
          <a:p>
            <a:pPr marL="0" indent="0" eaLnBrk="1" hangingPunct="1"/>
            <a:endParaRPr lang="en-GB" altLang="en-US" sz="10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Social media advertising is differentiating factor in online interactive settings</a:t>
            </a:r>
          </a:p>
          <a:p>
            <a:pPr marL="457200" lvl="1" indent="0" eaLnBrk="1" hangingPunct="1"/>
            <a:endParaRPr lang="en-GB" altLang="en-US" sz="10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54% of customer purchases influenced by social media communications</a:t>
            </a:r>
          </a:p>
          <a:p>
            <a:pPr lvl="1" eaLnBrk="1" hangingPunct="1">
              <a:buFont typeface="Arial" charset="0"/>
              <a:buChar char="•"/>
            </a:pPr>
            <a:endParaRPr lang="en-GB" altLang="en-US" sz="2800" dirty="0">
              <a:latin typeface="Bookman Old Style" pitchFamily="18" charset="0"/>
              <a:ea typeface="Batang" pitchFamily="18" charset="-127"/>
            </a:endParaRPr>
          </a:p>
          <a:p>
            <a:pPr lvl="1"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">
            <a:extLst>
              <a:ext uri="{FF2B5EF4-FFF2-40B4-BE49-F238E27FC236}">
                <a16:creationId xmlns:a16="http://schemas.microsoft.com/office/drawing/2014/main" id="{104AB08F-19C4-4503-B77F-EA3436E4A4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7896" y="6187370"/>
            <a:ext cx="334962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Aubrey </a:t>
            </a:r>
            <a:r>
              <a:rPr lang="en-GB" altLang="en-US" sz="180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b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</a:b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1812651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CFEA91DD-734E-4689-ABB8-539DB7777C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756592" y="6525924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examination board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9D5D12C-94DE-48FE-9154-D1220707C1CD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7086285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251520" y="341784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sz="3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Future Developments and Implications</a:t>
            </a:r>
            <a:endParaRPr lang="en-US" altLang="en-US" sz="30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719572" y="1810990"/>
            <a:ext cx="7704856" cy="5047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 marL="2857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Direct purchasing from social media platforms</a:t>
            </a:r>
            <a:endParaRPr lang="en-GB" altLang="en-US" sz="500" dirty="0">
              <a:solidFill>
                <a:srgbClr val="FF0000"/>
              </a:solidFill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Co-creation of products and services between brand and consumers 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Increasing personalised experiences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Repurposing of content by brand consumers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Increased video marketing content on social media</a:t>
            </a:r>
          </a:p>
          <a:p>
            <a:pPr eaLnBrk="1" hangingPunct="1">
              <a:buFont typeface="Arial" charset="0"/>
              <a:buChar char="•"/>
            </a:pPr>
            <a:r>
              <a:rPr lang="en-GB" altLang="en-US" sz="2400" dirty="0">
                <a:latin typeface="Bookman Old Style" pitchFamily="18" charset="0"/>
                <a:ea typeface="Batang" pitchFamily="18" charset="-127"/>
              </a:rPr>
              <a:t>Increasing AI incorporation with social media for more personalised content</a:t>
            </a:r>
          </a:p>
          <a:p>
            <a:pPr eaLnBrk="1" hangingPunct="1">
              <a:buFont typeface="Arial" charset="0"/>
              <a:buChar char="•"/>
            </a:pPr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marL="0" indent="0" eaLnBrk="1" hangingPunct="1"/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                                           (Lindsey-</a:t>
            </a:r>
            <a:r>
              <a:rPr lang="en-GB" altLang="en-US" sz="20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Mulikin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&amp; </a:t>
            </a:r>
            <a:r>
              <a:rPr lang="en-GB" altLang="en-US" sz="20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Borin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, 2017,</a:t>
            </a:r>
          </a:p>
          <a:p>
            <a:pPr marL="0" indent="0" eaLnBrk="1" hangingPunct="1"/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                                                         </a:t>
            </a:r>
            <a:r>
              <a:rPr lang="en-GB" altLang="en-US" sz="20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Vargos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 &amp; </a:t>
            </a:r>
            <a:r>
              <a:rPr lang="en-GB" altLang="en-US" sz="2000" dirty="0" err="1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Lusch</a:t>
            </a:r>
            <a:r>
              <a:rPr lang="en-GB" altLang="en-US" sz="2000" dirty="0">
                <a:solidFill>
                  <a:srgbClr val="FF0000"/>
                </a:solidFill>
                <a:latin typeface="Bookman Old Style" pitchFamily="18" charset="0"/>
                <a:ea typeface="Batang" pitchFamily="18" charset="-127"/>
              </a:rPr>
              <a:t>, 2016)</a:t>
            </a:r>
          </a:p>
          <a:p>
            <a:pPr marL="0" indent="0" eaLnBrk="1" hangingPunct="1"/>
            <a:endParaRPr lang="en-GB" altLang="en-US" sz="2400" dirty="0">
              <a:latin typeface="Bookman Old Style" pitchFamily="18" charset="0"/>
              <a:ea typeface="Batang" pitchFamily="18" charset="-127"/>
            </a:endParaRPr>
          </a:p>
          <a:p>
            <a:pPr eaLnBrk="1" hangingPunct="1">
              <a:buFont typeface="Arial" charset="0"/>
              <a:buChar char="•"/>
            </a:pPr>
            <a:endParaRPr lang="en-GB" altLang="en-US" sz="2000" dirty="0">
              <a:solidFill>
                <a:srgbClr val="FF0000"/>
              </a:solidFill>
              <a:latin typeface="Bookman Old Style" pitchFamily="18" charset="0"/>
              <a:ea typeface="Batang" pitchFamily="18" charset="-127"/>
            </a:endParaRPr>
          </a:p>
          <a:p>
            <a:pPr marL="457200" lvl="1" indent="0" eaLnBrk="1" hangingPunct="1"/>
            <a:endParaRPr lang="en-GB" altLang="en-US" sz="2800" dirty="0"/>
          </a:p>
        </p:txBody>
      </p:sp>
      <p:sp>
        <p:nvSpPr>
          <p:cNvPr id="7" name="Rectangle 6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0" name="Picture 2" descr="Image result for university of wales trinity saint david">
            <a:extLst>
              <a:ext uri="{FF2B5EF4-FFF2-40B4-BE49-F238E27FC236}">
                <a16:creationId xmlns:a16="http://schemas.microsoft.com/office/drawing/2014/main" id="{EA9A5BFB-165B-42AB-B0DD-294EA75CD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">
            <a:extLst>
              <a:ext uri="{FF2B5EF4-FFF2-40B4-BE49-F238E27FC236}">
                <a16:creationId xmlns:a16="http://schemas.microsoft.com/office/drawing/2014/main" id="{104AB08F-19C4-4503-B77F-EA3436E4A4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7896" y="6187370"/>
            <a:ext cx="334962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Aubrey </a:t>
            </a:r>
            <a:r>
              <a:rPr lang="en-GB" altLang="en-US" sz="180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b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</a:b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1812651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CFEA91DD-734E-4689-ABB8-539DB7777C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756592" y="6525924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examination board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9D5D12C-94DE-48FE-9154-D1220707C1CD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8762125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281091" y="261169"/>
            <a:ext cx="1319188" cy="4571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Title 4"/>
          <p:cNvSpPr>
            <a:spLocks noGrp="1" noChangeArrowheads="1"/>
          </p:cNvSpPr>
          <p:nvPr>
            <p:ph type="title"/>
          </p:nvPr>
        </p:nvSpPr>
        <p:spPr bwMode="auto">
          <a:xfrm>
            <a:off x="1179513" y="12700"/>
            <a:ext cx="8229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/>
            <a:r>
              <a:rPr lang="en-GB" altLang="en-US" sz="3600" dirty="0">
                <a:solidFill>
                  <a:srgbClr val="002060"/>
                </a:solidFill>
                <a:latin typeface="Bookman Old Style" pitchFamily="18" charset="0"/>
              </a:rPr>
              <a:t>References</a:t>
            </a:r>
            <a:endParaRPr lang="en-US" altLang="en-US" sz="3600" dirty="0">
              <a:solidFill>
                <a:srgbClr val="002060"/>
              </a:solidFill>
              <a:latin typeface="Bookman Old Style" pitchFamily="18" charset="0"/>
              <a:ea typeface="Batang" pitchFamily="18" charset="-127"/>
            </a:endParaRPr>
          </a:p>
        </p:txBody>
      </p:sp>
      <p:sp>
        <p:nvSpPr>
          <p:cNvPr id="6" name="Subtitle 1"/>
          <p:cNvSpPr txBox="1">
            <a:spLocks/>
          </p:cNvSpPr>
          <p:nvPr/>
        </p:nvSpPr>
        <p:spPr bwMode="auto">
          <a:xfrm>
            <a:off x="156478" y="1484784"/>
            <a:ext cx="8831043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normAutofit fontScale="85000" lnSpcReduction="20000"/>
          </a:bodyPr>
          <a:lstStyle>
            <a:defPPr>
              <a:defRPr lang="en-GB"/>
            </a:defPPr>
            <a:lvl1pPr algn="l" rtl="0" eaLnBrk="0" fontAlgn="base" hangingPunct="0">
              <a:spcBef>
                <a:spcPct val="50000"/>
              </a:spcBef>
              <a:spcAft>
                <a:spcPct val="0"/>
              </a:spcAft>
              <a:defRPr sz="1400" kern="1200">
                <a:solidFill>
                  <a:schemeClr val="bg2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Albors, J, Ramos, J &amp; Hervas J (2008) ‘New learning network paradigm: Communities of objectives, crowdsourcing, wikis and open source’ </a:t>
            </a:r>
            <a:r>
              <a:rPr lang="en-US" i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Information Management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28, 194-202.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Chartered institute of Marketing (2015) A brief summary of marketing and how it works. Available at: </a:t>
            </a:r>
            <a:r>
              <a:rPr lang="en-US" u="sng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https://www.cim.co.uk/media/4772/7ps.pdf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01/09/19]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Choi, Y &amp; Thoeni, A (2016) ‘Social media: is this the new organizational stepchild?’ </a:t>
            </a:r>
            <a:r>
              <a:rPr lang="en-US" i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European Business Review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Vol 28 (1), 21 - 38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Kelly-Holmes, H (2010) ‘Rethinking the macro–micro relationship: Some insights from the marketing domain’. </a:t>
            </a:r>
            <a:r>
              <a:rPr lang="en-US" i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the Sociology of Language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Vol 202, 25-39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Lindsey-Mullikin, J &amp; Borin, N (2017) ‘Why strategy is key for successful social media sales’ </a:t>
            </a:r>
            <a:r>
              <a:rPr lang="en-US" i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Horizons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60(4), 473–482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Litsa, T (2018) 12 social media marketing trends to follow in 2019. Available at: </a:t>
            </a:r>
            <a:r>
              <a:rPr lang="en-US" u="sng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https://medium.com/swlh/12-social-media-marketing-trends-to-follow-in-2019-af2749d8019e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04/09/19]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Lou, S (2016) ‘Getting real about social media marketing’ </a:t>
            </a:r>
            <a:r>
              <a:rPr lang="en-US" i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Dental Products Report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Vol 50(10), 58-59 </a:t>
            </a:r>
            <a:r>
              <a:rPr lang="en-US" u="sng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https://search-proquest-com.ezproxy.uwtsd.ac.uk/docview/1837868566?accountid=130472&amp;rfr_id=info%3Axri%2Fsid%3Aprimo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04/09/19]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Marketing-Insider (2019) THE MACRO ENVIRONMENT – SIX FORCES IN THE ENVIRONMENT OF A BUSINESS. Available at: </a:t>
            </a:r>
            <a:r>
              <a:rPr lang="en-US" u="sng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https://marketing-insider.eu/marketing-explained/part-ii-understanding-the-marketplace-and-consumers/macro-environment/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01/09/19]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Mehta, S (2018) Social media marketing trends 2019. Available at: </a:t>
            </a:r>
            <a:r>
              <a:rPr lang="en-US" u="sng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https://www.smartinsights.com/social-media-marketing/social-media-strategy/social-media-marketing-trends-2019/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04/09/19]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Nehti, S (2011) ‘Social Media and its role in Marketing’ </a:t>
            </a:r>
            <a:r>
              <a:rPr lang="en-US" i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Enterprise Computing and Business Systems, 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 1, 1-15. </a:t>
            </a:r>
            <a:r>
              <a:rPr lang="en-US" u="sng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https://www.ijecbs.com/July2011/13.pdf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05/09/19]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Smith, K (2019) 15 Reasons Why Marketing Through Social Media is a Must For Every Small Business. Available at: </a:t>
            </a:r>
            <a:r>
              <a:rPr lang="en-US" u="sng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https://www.lyfemarketing.com/blog/marketing-through-social-media/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04/09/19]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Vargo, S &amp; Lusch, R (2016) ‘Institutions and axioms: an extension and update of service-dominant logic’ </a:t>
            </a:r>
            <a:r>
              <a:rPr lang="en-US" i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the Academy of Marketing Science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44(1), 5-23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Vinerean, S (2017) ‘Importance of Strategic Social Media Marketing’ </a:t>
            </a:r>
            <a:r>
              <a:rPr lang="en-US" i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Expert Journal of Marketing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Vol 5 (1), 28-35. </a:t>
            </a:r>
            <a:r>
              <a:rPr lang="en-US" u="sng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http://marketing.expertjournals.com/23446773-504/</a:t>
            </a:r>
            <a:r>
              <a:rPr lang="en-US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04/09/19]</a:t>
            </a:r>
          </a:p>
        </p:txBody>
      </p:sp>
      <p:pic>
        <p:nvPicPr>
          <p:cNvPr id="7" name="Picture 2" descr="Image result for university of wales trinity saint david">
            <a:extLst>
              <a:ext uri="{FF2B5EF4-FFF2-40B4-BE49-F238E27FC236}">
                <a16:creationId xmlns:a16="http://schemas.microsoft.com/office/drawing/2014/main" id="{370ABFDD-914F-4C98-853E-CC69BF3F26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4948"/>
            <a:ext cx="1927758" cy="77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01C9C77-5CC7-419D-8E26-E5381B4E85DB}"/>
              </a:ext>
            </a:extLst>
          </p:cNvPr>
          <p:cNvSpPr/>
          <p:nvPr/>
        </p:nvSpPr>
        <p:spPr>
          <a:xfrm>
            <a:off x="10064" y="66110"/>
            <a:ext cx="153760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600" dirty="0">
                <a:solidFill>
                  <a:srgbClr val="002060"/>
                </a:solidFill>
                <a:latin typeface="Bookman Old Style" panose="02050604050505020204" pitchFamily="18" charset="0"/>
                <a:cs typeface="Arial" charset="0"/>
              </a:rPr>
              <a:t>BMMB7012D</a:t>
            </a:r>
            <a:endParaRPr lang="en-US" sz="1600" dirty="0"/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AE20D56F-843A-4C08-8CC8-33A8C59431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540568" y="6669940"/>
            <a:ext cx="5688632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Submission date for 06</a:t>
            </a:r>
            <a:r>
              <a:rPr lang="en-GB" altLang="en-US" sz="1400" baseline="300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th</a:t>
            </a:r>
            <a:r>
              <a:rPr lang="en-GB" altLang="en-US" sz="14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 September ’19 examination board</a:t>
            </a:r>
          </a:p>
        </p:txBody>
      </p:sp>
      <p:sp>
        <p:nvSpPr>
          <p:cNvPr id="10" name="TextBox 1">
            <a:extLst>
              <a:ext uri="{FF2B5EF4-FFF2-40B4-BE49-F238E27FC236}">
                <a16:creationId xmlns:a16="http://schemas.microsoft.com/office/drawing/2014/main" id="{929A1BDE-F44E-4173-B236-12C4C5AC39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7896" y="6331386"/>
            <a:ext cx="3349625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r" eaLnBrk="1" hangingPunct="1">
              <a:buFont typeface="Arial" charset="0"/>
              <a:buNone/>
            </a:pP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Aubrey </a:t>
            </a:r>
            <a:r>
              <a:rPr lang="en-GB" altLang="en-US" sz="1800" dirty="0" err="1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Nkata</a:t>
            </a:r>
            <a:b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</a:br>
            <a:r>
              <a:rPr lang="en-GB" altLang="en-US" sz="1800" dirty="0">
                <a:solidFill>
                  <a:srgbClr val="002060"/>
                </a:solidFill>
                <a:latin typeface="Bookman Old Style" pitchFamily="18" charset="0"/>
                <a:ea typeface="Batang" pitchFamily="18" charset="-127"/>
              </a:rPr>
              <a:t>1812651</a:t>
            </a:r>
          </a:p>
        </p:txBody>
      </p:sp>
    </p:spTree>
    <p:extLst>
      <p:ext uri="{BB962C8B-B14F-4D97-AF65-F5344CB8AC3E}">
        <p14:creationId xmlns:p14="http://schemas.microsoft.com/office/powerpoint/2010/main" val="3127180675"/>
      </p:ext>
    </p:extLst>
  </p:cSld>
  <p:clrMapOvr>
    <a:masterClrMapping/>
  </p:clrMapOvr>
</p:sld>
</file>

<file path=ppt/theme/theme1.xml><?xml version="1.0" encoding="utf-8"?>
<a:theme xmlns:a="http://schemas.openxmlformats.org/drawingml/2006/main" name="Contemporary Portrait">
  <a:themeElements>
    <a:clrScheme name="Office Theme 2">
      <a:dk1>
        <a:srgbClr val="000000"/>
      </a:dk1>
      <a:lt1>
        <a:srgbClr val="FFFFFF"/>
      </a:lt1>
      <a:dk2>
        <a:srgbClr val="000000"/>
      </a:dk2>
      <a:lt2>
        <a:srgbClr val="5E574E"/>
      </a:lt2>
      <a:accent1>
        <a:srgbClr val="FF6600"/>
      </a:accent1>
      <a:accent2>
        <a:srgbClr val="FFCC00"/>
      </a:accent2>
      <a:accent3>
        <a:srgbClr val="FFFFFF"/>
      </a:accent3>
      <a:accent4>
        <a:srgbClr val="000000"/>
      </a:accent4>
      <a:accent5>
        <a:srgbClr val="FFB8AA"/>
      </a:accent5>
      <a:accent6>
        <a:srgbClr val="E7B900"/>
      </a:accent6>
      <a:hlink>
        <a:srgbClr val="996633"/>
      </a:hlink>
      <a:folHlink>
        <a:srgbClr val="808000"/>
      </a:folHlink>
    </a:clrScheme>
    <a:fontScheme name="Office Theme">
      <a:majorFont>
        <a:latin typeface="Arial Black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Office Theme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Contemporary Portrait</Template>
  <TotalTime>5281</TotalTime>
  <Words>1386</Words>
  <Application>Microsoft Office PowerPoint</Application>
  <PresentationFormat>On-screen Show (4:3)</PresentationFormat>
  <Paragraphs>224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Arial Black</vt:lpstr>
      <vt:lpstr>Bookman Old Style</vt:lpstr>
      <vt:lpstr>Calibri</vt:lpstr>
      <vt:lpstr>Monotype Sorts</vt:lpstr>
      <vt:lpstr>Tahoma</vt:lpstr>
      <vt:lpstr>Times New Roman</vt:lpstr>
      <vt:lpstr>Contemporary Portrait</vt:lpstr>
      <vt:lpstr>PowerPoint Presentation</vt:lpstr>
      <vt:lpstr>Marketing Background</vt:lpstr>
      <vt:lpstr>Marketing Development</vt:lpstr>
      <vt:lpstr>Social Media Marketing</vt:lpstr>
      <vt:lpstr>Social Media Marketing</vt:lpstr>
      <vt:lpstr>Social Media Marketing</vt:lpstr>
      <vt:lpstr>Social Media Marketing</vt:lpstr>
      <vt:lpstr>Marketing Case Study</vt:lpstr>
      <vt:lpstr>Marketing Case Study</vt:lpstr>
      <vt:lpstr>Marketing Case Study</vt:lpstr>
      <vt:lpstr>Evidence Base</vt:lpstr>
      <vt:lpstr>Evidence Base</vt:lpstr>
      <vt:lpstr>Evidence Base</vt:lpstr>
      <vt:lpstr>Future Developments and Implications</vt:lpstr>
      <vt:lpstr>References</vt:lpstr>
    </vt:vector>
  </TitlesOfParts>
  <Company>Ramsay Health Care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Nkata, Aubrey</dc:creator>
  <cp:lastModifiedBy>hazey</cp:lastModifiedBy>
  <cp:revision>82</cp:revision>
  <dcterms:created xsi:type="dcterms:W3CDTF">2019-01-04T14:40:26Z</dcterms:created>
  <dcterms:modified xsi:type="dcterms:W3CDTF">2019-09-06T14:35:43Z</dcterms:modified>
</cp:coreProperties>
</file>